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216"/>
  </p:notesMasterIdLst>
  <p:sldIdLst>
    <p:sldId id="256" r:id="rId2"/>
    <p:sldId id="382" r:id="rId3"/>
    <p:sldId id="298" r:id="rId4"/>
    <p:sldId id="308" r:id="rId5"/>
    <p:sldId id="313" r:id="rId6"/>
    <p:sldId id="326" r:id="rId7"/>
    <p:sldId id="329" r:id="rId8"/>
    <p:sldId id="332" r:id="rId9"/>
    <p:sldId id="333" r:id="rId10"/>
    <p:sldId id="334" r:id="rId11"/>
    <p:sldId id="338" r:id="rId12"/>
    <p:sldId id="383" r:id="rId13"/>
    <p:sldId id="299" r:id="rId14"/>
    <p:sldId id="280" r:id="rId15"/>
    <p:sldId id="264" r:id="rId16"/>
    <p:sldId id="286" r:id="rId17"/>
    <p:sldId id="262" r:id="rId18"/>
    <p:sldId id="349" r:id="rId19"/>
    <p:sldId id="384" r:id="rId20"/>
    <p:sldId id="348" r:id="rId21"/>
    <p:sldId id="385" r:id="rId22"/>
    <p:sldId id="347" r:id="rId23"/>
    <p:sldId id="387" r:id="rId24"/>
    <p:sldId id="391" r:id="rId25"/>
    <p:sldId id="404" r:id="rId26"/>
    <p:sldId id="410" r:id="rId27"/>
    <p:sldId id="388" r:id="rId28"/>
    <p:sldId id="390" r:id="rId29"/>
    <p:sldId id="285" r:id="rId30"/>
    <p:sldId id="405" r:id="rId31"/>
    <p:sldId id="406" r:id="rId32"/>
    <p:sldId id="399" r:id="rId33"/>
    <p:sldId id="400" r:id="rId34"/>
    <p:sldId id="368" r:id="rId35"/>
    <p:sldId id="370" r:id="rId36"/>
    <p:sldId id="371" r:id="rId37"/>
    <p:sldId id="372" r:id="rId38"/>
    <p:sldId id="373" r:id="rId39"/>
    <p:sldId id="374" r:id="rId40"/>
    <p:sldId id="375" r:id="rId41"/>
    <p:sldId id="376" r:id="rId42"/>
    <p:sldId id="377" r:id="rId43"/>
    <p:sldId id="378" r:id="rId44"/>
    <p:sldId id="379" r:id="rId45"/>
    <p:sldId id="389" r:id="rId46"/>
    <p:sldId id="402" r:id="rId47"/>
    <p:sldId id="380" r:id="rId48"/>
    <p:sldId id="392" r:id="rId49"/>
    <p:sldId id="393" r:id="rId50"/>
    <p:sldId id="408" r:id="rId51"/>
    <p:sldId id="409" r:id="rId52"/>
    <p:sldId id="413" r:id="rId53"/>
    <p:sldId id="414" r:id="rId54"/>
    <p:sldId id="411" r:id="rId55"/>
    <p:sldId id="381" r:id="rId56"/>
    <p:sldId id="352" r:id="rId57"/>
    <p:sldId id="353" r:id="rId58"/>
    <p:sldId id="354" r:id="rId59"/>
    <p:sldId id="358" r:id="rId60"/>
    <p:sldId id="359" r:id="rId61"/>
    <p:sldId id="394" r:id="rId62"/>
    <p:sldId id="395" r:id="rId63"/>
    <p:sldId id="396" r:id="rId64"/>
    <p:sldId id="397" r:id="rId65"/>
    <p:sldId id="416" r:id="rId66"/>
    <p:sldId id="417" r:id="rId67"/>
    <p:sldId id="418" r:id="rId68"/>
    <p:sldId id="423" r:id="rId69"/>
    <p:sldId id="419" r:id="rId70"/>
    <p:sldId id="420" r:id="rId71"/>
    <p:sldId id="421" r:id="rId72"/>
    <p:sldId id="422" r:id="rId73"/>
    <p:sldId id="424" r:id="rId74"/>
    <p:sldId id="455" r:id="rId75"/>
    <p:sldId id="425" r:id="rId76"/>
    <p:sldId id="426" r:id="rId77"/>
    <p:sldId id="457" r:id="rId78"/>
    <p:sldId id="427" r:id="rId79"/>
    <p:sldId id="398" r:id="rId80"/>
    <p:sldId id="362" r:id="rId81"/>
    <p:sldId id="363" r:id="rId82"/>
    <p:sldId id="428" r:id="rId83"/>
    <p:sldId id="429" r:id="rId84"/>
    <p:sldId id="430" r:id="rId85"/>
    <p:sldId id="433" r:id="rId86"/>
    <p:sldId id="434" r:id="rId87"/>
    <p:sldId id="435" r:id="rId88"/>
    <p:sldId id="438" r:id="rId89"/>
    <p:sldId id="439" r:id="rId90"/>
    <p:sldId id="440" r:id="rId91"/>
    <p:sldId id="442" r:id="rId92"/>
    <p:sldId id="444" r:id="rId93"/>
    <p:sldId id="446" r:id="rId94"/>
    <p:sldId id="450" r:id="rId95"/>
    <p:sldId id="451" r:id="rId96"/>
    <p:sldId id="452" r:id="rId97"/>
    <p:sldId id="453" r:id="rId98"/>
    <p:sldId id="458" r:id="rId99"/>
    <p:sldId id="460" r:id="rId100"/>
    <p:sldId id="461" r:id="rId101"/>
    <p:sldId id="462" r:id="rId102"/>
    <p:sldId id="463" r:id="rId103"/>
    <p:sldId id="464" r:id="rId104"/>
    <p:sldId id="466" r:id="rId105"/>
    <p:sldId id="468" r:id="rId106"/>
    <p:sldId id="471" r:id="rId107"/>
    <p:sldId id="472" r:id="rId108"/>
    <p:sldId id="476" r:id="rId109"/>
    <p:sldId id="481" r:id="rId110"/>
    <p:sldId id="485" r:id="rId111"/>
    <p:sldId id="487" r:id="rId112"/>
    <p:sldId id="490" r:id="rId113"/>
    <p:sldId id="491" r:id="rId114"/>
    <p:sldId id="492" r:id="rId115"/>
    <p:sldId id="494" r:id="rId116"/>
    <p:sldId id="495" r:id="rId117"/>
    <p:sldId id="497" r:id="rId118"/>
    <p:sldId id="498" r:id="rId119"/>
    <p:sldId id="499" r:id="rId120"/>
    <p:sldId id="503" r:id="rId121"/>
    <p:sldId id="575" r:id="rId122"/>
    <p:sldId id="508" r:id="rId123"/>
    <p:sldId id="511" r:id="rId124"/>
    <p:sldId id="512" r:id="rId125"/>
    <p:sldId id="514" r:id="rId126"/>
    <p:sldId id="517" r:id="rId127"/>
    <p:sldId id="519" r:id="rId128"/>
    <p:sldId id="520" r:id="rId129"/>
    <p:sldId id="526" r:id="rId130"/>
    <p:sldId id="530" r:id="rId131"/>
    <p:sldId id="532" r:id="rId132"/>
    <p:sldId id="533" r:id="rId133"/>
    <p:sldId id="534" r:id="rId134"/>
    <p:sldId id="574" r:id="rId135"/>
    <p:sldId id="538" r:id="rId136"/>
    <p:sldId id="539" r:id="rId137"/>
    <p:sldId id="541" r:id="rId138"/>
    <p:sldId id="547" r:id="rId139"/>
    <p:sldId id="553" r:id="rId140"/>
    <p:sldId id="554" r:id="rId141"/>
    <p:sldId id="558" r:id="rId142"/>
    <p:sldId id="794" r:id="rId143"/>
    <p:sldId id="604" r:id="rId144"/>
    <p:sldId id="789" r:id="rId145"/>
    <p:sldId id="770" r:id="rId146"/>
    <p:sldId id="791" r:id="rId147"/>
    <p:sldId id="775" r:id="rId148"/>
    <p:sldId id="779" r:id="rId149"/>
    <p:sldId id="782" r:id="rId150"/>
    <p:sldId id="790" r:id="rId151"/>
    <p:sldId id="786" r:id="rId152"/>
    <p:sldId id="787" r:id="rId153"/>
    <p:sldId id="788" r:id="rId154"/>
    <p:sldId id="605" r:id="rId155"/>
    <p:sldId id="577" r:id="rId156"/>
    <p:sldId id="582" r:id="rId157"/>
    <p:sldId id="587" r:id="rId158"/>
    <p:sldId id="594" r:id="rId159"/>
    <p:sldId id="606" r:id="rId160"/>
    <p:sldId id="607" r:id="rId161"/>
    <p:sldId id="599" r:id="rId162"/>
    <p:sldId id="601" r:id="rId163"/>
    <p:sldId id="608" r:id="rId164"/>
    <p:sldId id="610" r:id="rId165"/>
    <p:sldId id="658" r:id="rId166"/>
    <p:sldId id="661" r:id="rId167"/>
    <p:sldId id="666" r:id="rId168"/>
    <p:sldId id="611" r:id="rId169"/>
    <p:sldId id="635" r:id="rId170"/>
    <p:sldId id="614" r:id="rId171"/>
    <p:sldId id="616" r:id="rId172"/>
    <p:sldId id="617" r:id="rId173"/>
    <p:sldId id="619" r:id="rId174"/>
    <p:sldId id="636" r:id="rId175"/>
    <p:sldId id="620" r:id="rId176"/>
    <p:sldId id="637" r:id="rId177"/>
    <p:sldId id="639" r:id="rId178"/>
    <p:sldId id="640" r:id="rId179"/>
    <p:sldId id="630" r:id="rId180"/>
    <p:sldId id="634" r:id="rId181"/>
    <p:sldId id="655" r:id="rId182"/>
    <p:sldId id="642" r:id="rId183"/>
    <p:sldId id="643" r:id="rId184"/>
    <p:sldId id="644" r:id="rId185"/>
    <p:sldId id="646" r:id="rId186"/>
    <p:sldId id="656" r:id="rId187"/>
    <p:sldId id="649" r:id="rId188"/>
    <p:sldId id="650" r:id="rId189"/>
    <p:sldId id="652" r:id="rId190"/>
    <p:sldId id="721" r:id="rId191"/>
    <p:sldId id="667" r:id="rId192"/>
    <p:sldId id="722" r:id="rId193"/>
    <p:sldId id="670" r:id="rId194"/>
    <p:sldId id="672" r:id="rId195"/>
    <p:sldId id="677" r:id="rId196"/>
    <p:sldId id="679" r:id="rId197"/>
    <p:sldId id="683" r:id="rId198"/>
    <p:sldId id="685" r:id="rId199"/>
    <p:sldId id="689" r:id="rId200"/>
    <p:sldId id="692" r:id="rId201"/>
    <p:sldId id="695" r:id="rId202"/>
    <p:sldId id="698" r:id="rId203"/>
    <p:sldId id="699" r:id="rId204"/>
    <p:sldId id="723" r:id="rId205"/>
    <p:sldId id="707" r:id="rId206"/>
    <p:sldId id="708" r:id="rId207"/>
    <p:sldId id="724" r:id="rId208"/>
    <p:sldId id="719" r:id="rId209"/>
    <p:sldId id="726" r:id="rId210"/>
    <p:sldId id="727" r:id="rId211"/>
    <p:sldId id="728" r:id="rId212"/>
    <p:sldId id="729" r:id="rId213"/>
    <p:sldId id="730" r:id="rId214"/>
    <p:sldId id="769" r:id="rId2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00"/>
    <a:srgbClr val="DCC690"/>
    <a:srgbClr val="2E20DE"/>
    <a:srgbClr val="FF0000"/>
    <a:srgbClr val="5FCBEF"/>
    <a:srgbClr val="FF9900"/>
    <a:srgbClr val="91B5BD"/>
    <a:srgbClr val="0F7698"/>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57" autoAdjust="0"/>
    <p:restoredTop sz="94713" autoAdjust="0"/>
  </p:normalViewPr>
  <p:slideViewPr>
    <p:cSldViewPr snapToGrid="0">
      <p:cViewPr varScale="1">
        <p:scale>
          <a:sx n="105" d="100"/>
          <a:sy n="105" d="100"/>
        </p:scale>
        <p:origin x="1068" y="114"/>
      </p:cViewPr>
      <p:guideLst>
        <p:guide orient="horz" pos="2160"/>
        <p:guide pos="3840"/>
      </p:guideLst>
    </p:cSldViewPr>
  </p:slideViewPr>
  <p:notesTextViewPr>
    <p:cViewPr>
      <p:scale>
        <a:sx n="1" d="1"/>
        <a:sy n="1" d="1"/>
      </p:scale>
      <p:origin x="0" y="0"/>
    </p:cViewPr>
  </p:notesTextViewPr>
  <p:sorterViewPr>
    <p:cViewPr>
      <p:scale>
        <a:sx n="100" d="100"/>
        <a:sy n="100" d="100"/>
      </p:scale>
      <p:origin x="0" y="-3490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6" Type="http://schemas.openxmlformats.org/officeDocument/2006/relationships/notesMaster" Target="notesMasters/notesMaster1.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viewProps" Target="viewProps.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252" Type="http://schemas.microsoft.com/office/2015/10/relationships/revisionInfo" Target="revisionInfo.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tableStyles" Target="tableStyle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46.w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313.wmf"/></Relationships>
</file>

<file path=ppt/drawings/_rels/vmlDrawing101.vml.rels><?xml version="1.0" encoding="UTF-8" standalone="yes"?>
<Relationships xmlns="http://schemas.openxmlformats.org/package/2006/relationships"><Relationship Id="rId2" Type="http://schemas.openxmlformats.org/officeDocument/2006/relationships/image" Target="../media/image316.wmf"/><Relationship Id="rId1" Type="http://schemas.openxmlformats.org/officeDocument/2006/relationships/image" Target="../media/image315.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image" Target="../media/image53.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image" Target="../media/image57.wmf"/><Relationship Id="rId4" Type="http://schemas.openxmlformats.org/officeDocument/2006/relationships/image" Target="../media/image60.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9.wmf"/><Relationship Id="rId1" Type="http://schemas.openxmlformats.org/officeDocument/2006/relationships/image" Target="../media/image58.wmf"/><Relationship Id="rId4" Type="http://schemas.openxmlformats.org/officeDocument/2006/relationships/image" Target="../media/image57.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image" Target="../media/image57.wmf"/><Relationship Id="rId4" Type="http://schemas.openxmlformats.org/officeDocument/2006/relationships/image" Target="../media/image60.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image" Target="../media/image57.wmf"/><Relationship Id="rId4" Type="http://schemas.openxmlformats.org/officeDocument/2006/relationships/image" Target="../media/image60.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image" Target="../media/image57.wmf"/><Relationship Id="rId4" Type="http://schemas.openxmlformats.org/officeDocument/2006/relationships/image" Target="../media/image60.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image" Target="../media/image57.wmf"/><Relationship Id="rId4" Type="http://schemas.openxmlformats.org/officeDocument/2006/relationships/image" Target="../media/image60.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image" Target="../media/image57.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image" Target="../media/image5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image" Target="../media/image76.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image" Target="../media/image81.w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image" Target="../media/image84.wmf"/></Relationships>
</file>

<file path=ppt/drawings/_rels/vmlDrawing34.v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image" Target="../media/image87.wmf"/><Relationship Id="rId1" Type="http://schemas.openxmlformats.org/officeDocument/2006/relationships/image" Target="../media/image86.wmf"/><Relationship Id="rId5" Type="http://schemas.openxmlformats.org/officeDocument/2006/relationships/image" Target="../media/image90.wmf"/><Relationship Id="rId4" Type="http://schemas.openxmlformats.org/officeDocument/2006/relationships/image" Target="../media/image89.w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92.w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95.wmf"/></Relationships>
</file>

<file path=ppt/drawings/_rels/vmlDrawing37.vml.rels><?xml version="1.0" encoding="UTF-8" standalone="yes"?>
<Relationships xmlns="http://schemas.openxmlformats.org/package/2006/relationships"><Relationship Id="rId2" Type="http://schemas.openxmlformats.org/officeDocument/2006/relationships/image" Target="../media/image98.wmf"/><Relationship Id="rId1" Type="http://schemas.openxmlformats.org/officeDocument/2006/relationships/image" Target="../media/image97.wmf"/></Relationships>
</file>

<file path=ppt/drawings/_rels/vmlDrawing38.vml.rels><?xml version="1.0" encoding="UTF-8" standalone="yes"?>
<Relationships xmlns="http://schemas.openxmlformats.org/package/2006/relationships"><Relationship Id="rId2" Type="http://schemas.openxmlformats.org/officeDocument/2006/relationships/image" Target="../media/image100.wmf"/><Relationship Id="rId1" Type="http://schemas.openxmlformats.org/officeDocument/2006/relationships/image" Target="../media/image99.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101.wmf"/><Relationship Id="rId1" Type="http://schemas.openxmlformats.org/officeDocument/2006/relationships/image" Target="../media/image10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02.wmf"/></Relationships>
</file>

<file path=ppt/drawings/_rels/vmlDrawing41.v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image" Target="../media/image104.wmf"/><Relationship Id="rId1" Type="http://schemas.openxmlformats.org/officeDocument/2006/relationships/image" Target="../media/image103.wmf"/></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image" Target="../media/image107.wmf"/><Relationship Id="rId1" Type="http://schemas.openxmlformats.org/officeDocument/2006/relationships/image" Target="../media/image106.wmf"/><Relationship Id="rId4" Type="http://schemas.openxmlformats.org/officeDocument/2006/relationships/image" Target="../media/image109.wmf"/></Relationships>
</file>

<file path=ppt/drawings/_rels/vmlDrawing43.vml.rels><?xml version="1.0" encoding="UTF-8" standalone="yes"?>
<Relationships xmlns="http://schemas.openxmlformats.org/package/2006/relationships"><Relationship Id="rId2" Type="http://schemas.openxmlformats.org/officeDocument/2006/relationships/image" Target="../media/image111.wmf"/><Relationship Id="rId1" Type="http://schemas.openxmlformats.org/officeDocument/2006/relationships/image" Target="../media/image110.wmf"/></Relationships>
</file>

<file path=ppt/drawings/_rels/vmlDrawing44.vml.rels><?xml version="1.0" encoding="UTF-8" standalone="yes"?>
<Relationships xmlns="http://schemas.openxmlformats.org/package/2006/relationships"><Relationship Id="rId2" Type="http://schemas.openxmlformats.org/officeDocument/2006/relationships/image" Target="../media/image114.wmf"/><Relationship Id="rId1" Type="http://schemas.openxmlformats.org/officeDocument/2006/relationships/image" Target="../media/image113.w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15.w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17.wmf"/></Relationships>
</file>

<file path=ppt/drawings/_rels/vmlDrawing47.vml.rels><?xml version="1.0" encoding="UTF-8" standalone="yes"?>
<Relationships xmlns="http://schemas.openxmlformats.org/package/2006/relationships"><Relationship Id="rId3" Type="http://schemas.openxmlformats.org/officeDocument/2006/relationships/image" Target="../media/image121.wmf"/><Relationship Id="rId2" Type="http://schemas.openxmlformats.org/officeDocument/2006/relationships/image" Target="../media/image120.wmf"/><Relationship Id="rId1" Type="http://schemas.openxmlformats.org/officeDocument/2006/relationships/image" Target="../media/image119.w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22.wmf"/></Relationships>
</file>

<file path=ppt/drawings/_rels/vmlDrawing49.vml.rels><?xml version="1.0" encoding="UTF-8" standalone="yes"?>
<Relationships xmlns="http://schemas.openxmlformats.org/package/2006/relationships"><Relationship Id="rId3" Type="http://schemas.openxmlformats.org/officeDocument/2006/relationships/image" Target="../media/image126.wmf"/><Relationship Id="rId2" Type="http://schemas.openxmlformats.org/officeDocument/2006/relationships/image" Target="../media/image125.wmf"/><Relationship Id="rId1" Type="http://schemas.openxmlformats.org/officeDocument/2006/relationships/image" Target="../media/image124.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8.w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33.w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35.w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36.wmf"/></Relationships>
</file>

<file path=ppt/drawings/_rels/vmlDrawing53.vml.rels><?xml version="1.0" encoding="UTF-8" standalone="yes"?>
<Relationships xmlns="http://schemas.openxmlformats.org/package/2006/relationships"><Relationship Id="rId2" Type="http://schemas.openxmlformats.org/officeDocument/2006/relationships/image" Target="../media/image139.wmf"/><Relationship Id="rId1" Type="http://schemas.openxmlformats.org/officeDocument/2006/relationships/image" Target="../media/image138.w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42.emf"/></Relationships>
</file>

<file path=ppt/drawings/_rels/vmlDrawing55.vml.rels><?xml version="1.0" encoding="UTF-8" standalone="yes"?>
<Relationships xmlns="http://schemas.openxmlformats.org/package/2006/relationships"><Relationship Id="rId2" Type="http://schemas.openxmlformats.org/officeDocument/2006/relationships/image" Target="../media/image146.wmf"/><Relationship Id="rId1" Type="http://schemas.openxmlformats.org/officeDocument/2006/relationships/image" Target="../media/image145.w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48.wmf"/></Relationships>
</file>

<file path=ppt/drawings/_rels/vmlDrawing57.vml.rels><?xml version="1.0" encoding="UTF-8" standalone="yes"?>
<Relationships xmlns="http://schemas.openxmlformats.org/package/2006/relationships"><Relationship Id="rId2" Type="http://schemas.openxmlformats.org/officeDocument/2006/relationships/image" Target="../media/image151.wmf"/><Relationship Id="rId1" Type="http://schemas.openxmlformats.org/officeDocument/2006/relationships/image" Target="../media/image150.wmf"/></Relationships>
</file>

<file path=ppt/drawings/_rels/vmlDrawing58.vml.rels><?xml version="1.0" encoding="UTF-8" standalone="yes"?>
<Relationships xmlns="http://schemas.openxmlformats.org/package/2006/relationships"><Relationship Id="rId2" Type="http://schemas.openxmlformats.org/officeDocument/2006/relationships/image" Target="../media/image155.wmf"/><Relationship Id="rId1" Type="http://schemas.openxmlformats.org/officeDocument/2006/relationships/image" Target="../media/image154.wmf"/></Relationships>
</file>

<file path=ppt/drawings/_rels/vmlDrawing59.vml.rels><?xml version="1.0" encoding="UTF-8" standalone="yes"?>
<Relationships xmlns="http://schemas.openxmlformats.org/package/2006/relationships"><Relationship Id="rId2" Type="http://schemas.openxmlformats.org/officeDocument/2006/relationships/image" Target="../media/image157.wmf"/><Relationship Id="rId1" Type="http://schemas.openxmlformats.org/officeDocument/2006/relationships/image" Target="../media/image156.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 Id="rId5" Type="http://schemas.openxmlformats.org/officeDocument/2006/relationships/image" Target="../media/image25.wmf"/><Relationship Id="rId4" Type="http://schemas.openxmlformats.org/officeDocument/2006/relationships/image" Target="../media/image24.wmf"/></Relationships>
</file>

<file path=ppt/drawings/_rels/vmlDrawing60.vml.rels><?xml version="1.0" encoding="UTF-8" standalone="yes"?>
<Relationships xmlns="http://schemas.openxmlformats.org/package/2006/relationships"><Relationship Id="rId2" Type="http://schemas.openxmlformats.org/officeDocument/2006/relationships/image" Target="../media/image161.emf"/><Relationship Id="rId1" Type="http://schemas.openxmlformats.org/officeDocument/2006/relationships/image" Target="../media/image160.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163.emf"/></Relationships>
</file>

<file path=ppt/drawings/_rels/vmlDrawing62.vml.rels><?xml version="1.0" encoding="UTF-8" standalone="yes"?>
<Relationships xmlns="http://schemas.openxmlformats.org/package/2006/relationships"><Relationship Id="rId2" Type="http://schemas.openxmlformats.org/officeDocument/2006/relationships/image" Target="../media/image168.emf"/><Relationship Id="rId1" Type="http://schemas.openxmlformats.org/officeDocument/2006/relationships/image" Target="../media/image167.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170.w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172.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175.w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178.wmf"/></Relationships>
</file>

<file path=ppt/drawings/_rels/vmlDrawing67.vml.rels><?xml version="1.0" encoding="UTF-8" standalone="yes"?>
<Relationships xmlns="http://schemas.openxmlformats.org/package/2006/relationships"><Relationship Id="rId8" Type="http://schemas.openxmlformats.org/officeDocument/2006/relationships/image" Target="../media/image185.wmf"/><Relationship Id="rId3" Type="http://schemas.openxmlformats.org/officeDocument/2006/relationships/image" Target="../media/image180.wmf"/><Relationship Id="rId7" Type="http://schemas.openxmlformats.org/officeDocument/2006/relationships/image" Target="../media/image184.wmf"/><Relationship Id="rId2" Type="http://schemas.openxmlformats.org/officeDocument/2006/relationships/image" Target="../media/image175.wmf"/><Relationship Id="rId1" Type="http://schemas.openxmlformats.org/officeDocument/2006/relationships/image" Target="../media/image178.wmf"/><Relationship Id="rId6" Type="http://schemas.openxmlformats.org/officeDocument/2006/relationships/image" Target="../media/image183.wmf"/><Relationship Id="rId5" Type="http://schemas.openxmlformats.org/officeDocument/2006/relationships/image" Target="../media/image182.wmf"/><Relationship Id="rId4" Type="http://schemas.openxmlformats.org/officeDocument/2006/relationships/image" Target="../media/image181.wmf"/></Relationships>
</file>

<file path=ppt/drawings/_rels/vmlDrawing68.vml.rels><?xml version="1.0" encoding="UTF-8" standalone="yes"?>
<Relationships xmlns="http://schemas.openxmlformats.org/package/2006/relationships"><Relationship Id="rId3" Type="http://schemas.openxmlformats.org/officeDocument/2006/relationships/image" Target="../media/image187.wmf"/><Relationship Id="rId2" Type="http://schemas.openxmlformats.org/officeDocument/2006/relationships/image" Target="../media/image175.wmf"/><Relationship Id="rId1" Type="http://schemas.openxmlformats.org/officeDocument/2006/relationships/image" Target="../media/image178.wmf"/><Relationship Id="rId5" Type="http://schemas.openxmlformats.org/officeDocument/2006/relationships/image" Target="../media/image189.wmf"/><Relationship Id="rId4" Type="http://schemas.openxmlformats.org/officeDocument/2006/relationships/image" Target="../media/image188.w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192.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wmf"/><Relationship Id="rId5" Type="http://schemas.openxmlformats.org/officeDocument/2006/relationships/image" Target="../media/image34.wmf"/><Relationship Id="rId4" Type="http://schemas.openxmlformats.org/officeDocument/2006/relationships/image" Target="../media/image33.w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195.wmf"/></Relationships>
</file>

<file path=ppt/drawings/_rels/vmlDrawing71.vml.rels><?xml version="1.0" encoding="UTF-8" standalone="yes"?>
<Relationships xmlns="http://schemas.openxmlformats.org/package/2006/relationships"><Relationship Id="rId3" Type="http://schemas.openxmlformats.org/officeDocument/2006/relationships/image" Target="../media/image192.wmf"/><Relationship Id="rId2" Type="http://schemas.openxmlformats.org/officeDocument/2006/relationships/image" Target="../media/image198.wmf"/><Relationship Id="rId1" Type="http://schemas.openxmlformats.org/officeDocument/2006/relationships/image" Target="../media/image197.wmf"/><Relationship Id="rId5" Type="http://schemas.openxmlformats.org/officeDocument/2006/relationships/image" Target="../media/image200.wmf"/><Relationship Id="rId4" Type="http://schemas.openxmlformats.org/officeDocument/2006/relationships/image" Target="../media/image199.w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203.emf"/></Relationships>
</file>

<file path=ppt/drawings/_rels/vmlDrawing73.vml.rels><?xml version="1.0" encoding="UTF-8" standalone="yes"?>
<Relationships xmlns="http://schemas.openxmlformats.org/package/2006/relationships"><Relationship Id="rId3" Type="http://schemas.openxmlformats.org/officeDocument/2006/relationships/image" Target="../media/image209.wmf"/><Relationship Id="rId2" Type="http://schemas.openxmlformats.org/officeDocument/2006/relationships/image" Target="../media/image208.wmf"/><Relationship Id="rId1" Type="http://schemas.openxmlformats.org/officeDocument/2006/relationships/image" Target="../media/image207.wmf"/></Relationships>
</file>

<file path=ppt/drawings/_rels/vmlDrawing74.vml.rels><?xml version="1.0" encoding="UTF-8" standalone="yes"?>
<Relationships xmlns="http://schemas.openxmlformats.org/package/2006/relationships"><Relationship Id="rId3" Type="http://schemas.openxmlformats.org/officeDocument/2006/relationships/image" Target="../media/image213.wmf"/><Relationship Id="rId2" Type="http://schemas.openxmlformats.org/officeDocument/2006/relationships/image" Target="../media/image212.wmf"/><Relationship Id="rId1" Type="http://schemas.openxmlformats.org/officeDocument/2006/relationships/image" Target="../media/image211.w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215.wmf"/></Relationships>
</file>

<file path=ppt/drawings/_rels/vmlDrawing76.vml.rels><?xml version="1.0" encoding="UTF-8" standalone="yes"?>
<Relationships xmlns="http://schemas.openxmlformats.org/package/2006/relationships"><Relationship Id="rId3" Type="http://schemas.openxmlformats.org/officeDocument/2006/relationships/image" Target="../media/image217.wmf"/><Relationship Id="rId2" Type="http://schemas.openxmlformats.org/officeDocument/2006/relationships/image" Target="../media/image216.wmf"/><Relationship Id="rId1" Type="http://schemas.openxmlformats.org/officeDocument/2006/relationships/image" Target="../media/image215.wmf"/><Relationship Id="rId4" Type="http://schemas.openxmlformats.org/officeDocument/2006/relationships/image" Target="../media/image218.wmf"/></Relationships>
</file>

<file path=ppt/drawings/_rels/vmlDrawing77.vml.rels><?xml version="1.0" encoding="UTF-8" standalone="yes"?>
<Relationships xmlns="http://schemas.openxmlformats.org/package/2006/relationships"><Relationship Id="rId3" Type="http://schemas.openxmlformats.org/officeDocument/2006/relationships/image" Target="../media/image216.wmf"/><Relationship Id="rId2" Type="http://schemas.openxmlformats.org/officeDocument/2006/relationships/image" Target="../media/image218.wmf"/><Relationship Id="rId1" Type="http://schemas.openxmlformats.org/officeDocument/2006/relationships/image" Target="../media/image220.wmf"/></Relationships>
</file>

<file path=ppt/drawings/_rels/vmlDrawing78.vml.rels><?xml version="1.0" encoding="UTF-8" standalone="yes"?>
<Relationships xmlns="http://schemas.openxmlformats.org/package/2006/relationships"><Relationship Id="rId2" Type="http://schemas.openxmlformats.org/officeDocument/2006/relationships/image" Target="../media/image217.wmf"/><Relationship Id="rId1" Type="http://schemas.openxmlformats.org/officeDocument/2006/relationships/image" Target="../media/image218.wmf"/></Relationships>
</file>

<file path=ppt/drawings/_rels/vmlDrawing79.vml.rels><?xml version="1.0" encoding="UTF-8" standalone="yes"?>
<Relationships xmlns="http://schemas.openxmlformats.org/package/2006/relationships"><Relationship Id="rId3" Type="http://schemas.openxmlformats.org/officeDocument/2006/relationships/image" Target="../media/image223.wmf"/><Relationship Id="rId2" Type="http://schemas.openxmlformats.org/officeDocument/2006/relationships/image" Target="../media/image222.wmf"/><Relationship Id="rId1" Type="http://schemas.openxmlformats.org/officeDocument/2006/relationships/image" Target="../media/image22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229.w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229.wmf"/></Relationships>
</file>

<file path=ppt/drawings/_rels/vmlDrawing82.vml.rels><?xml version="1.0" encoding="UTF-8" standalone="yes"?>
<Relationships xmlns="http://schemas.openxmlformats.org/package/2006/relationships"><Relationship Id="rId3" Type="http://schemas.openxmlformats.org/officeDocument/2006/relationships/image" Target="../media/image229.wmf"/><Relationship Id="rId2" Type="http://schemas.openxmlformats.org/officeDocument/2006/relationships/image" Target="../media/image232.wmf"/><Relationship Id="rId1" Type="http://schemas.openxmlformats.org/officeDocument/2006/relationships/image" Target="../media/image231.wmf"/></Relationships>
</file>

<file path=ppt/drawings/_rels/vmlDrawing83.vml.rels><?xml version="1.0" encoding="UTF-8" standalone="yes"?>
<Relationships xmlns="http://schemas.openxmlformats.org/package/2006/relationships"><Relationship Id="rId3" Type="http://schemas.openxmlformats.org/officeDocument/2006/relationships/image" Target="../media/image237.wmf"/><Relationship Id="rId2" Type="http://schemas.openxmlformats.org/officeDocument/2006/relationships/image" Target="../media/image236.wmf"/><Relationship Id="rId1" Type="http://schemas.openxmlformats.org/officeDocument/2006/relationships/image" Target="../media/image235.wmf"/><Relationship Id="rId4" Type="http://schemas.openxmlformats.org/officeDocument/2006/relationships/image" Target="../media/image238.wmf"/></Relationships>
</file>

<file path=ppt/drawings/_rels/vmlDrawing84.vml.rels><?xml version="1.0" encoding="UTF-8" standalone="yes"?>
<Relationships xmlns="http://schemas.openxmlformats.org/package/2006/relationships"><Relationship Id="rId2" Type="http://schemas.openxmlformats.org/officeDocument/2006/relationships/image" Target="../media/image238.wmf"/><Relationship Id="rId1" Type="http://schemas.openxmlformats.org/officeDocument/2006/relationships/image" Target="../media/image237.wmf"/></Relationships>
</file>

<file path=ppt/drawings/_rels/vmlDrawing85.vml.rels><?xml version="1.0" encoding="UTF-8" standalone="yes"?>
<Relationships xmlns="http://schemas.openxmlformats.org/package/2006/relationships"><Relationship Id="rId2" Type="http://schemas.openxmlformats.org/officeDocument/2006/relationships/image" Target="../media/image241.wmf"/><Relationship Id="rId1" Type="http://schemas.openxmlformats.org/officeDocument/2006/relationships/image" Target="../media/image240.wmf"/></Relationships>
</file>

<file path=ppt/drawings/_rels/vmlDrawing86.vml.rels><?xml version="1.0" encoding="UTF-8" standalone="yes"?>
<Relationships xmlns="http://schemas.openxmlformats.org/package/2006/relationships"><Relationship Id="rId2" Type="http://schemas.openxmlformats.org/officeDocument/2006/relationships/image" Target="../media/image250.wmf"/><Relationship Id="rId1" Type="http://schemas.openxmlformats.org/officeDocument/2006/relationships/image" Target="../media/image249.w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251.wmf"/></Relationships>
</file>

<file path=ppt/drawings/_rels/vmlDrawing88.vml.rels><?xml version="1.0" encoding="UTF-8" standalone="yes"?>
<Relationships xmlns="http://schemas.openxmlformats.org/package/2006/relationships"><Relationship Id="rId3" Type="http://schemas.openxmlformats.org/officeDocument/2006/relationships/image" Target="../media/image255.wmf"/><Relationship Id="rId2" Type="http://schemas.openxmlformats.org/officeDocument/2006/relationships/image" Target="../media/image254.wmf"/><Relationship Id="rId1" Type="http://schemas.openxmlformats.org/officeDocument/2006/relationships/image" Target="../media/image253.w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258.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9.wmf"/></Relationships>
</file>

<file path=ppt/drawings/_rels/vmlDrawing90.vml.rels><?xml version="1.0" encoding="UTF-8" standalone="yes"?>
<Relationships xmlns="http://schemas.openxmlformats.org/package/2006/relationships"><Relationship Id="rId2" Type="http://schemas.openxmlformats.org/officeDocument/2006/relationships/image" Target="../media/image262.wmf"/><Relationship Id="rId1" Type="http://schemas.openxmlformats.org/officeDocument/2006/relationships/image" Target="../media/image261.w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272.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274.e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277.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287.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289.emf"/></Relationships>
</file>

<file path=ppt/drawings/_rels/vmlDrawing96.vml.rels><?xml version="1.0" encoding="UTF-8" standalone="yes"?>
<Relationships xmlns="http://schemas.openxmlformats.org/package/2006/relationships"><Relationship Id="rId2" Type="http://schemas.openxmlformats.org/officeDocument/2006/relationships/image" Target="../media/image295.wmf"/><Relationship Id="rId1" Type="http://schemas.openxmlformats.org/officeDocument/2006/relationships/image" Target="../media/image294.wmf"/></Relationships>
</file>

<file path=ppt/drawings/_rels/vmlDrawing97.vml.rels><?xml version="1.0" encoding="UTF-8" standalone="yes"?>
<Relationships xmlns="http://schemas.openxmlformats.org/package/2006/relationships"><Relationship Id="rId2" Type="http://schemas.openxmlformats.org/officeDocument/2006/relationships/image" Target="../media/image299.emf"/><Relationship Id="rId1" Type="http://schemas.openxmlformats.org/officeDocument/2006/relationships/image" Target="../media/image298.emf"/></Relationships>
</file>

<file path=ppt/drawings/_rels/vmlDrawing98.vml.rels><?xml version="1.0" encoding="UTF-8" standalone="yes"?>
<Relationships xmlns="http://schemas.openxmlformats.org/package/2006/relationships"><Relationship Id="rId3" Type="http://schemas.openxmlformats.org/officeDocument/2006/relationships/image" Target="../media/image303.emf"/><Relationship Id="rId2" Type="http://schemas.openxmlformats.org/officeDocument/2006/relationships/image" Target="../media/image302.emf"/><Relationship Id="rId1" Type="http://schemas.openxmlformats.org/officeDocument/2006/relationships/image" Target="../media/image301.emf"/></Relationships>
</file>

<file path=ppt/drawings/_rels/vmlDrawing99.vml.rels><?xml version="1.0" encoding="UTF-8" standalone="yes"?>
<Relationships xmlns="http://schemas.openxmlformats.org/package/2006/relationships"><Relationship Id="rId3" Type="http://schemas.openxmlformats.org/officeDocument/2006/relationships/image" Target="../media/image307.emf"/><Relationship Id="rId2" Type="http://schemas.openxmlformats.org/officeDocument/2006/relationships/image" Target="../media/image306.emf"/><Relationship Id="rId1" Type="http://schemas.openxmlformats.org/officeDocument/2006/relationships/image" Target="../media/image30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50C3B9-46CD-4769-A974-FCB3F4DF55CC}" type="datetimeFigureOut">
              <a:rPr lang="el-GR" smtClean="0"/>
              <a:pPr/>
              <a:t>14/1/2021</a:t>
            </a:fld>
            <a:endParaRPr lang="el-GR"/>
          </a:p>
        </p:txBody>
      </p:sp>
      <p:sp>
        <p:nvSpPr>
          <p:cNvPr id="4" name="3 - Θέση εικόνας διαφάνειας"/>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DDB946-B236-47C5-891D-0C738DAB4FFD}"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06DDB946-B236-47C5-891D-0C738DAB4FFD}" type="slidenum">
              <a:rPr lang="el-GR" smtClean="0"/>
              <a:pPr/>
              <a:t>1</a:t>
            </a:fld>
            <a:endParaRPr lang="el-G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06DDB946-B236-47C5-891D-0C738DAB4FFD}" type="slidenum">
              <a:rPr lang="el-GR" smtClean="0"/>
              <a:pPr/>
              <a:t>208</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C65E68BE-939B-413A-BB36-26451390AE9D}" type="slidenum">
              <a:rPr lang="en-US" smtClean="0">
                <a:ea typeface="Arial Unicode MS" pitchFamily="34" charset="-128"/>
                <a:cs typeface="Arial Unicode MS" pitchFamily="34" charset="-128"/>
              </a:rPr>
              <a:pPr/>
              <a:t>214</a:t>
            </a:fld>
            <a:endParaRPr lang="en-US" smtClean="0">
              <a:ea typeface="Arial Unicode MS" pitchFamily="34" charset="-128"/>
              <a:cs typeface="Arial Unicode MS" pitchFamily="34" charset="-128"/>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18604D8-13DD-40E3-8E11-15CDB2FA95E1}" type="datetime1">
              <a:rPr lang="el-GR" smtClean="0"/>
              <a:pPr/>
              <a:t>14/1/2021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F5A187-A889-495D-B202-899DA2CF5BAE}" type="slidenum">
              <a:rPr lang="en-US" smtClean="0"/>
              <a:pPr/>
              <a:t>‹#›</a:t>
            </a:fld>
            <a:endParaRPr lang="en-US"/>
          </a:p>
        </p:txBody>
      </p:sp>
    </p:spTree>
    <p:extLst>
      <p:ext uri="{BB962C8B-B14F-4D97-AF65-F5344CB8AC3E}">
        <p14:creationId xmlns:p14="http://schemas.microsoft.com/office/powerpoint/2010/main" val="1860200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3DFFAE-D86B-425D-9298-203B4DFE122C}" type="datetime1">
              <a:rPr lang="el-GR" smtClean="0"/>
              <a:pPr/>
              <a:t>14/1/2021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F5A187-A889-495D-B202-899DA2CF5BAE}" type="slidenum">
              <a:rPr lang="en-US" smtClean="0"/>
              <a:pPr/>
              <a:t>‹#›</a:t>
            </a:fld>
            <a:endParaRPr lang="en-US"/>
          </a:p>
        </p:txBody>
      </p:sp>
    </p:spTree>
    <p:extLst>
      <p:ext uri="{BB962C8B-B14F-4D97-AF65-F5344CB8AC3E}">
        <p14:creationId xmlns:p14="http://schemas.microsoft.com/office/powerpoint/2010/main" val="1721236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478B967-6E87-4C94-A919-4D8F7C0DB3E2}" type="datetime1">
              <a:rPr lang="el-GR" smtClean="0"/>
              <a:pPr/>
              <a:t>14/1/2021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F5A187-A889-495D-B202-899DA2CF5BAE}"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278949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5C95714-8631-4BEE-B476-083BC6347B8A}" type="datetime1">
              <a:rPr lang="el-GR" smtClean="0"/>
              <a:pPr/>
              <a:t>14/1/2021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F5A187-A889-495D-B202-899DA2CF5BAE}" type="slidenum">
              <a:rPr lang="en-US" smtClean="0"/>
              <a:pPr/>
              <a:t>‹#›</a:t>
            </a:fld>
            <a:endParaRPr lang="en-US"/>
          </a:p>
        </p:txBody>
      </p:sp>
    </p:spTree>
    <p:extLst>
      <p:ext uri="{BB962C8B-B14F-4D97-AF65-F5344CB8AC3E}">
        <p14:creationId xmlns:p14="http://schemas.microsoft.com/office/powerpoint/2010/main" val="2198417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10AC0-0D17-4641-9C46-1000D9647399}" type="datetime1">
              <a:rPr lang="el-GR" smtClean="0"/>
              <a:pPr/>
              <a:t>14/1/2021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F5A187-A889-495D-B202-899DA2CF5BAE}"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1921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E6DB6FD-F80C-4375-A28B-2BEEF4F72F8D}" type="datetime1">
              <a:rPr lang="el-GR" smtClean="0"/>
              <a:pPr/>
              <a:t>14/1/2021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F5A187-A889-495D-B202-899DA2CF5BAE}" type="slidenum">
              <a:rPr lang="en-US" smtClean="0"/>
              <a:pPr/>
              <a:t>‹#›</a:t>
            </a:fld>
            <a:endParaRPr lang="en-US"/>
          </a:p>
        </p:txBody>
      </p:sp>
    </p:spTree>
    <p:extLst>
      <p:ext uri="{BB962C8B-B14F-4D97-AF65-F5344CB8AC3E}">
        <p14:creationId xmlns:p14="http://schemas.microsoft.com/office/powerpoint/2010/main" val="2067947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5890FE-9DF1-414D-8C8C-A60CD58A8DBF}" type="datetime1">
              <a:rPr lang="el-GR" smtClean="0"/>
              <a:pPr/>
              <a:t>14/1/2021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F5A187-A889-495D-B202-899DA2CF5BAE}" type="slidenum">
              <a:rPr lang="en-US" smtClean="0"/>
              <a:pPr/>
              <a:t>‹#›</a:t>
            </a:fld>
            <a:endParaRPr lang="en-US"/>
          </a:p>
        </p:txBody>
      </p:sp>
    </p:spTree>
    <p:extLst>
      <p:ext uri="{BB962C8B-B14F-4D97-AF65-F5344CB8AC3E}">
        <p14:creationId xmlns:p14="http://schemas.microsoft.com/office/powerpoint/2010/main" val="1607938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03A1C1-CBEC-44D7-8D49-B76D634D45D7}" type="datetime1">
              <a:rPr lang="el-GR" smtClean="0"/>
              <a:pPr/>
              <a:t>14/1/2021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F5A187-A889-495D-B202-899DA2CF5BAE}" type="slidenum">
              <a:rPr lang="en-US" smtClean="0"/>
              <a:pPr/>
              <a:t>‹#›</a:t>
            </a:fld>
            <a:endParaRPr lang="en-US"/>
          </a:p>
        </p:txBody>
      </p:sp>
    </p:spTree>
    <p:extLst>
      <p:ext uri="{BB962C8B-B14F-4D97-AF65-F5344CB8AC3E}">
        <p14:creationId xmlns:p14="http://schemas.microsoft.com/office/powerpoint/2010/main" val="42513903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122238"/>
            <a:ext cx="10058400" cy="1295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719263"/>
            <a:ext cx="10972800" cy="4411662"/>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5B756903-BCAC-4D50-852E-D673132B0875}" type="datetime1">
              <a:rPr lang="el-GR" smtClean="0"/>
              <a:pPr>
                <a:defRPr/>
              </a:pPr>
              <a:t>14/1/2021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CFDD24-2996-492C-86F7-30BA09BC7043}"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2238"/>
            <a:ext cx="10058400"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719263"/>
            <a:ext cx="5384800" cy="4411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719263"/>
            <a:ext cx="5384800" cy="4411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8400"/>
            <a:ext cx="2844800" cy="457200"/>
          </a:xfrm>
        </p:spPr>
        <p:txBody>
          <a:bodyPr/>
          <a:lstStyle>
            <a:lvl1pPr>
              <a:defRPr/>
            </a:lvl1pPr>
          </a:lstStyle>
          <a:p>
            <a:pPr>
              <a:defRPr/>
            </a:pPr>
            <a:fld id="{FB5DABAB-99FC-42EC-8CF4-6A878BFE893E}" type="datetime1">
              <a:rPr lang="el-GR" altLang="en-US" smtClean="0"/>
              <a:pPr>
                <a:defRPr/>
              </a:pPr>
              <a:t>14/1/2021</a:t>
            </a:fld>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a:xfrm>
            <a:off x="8737600" y="6248400"/>
            <a:ext cx="2844800" cy="457200"/>
          </a:xfrm>
        </p:spPr>
        <p:txBody>
          <a:bodyPr/>
          <a:lstStyle>
            <a:lvl1pPr>
              <a:defRPr/>
            </a:lvl1pPr>
          </a:lstStyle>
          <a:p>
            <a:pPr>
              <a:defRPr/>
            </a:pPr>
            <a:fld id="{1A5AFEB3-9FE6-4F28-B17E-F12F1808A410}" type="slidenum">
              <a:rPr lang="en-US" altLang="en-US"/>
              <a:pPr>
                <a:defRPr/>
              </a:pPr>
              <a:t>‹#›</a:t>
            </a:fld>
            <a:endParaRPr lang="en-US"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122238"/>
            <a:ext cx="10058400" cy="1295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719264"/>
            <a:ext cx="10972800" cy="21288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0" y="4000501"/>
            <a:ext cx="10972800" cy="21304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8400"/>
            <a:ext cx="2844800" cy="457200"/>
          </a:xfrm>
        </p:spPr>
        <p:txBody>
          <a:bodyPr/>
          <a:lstStyle>
            <a:lvl1pPr>
              <a:defRPr/>
            </a:lvl1pPr>
          </a:lstStyle>
          <a:p>
            <a:pPr>
              <a:defRPr/>
            </a:pPr>
            <a:fld id="{962C18EF-1A12-4D6C-A9AD-A64BCC782FBA}" type="datetime1">
              <a:rPr lang="el-GR" smtClean="0"/>
              <a:pPr>
                <a:defRPr/>
              </a:pPr>
              <a:t>14/1/2021</a:t>
            </a:fld>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737600" y="6248400"/>
            <a:ext cx="2844800" cy="457200"/>
          </a:xfrm>
        </p:spPr>
        <p:txBody>
          <a:bodyPr/>
          <a:lstStyle>
            <a:lvl1pPr>
              <a:defRPr/>
            </a:lvl1pPr>
          </a:lstStyle>
          <a:p>
            <a:pPr>
              <a:defRPr/>
            </a:pPr>
            <a:fld id="{D9BCBB20-4528-4154-9DD1-907AB1DA4A8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010086-A3CD-4361-A259-841CEA5F5AA4}" type="datetime1">
              <a:rPr lang="el-GR" smtClean="0"/>
              <a:pPr/>
              <a:t>14/1/2021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F5A187-A889-495D-B202-899DA2CF5BAE}" type="slidenum">
              <a:rPr lang="en-US" smtClean="0"/>
              <a:pPr/>
              <a:t>‹#›</a:t>
            </a:fld>
            <a:endParaRPr lang="en-US"/>
          </a:p>
        </p:txBody>
      </p:sp>
    </p:spTree>
    <p:extLst>
      <p:ext uri="{BB962C8B-B14F-4D97-AF65-F5344CB8AC3E}">
        <p14:creationId xmlns:p14="http://schemas.microsoft.com/office/powerpoint/2010/main" val="1505286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ACFBF91-FE8C-40E9-8D34-00AE703F3B99}" type="datetime1">
              <a:rPr lang="el-GR" smtClean="0"/>
              <a:pPr/>
              <a:t>14/1/2021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F5A187-A889-495D-B202-899DA2CF5BAE}" type="slidenum">
              <a:rPr lang="en-US" smtClean="0"/>
              <a:pPr/>
              <a:t>‹#›</a:t>
            </a:fld>
            <a:endParaRPr lang="en-US"/>
          </a:p>
        </p:txBody>
      </p:sp>
    </p:spTree>
    <p:extLst>
      <p:ext uri="{BB962C8B-B14F-4D97-AF65-F5344CB8AC3E}">
        <p14:creationId xmlns:p14="http://schemas.microsoft.com/office/powerpoint/2010/main" val="3547812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21C1E05-18A9-4882-8439-55E11853CEFE}" type="datetime1">
              <a:rPr lang="el-GR" smtClean="0"/>
              <a:pPr/>
              <a:t>14/1/2021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F5A187-A889-495D-B202-899DA2CF5BAE}" type="slidenum">
              <a:rPr lang="en-US" smtClean="0"/>
              <a:pPr/>
              <a:t>‹#›</a:t>
            </a:fld>
            <a:endParaRPr lang="en-US"/>
          </a:p>
        </p:txBody>
      </p:sp>
    </p:spTree>
    <p:extLst>
      <p:ext uri="{BB962C8B-B14F-4D97-AF65-F5344CB8AC3E}">
        <p14:creationId xmlns:p14="http://schemas.microsoft.com/office/powerpoint/2010/main" val="3724722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889702-3F60-4840-B62A-4E580DDD2BD4}" type="datetime1">
              <a:rPr lang="el-GR" smtClean="0"/>
              <a:pPr/>
              <a:t>14/1/2021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F5A187-A889-495D-B202-899DA2CF5BAE}" type="slidenum">
              <a:rPr lang="en-US" smtClean="0"/>
              <a:pPr/>
              <a:t>‹#›</a:t>
            </a:fld>
            <a:endParaRPr lang="en-US"/>
          </a:p>
        </p:txBody>
      </p:sp>
    </p:spTree>
    <p:extLst>
      <p:ext uri="{BB962C8B-B14F-4D97-AF65-F5344CB8AC3E}">
        <p14:creationId xmlns:p14="http://schemas.microsoft.com/office/powerpoint/2010/main" val="612342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76A6B8-D423-4F4C-8D2C-B30D373DF8E4}" type="datetime1">
              <a:rPr lang="el-GR" smtClean="0"/>
              <a:pPr/>
              <a:t>14/1/2021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F5A187-A889-495D-B202-899DA2CF5BAE}" type="slidenum">
              <a:rPr lang="en-US" smtClean="0"/>
              <a:pPr/>
              <a:t>‹#›</a:t>
            </a:fld>
            <a:endParaRPr lang="en-US"/>
          </a:p>
        </p:txBody>
      </p:sp>
    </p:spTree>
    <p:extLst>
      <p:ext uri="{BB962C8B-B14F-4D97-AF65-F5344CB8AC3E}">
        <p14:creationId xmlns:p14="http://schemas.microsoft.com/office/powerpoint/2010/main" val="1714490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FB8E18-D6A9-41F6-A594-F6841D9DB650}" type="datetime1">
              <a:rPr lang="el-GR" smtClean="0"/>
              <a:pPr/>
              <a:t>14/1/2021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F5A187-A889-495D-B202-899DA2CF5BAE}" type="slidenum">
              <a:rPr lang="en-US" smtClean="0"/>
              <a:pPr/>
              <a:t>‹#›</a:t>
            </a:fld>
            <a:endParaRPr lang="en-US"/>
          </a:p>
        </p:txBody>
      </p:sp>
    </p:spTree>
    <p:extLst>
      <p:ext uri="{BB962C8B-B14F-4D97-AF65-F5344CB8AC3E}">
        <p14:creationId xmlns:p14="http://schemas.microsoft.com/office/powerpoint/2010/main" val="15913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D202C0B-AB09-4123-A0B9-295E4806BFC0}" type="datetime1">
              <a:rPr lang="el-GR" smtClean="0"/>
              <a:pPr/>
              <a:t>14/1/2021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F5A187-A889-495D-B202-899DA2CF5BAE}" type="slidenum">
              <a:rPr lang="en-US" smtClean="0"/>
              <a:pPr/>
              <a:t>‹#›</a:t>
            </a:fld>
            <a:endParaRPr lang="en-US"/>
          </a:p>
        </p:txBody>
      </p:sp>
    </p:spTree>
    <p:extLst>
      <p:ext uri="{BB962C8B-B14F-4D97-AF65-F5344CB8AC3E}">
        <p14:creationId xmlns:p14="http://schemas.microsoft.com/office/powerpoint/2010/main" val="1047659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F5A187-A889-495D-B202-899DA2CF5BAE}" type="slidenum">
              <a:rPr lang="en-US" smtClean="0"/>
              <a:pPr/>
              <a:t>‹#›</a:t>
            </a:fld>
            <a:endParaRPr lang="en-US"/>
          </a:p>
        </p:txBody>
      </p:sp>
      <p:sp>
        <p:nvSpPr>
          <p:cNvPr id="5" name="Date Placeholder 4"/>
          <p:cNvSpPr>
            <a:spLocks noGrp="1"/>
          </p:cNvSpPr>
          <p:nvPr>
            <p:ph type="dt" sz="half" idx="10"/>
          </p:nvPr>
        </p:nvSpPr>
        <p:spPr/>
        <p:txBody>
          <a:bodyPr/>
          <a:lstStyle/>
          <a:p>
            <a:fld id="{1C65D107-421B-4BC9-B3B3-8E1B26650D5B}" type="datetime1">
              <a:rPr lang="el-GR" smtClean="0"/>
              <a:pPr/>
              <a:t>14/1/2021</a:t>
            </a:fld>
            <a:endParaRPr lang="en-US"/>
          </a:p>
        </p:txBody>
      </p:sp>
    </p:spTree>
    <p:extLst>
      <p:ext uri="{BB962C8B-B14F-4D97-AF65-F5344CB8AC3E}">
        <p14:creationId xmlns:p14="http://schemas.microsoft.com/office/powerpoint/2010/main" val="3786139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138C53C-51F9-4162-9522-94840F7D7E23}" type="datetime1">
              <a:rPr lang="el-GR" smtClean="0"/>
              <a:pPr/>
              <a:t>14/1/2021</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2F5A187-A889-495D-B202-899DA2CF5BAE}" type="slidenum">
              <a:rPr lang="en-US" smtClean="0"/>
              <a:pPr/>
              <a:t>‹#›</a:t>
            </a:fld>
            <a:endParaRPr lang="en-US"/>
          </a:p>
        </p:txBody>
      </p:sp>
    </p:spTree>
    <p:extLst>
      <p:ext uri="{BB962C8B-B14F-4D97-AF65-F5344CB8AC3E}">
        <p14:creationId xmlns:p14="http://schemas.microsoft.com/office/powerpoint/2010/main" val="341955723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oleObject" Target="../embeddings/oleObject122.bin"/><Relationship Id="rId2" Type="http://schemas.openxmlformats.org/officeDocument/2006/relationships/slideLayout" Target="../slideLayouts/slideLayout2.xml"/><Relationship Id="rId1" Type="http://schemas.openxmlformats.org/officeDocument/2006/relationships/vmlDrawing" Target="../drawings/vmlDrawing58.vml"/><Relationship Id="rId6" Type="http://schemas.openxmlformats.org/officeDocument/2006/relationships/image" Target="../media/image155.wmf"/><Relationship Id="rId5" Type="http://schemas.openxmlformats.org/officeDocument/2006/relationships/oleObject" Target="../embeddings/oleObject123.bin"/><Relationship Id="rId4" Type="http://schemas.openxmlformats.org/officeDocument/2006/relationships/image" Target="../media/image154.wmf"/></Relationships>
</file>

<file path=ppt/slides/_rels/slide102.xml.rels><?xml version="1.0" encoding="UTF-8" standalone="yes"?>
<Relationships xmlns="http://schemas.openxmlformats.org/package/2006/relationships"><Relationship Id="rId8" Type="http://schemas.openxmlformats.org/officeDocument/2006/relationships/oleObject" Target="../embeddings/oleObject125.bin"/><Relationship Id="rId3" Type="http://schemas.openxmlformats.org/officeDocument/2006/relationships/hyperlink" Target="https://el.wikipedia.org/wiki/%CE%93%CE%BA%CE%AD%CE%BF%CF%81%CE%B3%CE%BA_%CE%A9%CE%BC" TargetMode="External"/><Relationship Id="rId7" Type="http://schemas.openxmlformats.org/officeDocument/2006/relationships/image" Target="../media/image156.wmf"/><Relationship Id="rId2" Type="http://schemas.openxmlformats.org/officeDocument/2006/relationships/slideLayout" Target="../slideLayouts/slideLayout4.xml"/><Relationship Id="rId1" Type="http://schemas.openxmlformats.org/officeDocument/2006/relationships/vmlDrawing" Target="../drawings/vmlDrawing59.vml"/><Relationship Id="rId6" Type="http://schemas.openxmlformats.org/officeDocument/2006/relationships/oleObject" Target="../embeddings/oleObject124.bin"/><Relationship Id="rId5" Type="http://schemas.openxmlformats.org/officeDocument/2006/relationships/image" Target="../media/image159.png"/><Relationship Id="rId4" Type="http://schemas.openxmlformats.org/officeDocument/2006/relationships/image" Target="../media/image158.jpeg"/><Relationship Id="rId9" Type="http://schemas.openxmlformats.org/officeDocument/2006/relationships/image" Target="../media/image157.wmf"/></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126.bin"/><Relationship Id="rId2" Type="http://schemas.openxmlformats.org/officeDocument/2006/relationships/slideLayout" Target="../slideLayouts/slideLayout2.xml"/><Relationship Id="rId1" Type="http://schemas.openxmlformats.org/officeDocument/2006/relationships/vmlDrawing" Target="../drawings/vmlDrawing60.vml"/><Relationship Id="rId6" Type="http://schemas.openxmlformats.org/officeDocument/2006/relationships/image" Target="../media/image161.emf"/><Relationship Id="rId5" Type="http://schemas.openxmlformats.org/officeDocument/2006/relationships/oleObject" Target="../embeddings/oleObject127.bin"/><Relationship Id="rId4" Type="http://schemas.openxmlformats.org/officeDocument/2006/relationships/image" Target="../media/image160.emf"/></Relationships>
</file>

<file path=ppt/slides/_rels/slide104.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slideLayout" Target="../slideLayouts/slideLayout2.xml"/><Relationship Id="rId1" Type="http://schemas.openxmlformats.org/officeDocument/2006/relationships/vmlDrawing" Target="../drawings/vmlDrawing61.vml"/><Relationship Id="rId6" Type="http://schemas.openxmlformats.org/officeDocument/2006/relationships/image" Target="../media/image163.emf"/><Relationship Id="rId5" Type="http://schemas.openxmlformats.org/officeDocument/2006/relationships/oleObject" Target="../embeddings/oleObject128.bin"/><Relationship Id="rId4" Type="http://schemas.openxmlformats.org/officeDocument/2006/relationships/image" Target="../media/image165.png"/></Relationships>
</file>

<file path=ppt/slides/_rels/slide106.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3" Type="http://schemas.openxmlformats.org/officeDocument/2006/relationships/image" Target="../media/image169.png"/><Relationship Id="rId7" Type="http://schemas.openxmlformats.org/officeDocument/2006/relationships/image" Target="../media/image168.emf"/><Relationship Id="rId2" Type="http://schemas.openxmlformats.org/officeDocument/2006/relationships/slideLayout" Target="../slideLayouts/slideLayout2.xml"/><Relationship Id="rId1" Type="http://schemas.openxmlformats.org/officeDocument/2006/relationships/vmlDrawing" Target="../drawings/vmlDrawing62.vml"/><Relationship Id="rId6" Type="http://schemas.openxmlformats.org/officeDocument/2006/relationships/oleObject" Target="../embeddings/oleObject130.bin"/><Relationship Id="rId5" Type="http://schemas.openxmlformats.org/officeDocument/2006/relationships/image" Target="../media/image167.emf"/><Relationship Id="rId4" Type="http://schemas.openxmlformats.org/officeDocument/2006/relationships/oleObject" Target="../embeddings/oleObject129.bin"/></Relationships>
</file>

<file path=ppt/slides/_rels/slide10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slideLayout" Target="../slideLayouts/slideLayout2.xml"/><Relationship Id="rId1" Type="http://schemas.openxmlformats.org/officeDocument/2006/relationships/vmlDrawing" Target="../drawings/vmlDrawing63.vml"/><Relationship Id="rId5" Type="http://schemas.openxmlformats.org/officeDocument/2006/relationships/image" Target="../media/image170.wmf"/><Relationship Id="rId4" Type="http://schemas.openxmlformats.org/officeDocument/2006/relationships/oleObject" Target="../embeddings/oleObject131.bin"/></Relationships>
</file>

<file path=ppt/slides/_rels/slide10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slideLayout" Target="../slideLayouts/slideLayout2.xml"/><Relationship Id="rId1" Type="http://schemas.openxmlformats.org/officeDocument/2006/relationships/vmlDrawing" Target="../drawings/vmlDrawing64.vml"/><Relationship Id="rId5" Type="http://schemas.openxmlformats.org/officeDocument/2006/relationships/image" Target="../media/image172.emf"/><Relationship Id="rId4" Type="http://schemas.openxmlformats.org/officeDocument/2006/relationships/oleObject" Target="../embeddings/oleObject132.bin"/></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hyperlink" Target="https://el.wikipedia.org/wiki/%CE%93%CE%BA%CE%BF%CF%8D%CF%83%CF%84%CE%B1%CE%B2_%CE%9A%CE%AF%CF%81%CF%87%CE%BF%CF%86" TargetMode="External"/><Relationship Id="rId7" Type="http://schemas.openxmlformats.org/officeDocument/2006/relationships/image" Target="../media/image177.png"/><Relationship Id="rId2" Type="http://schemas.openxmlformats.org/officeDocument/2006/relationships/slideLayout" Target="../slideLayouts/slideLayout2.xml"/><Relationship Id="rId1" Type="http://schemas.openxmlformats.org/officeDocument/2006/relationships/vmlDrawing" Target="../drawings/vmlDrawing65.vml"/><Relationship Id="rId6" Type="http://schemas.openxmlformats.org/officeDocument/2006/relationships/image" Target="../media/image175.wmf"/><Relationship Id="rId5" Type="http://schemas.openxmlformats.org/officeDocument/2006/relationships/oleObject" Target="../embeddings/oleObject133.bin"/><Relationship Id="rId4" Type="http://schemas.openxmlformats.org/officeDocument/2006/relationships/image" Target="../media/image176.jpeg"/></Relationships>
</file>

<file path=ppt/slides/_rels/slide112.xml.rels><?xml version="1.0" encoding="UTF-8" standalone="yes"?>
<Relationships xmlns="http://schemas.openxmlformats.org/package/2006/relationships"><Relationship Id="rId3" Type="http://schemas.openxmlformats.org/officeDocument/2006/relationships/oleObject" Target="../embeddings/oleObject134.bin"/><Relationship Id="rId7" Type="http://schemas.openxmlformats.org/officeDocument/2006/relationships/image" Target="../media/image179.png"/><Relationship Id="rId2" Type="http://schemas.openxmlformats.org/officeDocument/2006/relationships/slideLayout" Target="../slideLayouts/slideLayout2.xml"/><Relationship Id="rId1" Type="http://schemas.openxmlformats.org/officeDocument/2006/relationships/vmlDrawing" Target="../drawings/vmlDrawing66.vml"/><Relationship Id="rId6" Type="http://schemas.openxmlformats.org/officeDocument/2006/relationships/image" Target="../media/image176.jpeg"/><Relationship Id="rId5" Type="http://schemas.openxmlformats.org/officeDocument/2006/relationships/hyperlink" Target="https://el.wikipedia.org/wiki/%CE%93%CE%BA%CE%BF%CF%8D%CF%83%CF%84%CE%B1%CE%B2_%CE%9A%CE%AF%CF%81%CF%87%CE%BF%CF%86" TargetMode="External"/><Relationship Id="rId4" Type="http://schemas.openxmlformats.org/officeDocument/2006/relationships/image" Target="../media/image178.wmf"/></Relationships>
</file>

<file path=ppt/slides/_rels/slide113.xml.rels><?xml version="1.0" encoding="UTF-8" standalone="yes"?>
<Relationships xmlns="http://schemas.openxmlformats.org/package/2006/relationships"><Relationship Id="rId8" Type="http://schemas.openxmlformats.org/officeDocument/2006/relationships/image" Target="../media/image175.wmf"/><Relationship Id="rId13" Type="http://schemas.openxmlformats.org/officeDocument/2006/relationships/image" Target="../media/image181.wmf"/><Relationship Id="rId18" Type="http://schemas.openxmlformats.org/officeDocument/2006/relationships/oleObject" Target="../embeddings/oleObject141.bin"/><Relationship Id="rId3" Type="http://schemas.openxmlformats.org/officeDocument/2006/relationships/oleObject" Target="../embeddings/oleObject135.bin"/><Relationship Id="rId21" Type="http://schemas.openxmlformats.org/officeDocument/2006/relationships/image" Target="../media/image185.wmf"/><Relationship Id="rId7" Type="http://schemas.openxmlformats.org/officeDocument/2006/relationships/oleObject" Target="../embeddings/oleObject136.bin"/><Relationship Id="rId12" Type="http://schemas.openxmlformats.org/officeDocument/2006/relationships/oleObject" Target="../embeddings/oleObject138.bin"/><Relationship Id="rId17" Type="http://schemas.openxmlformats.org/officeDocument/2006/relationships/image" Target="../media/image183.wmf"/><Relationship Id="rId2" Type="http://schemas.openxmlformats.org/officeDocument/2006/relationships/slideLayout" Target="../slideLayouts/slideLayout2.xml"/><Relationship Id="rId16" Type="http://schemas.openxmlformats.org/officeDocument/2006/relationships/oleObject" Target="../embeddings/oleObject140.bin"/><Relationship Id="rId20" Type="http://schemas.openxmlformats.org/officeDocument/2006/relationships/oleObject" Target="../embeddings/oleObject142.bin"/><Relationship Id="rId1" Type="http://schemas.openxmlformats.org/officeDocument/2006/relationships/vmlDrawing" Target="../drawings/vmlDrawing67.vml"/><Relationship Id="rId6" Type="http://schemas.openxmlformats.org/officeDocument/2006/relationships/image" Target="../media/image176.jpeg"/><Relationship Id="rId11" Type="http://schemas.openxmlformats.org/officeDocument/2006/relationships/image" Target="../media/image180.wmf"/><Relationship Id="rId5" Type="http://schemas.openxmlformats.org/officeDocument/2006/relationships/hyperlink" Target="https://el.wikipedia.org/wiki/%CE%93%CE%BA%CE%BF%CF%8D%CF%83%CF%84%CE%B1%CE%B2_%CE%9A%CE%AF%CF%81%CF%87%CE%BF%CF%86" TargetMode="External"/><Relationship Id="rId15" Type="http://schemas.openxmlformats.org/officeDocument/2006/relationships/image" Target="../media/image182.wmf"/><Relationship Id="rId10" Type="http://schemas.openxmlformats.org/officeDocument/2006/relationships/oleObject" Target="../embeddings/oleObject137.bin"/><Relationship Id="rId19" Type="http://schemas.openxmlformats.org/officeDocument/2006/relationships/image" Target="../media/image184.wmf"/><Relationship Id="rId4" Type="http://schemas.openxmlformats.org/officeDocument/2006/relationships/image" Target="../media/image178.wmf"/><Relationship Id="rId9" Type="http://schemas.openxmlformats.org/officeDocument/2006/relationships/image" Target="../media/image186.png"/><Relationship Id="rId14" Type="http://schemas.openxmlformats.org/officeDocument/2006/relationships/oleObject" Target="../embeddings/oleObject139.bin"/></Relationships>
</file>

<file path=ppt/slides/_rels/slide114.xml.rels><?xml version="1.0" encoding="UTF-8" standalone="yes"?>
<Relationships xmlns="http://schemas.openxmlformats.org/package/2006/relationships"><Relationship Id="rId8" Type="http://schemas.openxmlformats.org/officeDocument/2006/relationships/oleObject" Target="../embeddings/oleObject144.bin"/><Relationship Id="rId13" Type="http://schemas.openxmlformats.org/officeDocument/2006/relationships/image" Target="../media/image188.wmf"/><Relationship Id="rId3" Type="http://schemas.openxmlformats.org/officeDocument/2006/relationships/hyperlink" Target="https://el.wikipedia.org/wiki/%CE%93%CE%BA%CE%BF%CF%8D%CF%83%CF%84%CE%B1%CE%B2_%CE%9A%CE%AF%CF%81%CF%87%CE%BF%CF%86" TargetMode="External"/><Relationship Id="rId7" Type="http://schemas.openxmlformats.org/officeDocument/2006/relationships/image" Target="../media/image178.wmf"/><Relationship Id="rId12" Type="http://schemas.openxmlformats.org/officeDocument/2006/relationships/oleObject" Target="../embeddings/oleObject146.bin"/><Relationship Id="rId2" Type="http://schemas.openxmlformats.org/officeDocument/2006/relationships/slideLayout" Target="../slideLayouts/slideLayout2.xml"/><Relationship Id="rId1" Type="http://schemas.openxmlformats.org/officeDocument/2006/relationships/vmlDrawing" Target="../drawings/vmlDrawing68.vml"/><Relationship Id="rId6" Type="http://schemas.openxmlformats.org/officeDocument/2006/relationships/oleObject" Target="../embeddings/oleObject143.bin"/><Relationship Id="rId11" Type="http://schemas.openxmlformats.org/officeDocument/2006/relationships/image" Target="../media/image187.wmf"/><Relationship Id="rId5" Type="http://schemas.openxmlformats.org/officeDocument/2006/relationships/image" Target="../media/image190.png"/><Relationship Id="rId15" Type="http://schemas.openxmlformats.org/officeDocument/2006/relationships/image" Target="../media/image189.wmf"/><Relationship Id="rId10" Type="http://schemas.openxmlformats.org/officeDocument/2006/relationships/oleObject" Target="../embeddings/oleObject145.bin"/><Relationship Id="rId4" Type="http://schemas.openxmlformats.org/officeDocument/2006/relationships/image" Target="../media/image176.jpeg"/><Relationship Id="rId9" Type="http://schemas.openxmlformats.org/officeDocument/2006/relationships/image" Target="../media/image175.wmf"/><Relationship Id="rId14" Type="http://schemas.openxmlformats.org/officeDocument/2006/relationships/oleObject" Target="../embeddings/oleObject147.bin"/></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hyperlink" Target="https://el.wikipedia.org/wiki/%CE%A7%CE%B1%CE%BD%CF%82_%CE%9A%CF%81%CE%AF%CF%83%CF%84%CE%B9%CE%B1%CE%BD_%CE%88%CF%81%CF%83%CF%84%CE%B5%CE%BD%CF%84" TargetMode="External"/><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oleObject" Target="../embeddings/oleObject148.bin"/><Relationship Id="rId2" Type="http://schemas.openxmlformats.org/officeDocument/2006/relationships/slideLayout" Target="../slideLayouts/slideLayout2.xml"/><Relationship Id="rId1" Type="http://schemas.openxmlformats.org/officeDocument/2006/relationships/vmlDrawing" Target="../drawings/vmlDrawing69.vml"/><Relationship Id="rId6" Type="http://schemas.openxmlformats.org/officeDocument/2006/relationships/image" Target="../media/image194.png"/><Relationship Id="rId5" Type="http://schemas.openxmlformats.org/officeDocument/2006/relationships/image" Target="../media/image193.jpeg"/><Relationship Id="rId4" Type="http://schemas.openxmlformats.org/officeDocument/2006/relationships/image" Target="../media/image192.wmf"/></Relationships>
</file>

<file path=ppt/slides/_rels/slide121.xml.rels><?xml version="1.0" encoding="UTF-8" standalone="yes"?>
<Relationships xmlns="http://schemas.openxmlformats.org/package/2006/relationships"><Relationship Id="rId3" Type="http://schemas.openxmlformats.org/officeDocument/2006/relationships/oleObject" Target="../embeddings/oleObject149.bin"/><Relationship Id="rId2" Type="http://schemas.openxmlformats.org/officeDocument/2006/relationships/slideLayout" Target="../slideLayouts/slideLayout2.xml"/><Relationship Id="rId1" Type="http://schemas.openxmlformats.org/officeDocument/2006/relationships/vmlDrawing" Target="../drawings/vmlDrawing70.vml"/><Relationship Id="rId4" Type="http://schemas.openxmlformats.org/officeDocument/2006/relationships/image" Target="../media/image195.wmf"/></Relationships>
</file>

<file path=ppt/slides/_rels/slide122.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8" Type="http://schemas.openxmlformats.org/officeDocument/2006/relationships/image" Target="../media/image192.wmf"/><Relationship Id="rId3" Type="http://schemas.openxmlformats.org/officeDocument/2006/relationships/oleObject" Target="../embeddings/oleObject150.bin"/><Relationship Id="rId7" Type="http://schemas.openxmlformats.org/officeDocument/2006/relationships/oleObject" Target="../embeddings/oleObject152.bin"/><Relationship Id="rId12" Type="http://schemas.openxmlformats.org/officeDocument/2006/relationships/image" Target="../media/image200.wmf"/><Relationship Id="rId2" Type="http://schemas.openxmlformats.org/officeDocument/2006/relationships/slideLayout" Target="../slideLayouts/slideLayout2.xml"/><Relationship Id="rId1" Type="http://schemas.openxmlformats.org/officeDocument/2006/relationships/vmlDrawing" Target="../drawings/vmlDrawing71.vml"/><Relationship Id="rId6" Type="http://schemas.openxmlformats.org/officeDocument/2006/relationships/image" Target="../media/image198.wmf"/><Relationship Id="rId11" Type="http://schemas.openxmlformats.org/officeDocument/2006/relationships/oleObject" Target="../embeddings/oleObject154.bin"/><Relationship Id="rId5" Type="http://schemas.openxmlformats.org/officeDocument/2006/relationships/oleObject" Target="../embeddings/oleObject151.bin"/><Relationship Id="rId10" Type="http://schemas.openxmlformats.org/officeDocument/2006/relationships/image" Target="../media/image199.wmf"/><Relationship Id="rId4" Type="http://schemas.openxmlformats.org/officeDocument/2006/relationships/image" Target="../media/image197.wmf"/><Relationship Id="rId9" Type="http://schemas.openxmlformats.org/officeDocument/2006/relationships/oleObject" Target="../embeddings/oleObject153.bin"/></Relationships>
</file>

<file path=ppt/slides/_rels/slide124.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oleObject" Target="../embeddings/oleObject155.bin"/><Relationship Id="rId2" Type="http://schemas.openxmlformats.org/officeDocument/2006/relationships/slideLayout" Target="../slideLayouts/slideLayout2.xml"/><Relationship Id="rId1" Type="http://schemas.openxmlformats.org/officeDocument/2006/relationships/vmlDrawing" Target="../drawings/vmlDrawing72.vml"/><Relationship Id="rId4" Type="http://schemas.openxmlformats.org/officeDocument/2006/relationships/image" Target="../media/image203.emf"/></Relationships>
</file>

<file path=ppt/slides/_rels/slide128.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jpeg"/><Relationship Id="rId5" Type="http://schemas.openxmlformats.org/officeDocument/2006/relationships/hyperlink" Target="https://en.wikipedia.org/wiki/Charles-Augustin_de_Coulomb" TargetMode="External"/><Relationship Id="rId4" Type="http://schemas.openxmlformats.org/officeDocument/2006/relationships/image" Target="../media/image12.wmf"/></Relationships>
</file>

<file path=ppt/slides/_rels/slide130.xml.rels><?xml version="1.0" encoding="UTF-8" standalone="yes"?>
<Relationships xmlns="http://schemas.openxmlformats.org/package/2006/relationships"><Relationship Id="rId8" Type="http://schemas.openxmlformats.org/officeDocument/2006/relationships/oleObject" Target="../embeddings/oleObject158.bin"/><Relationship Id="rId3" Type="http://schemas.openxmlformats.org/officeDocument/2006/relationships/oleObject" Target="../embeddings/oleObject156.bin"/><Relationship Id="rId7" Type="http://schemas.openxmlformats.org/officeDocument/2006/relationships/image" Target="../media/image210.png"/><Relationship Id="rId2" Type="http://schemas.openxmlformats.org/officeDocument/2006/relationships/slideLayout" Target="../slideLayouts/slideLayout4.xml"/><Relationship Id="rId1" Type="http://schemas.openxmlformats.org/officeDocument/2006/relationships/vmlDrawing" Target="../drawings/vmlDrawing73.vml"/><Relationship Id="rId6" Type="http://schemas.openxmlformats.org/officeDocument/2006/relationships/image" Target="../media/image208.wmf"/><Relationship Id="rId5" Type="http://schemas.openxmlformats.org/officeDocument/2006/relationships/oleObject" Target="../embeddings/oleObject157.bin"/><Relationship Id="rId4" Type="http://schemas.openxmlformats.org/officeDocument/2006/relationships/image" Target="../media/image207.wmf"/><Relationship Id="rId9" Type="http://schemas.openxmlformats.org/officeDocument/2006/relationships/image" Target="../media/image209.wmf"/></Relationships>
</file>

<file path=ppt/slides/_rels/slide131.xml.rels><?xml version="1.0" encoding="UTF-8" standalone="yes"?>
<Relationships xmlns="http://schemas.openxmlformats.org/package/2006/relationships"><Relationship Id="rId8" Type="http://schemas.openxmlformats.org/officeDocument/2006/relationships/image" Target="../media/image213.wmf"/><Relationship Id="rId3" Type="http://schemas.openxmlformats.org/officeDocument/2006/relationships/oleObject" Target="../embeddings/oleObject159.bin"/><Relationship Id="rId7" Type="http://schemas.openxmlformats.org/officeDocument/2006/relationships/oleObject" Target="../embeddings/oleObject161.bin"/><Relationship Id="rId2" Type="http://schemas.openxmlformats.org/officeDocument/2006/relationships/slideLayout" Target="../slideLayouts/slideLayout4.xml"/><Relationship Id="rId1" Type="http://schemas.openxmlformats.org/officeDocument/2006/relationships/vmlDrawing" Target="../drawings/vmlDrawing74.vml"/><Relationship Id="rId6" Type="http://schemas.openxmlformats.org/officeDocument/2006/relationships/image" Target="../media/image212.wmf"/><Relationship Id="rId5" Type="http://schemas.openxmlformats.org/officeDocument/2006/relationships/oleObject" Target="../embeddings/oleObject160.bin"/><Relationship Id="rId4" Type="http://schemas.openxmlformats.org/officeDocument/2006/relationships/image" Target="../media/image211.wmf"/><Relationship Id="rId9" Type="http://schemas.openxmlformats.org/officeDocument/2006/relationships/image" Target="../media/image214.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oleObject" Target="../embeddings/oleObject162.bin"/><Relationship Id="rId2" Type="http://schemas.openxmlformats.org/officeDocument/2006/relationships/slideLayout" Target="../slideLayouts/slideLayout2.xml"/><Relationship Id="rId1" Type="http://schemas.openxmlformats.org/officeDocument/2006/relationships/vmlDrawing" Target="../drawings/vmlDrawing75.vml"/><Relationship Id="rId4" Type="http://schemas.openxmlformats.org/officeDocument/2006/relationships/image" Target="../media/image215.wmf"/></Relationships>
</file>

<file path=ppt/slides/_rels/slide134.xml.rels><?xml version="1.0" encoding="UTF-8" standalone="yes"?>
<Relationships xmlns="http://schemas.openxmlformats.org/package/2006/relationships"><Relationship Id="rId8" Type="http://schemas.openxmlformats.org/officeDocument/2006/relationships/image" Target="../media/image217.wmf"/><Relationship Id="rId13" Type="http://schemas.openxmlformats.org/officeDocument/2006/relationships/oleObject" Target="../embeddings/oleObject169.bin"/><Relationship Id="rId18" Type="http://schemas.openxmlformats.org/officeDocument/2006/relationships/oleObject" Target="../embeddings/oleObject174.bin"/><Relationship Id="rId3" Type="http://schemas.openxmlformats.org/officeDocument/2006/relationships/oleObject" Target="../embeddings/oleObject163.bin"/><Relationship Id="rId7" Type="http://schemas.openxmlformats.org/officeDocument/2006/relationships/oleObject" Target="../embeddings/oleObject165.bin"/><Relationship Id="rId12" Type="http://schemas.openxmlformats.org/officeDocument/2006/relationships/oleObject" Target="../embeddings/oleObject168.bin"/><Relationship Id="rId17" Type="http://schemas.openxmlformats.org/officeDocument/2006/relationships/oleObject" Target="../embeddings/oleObject173.bin"/><Relationship Id="rId2" Type="http://schemas.openxmlformats.org/officeDocument/2006/relationships/slideLayout" Target="../slideLayouts/slideLayout2.xml"/><Relationship Id="rId16" Type="http://schemas.openxmlformats.org/officeDocument/2006/relationships/oleObject" Target="../embeddings/oleObject172.bin"/><Relationship Id="rId1" Type="http://schemas.openxmlformats.org/officeDocument/2006/relationships/vmlDrawing" Target="../drawings/vmlDrawing76.vml"/><Relationship Id="rId6" Type="http://schemas.openxmlformats.org/officeDocument/2006/relationships/image" Target="../media/image216.wmf"/><Relationship Id="rId11" Type="http://schemas.openxmlformats.org/officeDocument/2006/relationships/image" Target="../media/image218.wmf"/><Relationship Id="rId5" Type="http://schemas.openxmlformats.org/officeDocument/2006/relationships/oleObject" Target="../embeddings/oleObject164.bin"/><Relationship Id="rId15" Type="http://schemas.openxmlformats.org/officeDocument/2006/relationships/oleObject" Target="../embeddings/oleObject171.bin"/><Relationship Id="rId10" Type="http://schemas.openxmlformats.org/officeDocument/2006/relationships/oleObject" Target="../embeddings/oleObject167.bin"/><Relationship Id="rId19" Type="http://schemas.openxmlformats.org/officeDocument/2006/relationships/image" Target="../media/image219.jpeg"/><Relationship Id="rId4" Type="http://schemas.openxmlformats.org/officeDocument/2006/relationships/image" Target="../media/image215.wmf"/><Relationship Id="rId9" Type="http://schemas.openxmlformats.org/officeDocument/2006/relationships/oleObject" Target="../embeddings/oleObject166.bin"/><Relationship Id="rId14" Type="http://schemas.openxmlformats.org/officeDocument/2006/relationships/oleObject" Target="../embeddings/oleObject170.bin"/></Relationships>
</file>

<file path=ppt/slides/_rels/slide135.xml.rels><?xml version="1.0" encoding="UTF-8" standalone="yes"?>
<Relationships xmlns="http://schemas.openxmlformats.org/package/2006/relationships"><Relationship Id="rId8" Type="http://schemas.openxmlformats.org/officeDocument/2006/relationships/image" Target="../media/image216.wmf"/><Relationship Id="rId3" Type="http://schemas.openxmlformats.org/officeDocument/2006/relationships/oleObject" Target="../embeddings/oleObject175.bin"/><Relationship Id="rId7" Type="http://schemas.openxmlformats.org/officeDocument/2006/relationships/oleObject" Target="../embeddings/oleObject177.bin"/><Relationship Id="rId2" Type="http://schemas.openxmlformats.org/officeDocument/2006/relationships/slideLayout" Target="../slideLayouts/slideLayout2.xml"/><Relationship Id="rId1" Type="http://schemas.openxmlformats.org/officeDocument/2006/relationships/vmlDrawing" Target="../drawings/vmlDrawing77.vml"/><Relationship Id="rId6" Type="http://schemas.openxmlformats.org/officeDocument/2006/relationships/image" Target="../media/image218.wmf"/><Relationship Id="rId5" Type="http://schemas.openxmlformats.org/officeDocument/2006/relationships/oleObject" Target="../embeddings/oleObject176.bin"/><Relationship Id="rId4" Type="http://schemas.openxmlformats.org/officeDocument/2006/relationships/image" Target="../media/image220.wmf"/><Relationship Id="rId9" Type="http://schemas.openxmlformats.org/officeDocument/2006/relationships/image" Target="../media/image219.jpeg"/></Relationships>
</file>

<file path=ppt/slides/_rels/slide136.xml.rels><?xml version="1.0" encoding="UTF-8" standalone="yes"?>
<Relationships xmlns="http://schemas.openxmlformats.org/package/2006/relationships"><Relationship Id="rId3" Type="http://schemas.openxmlformats.org/officeDocument/2006/relationships/oleObject" Target="../embeddings/oleObject178.bin"/><Relationship Id="rId2" Type="http://schemas.openxmlformats.org/officeDocument/2006/relationships/slideLayout" Target="../slideLayouts/slideLayout2.xml"/><Relationship Id="rId1" Type="http://schemas.openxmlformats.org/officeDocument/2006/relationships/vmlDrawing" Target="../drawings/vmlDrawing78.vml"/><Relationship Id="rId6" Type="http://schemas.openxmlformats.org/officeDocument/2006/relationships/image" Target="../media/image217.wmf"/><Relationship Id="rId5" Type="http://schemas.openxmlformats.org/officeDocument/2006/relationships/oleObject" Target="../embeddings/oleObject179.bin"/><Relationship Id="rId4" Type="http://schemas.openxmlformats.org/officeDocument/2006/relationships/image" Target="../media/image218.wmf"/></Relationships>
</file>

<file path=ppt/slides/_rels/slide137.xml.rels><?xml version="1.0" encoding="UTF-8" standalone="yes"?>
<Relationships xmlns="http://schemas.openxmlformats.org/package/2006/relationships"><Relationship Id="rId8" Type="http://schemas.openxmlformats.org/officeDocument/2006/relationships/oleObject" Target="../embeddings/oleObject182.bin"/><Relationship Id="rId3" Type="http://schemas.openxmlformats.org/officeDocument/2006/relationships/oleObject" Target="../embeddings/oleObject180.bin"/><Relationship Id="rId7" Type="http://schemas.openxmlformats.org/officeDocument/2006/relationships/image" Target="../media/image224.png"/><Relationship Id="rId2" Type="http://schemas.openxmlformats.org/officeDocument/2006/relationships/slideLayout" Target="../slideLayouts/slideLayout18.xml"/><Relationship Id="rId1" Type="http://schemas.openxmlformats.org/officeDocument/2006/relationships/vmlDrawing" Target="../drawings/vmlDrawing79.vml"/><Relationship Id="rId6" Type="http://schemas.openxmlformats.org/officeDocument/2006/relationships/image" Target="../media/image222.wmf"/><Relationship Id="rId5" Type="http://schemas.openxmlformats.org/officeDocument/2006/relationships/oleObject" Target="../embeddings/oleObject181.bin"/><Relationship Id="rId4" Type="http://schemas.openxmlformats.org/officeDocument/2006/relationships/image" Target="../media/image221.wmf"/><Relationship Id="rId9" Type="http://schemas.openxmlformats.org/officeDocument/2006/relationships/image" Target="../media/image223.wmf"/></Relationships>
</file>

<file path=ppt/slides/_rels/slide138.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19.xml"/></Relationships>
</file>

<file path=ppt/slides/_rels/slide139.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hyperlink" Target="https://en.wikipedia.org/wiki/Andr%C3%A9-Marie_Amp%C3%A8re" TargetMode="Externa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el.wikipedia.org/wiki/%CE%9C%CE%AC%CE%B9%CE%BA%CE%BB_%CE%A6%CE%B1%CF%81%CE%B1%CE%BD%CF%84%CE%AD%CE%B9" TargetMode="External"/><Relationship Id="rId1" Type="http://schemas.openxmlformats.org/officeDocument/2006/relationships/slideLayout" Target="../slideLayouts/slideLayout17.xml"/></Relationships>
</file>

<file path=ppt/slides/_rels/slide140.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3" Type="http://schemas.openxmlformats.org/officeDocument/2006/relationships/oleObject" Target="../embeddings/oleObject183.bin"/><Relationship Id="rId2" Type="http://schemas.openxmlformats.org/officeDocument/2006/relationships/slideLayout" Target="../slideLayouts/slideLayout2.xml"/><Relationship Id="rId1" Type="http://schemas.openxmlformats.org/officeDocument/2006/relationships/vmlDrawing" Target="../drawings/vmlDrawing80.vml"/><Relationship Id="rId5" Type="http://schemas.openxmlformats.org/officeDocument/2006/relationships/image" Target="../media/image230.png"/><Relationship Id="rId4" Type="http://schemas.openxmlformats.org/officeDocument/2006/relationships/image" Target="../media/image229.wmf"/></Relationships>
</file>

<file path=ppt/slides/_rels/slide142.xml.rels><?xml version="1.0" encoding="UTF-8" standalone="yes"?>
<Relationships xmlns="http://schemas.openxmlformats.org/package/2006/relationships"><Relationship Id="rId3" Type="http://schemas.openxmlformats.org/officeDocument/2006/relationships/oleObject" Target="../embeddings/oleObject184.bin"/><Relationship Id="rId2" Type="http://schemas.openxmlformats.org/officeDocument/2006/relationships/slideLayout" Target="../slideLayouts/slideLayout2.xml"/><Relationship Id="rId1" Type="http://schemas.openxmlformats.org/officeDocument/2006/relationships/vmlDrawing" Target="../drawings/vmlDrawing81.vml"/><Relationship Id="rId5" Type="http://schemas.openxmlformats.org/officeDocument/2006/relationships/image" Target="../media/image230.png"/><Relationship Id="rId4" Type="http://schemas.openxmlformats.org/officeDocument/2006/relationships/image" Target="../media/image229.wmf"/></Relationships>
</file>

<file path=ppt/slides/_rels/slide143.xml.rels><?xml version="1.0" encoding="UTF-8" standalone="yes"?>
<Relationships xmlns="http://schemas.openxmlformats.org/package/2006/relationships"><Relationship Id="rId8" Type="http://schemas.openxmlformats.org/officeDocument/2006/relationships/image" Target="../media/image229.wmf"/><Relationship Id="rId3" Type="http://schemas.openxmlformats.org/officeDocument/2006/relationships/oleObject" Target="../embeddings/oleObject185.bin"/><Relationship Id="rId7" Type="http://schemas.openxmlformats.org/officeDocument/2006/relationships/oleObject" Target="../embeddings/oleObject187.bin"/><Relationship Id="rId2" Type="http://schemas.openxmlformats.org/officeDocument/2006/relationships/slideLayout" Target="../slideLayouts/slideLayout2.xml"/><Relationship Id="rId1" Type="http://schemas.openxmlformats.org/officeDocument/2006/relationships/vmlDrawing" Target="../drawings/vmlDrawing82.vml"/><Relationship Id="rId6" Type="http://schemas.openxmlformats.org/officeDocument/2006/relationships/image" Target="../media/image232.wmf"/><Relationship Id="rId5" Type="http://schemas.openxmlformats.org/officeDocument/2006/relationships/oleObject" Target="../embeddings/oleObject186.bin"/><Relationship Id="rId10" Type="http://schemas.openxmlformats.org/officeDocument/2006/relationships/image" Target="../media/image230.png"/><Relationship Id="rId4" Type="http://schemas.openxmlformats.org/officeDocument/2006/relationships/image" Target="../media/image231.wmf"/><Relationship Id="rId9" Type="http://schemas.openxmlformats.org/officeDocument/2006/relationships/image" Target="../media/image233.png"/></Relationships>
</file>

<file path=ppt/slides/_rels/slide144.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8" Type="http://schemas.openxmlformats.org/officeDocument/2006/relationships/image" Target="../media/image237.wmf"/><Relationship Id="rId3" Type="http://schemas.openxmlformats.org/officeDocument/2006/relationships/oleObject" Target="../embeddings/oleObject188.bin"/><Relationship Id="rId7" Type="http://schemas.openxmlformats.org/officeDocument/2006/relationships/oleObject" Target="../embeddings/oleObject190.bin"/><Relationship Id="rId2" Type="http://schemas.openxmlformats.org/officeDocument/2006/relationships/slideLayout" Target="../slideLayouts/slideLayout2.xml"/><Relationship Id="rId1" Type="http://schemas.openxmlformats.org/officeDocument/2006/relationships/vmlDrawing" Target="../drawings/vmlDrawing83.vml"/><Relationship Id="rId6" Type="http://schemas.openxmlformats.org/officeDocument/2006/relationships/image" Target="../media/image236.wmf"/><Relationship Id="rId11" Type="http://schemas.openxmlformats.org/officeDocument/2006/relationships/image" Target="../media/image239.png"/><Relationship Id="rId5" Type="http://schemas.openxmlformats.org/officeDocument/2006/relationships/oleObject" Target="../embeddings/oleObject189.bin"/><Relationship Id="rId10" Type="http://schemas.openxmlformats.org/officeDocument/2006/relationships/image" Target="../media/image238.wmf"/><Relationship Id="rId4" Type="http://schemas.openxmlformats.org/officeDocument/2006/relationships/image" Target="../media/image235.wmf"/><Relationship Id="rId9" Type="http://schemas.openxmlformats.org/officeDocument/2006/relationships/oleObject" Target="../embeddings/oleObject191.bin"/></Relationships>
</file>

<file path=ppt/slides/_rels/slide146.xml.rels><?xml version="1.0" encoding="UTF-8" standalone="yes"?>
<Relationships xmlns="http://schemas.openxmlformats.org/package/2006/relationships"><Relationship Id="rId3" Type="http://schemas.openxmlformats.org/officeDocument/2006/relationships/image" Target="../media/image239.png"/><Relationship Id="rId7" Type="http://schemas.openxmlformats.org/officeDocument/2006/relationships/image" Target="../media/image238.wmf"/><Relationship Id="rId2" Type="http://schemas.openxmlformats.org/officeDocument/2006/relationships/slideLayout" Target="../slideLayouts/slideLayout2.xml"/><Relationship Id="rId1" Type="http://schemas.openxmlformats.org/officeDocument/2006/relationships/vmlDrawing" Target="../drawings/vmlDrawing84.vml"/><Relationship Id="rId6" Type="http://schemas.openxmlformats.org/officeDocument/2006/relationships/oleObject" Target="../embeddings/oleObject193.bin"/><Relationship Id="rId5" Type="http://schemas.openxmlformats.org/officeDocument/2006/relationships/image" Target="../media/image237.wmf"/><Relationship Id="rId4" Type="http://schemas.openxmlformats.org/officeDocument/2006/relationships/oleObject" Target="../embeddings/oleObject192.bin"/></Relationships>
</file>

<file path=ppt/slides/_rels/slide147.xml.rels><?xml version="1.0" encoding="UTF-8" standalone="yes"?>
<Relationships xmlns="http://schemas.openxmlformats.org/package/2006/relationships"><Relationship Id="rId3" Type="http://schemas.openxmlformats.org/officeDocument/2006/relationships/image" Target="../media/image242.png"/><Relationship Id="rId7" Type="http://schemas.openxmlformats.org/officeDocument/2006/relationships/image" Target="../media/image241.wmf"/><Relationship Id="rId2" Type="http://schemas.openxmlformats.org/officeDocument/2006/relationships/slideLayout" Target="../slideLayouts/slideLayout2.xml"/><Relationship Id="rId1" Type="http://schemas.openxmlformats.org/officeDocument/2006/relationships/vmlDrawing" Target="../drawings/vmlDrawing85.vml"/><Relationship Id="rId6" Type="http://schemas.openxmlformats.org/officeDocument/2006/relationships/oleObject" Target="../embeddings/oleObject195.bin"/><Relationship Id="rId5" Type="http://schemas.openxmlformats.org/officeDocument/2006/relationships/image" Target="../media/image240.wmf"/><Relationship Id="rId4" Type="http://schemas.openxmlformats.org/officeDocument/2006/relationships/oleObject" Target="../embeddings/oleObject194.bin"/></Relationships>
</file>

<file path=ppt/slides/_rels/slide148.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hyperlink" Target="https://en.wikipedia.org/wiki/Isaac_Newton" TargetMode="Externa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hyperlink" Target="https://en.wikipedia.org/wiki/Charles-Augustin_de_Coulomb" TargetMode="External"/><Relationship Id="rId4" Type="http://schemas.openxmlformats.org/officeDocument/2006/relationships/image" Target="../media/image15.jpeg"/></Relationships>
</file>

<file path=ppt/slides/_rels/slide150.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18.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18.xml"/></Relationships>
</file>

<file path=ppt/slides/_rels/slide154.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hyperlink" Target="faraday1832.pdf" TargetMode="External"/><Relationship Id="rId1" Type="http://schemas.openxmlformats.org/officeDocument/2006/relationships/slideLayout" Target="../slideLayouts/slideLayout18.xml"/><Relationship Id="rId4" Type="http://schemas.openxmlformats.org/officeDocument/2006/relationships/hyperlink" Target="https://el.wikipedia.org/wiki/%CE%9C%CE%AC%CE%B9%CE%BA%CE%BB_%CE%A6%CE%B1%CF%81%CE%B1%CE%BD%CF%84%CE%AD%CE%B9" TargetMode="External"/></Relationships>
</file>

<file path=ppt/slides/_rels/slide155.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hyperlink" Target="https://el.wikipedia.org/wiki/%CE%A4%CE%B6%CF%8C%CE%B6%CE%B5%CF%86_%CE%A7%CE%AD%CE%BD%CF%81%CE%B9" TargetMode="Externa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oleObject" Target="../embeddings/oleObject196.bin"/><Relationship Id="rId2" Type="http://schemas.openxmlformats.org/officeDocument/2006/relationships/slideLayout" Target="../slideLayouts/slideLayout2.xml"/><Relationship Id="rId1" Type="http://schemas.openxmlformats.org/officeDocument/2006/relationships/vmlDrawing" Target="../drawings/vmlDrawing86.vml"/><Relationship Id="rId6" Type="http://schemas.openxmlformats.org/officeDocument/2006/relationships/image" Target="../media/image250.wmf"/><Relationship Id="rId5" Type="http://schemas.openxmlformats.org/officeDocument/2006/relationships/oleObject" Target="../embeddings/oleObject197.bin"/><Relationship Id="rId4" Type="http://schemas.openxmlformats.org/officeDocument/2006/relationships/image" Target="../media/image249.wmf"/></Relationships>
</file>

<file path=ppt/slides/_rels/slide158.xml.rels><?xml version="1.0" encoding="UTF-8" standalone="yes"?>
<Relationships xmlns="http://schemas.openxmlformats.org/package/2006/relationships"><Relationship Id="rId3" Type="http://schemas.openxmlformats.org/officeDocument/2006/relationships/oleObject" Target="../embeddings/oleObject198.bin"/><Relationship Id="rId2" Type="http://schemas.openxmlformats.org/officeDocument/2006/relationships/slideLayout" Target="../slideLayouts/slideLayout2.xml"/><Relationship Id="rId1" Type="http://schemas.openxmlformats.org/officeDocument/2006/relationships/vmlDrawing" Target="../drawings/vmlDrawing87.vml"/><Relationship Id="rId5" Type="http://schemas.openxmlformats.org/officeDocument/2006/relationships/image" Target="../media/image252.png"/><Relationship Id="rId4" Type="http://schemas.openxmlformats.org/officeDocument/2006/relationships/image" Target="../media/image251.wmf"/></Relationships>
</file>

<file path=ppt/slides/_rels/slide159.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6.wmf"/><Relationship Id="rId4" Type="http://schemas.openxmlformats.org/officeDocument/2006/relationships/oleObject" Target="../embeddings/oleObject5.bin"/></Relationships>
</file>

<file path=ppt/slides/_rels/slide160.xml.rels><?xml version="1.0" encoding="UTF-8" standalone="yes"?>
<Relationships xmlns="http://schemas.openxmlformats.org/package/2006/relationships"><Relationship Id="rId8" Type="http://schemas.openxmlformats.org/officeDocument/2006/relationships/oleObject" Target="../embeddings/oleObject201.bin"/><Relationship Id="rId3" Type="http://schemas.openxmlformats.org/officeDocument/2006/relationships/image" Target="../media/image252.png"/><Relationship Id="rId7" Type="http://schemas.openxmlformats.org/officeDocument/2006/relationships/image" Target="../media/image254.wmf"/><Relationship Id="rId2" Type="http://schemas.openxmlformats.org/officeDocument/2006/relationships/slideLayout" Target="../slideLayouts/slideLayout2.xml"/><Relationship Id="rId1" Type="http://schemas.openxmlformats.org/officeDocument/2006/relationships/vmlDrawing" Target="../drawings/vmlDrawing88.vml"/><Relationship Id="rId6" Type="http://schemas.openxmlformats.org/officeDocument/2006/relationships/oleObject" Target="../embeddings/oleObject200.bin"/><Relationship Id="rId5" Type="http://schemas.openxmlformats.org/officeDocument/2006/relationships/image" Target="../media/image253.wmf"/><Relationship Id="rId4" Type="http://schemas.openxmlformats.org/officeDocument/2006/relationships/oleObject" Target="../embeddings/oleObject199.bin"/><Relationship Id="rId9" Type="http://schemas.openxmlformats.org/officeDocument/2006/relationships/image" Target="../media/image255.wmf"/></Relationships>
</file>

<file path=ppt/slides/_rels/slide161.xml.rels><?xml version="1.0" encoding="UTF-8" standalone="yes"?>
<Relationships xmlns="http://schemas.openxmlformats.org/package/2006/relationships"><Relationship Id="rId3" Type="http://schemas.openxmlformats.org/officeDocument/2006/relationships/hyperlink" Target="https://en.wikipedia.org/wiki/Emil_Lenz" TargetMode="External"/><Relationship Id="rId2" Type="http://schemas.openxmlformats.org/officeDocument/2006/relationships/image" Target="../media/image256.png"/><Relationship Id="rId1" Type="http://schemas.openxmlformats.org/officeDocument/2006/relationships/slideLayout" Target="../slideLayouts/slideLayout2.xml"/><Relationship Id="rId4" Type="http://schemas.openxmlformats.org/officeDocument/2006/relationships/image" Target="../media/image257.jpeg"/></Relationships>
</file>

<file path=ppt/slides/_rels/slide162.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slideLayout" Target="../slideLayouts/slideLayout19.xml"/><Relationship Id="rId1" Type="http://schemas.openxmlformats.org/officeDocument/2006/relationships/vmlDrawing" Target="../drawings/vmlDrawing89.vml"/><Relationship Id="rId5" Type="http://schemas.openxmlformats.org/officeDocument/2006/relationships/image" Target="../media/image258.wmf"/><Relationship Id="rId4" Type="http://schemas.openxmlformats.org/officeDocument/2006/relationships/oleObject" Target="../embeddings/oleObject202.bin"/></Relationships>
</file>

<file path=ppt/slides/_rels/slide163.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hyperlink" Target="https://el.wikipedia.org/wiki/%CE%9A%CF%81%CE%AF%CF%83%CF%84%CE%B9%CE%B1%CE%BD_%CE%A7%CF%8C%CF%85%CF%87%CE%B5%CE%BD%CF%82" TargetMode="External"/><Relationship Id="rId1" Type="http://schemas.openxmlformats.org/officeDocument/2006/relationships/slideLayout" Target="../slideLayouts/slideLayout18.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oleObject" Target="../embeddings/oleObject203.bin"/><Relationship Id="rId7" Type="http://schemas.openxmlformats.org/officeDocument/2006/relationships/image" Target="../media/image263.jpeg"/><Relationship Id="rId2" Type="http://schemas.openxmlformats.org/officeDocument/2006/relationships/slideLayout" Target="../slideLayouts/slideLayout18.xml"/><Relationship Id="rId1" Type="http://schemas.openxmlformats.org/officeDocument/2006/relationships/vmlDrawing" Target="../drawings/vmlDrawing90.vml"/><Relationship Id="rId6" Type="http://schemas.openxmlformats.org/officeDocument/2006/relationships/image" Target="../media/image262.wmf"/><Relationship Id="rId5" Type="http://schemas.openxmlformats.org/officeDocument/2006/relationships/oleObject" Target="../embeddings/oleObject204.bin"/><Relationship Id="rId4" Type="http://schemas.openxmlformats.org/officeDocument/2006/relationships/image" Target="../media/image261.wmf"/></Relationships>
</file>

<file path=ppt/slides/_rels/slide166.xml.rels><?xml version="1.0" encoding="UTF-8" standalone="yes"?>
<Relationships xmlns="http://schemas.openxmlformats.org/package/2006/relationships"><Relationship Id="rId2" Type="http://schemas.openxmlformats.org/officeDocument/2006/relationships/image" Target="../media/image263.jpeg"/><Relationship Id="rId1" Type="http://schemas.openxmlformats.org/officeDocument/2006/relationships/slideLayout" Target="../slideLayouts/slideLayout18.xml"/></Relationships>
</file>

<file path=ppt/slides/_rels/slide167.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18.xml"/></Relationships>
</file>

<file path=ppt/slides/_rels/slide168.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9.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18.wmf"/><Relationship Id="rId4" Type="http://schemas.openxmlformats.org/officeDocument/2006/relationships/oleObject" Target="../embeddings/oleObject6.bin"/></Relationships>
</file>

<file path=ppt/slides/_rels/slide170.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image" Target="../media/image267.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67.png"/><Relationship Id="rId1" Type="http://schemas.openxmlformats.org/officeDocument/2006/relationships/slideLayout" Target="../slideLayouts/slideLayout18.xml"/></Relationships>
</file>

<file path=ppt/slides/_rels/slide172.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18.xml"/></Relationships>
</file>

<file path=ppt/slides/_rels/slide173.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18.xml"/></Relationships>
</file>

<file path=ppt/slides/_rels/slide174.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oleObject" Target="../embeddings/oleObject205.bin"/><Relationship Id="rId2" Type="http://schemas.openxmlformats.org/officeDocument/2006/relationships/slideLayout" Target="../slideLayouts/slideLayout2.xml"/><Relationship Id="rId1" Type="http://schemas.openxmlformats.org/officeDocument/2006/relationships/vmlDrawing" Target="../drawings/vmlDrawing91.vml"/><Relationship Id="rId4" Type="http://schemas.openxmlformats.org/officeDocument/2006/relationships/image" Target="../media/image272.emf"/></Relationships>
</file>

<file path=ppt/slides/_rels/slide177.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oleObject" Target="../embeddings/oleObject206.bin"/><Relationship Id="rId7" Type="http://schemas.openxmlformats.org/officeDocument/2006/relationships/image" Target="../media/image276.jpeg"/><Relationship Id="rId2" Type="http://schemas.openxmlformats.org/officeDocument/2006/relationships/slideLayout" Target="../slideLayouts/slideLayout18.xml"/><Relationship Id="rId1" Type="http://schemas.openxmlformats.org/officeDocument/2006/relationships/vmlDrawing" Target="../drawings/vmlDrawing92.vml"/><Relationship Id="rId6" Type="http://schemas.openxmlformats.org/officeDocument/2006/relationships/hyperlink" Target="https://en.wikipedia.org/wiki/Willebrord_Snellius" TargetMode="External"/><Relationship Id="rId5" Type="http://schemas.openxmlformats.org/officeDocument/2006/relationships/image" Target="../media/image275.png"/><Relationship Id="rId4" Type="http://schemas.openxmlformats.org/officeDocument/2006/relationships/image" Target="../media/image274.emf"/></Relationships>
</file>

<file path=ppt/slides/_rels/slide179.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slideLayout" Target="../slideLayouts/slideLayout18.xml"/><Relationship Id="rId1" Type="http://schemas.openxmlformats.org/officeDocument/2006/relationships/vmlDrawing" Target="../drawings/vmlDrawing93.vml"/><Relationship Id="rId5" Type="http://schemas.openxmlformats.org/officeDocument/2006/relationships/image" Target="../media/image277.emf"/><Relationship Id="rId4" Type="http://schemas.openxmlformats.org/officeDocument/2006/relationships/oleObject" Target="../embeddings/oleObject207.bin"/></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18.xml"/></Relationships>
</file>

<file path=ppt/slides/_rels/slide181.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hyperlink" Target="https://www.youtube.com/watch?v=noo3tF3jPl4" TargetMode="Externa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18.xml"/></Relationships>
</file>

<file path=ppt/slides/_rels/slide183.xml.rels><?xml version="1.0" encoding="UTF-8" standalone="yes"?>
<Relationships xmlns="http://schemas.openxmlformats.org/package/2006/relationships"><Relationship Id="rId2" Type="http://schemas.openxmlformats.org/officeDocument/2006/relationships/image" Target="../media/image282.png"/><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2" Type="http://schemas.openxmlformats.org/officeDocument/2006/relationships/image" Target="../media/image283.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hyperlink" Target="https://www.youtube.com/watch?v=JSLcxZdsRhE" TargetMode="External"/><Relationship Id="rId2" Type="http://schemas.openxmlformats.org/officeDocument/2006/relationships/image" Target="../media/image284.png"/><Relationship Id="rId1" Type="http://schemas.openxmlformats.org/officeDocument/2006/relationships/slideLayout" Target="../slideLayouts/slideLayout19.xml"/><Relationship Id="rId4" Type="http://schemas.openxmlformats.org/officeDocument/2006/relationships/image" Target="../media/image285.jpeg"/></Relationships>
</file>

<file path=ppt/slides/_rels/slide186.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hyperlink" Target="https://el.wikipedia.org/wiki/%CE%9F%CF%80%CF%84%CE%B9%CE%BA%CE%AE_%CE%AF%CE%BD%CE%B1" TargetMode="Externa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slideLayout" Target="../slideLayouts/slideLayout18.xml"/><Relationship Id="rId1" Type="http://schemas.openxmlformats.org/officeDocument/2006/relationships/vmlDrawing" Target="../drawings/vmlDrawing94.vml"/><Relationship Id="rId5" Type="http://schemas.openxmlformats.org/officeDocument/2006/relationships/image" Target="../media/image287.emf"/><Relationship Id="rId4" Type="http://schemas.openxmlformats.org/officeDocument/2006/relationships/oleObject" Target="../embeddings/oleObject208.bin"/></Relationships>
</file>

<file path=ppt/slides/_rels/slide188.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slideLayout" Target="../slideLayouts/slideLayout18.xml"/><Relationship Id="rId1" Type="http://schemas.openxmlformats.org/officeDocument/2006/relationships/vmlDrawing" Target="../drawings/vmlDrawing95.vml"/><Relationship Id="rId5" Type="http://schemas.openxmlformats.org/officeDocument/2006/relationships/image" Target="../media/image289.emf"/><Relationship Id="rId4" Type="http://schemas.openxmlformats.org/officeDocument/2006/relationships/oleObject" Target="../embeddings/oleObject209.bin"/></Relationships>
</file>

<file path=ppt/slides/_rels/slide189.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image" Target="../media/image290.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el.wikipedia.org/wiki/%CE%9C%CE%AC%CE%B9%CE%BA%CE%BB_%CE%A6%CE%B1%CF%81%CE%B1%CE%BD%CF%84%CE%AD%CE%B9" TargetMode="Externa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292.jpe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18.xml"/></Relationships>
</file>

<file path=ppt/slides/_rels/slide194.xml.rels><?xml version="1.0" encoding="UTF-8" standalone="yes"?>
<Relationships xmlns="http://schemas.openxmlformats.org/package/2006/relationships"><Relationship Id="rId3" Type="http://schemas.openxmlformats.org/officeDocument/2006/relationships/image" Target="../media/image296.png"/><Relationship Id="rId7" Type="http://schemas.openxmlformats.org/officeDocument/2006/relationships/image" Target="../media/image295.wmf"/><Relationship Id="rId2" Type="http://schemas.openxmlformats.org/officeDocument/2006/relationships/slideLayout" Target="../slideLayouts/slideLayout18.xml"/><Relationship Id="rId1" Type="http://schemas.openxmlformats.org/officeDocument/2006/relationships/vmlDrawing" Target="../drawings/vmlDrawing96.vml"/><Relationship Id="rId6" Type="http://schemas.openxmlformats.org/officeDocument/2006/relationships/oleObject" Target="../embeddings/oleObject211.bin"/><Relationship Id="rId5" Type="http://schemas.openxmlformats.org/officeDocument/2006/relationships/image" Target="../media/image294.wmf"/><Relationship Id="rId4" Type="http://schemas.openxmlformats.org/officeDocument/2006/relationships/oleObject" Target="../embeddings/oleObject210.bin"/></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297.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oleObject" Target="../embeddings/oleObject212.bin"/><Relationship Id="rId7" Type="http://schemas.openxmlformats.org/officeDocument/2006/relationships/image" Target="../media/image299.emf"/><Relationship Id="rId2" Type="http://schemas.openxmlformats.org/officeDocument/2006/relationships/slideLayout" Target="../slideLayouts/slideLayout18.xml"/><Relationship Id="rId1" Type="http://schemas.openxmlformats.org/officeDocument/2006/relationships/vmlDrawing" Target="../drawings/vmlDrawing97.vml"/><Relationship Id="rId6" Type="http://schemas.openxmlformats.org/officeDocument/2006/relationships/oleObject" Target="../embeddings/oleObject213.bin"/><Relationship Id="rId5" Type="http://schemas.openxmlformats.org/officeDocument/2006/relationships/image" Target="../media/image300.png"/><Relationship Id="rId4" Type="http://schemas.openxmlformats.org/officeDocument/2006/relationships/image" Target="../media/image298.emf"/></Relationships>
</file>

<file path=ppt/slides/_rels/slide198.xml.rels><?xml version="1.0" encoding="UTF-8" standalone="yes"?>
<Relationships xmlns="http://schemas.openxmlformats.org/package/2006/relationships"><Relationship Id="rId8" Type="http://schemas.openxmlformats.org/officeDocument/2006/relationships/oleObject" Target="../embeddings/oleObject216.bin"/><Relationship Id="rId3" Type="http://schemas.openxmlformats.org/officeDocument/2006/relationships/image" Target="../media/image304.png"/><Relationship Id="rId7" Type="http://schemas.openxmlformats.org/officeDocument/2006/relationships/image" Target="../media/image302.emf"/><Relationship Id="rId2" Type="http://schemas.openxmlformats.org/officeDocument/2006/relationships/slideLayout" Target="../slideLayouts/slideLayout18.xml"/><Relationship Id="rId1" Type="http://schemas.openxmlformats.org/officeDocument/2006/relationships/vmlDrawing" Target="../drawings/vmlDrawing98.vml"/><Relationship Id="rId6" Type="http://schemas.openxmlformats.org/officeDocument/2006/relationships/oleObject" Target="../embeddings/oleObject215.bin"/><Relationship Id="rId5" Type="http://schemas.openxmlformats.org/officeDocument/2006/relationships/image" Target="../media/image301.emf"/><Relationship Id="rId4" Type="http://schemas.openxmlformats.org/officeDocument/2006/relationships/oleObject" Target="../embeddings/oleObject214.bin"/><Relationship Id="rId9" Type="http://schemas.openxmlformats.org/officeDocument/2006/relationships/image" Target="../media/image303.emf"/></Relationships>
</file>

<file path=ppt/slides/_rels/slide199.xml.rels><?xml version="1.0" encoding="UTF-8" standalone="yes"?>
<Relationships xmlns="http://schemas.openxmlformats.org/package/2006/relationships"><Relationship Id="rId8" Type="http://schemas.openxmlformats.org/officeDocument/2006/relationships/oleObject" Target="../embeddings/oleObject219.bin"/><Relationship Id="rId3" Type="http://schemas.openxmlformats.org/officeDocument/2006/relationships/image" Target="../media/image308.png"/><Relationship Id="rId7" Type="http://schemas.openxmlformats.org/officeDocument/2006/relationships/image" Target="../media/image306.emf"/><Relationship Id="rId2" Type="http://schemas.openxmlformats.org/officeDocument/2006/relationships/slideLayout" Target="../slideLayouts/slideLayout2.xml"/><Relationship Id="rId1" Type="http://schemas.openxmlformats.org/officeDocument/2006/relationships/vmlDrawing" Target="../drawings/vmlDrawing99.vml"/><Relationship Id="rId6" Type="http://schemas.openxmlformats.org/officeDocument/2006/relationships/oleObject" Target="../embeddings/oleObject218.bin"/><Relationship Id="rId5" Type="http://schemas.openxmlformats.org/officeDocument/2006/relationships/image" Target="../media/image305.emf"/><Relationship Id="rId4" Type="http://schemas.openxmlformats.org/officeDocument/2006/relationships/oleObject" Target="../embeddings/oleObject217.bin"/><Relationship Id="rId9" Type="http://schemas.openxmlformats.org/officeDocument/2006/relationships/image" Target="../media/image307.em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en.wikipedia.org/wiki/Charles-Augustin_de_Coulomb"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3.wmf"/><Relationship Id="rId3" Type="http://schemas.openxmlformats.org/officeDocument/2006/relationships/oleObject" Target="../embeddings/oleObject8.bin"/><Relationship Id="rId7" Type="http://schemas.openxmlformats.org/officeDocument/2006/relationships/oleObject" Target="../embeddings/oleObject10.bin"/><Relationship Id="rId12" Type="http://schemas.openxmlformats.org/officeDocument/2006/relationships/image" Target="../media/image25.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22.wmf"/><Relationship Id="rId11" Type="http://schemas.openxmlformats.org/officeDocument/2006/relationships/oleObject" Target="../embeddings/oleObject12.bin"/><Relationship Id="rId5" Type="http://schemas.openxmlformats.org/officeDocument/2006/relationships/oleObject" Target="../embeddings/oleObject9.bin"/><Relationship Id="rId10" Type="http://schemas.openxmlformats.org/officeDocument/2006/relationships/image" Target="../media/image24.wmf"/><Relationship Id="rId4" Type="http://schemas.openxmlformats.org/officeDocument/2006/relationships/image" Target="../media/image21.wmf"/><Relationship Id="rId9" Type="http://schemas.openxmlformats.org/officeDocument/2006/relationships/oleObject" Target="../embeddings/oleObject11.bin"/></Relationships>
</file>

<file path=ppt/slides/_rels/slide200.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311.png"/><Relationship Id="rId1" Type="http://schemas.openxmlformats.org/officeDocument/2006/relationships/slideLayout" Target="../slideLayouts/slideLayout19.xml"/></Relationships>
</file>

<file path=ppt/slides/_rels/slide203.xml.rels><?xml version="1.0" encoding="UTF-8" standalone="yes"?>
<Relationships xmlns="http://schemas.openxmlformats.org/package/2006/relationships"><Relationship Id="rId2" Type="http://schemas.openxmlformats.org/officeDocument/2006/relationships/image" Target="../media/image312.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oleObject" Target="../embeddings/oleObject220.bin"/><Relationship Id="rId2" Type="http://schemas.openxmlformats.org/officeDocument/2006/relationships/slideLayout" Target="../slideLayouts/slideLayout18.xml"/><Relationship Id="rId1" Type="http://schemas.openxmlformats.org/officeDocument/2006/relationships/vmlDrawing" Target="../drawings/vmlDrawing100.vml"/><Relationship Id="rId5" Type="http://schemas.openxmlformats.org/officeDocument/2006/relationships/image" Target="../media/image314.png"/><Relationship Id="rId4" Type="http://schemas.openxmlformats.org/officeDocument/2006/relationships/image" Target="../media/image313.wmf"/></Relationships>
</file>

<file path=ppt/slides/_rels/slide207.xml.rels><?xml version="1.0" encoding="UTF-8" standalone="yes"?>
<Relationships xmlns="http://schemas.openxmlformats.org/package/2006/relationships"><Relationship Id="rId3" Type="http://schemas.openxmlformats.org/officeDocument/2006/relationships/oleObject" Target="../embeddings/oleObject221.bin"/><Relationship Id="rId7" Type="http://schemas.openxmlformats.org/officeDocument/2006/relationships/image" Target="../media/image317.png"/><Relationship Id="rId2" Type="http://schemas.openxmlformats.org/officeDocument/2006/relationships/slideLayout" Target="../slideLayouts/slideLayout18.xml"/><Relationship Id="rId1" Type="http://schemas.openxmlformats.org/officeDocument/2006/relationships/vmlDrawing" Target="../drawings/vmlDrawing101.vml"/><Relationship Id="rId6" Type="http://schemas.openxmlformats.org/officeDocument/2006/relationships/image" Target="../media/image316.wmf"/><Relationship Id="rId5" Type="http://schemas.openxmlformats.org/officeDocument/2006/relationships/oleObject" Target="../embeddings/oleObject222.bin"/><Relationship Id="rId4" Type="http://schemas.openxmlformats.org/officeDocument/2006/relationships/image" Target="../media/image315.wmf"/></Relationships>
</file>

<file path=ppt/slides/_rels/slide208.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2" Type="http://schemas.openxmlformats.org/officeDocument/2006/relationships/image" Target="../media/image31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el.wikipedia.org/wiki/%CE%9C%CE%AC%CE%B9%CE%BA%CE%BB_%CE%A6%CE%B1%CF%81%CE%B1%CE%BD%CF%84%CE%AD%CE%B9" TargetMode="Externa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2" Type="http://schemas.openxmlformats.org/officeDocument/2006/relationships/image" Target="../media/image321.png"/><Relationship Id="rId1" Type="http://schemas.openxmlformats.org/officeDocument/2006/relationships/slideLayout" Target="../slideLayouts/slideLayout6.xml"/></Relationships>
</file>

<file path=ppt/slides/_rels/slide212.xml.rels><?xml version="1.0" encoding="UTF-8" standalone="yes"?>
<Relationships xmlns="http://schemas.openxmlformats.org/package/2006/relationships"><Relationship Id="rId2" Type="http://schemas.openxmlformats.org/officeDocument/2006/relationships/image" Target="../media/image322.png"/><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oleObject" Target="../embeddings/oleObject13.bin"/><Relationship Id="rId7" Type="http://schemas.openxmlformats.org/officeDocument/2006/relationships/oleObject" Target="../embeddings/oleObject15.bin"/><Relationship Id="rId12" Type="http://schemas.openxmlformats.org/officeDocument/2006/relationships/image" Target="../media/image34.w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31.wmf"/><Relationship Id="rId11" Type="http://schemas.openxmlformats.org/officeDocument/2006/relationships/oleObject" Target="../embeddings/oleObject17.bin"/><Relationship Id="rId5" Type="http://schemas.openxmlformats.org/officeDocument/2006/relationships/oleObject" Target="../embeddings/oleObject14.bin"/><Relationship Id="rId10" Type="http://schemas.openxmlformats.org/officeDocument/2006/relationships/image" Target="../media/image33.wmf"/><Relationship Id="rId4" Type="http://schemas.openxmlformats.org/officeDocument/2006/relationships/image" Target="../media/image30.wmf"/><Relationship Id="rId9" Type="http://schemas.openxmlformats.org/officeDocument/2006/relationships/oleObject" Target="../embeddings/oleObject16.bin"/></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38.png"/><Relationship Id="rId4" Type="http://schemas.openxmlformats.org/officeDocument/2006/relationships/image" Target="../media/image37.wmf"/></Relationships>
</file>

<file path=ppt/slides/_rels/slide29.xml.rels><?xml version="1.0" encoding="UTF-8" standalone="yes"?>
<Relationships xmlns="http://schemas.openxmlformats.org/package/2006/relationships"><Relationship Id="rId8" Type="http://schemas.openxmlformats.org/officeDocument/2006/relationships/image" Target="../media/image41.wmf"/><Relationship Id="rId3" Type="http://schemas.openxmlformats.org/officeDocument/2006/relationships/oleObject" Target="../embeddings/oleObject19.bin"/><Relationship Id="rId7"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40.wmf"/><Relationship Id="rId5" Type="http://schemas.openxmlformats.org/officeDocument/2006/relationships/oleObject" Target="../embeddings/oleObject20.bin"/><Relationship Id="rId4" Type="http://schemas.openxmlformats.org/officeDocument/2006/relationships/image" Target="../media/image39.wmf"/></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7.xml"/><Relationship Id="rId1" Type="http://schemas.openxmlformats.org/officeDocument/2006/relationships/vmlDrawing" Target="../drawings/vmlDrawing1.vml"/><Relationship Id="rId4" Type="http://schemas.openxmlformats.org/officeDocument/2006/relationships/image" Target="../media/image4.wmf"/></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23.bin"/><Relationship Id="rId3" Type="http://schemas.openxmlformats.org/officeDocument/2006/relationships/oleObject" Target="../embeddings/oleObject22.bin"/><Relationship Id="rId7"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1.jpeg"/><Relationship Id="rId4" Type="http://schemas.openxmlformats.org/officeDocument/2006/relationships/image" Target="../media/image46.wmf"/><Relationship Id="rId9" Type="http://schemas.openxmlformats.org/officeDocument/2006/relationships/image" Target="../media/image47.wmf"/></Relationships>
</file>

<file path=ppt/slides/_rels/slide32.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hyperlink" Target="https://el.wikipedia.org/wiki/%CE%A4%CE%B6%CE%AD%CE%B9%CE%BC%CF%82_%CE%9A%CE%BB%CE%B5%CF%81%CE%BA_%CE%9C%CE%AC%CE%BE%CE%B3%CE%BF%CF%85%CE%B5%CE%BB"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4.wmf"/><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oleObject" Target="../embeddings/oleObject25.bin"/><Relationship Id="rId5" Type="http://schemas.openxmlformats.org/officeDocument/2006/relationships/image" Target="../media/image53.wmf"/><Relationship Id="rId4" Type="http://schemas.openxmlformats.org/officeDocument/2006/relationships/oleObject" Target="../embeddings/oleObject24.bin"/></Relationships>
</file>

<file path=ppt/slides/_rels/slide34.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hyperlink" Target="https://el.wikipedia.org/wiki/%CE%A4%CE%B6%CE%AD%CE%B9%CE%BC%CF%82_%CE%9A%CE%BB%CE%B5%CF%81%CE%BA_%CE%9C%CE%AC%CE%BE%CE%B3%CE%BF%CF%85%CE%B5%CE%BB" TargetMode="Externa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hyperlink" Target="https://el.wikipedia.org/wiki/%CE%9A%CE%B1%CF%81%CE%BB_%CE%A6%CF%81%CE%AF%CE%BD%CF%84%CF%81%CE%B9%CF%87_%CE%93%CE%BA%CE%AC%CE%BF%CF%85%CF%82" TargetMode="External"/></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27.bin"/><Relationship Id="rId13" Type="http://schemas.openxmlformats.org/officeDocument/2006/relationships/image" Target="../media/image60.wmf"/><Relationship Id="rId3" Type="http://schemas.openxmlformats.org/officeDocument/2006/relationships/oleObject" Target="../embeddings/oleObject26.bin"/><Relationship Id="rId7" Type="http://schemas.openxmlformats.org/officeDocument/2006/relationships/image" Target="../media/image61.jpeg"/><Relationship Id="rId12" Type="http://schemas.openxmlformats.org/officeDocument/2006/relationships/oleObject" Target="../embeddings/oleObject29.bin"/><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52.gif"/><Relationship Id="rId11" Type="http://schemas.openxmlformats.org/officeDocument/2006/relationships/image" Target="../media/image59.wmf"/><Relationship Id="rId5" Type="http://schemas.openxmlformats.org/officeDocument/2006/relationships/hyperlink" Target="https://el.wikipedia.org/wiki/%CE%A4%CE%B6%CE%AD%CE%B9%CE%BC%CF%82_%CE%9A%CE%BB%CE%B5%CF%81%CE%BA_%CE%9C%CE%AC%CE%BE%CE%B3%CE%BF%CF%85%CE%B5%CE%BB" TargetMode="External"/><Relationship Id="rId10" Type="http://schemas.openxmlformats.org/officeDocument/2006/relationships/oleObject" Target="../embeddings/oleObject28.bin"/><Relationship Id="rId4" Type="http://schemas.openxmlformats.org/officeDocument/2006/relationships/image" Target="../media/image57.wmf"/><Relationship Id="rId9" Type="http://schemas.openxmlformats.org/officeDocument/2006/relationships/image" Target="../media/image58.wmf"/></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32.bin"/><Relationship Id="rId13" Type="http://schemas.openxmlformats.org/officeDocument/2006/relationships/image" Target="../media/image52.gif"/><Relationship Id="rId3" Type="http://schemas.openxmlformats.org/officeDocument/2006/relationships/image" Target="../media/image61.jpeg"/><Relationship Id="rId7" Type="http://schemas.openxmlformats.org/officeDocument/2006/relationships/image" Target="../media/image59.wmf"/><Relationship Id="rId12" Type="http://schemas.openxmlformats.org/officeDocument/2006/relationships/hyperlink" Target="https://el.wikipedia.org/wiki/%CE%A4%CE%B6%CE%AD%CE%B9%CE%BC%CF%82_%CE%9A%CE%BB%CE%B5%CF%81%CE%BA_%CE%9C%CE%AC%CE%BE%CE%B3%CE%BF%CF%85%CE%B5%CE%BB" TargetMode="External"/><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oleObject" Target="../embeddings/oleObject31.bin"/><Relationship Id="rId11" Type="http://schemas.openxmlformats.org/officeDocument/2006/relationships/image" Target="../media/image57.wmf"/><Relationship Id="rId5" Type="http://schemas.openxmlformats.org/officeDocument/2006/relationships/image" Target="../media/image58.wmf"/><Relationship Id="rId10" Type="http://schemas.openxmlformats.org/officeDocument/2006/relationships/oleObject" Target="../embeddings/oleObject33.bin"/><Relationship Id="rId4" Type="http://schemas.openxmlformats.org/officeDocument/2006/relationships/oleObject" Target="../embeddings/oleObject30.bin"/><Relationship Id="rId9" Type="http://schemas.openxmlformats.org/officeDocument/2006/relationships/image" Target="../media/image60.wmf"/></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36.bin"/><Relationship Id="rId13" Type="http://schemas.openxmlformats.org/officeDocument/2006/relationships/image" Target="../media/image52.gif"/><Relationship Id="rId3" Type="http://schemas.openxmlformats.org/officeDocument/2006/relationships/image" Target="../media/image61.jpeg"/><Relationship Id="rId7" Type="http://schemas.openxmlformats.org/officeDocument/2006/relationships/image" Target="../media/image58.wmf"/><Relationship Id="rId12" Type="http://schemas.openxmlformats.org/officeDocument/2006/relationships/hyperlink" Target="https://el.wikipedia.org/wiki/%CE%A4%CE%B6%CE%AD%CE%B9%CE%BC%CF%82_%CE%9A%CE%BB%CE%B5%CF%81%CE%BA_%CE%9C%CE%AC%CE%BE%CE%B3%CE%BF%CF%85%CE%B5%CE%BB" TargetMode="External"/><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oleObject" Target="../embeddings/oleObject35.bin"/><Relationship Id="rId11" Type="http://schemas.openxmlformats.org/officeDocument/2006/relationships/image" Target="../media/image60.wmf"/><Relationship Id="rId5" Type="http://schemas.openxmlformats.org/officeDocument/2006/relationships/image" Target="../media/image57.wmf"/><Relationship Id="rId10" Type="http://schemas.openxmlformats.org/officeDocument/2006/relationships/oleObject" Target="../embeddings/oleObject37.bin"/><Relationship Id="rId4" Type="http://schemas.openxmlformats.org/officeDocument/2006/relationships/oleObject" Target="../embeddings/oleObject34.bin"/><Relationship Id="rId9" Type="http://schemas.openxmlformats.org/officeDocument/2006/relationships/image" Target="../media/image59.wmf"/></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40.bin"/><Relationship Id="rId13" Type="http://schemas.openxmlformats.org/officeDocument/2006/relationships/image" Target="../media/image52.gif"/><Relationship Id="rId3" Type="http://schemas.openxmlformats.org/officeDocument/2006/relationships/image" Target="../media/image61.jpeg"/><Relationship Id="rId7" Type="http://schemas.openxmlformats.org/officeDocument/2006/relationships/image" Target="../media/image58.wmf"/><Relationship Id="rId12" Type="http://schemas.openxmlformats.org/officeDocument/2006/relationships/hyperlink" Target="https://el.wikipedia.org/wiki/%CE%A4%CE%B6%CE%AD%CE%B9%CE%BC%CF%82_%CE%9A%CE%BB%CE%B5%CF%81%CE%BA_%CE%9C%CE%AC%CE%BE%CE%B3%CE%BF%CF%85%CE%B5%CE%BB" TargetMode="External"/><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oleObject" Target="../embeddings/oleObject39.bin"/><Relationship Id="rId11" Type="http://schemas.openxmlformats.org/officeDocument/2006/relationships/image" Target="../media/image60.wmf"/><Relationship Id="rId5" Type="http://schemas.openxmlformats.org/officeDocument/2006/relationships/image" Target="../media/image57.wmf"/><Relationship Id="rId10" Type="http://schemas.openxmlformats.org/officeDocument/2006/relationships/oleObject" Target="../embeddings/oleObject41.bin"/><Relationship Id="rId4" Type="http://schemas.openxmlformats.org/officeDocument/2006/relationships/oleObject" Target="../embeddings/oleObject38.bin"/><Relationship Id="rId9" Type="http://schemas.openxmlformats.org/officeDocument/2006/relationships/image" Target="../media/image59.wmf"/></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44.bin"/><Relationship Id="rId13" Type="http://schemas.openxmlformats.org/officeDocument/2006/relationships/image" Target="../media/image52.gif"/><Relationship Id="rId3" Type="http://schemas.openxmlformats.org/officeDocument/2006/relationships/image" Target="../media/image61.jpeg"/><Relationship Id="rId7" Type="http://schemas.openxmlformats.org/officeDocument/2006/relationships/image" Target="../media/image58.wmf"/><Relationship Id="rId12" Type="http://schemas.openxmlformats.org/officeDocument/2006/relationships/hyperlink" Target="https://el.wikipedia.org/wiki/%CE%A4%CE%B6%CE%AD%CE%B9%CE%BC%CF%82_%CE%9A%CE%BB%CE%B5%CF%81%CE%BA_%CE%9C%CE%AC%CE%BE%CE%B3%CE%BF%CF%85%CE%B5%CE%BB" TargetMode="External"/><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oleObject" Target="../embeddings/oleObject43.bin"/><Relationship Id="rId11" Type="http://schemas.openxmlformats.org/officeDocument/2006/relationships/image" Target="../media/image60.wmf"/><Relationship Id="rId5" Type="http://schemas.openxmlformats.org/officeDocument/2006/relationships/image" Target="../media/image57.wmf"/><Relationship Id="rId10" Type="http://schemas.openxmlformats.org/officeDocument/2006/relationships/oleObject" Target="../embeddings/oleObject45.bin"/><Relationship Id="rId4" Type="http://schemas.openxmlformats.org/officeDocument/2006/relationships/oleObject" Target="../embeddings/oleObject42.bin"/><Relationship Id="rId9" Type="http://schemas.openxmlformats.org/officeDocument/2006/relationships/image" Target="../media/image59.wmf"/></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48.bin"/><Relationship Id="rId13" Type="http://schemas.openxmlformats.org/officeDocument/2006/relationships/image" Target="../media/image52.gif"/><Relationship Id="rId3" Type="http://schemas.openxmlformats.org/officeDocument/2006/relationships/image" Target="../media/image61.jpeg"/><Relationship Id="rId7" Type="http://schemas.openxmlformats.org/officeDocument/2006/relationships/image" Target="../media/image58.wmf"/><Relationship Id="rId12" Type="http://schemas.openxmlformats.org/officeDocument/2006/relationships/hyperlink" Target="https://el.wikipedia.org/wiki/%CE%A4%CE%B6%CE%AD%CE%B9%CE%BC%CF%82_%CE%9A%CE%BB%CE%B5%CF%81%CE%BA_%CE%9C%CE%AC%CE%BE%CE%B3%CE%BF%CF%85%CE%B5%CE%BB" TargetMode="External"/><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oleObject" Target="../embeddings/oleObject47.bin"/><Relationship Id="rId11" Type="http://schemas.openxmlformats.org/officeDocument/2006/relationships/image" Target="../media/image60.wmf"/><Relationship Id="rId5" Type="http://schemas.openxmlformats.org/officeDocument/2006/relationships/image" Target="../media/image57.wmf"/><Relationship Id="rId10" Type="http://schemas.openxmlformats.org/officeDocument/2006/relationships/oleObject" Target="../embeddings/oleObject49.bin"/><Relationship Id="rId4" Type="http://schemas.openxmlformats.org/officeDocument/2006/relationships/oleObject" Target="../embeddings/oleObject46.bin"/><Relationship Id="rId9" Type="http://schemas.openxmlformats.org/officeDocument/2006/relationships/image" Target="../media/image59.wmf"/></Relationships>
</file>

<file path=ppt/slides/_rels/slide41.xml.rels><?xml version="1.0" encoding="UTF-8" standalone="yes"?>
<Relationships xmlns="http://schemas.openxmlformats.org/package/2006/relationships"><Relationship Id="rId8" Type="http://schemas.openxmlformats.org/officeDocument/2006/relationships/hyperlink" Target="https://el.wikipedia.org/wiki/%CE%A4%CE%B6%CE%AD%CE%B9%CE%BC%CF%82_%CE%9A%CE%BB%CE%B5%CF%81%CE%BA_%CE%9C%CE%AC%CE%BE%CE%B3%CE%BF%CF%85%CE%B5%CE%BB" TargetMode="External"/><Relationship Id="rId3" Type="http://schemas.openxmlformats.org/officeDocument/2006/relationships/oleObject" Target="../embeddings/oleObject50.bin"/><Relationship Id="rId7" Type="http://schemas.openxmlformats.org/officeDocument/2006/relationships/image" Target="../media/image61.jpeg"/><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62.wmf"/><Relationship Id="rId5" Type="http://schemas.openxmlformats.org/officeDocument/2006/relationships/oleObject" Target="../embeddings/oleObject51.bin"/><Relationship Id="rId4" Type="http://schemas.openxmlformats.org/officeDocument/2006/relationships/image" Target="../media/image57.wmf"/><Relationship Id="rId9" Type="http://schemas.openxmlformats.org/officeDocument/2006/relationships/image" Target="../media/image52.gif"/></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54.bin"/><Relationship Id="rId3" Type="http://schemas.openxmlformats.org/officeDocument/2006/relationships/oleObject" Target="../embeddings/oleObject52.bin"/><Relationship Id="rId7" Type="http://schemas.openxmlformats.org/officeDocument/2006/relationships/image" Target="../media/image63.wmf"/><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oleObject" Target="../embeddings/oleObject53.bin"/><Relationship Id="rId11" Type="http://schemas.openxmlformats.org/officeDocument/2006/relationships/image" Target="../media/image52.gif"/><Relationship Id="rId5" Type="http://schemas.openxmlformats.org/officeDocument/2006/relationships/image" Target="../media/image61.jpeg"/><Relationship Id="rId10" Type="http://schemas.openxmlformats.org/officeDocument/2006/relationships/hyperlink" Target="https://el.wikipedia.org/wiki/%CE%A4%CE%B6%CE%AD%CE%B9%CE%BC%CF%82_%CE%9A%CE%BB%CE%B5%CF%81%CE%BA_%CE%9C%CE%AC%CE%BE%CE%B3%CE%BF%CF%85%CE%B5%CE%BB" TargetMode="External"/><Relationship Id="rId4" Type="http://schemas.openxmlformats.org/officeDocument/2006/relationships/image" Target="../media/image57.wmf"/><Relationship Id="rId9" Type="http://schemas.openxmlformats.org/officeDocument/2006/relationships/image" Target="../media/image64.wmf"/></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52.gif"/><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hyperlink" Target="https://el.wikipedia.org/wiki/%CE%A4%CE%B6%CE%AD%CE%B9%CE%BC%CF%82_%CE%9A%CE%BB%CE%B5%CF%81%CE%BA_%CE%9C%CE%AC%CE%BE%CE%B3%CE%BF%CF%85%CE%B5%CE%BB" TargetMode="External"/><Relationship Id="rId5" Type="http://schemas.openxmlformats.org/officeDocument/2006/relationships/image" Target="../media/image57.wmf"/><Relationship Id="rId4" Type="http://schemas.openxmlformats.org/officeDocument/2006/relationships/oleObject" Target="../embeddings/oleObject55.bin"/></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52.gif"/><Relationship Id="rId2" Type="http://schemas.openxmlformats.org/officeDocument/2006/relationships/slideLayout" Target="../slideLayouts/slideLayout7.xml"/><Relationship Id="rId1" Type="http://schemas.openxmlformats.org/officeDocument/2006/relationships/vmlDrawing" Target="../drawings/vmlDrawing21.vml"/><Relationship Id="rId6" Type="http://schemas.openxmlformats.org/officeDocument/2006/relationships/hyperlink" Target="https://el.wikipedia.org/wiki/%CE%A4%CE%B6%CE%AD%CE%B9%CE%BC%CF%82_%CE%9A%CE%BB%CE%B5%CF%81%CE%BA_%CE%9C%CE%AC%CE%BE%CE%B3%CE%BF%CF%85%CE%B5%CE%BB" TargetMode="External"/><Relationship Id="rId5" Type="http://schemas.openxmlformats.org/officeDocument/2006/relationships/image" Target="../media/image57.wmf"/><Relationship Id="rId4" Type="http://schemas.openxmlformats.org/officeDocument/2006/relationships/oleObject" Target="../embeddings/oleObject56.bin"/></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52.gif"/><Relationship Id="rId2" Type="http://schemas.openxmlformats.org/officeDocument/2006/relationships/slideLayout" Target="../slideLayouts/slideLayout7.xml"/><Relationship Id="rId1" Type="http://schemas.openxmlformats.org/officeDocument/2006/relationships/vmlDrawing" Target="../drawings/vmlDrawing22.vml"/><Relationship Id="rId6" Type="http://schemas.openxmlformats.org/officeDocument/2006/relationships/hyperlink" Target="https://el.wikipedia.org/wiki/%CE%A4%CE%B6%CE%AD%CE%B9%CE%BC%CF%82_%CE%9A%CE%BB%CE%B5%CF%81%CE%BA_%CE%9C%CE%AC%CE%BE%CE%B3%CE%BF%CF%85%CE%B5%CE%BB" TargetMode="External"/><Relationship Id="rId5" Type="http://schemas.openxmlformats.org/officeDocument/2006/relationships/image" Target="../media/image57.wmf"/><Relationship Id="rId4" Type="http://schemas.openxmlformats.org/officeDocument/2006/relationships/oleObject" Target="../embeddings/oleObject57.bin"/></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Layout" Target="../slideLayouts/slideLayout7.xml"/><Relationship Id="rId1" Type="http://schemas.openxmlformats.org/officeDocument/2006/relationships/vmlDrawing" Target="../drawings/vmlDrawing23.v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54.wmf"/></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Layout" Target="../slideLayouts/slideLayout7.xml"/><Relationship Id="rId1" Type="http://schemas.openxmlformats.org/officeDocument/2006/relationships/vmlDrawing" Target="../drawings/vmlDrawing24.vml"/><Relationship Id="rId4" Type="http://schemas.openxmlformats.org/officeDocument/2006/relationships/image" Target="../media/image69.wmf"/></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Layout" Target="../slideLayouts/slideLayout2.xml"/><Relationship Id="rId1" Type="http://schemas.openxmlformats.org/officeDocument/2006/relationships/vmlDrawing" Target="../drawings/vmlDrawing25.vml"/><Relationship Id="rId4" Type="http://schemas.openxmlformats.org/officeDocument/2006/relationships/image" Target="../media/image69.wmf"/></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Layout" Target="../slideLayouts/slideLayout2.xml"/><Relationship Id="rId1" Type="http://schemas.openxmlformats.org/officeDocument/2006/relationships/vmlDrawing" Target="../drawings/vmlDrawing26.vml"/><Relationship Id="rId4" Type="http://schemas.openxmlformats.org/officeDocument/2006/relationships/image" Target="../media/image69.wmf"/></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Layout" Target="../slideLayouts/slideLayout2.xml"/><Relationship Id="rId1" Type="http://schemas.openxmlformats.org/officeDocument/2006/relationships/vmlDrawing" Target="../drawings/vmlDrawing27.vml"/><Relationship Id="rId5" Type="http://schemas.openxmlformats.org/officeDocument/2006/relationships/image" Target="../media/image71.png"/><Relationship Id="rId4" Type="http://schemas.openxmlformats.org/officeDocument/2006/relationships/image" Target="../media/image70.wm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Layout" Target="../slideLayouts/slideLayout2.xml"/><Relationship Id="rId1" Type="http://schemas.openxmlformats.org/officeDocument/2006/relationships/vmlDrawing" Target="../drawings/vmlDrawing28.vml"/><Relationship Id="rId5" Type="http://schemas.openxmlformats.org/officeDocument/2006/relationships/image" Target="../media/image73.png"/><Relationship Id="rId4" Type="http://schemas.openxmlformats.org/officeDocument/2006/relationships/image" Target="../media/image72.wmf"/></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vmlDrawing" Target="../drawings/vmlDrawing29.vml"/><Relationship Id="rId5" Type="http://schemas.openxmlformats.org/officeDocument/2006/relationships/image" Target="../media/image74.wmf"/><Relationship Id="rId4" Type="http://schemas.openxmlformats.org/officeDocument/2006/relationships/oleObject" Target="../embeddings/oleObject64.bin"/></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77.wmf"/><Relationship Id="rId2" Type="http://schemas.openxmlformats.org/officeDocument/2006/relationships/slideLayout" Target="../slideLayouts/slideLayout2.xml"/><Relationship Id="rId1" Type="http://schemas.openxmlformats.org/officeDocument/2006/relationships/vmlDrawing" Target="../drawings/vmlDrawing30.vml"/><Relationship Id="rId6" Type="http://schemas.openxmlformats.org/officeDocument/2006/relationships/oleObject" Target="../embeddings/oleObject66.bin"/><Relationship Id="rId5" Type="http://schemas.openxmlformats.org/officeDocument/2006/relationships/image" Target="../media/image76.wmf"/><Relationship Id="rId4" Type="http://schemas.openxmlformats.org/officeDocument/2006/relationships/oleObject" Target="../embeddings/oleObject65.bin"/></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Layout" Target="../slideLayouts/slideLayout2.xml"/><Relationship Id="rId1" Type="http://schemas.openxmlformats.org/officeDocument/2006/relationships/vmlDrawing" Target="../drawings/vmlDrawing31.v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image" Target="../media/image69.w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82.wmf"/><Relationship Id="rId3" Type="http://schemas.openxmlformats.org/officeDocument/2006/relationships/image" Target="../media/image130.png"/><Relationship Id="rId7" Type="http://schemas.openxmlformats.org/officeDocument/2006/relationships/oleObject" Target="../embeddings/oleObject69.bin"/><Relationship Id="rId2" Type="http://schemas.openxmlformats.org/officeDocument/2006/relationships/slideLayout" Target="../slideLayouts/slideLayout2.xml"/><Relationship Id="rId1" Type="http://schemas.openxmlformats.org/officeDocument/2006/relationships/vmlDrawing" Target="../drawings/vmlDrawing32.vml"/><Relationship Id="rId6" Type="http://schemas.openxmlformats.org/officeDocument/2006/relationships/image" Target="../media/image81.wmf"/><Relationship Id="rId5" Type="http://schemas.openxmlformats.org/officeDocument/2006/relationships/oleObject" Target="../embeddings/oleObject68.bin"/><Relationship Id="rId4" Type="http://schemas.openxmlformats.org/officeDocument/2006/relationships/image" Target="../media/image83.jpeg"/></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73.bin"/><Relationship Id="rId3" Type="http://schemas.openxmlformats.org/officeDocument/2006/relationships/image" Target="../media/image85.png"/><Relationship Id="rId7" Type="http://schemas.openxmlformats.org/officeDocument/2006/relationships/oleObject" Target="../embeddings/oleObject72.bin"/><Relationship Id="rId2" Type="http://schemas.openxmlformats.org/officeDocument/2006/relationships/slideLayout" Target="../slideLayouts/slideLayout2.xml"/><Relationship Id="rId1" Type="http://schemas.openxmlformats.org/officeDocument/2006/relationships/vmlDrawing" Target="../drawings/vmlDrawing33.vml"/><Relationship Id="rId6" Type="http://schemas.openxmlformats.org/officeDocument/2006/relationships/oleObject" Target="../embeddings/oleObject71.bin"/><Relationship Id="rId11" Type="http://schemas.openxmlformats.org/officeDocument/2006/relationships/oleObject" Target="../embeddings/oleObject75.bin"/><Relationship Id="rId5" Type="http://schemas.openxmlformats.org/officeDocument/2006/relationships/image" Target="../media/image84.wmf"/><Relationship Id="rId10" Type="http://schemas.openxmlformats.org/officeDocument/2006/relationships/oleObject" Target="../embeddings/oleObject74.bin"/><Relationship Id="rId4" Type="http://schemas.openxmlformats.org/officeDocument/2006/relationships/oleObject" Target="../embeddings/oleObject70.bin"/><Relationship Id="rId9" Type="http://schemas.openxmlformats.org/officeDocument/2006/relationships/image" Target="../media/image82.wmf"/></Relationships>
</file>

<file path=ppt/slides/_rels/slide58.xml.rels><?xml version="1.0" encoding="UTF-8" standalone="yes"?>
<Relationships xmlns="http://schemas.openxmlformats.org/package/2006/relationships"><Relationship Id="rId8" Type="http://schemas.openxmlformats.org/officeDocument/2006/relationships/oleObject" Target="../embeddings/oleObject78.bin"/><Relationship Id="rId13" Type="http://schemas.openxmlformats.org/officeDocument/2006/relationships/image" Target="../media/image90.wmf"/><Relationship Id="rId3" Type="http://schemas.openxmlformats.org/officeDocument/2006/relationships/image" Target="../media/image91.png"/><Relationship Id="rId7" Type="http://schemas.openxmlformats.org/officeDocument/2006/relationships/image" Target="../media/image87.wmf"/><Relationship Id="rId12" Type="http://schemas.openxmlformats.org/officeDocument/2006/relationships/oleObject" Target="../embeddings/oleObject80.bin"/><Relationship Id="rId2" Type="http://schemas.openxmlformats.org/officeDocument/2006/relationships/slideLayout" Target="../slideLayouts/slideLayout2.xml"/><Relationship Id="rId1" Type="http://schemas.openxmlformats.org/officeDocument/2006/relationships/vmlDrawing" Target="../drawings/vmlDrawing34.vml"/><Relationship Id="rId6" Type="http://schemas.openxmlformats.org/officeDocument/2006/relationships/oleObject" Target="../embeddings/oleObject77.bin"/><Relationship Id="rId11" Type="http://schemas.openxmlformats.org/officeDocument/2006/relationships/image" Target="../media/image89.wmf"/><Relationship Id="rId5" Type="http://schemas.openxmlformats.org/officeDocument/2006/relationships/image" Target="../media/image86.wmf"/><Relationship Id="rId10" Type="http://schemas.openxmlformats.org/officeDocument/2006/relationships/oleObject" Target="../embeddings/oleObject79.bin"/><Relationship Id="rId4" Type="http://schemas.openxmlformats.org/officeDocument/2006/relationships/oleObject" Target="../embeddings/oleObject76.bin"/><Relationship Id="rId9" Type="http://schemas.openxmlformats.org/officeDocument/2006/relationships/image" Target="../media/image88.wmf"/></Relationships>
</file>

<file path=ppt/slides/_rels/slide5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slideLayout" Target="../slideLayouts/slideLayout2.xml"/><Relationship Id="rId1" Type="http://schemas.openxmlformats.org/officeDocument/2006/relationships/vmlDrawing" Target="../drawings/vmlDrawing35.vml"/><Relationship Id="rId6" Type="http://schemas.openxmlformats.org/officeDocument/2006/relationships/image" Target="../media/image94.jpeg"/><Relationship Id="rId5" Type="http://schemas.openxmlformats.org/officeDocument/2006/relationships/image" Target="../media/image92.wmf"/><Relationship Id="rId4" Type="http://schemas.openxmlformats.org/officeDocument/2006/relationships/oleObject" Target="../embeddings/oleObject81.bin"/></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7.xml"/><Relationship Id="rId1" Type="http://schemas.openxmlformats.org/officeDocument/2006/relationships/vmlDrawing" Target="../drawings/vmlDrawing36.vml"/><Relationship Id="rId5" Type="http://schemas.openxmlformats.org/officeDocument/2006/relationships/image" Target="../media/image95.wmf"/><Relationship Id="rId4" Type="http://schemas.openxmlformats.org/officeDocument/2006/relationships/oleObject" Target="../embeddings/oleObject82.bin"/></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83.bin"/><Relationship Id="rId2" Type="http://schemas.openxmlformats.org/officeDocument/2006/relationships/slideLayout" Target="../slideLayouts/slideLayout7.xml"/><Relationship Id="rId1" Type="http://schemas.openxmlformats.org/officeDocument/2006/relationships/vmlDrawing" Target="../drawings/vmlDrawing37.vml"/><Relationship Id="rId6" Type="http://schemas.openxmlformats.org/officeDocument/2006/relationships/image" Target="../media/image98.wmf"/><Relationship Id="rId5" Type="http://schemas.openxmlformats.org/officeDocument/2006/relationships/oleObject" Target="../embeddings/oleObject84.bin"/><Relationship Id="rId4" Type="http://schemas.openxmlformats.org/officeDocument/2006/relationships/image" Target="../media/image97.w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85.bin"/><Relationship Id="rId2" Type="http://schemas.openxmlformats.org/officeDocument/2006/relationships/slideLayout" Target="../slideLayouts/slideLayout7.xml"/><Relationship Id="rId1" Type="http://schemas.openxmlformats.org/officeDocument/2006/relationships/vmlDrawing" Target="../drawings/vmlDrawing38.vml"/><Relationship Id="rId6" Type="http://schemas.openxmlformats.org/officeDocument/2006/relationships/image" Target="../media/image100.wmf"/><Relationship Id="rId5" Type="http://schemas.openxmlformats.org/officeDocument/2006/relationships/oleObject" Target="../embeddings/oleObject86.bin"/><Relationship Id="rId4" Type="http://schemas.openxmlformats.org/officeDocument/2006/relationships/image" Target="../media/image99.wmf"/></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87.bin"/><Relationship Id="rId2" Type="http://schemas.openxmlformats.org/officeDocument/2006/relationships/slideLayout" Target="../slideLayouts/slideLayout7.xml"/><Relationship Id="rId1" Type="http://schemas.openxmlformats.org/officeDocument/2006/relationships/vmlDrawing" Target="../drawings/vmlDrawing39.vml"/><Relationship Id="rId6" Type="http://schemas.openxmlformats.org/officeDocument/2006/relationships/image" Target="../media/image101.wmf"/><Relationship Id="rId5" Type="http://schemas.openxmlformats.org/officeDocument/2006/relationships/oleObject" Target="../embeddings/oleObject88.bin"/><Relationship Id="rId4" Type="http://schemas.openxmlformats.org/officeDocument/2006/relationships/image" Target="../media/image100.wmf"/></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89.bin"/><Relationship Id="rId2" Type="http://schemas.openxmlformats.org/officeDocument/2006/relationships/slideLayout" Target="../slideLayouts/slideLayout7.xml"/><Relationship Id="rId1" Type="http://schemas.openxmlformats.org/officeDocument/2006/relationships/vmlDrawing" Target="../drawings/vmlDrawing40.vml"/><Relationship Id="rId4" Type="http://schemas.openxmlformats.org/officeDocument/2006/relationships/image" Target="../media/image102.wmf"/></Relationships>
</file>

<file path=ppt/slides/_rels/slide69.xml.rels><?xml version="1.0" encoding="UTF-8" standalone="yes"?>
<Relationships xmlns="http://schemas.openxmlformats.org/package/2006/relationships"><Relationship Id="rId8" Type="http://schemas.openxmlformats.org/officeDocument/2006/relationships/image" Target="../media/image105.wmf"/><Relationship Id="rId3" Type="http://schemas.openxmlformats.org/officeDocument/2006/relationships/oleObject" Target="../embeddings/oleObject90.bin"/><Relationship Id="rId7" Type="http://schemas.openxmlformats.org/officeDocument/2006/relationships/oleObject" Target="../embeddings/oleObject92.bin"/><Relationship Id="rId2" Type="http://schemas.openxmlformats.org/officeDocument/2006/relationships/slideLayout" Target="../slideLayouts/slideLayout7.xml"/><Relationship Id="rId1" Type="http://schemas.openxmlformats.org/officeDocument/2006/relationships/vmlDrawing" Target="../drawings/vmlDrawing41.vml"/><Relationship Id="rId6" Type="http://schemas.openxmlformats.org/officeDocument/2006/relationships/image" Target="../media/image104.wmf"/><Relationship Id="rId5" Type="http://schemas.openxmlformats.org/officeDocument/2006/relationships/oleObject" Target="../embeddings/oleObject91.bin"/><Relationship Id="rId4" Type="http://schemas.openxmlformats.org/officeDocument/2006/relationships/image" Target="../media/image103.wmf"/></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108.wmf"/><Relationship Id="rId3" Type="http://schemas.openxmlformats.org/officeDocument/2006/relationships/oleObject" Target="../embeddings/oleObject93.bin"/><Relationship Id="rId7" Type="http://schemas.openxmlformats.org/officeDocument/2006/relationships/oleObject" Target="../embeddings/oleObject95.bin"/><Relationship Id="rId2" Type="http://schemas.openxmlformats.org/officeDocument/2006/relationships/slideLayout" Target="../slideLayouts/slideLayout7.xml"/><Relationship Id="rId1" Type="http://schemas.openxmlformats.org/officeDocument/2006/relationships/vmlDrawing" Target="../drawings/vmlDrawing42.vml"/><Relationship Id="rId6" Type="http://schemas.openxmlformats.org/officeDocument/2006/relationships/image" Target="../media/image107.wmf"/><Relationship Id="rId5" Type="http://schemas.openxmlformats.org/officeDocument/2006/relationships/oleObject" Target="../embeddings/oleObject94.bin"/><Relationship Id="rId10" Type="http://schemas.openxmlformats.org/officeDocument/2006/relationships/image" Target="../media/image109.wmf"/><Relationship Id="rId4" Type="http://schemas.openxmlformats.org/officeDocument/2006/relationships/image" Target="../media/image106.wmf"/><Relationship Id="rId9" Type="http://schemas.openxmlformats.org/officeDocument/2006/relationships/oleObject" Target="../embeddings/oleObject96.bin"/></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97.bin"/><Relationship Id="rId7" Type="http://schemas.openxmlformats.org/officeDocument/2006/relationships/image" Target="../media/image111.wmf"/><Relationship Id="rId2" Type="http://schemas.openxmlformats.org/officeDocument/2006/relationships/slideLayout" Target="../slideLayouts/slideLayout7.xml"/><Relationship Id="rId1" Type="http://schemas.openxmlformats.org/officeDocument/2006/relationships/vmlDrawing" Target="../drawings/vmlDrawing43.vml"/><Relationship Id="rId6" Type="http://schemas.openxmlformats.org/officeDocument/2006/relationships/oleObject" Target="../embeddings/oleObject98.bin"/><Relationship Id="rId5" Type="http://schemas.openxmlformats.org/officeDocument/2006/relationships/image" Target="../media/image112.png"/><Relationship Id="rId4" Type="http://schemas.openxmlformats.org/officeDocument/2006/relationships/image" Target="../media/image110.w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99.bin"/><Relationship Id="rId2" Type="http://schemas.openxmlformats.org/officeDocument/2006/relationships/slideLayout" Target="../slideLayouts/slideLayout7.xml"/><Relationship Id="rId1" Type="http://schemas.openxmlformats.org/officeDocument/2006/relationships/vmlDrawing" Target="../drawings/vmlDrawing44.vml"/><Relationship Id="rId6" Type="http://schemas.openxmlformats.org/officeDocument/2006/relationships/image" Target="../media/image114.wmf"/><Relationship Id="rId5" Type="http://schemas.openxmlformats.org/officeDocument/2006/relationships/oleObject" Target="../embeddings/oleObject100.bin"/><Relationship Id="rId4" Type="http://schemas.openxmlformats.org/officeDocument/2006/relationships/image" Target="../media/image113.wmf"/></Relationships>
</file>

<file path=ppt/slides/_rels/slide7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Layout" Target="../slideLayouts/slideLayout7.xml"/><Relationship Id="rId1" Type="http://schemas.openxmlformats.org/officeDocument/2006/relationships/vmlDrawing" Target="../drawings/vmlDrawing45.vml"/><Relationship Id="rId5" Type="http://schemas.openxmlformats.org/officeDocument/2006/relationships/image" Target="../media/image115.wmf"/><Relationship Id="rId4" Type="http://schemas.openxmlformats.org/officeDocument/2006/relationships/oleObject" Target="../embeddings/oleObject101.bin"/></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102.bin"/><Relationship Id="rId2" Type="http://schemas.openxmlformats.org/officeDocument/2006/relationships/slideLayout" Target="../slideLayouts/slideLayout7.xml"/><Relationship Id="rId1" Type="http://schemas.openxmlformats.org/officeDocument/2006/relationships/vmlDrawing" Target="../drawings/vmlDrawing46.vml"/><Relationship Id="rId5" Type="http://schemas.openxmlformats.org/officeDocument/2006/relationships/image" Target="../media/image118.png"/><Relationship Id="rId4" Type="http://schemas.openxmlformats.org/officeDocument/2006/relationships/image" Target="../media/image117.wmf"/></Relationships>
</file>

<file path=ppt/slides/_rels/slide77.xml.rels><?xml version="1.0" encoding="UTF-8" standalone="yes"?>
<Relationships xmlns="http://schemas.openxmlformats.org/package/2006/relationships"><Relationship Id="rId8" Type="http://schemas.openxmlformats.org/officeDocument/2006/relationships/oleObject" Target="../embeddings/oleObject105.bin"/><Relationship Id="rId3" Type="http://schemas.openxmlformats.org/officeDocument/2006/relationships/image" Target="../media/image75.png"/><Relationship Id="rId7" Type="http://schemas.openxmlformats.org/officeDocument/2006/relationships/image" Target="../media/image120.wmf"/><Relationship Id="rId2" Type="http://schemas.openxmlformats.org/officeDocument/2006/relationships/slideLayout" Target="../slideLayouts/slideLayout7.xml"/><Relationship Id="rId1" Type="http://schemas.openxmlformats.org/officeDocument/2006/relationships/vmlDrawing" Target="../drawings/vmlDrawing47.vml"/><Relationship Id="rId6" Type="http://schemas.openxmlformats.org/officeDocument/2006/relationships/oleObject" Target="../embeddings/oleObject104.bin"/><Relationship Id="rId5" Type="http://schemas.openxmlformats.org/officeDocument/2006/relationships/image" Target="../media/image119.wmf"/><Relationship Id="rId10" Type="http://schemas.openxmlformats.org/officeDocument/2006/relationships/image" Target="../media/image121.wmf"/><Relationship Id="rId4" Type="http://schemas.openxmlformats.org/officeDocument/2006/relationships/oleObject" Target="../embeddings/oleObject103.bin"/><Relationship Id="rId9" Type="http://schemas.openxmlformats.org/officeDocument/2006/relationships/oleObject" Target="../embeddings/oleObject106.bin"/></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107.bin"/><Relationship Id="rId2" Type="http://schemas.openxmlformats.org/officeDocument/2006/relationships/slideLayout" Target="../slideLayouts/slideLayout7.xml"/><Relationship Id="rId1" Type="http://schemas.openxmlformats.org/officeDocument/2006/relationships/vmlDrawing" Target="../drawings/vmlDrawing48.vml"/><Relationship Id="rId5" Type="http://schemas.openxmlformats.org/officeDocument/2006/relationships/image" Target="../media/image123.png"/><Relationship Id="rId4" Type="http://schemas.openxmlformats.org/officeDocument/2006/relationships/image" Target="../media/image122.w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1.jpeg"/><Relationship Id="rId7" Type="http://schemas.openxmlformats.org/officeDocument/2006/relationships/image" Target="../media/image10.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9.wmf"/><Relationship Id="rId4" Type="http://schemas.openxmlformats.org/officeDocument/2006/relationships/oleObject" Target="../embeddings/oleObject2.bin"/></Relationships>
</file>

<file path=ppt/slides/_rels/slide80.xml.rels><?xml version="1.0" encoding="UTF-8" standalone="yes"?>
<Relationships xmlns="http://schemas.openxmlformats.org/package/2006/relationships"><Relationship Id="rId8" Type="http://schemas.openxmlformats.org/officeDocument/2006/relationships/image" Target="../media/image126.wmf"/><Relationship Id="rId3" Type="http://schemas.openxmlformats.org/officeDocument/2006/relationships/oleObject" Target="../embeddings/oleObject108.bin"/><Relationship Id="rId7" Type="http://schemas.openxmlformats.org/officeDocument/2006/relationships/oleObject" Target="../embeddings/oleObject110.bin"/><Relationship Id="rId2" Type="http://schemas.openxmlformats.org/officeDocument/2006/relationships/slideLayout" Target="../slideLayouts/slideLayout2.xml"/><Relationship Id="rId1" Type="http://schemas.openxmlformats.org/officeDocument/2006/relationships/vmlDrawing" Target="../drawings/vmlDrawing49.vml"/><Relationship Id="rId6" Type="http://schemas.openxmlformats.org/officeDocument/2006/relationships/image" Target="../media/image125.wmf"/><Relationship Id="rId5" Type="http://schemas.openxmlformats.org/officeDocument/2006/relationships/oleObject" Target="../embeddings/oleObject109.bin"/><Relationship Id="rId4" Type="http://schemas.openxmlformats.org/officeDocument/2006/relationships/image" Target="../media/image124.wmf"/></Relationships>
</file>

<file path=ppt/slides/_rels/slide8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111.bin"/><Relationship Id="rId2" Type="http://schemas.openxmlformats.org/officeDocument/2006/relationships/slideLayout" Target="../slideLayouts/slideLayout2.xml"/><Relationship Id="rId1" Type="http://schemas.openxmlformats.org/officeDocument/2006/relationships/vmlDrawing" Target="../drawings/vmlDrawing50.vml"/><Relationship Id="rId4" Type="http://schemas.openxmlformats.org/officeDocument/2006/relationships/image" Target="../media/image133.wmf"/></Relationships>
</file>

<file path=ppt/slides/_rels/slide8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112.bin"/><Relationship Id="rId2" Type="http://schemas.openxmlformats.org/officeDocument/2006/relationships/slideLayout" Target="../slideLayouts/slideLayout2.xml"/><Relationship Id="rId1" Type="http://schemas.openxmlformats.org/officeDocument/2006/relationships/vmlDrawing" Target="../drawings/vmlDrawing51.vml"/><Relationship Id="rId4" Type="http://schemas.openxmlformats.org/officeDocument/2006/relationships/image" Target="../media/image135.wmf"/></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113.bin"/><Relationship Id="rId2" Type="http://schemas.openxmlformats.org/officeDocument/2006/relationships/slideLayout" Target="../slideLayouts/slideLayout18.xml"/><Relationship Id="rId1" Type="http://schemas.openxmlformats.org/officeDocument/2006/relationships/vmlDrawing" Target="../drawings/vmlDrawing52.vml"/><Relationship Id="rId5" Type="http://schemas.openxmlformats.org/officeDocument/2006/relationships/image" Target="../media/image137.png"/><Relationship Id="rId4" Type="http://schemas.openxmlformats.org/officeDocument/2006/relationships/image" Target="../media/image136.wmf"/></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114.bin"/><Relationship Id="rId7" Type="http://schemas.openxmlformats.org/officeDocument/2006/relationships/image" Target="../media/image140.png"/><Relationship Id="rId2" Type="http://schemas.openxmlformats.org/officeDocument/2006/relationships/slideLayout" Target="../slideLayouts/slideLayout18.xml"/><Relationship Id="rId1" Type="http://schemas.openxmlformats.org/officeDocument/2006/relationships/vmlDrawing" Target="../drawings/vmlDrawing53.vml"/><Relationship Id="rId6" Type="http://schemas.openxmlformats.org/officeDocument/2006/relationships/image" Target="../media/image139.wmf"/><Relationship Id="rId5" Type="http://schemas.openxmlformats.org/officeDocument/2006/relationships/oleObject" Target="../embeddings/oleObject115.bin"/><Relationship Id="rId4" Type="http://schemas.openxmlformats.org/officeDocument/2006/relationships/image" Target="../media/image138.wmf"/></Relationships>
</file>

<file path=ppt/slides/_rels/slide9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slideLayout" Target="../slideLayouts/slideLayout4.xml"/><Relationship Id="rId1" Type="http://schemas.openxmlformats.org/officeDocument/2006/relationships/vmlDrawing" Target="../drawings/vmlDrawing54.vml"/><Relationship Id="rId5" Type="http://schemas.openxmlformats.org/officeDocument/2006/relationships/image" Target="../media/image142.emf"/><Relationship Id="rId4" Type="http://schemas.openxmlformats.org/officeDocument/2006/relationships/oleObject" Target="../embeddings/oleObject116.bin"/></Relationships>
</file>

<file path=ppt/slides/_rels/slide94.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117.bin"/><Relationship Id="rId7" Type="http://schemas.openxmlformats.org/officeDocument/2006/relationships/image" Target="../media/image147.png"/><Relationship Id="rId2" Type="http://schemas.openxmlformats.org/officeDocument/2006/relationships/slideLayout" Target="../slideLayouts/slideLayout4.xml"/><Relationship Id="rId1" Type="http://schemas.openxmlformats.org/officeDocument/2006/relationships/vmlDrawing" Target="../drawings/vmlDrawing55.vml"/><Relationship Id="rId6" Type="http://schemas.openxmlformats.org/officeDocument/2006/relationships/image" Target="../media/image146.wmf"/><Relationship Id="rId5" Type="http://schemas.openxmlformats.org/officeDocument/2006/relationships/oleObject" Target="../embeddings/oleObject118.bin"/><Relationship Id="rId4" Type="http://schemas.openxmlformats.org/officeDocument/2006/relationships/image" Target="../media/image145.wmf"/></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119.bin"/><Relationship Id="rId2" Type="http://schemas.openxmlformats.org/officeDocument/2006/relationships/slideLayout" Target="../slideLayouts/slideLayout2.xml"/><Relationship Id="rId1" Type="http://schemas.openxmlformats.org/officeDocument/2006/relationships/vmlDrawing" Target="../drawings/vmlDrawing56.vml"/><Relationship Id="rId4" Type="http://schemas.openxmlformats.org/officeDocument/2006/relationships/image" Target="../media/image148.wmf"/></Relationships>
</file>

<file path=ppt/slides/_rels/slide9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hyperlink" Target="https://en.wikipedia.org/wiki/Andr%C3%A9-Marie_Amp%C3%A8re" TargetMode="Externa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120.bin"/><Relationship Id="rId7" Type="http://schemas.openxmlformats.org/officeDocument/2006/relationships/image" Target="../media/image151.wmf"/><Relationship Id="rId2" Type="http://schemas.openxmlformats.org/officeDocument/2006/relationships/slideLayout" Target="../slideLayouts/slideLayout18.xml"/><Relationship Id="rId1" Type="http://schemas.openxmlformats.org/officeDocument/2006/relationships/vmlDrawing" Target="../drawings/vmlDrawing57.vml"/><Relationship Id="rId6" Type="http://schemas.openxmlformats.org/officeDocument/2006/relationships/oleObject" Target="../embeddings/oleObject121.bin"/><Relationship Id="rId5" Type="http://schemas.openxmlformats.org/officeDocument/2006/relationships/image" Target="../media/image152.png"/><Relationship Id="rId4" Type="http://schemas.openxmlformats.org/officeDocument/2006/relationships/image" Target="../media/image150.wmf"/></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8BCA2-DC5B-4214-A961-540ACA786623}"/>
              </a:ext>
            </a:extLst>
          </p:cNvPr>
          <p:cNvSpPr>
            <a:spLocks noGrp="1"/>
          </p:cNvSpPr>
          <p:nvPr>
            <p:ph type="ctrTitle"/>
          </p:nvPr>
        </p:nvSpPr>
        <p:spPr>
          <a:xfrm>
            <a:off x="2175934" y="1176881"/>
            <a:ext cx="7323666" cy="1570363"/>
          </a:xfrm>
        </p:spPr>
        <p:txBody>
          <a:bodyPr/>
          <a:lstStyle/>
          <a:p>
            <a:pPr algn="ctr"/>
            <a:r>
              <a:rPr lang="en-US" b="1" dirty="0" smtClean="0">
                <a:solidFill>
                  <a:schemeClr val="accent1">
                    <a:lumMod val="50000"/>
                  </a:schemeClr>
                </a:solidFill>
              </a:rPr>
              <a:t/>
            </a:r>
            <a:br>
              <a:rPr lang="en-US" b="1" dirty="0" smtClean="0">
                <a:solidFill>
                  <a:schemeClr val="accent1">
                    <a:lumMod val="50000"/>
                  </a:schemeClr>
                </a:solidFill>
              </a:rPr>
            </a:br>
            <a:r>
              <a:rPr lang="el-GR" b="1" dirty="0" smtClean="0">
                <a:solidFill>
                  <a:schemeClr val="accent1">
                    <a:lumMod val="50000"/>
                  </a:schemeClr>
                </a:solidFill>
              </a:rPr>
              <a:t>Τμήμα Γεωλογίας</a:t>
            </a:r>
            <a:br>
              <a:rPr lang="el-GR" b="1" dirty="0" smtClean="0">
                <a:solidFill>
                  <a:schemeClr val="accent1">
                    <a:lumMod val="50000"/>
                  </a:schemeClr>
                </a:solidFill>
              </a:rPr>
            </a:br>
            <a:r>
              <a:rPr lang="el-GR" b="1" dirty="0" smtClean="0">
                <a:solidFill>
                  <a:schemeClr val="accent1">
                    <a:lumMod val="50000"/>
                  </a:schemeClr>
                </a:solidFill>
              </a:rPr>
              <a:t>Φυσική</a:t>
            </a:r>
            <a:endParaRPr lang="en-US" b="1" dirty="0">
              <a:solidFill>
                <a:schemeClr val="accent1">
                  <a:lumMod val="50000"/>
                </a:schemeClr>
              </a:solidFill>
            </a:endParaRPr>
          </a:p>
        </p:txBody>
      </p:sp>
      <p:sp>
        <p:nvSpPr>
          <p:cNvPr id="4" name="TextBox 3">
            <a:extLst>
              <a:ext uri="{FF2B5EF4-FFF2-40B4-BE49-F238E27FC236}">
                <a16:creationId xmlns:a16="http://schemas.microsoft.com/office/drawing/2014/main" id="{298D0756-2078-46CD-AE47-0A3369C040CC}"/>
              </a:ext>
            </a:extLst>
          </p:cNvPr>
          <p:cNvSpPr txBox="1"/>
          <p:nvPr/>
        </p:nvSpPr>
        <p:spPr>
          <a:xfrm>
            <a:off x="274982" y="3596123"/>
            <a:ext cx="5645426" cy="1938992"/>
          </a:xfrm>
          <a:prstGeom prst="rect">
            <a:avLst/>
          </a:prstGeom>
          <a:noFill/>
        </p:spPr>
        <p:txBody>
          <a:bodyPr wrap="square" rtlCol="0">
            <a:spAutoFit/>
          </a:bodyPr>
          <a:lstStyle/>
          <a:p>
            <a:r>
              <a:rPr lang="el-GR" sz="2000" b="1" dirty="0" smtClean="0"/>
              <a:t>Διδάσκοντες</a:t>
            </a:r>
            <a:r>
              <a:rPr lang="el-GR" sz="2000" dirty="0" smtClean="0"/>
              <a:t> </a:t>
            </a:r>
          </a:p>
          <a:p>
            <a:r>
              <a:rPr lang="el-GR" sz="2000" dirty="0" smtClean="0"/>
              <a:t>Παναγιώτα </a:t>
            </a:r>
            <a:r>
              <a:rPr lang="el-GR" sz="2000" dirty="0"/>
              <a:t>Καραχάλιου</a:t>
            </a:r>
          </a:p>
          <a:p>
            <a:r>
              <a:rPr lang="el-GR" sz="2000" dirty="0"/>
              <a:t>Επίκουρη </a:t>
            </a:r>
            <a:r>
              <a:rPr lang="el-GR" sz="2000" dirty="0" smtClean="0"/>
              <a:t>Καθηγήτρια, </a:t>
            </a:r>
            <a:r>
              <a:rPr lang="en-US" sz="2000" dirty="0" smtClean="0">
                <a:solidFill>
                  <a:srgbClr val="FF0000"/>
                </a:solidFill>
              </a:rPr>
              <a:t>pkara@upatras.gr</a:t>
            </a:r>
            <a:endParaRPr lang="el-GR" sz="2000" dirty="0" smtClean="0">
              <a:solidFill>
                <a:srgbClr val="FF0000"/>
              </a:solidFill>
            </a:endParaRPr>
          </a:p>
          <a:p>
            <a:endParaRPr lang="el-GR" sz="2000" dirty="0" smtClean="0"/>
          </a:p>
          <a:p>
            <a:r>
              <a:rPr lang="el-GR" sz="2000" dirty="0" smtClean="0"/>
              <a:t>Χριστόφορος Κροντηράς</a:t>
            </a:r>
          </a:p>
          <a:p>
            <a:r>
              <a:rPr lang="el-GR" sz="2000" dirty="0" smtClean="0"/>
              <a:t>Καθηγητής, </a:t>
            </a:r>
            <a:r>
              <a:rPr lang="en-US" sz="2000" dirty="0" smtClean="0">
                <a:solidFill>
                  <a:srgbClr val="FF0000"/>
                </a:solidFill>
              </a:rPr>
              <a:t>krontira@physics.upatras.gr</a:t>
            </a:r>
            <a:endParaRPr lang="en-US" sz="2000" dirty="0">
              <a:solidFill>
                <a:srgbClr val="FF0000"/>
              </a:solidFill>
            </a:endParaRPr>
          </a:p>
        </p:txBody>
      </p:sp>
      <p:sp>
        <p:nvSpPr>
          <p:cNvPr id="5" name="TextBox 4">
            <a:extLst>
              <a:ext uri="{FF2B5EF4-FFF2-40B4-BE49-F238E27FC236}">
                <a16:creationId xmlns:a16="http://schemas.microsoft.com/office/drawing/2014/main" id="{4FB13FE8-87E3-402C-A45A-CEFDF0AE72CD}"/>
              </a:ext>
            </a:extLst>
          </p:cNvPr>
          <p:cNvSpPr txBox="1"/>
          <p:nvPr/>
        </p:nvSpPr>
        <p:spPr>
          <a:xfrm>
            <a:off x="6228522" y="4146432"/>
            <a:ext cx="5819545" cy="1200329"/>
          </a:xfrm>
          <a:prstGeom prst="rect">
            <a:avLst/>
          </a:prstGeom>
          <a:noFill/>
        </p:spPr>
        <p:txBody>
          <a:bodyPr wrap="square" rtlCol="0">
            <a:spAutoFit/>
          </a:bodyPr>
          <a:lstStyle/>
          <a:p>
            <a:r>
              <a:rPr lang="el-GR" b="1" dirty="0"/>
              <a:t>Ώρες Γραφείου </a:t>
            </a:r>
            <a:r>
              <a:rPr lang="el-GR" dirty="0" smtClean="0"/>
              <a:t>(Κτήριο Γ, Ισόγειο)</a:t>
            </a:r>
            <a:endParaRPr lang="el-GR" dirty="0"/>
          </a:p>
          <a:p>
            <a:endParaRPr lang="en-US" dirty="0" smtClean="0"/>
          </a:p>
          <a:p>
            <a:r>
              <a:rPr lang="el-GR" dirty="0" smtClean="0"/>
              <a:t>Τετάρτη</a:t>
            </a:r>
            <a:r>
              <a:rPr lang="el-GR" dirty="0"/>
              <a:t>: </a:t>
            </a:r>
            <a:r>
              <a:rPr lang="el-GR" dirty="0" smtClean="0"/>
              <a:t>    </a:t>
            </a:r>
            <a:r>
              <a:rPr lang="en-US" dirty="0" smtClean="0"/>
              <a:t> </a:t>
            </a:r>
            <a:r>
              <a:rPr lang="el-GR" dirty="0" smtClean="0"/>
              <a:t>1</a:t>
            </a:r>
            <a:r>
              <a:rPr lang="en-US" dirty="0"/>
              <a:t>0</a:t>
            </a:r>
            <a:r>
              <a:rPr lang="el-GR" dirty="0"/>
              <a:t>-</a:t>
            </a:r>
            <a:r>
              <a:rPr lang="en-US" dirty="0"/>
              <a:t>11</a:t>
            </a:r>
            <a:r>
              <a:rPr lang="el-GR" dirty="0"/>
              <a:t> πμ</a:t>
            </a:r>
          </a:p>
          <a:p>
            <a:r>
              <a:rPr lang="el-GR" dirty="0" smtClean="0"/>
              <a:t>Παρασκευή: 12-14  μμ</a:t>
            </a:r>
            <a:endParaRPr lang="en-US" dirty="0"/>
          </a:p>
        </p:txBody>
      </p:sp>
      <p:pic>
        <p:nvPicPr>
          <p:cNvPr id="6" name="Picture 3"/>
          <p:cNvPicPr>
            <a:picLocks noChangeAspect="1" noChangeArrowheads="1"/>
          </p:cNvPicPr>
          <p:nvPr/>
        </p:nvPicPr>
        <p:blipFill>
          <a:blip r:embed="rId3" cstate="print"/>
          <a:srcRect/>
          <a:stretch>
            <a:fillRect/>
          </a:stretch>
        </p:blipFill>
        <p:spPr bwMode="auto">
          <a:xfrm>
            <a:off x="162983" y="278872"/>
            <a:ext cx="2631016" cy="1973262"/>
          </a:xfrm>
          <a:prstGeom prst="rect">
            <a:avLst/>
          </a:prstGeom>
          <a:noFill/>
          <a:ln w="9525">
            <a:noFill/>
            <a:miter lim="800000"/>
            <a:headEnd/>
            <a:tailEnd/>
          </a:ln>
          <a:scene3d>
            <a:camera prst="orthographicFront"/>
            <a:lightRig rig="threePt" dir="t"/>
          </a:scene3d>
          <a:sp3d>
            <a:bevelT/>
          </a:sp3d>
        </p:spPr>
      </p:pic>
      <p:pic>
        <p:nvPicPr>
          <p:cNvPr id="7" name="Picture 4"/>
          <p:cNvPicPr>
            <a:picLocks noChangeAspect="1" noChangeArrowheads="1"/>
          </p:cNvPicPr>
          <p:nvPr/>
        </p:nvPicPr>
        <p:blipFill>
          <a:blip r:embed="rId4" cstate="print"/>
          <a:srcRect/>
          <a:stretch>
            <a:fillRect/>
          </a:stretch>
        </p:blipFill>
        <p:spPr bwMode="auto">
          <a:xfrm>
            <a:off x="9018058" y="291573"/>
            <a:ext cx="2996142" cy="1939926"/>
          </a:xfrm>
          <a:prstGeom prst="rect">
            <a:avLst/>
          </a:prstGeom>
          <a:noFill/>
          <a:ln w="9525">
            <a:noFill/>
            <a:miter lim="800000"/>
            <a:headEnd/>
            <a:tailEnd/>
          </a:ln>
          <a:scene3d>
            <a:camera prst="orthographicFront"/>
            <a:lightRig rig="threePt" dir="t"/>
          </a:scene3d>
          <a:sp3d>
            <a:bevelT/>
          </a:sp3d>
        </p:spPr>
      </p:pic>
      <p:sp>
        <p:nvSpPr>
          <p:cNvPr id="10" name="9 - Θέση αριθμού διαφάνειας"/>
          <p:cNvSpPr>
            <a:spLocks noGrp="1"/>
          </p:cNvSpPr>
          <p:nvPr>
            <p:ph type="sldNum" sz="quarter" idx="12"/>
          </p:nvPr>
        </p:nvSpPr>
        <p:spPr/>
        <p:txBody>
          <a:bodyPr/>
          <a:lstStyle/>
          <a:p>
            <a:fld id="{C2F5A187-A889-495D-B202-899DA2CF5BAE}" type="slidenum">
              <a:rPr lang="en-US" smtClean="0"/>
              <a:pPr/>
              <a:t>1</a:t>
            </a:fld>
            <a:endParaRPr lang="en-US" dirty="0"/>
          </a:p>
        </p:txBody>
      </p:sp>
    </p:spTree>
    <p:extLst>
      <p:ext uri="{BB962C8B-B14F-4D97-AF65-F5344CB8AC3E}">
        <p14:creationId xmlns:p14="http://schemas.microsoft.com/office/powerpoint/2010/main" val="16670778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4" name="Text Box 4"/>
          <p:cNvSpPr txBox="1">
            <a:spLocks noChangeArrowheads="1"/>
          </p:cNvSpPr>
          <p:nvPr/>
        </p:nvSpPr>
        <p:spPr bwMode="auto">
          <a:xfrm>
            <a:off x="203200" y="2997200"/>
            <a:ext cx="4165600" cy="371513"/>
          </a:xfrm>
          <a:prstGeom prst="rect">
            <a:avLst/>
          </a:prstGeom>
          <a:solidFill>
            <a:schemeClr val="accent1">
              <a:lumMod val="40000"/>
              <a:lumOff val="60000"/>
            </a:schemeClr>
          </a:solidFill>
          <a:ln w="9525">
            <a:solidFill>
              <a:srgbClr val="FF6600"/>
            </a:solidFill>
            <a:miter lim="800000"/>
            <a:headEnd/>
            <a:tailEnd/>
          </a:ln>
          <a:effectLst>
            <a:outerShdw dist="35921" dir="2700000" algn="ctr" rotWithShape="0">
              <a:schemeClr val="bg2"/>
            </a:outerShdw>
          </a:effectLst>
          <a:scene3d>
            <a:camera prst="orthographicFront"/>
            <a:lightRig rig="threePt" dir="t"/>
          </a:scene3d>
          <a:sp3d>
            <a:bevelT/>
          </a:sp3d>
        </p:spPr>
        <p:txBody>
          <a:bodyPr lIns="90000" tIns="46800" rIns="90000" bIns="46800">
            <a:spAutoFit/>
          </a:bodyPr>
          <a:lstStyle/>
          <a:p>
            <a:r>
              <a:rPr lang="el-GR" b="1"/>
              <a:t>Κλασματικό ηλεκτρικό φορτίο</a:t>
            </a:r>
            <a:endParaRPr lang="en-GB" b="1"/>
          </a:p>
        </p:txBody>
      </p:sp>
      <p:pic>
        <p:nvPicPr>
          <p:cNvPr id="517125" name="Picture 5" descr="atomicmodel"/>
          <p:cNvPicPr>
            <a:picLocks noChangeAspect="1" noChangeArrowheads="1"/>
          </p:cNvPicPr>
          <p:nvPr/>
        </p:nvPicPr>
        <p:blipFill>
          <a:blip r:embed="rId2" cstate="print"/>
          <a:srcRect/>
          <a:stretch>
            <a:fillRect/>
          </a:stretch>
        </p:blipFill>
        <p:spPr bwMode="auto">
          <a:xfrm>
            <a:off x="4572001" y="1828801"/>
            <a:ext cx="4855633" cy="3471863"/>
          </a:xfrm>
          <a:prstGeom prst="rect">
            <a:avLst/>
          </a:prstGeom>
          <a:noFill/>
          <a:effectLst>
            <a:outerShdw dist="35921" dir="2700000" algn="ctr" rotWithShape="0">
              <a:srgbClr val="808080"/>
            </a:outerShdw>
          </a:effectLst>
        </p:spPr>
      </p:pic>
      <p:sp>
        <p:nvSpPr>
          <p:cNvPr id="517126" name="AutoShape 6"/>
          <p:cNvSpPr>
            <a:spLocks noChangeArrowheads="1"/>
          </p:cNvSpPr>
          <p:nvPr/>
        </p:nvSpPr>
        <p:spPr bwMode="auto">
          <a:xfrm>
            <a:off x="5689600" y="2819400"/>
            <a:ext cx="2336800" cy="1752600"/>
          </a:xfrm>
          <a:prstGeom prst="wedgeEllipseCallout">
            <a:avLst>
              <a:gd name="adj1" fmla="val -143389"/>
              <a:gd name="adj2" fmla="val -70292"/>
            </a:avLst>
          </a:prstGeom>
          <a:noFill/>
          <a:ln w="38100">
            <a:solidFill>
              <a:srgbClr val="FF6600"/>
            </a:solidFill>
            <a:miter lim="800000"/>
            <a:headEnd/>
            <a:tailEnd/>
          </a:ln>
          <a:effectLst/>
        </p:spPr>
        <p:txBody>
          <a:bodyPr lIns="90000" tIns="46800" rIns="90000" bIns="46800"/>
          <a:lstStyle/>
          <a:p>
            <a:pPr>
              <a:spcBef>
                <a:spcPct val="0"/>
              </a:spcBef>
            </a:pPr>
            <a:endParaRPr lang="en-US">
              <a:latin typeface="Times New Roman" pitchFamily="18" charset="0"/>
            </a:endParaRPr>
          </a:p>
        </p:txBody>
      </p:sp>
      <p:sp>
        <p:nvSpPr>
          <p:cNvPr id="517130" name="Text Box 10"/>
          <p:cNvSpPr txBox="1">
            <a:spLocks noChangeArrowheads="1"/>
          </p:cNvSpPr>
          <p:nvPr/>
        </p:nvSpPr>
        <p:spPr bwMode="auto">
          <a:xfrm>
            <a:off x="4682066" y="6112934"/>
            <a:ext cx="2057400" cy="586957"/>
          </a:xfrm>
          <a:prstGeom prst="rect">
            <a:avLst/>
          </a:prstGeom>
          <a:solidFill>
            <a:schemeClr val="accent1">
              <a:lumMod val="40000"/>
              <a:lumOff val="60000"/>
            </a:schemeClr>
          </a:solidFill>
          <a:ln w="25400">
            <a:noFill/>
            <a:miter lim="800000"/>
            <a:headEnd/>
            <a:tailEnd/>
          </a:ln>
          <a:effectLst>
            <a:outerShdw dist="35921" dir="2700000" algn="ctr" rotWithShape="0">
              <a:schemeClr val="bg2"/>
            </a:outerShdw>
          </a:effectLst>
          <a:scene3d>
            <a:camera prst="orthographicFront"/>
            <a:lightRig rig="threePt" dir="t"/>
          </a:scene3d>
          <a:sp3d>
            <a:bevelT/>
          </a:sp3d>
        </p:spPr>
        <p:txBody>
          <a:bodyPr wrap="square" lIns="90000" tIns="46800" rIns="90000" bIns="46800">
            <a:spAutoFit/>
          </a:bodyPr>
          <a:lstStyle/>
          <a:p>
            <a:pPr algn="ctr"/>
            <a:r>
              <a:rPr lang="el-GR" sz="3200" b="1" dirty="0">
                <a:solidFill>
                  <a:srgbClr val="003399"/>
                </a:solidFill>
                <a:effectLst>
                  <a:outerShdw blurRad="38100" dist="38100" dir="2700000" algn="tl">
                    <a:srgbClr val="000000"/>
                  </a:outerShdw>
                </a:effectLst>
              </a:rPr>
              <a:t>ΟΧΙ !!!</a:t>
            </a:r>
            <a:endParaRPr lang="en-GB" sz="3200" b="1" dirty="0">
              <a:solidFill>
                <a:srgbClr val="003399"/>
              </a:solidFill>
              <a:effectLst>
                <a:outerShdw blurRad="38100" dist="38100" dir="2700000" algn="tl">
                  <a:srgbClr val="000000"/>
                </a:outerShdw>
              </a:effectLst>
            </a:endParaRPr>
          </a:p>
        </p:txBody>
      </p:sp>
      <p:sp>
        <p:nvSpPr>
          <p:cNvPr id="11" name="Text Box 11"/>
          <p:cNvSpPr txBox="1">
            <a:spLocks noChangeArrowheads="1"/>
          </p:cNvSpPr>
          <p:nvPr/>
        </p:nvSpPr>
        <p:spPr bwMode="auto">
          <a:xfrm>
            <a:off x="1905000" y="5554135"/>
            <a:ext cx="7941733" cy="525401"/>
          </a:xfrm>
          <a:prstGeom prst="rect">
            <a:avLst/>
          </a:prstGeom>
          <a:solidFill>
            <a:schemeClr val="accent1">
              <a:lumMod val="40000"/>
              <a:lumOff val="60000"/>
            </a:schemeClr>
          </a:solidFill>
          <a:ln w="25400">
            <a:noFill/>
            <a:miter lim="800000"/>
            <a:headEnd/>
            <a:tailEnd/>
          </a:ln>
          <a:effectLst>
            <a:outerShdw dist="35921" dir="2700000" algn="ctr" rotWithShape="0">
              <a:schemeClr val="bg2"/>
            </a:outerShdw>
          </a:effectLst>
          <a:scene3d>
            <a:camera prst="orthographicFront"/>
            <a:lightRig rig="threePt" dir="t"/>
          </a:scene3d>
          <a:sp3d>
            <a:bevelT/>
          </a:sp3d>
        </p:spPr>
        <p:txBody>
          <a:bodyPr wrap="square" lIns="90000" tIns="46800" rIns="90000" bIns="46800">
            <a:spAutoFit/>
          </a:bodyPr>
          <a:lstStyle/>
          <a:p>
            <a:r>
              <a:rPr lang="el-GR" sz="2800" b="1">
                <a:solidFill>
                  <a:srgbClr val="003399"/>
                </a:solidFill>
                <a:effectLst>
                  <a:outerShdw blurRad="38100" dist="38100" dir="2700000" algn="tl">
                    <a:srgbClr val="000000"/>
                  </a:outerShdw>
                </a:effectLst>
              </a:rPr>
              <a:t>Μπορούν να υπάρχουν ελεύθερα στη φύση;;</a:t>
            </a:r>
            <a:endParaRPr lang="en-GB" sz="2800" b="1">
              <a:solidFill>
                <a:srgbClr val="003399"/>
              </a:solidFill>
              <a:effectLst>
                <a:outerShdw blurRad="38100" dist="38100" dir="2700000" algn="tl">
                  <a:srgbClr val="000000"/>
                </a:outerShdw>
              </a:effectLst>
            </a:endParaRPr>
          </a:p>
        </p:txBody>
      </p:sp>
      <p:sp>
        <p:nvSpPr>
          <p:cNvPr id="12" name="Rectangle 10"/>
          <p:cNvSpPr>
            <a:spLocks noChangeArrowheads="1"/>
          </p:cNvSpPr>
          <p:nvPr/>
        </p:nvSpPr>
        <p:spPr bwMode="auto">
          <a:xfrm>
            <a:off x="3217302" y="304785"/>
            <a:ext cx="5232400" cy="579438"/>
          </a:xfrm>
          <a:prstGeom prst="rect">
            <a:avLst/>
          </a:prstGeom>
          <a:noFill/>
          <a:ln w="9525">
            <a:noFill/>
            <a:miter lim="800000"/>
            <a:headEnd/>
            <a:tailEnd/>
          </a:ln>
          <a:effectLst>
            <a:outerShdw dist="107763" dir="2700000" algn="ctr" rotWithShape="0">
              <a:schemeClr val="bg2"/>
            </a:outerShdw>
          </a:effectLst>
        </p:spPr>
        <p:txBody>
          <a:bodyPr wrap="square">
            <a:spAutoFit/>
          </a:bodyPr>
          <a:lstStyle/>
          <a:p>
            <a:pPr indent="180975" algn="ctr">
              <a:spcBef>
                <a:spcPct val="0"/>
              </a:spcBef>
            </a:pPr>
            <a:r>
              <a:rPr lang="el-GR" sz="3200" b="1" dirty="0">
                <a:solidFill>
                  <a:schemeClr val="accent2">
                    <a:lumMod val="40000"/>
                    <a:lumOff val="60000"/>
                  </a:schemeClr>
                </a:solidFill>
                <a:effectLst>
                  <a:outerShdw blurRad="38100" dist="38100" dir="2700000" algn="tl">
                    <a:srgbClr val="000000"/>
                  </a:outerShdw>
                </a:effectLst>
              </a:rPr>
              <a:t>Δομή του </a:t>
            </a:r>
            <a:r>
              <a:rPr lang="el-GR" sz="3200" b="1" dirty="0" smtClean="0">
                <a:solidFill>
                  <a:schemeClr val="accent2">
                    <a:lumMod val="40000"/>
                    <a:lumOff val="60000"/>
                  </a:schemeClr>
                </a:solidFill>
                <a:effectLst>
                  <a:outerShdw blurRad="38100" dist="38100" dir="2700000" algn="tl">
                    <a:srgbClr val="000000"/>
                  </a:outerShdw>
                </a:effectLst>
              </a:rPr>
              <a:t>πυρήνα</a:t>
            </a:r>
            <a:endParaRPr lang="en-US" sz="3200" b="1" dirty="0">
              <a:solidFill>
                <a:schemeClr val="accent2">
                  <a:lumMod val="40000"/>
                  <a:lumOff val="60000"/>
                </a:schemeClr>
              </a:solidFill>
              <a:effectLst>
                <a:outerShdw blurRad="38100" dist="38100" dir="2700000" algn="tl">
                  <a:srgbClr val="000000"/>
                </a:outerShdw>
              </a:effectLst>
            </a:endParaRPr>
          </a:p>
        </p:txBody>
      </p:sp>
      <p:sp>
        <p:nvSpPr>
          <p:cNvPr id="13" name="AutoShape 9"/>
          <p:cNvSpPr>
            <a:spLocks noChangeArrowheads="1"/>
          </p:cNvSpPr>
          <p:nvPr/>
        </p:nvSpPr>
        <p:spPr bwMode="auto">
          <a:xfrm flipH="1">
            <a:off x="609600" y="2663285"/>
            <a:ext cx="626533" cy="371513"/>
          </a:xfrm>
          <a:prstGeom prst="curvedLeftArrow">
            <a:avLst>
              <a:gd name="adj1" fmla="val 42162"/>
              <a:gd name="adj2" fmla="val 84324"/>
              <a:gd name="adj3" fmla="val 33333"/>
            </a:avLst>
          </a:prstGeom>
          <a:solidFill>
            <a:srgbClr val="FF6600">
              <a:alpha val="50000"/>
            </a:srgbClr>
          </a:solidFill>
          <a:ln w="9525">
            <a:solidFill>
              <a:srgbClr val="000000"/>
            </a:solidFill>
            <a:miter lim="800000"/>
            <a:headEnd/>
            <a:tailEnd/>
          </a:ln>
          <a:effectLst/>
        </p:spPr>
        <p:txBody>
          <a:bodyPr lIns="90000" tIns="46800" rIns="90000" bIns="46800" anchor="ctr">
            <a:spAutoFit/>
          </a:bodyPr>
          <a:lstStyle/>
          <a:p>
            <a:endParaRPr lang="el-GR"/>
          </a:p>
        </p:txBody>
      </p:sp>
      <p:sp>
        <p:nvSpPr>
          <p:cNvPr id="14" name="Text Box 1037"/>
          <p:cNvSpPr txBox="1">
            <a:spLocks noChangeArrowheads="1"/>
          </p:cNvSpPr>
          <p:nvPr/>
        </p:nvSpPr>
        <p:spPr bwMode="auto">
          <a:xfrm>
            <a:off x="1117600" y="1905000"/>
            <a:ext cx="2336800" cy="956288"/>
          </a:xfrm>
          <a:prstGeom prst="rect">
            <a:avLst/>
          </a:prstGeom>
          <a:solidFill>
            <a:schemeClr val="accent1">
              <a:lumMod val="40000"/>
              <a:lumOff val="60000"/>
            </a:schemeClr>
          </a:solidFill>
          <a:ln w="9525">
            <a:noFill/>
            <a:miter lim="800000"/>
            <a:headEnd/>
            <a:tailEnd/>
          </a:ln>
          <a:effectLst>
            <a:outerShdw dist="35921" dir="2700000" algn="ctr" rotWithShape="0">
              <a:schemeClr val="bg2"/>
            </a:outerShdw>
          </a:effectLst>
          <a:scene3d>
            <a:camera prst="orthographicFront"/>
            <a:lightRig rig="threePt" dir="t"/>
          </a:scene3d>
          <a:sp3d>
            <a:bevelT/>
          </a:sp3d>
        </p:spPr>
        <p:txBody>
          <a:bodyPr lIns="90000" tIns="46800" rIns="90000" bIns="46800">
            <a:spAutoFit/>
          </a:bodyPr>
          <a:lstStyle/>
          <a:p>
            <a:pPr algn="ctr"/>
            <a:r>
              <a:rPr lang="el-GR" sz="2800" b="1" dirty="0" err="1" smtClean="0"/>
              <a:t>Κουάρκς</a:t>
            </a:r>
            <a:r>
              <a:rPr lang="en-US" sz="2800" b="1" dirty="0" smtClean="0"/>
              <a:t> </a:t>
            </a:r>
            <a:r>
              <a:rPr lang="en-US" sz="2800" b="1" dirty="0"/>
              <a:t>(</a:t>
            </a:r>
            <a:r>
              <a:rPr lang="en-US" sz="2800" b="1" dirty="0" smtClean="0"/>
              <a:t>quarks)</a:t>
            </a:r>
            <a:endParaRPr lang="en-GB" sz="2800" b="1" dirty="0"/>
          </a:p>
        </p:txBody>
      </p:sp>
      <p:sp>
        <p:nvSpPr>
          <p:cNvPr id="16" name="15 - Θέση αριθμού διαφάνειας"/>
          <p:cNvSpPr>
            <a:spLocks noGrp="1"/>
          </p:cNvSpPr>
          <p:nvPr>
            <p:ph type="sldNum" sz="quarter" idx="12"/>
          </p:nvPr>
        </p:nvSpPr>
        <p:spPr/>
        <p:txBody>
          <a:bodyPr/>
          <a:lstStyle/>
          <a:p>
            <a:fld id="{C2F5A187-A889-495D-B202-899DA2CF5BAE}" type="slidenum">
              <a:rPr lang="en-US" smtClean="0"/>
              <a:pPr/>
              <a:t>10</a:t>
            </a:fld>
            <a:endParaRPr lang="en-US"/>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770410" y="178691"/>
            <a:ext cx="8596668" cy="861848"/>
          </a:xfrm>
        </p:spPr>
        <p:txBody>
          <a:bodyPr/>
          <a:lstStyle/>
          <a:p>
            <a:pPr algn="ctr"/>
            <a:r>
              <a:rPr lang="en-US" b="1" dirty="0" err="1" smtClean="0">
                <a:solidFill>
                  <a:srgbClr val="0D3857"/>
                </a:solidFill>
              </a:rPr>
              <a:t>Ρεύμα</a:t>
            </a:r>
            <a:r>
              <a:rPr lang="en-US" b="1" dirty="0" smtClean="0">
                <a:solidFill>
                  <a:srgbClr val="0D3857"/>
                </a:solidFill>
              </a:rPr>
              <a:t> </a:t>
            </a:r>
            <a:r>
              <a:rPr lang="en-US" b="1" dirty="0" err="1" smtClean="0">
                <a:solidFill>
                  <a:srgbClr val="0D3857"/>
                </a:solidFill>
              </a:rPr>
              <a:t>και</a:t>
            </a:r>
            <a:r>
              <a:rPr lang="en-US" b="1" dirty="0" smtClean="0">
                <a:solidFill>
                  <a:srgbClr val="0D3857"/>
                </a:solidFill>
              </a:rPr>
              <a:t> </a:t>
            </a:r>
            <a:r>
              <a:rPr lang="el-GR" b="1" dirty="0" smtClean="0">
                <a:solidFill>
                  <a:srgbClr val="0D3857"/>
                </a:solidFill>
              </a:rPr>
              <a:t>μέτρο </a:t>
            </a:r>
            <a:r>
              <a:rPr lang="en-US" b="1" dirty="0" err="1" smtClean="0">
                <a:solidFill>
                  <a:srgbClr val="0D3857"/>
                </a:solidFill>
              </a:rPr>
              <a:t>ταχύτητα</a:t>
            </a:r>
            <a:r>
              <a:rPr lang="el-GR" b="1" dirty="0" smtClean="0">
                <a:solidFill>
                  <a:srgbClr val="0D3857"/>
                </a:solidFill>
              </a:rPr>
              <a:t>ς</a:t>
            </a:r>
            <a:r>
              <a:rPr lang="en-US" b="1" dirty="0" smtClean="0">
                <a:solidFill>
                  <a:srgbClr val="0D3857"/>
                </a:solidFill>
              </a:rPr>
              <a:t> </a:t>
            </a:r>
            <a:r>
              <a:rPr lang="en-US" b="1" dirty="0" err="1" smtClean="0">
                <a:solidFill>
                  <a:srgbClr val="0D3857"/>
                </a:solidFill>
              </a:rPr>
              <a:t>ολίσθησης</a:t>
            </a:r>
            <a:endParaRPr lang="en-US" b="1" dirty="0" smtClean="0">
              <a:solidFill>
                <a:srgbClr val="0D3857"/>
              </a:solidFill>
            </a:endParaRPr>
          </a:p>
        </p:txBody>
      </p:sp>
      <p:sp>
        <p:nvSpPr>
          <p:cNvPr id="21507" name="Rectangle 3"/>
          <p:cNvSpPr>
            <a:spLocks noGrp="1" noChangeArrowheads="1"/>
          </p:cNvSpPr>
          <p:nvPr>
            <p:ph sz="half" idx="1"/>
          </p:nvPr>
        </p:nvSpPr>
        <p:spPr>
          <a:xfrm>
            <a:off x="294290" y="1204148"/>
            <a:ext cx="6348248" cy="2768762"/>
          </a:xfrm>
        </p:spPr>
        <p:txBody>
          <a:bodyPr>
            <a:normAutofit/>
          </a:bodyPr>
          <a:lstStyle/>
          <a:p>
            <a:pPr marL="452438" indent="-452438" algn="just">
              <a:lnSpc>
                <a:spcPct val="90000"/>
              </a:lnSpc>
            </a:pPr>
            <a:r>
              <a:rPr lang="en-US" sz="2000" b="1" dirty="0" err="1" smtClean="0">
                <a:solidFill>
                  <a:srgbClr val="002060"/>
                </a:solidFill>
              </a:rPr>
              <a:t>Έστω</a:t>
            </a:r>
            <a:r>
              <a:rPr lang="en-US" sz="2000" b="1" dirty="0" smtClean="0">
                <a:solidFill>
                  <a:srgbClr val="002060"/>
                </a:solidFill>
              </a:rPr>
              <a:t> </a:t>
            </a:r>
            <a:r>
              <a:rPr lang="en-US" sz="2000" b="1" dirty="0" err="1" smtClean="0">
                <a:solidFill>
                  <a:srgbClr val="002060"/>
                </a:solidFill>
              </a:rPr>
              <a:t>ότι</a:t>
            </a:r>
            <a:r>
              <a:rPr lang="en-US" sz="2000" b="1" dirty="0" smtClean="0">
                <a:solidFill>
                  <a:srgbClr val="002060"/>
                </a:solidFill>
              </a:rPr>
              <a:t> </a:t>
            </a:r>
            <a:r>
              <a:rPr lang="en-US" sz="2000" b="1" dirty="0" err="1" smtClean="0">
                <a:solidFill>
                  <a:srgbClr val="002060"/>
                </a:solidFill>
              </a:rPr>
              <a:t>από</a:t>
            </a:r>
            <a:r>
              <a:rPr lang="en-US" sz="2000" b="1" dirty="0" smtClean="0">
                <a:solidFill>
                  <a:srgbClr val="002060"/>
                </a:solidFill>
              </a:rPr>
              <a:t> </a:t>
            </a:r>
            <a:r>
              <a:rPr lang="el-GR" sz="2000" b="1" dirty="0" smtClean="0">
                <a:solidFill>
                  <a:srgbClr val="002060"/>
                </a:solidFill>
              </a:rPr>
              <a:t>έναν </a:t>
            </a:r>
            <a:r>
              <a:rPr lang="en-US" sz="2000" b="1" dirty="0" err="1" smtClean="0">
                <a:solidFill>
                  <a:srgbClr val="002060"/>
                </a:solidFill>
              </a:rPr>
              <a:t>κυλινδρικό</a:t>
            </a:r>
            <a:r>
              <a:rPr lang="en-US" sz="2000" b="1" dirty="0" smtClean="0">
                <a:solidFill>
                  <a:srgbClr val="002060"/>
                </a:solidFill>
              </a:rPr>
              <a:t> </a:t>
            </a:r>
            <a:r>
              <a:rPr lang="en-US" sz="2000" b="1" dirty="0" err="1" smtClean="0">
                <a:solidFill>
                  <a:srgbClr val="002060"/>
                </a:solidFill>
              </a:rPr>
              <a:t>αγωγό</a:t>
            </a:r>
            <a:r>
              <a:rPr lang="en-US" sz="2000" b="1" dirty="0" smtClean="0">
                <a:solidFill>
                  <a:srgbClr val="002060"/>
                </a:solidFill>
              </a:rPr>
              <a:t> </a:t>
            </a:r>
            <a:r>
              <a:rPr lang="en-US" sz="2000" b="1" dirty="0" err="1" smtClean="0">
                <a:solidFill>
                  <a:srgbClr val="002060"/>
                </a:solidFill>
              </a:rPr>
              <a:t>με</a:t>
            </a:r>
            <a:r>
              <a:rPr lang="en-US" sz="2000" b="1" dirty="0" smtClean="0">
                <a:solidFill>
                  <a:srgbClr val="002060"/>
                </a:solidFill>
              </a:rPr>
              <a:t> </a:t>
            </a:r>
            <a:r>
              <a:rPr lang="en-US" sz="2000" b="1" dirty="0" err="1" smtClean="0">
                <a:solidFill>
                  <a:srgbClr val="002060"/>
                </a:solidFill>
              </a:rPr>
              <a:t>διατομή</a:t>
            </a:r>
            <a:r>
              <a:rPr lang="en-US" sz="2000" b="1" dirty="0" smtClean="0">
                <a:solidFill>
                  <a:srgbClr val="002060"/>
                </a:solidFill>
              </a:rPr>
              <a:t> </a:t>
            </a:r>
            <a:r>
              <a:rPr lang="en-US" sz="2000" b="1" dirty="0" err="1" smtClean="0">
                <a:solidFill>
                  <a:srgbClr val="002060"/>
                </a:solidFill>
              </a:rPr>
              <a:t>εμβαδού</a:t>
            </a:r>
            <a:r>
              <a:rPr lang="en-US" sz="2000" b="1" dirty="0" smtClean="0">
                <a:solidFill>
                  <a:srgbClr val="002060"/>
                </a:solidFill>
              </a:rPr>
              <a:t> </a:t>
            </a:r>
            <a:r>
              <a:rPr lang="en-US" sz="2000" b="1" i="1" dirty="0" smtClean="0">
                <a:solidFill>
                  <a:srgbClr val="002060"/>
                </a:solidFill>
              </a:rPr>
              <a:t>A </a:t>
            </a:r>
            <a:r>
              <a:rPr lang="en-US" sz="2000" b="1" dirty="0" err="1" smtClean="0">
                <a:solidFill>
                  <a:srgbClr val="002060"/>
                </a:solidFill>
              </a:rPr>
              <a:t>διέρχονται</a:t>
            </a:r>
            <a:r>
              <a:rPr lang="en-US" sz="2000" b="1" dirty="0" smtClean="0">
                <a:solidFill>
                  <a:srgbClr val="002060"/>
                </a:solidFill>
              </a:rPr>
              <a:t> </a:t>
            </a:r>
            <a:r>
              <a:rPr lang="en-US" sz="2000" b="1" dirty="0" err="1" smtClean="0">
                <a:solidFill>
                  <a:srgbClr val="002060"/>
                </a:solidFill>
              </a:rPr>
              <a:t>φορτισμένα</a:t>
            </a:r>
            <a:r>
              <a:rPr lang="en-US" sz="2000" b="1" dirty="0" smtClean="0">
                <a:solidFill>
                  <a:srgbClr val="002060"/>
                </a:solidFill>
              </a:rPr>
              <a:t> </a:t>
            </a:r>
            <a:r>
              <a:rPr lang="en-US" sz="2000" b="1" dirty="0" err="1" smtClean="0">
                <a:solidFill>
                  <a:srgbClr val="002060"/>
                </a:solidFill>
              </a:rPr>
              <a:t>σωματίδια</a:t>
            </a:r>
            <a:r>
              <a:rPr lang="en-US" sz="2000" b="1" i="1" dirty="0" smtClean="0">
                <a:solidFill>
                  <a:srgbClr val="002060"/>
                </a:solidFill>
              </a:rPr>
              <a:t>.</a:t>
            </a:r>
          </a:p>
          <a:p>
            <a:pPr marL="452438" indent="-452438" algn="just">
              <a:lnSpc>
                <a:spcPct val="90000"/>
              </a:lnSpc>
            </a:pPr>
            <a:r>
              <a:rPr lang="en-US" sz="2000" b="1" i="1" dirty="0" smtClean="0">
                <a:solidFill>
                  <a:srgbClr val="002060"/>
                </a:solidFill>
              </a:rPr>
              <a:t>n</a:t>
            </a:r>
            <a:r>
              <a:rPr lang="en-US" sz="2000" b="1" dirty="0" smtClean="0">
                <a:solidFill>
                  <a:srgbClr val="002060"/>
                </a:solidFill>
              </a:rPr>
              <a:t> </a:t>
            </a:r>
            <a:r>
              <a:rPr lang="en-US" sz="2000" b="1" dirty="0" err="1" smtClean="0">
                <a:solidFill>
                  <a:srgbClr val="002060"/>
                </a:solidFill>
              </a:rPr>
              <a:t>είναι</a:t>
            </a:r>
            <a:r>
              <a:rPr lang="en-US" sz="2000" b="1" dirty="0" smtClean="0">
                <a:solidFill>
                  <a:srgbClr val="002060"/>
                </a:solidFill>
              </a:rPr>
              <a:t> ο </a:t>
            </a:r>
            <a:r>
              <a:rPr lang="el-GR" sz="2000" b="1" dirty="0" smtClean="0">
                <a:solidFill>
                  <a:srgbClr val="002060"/>
                </a:solidFill>
              </a:rPr>
              <a:t>αριθμός</a:t>
            </a:r>
            <a:r>
              <a:rPr lang="en-US" sz="2000" b="1" dirty="0" smtClean="0">
                <a:solidFill>
                  <a:srgbClr val="002060"/>
                </a:solidFill>
              </a:rPr>
              <a:t> </a:t>
            </a:r>
            <a:r>
              <a:rPr lang="en-US" sz="2000" b="1" dirty="0" err="1" smtClean="0">
                <a:solidFill>
                  <a:srgbClr val="002060"/>
                </a:solidFill>
              </a:rPr>
              <a:t>των</a:t>
            </a:r>
            <a:r>
              <a:rPr lang="en-US" sz="2000" b="1" dirty="0" smtClean="0">
                <a:solidFill>
                  <a:srgbClr val="002060"/>
                </a:solidFill>
              </a:rPr>
              <a:t> </a:t>
            </a:r>
            <a:r>
              <a:rPr lang="en-US" sz="2000" b="1" dirty="0" err="1" smtClean="0">
                <a:solidFill>
                  <a:srgbClr val="002060"/>
                </a:solidFill>
              </a:rPr>
              <a:t>κινούμενων</a:t>
            </a:r>
            <a:r>
              <a:rPr lang="en-US" sz="2000" b="1" dirty="0" smtClean="0">
                <a:solidFill>
                  <a:srgbClr val="002060"/>
                </a:solidFill>
              </a:rPr>
              <a:t> </a:t>
            </a:r>
            <a:r>
              <a:rPr lang="en-US" sz="2000" b="1" dirty="0" err="1" smtClean="0">
                <a:solidFill>
                  <a:srgbClr val="002060"/>
                </a:solidFill>
              </a:rPr>
              <a:t>φορέων</a:t>
            </a:r>
            <a:r>
              <a:rPr lang="en-US" sz="2000" b="1" dirty="0" smtClean="0">
                <a:solidFill>
                  <a:srgbClr val="002060"/>
                </a:solidFill>
              </a:rPr>
              <a:t> </a:t>
            </a:r>
            <a:r>
              <a:rPr lang="en-US" sz="2000" b="1" dirty="0" err="1" smtClean="0">
                <a:solidFill>
                  <a:srgbClr val="002060"/>
                </a:solidFill>
              </a:rPr>
              <a:t>φορτίου</a:t>
            </a:r>
            <a:r>
              <a:rPr lang="en-US" sz="2000" b="1" dirty="0" smtClean="0">
                <a:solidFill>
                  <a:srgbClr val="002060"/>
                </a:solidFill>
              </a:rPr>
              <a:t> </a:t>
            </a:r>
            <a:r>
              <a:rPr lang="en-US" sz="2000" b="1" dirty="0" err="1" smtClean="0">
                <a:solidFill>
                  <a:srgbClr val="002060"/>
                </a:solidFill>
              </a:rPr>
              <a:t>ανά</a:t>
            </a:r>
            <a:r>
              <a:rPr lang="en-US" sz="2000" b="1" dirty="0" smtClean="0">
                <a:solidFill>
                  <a:srgbClr val="002060"/>
                </a:solidFill>
              </a:rPr>
              <a:t> </a:t>
            </a:r>
            <a:r>
              <a:rPr lang="en-US" sz="2000" b="1" dirty="0" err="1" smtClean="0">
                <a:solidFill>
                  <a:srgbClr val="002060"/>
                </a:solidFill>
              </a:rPr>
              <a:t>μονάδα</a:t>
            </a:r>
            <a:r>
              <a:rPr lang="en-US" sz="2000" b="1" dirty="0" smtClean="0">
                <a:solidFill>
                  <a:srgbClr val="002060"/>
                </a:solidFill>
              </a:rPr>
              <a:t> </a:t>
            </a:r>
            <a:r>
              <a:rPr lang="en-US" sz="2000" b="1" dirty="0" err="1" smtClean="0">
                <a:solidFill>
                  <a:srgbClr val="002060"/>
                </a:solidFill>
              </a:rPr>
              <a:t>όγκου</a:t>
            </a:r>
            <a:r>
              <a:rPr lang="en-US" sz="2000" b="1" dirty="0" smtClean="0">
                <a:solidFill>
                  <a:srgbClr val="002060"/>
                </a:solidFill>
              </a:rPr>
              <a:t>.</a:t>
            </a:r>
          </a:p>
          <a:p>
            <a:pPr marL="452438" indent="-452438" algn="just">
              <a:lnSpc>
                <a:spcPct val="90000"/>
              </a:lnSpc>
            </a:pPr>
            <a:r>
              <a:rPr lang="en-US" sz="2000" b="1" i="1" dirty="0" err="1" smtClean="0">
                <a:solidFill>
                  <a:srgbClr val="002060"/>
                </a:solidFill>
              </a:rPr>
              <a:t>nA</a:t>
            </a:r>
            <a:r>
              <a:rPr lang="en-US" sz="2000" b="1" dirty="0" err="1" smtClean="0">
                <a:solidFill>
                  <a:srgbClr val="002060"/>
                </a:solidFill>
              </a:rPr>
              <a:t>Δ</a:t>
            </a:r>
            <a:r>
              <a:rPr lang="en-US" sz="2000" b="1" i="1" dirty="0" err="1" smtClean="0">
                <a:solidFill>
                  <a:srgbClr val="002060"/>
                </a:solidFill>
              </a:rPr>
              <a:t>x</a:t>
            </a:r>
            <a:r>
              <a:rPr lang="en-US" sz="2000" b="1" dirty="0" smtClean="0">
                <a:solidFill>
                  <a:srgbClr val="002060"/>
                </a:solidFill>
              </a:rPr>
              <a:t> </a:t>
            </a:r>
            <a:r>
              <a:rPr lang="en-US" sz="2000" b="1" dirty="0" err="1" smtClean="0">
                <a:solidFill>
                  <a:srgbClr val="002060"/>
                </a:solidFill>
              </a:rPr>
              <a:t>είναι</a:t>
            </a:r>
            <a:r>
              <a:rPr lang="en-US" sz="2000" b="1" dirty="0" smtClean="0">
                <a:solidFill>
                  <a:srgbClr val="002060"/>
                </a:solidFill>
              </a:rPr>
              <a:t> ο </a:t>
            </a:r>
            <a:r>
              <a:rPr lang="en-US" sz="2000" b="1" dirty="0" err="1" smtClean="0">
                <a:solidFill>
                  <a:srgbClr val="002060"/>
                </a:solidFill>
              </a:rPr>
              <a:t>συνολικός</a:t>
            </a:r>
            <a:r>
              <a:rPr lang="en-US" sz="2000" b="1" dirty="0" smtClean="0">
                <a:solidFill>
                  <a:srgbClr val="002060"/>
                </a:solidFill>
              </a:rPr>
              <a:t> </a:t>
            </a:r>
            <a:r>
              <a:rPr lang="en-US" sz="2000" b="1" dirty="0" err="1" smtClean="0">
                <a:solidFill>
                  <a:srgbClr val="002060"/>
                </a:solidFill>
              </a:rPr>
              <a:t>αριθμός</a:t>
            </a:r>
            <a:r>
              <a:rPr lang="el-GR" sz="2000" b="1" dirty="0" smtClean="0">
                <a:solidFill>
                  <a:srgbClr val="002060"/>
                </a:solidFill>
              </a:rPr>
              <a:t> των</a:t>
            </a:r>
            <a:r>
              <a:rPr lang="en-US" sz="2000" b="1" dirty="0" smtClean="0">
                <a:solidFill>
                  <a:srgbClr val="002060"/>
                </a:solidFill>
              </a:rPr>
              <a:t> </a:t>
            </a:r>
            <a:r>
              <a:rPr lang="en-US" sz="2000" b="1" dirty="0" err="1" smtClean="0">
                <a:solidFill>
                  <a:srgbClr val="002060"/>
                </a:solidFill>
              </a:rPr>
              <a:t>φορέων</a:t>
            </a:r>
            <a:r>
              <a:rPr lang="en-US" sz="2000" b="1" dirty="0" smtClean="0">
                <a:solidFill>
                  <a:srgbClr val="002060"/>
                </a:solidFill>
              </a:rPr>
              <a:t> </a:t>
            </a:r>
            <a:r>
              <a:rPr lang="en-US" sz="2000" b="1" dirty="0" err="1" smtClean="0">
                <a:solidFill>
                  <a:srgbClr val="002060"/>
                </a:solidFill>
              </a:rPr>
              <a:t>φορτίου</a:t>
            </a:r>
            <a:r>
              <a:rPr lang="en-US" sz="2000" b="1" dirty="0" smtClean="0">
                <a:solidFill>
                  <a:srgbClr val="002060"/>
                </a:solidFill>
              </a:rPr>
              <a:t> σ</a:t>
            </a:r>
            <a:r>
              <a:rPr lang="el-GR" sz="2000" b="1" dirty="0" smtClean="0">
                <a:solidFill>
                  <a:srgbClr val="002060"/>
                </a:solidFill>
              </a:rPr>
              <a:t>ε</a:t>
            </a:r>
            <a:r>
              <a:rPr lang="en-US" sz="2000" b="1" dirty="0" smtClean="0">
                <a:solidFill>
                  <a:srgbClr val="002060"/>
                </a:solidFill>
              </a:rPr>
              <a:t> </a:t>
            </a:r>
            <a:r>
              <a:rPr lang="el-GR" sz="2000" b="1" dirty="0" smtClean="0">
                <a:solidFill>
                  <a:srgbClr val="002060"/>
                </a:solidFill>
              </a:rPr>
              <a:t>ένα </a:t>
            </a:r>
            <a:r>
              <a:rPr lang="en-US" sz="2000" b="1" dirty="0" err="1" smtClean="0">
                <a:solidFill>
                  <a:srgbClr val="002060"/>
                </a:solidFill>
              </a:rPr>
              <a:t>στοιχειώδες</a:t>
            </a:r>
            <a:r>
              <a:rPr lang="en-US" sz="2000" b="1" dirty="0" smtClean="0">
                <a:solidFill>
                  <a:srgbClr val="002060"/>
                </a:solidFill>
              </a:rPr>
              <a:t> </a:t>
            </a:r>
            <a:r>
              <a:rPr lang="en-US" sz="2000" b="1" dirty="0" err="1" smtClean="0">
                <a:solidFill>
                  <a:srgbClr val="002060"/>
                </a:solidFill>
              </a:rPr>
              <a:t>τμήμα</a:t>
            </a:r>
            <a:r>
              <a:rPr lang="en-US" sz="2000" b="1" dirty="0" smtClean="0">
                <a:solidFill>
                  <a:srgbClr val="002060"/>
                </a:solidFill>
              </a:rPr>
              <a:t> </a:t>
            </a:r>
            <a:r>
              <a:rPr lang="en-US" sz="2000" b="1" dirty="0" err="1" smtClean="0">
                <a:solidFill>
                  <a:srgbClr val="002060"/>
                </a:solidFill>
              </a:rPr>
              <a:t>του</a:t>
            </a:r>
            <a:r>
              <a:rPr lang="en-US" sz="2000" b="1" dirty="0" smtClean="0">
                <a:solidFill>
                  <a:srgbClr val="002060"/>
                </a:solidFill>
              </a:rPr>
              <a:t> </a:t>
            </a:r>
            <a:r>
              <a:rPr lang="en-US" sz="2000" b="1" dirty="0" err="1" smtClean="0">
                <a:solidFill>
                  <a:srgbClr val="002060"/>
                </a:solidFill>
              </a:rPr>
              <a:t>αγωγού</a:t>
            </a:r>
            <a:r>
              <a:rPr lang="en-US" sz="2000" b="1" dirty="0" smtClean="0">
                <a:solidFill>
                  <a:srgbClr val="002060"/>
                </a:solidFill>
              </a:rPr>
              <a:t>.</a:t>
            </a:r>
            <a:endParaRPr lang="el-GR" sz="2000" b="1" dirty="0" smtClean="0">
              <a:solidFill>
                <a:srgbClr val="002060"/>
              </a:solidFill>
            </a:endParaRPr>
          </a:p>
          <a:p>
            <a:pPr marL="452438" indent="-452438" algn="just">
              <a:lnSpc>
                <a:spcPct val="90000"/>
              </a:lnSpc>
            </a:pPr>
            <a:endParaRPr lang="el-GR" sz="2000" b="1" dirty="0" smtClean="0">
              <a:solidFill>
                <a:srgbClr val="000000"/>
              </a:solidFill>
            </a:endParaRPr>
          </a:p>
          <a:p>
            <a:pPr marL="452438" indent="-452438" algn="just">
              <a:lnSpc>
                <a:spcPct val="90000"/>
              </a:lnSpc>
            </a:pPr>
            <a:endParaRPr lang="en-US" sz="2000" b="1" dirty="0" smtClean="0">
              <a:solidFill>
                <a:srgbClr val="000000"/>
              </a:solidFill>
            </a:endParaRPr>
          </a:p>
        </p:txBody>
      </p:sp>
      <p:pic>
        <p:nvPicPr>
          <p:cNvPr id="21509" name="Picture 7" descr="27819_2702"/>
          <p:cNvPicPr>
            <a:picLocks noChangeAspect="1" noChangeArrowheads="1"/>
          </p:cNvPicPr>
          <p:nvPr/>
        </p:nvPicPr>
        <p:blipFill>
          <a:blip r:embed="rId2" cstate="print"/>
          <a:srcRect/>
          <a:stretch>
            <a:fillRect/>
          </a:stretch>
        </p:blipFill>
        <p:spPr bwMode="auto">
          <a:xfrm>
            <a:off x="6832140" y="1134910"/>
            <a:ext cx="4798484" cy="2468563"/>
          </a:xfrm>
          <a:prstGeom prst="rect">
            <a:avLst/>
          </a:prstGeom>
          <a:noFill/>
          <a:ln w="9525">
            <a:noFill/>
            <a:miter lim="800000"/>
            <a:headEnd/>
            <a:tailEnd/>
          </a:ln>
          <a:scene3d>
            <a:camera prst="orthographicFront"/>
            <a:lightRig rig="threePt" dir="t"/>
          </a:scene3d>
          <a:sp3d>
            <a:bevelT/>
          </a:sp3d>
        </p:spPr>
      </p:pic>
      <p:sp>
        <p:nvSpPr>
          <p:cNvPr id="6" name="5 - Ορθογώνιο"/>
          <p:cNvSpPr/>
          <p:nvPr/>
        </p:nvSpPr>
        <p:spPr>
          <a:xfrm>
            <a:off x="725214" y="4145479"/>
            <a:ext cx="10037379" cy="1117229"/>
          </a:xfrm>
          <a:prstGeom prst="rect">
            <a:avLst/>
          </a:prstGeom>
        </p:spPr>
        <p:txBody>
          <a:bodyPr wrap="square">
            <a:spAutoFit/>
          </a:bodyPr>
          <a:lstStyle/>
          <a:p>
            <a:pPr algn="just">
              <a:lnSpc>
                <a:spcPct val="90000"/>
              </a:lnSpc>
            </a:pPr>
            <a:r>
              <a:rPr lang="el-GR" sz="2400" i="1" dirty="0" smtClean="0">
                <a:solidFill>
                  <a:srgbClr val="002060"/>
                </a:solidFill>
                <a:latin typeface="Times New Roman" pitchFamily="18" charset="0"/>
              </a:rPr>
              <a:t>                                               </a:t>
            </a:r>
            <a:r>
              <a:rPr lang="el-GR" sz="2800" b="1" i="1" dirty="0" smtClean="0">
                <a:solidFill>
                  <a:srgbClr val="002060"/>
                </a:solidFill>
              </a:rPr>
              <a:t>Ι</a:t>
            </a:r>
            <a:r>
              <a:rPr lang="en-US" sz="2800" b="1" dirty="0" smtClean="0">
                <a:solidFill>
                  <a:srgbClr val="002060"/>
                </a:solidFill>
              </a:rPr>
              <a:t> = Δ</a:t>
            </a:r>
            <a:r>
              <a:rPr lang="en-US" sz="2800" b="1" i="1" dirty="0" smtClean="0">
                <a:solidFill>
                  <a:srgbClr val="002060"/>
                </a:solidFill>
              </a:rPr>
              <a:t>Q</a:t>
            </a:r>
            <a:r>
              <a:rPr lang="en-US" sz="2800" b="1" dirty="0" smtClean="0">
                <a:solidFill>
                  <a:srgbClr val="002060"/>
                </a:solidFill>
              </a:rPr>
              <a:t>/</a:t>
            </a:r>
            <a:r>
              <a:rPr lang="en-US" sz="2800" b="1" dirty="0" err="1" smtClean="0">
                <a:solidFill>
                  <a:srgbClr val="002060"/>
                </a:solidFill>
              </a:rPr>
              <a:t>Δ</a:t>
            </a:r>
            <a:r>
              <a:rPr lang="en-US" sz="2800" b="1" i="1" dirty="0" err="1" smtClean="0">
                <a:solidFill>
                  <a:srgbClr val="002060"/>
                </a:solidFill>
              </a:rPr>
              <a:t>t</a:t>
            </a:r>
            <a:r>
              <a:rPr lang="en-US" sz="2800" b="1" dirty="0" smtClean="0">
                <a:solidFill>
                  <a:srgbClr val="002060"/>
                </a:solidFill>
              </a:rPr>
              <a:t> = </a:t>
            </a:r>
            <a:r>
              <a:rPr lang="en-US" sz="2800" b="1" i="1" dirty="0" err="1" smtClean="0">
                <a:solidFill>
                  <a:srgbClr val="002060"/>
                </a:solidFill>
              </a:rPr>
              <a:t>nqv</a:t>
            </a:r>
            <a:r>
              <a:rPr lang="en-US" sz="2800" b="1" i="1" baseline="-25000" dirty="0" err="1" smtClean="0">
                <a:solidFill>
                  <a:srgbClr val="002060"/>
                </a:solidFill>
              </a:rPr>
              <a:t>d</a:t>
            </a:r>
            <a:r>
              <a:rPr lang="en-US" sz="2800" b="1" i="1" baseline="-25000" dirty="0" smtClean="0">
                <a:solidFill>
                  <a:srgbClr val="002060"/>
                </a:solidFill>
              </a:rPr>
              <a:t> </a:t>
            </a:r>
            <a:r>
              <a:rPr lang="en-US" sz="2800" b="1" i="1" dirty="0" smtClean="0">
                <a:solidFill>
                  <a:srgbClr val="002060"/>
                </a:solidFill>
              </a:rPr>
              <a:t>A</a:t>
            </a:r>
            <a:endParaRPr lang="el-GR" sz="2800" b="1" i="1" dirty="0" smtClean="0">
              <a:solidFill>
                <a:srgbClr val="002060"/>
              </a:solidFill>
            </a:endParaRPr>
          </a:p>
          <a:p>
            <a:pPr algn="just">
              <a:lnSpc>
                <a:spcPct val="90000"/>
              </a:lnSpc>
            </a:pPr>
            <a:endParaRPr lang="en-US" i="1" dirty="0" smtClean="0">
              <a:solidFill>
                <a:srgbClr val="000000"/>
              </a:solidFill>
            </a:endParaRPr>
          </a:p>
          <a:p>
            <a:pPr algn="just">
              <a:lnSpc>
                <a:spcPct val="90000"/>
              </a:lnSpc>
            </a:pPr>
            <a:r>
              <a:rPr lang="en-US" sz="2800" b="1" i="1" dirty="0" err="1" smtClean="0">
                <a:solidFill>
                  <a:srgbClr val="002060"/>
                </a:solidFill>
              </a:rPr>
              <a:t>v</a:t>
            </a:r>
            <a:r>
              <a:rPr lang="en-US" sz="2800" b="1" i="1" baseline="-25000" dirty="0" err="1" smtClean="0">
                <a:solidFill>
                  <a:srgbClr val="002060"/>
                </a:solidFill>
              </a:rPr>
              <a:t>d</a:t>
            </a:r>
            <a:r>
              <a:rPr lang="en-US" sz="2000" b="1" i="1" dirty="0" smtClean="0">
                <a:solidFill>
                  <a:srgbClr val="000000"/>
                </a:solidFill>
              </a:rPr>
              <a:t> </a:t>
            </a:r>
            <a:r>
              <a:rPr lang="en-US" sz="2000" b="1" dirty="0" err="1" smtClean="0">
                <a:solidFill>
                  <a:srgbClr val="000000"/>
                </a:solidFill>
              </a:rPr>
              <a:t>είναι</a:t>
            </a:r>
            <a:r>
              <a:rPr lang="en-US" sz="2000" b="1" dirty="0" smtClean="0">
                <a:solidFill>
                  <a:srgbClr val="000000"/>
                </a:solidFill>
              </a:rPr>
              <a:t> </a:t>
            </a:r>
            <a:r>
              <a:rPr lang="el-GR" sz="2000" b="1" dirty="0" smtClean="0">
                <a:solidFill>
                  <a:srgbClr val="000000"/>
                </a:solidFill>
              </a:rPr>
              <a:t>η </a:t>
            </a:r>
            <a:r>
              <a:rPr lang="en-US" sz="2000" b="1" dirty="0" err="1" smtClean="0">
                <a:solidFill>
                  <a:srgbClr val="000000"/>
                </a:solidFill>
              </a:rPr>
              <a:t>ταχύτητα</a:t>
            </a:r>
            <a:r>
              <a:rPr lang="en-US" sz="2000" b="1" dirty="0" smtClean="0">
                <a:solidFill>
                  <a:srgbClr val="000000"/>
                </a:solidFill>
              </a:rPr>
              <a:t> </a:t>
            </a:r>
            <a:r>
              <a:rPr lang="en-US" sz="2000" b="1" dirty="0" err="1" smtClean="0">
                <a:solidFill>
                  <a:srgbClr val="000000"/>
                </a:solidFill>
              </a:rPr>
              <a:t>ολίσθησης</a:t>
            </a:r>
            <a:r>
              <a:rPr lang="en-US" sz="2000" b="1" dirty="0" smtClean="0">
                <a:solidFill>
                  <a:srgbClr val="000000"/>
                </a:solidFill>
              </a:rPr>
              <a:t>.</a:t>
            </a:r>
          </a:p>
        </p:txBody>
      </p:sp>
      <p:sp>
        <p:nvSpPr>
          <p:cNvPr id="7" name="6 - Ορθογώνιο"/>
          <p:cNvSpPr/>
          <p:nvPr/>
        </p:nvSpPr>
        <p:spPr>
          <a:xfrm>
            <a:off x="259356" y="3507092"/>
            <a:ext cx="2494353" cy="461665"/>
          </a:xfrm>
          <a:prstGeom prst="rect">
            <a:avLst/>
          </a:prstGeom>
        </p:spPr>
        <p:txBody>
          <a:bodyPr wrap="square">
            <a:spAutoFit/>
          </a:bodyPr>
          <a:lstStyle/>
          <a:p>
            <a:pPr>
              <a:buClr>
                <a:srgbClr val="5FCBEF"/>
              </a:buClr>
              <a:buFont typeface="Wingdings" pitchFamily="2" charset="2"/>
              <a:buChar char="Ø"/>
            </a:pPr>
            <a:r>
              <a:rPr lang="el-GR" sz="2000" b="1" dirty="0" smtClean="0">
                <a:solidFill>
                  <a:srgbClr val="000000"/>
                </a:solidFill>
                <a:latin typeface="Symbol" pitchFamily="18" charset="2"/>
              </a:rPr>
              <a:t>    </a:t>
            </a:r>
            <a:r>
              <a:rPr lang="el-GR" sz="2400" b="1" dirty="0" smtClean="0">
                <a:solidFill>
                  <a:srgbClr val="000000"/>
                </a:solidFill>
              </a:rPr>
              <a:t>Δ</a:t>
            </a:r>
            <a:r>
              <a:rPr lang="en-US" sz="2400" b="1" i="1" dirty="0" smtClean="0">
                <a:solidFill>
                  <a:srgbClr val="000000"/>
                </a:solidFill>
              </a:rPr>
              <a:t>x = </a:t>
            </a:r>
            <a:r>
              <a:rPr lang="en-US" sz="2400" b="1" i="1" dirty="0" err="1" smtClean="0">
                <a:solidFill>
                  <a:srgbClr val="000000"/>
                </a:solidFill>
              </a:rPr>
              <a:t>v</a:t>
            </a:r>
            <a:r>
              <a:rPr lang="en-US" sz="2400" b="1" i="1" baseline="-25000" dirty="0" err="1" smtClean="0">
                <a:solidFill>
                  <a:srgbClr val="000000"/>
                </a:solidFill>
              </a:rPr>
              <a:t>d</a:t>
            </a:r>
            <a:r>
              <a:rPr lang="en-US" sz="2400" b="1" i="1" dirty="0" smtClean="0">
                <a:solidFill>
                  <a:srgbClr val="000000"/>
                </a:solidFill>
              </a:rPr>
              <a:t> </a:t>
            </a:r>
            <a:r>
              <a:rPr lang="el-GR" sz="2400" b="1" dirty="0" smtClean="0">
                <a:solidFill>
                  <a:srgbClr val="000000"/>
                </a:solidFill>
              </a:rPr>
              <a:t>Δ</a:t>
            </a:r>
            <a:r>
              <a:rPr lang="en-US" sz="2400" b="1" i="1" dirty="0" smtClean="0">
                <a:solidFill>
                  <a:srgbClr val="000000"/>
                </a:solidFill>
              </a:rPr>
              <a:t>t</a:t>
            </a:r>
            <a:endParaRPr lang="el-GR" sz="2400" b="1" dirty="0"/>
          </a:p>
        </p:txBody>
      </p:sp>
      <p:sp>
        <p:nvSpPr>
          <p:cNvPr id="8" name="7 - Ορθογώνιο"/>
          <p:cNvSpPr/>
          <p:nvPr/>
        </p:nvSpPr>
        <p:spPr>
          <a:xfrm>
            <a:off x="809296" y="5364677"/>
            <a:ext cx="10899227" cy="701731"/>
          </a:xfrm>
          <a:prstGeom prst="rect">
            <a:avLst/>
          </a:prstGeom>
        </p:spPr>
        <p:txBody>
          <a:bodyPr wrap="square">
            <a:spAutoFit/>
          </a:bodyPr>
          <a:lstStyle/>
          <a:p>
            <a:pPr algn="just">
              <a:lnSpc>
                <a:spcPct val="90000"/>
              </a:lnSpc>
            </a:pPr>
            <a:r>
              <a:rPr lang="el-GR" sz="2000" b="1" dirty="0" smtClean="0">
                <a:solidFill>
                  <a:srgbClr val="000000"/>
                </a:solidFill>
              </a:rPr>
              <a:t>Η </a:t>
            </a:r>
            <a:r>
              <a:rPr lang="en-US" sz="2000" b="1" dirty="0" err="1" smtClean="0">
                <a:solidFill>
                  <a:srgbClr val="000000"/>
                </a:solidFill>
              </a:rPr>
              <a:t>ταχύτητα</a:t>
            </a:r>
            <a:r>
              <a:rPr lang="en-US" sz="2000" b="1" dirty="0" smtClean="0">
                <a:solidFill>
                  <a:srgbClr val="000000"/>
                </a:solidFill>
              </a:rPr>
              <a:t> </a:t>
            </a:r>
            <a:r>
              <a:rPr lang="en-US" sz="2000" b="1" dirty="0" err="1" smtClean="0">
                <a:solidFill>
                  <a:srgbClr val="000000"/>
                </a:solidFill>
              </a:rPr>
              <a:t>ολίσθησης</a:t>
            </a:r>
            <a:r>
              <a:rPr lang="en-US" sz="2000" b="1" dirty="0" smtClean="0">
                <a:solidFill>
                  <a:srgbClr val="000000"/>
                </a:solidFill>
              </a:rPr>
              <a:t> </a:t>
            </a:r>
            <a:r>
              <a:rPr lang="en-US" sz="2000" b="1" dirty="0" err="1" smtClean="0">
                <a:solidFill>
                  <a:srgbClr val="000000"/>
                </a:solidFill>
              </a:rPr>
              <a:t>των</a:t>
            </a:r>
            <a:r>
              <a:rPr lang="en-US" sz="2000" b="1" dirty="0" smtClean="0">
                <a:solidFill>
                  <a:srgbClr val="000000"/>
                </a:solidFill>
              </a:rPr>
              <a:t> </a:t>
            </a:r>
            <a:r>
              <a:rPr lang="en-US" sz="2000" b="1" dirty="0" err="1" smtClean="0">
                <a:solidFill>
                  <a:srgbClr val="000000"/>
                </a:solidFill>
              </a:rPr>
              <a:t>ηλεκτρονίων</a:t>
            </a:r>
            <a:r>
              <a:rPr lang="en-US" sz="2000" b="1" dirty="0" smtClean="0">
                <a:solidFill>
                  <a:srgbClr val="000000"/>
                </a:solidFill>
              </a:rPr>
              <a:t> </a:t>
            </a:r>
            <a:r>
              <a:rPr lang="en-US" sz="2000" b="1" dirty="0" err="1" smtClean="0">
                <a:solidFill>
                  <a:srgbClr val="000000"/>
                </a:solidFill>
              </a:rPr>
              <a:t>σε</a:t>
            </a:r>
            <a:r>
              <a:rPr lang="en-US" sz="2000" b="1" dirty="0" smtClean="0">
                <a:solidFill>
                  <a:srgbClr val="000000"/>
                </a:solidFill>
              </a:rPr>
              <a:t> </a:t>
            </a:r>
            <a:r>
              <a:rPr lang="en-US" sz="2000" b="1" dirty="0" err="1" smtClean="0">
                <a:solidFill>
                  <a:srgbClr val="000000"/>
                </a:solidFill>
              </a:rPr>
              <a:t>ένα</a:t>
            </a:r>
            <a:r>
              <a:rPr lang="en-US" sz="2000" b="1" dirty="0" smtClean="0">
                <a:solidFill>
                  <a:srgbClr val="000000"/>
                </a:solidFill>
              </a:rPr>
              <a:t> </a:t>
            </a:r>
            <a:r>
              <a:rPr lang="en-US" sz="2000" b="1" dirty="0" err="1" smtClean="0">
                <a:solidFill>
                  <a:srgbClr val="000000"/>
                </a:solidFill>
              </a:rPr>
              <a:t>χάλκινο</a:t>
            </a:r>
            <a:r>
              <a:rPr lang="en-US" sz="2000" b="1" dirty="0" smtClean="0">
                <a:solidFill>
                  <a:srgbClr val="000000"/>
                </a:solidFill>
              </a:rPr>
              <a:t> </a:t>
            </a:r>
            <a:r>
              <a:rPr lang="en-US" sz="2000" b="1" dirty="0" err="1" smtClean="0">
                <a:solidFill>
                  <a:srgbClr val="000000"/>
                </a:solidFill>
              </a:rPr>
              <a:t>σύρμα</a:t>
            </a:r>
            <a:r>
              <a:rPr lang="en-US" sz="2000" b="1" dirty="0" smtClean="0">
                <a:solidFill>
                  <a:srgbClr val="000000"/>
                </a:solidFill>
              </a:rPr>
              <a:t> </a:t>
            </a:r>
            <a:r>
              <a:rPr lang="en-US" sz="2000" b="1" dirty="0" err="1" smtClean="0">
                <a:solidFill>
                  <a:srgbClr val="000000"/>
                </a:solidFill>
              </a:rPr>
              <a:t>διαμέτρου</a:t>
            </a:r>
            <a:r>
              <a:rPr lang="en-US" sz="2000" b="1" dirty="0" smtClean="0">
                <a:solidFill>
                  <a:srgbClr val="000000"/>
                </a:solidFill>
              </a:rPr>
              <a:t> 0.205 cm, </a:t>
            </a: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οποίο</a:t>
            </a:r>
            <a:r>
              <a:rPr lang="en-US" sz="2000" b="1" dirty="0" smtClean="0">
                <a:solidFill>
                  <a:srgbClr val="000000"/>
                </a:solidFill>
              </a:rPr>
              <a:t> </a:t>
            </a:r>
            <a:r>
              <a:rPr lang="el-GR" sz="2000" b="1" dirty="0" smtClean="0">
                <a:solidFill>
                  <a:srgbClr val="000000"/>
                </a:solidFill>
              </a:rPr>
              <a:t>φέρει</a:t>
            </a:r>
            <a:r>
              <a:rPr lang="en-US" sz="2000" b="1" dirty="0" smtClean="0">
                <a:solidFill>
                  <a:srgbClr val="000000"/>
                </a:solidFill>
              </a:rPr>
              <a:t> </a:t>
            </a:r>
            <a:r>
              <a:rPr lang="en-US" sz="2000" b="1" dirty="0" err="1" smtClean="0">
                <a:solidFill>
                  <a:srgbClr val="000000"/>
                </a:solidFill>
              </a:rPr>
              <a:t>ρεύμα</a:t>
            </a:r>
            <a:r>
              <a:rPr lang="en-US" sz="2000" b="1" dirty="0" smtClean="0">
                <a:solidFill>
                  <a:srgbClr val="000000"/>
                </a:solidFill>
              </a:rPr>
              <a:t> 10.0 A, </a:t>
            </a:r>
            <a:r>
              <a:rPr lang="en-US" sz="2000" b="1" dirty="0" err="1" smtClean="0">
                <a:solidFill>
                  <a:srgbClr val="000000"/>
                </a:solidFill>
              </a:rPr>
              <a:t>είναι</a:t>
            </a:r>
            <a:r>
              <a:rPr lang="en-US" sz="2000" b="1" dirty="0" smtClean="0">
                <a:solidFill>
                  <a:srgbClr val="000000"/>
                </a:solidFill>
              </a:rPr>
              <a:t>:	</a:t>
            </a:r>
            <a:r>
              <a:rPr lang="en-US" sz="2400" b="1" dirty="0" smtClean="0">
                <a:solidFill>
                  <a:srgbClr val="002060"/>
                </a:solidFill>
              </a:rPr>
              <a:t>2.23 x 10</a:t>
            </a:r>
            <a:r>
              <a:rPr lang="el-GR" sz="2400" b="1" baseline="30000" dirty="0" smtClean="0">
                <a:solidFill>
                  <a:srgbClr val="002060"/>
                </a:solidFill>
              </a:rPr>
              <a:t>–</a:t>
            </a:r>
            <a:r>
              <a:rPr lang="en-US" sz="2400" b="1" baseline="30000" dirty="0" smtClean="0">
                <a:solidFill>
                  <a:srgbClr val="002060"/>
                </a:solidFill>
              </a:rPr>
              <a:t>4</a:t>
            </a:r>
            <a:r>
              <a:rPr lang="en-US" sz="2400" b="1" dirty="0" smtClean="0">
                <a:solidFill>
                  <a:srgbClr val="002060"/>
                </a:solidFill>
              </a:rPr>
              <a:t> m/s</a:t>
            </a:r>
          </a:p>
        </p:txBody>
      </p:sp>
      <p:sp>
        <p:nvSpPr>
          <p:cNvPr id="11" name="10 - Θέση αριθμού διαφάνειας"/>
          <p:cNvSpPr>
            <a:spLocks noGrp="1"/>
          </p:cNvSpPr>
          <p:nvPr>
            <p:ph type="sldNum" sz="quarter" idx="12"/>
          </p:nvPr>
        </p:nvSpPr>
        <p:spPr/>
        <p:txBody>
          <a:bodyPr/>
          <a:lstStyle/>
          <a:p>
            <a:fld id="{C2F5A187-A889-495D-B202-899DA2CF5BAE}" type="slidenum">
              <a:rPr lang="en-US" smtClean="0"/>
              <a:pPr/>
              <a:t>100</a:t>
            </a:fld>
            <a:endParaRPr lang="en-US"/>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240221" y="252248"/>
            <a:ext cx="9827172" cy="704193"/>
          </a:xfrm>
        </p:spPr>
        <p:txBody>
          <a:bodyPr>
            <a:normAutofit fontScale="90000"/>
          </a:bodyPr>
          <a:lstStyle/>
          <a:p>
            <a:pPr algn="ctr"/>
            <a:r>
              <a:rPr lang="en-US" b="1" dirty="0" err="1" smtClean="0">
                <a:solidFill>
                  <a:srgbClr val="0D3857"/>
                </a:solidFill>
              </a:rPr>
              <a:t>Πυκνότητα</a:t>
            </a:r>
            <a:r>
              <a:rPr lang="en-US" b="1" dirty="0" smtClean="0">
                <a:solidFill>
                  <a:srgbClr val="0D3857"/>
                </a:solidFill>
              </a:rPr>
              <a:t> </a:t>
            </a:r>
            <a:r>
              <a:rPr lang="en-US" b="1" dirty="0" err="1" smtClean="0">
                <a:solidFill>
                  <a:srgbClr val="0D3857"/>
                </a:solidFill>
              </a:rPr>
              <a:t>ρεύματος</a:t>
            </a:r>
            <a:r>
              <a:rPr lang="el-GR" b="1" dirty="0" smtClean="0">
                <a:solidFill>
                  <a:srgbClr val="0D3857"/>
                </a:solidFill>
              </a:rPr>
              <a:t> </a:t>
            </a:r>
            <a:r>
              <a:rPr lang="en-US" b="1" dirty="0" smtClean="0">
                <a:solidFill>
                  <a:srgbClr val="0D3857"/>
                </a:solidFill>
              </a:rPr>
              <a:t>- </a:t>
            </a:r>
            <a:r>
              <a:rPr lang="el-GR" b="1" dirty="0" smtClean="0">
                <a:solidFill>
                  <a:srgbClr val="0D3857"/>
                </a:solidFill>
              </a:rPr>
              <a:t>Ειδική ηλεκτρική αντίσταση</a:t>
            </a:r>
            <a:endParaRPr lang="en-US" b="1" dirty="0" smtClean="0">
              <a:solidFill>
                <a:srgbClr val="0D3857"/>
              </a:solidFill>
            </a:endParaRPr>
          </a:p>
        </p:txBody>
      </p:sp>
      <p:sp>
        <p:nvSpPr>
          <p:cNvPr id="26627" name="Rectangle 3"/>
          <p:cNvSpPr>
            <a:spLocks noGrp="1" noChangeArrowheads="1"/>
          </p:cNvSpPr>
          <p:nvPr>
            <p:ph idx="1"/>
          </p:nvPr>
        </p:nvSpPr>
        <p:spPr>
          <a:xfrm>
            <a:off x="1150310" y="1351287"/>
            <a:ext cx="10095770" cy="3515003"/>
          </a:xfrm>
        </p:spPr>
        <p:txBody>
          <a:bodyPr>
            <a:normAutofit/>
          </a:bodyPr>
          <a:lstStyle/>
          <a:p>
            <a:pPr marL="0" indent="0" algn="just">
              <a:lnSpc>
                <a:spcPct val="100000"/>
              </a:lnSpc>
            </a:pPr>
            <a:r>
              <a:rPr lang="en-US" sz="2000" b="1" i="1" dirty="0" smtClean="0">
                <a:solidFill>
                  <a:srgbClr val="000000"/>
                </a:solidFill>
              </a:rPr>
              <a:t> </a:t>
            </a:r>
            <a:r>
              <a:rPr lang="en-US" sz="2000" b="1" i="1" dirty="0" smtClean="0">
                <a:solidFill>
                  <a:srgbClr val="002060"/>
                </a:solidFill>
              </a:rPr>
              <a:t>J</a:t>
            </a:r>
            <a:r>
              <a:rPr lang="en-US"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 η </a:t>
            </a:r>
            <a:r>
              <a:rPr lang="en-US" sz="2000" b="1" dirty="0" err="1" smtClean="0">
                <a:solidFill>
                  <a:srgbClr val="002060"/>
                </a:solidFill>
              </a:rPr>
              <a:t>πυκνότητα</a:t>
            </a:r>
            <a:r>
              <a:rPr lang="en-US" sz="2000" b="1" dirty="0" smtClean="0">
                <a:solidFill>
                  <a:srgbClr val="002060"/>
                </a:solidFill>
              </a:rPr>
              <a:t> </a:t>
            </a:r>
            <a:r>
              <a:rPr lang="en-US" sz="2000" b="1" dirty="0" err="1" smtClean="0">
                <a:solidFill>
                  <a:srgbClr val="002060"/>
                </a:solidFill>
              </a:rPr>
              <a:t>του</a:t>
            </a:r>
            <a:r>
              <a:rPr lang="en-US" sz="2000" b="1" dirty="0" smtClean="0">
                <a:solidFill>
                  <a:srgbClr val="002060"/>
                </a:solidFill>
              </a:rPr>
              <a:t> </a:t>
            </a:r>
            <a:r>
              <a:rPr lang="en-US" sz="2000" b="1" dirty="0" err="1" smtClean="0">
                <a:solidFill>
                  <a:srgbClr val="002060"/>
                </a:solidFill>
              </a:rPr>
              <a:t>ρεύματος</a:t>
            </a:r>
            <a:r>
              <a:rPr lang="en-US" sz="2000" b="1" dirty="0" smtClean="0">
                <a:solidFill>
                  <a:srgbClr val="002060"/>
                </a:solidFill>
              </a:rPr>
              <a:t> </a:t>
            </a:r>
            <a:r>
              <a:rPr lang="en-US" sz="2000" b="1" dirty="0" err="1" smtClean="0">
                <a:solidFill>
                  <a:srgbClr val="000000"/>
                </a:solidFill>
              </a:rPr>
              <a:t>σε</a:t>
            </a:r>
            <a:r>
              <a:rPr lang="en-US" sz="2000" b="1" dirty="0" smtClean="0">
                <a:solidFill>
                  <a:srgbClr val="000000"/>
                </a:solidFill>
              </a:rPr>
              <a:t> </a:t>
            </a:r>
            <a:r>
              <a:rPr lang="en-US" sz="2000" b="1" dirty="0" err="1" smtClean="0">
                <a:solidFill>
                  <a:srgbClr val="000000"/>
                </a:solidFill>
              </a:rPr>
              <a:t>έναν</a:t>
            </a:r>
            <a:r>
              <a:rPr lang="en-US" sz="2000" b="1" dirty="0" smtClean="0">
                <a:solidFill>
                  <a:srgbClr val="000000"/>
                </a:solidFill>
              </a:rPr>
              <a:t> </a:t>
            </a:r>
            <a:r>
              <a:rPr lang="en-US" sz="2000" b="1" dirty="0" err="1" smtClean="0">
                <a:solidFill>
                  <a:srgbClr val="000000"/>
                </a:solidFill>
              </a:rPr>
              <a:t>αγωγό</a:t>
            </a:r>
            <a:r>
              <a:rPr lang="en-US" sz="2000" b="1" dirty="0" smtClean="0">
                <a:solidFill>
                  <a:srgbClr val="000000"/>
                </a:solidFill>
              </a:rPr>
              <a:t>.</a:t>
            </a:r>
          </a:p>
          <a:p>
            <a:pPr marL="0" indent="0" algn="just">
              <a:lnSpc>
                <a:spcPct val="100000"/>
              </a:lnSpc>
            </a:pPr>
            <a:r>
              <a:rPr lang="en-US" sz="2000" b="1" dirty="0" smtClean="0">
                <a:solidFill>
                  <a:srgbClr val="000000"/>
                </a:solidFill>
              </a:rPr>
              <a:t> </a:t>
            </a:r>
            <a:r>
              <a:rPr lang="el-GR" sz="2000" b="1" dirty="0" smtClean="0">
                <a:solidFill>
                  <a:srgbClr val="000000"/>
                </a:solidFill>
              </a:rPr>
              <a:t>Ορίζεται</a:t>
            </a:r>
            <a:r>
              <a:rPr lang="en-US" sz="2000" b="1" dirty="0" smtClean="0">
                <a:solidFill>
                  <a:srgbClr val="000000"/>
                </a:solidFill>
              </a:rPr>
              <a:t> </a:t>
            </a:r>
            <a:r>
              <a:rPr lang="el-GR" sz="2000" b="1" dirty="0" smtClean="0">
                <a:solidFill>
                  <a:srgbClr val="000000"/>
                </a:solidFill>
              </a:rPr>
              <a:t>ως </a:t>
            </a: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ρεύμα</a:t>
            </a:r>
            <a:r>
              <a:rPr lang="en-US" sz="2000" b="1" dirty="0" smtClean="0">
                <a:solidFill>
                  <a:srgbClr val="000000"/>
                </a:solidFill>
              </a:rPr>
              <a:t> </a:t>
            </a:r>
            <a:r>
              <a:rPr lang="en-US" sz="2000" b="1" dirty="0" err="1" smtClean="0">
                <a:solidFill>
                  <a:srgbClr val="000000"/>
                </a:solidFill>
              </a:rPr>
              <a:t>ανά</a:t>
            </a:r>
            <a:r>
              <a:rPr lang="en-US" sz="2000" b="1" dirty="0" smtClean="0">
                <a:solidFill>
                  <a:srgbClr val="000000"/>
                </a:solidFill>
              </a:rPr>
              <a:t> </a:t>
            </a:r>
            <a:r>
              <a:rPr lang="en-US" sz="2000" b="1" dirty="0" err="1" smtClean="0">
                <a:solidFill>
                  <a:srgbClr val="000000"/>
                </a:solidFill>
              </a:rPr>
              <a:t>μονάδα</a:t>
            </a:r>
            <a:r>
              <a:rPr lang="en-US" sz="2000" b="1" dirty="0" smtClean="0">
                <a:solidFill>
                  <a:srgbClr val="000000"/>
                </a:solidFill>
              </a:rPr>
              <a:t> </a:t>
            </a:r>
            <a:r>
              <a:rPr lang="en-US" sz="2000" b="1" dirty="0" err="1" smtClean="0">
                <a:solidFill>
                  <a:srgbClr val="000000"/>
                </a:solidFill>
              </a:rPr>
              <a:t>επιφάνειας</a:t>
            </a:r>
            <a:r>
              <a:rPr lang="en-US" sz="2000" b="1" dirty="0" smtClean="0">
                <a:solidFill>
                  <a:srgbClr val="000000"/>
                </a:solidFill>
              </a:rPr>
              <a:t>.</a:t>
            </a:r>
          </a:p>
          <a:p>
            <a:pPr marL="273050" lvl="1" indent="-273050" algn="just">
              <a:buClr>
                <a:srgbClr val="2187BA"/>
              </a:buClr>
            </a:pPr>
            <a:r>
              <a:rPr lang="en-US" sz="2800" b="1" i="1" dirty="0" smtClean="0">
                <a:solidFill>
                  <a:srgbClr val="002060"/>
                </a:solidFill>
              </a:rPr>
              <a:t>J</a:t>
            </a:r>
            <a:r>
              <a:rPr lang="en-US" sz="2800" b="1" dirty="0" smtClean="0">
                <a:solidFill>
                  <a:srgbClr val="002060"/>
                </a:solidFill>
              </a:rPr>
              <a:t> </a:t>
            </a:r>
            <a:r>
              <a:rPr lang="en-US" sz="2800" b="1" dirty="0" smtClean="0">
                <a:solidFill>
                  <a:srgbClr val="002060"/>
                </a:solidFill>
                <a:ea typeface="ヒラギノ角ゴ Pro W3" pitchFamily="80" charset="-128"/>
              </a:rPr>
              <a:t>≡</a:t>
            </a:r>
            <a:r>
              <a:rPr lang="en-US" sz="2800" b="1" dirty="0" smtClean="0">
                <a:solidFill>
                  <a:srgbClr val="002060"/>
                </a:solidFill>
              </a:rPr>
              <a:t> </a:t>
            </a:r>
            <a:r>
              <a:rPr lang="en-US" sz="2800" b="1" i="1" dirty="0" smtClean="0">
                <a:solidFill>
                  <a:srgbClr val="002060"/>
                </a:solidFill>
              </a:rPr>
              <a:t>I</a:t>
            </a:r>
            <a:r>
              <a:rPr lang="en-US" sz="2800" b="1" dirty="0" smtClean="0">
                <a:solidFill>
                  <a:srgbClr val="002060"/>
                </a:solidFill>
              </a:rPr>
              <a:t> / </a:t>
            </a:r>
            <a:r>
              <a:rPr lang="en-US" sz="2800" b="1" i="1" dirty="0" smtClean="0">
                <a:solidFill>
                  <a:srgbClr val="002060"/>
                </a:solidFill>
              </a:rPr>
              <a:t>A</a:t>
            </a:r>
            <a:r>
              <a:rPr lang="en-US" sz="2800" b="1" dirty="0" smtClean="0">
                <a:solidFill>
                  <a:srgbClr val="002060"/>
                </a:solidFill>
              </a:rPr>
              <a:t> = </a:t>
            </a:r>
            <a:r>
              <a:rPr lang="en-US" sz="2800" b="1" i="1" dirty="0" smtClean="0">
                <a:solidFill>
                  <a:srgbClr val="002060"/>
                </a:solidFill>
              </a:rPr>
              <a:t>n q </a:t>
            </a:r>
            <a:r>
              <a:rPr lang="en-US" sz="2800" b="1" i="1" dirty="0" err="1" smtClean="0">
                <a:solidFill>
                  <a:srgbClr val="002060"/>
                </a:solidFill>
              </a:rPr>
              <a:t>v</a:t>
            </a:r>
            <a:r>
              <a:rPr lang="en-US" sz="2800" b="1" i="1" baseline="-25000" dirty="0" err="1" smtClean="0">
                <a:solidFill>
                  <a:srgbClr val="002060"/>
                </a:solidFill>
              </a:rPr>
              <a:t>d</a:t>
            </a:r>
            <a:endParaRPr lang="en-US" sz="2800" b="1" i="1" baseline="-25000" dirty="0" smtClean="0">
              <a:solidFill>
                <a:srgbClr val="002060"/>
              </a:solidFill>
            </a:endParaRPr>
          </a:p>
          <a:p>
            <a:pPr marL="357188" lvl="1" indent="-357188" algn="just">
              <a:buClr>
                <a:srgbClr val="2187BA"/>
              </a:buClr>
            </a:pPr>
            <a:r>
              <a:rPr lang="en-US" sz="2000" b="1" dirty="0" smtClean="0">
                <a:solidFill>
                  <a:srgbClr val="000000"/>
                </a:solidFill>
              </a:rPr>
              <a:t>Η </a:t>
            </a:r>
            <a:r>
              <a:rPr lang="en-US" sz="2000" b="1" dirty="0" err="1" smtClean="0">
                <a:solidFill>
                  <a:srgbClr val="000000"/>
                </a:solidFill>
              </a:rPr>
              <a:t>σχέση</a:t>
            </a:r>
            <a:r>
              <a:rPr lang="en-US" sz="2000" b="1" dirty="0" smtClean="0">
                <a:solidFill>
                  <a:srgbClr val="000000"/>
                </a:solidFill>
              </a:rPr>
              <a:t> </a:t>
            </a:r>
            <a:r>
              <a:rPr lang="el-GR" sz="2000" b="1" dirty="0" smtClean="0">
                <a:solidFill>
                  <a:srgbClr val="000000"/>
                </a:solidFill>
              </a:rPr>
              <a:t>αυτή </a:t>
            </a:r>
            <a:r>
              <a:rPr lang="en-US" sz="2000" b="1" dirty="0" err="1" smtClean="0">
                <a:solidFill>
                  <a:srgbClr val="000000"/>
                </a:solidFill>
              </a:rPr>
              <a:t>ισχύει</a:t>
            </a:r>
            <a:r>
              <a:rPr lang="en-US" sz="2000" b="1" dirty="0" smtClean="0">
                <a:solidFill>
                  <a:srgbClr val="000000"/>
                </a:solidFill>
              </a:rPr>
              <a:t> </a:t>
            </a:r>
            <a:r>
              <a:rPr lang="en-US" sz="2000" b="1" dirty="0" err="1" smtClean="0">
                <a:solidFill>
                  <a:srgbClr val="000000"/>
                </a:solidFill>
              </a:rPr>
              <a:t>μόνο</a:t>
            </a:r>
            <a:r>
              <a:rPr lang="en-US" sz="2000" b="1" dirty="0" smtClean="0">
                <a:solidFill>
                  <a:srgbClr val="000000"/>
                </a:solidFill>
              </a:rPr>
              <a:t> </a:t>
            </a:r>
            <a:r>
              <a:rPr lang="en-US" sz="2000" b="1" dirty="0" err="1" smtClean="0">
                <a:solidFill>
                  <a:srgbClr val="000000"/>
                </a:solidFill>
              </a:rPr>
              <a:t>αν</a:t>
            </a:r>
            <a:r>
              <a:rPr lang="en-US" sz="2000" b="1" dirty="0" smtClean="0">
                <a:solidFill>
                  <a:srgbClr val="000000"/>
                </a:solidFill>
              </a:rPr>
              <a:t> η </a:t>
            </a:r>
            <a:r>
              <a:rPr lang="en-US" sz="2000" b="1" dirty="0" err="1" smtClean="0">
                <a:solidFill>
                  <a:srgbClr val="000000"/>
                </a:solidFill>
              </a:rPr>
              <a:t>πυκνότητα</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ρεύματος</a:t>
            </a:r>
            <a:r>
              <a:rPr lang="en-US"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 </a:t>
            </a:r>
            <a:r>
              <a:rPr lang="en-US" sz="2000" b="1" dirty="0" err="1" smtClean="0">
                <a:solidFill>
                  <a:srgbClr val="000000"/>
                </a:solidFill>
              </a:rPr>
              <a:t>ομοιόμορφη</a:t>
            </a:r>
            <a:r>
              <a:rPr lang="en-US" sz="2000" b="1" dirty="0" smtClean="0">
                <a:solidFill>
                  <a:srgbClr val="000000"/>
                </a:solidFill>
              </a:rPr>
              <a:t> </a:t>
            </a:r>
            <a:r>
              <a:rPr lang="en-US" sz="2000" b="1" dirty="0" err="1" smtClean="0">
                <a:solidFill>
                  <a:srgbClr val="000000"/>
                </a:solidFill>
              </a:rPr>
              <a:t>και</a:t>
            </a:r>
            <a:r>
              <a:rPr lang="en-US" sz="2000" b="1" dirty="0" smtClean="0">
                <a:solidFill>
                  <a:srgbClr val="000000"/>
                </a:solidFill>
              </a:rPr>
              <a:t> </a:t>
            </a:r>
            <a:r>
              <a:rPr lang="en-US" sz="2000" b="1" dirty="0" err="1" smtClean="0">
                <a:solidFill>
                  <a:srgbClr val="000000"/>
                </a:solidFill>
              </a:rPr>
              <a:t>μόνο</a:t>
            </a:r>
            <a:r>
              <a:rPr lang="en-US" sz="2000" b="1" dirty="0" smtClean="0">
                <a:solidFill>
                  <a:srgbClr val="000000"/>
                </a:solidFill>
              </a:rPr>
              <a:t> </a:t>
            </a:r>
            <a:r>
              <a:rPr lang="en-US" sz="2000" b="1" dirty="0" err="1" smtClean="0">
                <a:solidFill>
                  <a:srgbClr val="000000"/>
                </a:solidFill>
              </a:rPr>
              <a:t>αν</a:t>
            </a:r>
            <a:r>
              <a:rPr lang="en-US" sz="2000" b="1" dirty="0" smtClean="0">
                <a:solidFill>
                  <a:srgbClr val="000000"/>
                </a:solidFill>
              </a:rPr>
              <a:t> η </a:t>
            </a:r>
            <a:r>
              <a:rPr lang="en-US" sz="2000" b="1" dirty="0" err="1" smtClean="0">
                <a:solidFill>
                  <a:srgbClr val="000000"/>
                </a:solidFill>
              </a:rPr>
              <a:t>διατομή</a:t>
            </a:r>
            <a:r>
              <a:rPr lang="en-US" sz="2000" b="1" dirty="0" smtClean="0">
                <a:solidFill>
                  <a:srgbClr val="000000"/>
                </a:solidFill>
              </a:rPr>
              <a:t> </a:t>
            </a:r>
            <a:r>
              <a:rPr lang="el-GR" sz="2000" b="1" dirty="0" smtClean="0">
                <a:solidFill>
                  <a:srgbClr val="000000"/>
                </a:solidFill>
              </a:rPr>
              <a:t>με εμβαδό </a:t>
            </a:r>
            <a:r>
              <a:rPr lang="en-US" sz="2000" b="1" i="1" dirty="0" smtClean="0">
                <a:solidFill>
                  <a:srgbClr val="000000"/>
                </a:solidFill>
              </a:rPr>
              <a:t>Α </a:t>
            </a:r>
            <a:r>
              <a:rPr lang="en-US" sz="2000" b="1" dirty="0" err="1" smtClean="0">
                <a:solidFill>
                  <a:srgbClr val="000000"/>
                </a:solidFill>
              </a:rPr>
              <a:t>είναι</a:t>
            </a:r>
            <a:r>
              <a:rPr lang="en-US" sz="2000" b="1" dirty="0" smtClean="0">
                <a:solidFill>
                  <a:srgbClr val="000000"/>
                </a:solidFill>
              </a:rPr>
              <a:t> </a:t>
            </a:r>
            <a:r>
              <a:rPr lang="en-US" sz="2000" b="1" dirty="0" err="1" smtClean="0">
                <a:solidFill>
                  <a:srgbClr val="000000"/>
                </a:solidFill>
              </a:rPr>
              <a:t>κάθετη</a:t>
            </a:r>
            <a:r>
              <a:rPr lang="en-US" sz="2000" b="1" dirty="0" smtClean="0">
                <a:solidFill>
                  <a:srgbClr val="000000"/>
                </a:solidFill>
              </a:rPr>
              <a:t> </a:t>
            </a:r>
            <a:r>
              <a:rPr lang="en-US" sz="2000" b="1" dirty="0" err="1" smtClean="0">
                <a:solidFill>
                  <a:srgbClr val="000000"/>
                </a:solidFill>
              </a:rPr>
              <a:t>στη</a:t>
            </a:r>
            <a:r>
              <a:rPr lang="en-US" sz="2000" b="1" dirty="0" smtClean="0">
                <a:solidFill>
                  <a:srgbClr val="000000"/>
                </a:solidFill>
              </a:rPr>
              <a:t> </a:t>
            </a:r>
            <a:r>
              <a:rPr lang="en-US" sz="2000" b="1" dirty="0" err="1" smtClean="0">
                <a:solidFill>
                  <a:srgbClr val="000000"/>
                </a:solidFill>
              </a:rPr>
              <a:t>διεύθυνση</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ρεύματος</a:t>
            </a:r>
            <a:r>
              <a:rPr lang="en-US" sz="2000" b="1" dirty="0" smtClean="0">
                <a:solidFill>
                  <a:srgbClr val="000000"/>
                </a:solidFill>
              </a:rPr>
              <a:t>.</a:t>
            </a:r>
          </a:p>
          <a:p>
            <a:pPr marL="273050" indent="-273050" algn="just">
              <a:lnSpc>
                <a:spcPct val="100000"/>
              </a:lnSpc>
            </a:pPr>
            <a:r>
              <a:rPr lang="en-US" sz="2000" b="1" dirty="0" smtClean="0">
                <a:solidFill>
                  <a:srgbClr val="000000"/>
                </a:solidFill>
              </a:rPr>
              <a:t>Η </a:t>
            </a:r>
            <a:r>
              <a:rPr lang="en-US" sz="2000" b="1" dirty="0" err="1" smtClean="0">
                <a:solidFill>
                  <a:srgbClr val="000000"/>
                </a:solidFill>
              </a:rPr>
              <a:t>μονάδ</a:t>
            </a:r>
            <a:r>
              <a:rPr lang="el-GR" sz="2000" b="1" dirty="0" smtClean="0">
                <a:solidFill>
                  <a:srgbClr val="000000"/>
                </a:solidFill>
              </a:rPr>
              <a:t>ες</a:t>
            </a:r>
            <a:r>
              <a:rPr lang="en-US" sz="2000" b="1" dirty="0" smtClean="0">
                <a:solidFill>
                  <a:srgbClr val="000000"/>
                </a:solidFill>
              </a:rPr>
              <a:t> μέτρησης </a:t>
            </a:r>
            <a:r>
              <a:rPr lang="en-US" sz="2000" b="1" dirty="0" err="1" smtClean="0">
                <a:solidFill>
                  <a:srgbClr val="000000"/>
                </a:solidFill>
              </a:rPr>
              <a:t>της</a:t>
            </a:r>
            <a:r>
              <a:rPr lang="en-US" sz="2000" b="1" dirty="0" smtClean="0">
                <a:solidFill>
                  <a:srgbClr val="000000"/>
                </a:solidFill>
              </a:rPr>
              <a:t> </a:t>
            </a:r>
            <a:r>
              <a:rPr lang="el-GR" sz="2000" b="1" dirty="0" smtClean="0">
                <a:solidFill>
                  <a:srgbClr val="000000"/>
                </a:solidFill>
              </a:rPr>
              <a:t>πυκνότητας ρεύματος, </a:t>
            </a:r>
            <a:r>
              <a:rPr lang="en-US" sz="2000" b="1" i="1" dirty="0" smtClean="0">
                <a:solidFill>
                  <a:srgbClr val="000000"/>
                </a:solidFill>
              </a:rPr>
              <a:t>J</a:t>
            </a:r>
            <a:r>
              <a:rPr lang="el-GR" sz="2000" b="1" dirty="0" smtClean="0">
                <a:solidFill>
                  <a:srgbClr val="000000"/>
                </a:solidFill>
              </a:rPr>
              <a:t>,</a:t>
            </a:r>
            <a:r>
              <a:rPr lang="en-US" sz="2000" b="1" dirty="0" smtClean="0">
                <a:solidFill>
                  <a:srgbClr val="000000"/>
                </a:solidFill>
              </a:rPr>
              <a:t> </a:t>
            </a:r>
            <a:r>
              <a:rPr lang="en-US" sz="2000" b="1" dirty="0" err="1" smtClean="0">
                <a:solidFill>
                  <a:srgbClr val="000000"/>
                </a:solidFill>
              </a:rPr>
              <a:t>στο</a:t>
            </a:r>
            <a:r>
              <a:rPr lang="en-US" sz="2000" b="1" dirty="0" smtClean="0">
                <a:solidFill>
                  <a:srgbClr val="000000"/>
                </a:solidFill>
              </a:rPr>
              <a:t> </a:t>
            </a:r>
            <a:r>
              <a:rPr lang="el-GR" sz="2000" b="1" dirty="0" smtClean="0">
                <a:solidFill>
                  <a:srgbClr val="000000"/>
                </a:solidFill>
              </a:rPr>
              <a:t>σύστημα </a:t>
            </a:r>
            <a:r>
              <a:rPr lang="en-US" sz="2000" b="1" dirty="0" smtClean="0">
                <a:solidFill>
                  <a:srgbClr val="000000"/>
                </a:solidFill>
              </a:rPr>
              <a:t>SI </a:t>
            </a:r>
            <a:r>
              <a:rPr lang="en-US" sz="2000" b="1" dirty="0" err="1" smtClean="0">
                <a:solidFill>
                  <a:srgbClr val="000000"/>
                </a:solidFill>
              </a:rPr>
              <a:t>είναι</a:t>
            </a:r>
            <a:r>
              <a:rPr lang="en-US" sz="2000" b="1" dirty="0" smtClean="0">
                <a:solidFill>
                  <a:srgbClr val="000000"/>
                </a:solidFill>
              </a:rPr>
              <a:t> τ</a:t>
            </a:r>
            <a:r>
              <a:rPr lang="el-GR" sz="2000" b="1" dirty="0" smtClean="0">
                <a:solidFill>
                  <a:srgbClr val="000000"/>
                </a:solidFill>
              </a:rPr>
              <a:t>α</a:t>
            </a:r>
            <a:r>
              <a:rPr lang="en-US" sz="2000" b="1" dirty="0" smtClean="0">
                <a:solidFill>
                  <a:srgbClr val="000000"/>
                </a:solidFill>
              </a:rPr>
              <a:t> </a:t>
            </a:r>
            <a:r>
              <a:rPr lang="en-US" sz="2400" b="1" dirty="0" smtClean="0">
                <a:solidFill>
                  <a:srgbClr val="002060"/>
                </a:solidFill>
              </a:rPr>
              <a:t>A/m</a:t>
            </a:r>
            <a:r>
              <a:rPr lang="en-US" sz="2400" b="1" baseline="30000" dirty="0" smtClean="0">
                <a:solidFill>
                  <a:srgbClr val="002060"/>
                </a:solidFill>
              </a:rPr>
              <a:t>2</a:t>
            </a:r>
            <a:r>
              <a:rPr lang="el-GR" sz="2000" b="1" baseline="-25000" dirty="0" smtClean="0">
                <a:solidFill>
                  <a:srgbClr val="000000"/>
                </a:solidFill>
              </a:rPr>
              <a:t>.</a:t>
            </a:r>
            <a:endParaRPr lang="en-US" sz="2000" b="1" baseline="-25000" dirty="0" smtClean="0">
              <a:solidFill>
                <a:srgbClr val="000000"/>
              </a:solidFill>
            </a:endParaRPr>
          </a:p>
          <a:p>
            <a:pPr marL="273050" indent="-273050" algn="just">
              <a:lnSpc>
                <a:spcPct val="100000"/>
              </a:lnSpc>
            </a:pPr>
            <a:r>
              <a:rPr lang="en-US" sz="2000" b="1" dirty="0" smtClean="0">
                <a:solidFill>
                  <a:srgbClr val="000000"/>
                </a:solidFill>
              </a:rPr>
              <a:t>Η </a:t>
            </a:r>
            <a:r>
              <a:rPr lang="en-US" sz="2000" b="1" dirty="0" err="1" smtClean="0">
                <a:solidFill>
                  <a:srgbClr val="000000"/>
                </a:solidFill>
              </a:rPr>
              <a:t>πυκνότητα</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ρεύματος</a:t>
            </a:r>
            <a:r>
              <a:rPr lang="en-US" sz="2000" b="1" dirty="0" smtClean="0">
                <a:solidFill>
                  <a:srgbClr val="000000"/>
                </a:solidFill>
              </a:rPr>
              <a:t> </a:t>
            </a:r>
            <a:r>
              <a:rPr lang="en-US" sz="2000" b="1" dirty="0" err="1" smtClean="0">
                <a:solidFill>
                  <a:srgbClr val="000000"/>
                </a:solidFill>
              </a:rPr>
              <a:t>έχει</a:t>
            </a:r>
            <a:r>
              <a:rPr lang="en-US" sz="2000" b="1" dirty="0" smtClean="0">
                <a:solidFill>
                  <a:srgbClr val="000000"/>
                </a:solidFill>
              </a:rPr>
              <a:t> </a:t>
            </a:r>
            <a:r>
              <a:rPr lang="en-US" sz="2000" b="1" dirty="0" err="1" smtClean="0">
                <a:solidFill>
                  <a:srgbClr val="000000"/>
                </a:solidFill>
              </a:rPr>
              <a:t>τη</a:t>
            </a:r>
            <a:r>
              <a:rPr lang="en-US" sz="2000" b="1" dirty="0" smtClean="0">
                <a:solidFill>
                  <a:srgbClr val="000000"/>
                </a:solidFill>
              </a:rPr>
              <a:t> </a:t>
            </a:r>
            <a:r>
              <a:rPr lang="en-US" sz="2000" b="1" dirty="0" err="1" smtClean="0">
                <a:solidFill>
                  <a:srgbClr val="000000"/>
                </a:solidFill>
              </a:rPr>
              <a:t>φορά</a:t>
            </a:r>
            <a:r>
              <a:rPr lang="en-US" sz="2000" b="1" dirty="0" smtClean="0">
                <a:solidFill>
                  <a:srgbClr val="000000"/>
                </a:solidFill>
              </a:rPr>
              <a:t> </a:t>
            </a:r>
            <a:r>
              <a:rPr lang="en-US" sz="2000" b="1" dirty="0" err="1" smtClean="0">
                <a:solidFill>
                  <a:srgbClr val="000000"/>
                </a:solidFill>
              </a:rPr>
              <a:t>των</a:t>
            </a:r>
            <a:r>
              <a:rPr lang="en-US" sz="2000" b="1" dirty="0" smtClean="0">
                <a:solidFill>
                  <a:srgbClr val="000000"/>
                </a:solidFill>
              </a:rPr>
              <a:t> </a:t>
            </a:r>
            <a:r>
              <a:rPr lang="en-US" sz="2000" b="1" dirty="0" err="1" smtClean="0">
                <a:solidFill>
                  <a:srgbClr val="002060"/>
                </a:solidFill>
              </a:rPr>
              <a:t>θετικών</a:t>
            </a:r>
            <a:r>
              <a:rPr lang="en-US" sz="2000" b="1" dirty="0" smtClean="0">
                <a:solidFill>
                  <a:srgbClr val="002060"/>
                </a:solidFill>
              </a:rPr>
              <a:t> </a:t>
            </a:r>
            <a:r>
              <a:rPr lang="en-US" sz="2000" b="1" dirty="0" err="1" smtClean="0">
                <a:solidFill>
                  <a:srgbClr val="002060"/>
                </a:solidFill>
              </a:rPr>
              <a:t>φορέων</a:t>
            </a:r>
            <a:r>
              <a:rPr lang="en-US" sz="2000" b="1" dirty="0" smtClean="0">
                <a:solidFill>
                  <a:srgbClr val="002060"/>
                </a:solidFill>
              </a:rPr>
              <a:t> </a:t>
            </a:r>
            <a:r>
              <a:rPr lang="en-US" sz="2000" b="1" dirty="0" err="1" smtClean="0">
                <a:solidFill>
                  <a:srgbClr val="002060"/>
                </a:solidFill>
              </a:rPr>
              <a:t>φορτίου</a:t>
            </a:r>
            <a:r>
              <a:rPr lang="en-US" sz="2000" b="1" dirty="0" smtClean="0">
                <a:solidFill>
                  <a:srgbClr val="000000"/>
                </a:solidFill>
              </a:rPr>
              <a:t>.</a:t>
            </a:r>
          </a:p>
        </p:txBody>
      </p:sp>
      <p:sp>
        <p:nvSpPr>
          <p:cNvPr id="4" name="3 - TextBox"/>
          <p:cNvSpPr txBox="1"/>
          <p:nvPr/>
        </p:nvSpPr>
        <p:spPr>
          <a:xfrm>
            <a:off x="1093095" y="5160578"/>
            <a:ext cx="2207161" cy="707886"/>
          </a:xfrm>
          <a:prstGeom prst="rect">
            <a:avLst/>
          </a:prstGeom>
          <a:noFill/>
        </p:spPr>
        <p:txBody>
          <a:bodyPr wrap="square" rtlCol="0">
            <a:spAutoFit/>
          </a:bodyPr>
          <a:lstStyle/>
          <a:p>
            <a:r>
              <a:rPr lang="el-GR" sz="2000" b="1" dirty="0" smtClean="0">
                <a:solidFill>
                  <a:srgbClr val="0D3857"/>
                </a:solidFill>
              </a:rPr>
              <a:t>Ειδική ηλεκτρική αντίσταση:  </a:t>
            </a:r>
            <a:endParaRPr lang="el-GR" sz="2000" dirty="0"/>
          </a:p>
        </p:txBody>
      </p:sp>
      <p:graphicFrame>
        <p:nvGraphicFramePr>
          <p:cNvPr id="542721" name="Object 1"/>
          <p:cNvGraphicFramePr>
            <a:graphicFrameLocks noChangeAspect="1"/>
          </p:cNvGraphicFramePr>
          <p:nvPr/>
        </p:nvGraphicFramePr>
        <p:xfrm>
          <a:off x="3400614" y="4897111"/>
          <a:ext cx="1634796" cy="1188380"/>
        </p:xfrm>
        <a:graphic>
          <a:graphicData uri="http://schemas.openxmlformats.org/presentationml/2006/ole">
            <mc:AlternateContent xmlns:mc="http://schemas.openxmlformats.org/markup-compatibility/2006">
              <mc:Choice xmlns:v="urn:schemas-microsoft-com:vml" Requires="v">
                <p:oleObj spid="_x0000_s542733" name="Equation" r:id="rId3" imgW="850680" imgH="825480" progId="Equation.DSMT4">
                  <p:embed/>
                </p:oleObj>
              </mc:Choice>
              <mc:Fallback>
                <p:oleObj name="Equation" r:id="rId3" imgW="850680" imgH="825480" progId="Equation.DSMT4">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0614" y="4897111"/>
                        <a:ext cx="1634796" cy="1188380"/>
                      </a:xfrm>
                      <a:prstGeom prst="rect">
                        <a:avLst/>
                      </a:prstGeom>
                      <a:solidFill>
                        <a:srgbClr val="FF9900"/>
                      </a:solidFill>
                    </p:spPr>
                  </p:pic>
                </p:oleObj>
              </mc:Fallback>
            </mc:AlternateContent>
          </a:graphicData>
        </a:graphic>
      </p:graphicFrame>
      <p:sp>
        <p:nvSpPr>
          <p:cNvPr id="6" name="5 - TextBox"/>
          <p:cNvSpPr txBox="1"/>
          <p:nvPr/>
        </p:nvSpPr>
        <p:spPr>
          <a:xfrm>
            <a:off x="5623034" y="5176354"/>
            <a:ext cx="2238743" cy="707886"/>
          </a:xfrm>
          <a:prstGeom prst="rect">
            <a:avLst/>
          </a:prstGeom>
          <a:noFill/>
        </p:spPr>
        <p:txBody>
          <a:bodyPr wrap="square" rtlCol="0">
            <a:spAutoFit/>
          </a:bodyPr>
          <a:lstStyle/>
          <a:p>
            <a:r>
              <a:rPr lang="el-GR" sz="2000" b="1" dirty="0" smtClean="0">
                <a:solidFill>
                  <a:srgbClr val="0D3857"/>
                </a:solidFill>
              </a:rPr>
              <a:t>Ειδική ηλεκτρική </a:t>
            </a:r>
          </a:p>
          <a:p>
            <a:r>
              <a:rPr lang="el-GR" sz="2000" b="1" dirty="0" smtClean="0">
                <a:solidFill>
                  <a:srgbClr val="0D3857"/>
                </a:solidFill>
              </a:rPr>
              <a:t>αγωγιμότητα:  </a:t>
            </a:r>
            <a:endParaRPr lang="el-GR" sz="2000" dirty="0"/>
          </a:p>
        </p:txBody>
      </p:sp>
      <p:graphicFrame>
        <p:nvGraphicFramePr>
          <p:cNvPr id="7" name="Object 1"/>
          <p:cNvGraphicFramePr>
            <a:graphicFrameLocks noChangeAspect="1"/>
          </p:cNvGraphicFramePr>
          <p:nvPr/>
        </p:nvGraphicFramePr>
        <p:xfrm>
          <a:off x="7974215" y="4835525"/>
          <a:ext cx="2903538" cy="1300163"/>
        </p:xfrm>
        <a:graphic>
          <a:graphicData uri="http://schemas.openxmlformats.org/presentationml/2006/ole">
            <mc:AlternateContent xmlns:mc="http://schemas.openxmlformats.org/markup-compatibility/2006">
              <mc:Choice xmlns:v="urn:schemas-microsoft-com:vml" Requires="v">
                <p:oleObj spid="_x0000_s542734" name="Equation" r:id="rId5" imgW="1511280" imgH="901440" progId="Equation.DSMT4">
                  <p:embed/>
                </p:oleObj>
              </mc:Choice>
              <mc:Fallback>
                <p:oleObj name="Equation" r:id="rId5" imgW="1511280" imgH="901440" progId="Equation.DSMT4">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74215" y="4835525"/>
                        <a:ext cx="2903538" cy="1300163"/>
                      </a:xfrm>
                      <a:prstGeom prst="rect">
                        <a:avLst/>
                      </a:prstGeom>
                      <a:solidFill>
                        <a:srgbClr val="FF9900"/>
                      </a:solidFill>
                    </p:spPr>
                  </p:pic>
                </p:oleObj>
              </mc:Fallback>
            </mc:AlternateContent>
          </a:graphicData>
        </a:graphic>
      </p:graphicFrame>
      <p:sp>
        <p:nvSpPr>
          <p:cNvPr id="10" name="9 - Θέση αριθμού διαφάνειας"/>
          <p:cNvSpPr>
            <a:spLocks noGrp="1"/>
          </p:cNvSpPr>
          <p:nvPr>
            <p:ph type="sldNum" sz="quarter" idx="12"/>
          </p:nvPr>
        </p:nvSpPr>
        <p:spPr/>
        <p:txBody>
          <a:bodyPr/>
          <a:lstStyle/>
          <a:p>
            <a:fld id="{C2F5A187-A889-495D-B202-899DA2CF5BAE}" type="slidenum">
              <a:rPr lang="en-US" smtClean="0"/>
              <a:pPr/>
              <a:t>101</a:t>
            </a:fld>
            <a:endParaRPr lang="en-US"/>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4"/>
          <p:cNvSpPr>
            <a:spLocks noGrp="1" noChangeArrowheads="1"/>
          </p:cNvSpPr>
          <p:nvPr>
            <p:ph sz="half" idx="1"/>
          </p:nvPr>
        </p:nvSpPr>
        <p:spPr>
          <a:xfrm>
            <a:off x="656313" y="972931"/>
            <a:ext cx="5618363" cy="2085591"/>
          </a:xfrm>
        </p:spPr>
        <p:txBody>
          <a:bodyPr/>
          <a:lstStyle/>
          <a:p>
            <a:pPr marL="0" indent="0"/>
            <a:r>
              <a:rPr lang="en-US" sz="2000" b="1" dirty="0" smtClean="0">
                <a:solidFill>
                  <a:srgbClr val="000000"/>
                </a:solidFill>
              </a:rPr>
              <a:t> 1789</a:t>
            </a:r>
            <a:r>
              <a:rPr lang="el-GR" sz="2000" b="1" dirty="0" smtClean="0">
                <a:solidFill>
                  <a:srgbClr val="000000"/>
                </a:solidFill>
              </a:rPr>
              <a:t>–</a:t>
            </a:r>
            <a:r>
              <a:rPr lang="en-US" sz="2000" b="1" dirty="0" smtClean="0">
                <a:solidFill>
                  <a:srgbClr val="000000"/>
                </a:solidFill>
              </a:rPr>
              <a:t>1854</a:t>
            </a:r>
          </a:p>
          <a:p>
            <a:pPr marL="0" indent="0"/>
            <a:r>
              <a:rPr lang="en-US" sz="2000" b="1" dirty="0" smtClean="0">
                <a:solidFill>
                  <a:srgbClr val="000000"/>
                </a:solidFill>
              </a:rPr>
              <a:t>  </a:t>
            </a:r>
            <a:r>
              <a:rPr lang="en-US" sz="2000" b="1" dirty="0" err="1" smtClean="0">
                <a:solidFill>
                  <a:srgbClr val="000000"/>
                </a:solidFill>
              </a:rPr>
              <a:t>Γερμανός</a:t>
            </a:r>
            <a:r>
              <a:rPr lang="en-US" sz="2000" b="1" dirty="0" smtClean="0">
                <a:solidFill>
                  <a:srgbClr val="000000"/>
                </a:solidFill>
              </a:rPr>
              <a:t> </a:t>
            </a:r>
            <a:r>
              <a:rPr lang="en-US" sz="2000" b="1" dirty="0" err="1" smtClean="0">
                <a:solidFill>
                  <a:srgbClr val="000000"/>
                </a:solidFill>
              </a:rPr>
              <a:t>φυσικός</a:t>
            </a:r>
            <a:endParaRPr lang="en-US" sz="2000" b="1" dirty="0" smtClean="0">
              <a:solidFill>
                <a:srgbClr val="000000"/>
              </a:solidFill>
            </a:endParaRPr>
          </a:p>
          <a:p>
            <a:pPr marL="0" indent="0"/>
            <a:r>
              <a:rPr lang="en-US" sz="2000" b="1" dirty="0" smtClean="0">
                <a:solidFill>
                  <a:srgbClr val="000000"/>
                </a:solidFill>
              </a:rPr>
              <a:t>  </a:t>
            </a:r>
            <a:r>
              <a:rPr lang="el-GR" sz="2000" b="1" dirty="0" smtClean="0">
                <a:solidFill>
                  <a:srgbClr val="000000"/>
                </a:solidFill>
              </a:rPr>
              <a:t>Διατύπωσε</a:t>
            </a:r>
            <a:r>
              <a:rPr lang="en-US" sz="2000" b="1" dirty="0" smtClean="0">
                <a:solidFill>
                  <a:srgbClr val="000000"/>
                </a:solidFill>
              </a:rPr>
              <a:t> </a:t>
            </a:r>
            <a:r>
              <a:rPr lang="en-US" sz="2000" b="1" dirty="0" err="1" smtClean="0">
                <a:solidFill>
                  <a:srgbClr val="000000"/>
                </a:solidFill>
              </a:rPr>
              <a:t>την</a:t>
            </a:r>
            <a:r>
              <a:rPr lang="en-US" sz="2000" b="1" dirty="0" smtClean="0">
                <a:solidFill>
                  <a:srgbClr val="000000"/>
                </a:solidFill>
              </a:rPr>
              <a:t> </a:t>
            </a:r>
            <a:r>
              <a:rPr lang="en-US" sz="2000" b="1" dirty="0" err="1" smtClean="0">
                <a:solidFill>
                  <a:srgbClr val="000000"/>
                </a:solidFill>
              </a:rPr>
              <a:t>έννοια</a:t>
            </a:r>
            <a:r>
              <a:rPr lang="en-US" sz="2000" b="1" dirty="0" smtClean="0">
                <a:solidFill>
                  <a:srgbClr val="000000"/>
                </a:solidFill>
              </a:rPr>
              <a:t> </a:t>
            </a:r>
            <a:r>
              <a:rPr lang="en-US" sz="2000" b="1" dirty="0" err="1" smtClean="0">
                <a:solidFill>
                  <a:srgbClr val="000000"/>
                </a:solidFill>
              </a:rPr>
              <a:t>της</a:t>
            </a:r>
            <a:r>
              <a:rPr lang="en-US" sz="2000" b="1" dirty="0" smtClean="0">
                <a:solidFill>
                  <a:srgbClr val="000000"/>
                </a:solidFill>
              </a:rPr>
              <a:t> </a:t>
            </a:r>
            <a:r>
              <a:rPr lang="en-US" sz="2000" b="1" dirty="0" err="1" smtClean="0">
                <a:solidFill>
                  <a:srgbClr val="000000"/>
                </a:solidFill>
              </a:rPr>
              <a:t>αντίστασης</a:t>
            </a:r>
            <a:r>
              <a:rPr lang="el-GR" sz="2000" b="1" dirty="0" smtClean="0">
                <a:solidFill>
                  <a:srgbClr val="000000"/>
                </a:solidFill>
              </a:rPr>
              <a:t>.</a:t>
            </a:r>
            <a:endParaRPr lang="en-US" sz="2000" b="1" dirty="0" smtClean="0">
              <a:solidFill>
                <a:srgbClr val="000000"/>
              </a:solidFill>
            </a:endParaRPr>
          </a:p>
          <a:p>
            <a:pPr marL="273050" indent="-273050"/>
            <a:r>
              <a:rPr lang="en-US" sz="2000" b="1" dirty="0" smtClean="0">
                <a:solidFill>
                  <a:srgbClr val="000000"/>
                </a:solidFill>
              </a:rPr>
              <a:t> </a:t>
            </a:r>
            <a:r>
              <a:rPr lang="en-US" sz="2000" b="1" dirty="0" err="1" smtClean="0">
                <a:solidFill>
                  <a:srgbClr val="000000"/>
                </a:solidFill>
              </a:rPr>
              <a:t>Ανακάλυψε</a:t>
            </a:r>
            <a:r>
              <a:rPr lang="en-US" sz="2000" b="1" dirty="0" smtClean="0">
                <a:solidFill>
                  <a:srgbClr val="000000"/>
                </a:solidFill>
              </a:rPr>
              <a:t> </a:t>
            </a:r>
            <a:r>
              <a:rPr lang="en-US" sz="2000" b="1" dirty="0" err="1" smtClean="0">
                <a:solidFill>
                  <a:srgbClr val="000000"/>
                </a:solidFill>
              </a:rPr>
              <a:t>τη</a:t>
            </a:r>
            <a:r>
              <a:rPr lang="en-US" sz="2000" b="1" dirty="0" smtClean="0">
                <a:solidFill>
                  <a:srgbClr val="000000"/>
                </a:solidFill>
              </a:rPr>
              <a:t> </a:t>
            </a:r>
            <a:r>
              <a:rPr lang="en-US" sz="2000" b="1" dirty="0" err="1" smtClean="0">
                <a:solidFill>
                  <a:srgbClr val="000000"/>
                </a:solidFill>
              </a:rPr>
              <a:t>σχέση</a:t>
            </a:r>
            <a:r>
              <a:rPr lang="en-US" sz="2000" b="1" dirty="0" smtClean="0">
                <a:solidFill>
                  <a:srgbClr val="000000"/>
                </a:solidFill>
              </a:rPr>
              <a:t> </a:t>
            </a:r>
            <a:r>
              <a:rPr lang="en-US" sz="2000" b="1" dirty="0" err="1" smtClean="0">
                <a:solidFill>
                  <a:srgbClr val="000000"/>
                </a:solidFill>
              </a:rPr>
              <a:t>αναλογίας</a:t>
            </a:r>
            <a:r>
              <a:rPr lang="en-US" sz="2000" b="1" dirty="0" smtClean="0">
                <a:solidFill>
                  <a:srgbClr val="000000"/>
                </a:solidFill>
              </a:rPr>
              <a:t> </a:t>
            </a:r>
            <a:r>
              <a:rPr lang="en-US" sz="2000" b="1" dirty="0" err="1" smtClean="0">
                <a:solidFill>
                  <a:srgbClr val="000000"/>
                </a:solidFill>
              </a:rPr>
              <a:t>που</a:t>
            </a:r>
            <a:r>
              <a:rPr lang="en-US"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 </a:t>
            </a:r>
            <a:r>
              <a:rPr lang="en-US" sz="2000" b="1" dirty="0" err="1" smtClean="0">
                <a:solidFill>
                  <a:srgbClr val="000000"/>
                </a:solidFill>
              </a:rPr>
              <a:t>πλέον</a:t>
            </a:r>
            <a:r>
              <a:rPr lang="en-US" sz="2000" b="1" dirty="0" smtClean="0">
                <a:solidFill>
                  <a:srgbClr val="000000"/>
                </a:solidFill>
              </a:rPr>
              <a:t> </a:t>
            </a:r>
            <a:r>
              <a:rPr lang="en-US" sz="2000" b="1" dirty="0" err="1" smtClean="0">
                <a:solidFill>
                  <a:srgbClr val="000000"/>
                </a:solidFill>
              </a:rPr>
              <a:t>γνωστή</a:t>
            </a:r>
            <a:r>
              <a:rPr lang="en-US" sz="2000" b="1" dirty="0" smtClean="0">
                <a:solidFill>
                  <a:srgbClr val="000000"/>
                </a:solidFill>
              </a:rPr>
              <a:t> </a:t>
            </a:r>
            <a:r>
              <a:rPr lang="el-GR" sz="2000" b="1" dirty="0" smtClean="0">
                <a:solidFill>
                  <a:srgbClr val="000000"/>
                </a:solidFill>
              </a:rPr>
              <a:t>ως </a:t>
            </a:r>
            <a:r>
              <a:rPr lang="el-GR" sz="2400" b="1" dirty="0" smtClean="0">
                <a:solidFill>
                  <a:srgbClr val="002060"/>
                </a:solidFill>
              </a:rPr>
              <a:t>νόμος του </a:t>
            </a:r>
            <a:r>
              <a:rPr lang="en-US" sz="2400" b="1" dirty="0" smtClean="0">
                <a:solidFill>
                  <a:srgbClr val="002060"/>
                </a:solidFill>
              </a:rPr>
              <a:t>Ohm</a:t>
            </a:r>
            <a:r>
              <a:rPr lang="el-GR" sz="2000" b="1" dirty="0" smtClean="0">
                <a:solidFill>
                  <a:srgbClr val="000000"/>
                </a:solidFill>
              </a:rPr>
              <a:t>.</a:t>
            </a:r>
            <a:endParaRPr lang="en-US" sz="2000" b="1" dirty="0" smtClean="0">
              <a:solidFill>
                <a:srgbClr val="000000"/>
              </a:solidFill>
            </a:endParaRPr>
          </a:p>
          <a:p>
            <a:pPr marL="0" indent="0"/>
            <a:endParaRPr lang="en-US" sz="1800" dirty="0" smtClean="0">
              <a:solidFill>
                <a:srgbClr val="000000"/>
              </a:solidFill>
            </a:endParaRPr>
          </a:p>
        </p:txBody>
      </p:sp>
      <p:pic>
        <p:nvPicPr>
          <p:cNvPr id="29701" name="Picture 6" descr="27p775">
            <a:hlinkClick r:id="rId3"/>
          </p:cNvPr>
          <p:cNvPicPr>
            <a:picLocks noGrp="1" noChangeAspect="1" noChangeArrowheads="1"/>
          </p:cNvPicPr>
          <p:nvPr>
            <p:ph sz="half" idx="4294967295"/>
          </p:nvPr>
        </p:nvPicPr>
        <p:blipFill>
          <a:blip r:embed="rId4" cstate="print"/>
          <a:srcRect/>
          <a:stretch>
            <a:fillRect/>
          </a:stretch>
        </p:blipFill>
        <p:spPr>
          <a:xfrm>
            <a:off x="8280989" y="596472"/>
            <a:ext cx="2775893" cy="2450967"/>
          </a:xfrm>
          <a:scene3d>
            <a:camera prst="orthographicFront"/>
            <a:lightRig rig="threePt" dir="t"/>
          </a:scene3d>
          <a:sp3d>
            <a:bevelT/>
          </a:sp3d>
        </p:spPr>
      </p:pic>
      <p:sp>
        <p:nvSpPr>
          <p:cNvPr id="6" name="Rectangle 2"/>
          <p:cNvSpPr txBox="1">
            <a:spLocks noChangeArrowheads="1"/>
          </p:cNvSpPr>
          <p:nvPr/>
        </p:nvSpPr>
        <p:spPr>
          <a:xfrm>
            <a:off x="1675816" y="252248"/>
            <a:ext cx="8596668" cy="704193"/>
          </a:xfrm>
          <a:prstGeom prst="rect">
            <a:avLst/>
          </a:prstGeom>
        </p:spPr>
        <p:txBody>
          <a:bodyPr vert="horz" lIns="91440" tIns="45720" rIns="91440" bIns="45720" rtlCol="0" anchor="t">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l-GR" sz="3600" b="1" dirty="0" smtClean="0">
                <a:solidFill>
                  <a:srgbClr val="0D3857"/>
                </a:solidFill>
                <a:latin typeface="+mj-lt"/>
                <a:ea typeface="+mj-ea"/>
                <a:cs typeface="+mj-cs"/>
              </a:rPr>
              <a:t>Νόμος του </a:t>
            </a:r>
            <a:r>
              <a:rPr lang="en-US" sz="3600" b="1" dirty="0" smtClean="0">
                <a:solidFill>
                  <a:srgbClr val="0D3857"/>
                </a:solidFill>
                <a:latin typeface="+mj-lt"/>
                <a:ea typeface="+mj-ea"/>
                <a:cs typeface="+mj-cs"/>
              </a:rPr>
              <a:t>Ohm</a:t>
            </a:r>
            <a:endParaRPr kumimoji="0" lang="en-US" sz="3600" b="1" i="0" u="none" strike="noStrike" kern="1200" cap="none" spc="0" normalizeH="0" baseline="0" noProof="0" dirty="0" smtClean="0">
              <a:ln>
                <a:noFill/>
              </a:ln>
              <a:solidFill>
                <a:srgbClr val="0D3857"/>
              </a:solidFill>
              <a:effectLst/>
              <a:uLnTx/>
              <a:uFillTx/>
              <a:latin typeface="+mj-lt"/>
              <a:ea typeface="+mj-ea"/>
              <a:cs typeface="+mj-cs"/>
            </a:endParaRPr>
          </a:p>
        </p:txBody>
      </p:sp>
      <p:pic>
        <p:nvPicPr>
          <p:cNvPr id="8" name="Picture 7" descr="27819_2707"/>
          <p:cNvPicPr>
            <a:picLocks noChangeAspect="1" noChangeArrowheads="1"/>
          </p:cNvPicPr>
          <p:nvPr/>
        </p:nvPicPr>
        <p:blipFill>
          <a:blip r:embed="rId5" cstate="print"/>
          <a:srcRect b="51964"/>
          <a:stretch>
            <a:fillRect/>
          </a:stretch>
        </p:blipFill>
        <p:spPr bwMode="auto">
          <a:xfrm>
            <a:off x="941114" y="3275188"/>
            <a:ext cx="3105369" cy="2906227"/>
          </a:xfrm>
          <a:prstGeom prst="rect">
            <a:avLst/>
          </a:prstGeom>
          <a:noFill/>
          <a:ln w="9525">
            <a:noFill/>
            <a:miter lim="800000"/>
            <a:headEnd/>
            <a:tailEnd/>
          </a:ln>
          <a:scene3d>
            <a:camera prst="orthographicFront"/>
            <a:lightRig rig="threePt" dir="t"/>
          </a:scene3d>
          <a:sp3d>
            <a:bevelT/>
          </a:sp3d>
        </p:spPr>
      </p:pic>
      <p:pic>
        <p:nvPicPr>
          <p:cNvPr id="9" name="Picture 7" descr="27819_2707"/>
          <p:cNvPicPr>
            <a:picLocks noChangeAspect="1" noChangeArrowheads="1"/>
          </p:cNvPicPr>
          <p:nvPr/>
        </p:nvPicPr>
        <p:blipFill>
          <a:blip r:embed="rId5" cstate="print"/>
          <a:srcRect t="46748"/>
          <a:stretch>
            <a:fillRect/>
          </a:stretch>
        </p:blipFill>
        <p:spPr bwMode="auto">
          <a:xfrm>
            <a:off x="8014575" y="3184311"/>
            <a:ext cx="3263025" cy="3102757"/>
          </a:xfrm>
          <a:prstGeom prst="rect">
            <a:avLst/>
          </a:prstGeom>
          <a:noFill/>
          <a:ln w="9525">
            <a:noFill/>
            <a:miter lim="800000"/>
            <a:headEnd/>
            <a:tailEnd/>
          </a:ln>
          <a:scene3d>
            <a:camera prst="orthographicFront"/>
            <a:lightRig rig="threePt" dir="t"/>
          </a:scene3d>
          <a:sp3d>
            <a:bevelT/>
          </a:sp3d>
        </p:spPr>
      </p:pic>
      <p:graphicFrame>
        <p:nvGraphicFramePr>
          <p:cNvPr id="527362" name="Object 2"/>
          <p:cNvGraphicFramePr>
            <a:graphicFrameLocks noChangeAspect="1"/>
          </p:cNvGraphicFramePr>
          <p:nvPr/>
        </p:nvGraphicFramePr>
        <p:xfrm>
          <a:off x="4785986" y="3169101"/>
          <a:ext cx="2654300" cy="801688"/>
        </p:xfrm>
        <a:graphic>
          <a:graphicData uri="http://schemas.openxmlformats.org/presentationml/2006/ole">
            <mc:AlternateContent xmlns:mc="http://schemas.openxmlformats.org/markup-compatibility/2006">
              <mc:Choice xmlns:v="urn:schemas-microsoft-com:vml" Requires="v">
                <p:oleObj spid="_x0000_s527374" name="Equation" r:id="rId6" imgW="787320" imgH="317160" progId="Equation.DSMT4">
                  <p:embed/>
                </p:oleObj>
              </mc:Choice>
              <mc:Fallback>
                <p:oleObj name="Equation" r:id="rId6" imgW="787320" imgH="317160" progId="Equation.DSMT4">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5986" y="3169101"/>
                        <a:ext cx="2654300" cy="801688"/>
                      </a:xfrm>
                      <a:prstGeom prst="rect">
                        <a:avLst/>
                      </a:prstGeom>
                      <a:solidFill>
                        <a:srgbClr val="FF9900"/>
                      </a:solidFill>
                    </p:spPr>
                  </p:pic>
                </p:oleObj>
              </mc:Fallback>
            </mc:AlternateContent>
          </a:graphicData>
        </a:graphic>
      </p:graphicFrame>
      <p:graphicFrame>
        <p:nvGraphicFramePr>
          <p:cNvPr id="527363" name="Object 3"/>
          <p:cNvGraphicFramePr>
            <a:graphicFrameLocks noChangeAspect="1"/>
          </p:cNvGraphicFramePr>
          <p:nvPr/>
        </p:nvGraphicFramePr>
        <p:xfrm>
          <a:off x="4987487" y="4255610"/>
          <a:ext cx="2285897" cy="1525094"/>
        </p:xfrm>
        <a:graphic>
          <a:graphicData uri="http://schemas.openxmlformats.org/presentationml/2006/ole">
            <mc:AlternateContent xmlns:mc="http://schemas.openxmlformats.org/markup-compatibility/2006">
              <mc:Choice xmlns:v="urn:schemas-microsoft-com:vml" Requires="v">
                <p:oleObj spid="_x0000_s527375" name="Equation" r:id="rId8" imgW="927000" imgH="825480" progId="Equation.DSMT4">
                  <p:embed/>
                </p:oleObj>
              </mc:Choice>
              <mc:Fallback>
                <p:oleObj name="Equation" r:id="rId8" imgW="927000" imgH="825480" progId="Equation.DSMT4">
                  <p:embed/>
                  <p:pic>
                    <p:nvPicPr>
                      <p:cNvPr id="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87487" y="4255610"/>
                        <a:ext cx="2285897" cy="1525094"/>
                      </a:xfrm>
                      <a:prstGeom prst="rect">
                        <a:avLst/>
                      </a:prstGeom>
                      <a:solidFill>
                        <a:srgbClr val="FF9900"/>
                      </a:solidFill>
                    </p:spPr>
                  </p:pic>
                </p:oleObj>
              </mc:Fallback>
            </mc:AlternateContent>
          </a:graphicData>
        </a:graphic>
      </p:graphicFrame>
      <p:sp>
        <p:nvSpPr>
          <p:cNvPr id="10" name="9 - TextBox"/>
          <p:cNvSpPr txBox="1"/>
          <p:nvPr/>
        </p:nvSpPr>
        <p:spPr>
          <a:xfrm>
            <a:off x="4813739" y="6138041"/>
            <a:ext cx="2974428" cy="461665"/>
          </a:xfrm>
          <a:prstGeom prst="rect">
            <a:avLst/>
          </a:prstGeom>
          <a:solidFill>
            <a:schemeClr val="accent1">
              <a:alpha val="41000"/>
            </a:schemeClr>
          </a:solidFill>
          <a:scene3d>
            <a:camera prst="orthographicFront"/>
            <a:lightRig rig="threePt" dir="t"/>
          </a:scene3d>
          <a:sp3d>
            <a:bevelT/>
          </a:sp3d>
        </p:spPr>
        <p:txBody>
          <a:bodyPr wrap="square" rtlCol="0">
            <a:spAutoFit/>
          </a:bodyPr>
          <a:lstStyle/>
          <a:p>
            <a:r>
              <a:rPr lang="el-GR" sz="2400" b="1" dirty="0" smtClean="0">
                <a:solidFill>
                  <a:srgbClr val="002060"/>
                </a:solidFill>
              </a:rPr>
              <a:t>1 Ω = </a:t>
            </a:r>
            <a:r>
              <a:rPr lang="en-US" sz="2400" b="1" dirty="0" smtClean="0">
                <a:solidFill>
                  <a:srgbClr val="002060"/>
                </a:solidFill>
              </a:rPr>
              <a:t>volt/Ampere</a:t>
            </a:r>
            <a:endParaRPr lang="el-GR" sz="2400" b="1" dirty="0">
              <a:solidFill>
                <a:srgbClr val="002060"/>
              </a:solidFill>
            </a:endParaRPr>
          </a:p>
        </p:txBody>
      </p:sp>
      <p:sp>
        <p:nvSpPr>
          <p:cNvPr id="13" name="12 - Θέση αριθμού διαφάνειας"/>
          <p:cNvSpPr>
            <a:spLocks noGrp="1"/>
          </p:cNvSpPr>
          <p:nvPr>
            <p:ph type="sldNum" sz="quarter" idx="12"/>
          </p:nvPr>
        </p:nvSpPr>
        <p:spPr/>
        <p:txBody>
          <a:bodyPr/>
          <a:lstStyle/>
          <a:p>
            <a:fld id="{C2F5A187-A889-495D-B202-899DA2CF5BAE}" type="slidenum">
              <a:rPr lang="en-US" smtClean="0"/>
              <a:pPr/>
              <a:t>102</a:t>
            </a:fld>
            <a:endParaRPr lang="en-US"/>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title"/>
          </p:nvPr>
        </p:nvSpPr>
        <p:spPr>
          <a:xfrm>
            <a:off x="2575034" y="252248"/>
            <a:ext cx="6947339" cy="641131"/>
          </a:xfrm>
        </p:spPr>
        <p:txBody>
          <a:bodyPr/>
          <a:lstStyle/>
          <a:p>
            <a:pPr algn="ctr"/>
            <a:r>
              <a:rPr lang="en-US" b="1" dirty="0" err="1" smtClean="0">
                <a:solidFill>
                  <a:srgbClr val="0D3857"/>
                </a:solidFill>
              </a:rPr>
              <a:t>Αντίσταση</a:t>
            </a:r>
            <a:r>
              <a:rPr lang="en-US" b="1" dirty="0" smtClean="0">
                <a:solidFill>
                  <a:srgbClr val="0D3857"/>
                </a:solidFill>
              </a:rPr>
              <a:t> </a:t>
            </a:r>
            <a:r>
              <a:rPr lang="en-US" b="1" dirty="0" err="1" smtClean="0">
                <a:solidFill>
                  <a:srgbClr val="0D3857"/>
                </a:solidFill>
              </a:rPr>
              <a:t>και</a:t>
            </a:r>
            <a:r>
              <a:rPr lang="en-US" b="1" dirty="0" smtClean="0">
                <a:solidFill>
                  <a:srgbClr val="0D3857"/>
                </a:solidFill>
              </a:rPr>
              <a:t> </a:t>
            </a:r>
            <a:r>
              <a:rPr lang="en-US" b="1" dirty="0" err="1" smtClean="0">
                <a:solidFill>
                  <a:srgbClr val="0D3857"/>
                </a:solidFill>
              </a:rPr>
              <a:t>θερμοκρασία</a:t>
            </a:r>
            <a:endParaRPr lang="en-US" b="1" dirty="0" smtClean="0">
              <a:solidFill>
                <a:srgbClr val="0D3857"/>
              </a:solidFill>
            </a:endParaRPr>
          </a:p>
        </p:txBody>
      </p:sp>
      <p:sp>
        <p:nvSpPr>
          <p:cNvPr id="11269" name="Rectangle 3"/>
          <p:cNvSpPr>
            <a:spLocks noGrp="1" noChangeArrowheads="1"/>
          </p:cNvSpPr>
          <p:nvPr>
            <p:ph idx="1"/>
          </p:nvPr>
        </p:nvSpPr>
        <p:spPr>
          <a:xfrm>
            <a:off x="812800" y="1090448"/>
            <a:ext cx="10363200" cy="3639207"/>
          </a:xfrm>
        </p:spPr>
        <p:txBody>
          <a:bodyPr/>
          <a:lstStyle/>
          <a:p>
            <a:pPr marL="0" indent="0" algn="just">
              <a:lnSpc>
                <a:spcPct val="100000"/>
              </a:lnSpc>
            </a:pPr>
            <a:r>
              <a:rPr lang="el-GR" dirty="0" smtClean="0">
                <a:solidFill>
                  <a:srgbClr val="000000"/>
                </a:solidFill>
              </a:rPr>
              <a:t> </a:t>
            </a:r>
            <a:r>
              <a:rPr lang="el-GR" sz="2000" b="1" dirty="0" smtClean="0">
                <a:solidFill>
                  <a:srgbClr val="000000"/>
                </a:solidFill>
              </a:rPr>
              <a:t>Εντός ενός</a:t>
            </a:r>
            <a:r>
              <a:rPr lang="en-US" sz="2000" b="1" dirty="0" smtClean="0">
                <a:solidFill>
                  <a:srgbClr val="000000"/>
                </a:solidFill>
              </a:rPr>
              <a:t> </a:t>
            </a:r>
            <a:r>
              <a:rPr lang="en-US" sz="2000" b="1" dirty="0" err="1" smtClean="0">
                <a:solidFill>
                  <a:srgbClr val="000000"/>
                </a:solidFill>
              </a:rPr>
              <a:t>περιορισμένο</a:t>
            </a:r>
            <a:r>
              <a:rPr lang="el-GR" sz="2000" b="1" dirty="0" smtClean="0">
                <a:solidFill>
                  <a:srgbClr val="000000"/>
                </a:solidFill>
              </a:rPr>
              <a:t>υ</a:t>
            </a:r>
            <a:r>
              <a:rPr lang="en-US" sz="2000" b="1" dirty="0" smtClean="0">
                <a:solidFill>
                  <a:srgbClr val="000000"/>
                </a:solidFill>
              </a:rPr>
              <a:t> </a:t>
            </a:r>
            <a:r>
              <a:rPr lang="en-US" sz="2000" b="1" dirty="0" err="1" smtClean="0">
                <a:solidFill>
                  <a:srgbClr val="000000"/>
                </a:solidFill>
              </a:rPr>
              <a:t>εύρο</a:t>
            </a:r>
            <a:r>
              <a:rPr lang="el-GR" sz="2000" b="1" dirty="0" smtClean="0">
                <a:solidFill>
                  <a:srgbClr val="000000"/>
                </a:solidFill>
              </a:rPr>
              <a:t>υ</a:t>
            </a:r>
            <a:r>
              <a:rPr lang="en-US" sz="2000" b="1" dirty="0" smtClean="0">
                <a:solidFill>
                  <a:srgbClr val="000000"/>
                </a:solidFill>
              </a:rPr>
              <a:t>ς</a:t>
            </a:r>
            <a:r>
              <a:rPr lang="el-GR" sz="2000" b="1" dirty="0" smtClean="0">
                <a:solidFill>
                  <a:srgbClr val="000000"/>
                </a:solidFill>
              </a:rPr>
              <a:t> θερμοκρασιών</a:t>
            </a:r>
            <a:r>
              <a:rPr lang="en-US" sz="2000" b="1" dirty="0" smtClean="0">
                <a:solidFill>
                  <a:srgbClr val="000000"/>
                </a:solidFill>
              </a:rPr>
              <a:t>, η </a:t>
            </a:r>
            <a:r>
              <a:rPr lang="en-US" sz="2000" b="1" dirty="0" err="1" smtClean="0">
                <a:solidFill>
                  <a:srgbClr val="000000"/>
                </a:solidFill>
              </a:rPr>
              <a:t>ειδική</a:t>
            </a:r>
            <a:r>
              <a:rPr lang="en-US" sz="2000" b="1" dirty="0" smtClean="0">
                <a:solidFill>
                  <a:srgbClr val="000000"/>
                </a:solidFill>
              </a:rPr>
              <a:t> </a:t>
            </a:r>
            <a:r>
              <a:rPr lang="en-US" sz="2000" b="1" dirty="0" err="1" smtClean="0">
                <a:solidFill>
                  <a:srgbClr val="000000"/>
                </a:solidFill>
              </a:rPr>
              <a:t>αντίσταση</a:t>
            </a:r>
            <a:r>
              <a:rPr lang="en-US" sz="2000" b="1" dirty="0" smtClean="0">
                <a:solidFill>
                  <a:srgbClr val="000000"/>
                </a:solidFill>
              </a:rPr>
              <a:t> </a:t>
            </a:r>
            <a:r>
              <a:rPr lang="en-US" sz="2000" b="1" dirty="0" err="1" smtClean="0">
                <a:solidFill>
                  <a:srgbClr val="000000"/>
                </a:solidFill>
              </a:rPr>
              <a:t>ενός</a:t>
            </a:r>
            <a:r>
              <a:rPr lang="en-US" sz="2000" b="1" dirty="0" smtClean="0">
                <a:solidFill>
                  <a:srgbClr val="000000"/>
                </a:solidFill>
              </a:rPr>
              <a:t> </a:t>
            </a:r>
            <a:r>
              <a:rPr lang="en-US" sz="2000" b="1" dirty="0" err="1" smtClean="0">
                <a:solidFill>
                  <a:srgbClr val="000000"/>
                </a:solidFill>
              </a:rPr>
              <a:t>αγωγού</a:t>
            </a:r>
            <a:r>
              <a:rPr lang="en-US" sz="2000" b="1" dirty="0" smtClean="0">
                <a:solidFill>
                  <a:srgbClr val="000000"/>
                </a:solidFill>
              </a:rPr>
              <a:t> </a:t>
            </a:r>
            <a:r>
              <a:rPr lang="el-GR" sz="2000" b="1" dirty="0" smtClean="0">
                <a:solidFill>
                  <a:srgbClr val="000000"/>
                </a:solidFill>
              </a:rPr>
              <a:t>μεταβάλλεται σχεδόν γραμμικά με</a:t>
            </a:r>
            <a:r>
              <a:rPr lang="en-US" sz="2000" b="1" dirty="0" smtClean="0">
                <a:solidFill>
                  <a:srgbClr val="000000"/>
                </a:solidFill>
              </a:rPr>
              <a:t> </a:t>
            </a:r>
            <a:r>
              <a:rPr lang="en-US" sz="2000" b="1" dirty="0" err="1" smtClean="0">
                <a:solidFill>
                  <a:srgbClr val="000000"/>
                </a:solidFill>
              </a:rPr>
              <a:t>τη</a:t>
            </a:r>
            <a:r>
              <a:rPr lang="en-US" sz="2000" b="1" dirty="0" smtClean="0">
                <a:solidFill>
                  <a:srgbClr val="000000"/>
                </a:solidFill>
              </a:rPr>
              <a:t> </a:t>
            </a:r>
            <a:r>
              <a:rPr lang="en-US" sz="2000" b="1" dirty="0" err="1" smtClean="0">
                <a:solidFill>
                  <a:srgbClr val="000000"/>
                </a:solidFill>
              </a:rPr>
              <a:t>θερμοκρασία</a:t>
            </a:r>
            <a:r>
              <a:rPr lang="en-US" sz="2000" b="1" dirty="0" smtClean="0">
                <a:solidFill>
                  <a:srgbClr val="000000"/>
                </a:solidFill>
              </a:rPr>
              <a:t> </a:t>
            </a:r>
            <a:r>
              <a:rPr lang="el-GR" sz="2000" b="1" dirty="0" smtClean="0">
                <a:solidFill>
                  <a:srgbClr val="000000"/>
                </a:solidFill>
              </a:rPr>
              <a:t>σύμφωνα με τη σχέση</a:t>
            </a:r>
            <a:r>
              <a:rPr lang="en-US" sz="2000" b="1" dirty="0" smtClean="0">
                <a:solidFill>
                  <a:srgbClr val="000000"/>
                </a:solidFill>
              </a:rPr>
              <a:t>:</a:t>
            </a:r>
            <a:endParaRPr lang="el-GR" sz="2000" b="1" dirty="0" smtClean="0">
              <a:solidFill>
                <a:srgbClr val="000000"/>
              </a:solidFill>
            </a:endParaRPr>
          </a:p>
          <a:p>
            <a:pPr marL="0" indent="0">
              <a:lnSpc>
                <a:spcPct val="100000"/>
              </a:lnSpc>
            </a:pPr>
            <a:endParaRPr lang="en-US" sz="2000" b="1" dirty="0" smtClean="0">
              <a:solidFill>
                <a:srgbClr val="000000"/>
              </a:solidFill>
            </a:endParaRPr>
          </a:p>
          <a:p>
            <a:pPr marL="0" indent="0">
              <a:lnSpc>
                <a:spcPct val="100000"/>
              </a:lnSpc>
            </a:pPr>
            <a:endParaRPr lang="en-US" dirty="0" smtClean="0">
              <a:solidFill>
                <a:srgbClr val="000000"/>
              </a:solidFill>
            </a:endParaRPr>
          </a:p>
          <a:p>
            <a:pPr lvl="1">
              <a:buClr>
                <a:srgbClr val="2187BA"/>
              </a:buClr>
            </a:pPr>
            <a:r>
              <a:rPr lang="en-US" sz="2000" b="1" i="1" dirty="0" err="1" smtClean="0">
                <a:solidFill>
                  <a:srgbClr val="000000"/>
                </a:solidFill>
              </a:rPr>
              <a:t>ρ</a:t>
            </a:r>
            <a:r>
              <a:rPr lang="en-US" sz="2000" b="1" baseline="-25000" dirty="0" err="1" smtClean="0">
                <a:solidFill>
                  <a:srgbClr val="000000"/>
                </a:solidFill>
              </a:rPr>
              <a:t>o</a:t>
            </a:r>
            <a:r>
              <a:rPr lang="en-US"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 η </a:t>
            </a:r>
            <a:r>
              <a:rPr lang="en-US" sz="2000" b="1" dirty="0" err="1" smtClean="0">
                <a:solidFill>
                  <a:srgbClr val="000000"/>
                </a:solidFill>
              </a:rPr>
              <a:t>ειδική</a:t>
            </a:r>
            <a:r>
              <a:rPr lang="en-US" sz="2000" b="1" dirty="0" smtClean="0">
                <a:solidFill>
                  <a:srgbClr val="000000"/>
                </a:solidFill>
              </a:rPr>
              <a:t> </a:t>
            </a:r>
            <a:r>
              <a:rPr lang="en-US" sz="2000" b="1" dirty="0" err="1" smtClean="0">
                <a:solidFill>
                  <a:srgbClr val="000000"/>
                </a:solidFill>
              </a:rPr>
              <a:t>αντίσταση</a:t>
            </a:r>
            <a:r>
              <a:rPr lang="en-US" sz="2000" b="1" dirty="0" smtClean="0">
                <a:solidFill>
                  <a:srgbClr val="000000"/>
                </a:solidFill>
              </a:rPr>
              <a:t> </a:t>
            </a:r>
            <a:r>
              <a:rPr lang="en-US" sz="2000" b="1" dirty="0" err="1" smtClean="0">
                <a:solidFill>
                  <a:srgbClr val="000000"/>
                </a:solidFill>
              </a:rPr>
              <a:t>σε</a:t>
            </a:r>
            <a:r>
              <a:rPr lang="en-US" sz="2000" b="1" dirty="0" smtClean="0">
                <a:solidFill>
                  <a:srgbClr val="000000"/>
                </a:solidFill>
              </a:rPr>
              <a:t> </a:t>
            </a:r>
            <a:r>
              <a:rPr lang="en-US" sz="2000" b="1" dirty="0" err="1" smtClean="0">
                <a:solidFill>
                  <a:srgbClr val="000000"/>
                </a:solidFill>
              </a:rPr>
              <a:t>κάποια</a:t>
            </a:r>
            <a:r>
              <a:rPr lang="en-US" sz="2000" b="1" dirty="0" smtClean="0">
                <a:solidFill>
                  <a:srgbClr val="000000"/>
                </a:solidFill>
              </a:rPr>
              <a:t> </a:t>
            </a:r>
            <a:r>
              <a:rPr lang="en-US" sz="2000" b="1" dirty="0" err="1" smtClean="0">
                <a:solidFill>
                  <a:srgbClr val="000000"/>
                </a:solidFill>
              </a:rPr>
              <a:t>θερμοκρασία</a:t>
            </a:r>
            <a:r>
              <a:rPr lang="en-US" sz="2000" b="1" dirty="0" smtClean="0">
                <a:solidFill>
                  <a:srgbClr val="000000"/>
                </a:solidFill>
              </a:rPr>
              <a:t> </a:t>
            </a:r>
            <a:r>
              <a:rPr lang="en-US" sz="2000" b="1" dirty="0" err="1" smtClean="0">
                <a:solidFill>
                  <a:srgbClr val="000000"/>
                </a:solidFill>
              </a:rPr>
              <a:t>αναφοράς</a:t>
            </a:r>
            <a:r>
              <a:rPr lang="en-US" sz="2000" b="1" dirty="0" smtClean="0">
                <a:solidFill>
                  <a:srgbClr val="000000"/>
                </a:solidFill>
              </a:rPr>
              <a:t> </a:t>
            </a:r>
            <a:r>
              <a:rPr lang="en-US" sz="2000" b="1" i="1" dirty="0" smtClean="0">
                <a:solidFill>
                  <a:srgbClr val="000000"/>
                </a:solidFill>
              </a:rPr>
              <a:t>T</a:t>
            </a:r>
            <a:r>
              <a:rPr lang="en-US" sz="2000" b="1" baseline="-25000" dirty="0" smtClean="0">
                <a:solidFill>
                  <a:srgbClr val="000000"/>
                </a:solidFill>
              </a:rPr>
              <a:t>o</a:t>
            </a:r>
            <a:r>
              <a:rPr lang="el-GR" sz="2000" b="1" dirty="0" smtClean="0"/>
              <a:t>.</a:t>
            </a:r>
            <a:endParaRPr lang="en-US" sz="2000" b="1" dirty="0" smtClean="0">
              <a:solidFill>
                <a:srgbClr val="000000"/>
              </a:solidFill>
            </a:endParaRPr>
          </a:p>
          <a:p>
            <a:pPr lvl="2">
              <a:buClr>
                <a:srgbClr val="2187BA"/>
              </a:buClr>
            </a:pPr>
            <a:r>
              <a:rPr lang="en-US" sz="2000" b="1" dirty="0" err="1" smtClean="0">
                <a:solidFill>
                  <a:srgbClr val="000000"/>
                </a:solidFill>
              </a:rPr>
              <a:t>Ως</a:t>
            </a:r>
            <a:r>
              <a:rPr lang="el-GR" sz="2000" b="1" dirty="0" smtClean="0">
                <a:solidFill>
                  <a:srgbClr val="000000"/>
                </a:solidFill>
              </a:rPr>
              <a:t> θερμοκρασία αναφοράς,</a:t>
            </a:r>
            <a:r>
              <a:rPr lang="en-US" sz="2000" b="1" dirty="0" smtClean="0">
                <a:solidFill>
                  <a:srgbClr val="000000"/>
                </a:solidFill>
              </a:rPr>
              <a:t> </a:t>
            </a:r>
            <a:r>
              <a:rPr lang="en-US" sz="2000" b="1" i="1" dirty="0" smtClean="0">
                <a:solidFill>
                  <a:srgbClr val="000000"/>
                </a:solidFill>
              </a:rPr>
              <a:t>T</a:t>
            </a:r>
            <a:r>
              <a:rPr lang="en-US" sz="2000" b="1" baseline="-25000" dirty="0" smtClean="0">
                <a:solidFill>
                  <a:srgbClr val="000000"/>
                </a:solidFill>
              </a:rPr>
              <a:t>o</a:t>
            </a:r>
            <a:r>
              <a:rPr lang="el-GR" sz="2000" b="1" dirty="0" smtClean="0"/>
              <a:t>,</a:t>
            </a:r>
            <a:r>
              <a:rPr lang="en-US" sz="2000" b="1" dirty="0" smtClean="0">
                <a:solidFill>
                  <a:srgbClr val="000000"/>
                </a:solidFill>
              </a:rPr>
              <a:t> </a:t>
            </a:r>
            <a:r>
              <a:rPr lang="en-US" sz="2000" b="1" dirty="0" err="1" smtClean="0">
                <a:solidFill>
                  <a:srgbClr val="000000"/>
                </a:solidFill>
              </a:rPr>
              <a:t>θεωρούμε</a:t>
            </a:r>
            <a:r>
              <a:rPr lang="en-US" sz="2000" b="1" dirty="0" smtClean="0">
                <a:solidFill>
                  <a:srgbClr val="000000"/>
                </a:solidFill>
              </a:rPr>
              <a:t> </a:t>
            </a:r>
            <a:r>
              <a:rPr lang="en-US" sz="2000" b="1" dirty="0" err="1" smtClean="0">
                <a:solidFill>
                  <a:srgbClr val="000000"/>
                </a:solidFill>
              </a:rPr>
              <a:t>συνήθως</a:t>
            </a:r>
            <a:r>
              <a:rPr lang="en-US" sz="2000" b="1" dirty="0" smtClean="0">
                <a:solidFill>
                  <a:srgbClr val="000000"/>
                </a:solidFill>
              </a:rPr>
              <a:t> </a:t>
            </a:r>
            <a:r>
              <a:rPr lang="el-GR" sz="2000" b="1" dirty="0" smtClean="0">
                <a:solidFill>
                  <a:srgbClr val="000000"/>
                </a:solidFill>
              </a:rPr>
              <a:t>τους</a:t>
            </a:r>
            <a:r>
              <a:rPr lang="en-US" sz="2000" b="1" dirty="0" smtClean="0">
                <a:solidFill>
                  <a:srgbClr val="000000"/>
                </a:solidFill>
              </a:rPr>
              <a:t> 20°C</a:t>
            </a:r>
            <a:r>
              <a:rPr lang="el-GR" sz="2000" b="1" dirty="0" smtClean="0">
                <a:solidFill>
                  <a:srgbClr val="000000"/>
                </a:solidFill>
              </a:rPr>
              <a:t>.</a:t>
            </a:r>
            <a:endParaRPr lang="en-US" sz="2000" b="1" dirty="0" smtClean="0">
              <a:solidFill>
                <a:srgbClr val="000000"/>
              </a:solidFill>
            </a:endParaRPr>
          </a:p>
          <a:p>
            <a:pPr lvl="2">
              <a:buClr>
                <a:srgbClr val="2187BA"/>
              </a:buClr>
            </a:pPr>
            <a:r>
              <a:rPr lang="en-US" sz="2000" b="1" i="1" dirty="0" smtClean="0">
                <a:solidFill>
                  <a:srgbClr val="000000"/>
                </a:solidFill>
                <a:cs typeface="Arial" charset="0"/>
                <a:sym typeface="Symbol" pitchFamily="18" charset="2"/>
              </a:rPr>
              <a:t>a</a:t>
            </a:r>
            <a:r>
              <a:rPr lang="en-US" sz="2000" b="1" dirty="0" smtClean="0">
                <a:solidFill>
                  <a:srgbClr val="000000"/>
                </a:solidFill>
                <a:sym typeface="Symbol" pitchFamily="18" charset="2"/>
              </a:rPr>
              <a:t> </a:t>
            </a:r>
            <a:r>
              <a:rPr lang="en-US" sz="2000" b="1" dirty="0" err="1" smtClean="0">
                <a:solidFill>
                  <a:srgbClr val="000000"/>
                </a:solidFill>
                <a:sym typeface="Symbol" pitchFamily="18" charset="2"/>
              </a:rPr>
              <a:t>είναι</a:t>
            </a:r>
            <a:r>
              <a:rPr lang="en-US" sz="2000" b="1" dirty="0" smtClean="0">
                <a:solidFill>
                  <a:srgbClr val="000000"/>
                </a:solidFill>
                <a:sym typeface="Symbol" pitchFamily="18" charset="2"/>
              </a:rPr>
              <a:t> ο </a:t>
            </a:r>
            <a:r>
              <a:rPr lang="en-US" sz="2000" b="1" dirty="0" err="1" smtClean="0">
                <a:solidFill>
                  <a:srgbClr val="000000"/>
                </a:solidFill>
                <a:sym typeface="Symbol" pitchFamily="18" charset="2"/>
              </a:rPr>
              <a:t>θερμοκρασιακός</a:t>
            </a:r>
            <a:r>
              <a:rPr lang="en-US" sz="2000" b="1" dirty="0" smtClean="0">
                <a:solidFill>
                  <a:srgbClr val="000000"/>
                </a:solidFill>
                <a:sym typeface="Symbol" pitchFamily="18" charset="2"/>
              </a:rPr>
              <a:t> </a:t>
            </a:r>
            <a:r>
              <a:rPr lang="en-US" sz="2000" b="1" dirty="0" err="1" smtClean="0">
                <a:solidFill>
                  <a:srgbClr val="000000"/>
                </a:solidFill>
                <a:sym typeface="Symbol" pitchFamily="18" charset="2"/>
              </a:rPr>
              <a:t>συντελεστής</a:t>
            </a:r>
            <a:r>
              <a:rPr lang="en-US" sz="2000" b="1" dirty="0" smtClean="0">
                <a:solidFill>
                  <a:srgbClr val="000000"/>
                </a:solidFill>
                <a:sym typeface="Symbol" pitchFamily="18" charset="2"/>
              </a:rPr>
              <a:t> </a:t>
            </a:r>
            <a:r>
              <a:rPr lang="en-US" sz="2000" b="1" dirty="0" err="1" smtClean="0">
                <a:solidFill>
                  <a:srgbClr val="000000"/>
                </a:solidFill>
                <a:sym typeface="Symbol" pitchFamily="18" charset="2"/>
              </a:rPr>
              <a:t>της</a:t>
            </a:r>
            <a:r>
              <a:rPr lang="en-US" sz="2000" b="1" dirty="0" smtClean="0">
                <a:solidFill>
                  <a:srgbClr val="000000"/>
                </a:solidFill>
                <a:sym typeface="Symbol" pitchFamily="18" charset="2"/>
              </a:rPr>
              <a:t> </a:t>
            </a:r>
            <a:r>
              <a:rPr lang="en-US" sz="2000" b="1" dirty="0" err="1" smtClean="0">
                <a:solidFill>
                  <a:srgbClr val="000000"/>
                </a:solidFill>
                <a:sym typeface="Symbol" pitchFamily="18" charset="2"/>
              </a:rPr>
              <a:t>ειδικής</a:t>
            </a:r>
            <a:r>
              <a:rPr lang="en-US" sz="2000" b="1" dirty="0" smtClean="0">
                <a:solidFill>
                  <a:srgbClr val="000000"/>
                </a:solidFill>
                <a:sym typeface="Symbol" pitchFamily="18" charset="2"/>
              </a:rPr>
              <a:t> </a:t>
            </a:r>
            <a:r>
              <a:rPr lang="en-US" sz="2000" b="1" dirty="0" err="1" smtClean="0">
                <a:solidFill>
                  <a:srgbClr val="000000"/>
                </a:solidFill>
                <a:sym typeface="Symbol" pitchFamily="18" charset="2"/>
              </a:rPr>
              <a:t>αντίστασης</a:t>
            </a:r>
            <a:r>
              <a:rPr lang="el-GR" sz="2000" b="1" dirty="0" smtClean="0">
                <a:solidFill>
                  <a:srgbClr val="000000"/>
                </a:solidFill>
                <a:sym typeface="Symbol" pitchFamily="18" charset="2"/>
              </a:rPr>
              <a:t>.</a:t>
            </a:r>
            <a:endParaRPr lang="en-US" sz="2000" b="1" dirty="0" smtClean="0">
              <a:solidFill>
                <a:srgbClr val="000000"/>
              </a:solidFill>
              <a:sym typeface="Symbol" pitchFamily="18" charset="2"/>
            </a:endParaRPr>
          </a:p>
          <a:p>
            <a:pPr lvl="3">
              <a:buClr>
                <a:srgbClr val="2187BA"/>
              </a:buClr>
            </a:pPr>
            <a:r>
              <a:rPr lang="en-US" sz="2000" b="1" dirty="0" smtClean="0">
                <a:solidFill>
                  <a:srgbClr val="000000"/>
                </a:solidFill>
              </a:rPr>
              <a:t>Η </a:t>
            </a:r>
            <a:r>
              <a:rPr lang="en-US" sz="2000" b="1" dirty="0" err="1" smtClean="0">
                <a:solidFill>
                  <a:srgbClr val="000000"/>
                </a:solidFill>
              </a:rPr>
              <a:t>μονάδα</a:t>
            </a:r>
            <a:r>
              <a:rPr lang="en-US" sz="2000" b="1" dirty="0" smtClean="0">
                <a:solidFill>
                  <a:srgbClr val="000000"/>
                </a:solidFill>
              </a:rPr>
              <a:t> μέτρησης </a:t>
            </a:r>
            <a:r>
              <a:rPr lang="en-US" sz="2000" b="1" dirty="0" err="1" smtClean="0">
                <a:solidFill>
                  <a:srgbClr val="000000"/>
                </a:solidFill>
              </a:rPr>
              <a:t>του</a:t>
            </a:r>
            <a:r>
              <a:rPr lang="en-US" sz="2000" b="1" dirty="0" smtClean="0">
                <a:solidFill>
                  <a:srgbClr val="000000"/>
                </a:solidFill>
              </a:rPr>
              <a:t> </a:t>
            </a:r>
            <a:r>
              <a:rPr lang="el-GR" sz="2000" b="1" dirty="0" smtClean="0">
                <a:solidFill>
                  <a:srgbClr val="000000"/>
                </a:solidFill>
              </a:rPr>
              <a:t>συντελεστή </a:t>
            </a:r>
            <a:r>
              <a:rPr lang="en-US" sz="2000" b="1" i="1" dirty="0" smtClean="0">
                <a:solidFill>
                  <a:srgbClr val="000000"/>
                </a:solidFill>
                <a:cs typeface="Arial" charset="0"/>
                <a:sym typeface="Symbol" pitchFamily="18" charset="2"/>
              </a:rPr>
              <a:t>a</a:t>
            </a:r>
            <a:r>
              <a:rPr lang="el-GR" sz="2000" b="1" dirty="0" smtClean="0">
                <a:solidFill>
                  <a:srgbClr val="000000"/>
                </a:solidFill>
              </a:rPr>
              <a:t> </a:t>
            </a:r>
            <a:r>
              <a:rPr lang="en-US" sz="2000" b="1" dirty="0" smtClean="0">
                <a:solidFill>
                  <a:srgbClr val="000000"/>
                </a:solidFill>
              </a:rPr>
              <a:t> </a:t>
            </a:r>
            <a:r>
              <a:rPr lang="en-US" sz="2000" b="1" dirty="0" err="1" smtClean="0">
                <a:solidFill>
                  <a:srgbClr val="000000"/>
                </a:solidFill>
              </a:rPr>
              <a:t>στο</a:t>
            </a:r>
            <a:r>
              <a:rPr lang="en-US" sz="2000" b="1" dirty="0" smtClean="0">
                <a:solidFill>
                  <a:srgbClr val="000000"/>
                </a:solidFill>
              </a:rPr>
              <a:t> </a:t>
            </a:r>
            <a:r>
              <a:rPr lang="en-US" sz="2000" b="1" dirty="0" err="1" smtClean="0">
                <a:solidFill>
                  <a:srgbClr val="000000"/>
                </a:solidFill>
              </a:rPr>
              <a:t>σύστημα</a:t>
            </a:r>
            <a:r>
              <a:rPr lang="en-US" sz="2000" b="1" dirty="0" smtClean="0">
                <a:solidFill>
                  <a:srgbClr val="000000"/>
                </a:solidFill>
              </a:rPr>
              <a:t> SI </a:t>
            </a:r>
            <a:r>
              <a:rPr lang="en-US" sz="2000" b="1" dirty="0" err="1" smtClean="0">
                <a:solidFill>
                  <a:srgbClr val="000000"/>
                </a:solidFill>
              </a:rPr>
              <a:t>είναι</a:t>
            </a:r>
            <a:r>
              <a:rPr lang="en-US" sz="2000" b="1" dirty="0" smtClean="0">
                <a:solidFill>
                  <a:srgbClr val="000000"/>
                </a:solidFill>
              </a:rPr>
              <a:t> </a:t>
            </a:r>
            <a:r>
              <a:rPr lang="en-US" sz="2000" b="1" baseline="30000" dirty="0" smtClean="0">
                <a:solidFill>
                  <a:srgbClr val="000000"/>
                </a:solidFill>
              </a:rPr>
              <a:t>o</a:t>
            </a:r>
            <a:r>
              <a:rPr lang="en-US" sz="2000" b="1" dirty="0" smtClean="0">
                <a:solidFill>
                  <a:srgbClr val="000000"/>
                </a:solidFill>
              </a:rPr>
              <a:t>C</a:t>
            </a:r>
            <a:r>
              <a:rPr lang="en-US" sz="2000" b="1" baseline="30000" dirty="0" smtClean="0">
                <a:solidFill>
                  <a:srgbClr val="0D3857"/>
                </a:solidFill>
              </a:rPr>
              <a:t>–</a:t>
            </a:r>
            <a:r>
              <a:rPr lang="en-US" sz="2000" b="1" baseline="30000" dirty="0" smtClean="0">
                <a:solidFill>
                  <a:srgbClr val="000000"/>
                </a:solidFill>
              </a:rPr>
              <a:t>1</a:t>
            </a:r>
            <a:r>
              <a:rPr lang="el-GR" sz="2000" b="1" dirty="0" smtClean="0"/>
              <a:t>.</a:t>
            </a:r>
            <a:endParaRPr lang="en-US" sz="2000" b="1" baseline="30000" dirty="0" smtClean="0">
              <a:solidFill>
                <a:srgbClr val="000000"/>
              </a:solidFill>
            </a:endParaRPr>
          </a:p>
        </p:txBody>
      </p:sp>
      <p:graphicFrame>
        <p:nvGraphicFramePr>
          <p:cNvPr id="11266" name="Object 4"/>
          <p:cNvGraphicFramePr>
            <a:graphicFrameLocks noChangeAspect="1"/>
          </p:cNvGraphicFramePr>
          <p:nvPr/>
        </p:nvGraphicFramePr>
        <p:xfrm>
          <a:off x="3840382" y="1935984"/>
          <a:ext cx="4195762" cy="639051"/>
        </p:xfrm>
        <a:graphic>
          <a:graphicData uri="http://schemas.openxmlformats.org/presentationml/2006/ole">
            <mc:AlternateContent xmlns:mc="http://schemas.openxmlformats.org/markup-compatibility/2006">
              <mc:Choice xmlns:v="urn:schemas-microsoft-com:vml" Requires="v">
                <p:oleObj spid="_x0000_s528399" name="Equation" r:id="rId3" imgW="1930320" imgH="291960" progId="Equation.DSMT4">
                  <p:embed/>
                </p:oleObj>
              </mc:Choice>
              <mc:Fallback>
                <p:oleObj name="Equation" r:id="rId3" imgW="1930320" imgH="291960" progId="Equation.DSMT4">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0382" y="1935984"/>
                        <a:ext cx="4195762" cy="639051"/>
                      </a:xfrm>
                      <a:prstGeom prst="rect">
                        <a:avLst/>
                      </a:prstGeom>
                      <a:solidFill>
                        <a:srgbClr val="FF9900"/>
                      </a:solidFill>
                    </p:spPr>
                  </p:pic>
                </p:oleObj>
              </mc:Fallback>
            </mc:AlternateContent>
          </a:graphicData>
        </a:graphic>
      </p:graphicFrame>
      <p:sp>
        <p:nvSpPr>
          <p:cNvPr id="6" name="5 - Ορθογώνιο"/>
          <p:cNvSpPr/>
          <p:nvPr/>
        </p:nvSpPr>
        <p:spPr>
          <a:xfrm>
            <a:off x="788276" y="4718833"/>
            <a:ext cx="10562896" cy="984885"/>
          </a:xfrm>
          <a:prstGeom prst="rect">
            <a:avLst/>
          </a:prstGeom>
        </p:spPr>
        <p:txBody>
          <a:bodyPr wrap="square">
            <a:spAutoFit/>
          </a:bodyPr>
          <a:lstStyle/>
          <a:p>
            <a:pPr algn="just"/>
            <a:r>
              <a:rPr lang="el-GR" sz="2000" b="1" dirty="0" smtClean="0">
                <a:solidFill>
                  <a:srgbClr val="000000"/>
                </a:solidFill>
              </a:rPr>
              <a:t>Εφόσον</a:t>
            </a:r>
            <a:r>
              <a:rPr lang="en-US" sz="2000" b="1" dirty="0" smtClean="0">
                <a:solidFill>
                  <a:srgbClr val="000000"/>
                </a:solidFill>
              </a:rPr>
              <a:t> η </a:t>
            </a:r>
            <a:r>
              <a:rPr lang="en-US" sz="2000" b="1" dirty="0" err="1" smtClean="0">
                <a:solidFill>
                  <a:srgbClr val="000000"/>
                </a:solidFill>
              </a:rPr>
              <a:t>αντίσταση</a:t>
            </a:r>
            <a:r>
              <a:rPr lang="en-US" sz="2000" b="1" dirty="0" smtClean="0">
                <a:solidFill>
                  <a:srgbClr val="000000"/>
                </a:solidFill>
              </a:rPr>
              <a:t> </a:t>
            </a:r>
            <a:r>
              <a:rPr lang="en-US" sz="2000" b="1" dirty="0" err="1" smtClean="0">
                <a:solidFill>
                  <a:srgbClr val="000000"/>
                </a:solidFill>
              </a:rPr>
              <a:t>ενός</a:t>
            </a:r>
            <a:r>
              <a:rPr lang="en-US" sz="2000" b="1" dirty="0" smtClean="0">
                <a:solidFill>
                  <a:srgbClr val="000000"/>
                </a:solidFill>
              </a:rPr>
              <a:t> </a:t>
            </a:r>
            <a:r>
              <a:rPr lang="en-US" sz="2000" b="1" dirty="0" err="1" smtClean="0">
                <a:solidFill>
                  <a:srgbClr val="000000"/>
                </a:solidFill>
              </a:rPr>
              <a:t>αγωγού</a:t>
            </a:r>
            <a:r>
              <a:rPr lang="en-US" sz="2000" b="1" dirty="0" smtClean="0">
                <a:solidFill>
                  <a:srgbClr val="000000"/>
                </a:solidFill>
              </a:rPr>
              <a:t> </a:t>
            </a:r>
            <a:r>
              <a:rPr lang="el-GR" sz="2000" b="1" dirty="0" smtClean="0">
                <a:solidFill>
                  <a:srgbClr val="000000"/>
                </a:solidFill>
              </a:rPr>
              <a:t>σταθερής</a:t>
            </a:r>
            <a:r>
              <a:rPr lang="en-US" sz="2000" b="1" dirty="0" smtClean="0">
                <a:solidFill>
                  <a:srgbClr val="000000"/>
                </a:solidFill>
              </a:rPr>
              <a:t> </a:t>
            </a:r>
            <a:r>
              <a:rPr lang="en-US" sz="2000" b="1" dirty="0" err="1" smtClean="0">
                <a:solidFill>
                  <a:srgbClr val="000000"/>
                </a:solidFill>
              </a:rPr>
              <a:t>διατομής</a:t>
            </a:r>
            <a:r>
              <a:rPr lang="en-US"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 </a:t>
            </a:r>
            <a:r>
              <a:rPr lang="en-US" sz="2000" b="1" dirty="0" err="1" smtClean="0">
                <a:solidFill>
                  <a:srgbClr val="000000"/>
                </a:solidFill>
              </a:rPr>
              <a:t>ανάλογη</a:t>
            </a:r>
            <a:r>
              <a:rPr lang="en-US" sz="2000" b="1" dirty="0" smtClean="0">
                <a:solidFill>
                  <a:srgbClr val="000000"/>
                </a:solidFill>
              </a:rPr>
              <a:t> </a:t>
            </a:r>
            <a:r>
              <a:rPr lang="en-US" sz="2000" b="1" dirty="0" err="1" smtClean="0">
                <a:solidFill>
                  <a:srgbClr val="000000"/>
                </a:solidFill>
              </a:rPr>
              <a:t>της</a:t>
            </a:r>
            <a:r>
              <a:rPr lang="en-US" sz="2000" b="1" dirty="0" smtClean="0">
                <a:solidFill>
                  <a:srgbClr val="000000"/>
                </a:solidFill>
              </a:rPr>
              <a:t> </a:t>
            </a:r>
            <a:r>
              <a:rPr lang="en-US" sz="2000" b="1" dirty="0" err="1" smtClean="0">
                <a:solidFill>
                  <a:srgbClr val="000000"/>
                </a:solidFill>
              </a:rPr>
              <a:t>ειδικής</a:t>
            </a:r>
            <a:r>
              <a:rPr lang="en-US" sz="2000" b="1" dirty="0" smtClean="0">
                <a:solidFill>
                  <a:srgbClr val="000000"/>
                </a:solidFill>
              </a:rPr>
              <a:t> </a:t>
            </a:r>
            <a:r>
              <a:rPr lang="en-US" sz="2000" b="1" dirty="0" err="1" smtClean="0">
                <a:solidFill>
                  <a:srgbClr val="000000"/>
                </a:solidFill>
              </a:rPr>
              <a:t>αντίστασης</a:t>
            </a:r>
            <a:r>
              <a:rPr lang="en-US" sz="2000" b="1" dirty="0" smtClean="0">
                <a:solidFill>
                  <a:srgbClr val="000000"/>
                </a:solidFill>
              </a:rPr>
              <a:t>, </a:t>
            </a:r>
            <a:r>
              <a:rPr lang="en-US" sz="2000" b="1" dirty="0" err="1" smtClean="0">
                <a:solidFill>
                  <a:srgbClr val="000000"/>
                </a:solidFill>
              </a:rPr>
              <a:t>μπορούμε</a:t>
            </a:r>
            <a:r>
              <a:rPr lang="en-US" sz="2000" b="1" dirty="0" smtClean="0">
                <a:solidFill>
                  <a:srgbClr val="000000"/>
                </a:solidFill>
              </a:rPr>
              <a:t> </a:t>
            </a:r>
            <a:r>
              <a:rPr lang="en-US" sz="2000" b="1" dirty="0" err="1" smtClean="0">
                <a:solidFill>
                  <a:srgbClr val="000000"/>
                </a:solidFill>
              </a:rPr>
              <a:t>να</a:t>
            </a:r>
            <a:r>
              <a:rPr lang="en-US" sz="2000" b="1" dirty="0" smtClean="0">
                <a:solidFill>
                  <a:srgbClr val="000000"/>
                </a:solidFill>
              </a:rPr>
              <a:t> </a:t>
            </a:r>
            <a:r>
              <a:rPr lang="en-US" sz="2000" b="1" dirty="0" err="1" smtClean="0">
                <a:solidFill>
                  <a:srgbClr val="000000"/>
                </a:solidFill>
              </a:rPr>
              <a:t>βρούμε</a:t>
            </a:r>
            <a:r>
              <a:rPr lang="en-US" sz="2000" b="1" dirty="0" smtClean="0">
                <a:solidFill>
                  <a:srgbClr val="000000"/>
                </a:solidFill>
              </a:rPr>
              <a:t> </a:t>
            </a:r>
            <a:r>
              <a:rPr lang="en-US" sz="2000" b="1" dirty="0" err="1" smtClean="0">
                <a:solidFill>
                  <a:srgbClr val="000000"/>
                </a:solidFill>
              </a:rPr>
              <a:t>πώς</a:t>
            </a:r>
            <a:r>
              <a:rPr lang="en-US" sz="2000" b="1" dirty="0" smtClean="0">
                <a:solidFill>
                  <a:srgbClr val="000000"/>
                </a:solidFill>
              </a:rPr>
              <a:t> </a:t>
            </a:r>
            <a:r>
              <a:rPr lang="en-US" sz="2000" b="1" dirty="0" err="1" smtClean="0">
                <a:solidFill>
                  <a:srgbClr val="000000"/>
                </a:solidFill>
              </a:rPr>
              <a:t>επηρεάζεται</a:t>
            </a:r>
            <a:r>
              <a:rPr lang="en-US" sz="2000" b="1" dirty="0" smtClean="0">
                <a:solidFill>
                  <a:srgbClr val="000000"/>
                </a:solidFill>
              </a:rPr>
              <a:t> η </a:t>
            </a:r>
            <a:r>
              <a:rPr lang="en-US" sz="2000" b="1" dirty="0" err="1" smtClean="0">
                <a:solidFill>
                  <a:srgbClr val="000000"/>
                </a:solidFill>
              </a:rPr>
              <a:t>αντίσταση</a:t>
            </a:r>
            <a:r>
              <a:rPr lang="en-US" sz="2000" b="1" dirty="0" smtClean="0">
                <a:solidFill>
                  <a:srgbClr val="000000"/>
                </a:solidFill>
              </a:rPr>
              <a:t> </a:t>
            </a:r>
            <a:r>
              <a:rPr lang="en-US" sz="2000" b="1" dirty="0" err="1" smtClean="0">
                <a:solidFill>
                  <a:srgbClr val="000000"/>
                </a:solidFill>
              </a:rPr>
              <a:t>από</a:t>
            </a:r>
            <a:r>
              <a:rPr lang="en-US" sz="2000" b="1" dirty="0" smtClean="0">
                <a:solidFill>
                  <a:srgbClr val="000000"/>
                </a:solidFill>
              </a:rPr>
              <a:t> </a:t>
            </a:r>
            <a:r>
              <a:rPr lang="en-US" sz="2000" b="1" dirty="0" err="1" smtClean="0">
                <a:solidFill>
                  <a:srgbClr val="000000"/>
                </a:solidFill>
              </a:rPr>
              <a:t>τη</a:t>
            </a:r>
            <a:r>
              <a:rPr lang="en-US" sz="2000" b="1" dirty="0" smtClean="0">
                <a:solidFill>
                  <a:srgbClr val="000000"/>
                </a:solidFill>
              </a:rPr>
              <a:t> </a:t>
            </a:r>
            <a:r>
              <a:rPr lang="en-US" sz="2000" b="1" dirty="0" err="1" smtClean="0">
                <a:solidFill>
                  <a:srgbClr val="000000"/>
                </a:solidFill>
              </a:rPr>
              <a:t>θερμοκρασία</a:t>
            </a:r>
            <a:r>
              <a:rPr lang="en-US" sz="2000" b="1" dirty="0" smtClean="0">
                <a:solidFill>
                  <a:srgbClr val="000000"/>
                </a:solidFill>
              </a:rPr>
              <a:t>.</a:t>
            </a:r>
          </a:p>
          <a:p>
            <a:r>
              <a:rPr lang="en-US" i="1" dirty="0" smtClean="0">
                <a:solidFill>
                  <a:srgbClr val="000000"/>
                </a:solidFill>
              </a:rPr>
              <a:t>			</a:t>
            </a:r>
            <a:endParaRPr lang="en-US" dirty="0" smtClean="0">
              <a:solidFill>
                <a:srgbClr val="000000"/>
              </a:solidFill>
              <a:cs typeface="Arial" charset="0"/>
            </a:endParaRPr>
          </a:p>
        </p:txBody>
      </p:sp>
      <p:graphicFrame>
        <p:nvGraphicFramePr>
          <p:cNvPr id="528388" name="Object 4"/>
          <p:cNvGraphicFramePr>
            <a:graphicFrameLocks noChangeAspect="1"/>
          </p:cNvGraphicFramePr>
          <p:nvPr/>
        </p:nvGraphicFramePr>
        <p:xfrm>
          <a:off x="3969793" y="5735638"/>
          <a:ext cx="4305300" cy="644141"/>
        </p:xfrm>
        <a:graphic>
          <a:graphicData uri="http://schemas.openxmlformats.org/presentationml/2006/ole">
            <mc:AlternateContent xmlns:mc="http://schemas.openxmlformats.org/markup-compatibility/2006">
              <mc:Choice xmlns:v="urn:schemas-microsoft-com:vml" Requires="v">
                <p:oleObj spid="_x0000_s528400" name="Equation" r:id="rId5" imgW="1981080" imgH="291960" progId="Equation.DSMT4">
                  <p:embed/>
                </p:oleObj>
              </mc:Choice>
              <mc:Fallback>
                <p:oleObj name="Equation" r:id="rId5" imgW="1981080" imgH="291960" progId="Equation.DSMT4">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9793" y="5735638"/>
                        <a:ext cx="4305300" cy="644141"/>
                      </a:xfrm>
                      <a:prstGeom prst="rect">
                        <a:avLst/>
                      </a:prstGeom>
                      <a:solidFill>
                        <a:srgbClr val="FF9900"/>
                      </a:solidFill>
                    </p:spPr>
                  </p:pic>
                </p:oleObj>
              </mc:Fallback>
            </mc:AlternateContent>
          </a:graphicData>
        </a:graphic>
      </p:graphicFrame>
      <p:sp>
        <p:nvSpPr>
          <p:cNvPr id="9" name="8 - Θέση αριθμού διαφάνειας"/>
          <p:cNvSpPr>
            <a:spLocks noGrp="1"/>
          </p:cNvSpPr>
          <p:nvPr>
            <p:ph type="sldNum" sz="quarter" idx="12"/>
          </p:nvPr>
        </p:nvSpPr>
        <p:spPr/>
        <p:txBody>
          <a:bodyPr/>
          <a:lstStyle/>
          <a:p>
            <a:fld id="{C2F5A187-A889-495D-B202-899DA2CF5BAE}" type="slidenum">
              <a:rPr lang="en-US" smtClean="0"/>
              <a:pPr/>
              <a:t>103</a:t>
            </a:fld>
            <a:endParaRPr lang="en-US"/>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683172" y="239110"/>
            <a:ext cx="10058400" cy="579438"/>
          </a:xfrm>
        </p:spPr>
        <p:txBody>
          <a:bodyPr>
            <a:normAutofit fontScale="90000"/>
          </a:bodyPr>
          <a:lstStyle/>
          <a:p>
            <a:pPr algn="ctr"/>
            <a:r>
              <a:rPr lang="en-US" b="1" dirty="0" err="1" smtClean="0">
                <a:solidFill>
                  <a:srgbClr val="0D3857"/>
                </a:solidFill>
              </a:rPr>
              <a:t>Αντίσταση</a:t>
            </a:r>
            <a:r>
              <a:rPr lang="en-US" b="1" dirty="0" smtClean="0">
                <a:solidFill>
                  <a:srgbClr val="0D3857"/>
                </a:solidFill>
              </a:rPr>
              <a:t> </a:t>
            </a:r>
            <a:r>
              <a:rPr lang="en-US" b="1" dirty="0" err="1" smtClean="0">
                <a:solidFill>
                  <a:srgbClr val="0D3857"/>
                </a:solidFill>
              </a:rPr>
              <a:t>και</a:t>
            </a:r>
            <a:r>
              <a:rPr lang="en-US" b="1" dirty="0" smtClean="0">
                <a:solidFill>
                  <a:srgbClr val="0D3857"/>
                </a:solidFill>
              </a:rPr>
              <a:t> </a:t>
            </a:r>
            <a:r>
              <a:rPr lang="en-US" b="1" dirty="0" err="1" smtClean="0">
                <a:solidFill>
                  <a:srgbClr val="0D3857"/>
                </a:solidFill>
              </a:rPr>
              <a:t>θερμοκρασία</a:t>
            </a:r>
            <a:r>
              <a:rPr lang="el-GR" b="1" dirty="0" smtClean="0">
                <a:solidFill>
                  <a:srgbClr val="0D3857"/>
                </a:solidFill>
              </a:rPr>
              <a:t> </a:t>
            </a:r>
            <a:r>
              <a:rPr lang="el-GR" sz="2400" b="1" dirty="0" smtClean="0">
                <a:solidFill>
                  <a:srgbClr val="000000"/>
                </a:solidFill>
              </a:rPr>
              <a:t>–</a:t>
            </a:r>
            <a:r>
              <a:rPr lang="el-GR" b="1" dirty="0" smtClean="0">
                <a:solidFill>
                  <a:srgbClr val="0D3857"/>
                </a:solidFill>
              </a:rPr>
              <a:t> </a:t>
            </a:r>
            <a:r>
              <a:rPr lang="en-US" b="1" dirty="0" err="1" smtClean="0">
                <a:solidFill>
                  <a:srgbClr val="0D3857"/>
                </a:solidFill>
              </a:rPr>
              <a:t>Γράφημα</a:t>
            </a:r>
            <a:endParaRPr lang="en-US" b="1" dirty="0" smtClean="0">
              <a:solidFill>
                <a:srgbClr val="0D3857"/>
              </a:solidFill>
            </a:endParaRPr>
          </a:p>
        </p:txBody>
      </p:sp>
      <p:sp>
        <p:nvSpPr>
          <p:cNvPr id="40963" name="Rectangle 3"/>
          <p:cNvSpPr>
            <a:spLocks noGrp="1" noChangeArrowheads="1"/>
          </p:cNvSpPr>
          <p:nvPr>
            <p:ph type="body" sz="half" idx="1"/>
          </p:nvPr>
        </p:nvSpPr>
        <p:spPr>
          <a:xfrm>
            <a:off x="609600" y="1036090"/>
            <a:ext cx="5486400" cy="4755109"/>
          </a:xfrm>
        </p:spPr>
        <p:txBody>
          <a:bodyPr>
            <a:normAutofit fontScale="92500" lnSpcReduction="20000"/>
          </a:bodyPr>
          <a:lstStyle/>
          <a:p>
            <a:pPr marL="273050" indent="-273050" algn="just"/>
            <a:r>
              <a:rPr lang="en-US" sz="2200" b="1" dirty="0" err="1" smtClean="0">
                <a:solidFill>
                  <a:srgbClr val="000000"/>
                </a:solidFill>
              </a:rPr>
              <a:t>Σε</a:t>
            </a:r>
            <a:r>
              <a:rPr lang="en-US" sz="2200" b="1" dirty="0" smtClean="0">
                <a:solidFill>
                  <a:srgbClr val="000000"/>
                </a:solidFill>
              </a:rPr>
              <a:t> </a:t>
            </a:r>
            <a:r>
              <a:rPr lang="el-GR" sz="2200" b="1" dirty="0" smtClean="0">
                <a:solidFill>
                  <a:srgbClr val="000000"/>
                </a:solidFill>
              </a:rPr>
              <a:t>ορισμένα</a:t>
            </a:r>
            <a:r>
              <a:rPr lang="en-US" sz="2200" b="1" dirty="0" smtClean="0">
                <a:solidFill>
                  <a:srgbClr val="000000"/>
                </a:solidFill>
              </a:rPr>
              <a:t> </a:t>
            </a:r>
            <a:r>
              <a:rPr lang="el-GR" sz="2200" b="1" dirty="0" smtClean="0">
                <a:solidFill>
                  <a:srgbClr val="000000"/>
                </a:solidFill>
              </a:rPr>
              <a:t>μέταλλα</a:t>
            </a:r>
            <a:r>
              <a:rPr lang="en-US" sz="2200" b="1" dirty="0" smtClean="0">
                <a:solidFill>
                  <a:srgbClr val="000000"/>
                </a:solidFill>
              </a:rPr>
              <a:t>, η </a:t>
            </a:r>
            <a:r>
              <a:rPr lang="en-US" sz="2200" b="1" dirty="0" err="1" smtClean="0">
                <a:solidFill>
                  <a:srgbClr val="000000"/>
                </a:solidFill>
              </a:rPr>
              <a:t>ειδική</a:t>
            </a:r>
            <a:r>
              <a:rPr lang="en-US" sz="2200" b="1" dirty="0" smtClean="0">
                <a:solidFill>
                  <a:srgbClr val="000000"/>
                </a:solidFill>
              </a:rPr>
              <a:t> </a:t>
            </a:r>
            <a:r>
              <a:rPr lang="en-US" sz="2200" b="1" dirty="0" err="1" smtClean="0">
                <a:solidFill>
                  <a:srgbClr val="000000"/>
                </a:solidFill>
              </a:rPr>
              <a:t>αντίσταση</a:t>
            </a:r>
            <a:r>
              <a:rPr lang="en-US" sz="2200" b="1" dirty="0" smtClean="0">
                <a:solidFill>
                  <a:srgbClr val="000000"/>
                </a:solidFill>
              </a:rPr>
              <a:t> </a:t>
            </a:r>
            <a:r>
              <a:rPr lang="en-US" sz="2200" b="1" dirty="0" err="1" smtClean="0">
                <a:solidFill>
                  <a:srgbClr val="000000"/>
                </a:solidFill>
              </a:rPr>
              <a:t>είναι</a:t>
            </a:r>
            <a:r>
              <a:rPr lang="en-US" sz="2200" b="1" dirty="0" smtClean="0">
                <a:solidFill>
                  <a:srgbClr val="000000"/>
                </a:solidFill>
              </a:rPr>
              <a:t> </a:t>
            </a:r>
            <a:r>
              <a:rPr lang="el-GR" sz="2200" b="1" dirty="0" smtClean="0">
                <a:solidFill>
                  <a:srgbClr val="000000"/>
                </a:solidFill>
              </a:rPr>
              <a:t>σχεδόν</a:t>
            </a:r>
            <a:r>
              <a:rPr lang="en-US" sz="2200" b="1" dirty="0" smtClean="0">
                <a:solidFill>
                  <a:srgbClr val="000000"/>
                </a:solidFill>
              </a:rPr>
              <a:t> </a:t>
            </a:r>
            <a:r>
              <a:rPr lang="en-US" sz="2200" b="1" dirty="0" err="1" smtClean="0">
                <a:solidFill>
                  <a:srgbClr val="000000"/>
                </a:solidFill>
              </a:rPr>
              <a:t>ανάλογη</a:t>
            </a:r>
            <a:r>
              <a:rPr lang="en-US" sz="2200" b="1" dirty="0" smtClean="0">
                <a:solidFill>
                  <a:srgbClr val="000000"/>
                </a:solidFill>
              </a:rPr>
              <a:t> </a:t>
            </a:r>
            <a:r>
              <a:rPr lang="en-US" sz="2200" b="1" dirty="0" err="1" smtClean="0">
                <a:solidFill>
                  <a:srgbClr val="000000"/>
                </a:solidFill>
              </a:rPr>
              <a:t>της</a:t>
            </a:r>
            <a:r>
              <a:rPr lang="en-US" sz="2200" b="1" dirty="0" smtClean="0">
                <a:solidFill>
                  <a:srgbClr val="000000"/>
                </a:solidFill>
              </a:rPr>
              <a:t> </a:t>
            </a:r>
            <a:r>
              <a:rPr lang="en-US" sz="2200" b="1" dirty="0" err="1" smtClean="0">
                <a:solidFill>
                  <a:srgbClr val="000000"/>
                </a:solidFill>
              </a:rPr>
              <a:t>θερμοκρασίας</a:t>
            </a:r>
            <a:r>
              <a:rPr lang="en-US" sz="2200" b="1" dirty="0" smtClean="0">
                <a:solidFill>
                  <a:srgbClr val="000000"/>
                </a:solidFill>
              </a:rPr>
              <a:t>.</a:t>
            </a:r>
          </a:p>
          <a:p>
            <a:pPr marL="273050" indent="-273050" algn="just"/>
            <a:r>
              <a:rPr lang="en-US" sz="2200" b="1" dirty="0" err="1" smtClean="0">
                <a:solidFill>
                  <a:srgbClr val="000000"/>
                </a:solidFill>
              </a:rPr>
              <a:t>Σε</a:t>
            </a:r>
            <a:r>
              <a:rPr lang="en-US" sz="2200" b="1" dirty="0" smtClean="0">
                <a:solidFill>
                  <a:srgbClr val="000000"/>
                </a:solidFill>
              </a:rPr>
              <a:t> </a:t>
            </a:r>
            <a:r>
              <a:rPr lang="en-US" sz="2200" b="1" dirty="0" err="1" smtClean="0">
                <a:solidFill>
                  <a:srgbClr val="000000"/>
                </a:solidFill>
              </a:rPr>
              <a:t>πολύ</a:t>
            </a:r>
            <a:r>
              <a:rPr lang="en-US" sz="2200" b="1" dirty="0" smtClean="0">
                <a:solidFill>
                  <a:srgbClr val="000000"/>
                </a:solidFill>
              </a:rPr>
              <a:t> </a:t>
            </a:r>
            <a:r>
              <a:rPr lang="en-US" sz="2200" b="1" dirty="0" err="1" smtClean="0">
                <a:solidFill>
                  <a:srgbClr val="000000"/>
                </a:solidFill>
              </a:rPr>
              <a:t>χαμηλές</a:t>
            </a:r>
            <a:r>
              <a:rPr lang="en-US" sz="2200" b="1" dirty="0" smtClean="0">
                <a:solidFill>
                  <a:srgbClr val="000000"/>
                </a:solidFill>
              </a:rPr>
              <a:t> </a:t>
            </a:r>
            <a:r>
              <a:rPr lang="en-US" sz="2200" b="1" dirty="0" err="1" smtClean="0">
                <a:solidFill>
                  <a:srgbClr val="000000"/>
                </a:solidFill>
              </a:rPr>
              <a:t>θερμοκρασίες</a:t>
            </a:r>
            <a:r>
              <a:rPr lang="el-GR" sz="2200" b="1" dirty="0" smtClean="0">
                <a:solidFill>
                  <a:srgbClr val="000000"/>
                </a:solidFill>
              </a:rPr>
              <a:t>,</a:t>
            </a:r>
            <a:r>
              <a:rPr lang="en-US" sz="2200" b="1" dirty="0" smtClean="0">
                <a:solidFill>
                  <a:srgbClr val="000000"/>
                </a:solidFill>
              </a:rPr>
              <a:t> </a:t>
            </a:r>
            <a:r>
              <a:rPr lang="en-US" sz="2200" b="1" dirty="0" err="1" smtClean="0">
                <a:solidFill>
                  <a:srgbClr val="000000"/>
                </a:solidFill>
              </a:rPr>
              <a:t>πάντα</a:t>
            </a:r>
            <a:r>
              <a:rPr lang="en-US" sz="2200" b="1" dirty="0" smtClean="0">
                <a:solidFill>
                  <a:srgbClr val="000000"/>
                </a:solidFill>
              </a:rPr>
              <a:t> </a:t>
            </a:r>
            <a:r>
              <a:rPr lang="en-US" sz="2200" b="1" dirty="0" err="1" smtClean="0">
                <a:solidFill>
                  <a:srgbClr val="000000"/>
                </a:solidFill>
              </a:rPr>
              <a:t>υπάρχει</a:t>
            </a:r>
            <a:r>
              <a:rPr lang="en-US" sz="2200" b="1" dirty="0" smtClean="0">
                <a:solidFill>
                  <a:srgbClr val="000000"/>
                </a:solidFill>
              </a:rPr>
              <a:t> </a:t>
            </a:r>
            <a:r>
              <a:rPr lang="el-GR" sz="2200" b="1" dirty="0" smtClean="0">
                <a:solidFill>
                  <a:srgbClr val="000000"/>
                </a:solidFill>
              </a:rPr>
              <a:t>μια </a:t>
            </a:r>
            <a:r>
              <a:rPr lang="en-US" sz="2200" b="1" dirty="0" err="1" smtClean="0">
                <a:solidFill>
                  <a:srgbClr val="000000"/>
                </a:solidFill>
              </a:rPr>
              <a:t>μη</a:t>
            </a:r>
            <a:r>
              <a:rPr lang="en-US" sz="2200" b="1" dirty="0" smtClean="0">
                <a:solidFill>
                  <a:srgbClr val="000000"/>
                </a:solidFill>
              </a:rPr>
              <a:t> </a:t>
            </a:r>
            <a:r>
              <a:rPr lang="en-US" sz="2200" b="1" dirty="0" err="1" smtClean="0">
                <a:solidFill>
                  <a:srgbClr val="000000"/>
                </a:solidFill>
              </a:rPr>
              <a:t>γραμμική</a:t>
            </a:r>
            <a:r>
              <a:rPr lang="en-US" sz="2200" b="1" dirty="0" smtClean="0">
                <a:solidFill>
                  <a:srgbClr val="000000"/>
                </a:solidFill>
              </a:rPr>
              <a:t> </a:t>
            </a:r>
            <a:r>
              <a:rPr lang="en-US" sz="2200" b="1" dirty="0" err="1" smtClean="0">
                <a:solidFill>
                  <a:srgbClr val="000000"/>
                </a:solidFill>
              </a:rPr>
              <a:t>περιοχή</a:t>
            </a:r>
            <a:r>
              <a:rPr lang="en-US" sz="2200" b="1" dirty="0" smtClean="0">
                <a:solidFill>
                  <a:srgbClr val="000000"/>
                </a:solidFill>
              </a:rPr>
              <a:t> </a:t>
            </a:r>
            <a:r>
              <a:rPr lang="en-US" sz="2200" b="1" dirty="0" err="1" smtClean="0">
                <a:solidFill>
                  <a:srgbClr val="000000"/>
                </a:solidFill>
              </a:rPr>
              <a:t>στο</a:t>
            </a:r>
            <a:r>
              <a:rPr lang="en-US" sz="2200" b="1" dirty="0" smtClean="0">
                <a:solidFill>
                  <a:srgbClr val="000000"/>
                </a:solidFill>
              </a:rPr>
              <a:t> </a:t>
            </a:r>
            <a:r>
              <a:rPr lang="en-US" sz="2200" b="1" dirty="0" err="1" smtClean="0">
                <a:solidFill>
                  <a:srgbClr val="000000"/>
                </a:solidFill>
              </a:rPr>
              <a:t>γράφημα</a:t>
            </a:r>
            <a:r>
              <a:rPr lang="en-US" sz="2200" b="1" dirty="0" smtClean="0">
                <a:solidFill>
                  <a:srgbClr val="000000"/>
                </a:solidFill>
              </a:rPr>
              <a:t>.</a:t>
            </a:r>
          </a:p>
          <a:p>
            <a:pPr marL="273050" indent="-273050" algn="just"/>
            <a:r>
              <a:rPr lang="en-US" sz="2200" b="1" dirty="0" err="1" smtClean="0">
                <a:solidFill>
                  <a:srgbClr val="000000"/>
                </a:solidFill>
              </a:rPr>
              <a:t>Καθώς</a:t>
            </a:r>
            <a:r>
              <a:rPr lang="en-US" sz="2200" b="1" dirty="0" smtClean="0">
                <a:solidFill>
                  <a:srgbClr val="000000"/>
                </a:solidFill>
              </a:rPr>
              <a:t> η </a:t>
            </a:r>
            <a:r>
              <a:rPr lang="en-US" sz="2200" b="1" dirty="0" err="1" smtClean="0">
                <a:solidFill>
                  <a:srgbClr val="000000"/>
                </a:solidFill>
              </a:rPr>
              <a:t>θερμοκρασία</a:t>
            </a:r>
            <a:r>
              <a:rPr lang="en-US" sz="2200" b="1" dirty="0" smtClean="0">
                <a:solidFill>
                  <a:srgbClr val="000000"/>
                </a:solidFill>
              </a:rPr>
              <a:t> </a:t>
            </a:r>
            <a:r>
              <a:rPr lang="en-US" sz="2200" b="1" dirty="0" err="1" smtClean="0">
                <a:solidFill>
                  <a:srgbClr val="000000"/>
                </a:solidFill>
              </a:rPr>
              <a:t>τείνει</a:t>
            </a:r>
            <a:r>
              <a:rPr lang="en-US" sz="2200" b="1" dirty="0" smtClean="0">
                <a:solidFill>
                  <a:srgbClr val="000000"/>
                </a:solidFill>
              </a:rPr>
              <a:t> </a:t>
            </a:r>
            <a:r>
              <a:rPr lang="en-US" sz="2200" b="1" dirty="0" err="1" smtClean="0">
                <a:solidFill>
                  <a:srgbClr val="000000"/>
                </a:solidFill>
              </a:rPr>
              <a:t>στο</a:t>
            </a:r>
            <a:r>
              <a:rPr lang="en-US" sz="2200" b="1" dirty="0" smtClean="0">
                <a:solidFill>
                  <a:srgbClr val="000000"/>
                </a:solidFill>
              </a:rPr>
              <a:t> </a:t>
            </a:r>
            <a:r>
              <a:rPr lang="en-US" sz="2200" b="1" dirty="0" err="1" smtClean="0">
                <a:solidFill>
                  <a:srgbClr val="000000"/>
                </a:solidFill>
              </a:rPr>
              <a:t>απόλυτο</a:t>
            </a:r>
            <a:r>
              <a:rPr lang="en-US" sz="2200" b="1" dirty="0" smtClean="0">
                <a:solidFill>
                  <a:srgbClr val="000000"/>
                </a:solidFill>
              </a:rPr>
              <a:t> </a:t>
            </a:r>
            <a:r>
              <a:rPr lang="en-US" sz="2200" b="1" dirty="0" err="1" smtClean="0">
                <a:solidFill>
                  <a:srgbClr val="000000"/>
                </a:solidFill>
              </a:rPr>
              <a:t>μηδέν</a:t>
            </a:r>
            <a:r>
              <a:rPr lang="en-US" sz="2200" b="1" dirty="0" smtClean="0">
                <a:solidFill>
                  <a:srgbClr val="000000"/>
                </a:solidFill>
              </a:rPr>
              <a:t>, </a:t>
            </a:r>
            <a:r>
              <a:rPr lang="en-US" sz="2200" b="1" dirty="0" err="1" smtClean="0">
                <a:solidFill>
                  <a:srgbClr val="000000"/>
                </a:solidFill>
              </a:rPr>
              <a:t>συνήθως</a:t>
            </a:r>
            <a:r>
              <a:rPr lang="en-US" sz="2200" b="1" dirty="0" smtClean="0">
                <a:solidFill>
                  <a:srgbClr val="000000"/>
                </a:solidFill>
              </a:rPr>
              <a:t> η </a:t>
            </a:r>
            <a:r>
              <a:rPr lang="en-US" sz="2200" b="1" dirty="0" err="1" smtClean="0">
                <a:solidFill>
                  <a:srgbClr val="000000"/>
                </a:solidFill>
              </a:rPr>
              <a:t>ειδική</a:t>
            </a:r>
            <a:r>
              <a:rPr lang="en-US" sz="2200" b="1" dirty="0" smtClean="0">
                <a:solidFill>
                  <a:srgbClr val="000000"/>
                </a:solidFill>
              </a:rPr>
              <a:t> </a:t>
            </a:r>
            <a:r>
              <a:rPr lang="en-US" sz="2200" b="1" dirty="0" err="1" smtClean="0">
                <a:solidFill>
                  <a:srgbClr val="000000"/>
                </a:solidFill>
              </a:rPr>
              <a:t>αντίσταση</a:t>
            </a:r>
            <a:r>
              <a:rPr lang="en-US" sz="2200" b="1" dirty="0" smtClean="0">
                <a:solidFill>
                  <a:srgbClr val="000000"/>
                </a:solidFill>
              </a:rPr>
              <a:t> </a:t>
            </a:r>
            <a:r>
              <a:rPr lang="el-GR" sz="2200" b="1" dirty="0" smtClean="0">
                <a:solidFill>
                  <a:srgbClr val="000000"/>
                </a:solidFill>
              </a:rPr>
              <a:t>προσεγγίζει μια </a:t>
            </a:r>
            <a:r>
              <a:rPr lang="en-US" sz="2200" b="1" dirty="0" err="1" smtClean="0">
                <a:solidFill>
                  <a:srgbClr val="000000"/>
                </a:solidFill>
              </a:rPr>
              <a:t>πεπερασμένη</a:t>
            </a:r>
            <a:r>
              <a:rPr lang="en-US" sz="2200" b="1" dirty="0" smtClean="0">
                <a:solidFill>
                  <a:srgbClr val="000000"/>
                </a:solidFill>
              </a:rPr>
              <a:t> </a:t>
            </a:r>
            <a:r>
              <a:rPr lang="en-US" sz="2200" b="1" dirty="0" err="1" smtClean="0">
                <a:solidFill>
                  <a:srgbClr val="000000"/>
                </a:solidFill>
              </a:rPr>
              <a:t>τιμή</a:t>
            </a:r>
            <a:r>
              <a:rPr lang="en-US" sz="2200" b="1" dirty="0" smtClean="0">
                <a:solidFill>
                  <a:srgbClr val="000000"/>
                </a:solidFill>
              </a:rPr>
              <a:t>.</a:t>
            </a:r>
            <a:endParaRPr lang="el-GR" sz="2200" b="1" dirty="0" smtClean="0">
              <a:solidFill>
                <a:srgbClr val="000000"/>
              </a:solidFill>
            </a:endParaRPr>
          </a:p>
          <a:p>
            <a:pPr marL="273050" indent="-273050" algn="just"/>
            <a:r>
              <a:rPr lang="en-US" sz="2200" b="1" dirty="0" smtClean="0">
                <a:solidFill>
                  <a:srgbClr val="000000"/>
                </a:solidFill>
              </a:rPr>
              <a:t>Η </a:t>
            </a:r>
            <a:r>
              <a:rPr lang="en-US" sz="2200" b="1" dirty="0" err="1" smtClean="0">
                <a:solidFill>
                  <a:srgbClr val="000000"/>
                </a:solidFill>
              </a:rPr>
              <a:t>υπολειμματική</a:t>
            </a:r>
            <a:r>
              <a:rPr lang="en-US" sz="2200" b="1" dirty="0" smtClean="0">
                <a:solidFill>
                  <a:srgbClr val="000000"/>
                </a:solidFill>
              </a:rPr>
              <a:t> </a:t>
            </a:r>
            <a:r>
              <a:rPr lang="en-US" sz="2200" b="1" dirty="0" err="1" smtClean="0">
                <a:solidFill>
                  <a:srgbClr val="000000"/>
                </a:solidFill>
              </a:rPr>
              <a:t>ειδική</a:t>
            </a:r>
            <a:r>
              <a:rPr lang="en-US" sz="2200" b="1" dirty="0" smtClean="0">
                <a:solidFill>
                  <a:srgbClr val="000000"/>
                </a:solidFill>
              </a:rPr>
              <a:t> </a:t>
            </a:r>
            <a:r>
              <a:rPr lang="en-US" sz="2200" b="1" dirty="0" err="1" smtClean="0">
                <a:solidFill>
                  <a:srgbClr val="000000"/>
                </a:solidFill>
              </a:rPr>
              <a:t>αντίσταση</a:t>
            </a:r>
            <a:r>
              <a:rPr lang="en-US" sz="2200" b="1" dirty="0" smtClean="0">
                <a:solidFill>
                  <a:srgbClr val="000000"/>
                </a:solidFill>
              </a:rPr>
              <a:t> </a:t>
            </a:r>
            <a:r>
              <a:rPr lang="en-US" sz="2200" b="1" dirty="0" err="1" smtClean="0">
                <a:solidFill>
                  <a:srgbClr val="000000"/>
                </a:solidFill>
              </a:rPr>
              <a:t>κοντά</a:t>
            </a:r>
            <a:r>
              <a:rPr lang="en-US" sz="2200" b="1" dirty="0" smtClean="0">
                <a:solidFill>
                  <a:srgbClr val="000000"/>
                </a:solidFill>
              </a:rPr>
              <a:t> </a:t>
            </a:r>
            <a:r>
              <a:rPr lang="en-US" sz="2200" b="1" dirty="0" err="1" smtClean="0">
                <a:solidFill>
                  <a:srgbClr val="000000"/>
                </a:solidFill>
              </a:rPr>
              <a:t>στο</a:t>
            </a:r>
            <a:r>
              <a:rPr lang="en-US" sz="2200" b="1" dirty="0" smtClean="0">
                <a:solidFill>
                  <a:srgbClr val="000000"/>
                </a:solidFill>
              </a:rPr>
              <a:t> </a:t>
            </a:r>
            <a:r>
              <a:rPr lang="en-US" sz="2200" b="1" dirty="0" err="1" smtClean="0">
                <a:solidFill>
                  <a:srgbClr val="000000"/>
                </a:solidFill>
              </a:rPr>
              <a:t>απόλυτο</a:t>
            </a:r>
            <a:r>
              <a:rPr lang="en-US" sz="2200" b="1" dirty="0" smtClean="0">
                <a:solidFill>
                  <a:srgbClr val="000000"/>
                </a:solidFill>
              </a:rPr>
              <a:t> </a:t>
            </a:r>
            <a:r>
              <a:rPr lang="en-US" sz="2200" b="1" dirty="0" err="1" smtClean="0">
                <a:solidFill>
                  <a:srgbClr val="000000"/>
                </a:solidFill>
              </a:rPr>
              <a:t>μηδέν</a:t>
            </a:r>
            <a:r>
              <a:rPr lang="en-US" sz="2200" b="1" dirty="0" smtClean="0">
                <a:solidFill>
                  <a:srgbClr val="000000"/>
                </a:solidFill>
              </a:rPr>
              <a:t> </a:t>
            </a:r>
            <a:r>
              <a:rPr lang="en-US" sz="2200" b="1" dirty="0" err="1" smtClean="0">
                <a:solidFill>
                  <a:srgbClr val="000000"/>
                </a:solidFill>
              </a:rPr>
              <a:t>είναι</a:t>
            </a:r>
            <a:r>
              <a:rPr lang="en-US" sz="2200" b="1" dirty="0" smtClean="0">
                <a:solidFill>
                  <a:srgbClr val="000000"/>
                </a:solidFill>
              </a:rPr>
              <a:t> </a:t>
            </a:r>
            <a:r>
              <a:rPr lang="en-US" sz="2200" b="1" dirty="0" err="1" smtClean="0">
                <a:solidFill>
                  <a:srgbClr val="000000"/>
                </a:solidFill>
              </a:rPr>
              <a:t>αποτέλεσμα</a:t>
            </a:r>
            <a:r>
              <a:rPr lang="en-US" sz="2200" b="1" dirty="0" smtClean="0">
                <a:solidFill>
                  <a:srgbClr val="000000"/>
                </a:solidFill>
              </a:rPr>
              <a:t> </a:t>
            </a:r>
            <a:r>
              <a:rPr lang="en-US" sz="2200" b="1" dirty="0" err="1" smtClean="0">
                <a:solidFill>
                  <a:srgbClr val="000000"/>
                </a:solidFill>
              </a:rPr>
              <a:t>κυρίως</a:t>
            </a:r>
            <a:r>
              <a:rPr lang="en-US" sz="2200" b="1" dirty="0" smtClean="0">
                <a:solidFill>
                  <a:srgbClr val="000000"/>
                </a:solidFill>
              </a:rPr>
              <a:t> </a:t>
            </a:r>
            <a:r>
              <a:rPr lang="en-US" sz="2200" b="1" dirty="0" err="1" smtClean="0">
                <a:solidFill>
                  <a:srgbClr val="000000"/>
                </a:solidFill>
              </a:rPr>
              <a:t>των</a:t>
            </a:r>
            <a:r>
              <a:rPr lang="en-US" sz="2200" b="1" dirty="0" smtClean="0">
                <a:solidFill>
                  <a:srgbClr val="000000"/>
                </a:solidFill>
              </a:rPr>
              <a:t> </a:t>
            </a:r>
            <a:r>
              <a:rPr lang="el-GR" sz="2200" b="1" dirty="0" err="1" smtClean="0">
                <a:solidFill>
                  <a:srgbClr val="000000"/>
                </a:solidFill>
              </a:rPr>
              <a:t>συγ</a:t>
            </a:r>
            <a:r>
              <a:rPr lang="en-US" sz="2200" b="1" dirty="0" err="1" smtClean="0">
                <a:solidFill>
                  <a:srgbClr val="000000"/>
                </a:solidFill>
              </a:rPr>
              <a:t>κρούσεων</a:t>
            </a:r>
            <a:r>
              <a:rPr lang="en-US" sz="2200" b="1" dirty="0" smtClean="0">
                <a:solidFill>
                  <a:srgbClr val="000000"/>
                </a:solidFill>
              </a:rPr>
              <a:t> </a:t>
            </a:r>
            <a:r>
              <a:rPr lang="en-US" sz="2200" b="1" dirty="0" err="1" smtClean="0">
                <a:solidFill>
                  <a:srgbClr val="000000"/>
                </a:solidFill>
              </a:rPr>
              <a:t>των</a:t>
            </a:r>
            <a:r>
              <a:rPr lang="en-US" sz="2200" b="1" dirty="0" smtClean="0">
                <a:solidFill>
                  <a:srgbClr val="000000"/>
                </a:solidFill>
              </a:rPr>
              <a:t> </a:t>
            </a:r>
            <a:r>
              <a:rPr lang="en-US" sz="2200" b="1" dirty="0" err="1" smtClean="0">
                <a:solidFill>
                  <a:srgbClr val="000000"/>
                </a:solidFill>
              </a:rPr>
              <a:t>ηλεκτρονίων</a:t>
            </a:r>
            <a:r>
              <a:rPr lang="en-US" sz="2200" b="1" dirty="0" smtClean="0">
                <a:solidFill>
                  <a:srgbClr val="000000"/>
                </a:solidFill>
              </a:rPr>
              <a:t> </a:t>
            </a:r>
            <a:r>
              <a:rPr lang="en-US" sz="2200" b="1" dirty="0" err="1" smtClean="0">
                <a:solidFill>
                  <a:srgbClr val="000000"/>
                </a:solidFill>
              </a:rPr>
              <a:t>με</a:t>
            </a:r>
            <a:r>
              <a:rPr lang="en-US" sz="2200" b="1" dirty="0" smtClean="0">
                <a:solidFill>
                  <a:srgbClr val="000000"/>
                </a:solidFill>
              </a:rPr>
              <a:t> </a:t>
            </a:r>
            <a:r>
              <a:rPr lang="en-US" sz="2200" b="1" dirty="0" err="1" smtClean="0">
                <a:solidFill>
                  <a:srgbClr val="000000"/>
                </a:solidFill>
              </a:rPr>
              <a:t>προσμίξεις</a:t>
            </a:r>
            <a:r>
              <a:rPr lang="en-US" sz="2200" b="1" dirty="0" smtClean="0">
                <a:solidFill>
                  <a:srgbClr val="000000"/>
                </a:solidFill>
              </a:rPr>
              <a:t> </a:t>
            </a:r>
            <a:r>
              <a:rPr lang="en-US" sz="2200" b="1" dirty="0" err="1" smtClean="0">
                <a:solidFill>
                  <a:srgbClr val="000000"/>
                </a:solidFill>
              </a:rPr>
              <a:t>και</a:t>
            </a:r>
            <a:r>
              <a:rPr lang="en-US" sz="2200" b="1" dirty="0" smtClean="0">
                <a:solidFill>
                  <a:srgbClr val="000000"/>
                </a:solidFill>
              </a:rPr>
              <a:t> </a:t>
            </a:r>
            <a:r>
              <a:rPr lang="en-US" sz="2200" b="1" dirty="0" err="1" smtClean="0">
                <a:solidFill>
                  <a:srgbClr val="000000"/>
                </a:solidFill>
              </a:rPr>
              <a:t>ατέλειες</a:t>
            </a:r>
            <a:r>
              <a:rPr lang="en-US" sz="2200" b="1" dirty="0" smtClean="0">
                <a:solidFill>
                  <a:srgbClr val="000000"/>
                </a:solidFill>
              </a:rPr>
              <a:t> </a:t>
            </a:r>
            <a:r>
              <a:rPr lang="el-GR" sz="2200" b="1" dirty="0" smtClean="0">
                <a:solidFill>
                  <a:srgbClr val="000000"/>
                </a:solidFill>
              </a:rPr>
              <a:t>του</a:t>
            </a:r>
            <a:r>
              <a:rPr lang="en-US" sz="2200" b="1" dirty="0" smtClean="0">
                <a:solidFill>
                  <a:srgbClr val="000000"/>
                </a:solidFill>
              </a:rPr>
              <a:t> </a:t>
            </a:r>
            <a:r>
              <a:rPr lang="el-GR" sz="2200" b="1" dirty="0" smtClean="0">
                <a:solidFill>
                  <a:srgbClr val="000000"/>
                </a:solidFill>
              </a:rPr>
              <a:t>μετάλλου</a:t>
            </a:r>
            <a:r>
              <a:rPr lang="en-US" sz="2200" b="1" dirty="0" smtClean="0">
                <a:solidFill>
                  <a:srgbClr val="000000"/>
                </a:solidFill>
              </a:rPr>
              <a:t>.</a:t>
            </a:r>
          </a:p>
          <a:p>
            <a:pPr marL="273050" indent="-273050" algn="just"/>
            <a:r>
              <a:rPr lang="el-GR" sz="2200" b="1" dirty="0" smtClean="0">
                <a:solidFill>
                  <a:srgbClr val="000000"/>
                </a:solidFill>
              </a:rPr>
              <a:t>Η</a:t>
            </a:r>
            <a:r>
              <a:rPr lang="en-US" sz="2200" b="1" dirty="0" smtClean="0">
                <a:solidFill>
                  <a:srgbClr val="000000"/>
                </a:solidFill>
              </a:rPr>
              <a:t> </a:t>
            </a:r>
            <a:r>
              <a:rPr lang="en-US" sz="2200" b="1" dirty="0" err="1" smtClean="0">
                <a:solidFill>
                  <a:srgbClr val="000000"/>
                </a:solidFill>
              </a:rPr>
              <a:t>ειδική</a:t>
            </a:r>
            <a:r>
              <a:rPr lang="en-US" sz="2200" b="1" dirty="0" smtClean="0">
                <a:solidFill>
                  <a:srgbClr val="000000"/>
                </a:solidFill>
              </a:rPr>
              <a:t> </a:t>
            </a:r>
            <a:r>
              <a:rPr lang="en-US" sz="2200" b="1" dirty="0" err="1" smtClean="0">
                <a:solidFill>
                  <a:srgbClr val="000000"/>
                </a:solidFill>
              </a:rPr>
              <a:t>αντίσταση</a:t>
            </a:r>
            <a:r>
              <a:rPr lang="en-US" sz="2200" b="1" dirty="0" smtClean="0">
                <a:solidFill>
                  <a:srgbClr val="000000"/>
                </a:solidFill>
              </a:rPr>
              <a:t> </a:t>
            </a:r>
            <a:r>
              <a:rPr lang="en-US" sz="2200" b="1" dirty="0" err="1" smtClean="0">
                <a:solidFill>
                  <a:srgbClr val="000000"/>
                </a:solidFill>
              </a:rPr>
              <a:t>στις</a:t>
            </a:r>
            <a:r>
              <a:rPr lang="en-US" sz="2200" b="1" dirty="0" smtClean="0">
                <a:solidFill>
                  <a:srgbClr val="000000"/>
                </a:solidFill>
              </a:rPr>
              <a:t> </a:t>
            </a:r>
            <a:r>
              <a:rPr lang="en-US" sz="2200" b="1" dirty="0" err="1" smtClean="0">
                <a:solidFill>
                  <a:srgbClr val="000000"/>
                </a:solidFill>
              </a:rPr>
              <a:t>υψηλές</a:t>
            </a:r>
            <a:r>
              <a:rPr lang="en-US" sz="2200" b="1" dirty="0" smtClean="0">
                <a:solidFill>
                  <a:srgbClr val="000000"/>
                </a:solidFill>
              </a:rPr>
              <a:t> </a:t>
            </a:r>
            <a:r>
              <a:rPr lang="en-US" sz="2200" b="1" dirty="0" err="1" smtClean="0">
                <a:solidFill>
                  <a:srgbClr val="000000"/>
                </a:solidFill>
              </a:rPr>
              <a:t>θερμοκρασίες</a:t>
            </a:r>
            <a:r>
              <a:rPr lang="en-US" sz="2200" b="1" dirty="0" smtClean="0">
                <a:solidFill>
                  <a:srgbClr val="000000"/>
                </a:solidFill>
              </a:rPr>
              <a:t> </a:t>
            </a:r>
            <a:r>
              <a:rPr lang="el-GR" sz="2200" b="1" dirty="0" smtClean="0">
                <a:solidFill>
                  <a:srgbClr val="000000"/>
                </a:solidFill>
              </a:rPr>
              <a:t>οφείλεται κυρίως στις</a:t>
            </a:r>
            <a:r>
              <a:rPr lang="en-US" sz="2200" b="1" dirty="0" smtClean="0">
                <a:solidFill>
                  <a:srgbClr val="000000"/>
                </a:solidFill>
              </a:rPr>
              <a:t> </a:t>
            </a:r>
            <a:r>
              <a:rPr lang="el-GR" sz="2200" b="1" dirty="0" err="1" smtClean="0">
                <a:solidFill>
                  <a:srgbClr val="000000"/>
                </a:solidFill>
              </a:rPr>
              <a:t>συγ</a:t>
            </a:r>
            <a:r>
              <a:rPr lang="en-US" sz="2200" b="1" dirty="0" err="1" smtClean="0">
                <a:solidFill>
                  <a:srgbClr val="000000"/>
                </a:solidFill>
              </a:rPr>
              <a:t>κρούσεις</a:t>
            </a:r>
            <a:r>
              <a:rPr lang="en-US" sz="2200" b="1" dirty="0" smtClean="0">
                <a:solidFill>
                  <a:srgbClr val="000000"/>
                </a:solidFill>
              </a:rPr>
              <a:t> </a:t>
            </a:r>
            <a:r>
              <a:rPr lang="en-US" sz="2200" b="1" dirty="0" err="1" smtClean="0">
                <a:solidFill>
                  <a:srgbClr val="000000"/>
                </a:solidFill>
              </a:rPr>
              <a:t>μεταξύ</a:t>
            </a:r>
            <a:r>
              <a:rPr lang="en-US" sz="2200" b="1" dirty="0" smtClean="0">
                <a:solidFill>
                  <a:srgbClr val="000000"/>
                </a:solidFill>
              </a:rPr>
              <a:t> </a:t>
            </a:r>
            <a:r>
              <a:rPr lang="en-US" sz="2200" b="1" dirty="0" err="1" smtClean="0">
                <a:solidFill>
                  <a:srgbClr val="000000"/>
                </a:solidFill>
              </a:rPr>
              <a:t>των</a:t>
            </a:r>
            <a:r>
              <a:rPr lang="en-US" sz="2200" b="1" dirty="0" smtClean="0">
                <a:solidFill>
                  <a:srgbClr val="000000"/>
                </a:solidFill>
              </a:rPr>
              <a:t> </a:t>
            </a:r>
            <a:r>
              <a:rPr lang="en-US" sz="2200" b="1" dirty="0" err="1" smtClean="0">
                <a:solidFill>
                  <a:srgbClr val="000000"/>
                </a:solidFill>
              </a:rPr>
              <a:t>ηλεκτρονίων</a:t>
            </a:r>
            <a:r>
              <a:rPr lang="en-US" sz="2200" b="1" dirty="0" smtClean="0">
                <a:solidFill>
                  <a:srgbClr val="000000"/>
                </a:solidFill>
              </a:rPr>
              <a:t> </a:t>
            </a:r>
            <a:r>
              <a:rPr lang="en-US" sz="2200" b="1" dirty="0" err="1" smtClean="0">
                <a:solidFill>
                  <a:srgbClr val="000000"/>
                </a:solidFill>
              </a:rPr>
              <a:t>και</a:t>
            </a:r>
            <a:r>
              <a:rPr lang="en-US" sz="2200" b="1" dirty="0" smtClean="0">
                <a:solidFill>
                  <a:srgbClr val="000000"/>
                </a:solidFill>
              </a:rPr>
              <a:t> </a:t>
            </a:r>
            <a:r>
              <a:rPr lang="en-US" sz="2200" b="1" dirty="0" err="1" smtClean="0">
                <a:solidFill>
                  <a:srgbClr val="000000"/>
                </a:solidFill>
              </a:rPr>
              <a:t>των</a:t>
            </a:r>
            <a:r>
              <a:rPr lang="en-US" sz="2200" b="1" dirty="0" smtClean="0">
                <a:solidFill>
                  <a:srgbClr val="000000"/>
                </a:solidFill>
              </a:rPr>
              <a:t> </a:t>
            </a:r>
            <a:r>
              <a:rPr lang="en-US" sz="2200" b="1" dirty="0" err="1" smtClean="0">
                <a:solidFill>
                  <a:srgbClr val="000000"/>
                </a:solidFill>
              </a:rPr>
              <a:t>ατόμων</a:t>
            </a:r>
            <a:r>
              <a:rPr lang="en-US" sz="2200" b="1" dirty="0" smtClean="0">
                <a:solidFill>
                  <a:srgbClr val="000000"/>
                </a:solidFill>
              </a:rPr>
              <a:t> </a:t>
            </a:r>
            <a:r>
              <a:rPr lang="en-US" sz="2200" b="1" dirty="0" err="1" smtClean="0">
                <a:solidFill>
                  <a:srgbClr val="000000"/>
                </a:solidFill>
              </a:rPr>
              <a:t>του</a:t>
            </a:r>
            <a:r>
              <a:rPr lang="en-US" sz="2200" b="1" dirty="0" smtClean="0">
                <a:solidFill>
                  <a:srgbClr val="000000"/>
                </a:solidFill>
              </a:rPr>
              <a:t> </a:t>
            </a:r>
            <a:r>
              <a:rPr lang="el-GR" sz="2200" b="1" dirty="0" smtClean="0">
                <a:solidFill>
                  <a:srgbClr val="000000"/>
                </a:solidFill>
              </a:rPr>
              <a:t>μετάλλου</a:t>
            </a:r>
            <a:r>
              <a:rPr lang="en-US" sz="2200" b="1" dirty="0" smtClean="0">
                <a:solidFill>
                  <a:srgbClr val="000000"/>
                </a:solidFill>
              </a:rPr>
              <a:t>.</a:t>
            </a:r>
          </a:p>
          <a:p>
            <a:pPr marL="273050" indent="-273050" algn="just"/>
            <a:endParaRPr lang="en-US" sz="2000" b="1" dirty="0" smtClean="0">
              <a:solidFill>
                <a:srgbClr val="000000"/>
              </a:solidFill>
            </a:endParaRPr>
          </a:p>
        </p:txBody>
      </p:sp>
      <p:pic>
        <p:nvPicPr>
          <p:cNvPr id="40965" name="Picture 7" descr="27819_2709"/>
          <p:cNvPicPr>
            <a:picLocks noChangeAspect="1" noChangeArrowheads="1"/>
          </p:cNvPicPr>
          <p:nvPr/>
        </p:nvPicPr>
        <p:blipFill>
          <a:blip r:embed="rId2" cstate="print"/>
          <a:srcRect/>
          <a:stretch>
            <a:fillRect/>
          </a:stretch>
        </p:blipFill>
        <p:spPr bwMode="auto">
          <a:xfrm>
            <a:off x="7698097" y="1042879"/>
            <a:ext cx="3498851" cy="4602162"/>
          </a:xfrm>
          <a:prstGeom prst="rect">
            <a:avLst/>
          </a:prstGeom>
          <a:noFill/>
          <a:ln w="9525">
            <a:noFill/>
            <a:miter lim="800000"/>
            <a:headEnd/>
            <a:tailEnd/>
          </a:ln>
          <a:scene3d>
            <a:camera prst="orthographicFront"/>
            <a:lightRig rig="threePt" dir="t"/>
          </a:scene3d>
          <a:sp3d>
            <a:bevelT/>
          </a:sp3d>
        </p:spPr>
      </p:pic>
      <p:sp>
        <p:nvSpPr>
          <p:cNvPr id="7" name="6 - Θέση αριθμού διαφάνειας"/>
          <p:cNvSpPr>
            <a:spLocks noGrp="1"/>
          </p:cNvSpPr>
          <p:nvPr>
            <p:ph type="sldNum" sz="quarter" idx="12"/>
          </p:nvPr>
        </p:nvSpPr>
        <p:spPr/>
        <p:txBody>
          <a:bodyPr/>
          <a:lstStyle/>
          <a:p>
            <a:pPr>
              <a:defRPr/>
            </a:pPr>
            <a:fld id="{1A5AFEB3-9FE6-4F28-B17E-F12F1808A410}" type="slidenum">
              <a:rPr lang="en-US" altLang="en-US" smtClean="0"/>
              <a:pPr>
                <a:defRPr/>
              </a:pPr>
              <a:t>104</a:t>
            </a:fld>
            <a:endParaRPr lang="en-US" altLang="en-US"/>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idx="1"/>
          </p:nvPr>
        </p:nvSpPr>
        <p:spPr>
          <a:xfrm>
            <a:off x="231233" y="899367"/>
            <a:ext cx="5654566" cy="2316817"/>
          </a:xfrm>
        </p:spPr>
        <p:txBody>
          <a:bodyPr>
            <a:noAutofit/>
          </a:bodyPr>
          <a:lstStyle/>
          <a:p>
            <a:pPr marL="452438" indent="-452438"/>
            <a:r>
              <a:rPr lang="en-US" sz="2000" b="1" dirty="0" err="1" smtClean="0">
                <a:solidFill>
                  <a:srgbClr val="000000"/>
                </a:solidFill>
              </a:rPr>
              <a:t>Οι</a:t>
            </a:r>
            <a:r>
              <a:rPr lang="en-US" sz="2000" b="1" dirty="0" smtClean="0">
                <a:solidFill>
                  <a:srgbClr val="000000"/>
                </a:solidFill>
              </a:rPr>
              <a:t> </a:t>
            </a:r>
            <a:r>
              <a:rPr lang="en-US" sz="2400" b="1" dirty="0" err="1" smtClean="0">
                <a:solidFill>
                  <a:srgbClr val="002060"/>
                </a:solidFill>
              </a:rPr>
              <a:t>ημιαγωγοί</a:t>
            </a:r>
            <a:r>
              <a:rPr lang="en-US"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 </a:t>
            </a:r>
            <a:r>
              <a:rPr lang="en-US" sz="2000" b="1" dirty="0" err="1" smtClean="0">
                <a:solidFill>
                  <a:srgbClr val="000000"/>
                </a:solidFill>
              </a:rPr>
              <a:t>υλικά</a:t>
            </a:r>
            <a:r>
              <a:rPr lang="en-US" sz="2000" b="1" dirty="0" smtClean="0">
                <a:solidFill>
                  <a:srgbClr val="000000"/>
                </a:solidFill>
              </a:rPr>
              <a:t> </a:t>
            </a:r>
            <a:r>
              <a:rPr lang="en-US" sz="2000" b="1" dirty="0" err="1" smtClean="0">
                <a:solidFill>
                  <a:srgbClr val="000000"/>
                </a:solidFill>
              </a:rPr>
              <a:t>των</a:t>
            </a:r>
            <a:r>
              <a:rPr lang="en-US" sz="2000" b="1" dirty="0" smtClean="0">
                <a:solidFill>
                  <a:srgbClr val="000000"/>
                </a:solidFill>
              </a:rPr>
              <a:t> </a:t>
            </a:r>
            <a:r>
              <a:rPr lang="en-US" sz="2000" b="1" dirty="0" err="1" smtClean="0">
                <a:solidFill>
                  <a:srgbClr val="000000"/>
                </a:solidFill>
              </a:rPr>
              <a:t>οποίων</a:t>
            </a:r>
            <a:r>
              <a:rPr lang="en-US" sz="2000" b="1" dirty="0" smtClean="0">
                <a:solidFill>
                  <a:srgbClr val="000000"/>
                </a:solidFill>
              </a:rPr>
              <a:t> η </a:t>
            </a:r>
            <a:r>
              <a:rPr lang="en-US" sz="2000" b="1" dirty="0" err="1" smtClean="0">
                <a:solidFill>
                  <a:srgbClr val="000000"/>
                </a:solidFill>
              </a:rPr>
              <a:t>ειδική</a:t>
            </a:r>
            <a:r>
              <a:rPr lang="en-US" sz="2000" b="1" dirty="0" smtClean="0">
                <a:solidFill>
                  <a:srgbClr val="000000"/>
                </a:solidFill>
              </a:rPr>
              <a:t> </a:t>
            </a:r>
            <a:r>
              <a:rPr lang="en-US" sz="2000" b="1" dirty="0" err="1" smtClean="0">
                <a:solidFill>
                  <a:srgbClr val="000000"/>
                </a:solidFill>
              </a:rPr>
              <a:t>αντίσταση</a:t>
            </a:r>
            <a:r>
              <a:rPr lang="en-US" sz="2000" b="1" dirty="0" smtClean="0">
                <a:solidFill>
                  <a:srgbClr val="000000"/>
                </a:solidFill>
              </a:rPr>
              <a:t> </a:t>
            </a:r>
            <a:r>
              <a:rPr lang="en-US" sz="2000" b="1" dirty="0" err="1" smtClean="0">
                <a:solidFill>
                  <a:srgbClr val="000000"/>
                </a:solidFill>
              </a:rPr>
              <a:t>μειώνεται</a:t>
            </a:r>
            <a:r>
              <a:rPr lang="en-US" sz="2000" b="1" dirty="0" smtClean="0">
                <a:solidFill>
                  <a:srgbClr val="000000"/>
                </a:solidFill>
              </a:rPr>
              <a:t> </a:t>
            </a:r>
            <a:r>
              <a:rPr lang="el-GR" sz="2000" b="1" dirty="0" smtClean="0">
                <a:solidFill>
                  <a:srgbClr val="000000"/>
                </a:solidFill>
              </a:rPr>
              <a:t>όσο</a:t>
            </a:r>
            <a:r>
              <a:rPr lang="en-US" sz="2000" b="1" dirty="0" smtClean="0">
                <a:solidFill>
                  <a:srgbClr val="000000"/>
                </a:solidFill>
              </a:rPr>
              <a:t> </a:t>
            </a:r>
            <a:r>
              <a:rPr lang="en-US" sz="2000" b="1" dirty="0" err="1" smtClean="0">
                <a:solidFill>
                  <a:srgbClr val="000000"/>
                </a:solidFill>
              </a:rPr>
              <a:t>αυξάνεται</a:t>
            </a:r>
            <a:r>
              <a:rPr lang="en-US" sz="2000" b="1" dirty="0" smtClean="0">
                <a:solidFill>
                  <a:srgbClr val="000000"/>
                </a:solidFill>
              </a:rPr>
              <a:t> η </a:t>
            </a:r>
            <a:r>
              <a:rPr lang="en-US" sz="2000" b="1" dirty="0" err="1" smtClean="0">
                <a:solidFill>
                  <a:srgbClr val="000000"/>
                </a:solidFill>
              </a:rPr>
              <a:t>θερμοκρασία</a:t>
            </a:r>
            <a:r>
              <a:rPr lang="en-US" sz="2000" b="1" dirty="0" smtClean="0">
                <a:solidFill>
                  <a:srgbClr val="000000"/>
                </a:solidFill>
              </a:rPr>
              <a:t>.</a:t>
            </a:r>
          </a:p>
          <a:p>
            <a:pPr marL="452438" indent="-452438"/>
            <a:r>
              <a:rPr lang="en-US" sz="2000" b="1" dirty="0" err="1" smtClean="0">
                <a:solidFill>
                  <a:srgbClr val="000000"/>
                </a:solidFill>
              </a:rPr>
              <a:t>Το</a:t>
            </a:r>
            <a:r>
              <a:rPr lang="en-US" sz="2000" b="1" dirty="0" smtClean="0">
                <a:solidFill>
                  <a:srgbClr val="000000"/>
                </a:solidFill>
              </a:rPr>
              <a:t> </a:t>
            </a:r>
            <a:r>
              <a:rPr lang="en-US" sz="2000" b="1" i="1" dirty="0" smtClean="0">
                <a:solidFill>
                  <a:srgbClr val="000000"/>
                </a:solidFill>
                <a:cs typeface="Arial" charset="0"/>
                <a:sym typeface="Symbol" pitchFamily="18" charset="2"/>
              </a:rPr>
              <a:t>a</a:t>
            </a:r>
            <a:r>
              <a:rPr lang="en-US"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 </a:t>
            </a:r>
            <a:r>
              <a:rPr lang="en-US" sz="2000" b="1" dirty="0" err="1" smtClean="0">
                <a:solidFill>
                  <a:srgbClr val="000000"/>
                </a:solidFill>
              </a:rPr>
              <a:t>αρνητικό</a:t>
            </a:r>
            <a:r>
              <a:rPr lang="el-GR" sz="2000" b="1" dirty="0" smtClean="0">
                <a:solidFill>
                  <a:srgbClr val="000000"/>
                </a:solidFill>
              </a:rPr>
              <a:t>.</a:t>
            </a:r>
            <a:endParaRPr lang="en-US" sz="2000" b="1" dirty="0" smtClean="0">
              <a:solidFill>
                <a:srgbClr val="000000"/>
              </a:solidFill>
            </a:endParaRPr>
          </a:p>
          <a:p>
            <a:pPr marL="452438" indent="-452438"/>
            <a:r>
              <a:rPr lang="el-GR" sz="2000" b="1" dirty="0" smtClean="0">
                <a:solidFill>
                  <a:srgbClr val="000000"/>
                </a:solidFill>
              </a:rPr>
              <a:t>Όσο αυξάνεται η</a:t>
            </a:r>
            <a:r>
              <a:rPr lang="en-US" sz="2000" b="1" dirty="0" smtClean="0">
                <a:solidFill>
                  <a:srgbClr val="000000"/>
                </a:solidFill>
              </a:rPr>
              <a:t> </a:t>
            </a:r>
            <a:r>
              <a:rPr lang="en-US" sz="2000" b="1" dirty="0" err="1" smtClean="0">
                <a:solidFill>
                  <a:srgbClr val="000000"/>
                </a:solidFill>
              </a:rPr>
              <a:t>θερμοκρασί</a:t>
            </a:r>
            <a:r>
              <a:rPr lang="el-GR" sz="2000" b="1" dirty="0" smtClean="0">
                <a:solidFill>
                  <a:srgbClr val="000000"/>
                </a:solidFill>
              </a:rPr>
              <a:t>α</a:t>
            </a:r>
            <a:r>
              <a:rPr lang="en-US" sz="2000" b="1" dirty="0" smtClean="0">
                <a:solidFill>
                  <a:srgbClr val="000000"/>
                </a:solidFill>
              </a:rPr>
              <a:t> </a:t>
            </a:r>
            <a:r>
              <a:rPr lang="el-GR" sz="2000" b="1" dirty="0" smtClean="0">
                <a:solidFill>
                  <a:srgbClr val="000000"/>
                </a:solidFill>
              </a:rPr>
              <a:t>αυξάνεται</a:t>
            </a:r>
            <a:r>
              <a:rPr lang="en-US" sz="2000" b="1" dirty="0" smtClean="0">
                <a:solidFill>
                  <a:srgbClr val="000000"/>
                </a:solidFill>
              </a:rPr>
              <a:t> η </a:t>
            </a:r>
            <a:r>
              <a:rPr lang="en-US" sz="2000" b="1" dirty="0" err="1" smtClean="0">
                <a:solidFill>
                  <a:srgbClr val="000000"/>
                </a:solidFill>
              </a:rPr>
              <a:t>πυκνότητα</a:t>
            </a:r>
            <a:r>
              <a:rPr lang="en-US" sz="2000" b="1" dirty="0" smtClean="0">
                <a:solidFill>
                  <a:srgbClr val="000000"/>
                </a:solidFill>
              </a:rPr>
              <a:t> </a:t>
            </a:r>
            <a:r>
              <a:rPr lang="en-US" sz="2000" b="1" dirty="0" err="1" smtClean="0">
                <a:solidFill>
                  <a:srgbClr val="000000"/>
                </a:solidFill>
              </a:rPr>
              <a:t>των</a:t>
            </a:r>
            <a:r>
              <a:rPr lang="en-US" sz="2000" b="1" dirty="0" smtClean="0">
                <a:solidFill>
                  <a:srgbClr val="000000"/>
                </a:solidFill>
              </a:rPr>
              <a:t> </a:t>
            </a:r>
            <a:r>
              <a:rPr lang="en-US" sz="2000" b="1" dirty="0" err="1" smtClean="0">
                <a:solidFill>
                  <a:srgbClr val="000000"/>
                </a:solidFill>
              </a:rPr>
              <a:t>φορέων</a:t>
            </a:r>
            <a:r>
              <a:rPr lang="en-US" sz="2000" b="1" dirty="0" smtClean="0">
                <a:solidFill>
                  <a:srgbClr val="000000"/>
                </a:solidFill>
              </a:rPr>
              <a:t> </a:t>
            </a:r>
            <a:r>
              <a:rPr lang="en-US" sz="2000" b="1" dirty="0" err="1" smtClean="0">
                <a:solidFill>
                  <a:srgbClr val="000000"/>
                </a:solidFill>
              </a:rPr>
              <a:t>φορτίου</a:t>
            </a:r>
            <a:r>
              <a:rPr lang="en-US" sz="2000" b="1" dirty="0" smtClean="0">
                <a:solidFill>
                  <a:srgbClr val="000000"/>
                </a:solidFill>
              </a:rPr>
              <a:t>.</a:t>
            </a:r>
          </a:p>
        </p:txBody>
      </p:sp>
      <p:sp>
        <p:nvSpPr>
          <p:cNvPr id="4" name="Rectangle 2"/>
          <p:cNvSpPr txBox="1">
            <a:spLocks noChangeArrowheads="1"/>
          </p:cNvSpPr>
          <p:nvPr/>
        </p:nvSpPr>
        <p:spPr>
          <a:xfrm>
            <a:off x="683172" y="239110"/>
            <a:ext cx="10058400" cy="579438"/>
          </a:xfrm>
          <a:prstGeom prst="rect">
            <a:avLst/>
          </a:prstGeom>
        </p:spPr>
        <p:txBody>
          <a:bodyPr vert="horz" lIns="91440" tIns="45720" rIns="91440" bIns="45720" rtlCol="0" anchor="t">
            <a:normAutofit fontScale="975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l-GR" sz="3600" b="1" i="0" u="none" strike="noStrike" kern="1200" cap="none" spc="0" normalizeH="0" baseline="0" noProof="0" dirty="0" smtClean="0">
                <a:ln>
                  <a:noFill/>
                </a:ln>
                <a:solidFill>
                  <a:srgbClr val="0D3857"/>
                </a:solidFill>
                <a:effectLst/>
                <a:uLnTx/>
                <a:uFillTx/>
                <a:latin typeface="+mj-lt"/>
                <a:ea typeface="+mj-ea"/>
                <a:cs typeface="+mj-cs"/>
              </a:rPr>
              <a:t>Ημιαγωγοί - Υπεραγωγοί</a:t>
            </a:r>
            <a:endParaRPr kumimoji="0" lang="en-US" sz="3600" b="1" i="0" u="none" strike="noStrike" kern="1200" cap="none" spc="0" normalizeH="0" baseline="0" noProof="0" dirty="0" smtClean="0">
              <a:ln>
                <a:noFill/>
              </a:ln>
              <a:solidFill>
                <a:srgbClr val="0D3857"/>
              </a:solidFill>
              <a:effectLst/>
              <a:uLnTx/>
              <a:uFillTx/>
              <a:latin typeface="+mj-lt"/>
              <a:ea typeface="+mj-ea"/>
              <a:cs typeface="+mj-cs"/>
            </a:endParaRPr>
          </a:p>
        </p:txBody>
      </p:sp>
      <p:sp>
        <p:nvSpPr>
          <p:cNvPr id="6" name="Rectangle 3"/>
          <p:cNvSpPr txBox="1">
            <a:spLocks noChangeArrowheads="1"/>
          </p:cNvSpPr>
          <p:nvPr/>
        </p:nvSpPr>
        <p:spPr>
          <a:xfrm>
            <a:off x="6127532" y="920388"/>
            <a:ext cx="5833240" cy="2831805"/>
          </a:xfrm>
          <a:prstGeom prst="rect">
            <a:avLst/>
          </a:prstGeom>
        </p:spPr>
        <p:txBody>
          <a:bodyPr vert="horz" lIns="91440" tIns="45720" rIns="91440" bIns="45720" rtlCol="0">
            <a:normAutofit/>
          </a:bodyPr>
          <a:lstStyle/>
          <a:p>
            <a:pPr marL="452438" lvl="0" indent="-452438" algn="just">
              <a:spcBef>
                <a:spcPts val="1000"/>
              </a:spcBef>
              <a:buClr>
                <a:schemeClr val="accent1"/>
              </a:buClr>
              <a:buSzPct val="80000"/>
              <a:buFont typeface="Wingdings 3" charset="2"/>
              <a:buChar char=""/>
            </a:pPr>
            <a:r>
              <a:rPr kumimoji="0" lang="el-GR" sz="2000" b="1" i="0" u="none" strike="noStrike" kern="1200" cap="none" spc="0" normalizeH="0" baseline="0" noProof="0" dirty="0" smtClean="0">
                <a:ln>
                  <a:noFill/>
                </a:ln>
                <a:solidFill>
                  <a:srgbClr val="000000"/>
                </a:solidFill>
                <a:effectLst/>
                <a:uLnTx/>
                <a:uFillTx/>
                <a:latin typeface="+mn-lt"/>
                <a:ea typeface="+mn-ea"/>
                <a:cs typeface="+mn-cs"/>
              </a:rPr>
              <a:t>Οι </a:t>
            </a:r>
            <a:r>
              <a:rPr kumimoji="0" lang="el-GR" sz="2400" b="1" i="0" u="none" strike="noStrike" kern="1200" cap="none" spc="0" normalizeH="0" baseline="0" noProof="0" dirty="0" smtClean="0">
                <a:ln>
                  <a:noFill/>
                </a:ln>
                <a:solidFill>
                  <a:srgbClr val="002060"/>
                </a:solidFill>
                <a:effectLst/>
                <a:uLnTx/>
                <a:uFillTx/>
                <a:latin typeface="+mn-lt"/>
                <a:ea typeface="+mn-ea"/>
                <a:cs typeface="+mn-cs"/>
              </a:rPr>
              <a:t>υπεραγωγοί</a:t>
            </a:r>
            <a:r>
              <a:rPr kumimoji="0" lang="el-GR" sz="2000" b="1" i="0" u="none" strike="noStrike" kern="1200" cap="none" spc="0" normalizeH="0" baseline="0" noProof="0" dirty="0" smtClean="0">
                <a:ln>
                  <a:noFill/>
                </a:ln>
                <a:solidFill>
                  <a:srgbClr val="000000"/>
                </a:solidFill>
                <a:effectLst/>
                <a:uLnTx/>
                <a:uFillTx/>
                <a:latin typeface="+mn-lt"/>
                <a:ea typeface="+mn-ea"/>
                <a:cs typeface="+mn-cs"/>
              </a:rPr>
              <a:t> είναι υλικά των οποίων </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η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αντίσταση</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l-GR" sz="2000" b="1" i="0" u="none" strike="noStrike" kern="1200" cap="none" spc="0" normalizeH="0" baseline="0" noProof="0" dirty="0" smtClean="0">
                <a:ln>
                  <a:noFill/>
                </a:ln>
                <a:solidFill>
                  <a:srgbClr val="000000"/>
                </a:solidFill>
                <a:effectLst/>
                <a:uLnTx/>
                <a:uFillTx/>
                <a:latin typeface="+mn-lt"/>
                <a:ea typeface="+mn-ea"/>
                <a:cs typeface="+mn-cs"/>
              </a:rPr>
              <a:t>μειώνεται στο μηδέν</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όταν</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η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θερμοκρασία</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l-GR" sz="2000" b="1" i="0" u="none" strike="noStrike" kern="1200" cap="none" spc="0" normalizeH="0" baseline="0" noProof="0" dirty="0" smtClean="0">
                <a:ln>
                  <a:noFill/>
                </a:ln>
                <a:solidFill>
                  <a:srgbClr val="000000"/>
                </a:solidFill>
                <a:effectLst/>
                <a:uLnTx/>
                <a:uFillTx/>
                <a:latin typeface="+mn-lt"/>
                <a:ea typeface="+mn-ea"/>
                <a:cs typeface="+mn-cs"/>
              </a:rPr>
              <a:t>τους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πέ</a:t>
            </a:r>
            <a:r>
              <a:rPr kumimoji="0" lang="el-GR" sz="2000" b="1" i="0" u="none" strike="noStrike" kern="1200" cap="none" spc="0" normalizeH="0" baseline="0" noProof="0" dirty="0" smtClean="0">
                <a:ln>
                  <a:noFill/>
                </a:ln>
                <a:solidFill>
                  <a:srgbClr val="000000"/>
                </a:solidFill>
                <a:effectLst/>
                <a:uLnTx/>
                <a:uFillTx/>
                <a:latin typeface="+mn-lt"/>
                <a:ea typeface="+mn-ea"/>
                <a:cs typeface="+mn-cs"/>
              </a:rPr>
              <a:t>σ</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ει</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κάτω</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από</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μια</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ορισμένη</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τιμή</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1" u="none" strike="noStrike" kern="1200" cap="none" spc="0" normalizeH="0" baseline="0" noProof="0" dirty="0" err="1" smtClean="0">
                <a:ln>
                  <a:noFill/>
                </a:ln>
                <a:solidFill>
                  <a:srgbClr val="000000"/>
                </a:solidFill>
                <a:effectLst/>
                <a:uLnTx/>
                <a:uFillTx/>
                <a:latin typeface="+mn-lt"/>
                <a:ea typeface="+mn-ea"/>
                <a:cs typeface="+mn-cs"/>
              </a:rPr>
              <a:t>T</a:t>
            </a:r>
            <a:r>
              <a:rPr kumimoji="0" lang="en-US" sz="2000" b="1" i="1" u="none" strike="noStrike" kern="1200" cap="none" spc="0" normalizeH="0" baseline="-25000" noProof="0" dirty="0" err="1" smtClean="0">
                <a:ln>
                  <a:noFill/>
                </a:ln>
                <a:solidFill>
                  <a:srgbClr val="000000"/>
                </a:solidFill>
                <a:effectLst/>
                <a:uLnTx/>
                <a:uFillTx/>
                <a:latin typeface="+mn-lt"/>
                <a:ea typeface="+mn-ea"/>
                <a:cs typeface="+mn-cs"/>
              </a:rPr>
              <a:t>c</a:t>
            </a:r>
            <a:r>
              <a:rPr kumimoji="0" lang="el-GR" sz="2000" b="1" i="1" u="none" strike="noStrike" kern="1200" cap="none" spc="0" normalizeH="0" noProof="0" dirty="0" smtClean="0">
                <a:ln>
                  <a:noFill/>
                </a:ln>
                <a:solidFill>
                  <a:srgbClr val="000000"/>
                </a:solidFill>
                <a:effectLst/>
                <a:uLnTx/>
                <a:uFillTx/>
                <a:latin typeface="+mn-lt"/>
                <a:ea typeface="+mn-ea"/>
                <a:cs typeface="+mn-cs"/>
              </a:rPr>
              <a:t> (</a:t>
            </a:r>
            <a:r>
              <a:rPr lang="en-US" sz="2000" b="1" dirty="0" err="1" smtClean="0">
                <a:solidFill>
                  <a:srgbClr val="000000"/>
                </a:solidFill>
              </a:rPr>
              <a:t>κρίσιμη</a:t>
            </a:r>
            <a:r>
              <a:rPr lang="en-US" sz="2000" b="1" dirty="0" smtClean="0">
                <a:solidFill>
                  <a:srgbClr val="000000"/>
                </a:solidFill>
              </a:rPr>
              <a:t> </a:t>
            </a:r>
            <a:r>
              <a:rPr lang="en-US" sz="2000" b="1" dirty="0" err="1" smtClean="0">
                <a:solidFill>
                  <a:srgbClr val="000000"/>
                </a:solidFill>
              </a:rPr>
              <a:t>θερμοκρασία</a:t>
            </a:r>
            <a:r>
              <a:rPr lang="el-GR" sz="2000" b="1" dirty="0" smtClean="0">
                <a:solidFill>
                  <a:srgbClr val="000000"/>
                </a:solidFill>
              </a:rPr>
              <a:t>)</a:t>
            </a:r>
            <a:r>
              <a:rPr kumimoji="0" lang="en-US" sz="2000" b="1" i="1" u="none" strike="noStrike" kern="1200" cap="none" spc="0" normalizeH="0" baseline="-25000" noProof="0" dirty="0" smtClean="0">
                <a:ln>
                  <a:noFill/>
                </a:ln>
                <a:solidFill>
                  <a:srgbClr val="000000"/>
                </a:solidFill>
                <a:effectLst/>
                <a:uLnTx/>
                <a:uFillTx/>
                <a:latin typeface="+mn-lt"/>
                <a:ea typeface="+mn-ea"/>
                <a:cs typeface="+mn-cs"/>
              </a:rPr>
              <a:t>.</a:t>
            </a:r>
          </a:p>
          <a:p>
            <a:pPr marL="452438" marR="0" lvl="0" indent="-452438" algn="just"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l-GR" sz="2000" b="1" i="0" u="none" strike="noStrike" kern="1200" cap="none" spc="0" normalizeH="0" baseline="0" noProof="0" dirty="0" smtClean="0">
                <a:ln>
                  <a:noFill/>
                </a:ln>
                <a:solidFill>
                  <a:srgbClr val="000000"/>
                </a:solidFill>
                <a:effectLst/>
                <a:uLnTx/>
                <a:uFillTx/>
                <a:latin typeface="+mn-lt"/>
                <a:ea typeface="+mn-ea"/>
                <a:cs typeface="+mn-cs"/>
              </a:rPr>
              <a:t>Σε</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l-GR" sz="2000" b="1" i="0" u="none" strike="noStrike" kern="1200" cap="none" spc="0" normalizeH="0" baseline="0" noProof="0" dirty="0" smtClean="0">
                <a:ln>
                  <a:noFill/>
                </a:ln>
                <a:solidFill>
                  <a:srgbClr val="000000"/>
                </a:solidFill>
                <a:effectLst/>
                <a:uLnTx/>
                <a:uFillTx/>
                <a:latin typeface="+mn-lt"/>
                <a:ea typeface="+mn-ea"/>
                <a:cs typeface="+mn-cs"/>
              </a:rPr>
              <a:t>θερμοκρασίες</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l-GR" sz="2000" b="1" i="0" u="none" strike="noStrike" kern="1200" cap="none" spc="0" normalizeH="0" baseline="0" noProof="0" dirty="0" smtClean="0">
                <a:ln>
                  <a:noFill/>
                </a:ln>
                <a:solidFill>
                  <a:srgbClr val="000000"/>
                </a:solidFill>
                <a:effectLst/>
                <a:uLnTx/>
                <a:uFillTx/>
                <a:latin typeface="+mn-lt"/>
                <a:ea typeface="+mn-ea"/>
                <a:cs typeface="+mn-cs"/>
              </a:rPr>
              <a:t>μεγαλύτερες</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τη</a:t>
            </a:r>
            <a:r>
              <a:rPr kumimoji="0" lang="el-GR" sz="2000" b="1" i="0" u="none" strike="noStrike" kern="1200" cap="none" spc="0" normalizeH="0" baseline="0" noProof="0" dirty="0" smtClean="0">
                <a:ln>
                  <a:noFill/>
                </a:ln>
                <a:solidFill>
                  <a:srgbClr val="000000"/>
                </a:solidFill>
                <a:effectLst/>
                <a:uLnTx/>
                <a:uFillTx/>
                <a:latin typeface="+mn-lt"/>
                <a:ea typeface="+mn-ea"/>
                <a:cs typeface="+mn-cs"/>
              </a:rPr>
              <a:t>ς</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1" u="none" strike="noStrike" kern="1200" cap="none" spc="0" normalizeH="0" baseline="0" noProof="0" dirty="0" err="1" smtClean="0">
                <a:ln>
                  <a:noFill/>
                </a:ln>
                <a:solidFill>
                  <a:srgbClr val="000000"/>
                </a:solidFill>
                <a:effectLst/>
                <a:uLnTx/>
                <a:uFillTx/>
                <a:latin typeface="+mn-lt"/>
                <a:ea typeface="+mn-ea"/>
                <a:cs typeface="+mn-cs"/>
              </a:rPr>
              <a:t>T</a:t>
            </a:r>
            <a:r>
              <a:rPr kumimoji="0" lang="en-US" sz="2000" b="1" i="1" u="none" strike="noStrike" kern="1200" cap="none" spc="0" normalizeH="0" baseline="-25000" noProof="0" dirty="0" err="1" smtClean="0">
                <a:ln>
                  <a:noFill/>
                </a:ln>
                <a:solidFill>
                  <a:srgbClr val="000000"/>
                </a:solidFill>
                <a:effectLst/>
                <a:uLnTx/>
                <a:uFillTx/>
                <a:latin typeface="+mn-lt"/>
                <a:ea typeface="+mn-ea"/>
                <a:cs typeface="+mn-cs"/>
              </a:rPr>
              <a:t>c</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το</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γράφημα</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l-GR" sz="2000" b="1" i="0" u="none" strike="noStrike" kern="1200" cap="none" spc="0" normalizeH="0" baseline="0" noProof="0" dirty="0" smtClean="0">
                <a:ln>
                  <a:noFill/>
                </a:ln>
                <a:solidFill>
                  <a:srgbClr val="000000"/>
                </a:solidFill>
                <a:effectLst/>
                <a:uLnTx/>
                <a:uFillTx/>
                <a:latin typeface="+mn-lt"/>
                <a:ea typeface="+mn-ea"/>
                <a:cs typeface="+mn-cs"/>
              </a:rPr>
              <a:t>μοιάζει με εκείνο ενός απλού μετάλλου</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αλλά</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στη</a:t>
            </a:r>
            <a:r>
              <a:rPr kumimoji="0" lang="el-GR" sz="2000" b="1" i="0" u="none" strike="noStrike" kern="1200" cap="none" spc="0" normalizeH="0" baseline="0" noProof="0" dirty="0" smtClean="0">
                <a:ln>
                  <a:noFill/>
                </a:ln>
                <a:solidFill>
                  <a:srgbClr val="000000"/>
                </a:solidFill>
                <a:effectLst/>
                <a:uLnTx/>
                <a:uFillTx/>
                <a:latin typeface="+mn-lt"/>
                <a:ea typeface="+mn-ea"/>
                <a:cs typeface="+mn-cs"/>
              </a:rPr>
              <a:t> θερμοκρασία</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1" u="none" strike="noStrike" kern="1200" cap="none" spc="0" normalizeH="0" baseline="0" noProof="0" dirty="0" err="1" smtClean="0">
                <a:ln>
                  <a:noFill/>
                </a:ln>
                <a:solidFill>
                  <a:srgbClr val="000000"/>
                </a:solidFill>
                <a:effectLst/>
                <a:uLnTx/>
                <a:uFillTx/>
                <a:latin typeface="+mn-lt"/>
                <a:ea typeface="+mn-ea"/>
                <a:cs typeface="+mn-cs"/>
              </a:rPr>
              <a:t>T</a:t>
            </a:r>
            <a:r>
              <a:rPr kumimoji="0" lang="en-US" sz="2000" b="1" i="1" u="none" strike="noStrike" kern="1200" cap="none" spc="0" normalizeH="0" baseline="-25000" noProof="0" dirty="0" err="1" smtClean="0">
                <a:ln>
                  <a:noFill/>
                </a:ln>
                <a:solidFill>
                  <a:srgbClr val="000000"/>
                </a:solidFill>
                <a:effectLst/>
                <a:uLnTx/>
                <a:uFillTx/>
                <a:latin typeface="+mn-lt"/>
                <a:ea typeface="+mn-ea"/>
                <a:cs typeface="+mn-cs"/>
              </a:rPr>
              <a:t>c</a:t>
            </a:r>
            <a:r>
              <a:rPr kumimoji="0" lang="en-US" sz="2000" b="1" i="1" u="none" strike="noStrike" kern="1200" cap="none" spc="0" normalizeH="0" baseline="0" noProof="0" dirty="0" smtClean="0">
                <a:ln>
                  <a:noFill/>
                </a:ln>
                <a:solidFill>
                  <a:srgbClr val="000000"/>
                </a:solidFill>
                <a:effectLst/>
                <a:uLnTx/>
                <a:uFillTx/>
                <a:latin typeface="+mn-lt"/>
                <a:ea typeface="+mn-ea"/>
                <a:cs typeface="+mn-cs"/>
              </a:rPr>
              <a:t> </a:t>
            </a:r>
            <a:r>
              <a:rPr kumimoji="0" lang="el-GR" sz="2000" b="1" i="0" u="none" strike="noStrike" kern="1200" cap="none" spc="0" normalizeH="0" baseline="0" noProof="0" dirty="0" smtClean="0">
                <a:ln>
                  <a:noFill/>
                </a:ln>
                <a:solidFill>
                  <a:srgbClr val="000000"/>
                </a:solidFill>
                <a:effectLst/>
                <a:uLnTx/>
                <a:uFillTx/>
                <a:latin typeface="+mn-lt"/>
                <a:ea typeface="+mn-ea"/>
                <a:cs typeface="+mn-cs"/>
              </a:rPr>
              <a:t>μηδενίζεται</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l-GR" sz="2000" b="1" i="0" u="none" strike="noStrike" kern="1200" cap="none" spc="0" normalizeH="0" baseline="0" noProof="0" dirty="0" smtClean="0">
                <a:ln>
                  <a:noFill/>
                </a:ln>
                <a:solidFill>
                  <a:srgbClr val="000000"/>
                </a:solidFill>
                <a:effectLst/>
                <a:uLnTx/>
                <a:uFillTx/>
                <a:latin typeface="+mn-lt"/>
                <a:ea typeface="+mn-ea"/>
                <a:cs typeface="+mn-cs"/>
              </a:rPr>
              <a:t>απότομα</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a:t>
            </a:r>
          </a:p>
        </p:txBody>
      </p:sp>
      <p:pic>
        <p:nvPicPr>
          <p:cNvPr id="7" name="Picture 7" descr="27819_2710"/>
          <p:cNvPicPr>
            <a:picLocks noChangeAspect="1" noChangeArrowheads="1"/>
          </p:cNvPicPr>
          <p:nvPr/>
        </p:nvPicPr>
        <p:blipFill>
          <a:blip r:embed="rId3" cstate="print"/>
          <a:srcRect/>
          <a:stretch>
            <a:fillRect/>
          </a:stretch>
        </p:blipFill>
        <p:spPr bwMode="auto">
          <a:xfrm>
            <a:off x="7687150" y="3617914"/>
            <a:ext cx="3727085" cy="3112001"/>
          </a:xfrm>
          <a:prstGeom prst="rect">
            <a:avLst/>
          </a:prstGeom>
          <a:noFill/>
          <a:ln w="9525">
            <a:noFill/>
            <a:miter lim="800000"/>
            <a:headEnd/>
            <a:tailEnd/>
          </a:ln>
          <a:scene3d>
            <a:camera prst="orthographicFront"/>
            <a:lightRig rig="threePt" dir="t"/>
          </a:scene3d>
          <a:sp3d>
            <a:bevelT/>
          </a:sp3d>
        </p:spPr>
      </p:pic>
      <p:pic>
        <p:nvPicPr>
          <p:cNvPr id="536578" name="Picture 2"/>
          <p:cNvPicPr>
            <a:picLocks noChangeAspect="1" noChangeArrowheads="1"/>
          </p:cNvPicPr>
          <p:nvPr/>
        </p:nvPicPr>
        <p:blipFill>
          <a:blip r:embed="rId4" cstate="print"/>
          <a:srcRect/>
          <a:stretch>
            <a:fillRect/>
          </a:stretch>
        </p:blipFill>
        <p:spPr bwMode="auto">
          <a:xfrm>
            <a:off x="1269945" y="3247861"/>
            <a:ext cx="3302081" cy="3447227"/>
          </a:xfrm>
          <a:prstGeom prst="rect">
            <a:avLst/>
          </a:prstGeom>
          <a:noFill/>
          <a:ln w="9525">
            <a:noFill/>
            <a:miter lim="800000"/>
            <a:headEnd/>
            <a:tailEnd/>
          </a:ln>
          <a:scene3d>
            <a:camera prst="orthographicFront"/>
            <a:lightRig rig="threePt" dir="t"/>
          </a:scene3d>
          <a:sp3d>
            <a:bevelT/>
          </a:sp3d>
        </p:spPr>
      </p:pic>
      <p:graphicFrame>
        <p:nvGraphicFramePr>
          <p:cNvPr id="536579" name="Object 4"/>
          <p:cNvGraphicFramePr>
            <a:graphicFrameLocks noChangeAspect="1"/>
          </p:cNvGraphicFramePr>
          <p:nvPr/>
        </p:nvGraphicFramePr>
        <p:xfrm>
          <a:off x="4729655" y="4414344"/>
          <a:ext cx="2817241" cy="473391"/>
        </p:xfrm>
        <a:graphic>
          <a:graphicData uri="http://schemas.openxmlformats.org/presentationml/2006/ole">
            <mc:AlternateContent xmlns:mc="http://schemas.openxmlformats.org/markup-compatibility/2006">
              <mc:Choice xmlns:v="urn:schemas-microsoft-com:vml" Requires="v">
                <p:oleObj spid="_x0000_s536585" name="Equation" r:id="rId5" imgW="1930320" imgH="291960" progId="Equation.DSMT4">
                  <p:embed/>
                </p:oleObj>
              </mc:Choice>
              <mc:Fallback>
                <p:oleObj name="Equation" r:id="rId5" imgW="1930320" imgH="291960" progId="Equation.DSMT4">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9655" y="4414344"/>
                        <a:ext cx="2817241" cy="473391"/>
                      </a:xfrm>
                      <a:prstGeom prst="rect">
                        <a:avLst/>
                      </a:prstGeom>
                      <a:solidFill>
                        <a:srgbClr val="FF9900"/>
                      </a:solidFill>
                    </p:spPr>
                  </p:pic>
                </p:oleObj>
              </mc:Fallback>
            </mc:AlternateContent>
          </a:graphicData>
        </a:graphic>
      </p:graphicFrame>
      <p:sp>
        <p:nvSpPr>
          <p:cNvPr id="10" name="9 - Θέση αριθμού διαφάνειας"/>
          <p:cNvSpPr>
            <a:spLocks noGrp="1"/>
          </p:cNvSpPr>
          <p:nvPr>
            <p:ph type="sldNum" sz="quarter" idx="12"/>
          </p:nvPr>
        </p:nvSpPr>
        <p:spPr/>
        <p:txBody>
          <a:bodyPr/>
          <a:lstStyle/>
          <a:p>
            <a:fld id="{C2F5A187-A889-495D-B202-899DA2CF5BAE}" type="slidenum">
              <a:rPr lang="en-US" smtClean="0"/>
              <a:pPr/>
              <a:t>105</a:t>
            </a:fld>
            <a:endParaRPr lang="en-US"/>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051020" y="176070"/>
            <a:ext cx="10058400" cy="579438"/>
          </a:xfrm>
        </p:spPr>
        <p:txBody>
          <a:bodyPr>
            <a:noAutofit/>
          </a:bodyPr>
          <a:lstStyle/>
          <a:p>
            <a:pPr algn="ctr"/>
            <a:r>
              <a:rPr lang="en-US" sz="3500" b="1" dirty="0" err="1" smtClean="0">
                <a:solidFill>
                  <a:srgbClr val="0D3857"/>
                </a:solidFill>
              </a:rPr>
              <a:t>Εφαρμογές</a:t>
            </a:r>
            <a:r>
              <a:rPr lang="en-US" sz="3500" b="1" dirty="0" smtClean="0">
                <a:solidFill>
                  <a:srgbClr val="0D3857"/>
                </a:solidFill>
              </a:rPr>
              <a:t> </a:t>
            </a:r>
            <a:r>
              <a:rPr lang="en-US" sz="3500" b="1" dirty="0" err="1" smtClean="0">
                <a:solidFill>
                  <a:srgbClr val="0D3857"/>
                </a:solidFill>
              </a:rPr>
              <a:t>των</a:t>
            </a:r>
            <a:r>
              <a:rPr lang="en-US" sz="3500" b="1" dirty="0" smtClean="0">
                <a:solidFill>
                  <a:srgbClr val="0D3857"/>
                </a:solidFill>
              </a:rPr>
              <a:t> </a:t>
            </a:r>
            <a:r>
              <a:rPr lang="en-US" sz="3500" b="1" dirty="0" err="1" smtClean="0">
                <a:solidFill>
                  <a:srgbClr val="0D3857"/>
                </a:solidFill>
              </a:rPr>
              <a:t>υπεραγωγών</a:t>
            </a:r>
            <a:endParaRPr lang="en-US" sz="3500" b="1" dirty="0" smtClean="0">
              <a:solidFill>
                <a:srgbClr val="0D3857"/>
              </a:solidFill>
            </a:endParaRPr>
          </a:p>
        </p:txBody>
      </p:sp>
      <p:sp>
        <p:nvSpPr>
          <p:cNvPr id="46083" name="Rectangle 3"/>
          <p:cNvSpPr>
            <a:spLocks noGrp="1" noChangeArrowheads="1"/>
          </p:cNvSpPr>
          <p:nvPr>
            <p:ph type="body" sz="half" idx="1"/>
          </p:nvPr>
        </p:nvSpPr>
        <p:spPr>
          <a:xfrm>
            <a:off x="609599" y="1172743"/>
            <a:ext cx="5087007" cy="4411662"/>
          </a:xfrm>
        </p:spPr>
        <p:txBody>
          <a:bodyPr>
            <a:normAutofit/>
          </a:bodyPr>
          <a:lstStyle/>
          <a:p>
            <a:pPr marL="357188" indent="-357188" algn="just">
              <a:lnSpc>
                <a:spcPct val="90000"/>
              </a:lnSpc>
            </a:pPr>
            <a:r>
              <a:rPr lang="el-GR" sz="2000" b="1" dirty="0" smtClean="0">
                <a:solidFill>
                  <a:srgbClr val="000000"/>
                </a:solidFill>
              </a:rPr>
              <a:t>Μια σ</a:t>
            </a:r>
            <a:r>
              <a:rPr lang="en-US" sz="2000" b="1" dirty="0" err="1" smtClean="0">
                <a:solidFill>
                  <a:srgbClr val="000000"/>
                </a:solidFill>
              </a:rPr>
              <a:t>ημαντική</a:t>
            </a:r>
            <a:r>
              <a:rPr lang="en-US" sz="2000" b="1" dirty="0" smtClean="0">
                <a:solidFill>
                  <a:srgbClr val="000000"/>
                </a:solidFill>
              </a:rPr>
              <a:t> </a:t>
            </a:r>
            <a:r>
              <a:rPr lang="en-US" sz="2000" b="1" dirty="0" err="1" smtClean="0">
                <a:solidFill>
                  <a:srgbClr val="000000"/>
                </a:solidFill>
              </a:rPr>
              <a:t>εφαρμογή</a:t>
            </a:r>
            <a:r>
              <a:rPr lang="en-US" sz="2000" b="1" dirty="0" smtClean="0">
                <a:solidFill>
                  <a:srgbClr val="000000"/>
                </a:solidFill>
              </a:rPr>
              <a:t> </a:t>
            </a:r>
            <a:r>
              <a:rPr lang="en-US" sz="2000" b="1" dirty="0" err="1" smtClean="0">
                <a:solidFill>
                  <a:srgbClr val="000000"/>
                </a:solidFill>
              </a:rPr>
              <a:t>των</a:t>
            </a:r>
            <a:r>
              <a:rPr lang="en-US" sz="2000" b="1" dirty="0" smtClean="0">
                <a:solidFill>
                  <a:srgbClr val="000000"/>
                </a:solidFill>
              </a:rPr>
              <a:t> </a:t>
            </a:r>
            <a:r>
              <a:rPr lang="en-US" sz="2000" b="1" dirty="0" err="1" smtClean="0">
                <a:solidFill>
                  <a:srgbClr val="000000"/>
                </a:solidFill>
              </a:rPr>
              <a:t>υπεραγωγών</a:t>
            </a:r>
            <a:r>
              <a:rPr lang="en-US"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 ο </a:t>
            </a:r>
            <a:r>
              <a:rPr lang="en-US" sz="2000" b="1" dirty="0" err="1" smtClean="0">
                <a:solidFill>
                  <a:srgbClr val="002060"/>
                </a:solidFill>
              </a:rPr>
              <a:t>υπεραγώγιμος</a:t>
            </a:r>
            <a:r>
              <a:rPr lang="en-US" sz="2000" b="1" dirty="0" smtClean="0">
                <a:solidFill>
                  <a:srgbClr val="002060"/>
                </a:solidFill>
              </a:rPr>
              <a:t> </a:t>
            </a:r>
            <a:r>
              <a:rPr lang="en-US" sz="2000" b="1" dirty="0" err="1" smtClean="0">
                <a:solidFill>
                  <a:srgbClr val="002060"/>
                </a:solidFill>
              </a:rPr>
              <a:t>μαγνήτης</a:t>
            </a:r>
            <a:r>
              <a:rPr lang="en-US" sz="2000" b="1" dirty="0" smtClean="0">
                <a:solidFill>
                  <a:srgbClr val="002060"/>
                </a:solidFill>
              </a:rPr>
              <a:t>.</a:t>
            </a:r>
          </a:p>
          <a:p>
            <a:pPr marL="357188" indent="-357188" algn="just">
              <a:lnSpc>
                <a:spcPct val="90000"/>
              </a:lnSpc>
            </a:pP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μέτρο</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μαγνητικού</a:t>
            </a:r>
            <a:r>
              <a:rPr lang="en-US" sz="2000" b="1" dirty="0" smtClean="0">
                <a:solidFill>
                  <a:srgbClr val="000000"/>
                </a:solidFill>
              </a:rPr>
              <a:t> </a:t>
            </a:r>
            <a:r>
              <a:rPr lang="en-US" sz="2000" b="1" dirty="0" err="1" smtClean="0">
                <a:solidFill>
                  <a:srgbClr val="000000"/>
                </a:solidFill>
              </a:rPr>
              <a:t>πεδίου</a:t>
            </a:r>
            <a:r>
              <a:rPr lang="en-US" sz="2000" b="1" dirty="0" smtClean="0">
                <a:solidFill>
                  <a:srgbClr val="000000"/>
                </a:solidFill>
              </a:rPr>
              <a:t> </a:t>
            </a:r>
            <a:r>
              <a:rPr lang="el-GR" sz="2000" b="1" dirty="0" smtClean="0">
                <a:solidFill>
                  <a:srgbClr val="000000"/>
                </a:solidFill>
              </a:rPr>
              <a:t>ενός </a:t>
            </a:r>
            <a:r>
              <a:rPr lang="el-GR" sz="2000" b="1" dirty="0" err="1" smtClean="0">
                <a:solidFill>
                  <a:srgbClr val="000000"/>
                </a:solidFill>
              </a:rPr>
              <a:t>υπεραγώγιμου</a:t>
            </a:r>
            <a:r>
              <a:rPr lang="el-GR" sz="2000" b="1" dirty="0" smtClean="0">
                <a:solidFill>
                  <a:srgbClr val="000000"/>
                </a:solidFill>
              </a:rPr>
              <a:t> μαγνήτη είναι</a:t>
            </a:r>
            <a:r>
              <a:rPr lang="en-US" sz="2000" b="1" dirty="0" smtClean="0">
                <a:solidFill>
                  <a:srgbClr val="000000"/>
                </a:solidFill>
              </a:rPr>
              <a:t> </a:t>
            </a:r>
            <a:r>
              <a:rPr lang="en-US" sz="2000" b="1" dirty="0" err="1" smtClean="0">
                <a:solidFill>
                  <a:srgbClr val="000000"/>
                </a:solidFill>
              </a:rPr>
              <a:t>περίπου</a:t>
            </a:r>
            <a:r>
              <a:rPr lang="en-US" sz="2000" b="1" dirty="0" smtClean="0">
                <a:solidFill>
                  <a:srgbClr val="000000"/>
                </a:solidFill>
              </a:rPr>
              <a:t> </a:t>
            </a:r>
            <a:r>
              <a:rPr lang="en-US" sz="2000" b="1" dirty="0" err="1" smtClean="0">
                <a:solidFill>
                  <a:srgbClr val="000000"/>
                </a:solidFill>
              </a:rPr>
              <a:t>δεκαπλάσιο</a:t>
            </a:r>
            <a:r>
              <a:rPr lang="en-US" sz="2000" b="1" dirty="0" smtClean="0">
                <a:solidFill>
                  <a:srgbClr val="000000"/>
                </a:solidFill>
              </a:rPr>
              <a:t> </a:t>
            </a:r>
            <a:r>
              <a:rPr lang="en-US" sz="2000" b="1" dirty="0" err="1" smtClean="0">
                <a:solidFill>
                  <a:srgbClr val="000000"/>
                </a:solidFill>
              </a:rPr>
              <a:t>από</a:t>
            </a:r>
            <a:r>
              <a:rPr lang="en-US" sz="2000" b="1" dirty="0" smtClean="0">
                <a:solidFill>
                  <a:srgbClr val="000000"/>
                </a:solidFill>
              </a:rPr>
              <a:t> </a:t>
            </a:r>
            <a:r>
              <a:rPr lang="en-US" sz="2000" b="1" dirty="0" err="1" smtClean="0">
                <a:solidFill>
                  <a:srgbClr val="000000"/>
                </a:solidFill>
              </a:rPr>
              <a:t>εκείνο</a:t>
            </a:r>
            <a:r>
              <a:rPr lang="en-US" sz="2000" b="1" dirty="0" smtClean="0">
                <a:solidFill>
                  <a:srgbClr val="000000"/>
                </a:solidFill>
              </a:rPr>
              <a:t> </a:t>
            </a:r>
            <a:r>
              <a:rPr lang="el-GR" sz="2000" b="1" dirty="0" smtClean="0">
                <a:solidFill>
                  <a:srgbClr val="000000"/>
                </a:solidFill>
              </a:rPr>
              <a:t>που παράγει ένας</a:t>
            </a:r>
            <a:r>
              <a:rPr lang="en-US" sz="2000" b="1" dirty="0" smtClean="0">
                <a:solidFill>
                  <a:srgbClr val="000000"/>
                </a:solidFill>
              </a:rPr>
              <a:t> </a:t>
            </a:r>
            <a:r>
              <a:rPr lang="en-US" sz="2000" b="1" dirty="0" err="1" smtClean="0">
                <a:solidFill>
                  <a:srgbClr val="000000"/>
                </a:solidFill>
              </a:rPr>
              <a:t>απλ</a:t>
            </a:r>
            <a:r>
              <a:rPr lang="el-GR" sz="2000" b="1" dirty="0" err="1" smtClean="0">
                <a:solidFill>
                  <a:srgbClr val="000000"/>
                </a:solidFill>
              </a:rPr>
              <a:t>ός</a:t>
            </a:r>
            <a:r>
              <a:rPr lang="en-US" sz="2000" b="1" dirty="0" smtClean="0">
                <a:solidFill>
                  <a:srgbClr val="000000"/>
                </a:solidFill>
              </a:rPr>
              <a:t> </a:t>
            </a:r>
            <a:r>
              <a:rPr lang="en-US" sz="2000" b="1" dirty="0" err="1" smtClean="0">
                <a:solidFill>
                  <a:srgbClr val="000000"/>
                </a:solidFill>
              </a:rPr>
              <a:t>ηλεκτρομαγνήτη</a:t>
            </a:r>
            <a:r>
              <a:rPr lang="el-GR" sz="2000" b="1" dirty="0" smtClean="0">
                <a:solidFill>
                  <a:srgbClr val="000000"/>
                </a:solidFill>
              </a:rPr>
              <a:t>ς</a:t>
            </a:r>
            <a:r>
              <a:rPr lang="en-US" sz="2000" b="1" dirty="0" smtClean="0">
                <a:solidFill>
                  <a:srgbClr val="000000"/>
                </a:solidFill>
              </a:rPr>
              <a:t>.</a:t>
            </a:r>
          </a:p>
          <a:p>
            <a:pPr marL="357188" indent="-357188" algn="just">
              <a:lnSpc>
                <a:spcPct val="90000"/>
              </a:lnSpc>
            </a:pPr>
            <a:r>
              <a:rPr lang="en-US" sz="2000" b="1" dirty="0" err="1" smtClean="0">
                <a:solidFill>
                  <a:srgbClr val="000000"/>
                </a:solidFill>
              </a:rPr>
              <a:t>Οι</a:t>
            </a:r>
            <a:r>
              <a:rPr lang="en-US" sz="2000" b="1" dirty="0" smtClean="0">
                <a:solidFill>
                  <a:srgbClr val="000000"/>
                </a:solidFill>
              </a:rPr>
              <a:t> </a:t>
            </a:r>
            <a:r>
              <a:rPr lang="en-US" sz="2000" b="1" dirty="0" err="1" smtClean="0">
                <a:solidFill>
                  <a:srgbClr val="000000"/>
                </a:solidFill>
              </a:rPr>
              <a:t>υπεραγώγιμοι</a:t>
            </a:r>
            <a:r>
              <a:rPr lang="en-US" sz="2000" b="1" dirty="0" smtClean="0">
                <a:solidFill>
                  <a:srgbClr val="000000"/>
                </a:solidFill>
              </a:rPr>
              <a:t> </a:t>
            </a:r>
            <a:r>
              <a:rPr lang="en-US" sz="2000" b="1" dirty="0" err="1" smtClean="0">
                <a:solidFill>
                  <a:srgbClr val="000000"/>
                </a:solidFill>
              </a:rPr>
              <a:t>μαγνήτες</a:t>
            </a:r>
            <a:r>
              <a:rPr lang="en-US" sz="2000" b="1" dirty="0" smtClean="0">
                <a:solidFill>
                  <a:srgbClr val="000000"/>
                </a:solidFill>
              </a:rPr>
              <a:t> </a:t>
            </a:r>
            <a:r>
              <a:rPr lang="el-GR" sz="2000" b="1" dirty="0" smtClean="0">
                <a:solidFill>
                  <a:srgbClr val="000000"/>
                </a:solidFill>
              </a:rPr>
              <a:t>έχουν προταθεί</a:t>
            </a:r>
            <a:r>
              <a:rPr lang="en-US" sz="2000" b="1" dirty="0" smtClean="0">
                <a:solidFill>
                  <a:srgbClr val="000000"/>
                </a:solidFill>
              </a:rPr>
              <a:t> </a:t>
            </a:r>
            <a:r>
              <a:rPr lang="en-US" sz="2000" b="1" dirty="0" err="1" smtClean="0">
                <a:solidFill>
                  <a:srgbClr val="000000"/>
                </a:solidFill>
              </a:rPr>
              <a:t>ως</a:t>
            </a:r>
            <a:r>
              <a:rPr lang="en-US" sz="2000" b="1" dirty="0" smtClean="0">
                <a:solidFill>
                  <a:srgbClr val="000000"/>
                </a:solidFill>
              </a:rPr>
              <a:t> </a:t>
            </a:r>
            <a:r>
              <a:rPr lang="en-US" sz="2000" b="1" dirty="0" err="1" smtClean="0">
                <a:solidFill>
                  <a:srgbClr val="000000"/>
                </a:solidFill>
              </a:rPr>
              <a:t>μέσα</a:t>
            </a:r>
            <a:r>
              <a:rPr lang="en-US" sz="2000" b="1" dirty="0" smtClean="0">
                <a:solidFill>
                  <a:srgbClr val="000000"/>
                </a:solidFill>
              </a:rPr>
              <a:t> </a:t>
            </a:r>
            <a:r>
              <a:rPr lang="en-US" sz="2000" b="1" dirty="0" err="1" smtClean="0">
                <a:solidFill>
                  <a:srgbClr val="000000"/>
                </a:solidFill>
              </a:rPr>
              <a:t>αποθήκευσης</a:t>
            </a:r>
            <a:r>
              <a:rPr lang="en-US" sz="2000" b="1" dirty="0" smtClean="0">
                <a:solidFill>
                  <a:srgbClr val="000000"/>
                </a:solidFill>
              </a:rPr>
              <a:t> </a:t>
            </a:r>
            <a:r>
              <a:rPr lang="en-US" sz="2000" b="1" dirty="0" err="1" smtClean="0">
                <a:solidFill>
                  <a:srgbClr val="000000"/>
                </a:solidFill>
              </a:rPr>
              <a:t>ενέργειας</a:t>
            </a:r>
            <a:r>
              <a:rPr lang="en-US" sz="2000" b="1" dirty="0" smtClean="0">
                <a:solidFill>
                  <a:srgbClr val="000000"/>
                </a:solidFill>
              </a:rPr>
              <a:t>.</a:t>
            </a:r>
          </a:p>
          <a:p>
            <a:pPr marL="357188" indent="-357188" algn="just">
              <a:lnSpc>
                <a:spcPct val="90000"/>
              </a:lnSpc>
            </a:pPr>
            <a:r>
              <a:rPr lang="en-US" sz="2000" b="1" dirty="0" err="1" smtClean="0">
                <a:solidFill>
                  <a:srgbClr val="000000"/>
                </a:solidFill>
              </a:rPr>
              <a:t>Χρησιμοποιούνται</a:t>
            </a:r>
            <a:r>
              <a:rPr lang="en-US" sz="2000" b="1" dirty="0" smtClean="0">
                <a:solidFill>
                  <a:srgbClr val="000000"/>
                </a:solidFill>
              </a:rPr>
              <a:t> </a:t>
            </a:r>
            <a:r>
              <a:rPr lang="en-US" sz="2000" b="1" dirty="0" err="1" smtClean="0">
                <a:solidFill>
                  <a:srgbClr val="000000"/>
                </a:solidFill>
              </a:rPr>
              <a:t>σε</a:t>
            </a:r>
            <a:r>
              <a:rPr lang="en-US" sz="2000" b="1" dirty="0" smtClean="0">
                <a:solidFill>
                  <a:srgbClr val="000000"/>
                </a:solidFill>
              </a:rPr>
              <a:t> </a:t>
            </a:r>
            <a:r>
              <a:rPr lang="el-GR" sz="2000" b="1" dirty="0" smtClean="0">
                <a:solidFill>
                  <a:srgbClr val="000000"/>
                </a:solidFill>
              </a:rPr>
              <a:t>ιατρικούς</a:t>
            </a:r>
            <a:r>
              <a:rPr lang="en-US" sz="2000" b="1" dirty="0" smtClean="0">
                <a:solidFill>
                  <a:srgbClr val="000000"/>
                </a:solidFill>
              </a:rPr>
              <a:t> </a:t>
            </a:r>
            <a:r>
              <a:rPr lang="en-US" sz="2000" b="1" dirty="0" err="1" smtClean="0">
                <a:solidFill>
                  <a:srgbClr val="000000"/>
                </a:solidFill>
              </a:rPr>
              <a:t>μαγνητικ</a:t>
            </a:r>
            <a:r>
              <a:rPr lang="el-GR" sz="2000" b="1" dirty="0" err="1" smtClean="0">
                <a:solidFill>
                  <a:srgbClr val="000000"/>
                </a:solidFill>
              </a:rPr>
              <a:t>ούς</a:t>
            </a:r>
            <a:r>
              <a:rPr lang="en-US" sz="2000" b="1" dirty="0" smtClean="0">
                <a:solidFill>
                  <a:srgbClr val="000000"/>
                </a:solidFill>
              </a:rPr>
              <a:t> </a:t>
            </a:r>
            <a:r>
              <a:rPr lang="en-US" sz="2000" b="1" dirty="0" err="1" smtClean="0">
                <a:solidFill>
                  <a:srgbClr val="000000"/>
                </a:solidFill>
              </a:rPr>
              <a:t>τομογρ</a:t>
            </a:r>
            <a:r>
              <a:rPr lang="el-GR" sz="2000" b="1" dirty="0" err="1" smtClean="0">
                <a:solidFill>
                  <a:srgbClr val="000000"/>
                </a:solidFill>
              </a:rPr>
              <a:t>άφους</a:t>
            </a:r>
            <a:r>
              <a:rPr lang="el-GR" sz="2000" b="1" dirty="0" smtClean="0">
                <a:solidFill>
                  <a:srgbClr val="000000"/>
                </a:solidFill>
              </a:rPr>
              <a:t>.</a:t>
            </a:r>
            <a:endParaRPr lang="en-US" sz="2000" b="1" dirty="0" smtClean="0">
              <a:solidFill>
                <a:srgbClr val="000000"/>
              </a:solidFill>
            </a:endParaRPr>
          </a:p>
        </p:txBody>
      </p:sp>
      <p:pic>
        <p:nvPicPr>
          <p:cNvPr id="46085" name="Picture 6" descr="27p782"/>
          <p:cNvPicPr>
            <a:picLocks noGrp="1" noChangeAspect="1" noChangeArrowheads="1"/>
          </p:cNvPicPr>
          <p:nvPr>
            <p:ph sz="half" idx="4294967295"/>
          </p:nvPr>
        </p:nvPicPr>
        <p:blipFill>
          <a:blip r:embed="rId2" cstate="print"/>
          <a:srcRect/>
          <a:stretch>
            <a:fillRect/>
          </a:stretch>
        </p:blipFill>
        <p:spPr>
          <a:xfrm>
            <a:off x="6460359" y="1305913"/>
            <a:ext cx="5384800" cy="3937000"/>
          </a:xfrm>
          <a:scene3d>
            <a:camera prst="orthographicFront"/>
            <a:lightRig rig="threePt" dir="t"/>
          </a:scene3d>
          <a:sp3d>
            <a:bevelT/>
          </a:sp3d>
        </p:spPr>
      </p:pic>
      <p:sp>
        <p:nvSpPr>
          <p:cNvPr id="7" name="6 - Θέση αριθμού διαφάνειας"/>
          <p:cNvSpPr>
            <a:spLocks noGrp="1"/>
          </p:cNvSpPr>
          <p:nvPr>
            <p:ph type="sldNum" sz="quarter" idx="12"/>
          </p:nvPr>
        </p:nvSpPr>
        <p:spPr/>
        <p:txBody>
          <a:bodyPr/>
          <a:lstStyle/>
          <a:p>
            <a:pPr>
              <a:defRPr/>
            </a:pPr>
            <a:fld id="{1A5AFEB3-9FE6-4F28-B17E-F12F1808A410}" type="slidenum">
              <a:rPr lang="en-US" altLang="en-US" smtClean="0"/>
              <a:pPr>
                <a:defRPr/>
              </a:pPr>
              <a:t>106</a:t>
            </a:fld>
            <a:endParaRPr lang="en-US" altLang="en-US"/>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idx="1"/>
          </p:nvPr>
        </p:nvSpPr>
        <p:spPr>
          <a:xfrm>
            <a:off x="498658" y="1183117"/>
            <a:ext cx="7920128" cy="2421921"/>
          </a:xfrm>
        </p:spPr>
        <p:txBody>
          <a:bodyPr>
            <a:normAutofit fontScale="92500" lnSpcReduction="20000"/>
          </a:bodyPr>
          <a:lstStyle/>
          <a:p>
            <a:pPr marL="452438" indent="-452438" algn="just">
              <a:lnSpc>
                <a:spcPct val="90000"/>
              </a:lnSpc>
            </a:pPr>
            <a:r>
              <a:rPr lang="en-US" sz="2000" b="1" dirty="0" smtClean="0">
                <a:solidFill>
                  <a:srgbClr val="000000"/>
                </a:solidFill>
              </a:rPr>
              <a:t>Η </a:t>
            </a:r>
            <a:r>
              <a:rPr lang="el-GR" sz="2000" b="1" dirty="0" smtClean="0">
                <a:solidFill>
                  <a:srgbClr val="000000"/>
                </a:solidFill>
              </a:rPr>
              <a:t>ηλεκτρεγερτική δύναμη (ΗΕΔ), </a:t>
            </a:r>
            <a:r>
              <a:rPr lang="el-GR" sz="2800" b="1" dirty="0" smtClean="0">
                <a:solidFill>
                  <a:srgbClr val="FF0000"/>
                </a:solidFill>
              </a:rPr>
              <a:t>ε</a:t>
            </a:r>
            <a:r>
              <a:rPr lang="en-US" sz="2000" b="1" dirty="0" smtClean="0">
                <a:solidFill>
                  <a:srgbClr val="000000"/>
                </a:solidFill>
              </a:rPr>
              <a:t>, </a:t>
            </a:r>
            <a:r>
              <a:rPr lang="en-US" sz="2000" b="1" dirty="0" err="1" smtClean="0">
                <a:solidFill>
                  <a:srgbClr val="000000"/>
                </a:solidFill>
              </a:rPr>
              <a:t>μιας</a:t>
            </a:r>
            <a:r>
              <a:rPr lang="en-US" sz="2000" b="1" dirty="0" smtClean="0">
                <a:solidFill>
                  <a:srgbClr val="000000"/>
                </a:solidFill>
              </a:rPr>
              <a:t> </a:t>
            </a:r>
            <a:r>
              <a:rPr lang="en-US" sz="2000" b="1" dirty="0" err="1" smtClean="0">
                <a:solidFill>
                  <a:srgbClr val="000000"/>
                </a:solidFill>
              </a:rPr>
              <a:t>μπαταρίας</a:t>
            </a:r>
            <a:r>
              <a:rPr lang="en-US"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 η </a:t>
            </a:r>
            <a:r>
              <a:rPr lang="en-US" sz="2000" b="1" dirty="0" err="1" smtClean="0">
                <a:solidFill>
                  <a:srgbClr val="000000"/>
                </a:solidFill>
              </a:rPr>
              <a:t>μέγιστη</a:t>
            </a:r>
            <a:r>
              <a:rPr lang="en-US" sz="2000" b="1" dirty="0" smtClean="0">
                <a:solidFill>
                  <a:srgbClr val="000000"/>
                </a:solidFill>
              </a:rPr>
              <a:t> </a:t>
            </a:r>
            <a:r>
              <a:rPr lang="el-GR" sz="2000" b="1" dirty="0" smtClean="0">
                <a:solidFill>
                  <a:srgbClr val="000000"/>
                </a:solidFill>
              </a:rPr>
              <a:t>δυνατή </a:t>
            </a:r>
            <a:r>
              <a:rPr lang="en-US" sz="2000" b="1" dirty="0" err="1" smtClean="0">
                <a:solidFill>
                  <a:srgbClr val="000000"/>
                </a:solidFill>
              </a:rPr>
              <a:t>τάση</a:t>
            </a:r>
            <a:r>
              <a:rPr lang="en-US" sz="2000" b="1" dirty="0" smtClean="0">
                <a:solidFill>
                  <a:srgbClr val="000000"/>
                </a:solidFill>
              </a:rPr>
              <a:t> </a:t>
            </a:r>
            <a:r>
              <a:rPr lang="en-US" sz="2000" b="1" dirty="0" err="1" smtClean="0">
                <a:solidFill>
                  <a:srgbClr val="000000"/>
                </a:solidFill>
              </a:rPr>
              <a:t>που</a:t>
            </a:r>
            <a:r>
              <a:rPr lang="en-US" sz="2000" b="1" dirty="0" smtClean="0">
                <a:solidFill>
                  <a:srgbClr val="000000"/>
                </a:solidFill>
              </a:rPr>
              <a:t> </a:t>
            </a:r>
            <a:r>
              <a:rPr lang="en-US" sz="2000" b="1" dirty="0" err="1" smtClean="0">
                <a:solidFill>
                  <a:srgbClr val="000000"/>
                </a:solidFill>
              </a:rPr>
              <a:t>μπορεί</a:t>
            </a:r>
            <a:r>
              <a:rPr lang="en-US" sz="2000" b="1" dirty="0" smtClean="0">
                <a:solidFill>
                  <a:srgbClr val="000000"/>
                </a:solidFill>
              </a:rPr>
              <a:t> </a:t>
            </a:r>
            <a:r>
              <a:rPr lang="en-US" sz="2000" b="1" dirty="0" err="1" smtClean="0">
                <a:solidFill>
                  <a:srgbClr val="000000"/>
                </a:solidFill>
              </a:rPr>
              <a:t>να</a:t>
            </a:r>
            <a:r>
              <a:rPr lang="en-US" sz="2000" b="1" dirty="0" smtClean="0">
                <a:solidFill>
                  <a:srgbClr val="000000"/>
                </a:solidFill>
              </a:rPr>
              <a:t> </a:t>
            </a:r>
            <a:r>
              <a:rPr lang="el-GR" sz="2000" b="1" dirty="0" smtClean="0">
                <a:solidFill>
                  <a:srgbClr val="000000"/>
                </a:solidFill>
              </a:rPr>
              <a:t>παρέχει η μπαταρία</a:t>
            </a:r>
            <a:r>
              <a:rPr lang="en-US" sz="2000" b="1" dirty="0" smtClean="0">
                <a:solidFill>
                  <a:srgbClr val="000000"/>
                </a:solidFill>
              </a:rPr>
              <a:t> </a:t>
            </a:r>
            <a:r>
              <a:rPr lang="en-US" sz="2000" b="1" dirty="0" err="1" smtClean="0">
                <a:solidFill>
                  <a:srgbClr val="000000"/>
                </a:solidFill>
              </a:rPr>
              <a:t>μεταξύ</a:t>
            </a:r>
            <a:r>
              <a:rPr lang="en-US" sz="2000" b="1" dirty="0" smtClean="0">
                <a:solidFill>
                  <a:srgbClr val="000000"/>
                </a:solidFill>
              </a:rPr>
              <a:t> </a:t>
            </a:r>
            <a:r>
              <a:rPr lang="en-US" sz="2000" b="1" dirty="0" err="1" smtClean="0">
                <a:solidFill>
                  <a:srgbClr val="000000"/>
                </a:solidFill>
              </a:rPr>
              <a:t>των</a:t>
            </a:r>
            <a:r>
              <a:rPr lang="en-US" sz="2000" b="1" dirty="0" smtClean="0">
                <a:solidFill>
                  <a:srgbClr val="000000"/>
                </a:solidFill>
              </a:rPr>
              <a:t> </a:t>
            </a:r>
            <a:r>
              <a:rPr lang="en-US" sz="2000" b="1" dirty="0" err="1" smtClean="0">
                <a:solidFill>
                  <a:srgbClr val="000000"/>
                </a:solidFill>
              </a:rPr>
              <a:t>πόλων</a:t>
            </a:r>
            <a:r>
              <a:rPr lang="en-US" sz="2000" b="1" dirty="0" smtClean="0">
                <a:solidFill>
                  <a:srgbClr val="000000"/>
                </a:solidFill>
              </a:rPr>
              <a:t> </a:t>
            </a:r>
            <a:r>
              <a:rPr lang="en-US" sz="2000" b="1" dirty="0" err="1" smtClean="0">
                <a:solidFill>
                  <a:srgbClr val="000000"/>
                </a:solidFill>
              </a:rPr>
              <a:t>της</a:t>
            </a:r>
            <a:r>
              <a:rPr lang="en-US" sz="2000" b="1" dirty="0" smtClean="0">
                <a:solidFill>
                  <a:srgbClr val="000000"/>
                </a:solidFill>
              </a:rPr>
              <a:t>.</a:t>
            </a:r>
          </a:p>
          <a:p>
            <a:pPr marL="452438" lvl="1" indent="-452438" algn="just">
              <a:lnSpc>
                <a:spcPct val="90000"/>
              </a:lnSpc>
              <a:buClr>
                <a:srgbClr val="2187BA"/>
              </a:buClr>
            </a:pPr>
            <a:r>
              <a:rPr lang="el-GR" sz="2000" b="1" dirty="0" smtClean="0">
                <a:solidFill>
                  <a:srgbClr val="000000"/>
                </a:solidFill>
              </a:rPr>
              <a:t>Ο όρος</a:t>
            </a:r>
            <a:r>
              <a:rPr lang="en-US" sz="2000" b="1" dirty="0" smtClean="0">
                <a:solidFill>
                  <a:srgbClr val="000000"/>
                </a:solidFill>
              </a:rPr>
              <a:t> ΗΕΔ </a:t>
            </a:r>
            <a:r>
              <a:rPr lang="el-GR" sz="2000" b="1" dirty="0" smtClean="0">
                <a:solidFill>
                  <a:srgbClr val="000000"/>
                </a:solidFill>
              </a:rPr>
              <a:t>δεν υποδηλώνει κάποια ασκούμενη δύναμη, αλλά την ενέργεια που παρέχει η μπαταρία</a:t>
            </a:r>
            <a:r>
              <a:rPr lang="en-US" sz="2000" b="1" dirty="0" smtClean="0">
                <a:solidFill>
                  <a:srgbClr val="000000"/>
                </a:solidFill>
              </a:rPr>
              <a:t>.</a:t>
            </a:r>
          </a:p>
          <a:p>
            <a:pPr marL="452438" indent="-452438" algn="just">
              <a:lnSpc>
                <a:spcPct val="90000"/>
              </a:lnSpc>
            </a:pPr>
            <a:r>
              <a:rPr lang="en-US" sz="2000" b="1" dirty="0" err="1" smtClean="0">
                <a:solidFill>
                  <a:srgbClr val="000000"/>
                </a:solidFill>
              </a:rPr>
              <a:t>Κανονικά</a:t>
            </a:r>
            <a:r>
              <a:rPr lang="en-US" sz="2000" b="1" dirty="0" smtClean="0">
                <a:solidFill>
                  <a:srgbClr val="000000"/>
                </a:solidFill>
              </a:rPr>
              <a:t>, η </a:t>
            </a:r>
            <a:r>
              <a:rPr lang="en-US" sz="2000" b="1" dirty="0" err="1" smtClean="0">
                <a:solidFill>
                  <a:srgbClr val="000000"/>
                </a:solidFill>
              </a:rPr>
              <a:t>πηγή</a:t>
            </a:r>
            <a:r>
              <a:rPr lang="en-US" sz="2000" b="1" dirty="0" smtClean="0">
                <a:solidFill>
                  <a:srgbClr val="000000"/>
                </a:solidFill>
              </a:rPr>
              <a:t> </a:t>
            </a:r>
            <a:r>
              <a:rPr lang="el-GR" sz="2000" b="1" dirty="0" smtClean="0">
                <a:solidFill>
                  <a:srgbClr val="000000"/>
                </a:solidFill>
              </a:rPr>
              <a:t>της </a:t>
            </a:r>
            <a:r>
              <a:rPr lang="en-US" sz="2000" b="1" dirty="0" err="1" smtClean="0">
                <a:solidFill>
                  <a:srgbClr val="000000"/>
                </a:solidFill>
              </a:rPr>
              <a:t>ενέργειας</a:t>
            </a:r>
            <a:r>
              <a:rPr lang="en-US" sz="2000" b="1" dirty="0" smtClean="0">
                <a:solidFill>
                  <a:srgbClr val="000000"/>
                </a:solidFill>
              </a:rPr>
              <a:t> </a:t>
            </a:r>
            <a:r>
              <a:rPr lang="el-GR" sz="2000" b="1" dirty="0" smtClean="0">
                <a:solidFill>
                  <a:srgbClr val="000000"/>
                </a:solidFill>
              </a:rPr>
              <a:t>ενός</a:t>
            </a:r>
            <a:r>
              <a:rPr lang="en-US" sz="2000" b="1" dirty="0" smtClean="0">
                <a:solidFill>
                  <a:srgbClr val="000000"/>
                </a:solidFill>
              </a:rPr>
              <a:t> </a:t>
            </a:r>
            <a:r>
              <a:rPr lang="el-GR" sz="2000" b="1" dirty="0" smtClean="0">
                <a:solidFill>
                  <a:srgbClr val="000000"/>
                </a:solidFill>
              </a:rPr>
              <a:t>κυκλώματος</a:t>
            </a:r>
            <a:r>
              <a:rPr lang="en-US"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 η </a:t>
            </a:r>
            <a:r>
              <a:rPr lang="en-US" sz="2000" b="1" dirty="0" err="1" smtClean="0">
                <a:solidFill>
                  <a:srgbClr val="000000"/>
                </a:solidFill>
              </a:rPr>
              <a:t>μπαταρία</a:t>
            </a:r>
            <a:r>
              <a:rPr lang="en-US" sz="2000" b="1" dirty="0" smtClean="0">
                <a:solidFill>
                  <a:srgbClr val="000000"/>
                </a:solidFill>
              </a:rPr>
              <a:t>.</a:t>
            </a:r>
          </a:p>
          <a:p>
            <a:pPr marL="452438" indent="-452438" algn="just">
              <a:lnSpc>
                <a:spcPct val="90000"/>
              </a:lnSpc>
            </a:pPr>
            <a:r>
              <a:rPr lang="en-US" sz="2000" b="1" dirty="0" smtClean="0">
                <a:solidFill>
                  <a:srgbClr val="000000"/>
                </a:solidFill>
              </a:rPr>
              <a:t>Ο </a:t>
            </a:r>
            <a:r>
              <a:rPr lang="en-US" sz="2000" b="1" dirty="0" err="1" smtClean="0">
                <a:solidFill>
                  <a:srgbClr val="000000"/>
                </a:solidFill>
              </a:rPr>
              <a:t>θετικός</a:t>
            </a:r>
            <a:r>
              <a:rPr lang="en-US" sz="2000" b="1" dirty="0" smtClean="0">
                <a:solidFill>
                  <a:srgbClr val="000000"/>
                </a:solidFill>
              </a:rPr>
              <a:t> </a:t>
            </a:r>
            <a:r>
              <a:rPr lang="en-US" sz="2000" b="1" dirty="0" err="1" smtClean="0">
                <a:solidFill>
                  <a:srgbClr val="000000"/>
                </a:solidFill>
              </a:rPr>
              <a:t>πόλος</a:t>
            </a:r>
            <a:r>
              <a:rPr lang="en-US" sz="2000" b="1" dirty="0" smtClean="0">
                <a:solidFill>
                  <a:srgbClr val="000000"/>
                </a:solidFill>
              </a:rPr>
              <a:t> </a:t>
            </a:r>
            <a:r>
              <a:rPr lang="en-US" sz="2000" b="1" dirty="0" err="1" smtClean="0">
                <a:solidFill>
                  <a:srgbClr val="000000"/>
                </a:solidFill>
              </a:rPr>
              <a:t>της</a:t>
            </a:r>
            <a:r>
              <a:rPr lang="en-US" sz="2000" b="1" dirty="0" smtClean="0">
                <a:solidFill>
                  <a:srgbClr val="000000"/>
                </a:solidFill>
              </a:rPr>
              <a:t> </a:t>
            </a:r>
            <a:r>
              <a:rPr lang="en-US" sz="2000" b="1" dirty="0" err="1" smtClean="0">
                <a:solidFill>
                  <a:srgbClr val="000000"/>
                </a:solidFill>
              </a:rPr>
              <a:t>μπαταρίας</a:t>
            </a:r>
            <a:r>
              <a:rPr lang="en-US" sz="2000" b="1" dirty="0" smtClean="0">
                <a:solidFill>
                  <a:srgbClr val="000000"/>
                </a:solidFill>
              </a:rPr>
              <a:t> </a:t>
            </a:r>
            <a:r>
              <a:rPr lang="en-US" sz="2000" b="1" dirty="0" err="1" smtClean="0">
                <a:solidFill>
                  <a:srgbClr val="000000"/>
                </a:solidFill>
              </a:rPr>
              <a:t>έχει</a:t>
            </a:r>
            <a:r>
              <a:rPr lang="en-US" sz="2000" b="1" dirty="0" smtClean="0">
                <a:solidFill>
                  <a:srgbClr val="000000"/>
                </a:solidFill>
              </a:rPr>
              <a:t> </a:t>
            </a:r>
            <a:r>
              <a:rPr lang="el-GR" sz="2000" b="1" dirty="0" smtClean="0">
                <a:solidFill>
                  <a:srgbClr val="000000"/>
                </a:solidFill>
              </a:rPr>
              <a:t>μεγαλύτερο</a:t>
            </a:r>
            <a:r>
              <a:rPr lang="en-US" sz="2000" b="1" dirty="0" smtClean="0">
                <a:solidFill>
                  <a:srgbClr val="000000"/>
                </a:solidFill>
              </a:rPr>
              <a:t> </a:t>
            </a:r>
            <a:r>
              <a:rPr lang="en-US" sz="2000" b="1" dirty="0" err="1" smtClean="0">
                <a:solidFill>
                  <a:srgbClr val="000000"/>
                </a:solidFill>
              </a:rPr>
              <a:t>δυναμικό</a:t>
            </a:r>
            <a:r>
              <a:rPr lang="en-US" sz="2000" b="1" dirty="0" smtClean="0">
                <a:solidFill>
                  <a:srgbClr val="000000"/>
                </a:solidFill>
              </a:rPr>
              <a:t> </a:t>
            </a:r>
            <a:r>
              <a:rPr lang="en-US" sz="2000" b="1" dirty="0" err="1" smtClean="0">
                <a:solidFill>
                  <a:srgbClr val="000000"/>
                </a:solidFill>
              </a:rPr>
              <a:t>από</a:t>
            </a:r>
            <a:r>
              <a:rPr lang="en-US" sz="2000" b="1" dirty="0" smtClean="0">
                <a:solidFill>
                  <a:srgbClr val="000000"/>
                </a:solidFill>
              </a:rPr>
              <a:t> </a:t>
            </a:r>
            <a:r>
              <a:rPr lang="en-US" sz="2000" b="1" dirty="0" err="1" smtClean="0">
                <a:solidFill>
                  <a:srgbClr val="000000"/>
                </a:solidFill>
              </a:rPr>
              <a:t>τον</a:t>
            </a:r>
            <a:r>
              <a:rPr lang="en-US" sz="2000" b="1" dirty="0" smtClean="0">
                <a:solidFill>
                  <a:srgbClr val="000000"/>
                </a:solidFill>
              </a:rPr>
              <a:t> </a:t>
            </a:r>
            <a:r>
              <a:rPr lang="en-US" sz="2000" b="1" dirty="0" err="1" smtClean="0">
                <a:solidFill>
                  <a:srgbClr val="000000"/>
                </a:solidFill>
              </a:rPr>
              <a:t>αρνητικό</a:t>
            </a:r>
            <a:r>
              <a:rPr lang="en-US" sz="2000" b="1" dirty="0" smtClean="0">
                <a:solidFill>
                  <a:srgbClr val="000000"/>
                </a:solidFill>
              </a:rPr>
              <a:t>.</a:t>
            </a:r>
          </a:p>
        </p:txBody>
      </p:sp>
      <p:sp>
        <p:nvSpPr>
          <p:cNvPr id="5" name="Rectangle 2"/>
          <p:cNvSpPr txBox="1">
            <a:spLocks noChangeArrowheads="1"/>
          </p:cNvSpPr>
          <p:nvPr/>
        </p:nvSpPr>
        <p:spPr>
          <a:xfrm>
            <a:off x="1051020" y="176070"/>
            <a:ext cx="10058400" cy="579438"/>
          </a:xfrm>
          <a:prstGeom prst="rect">
            <a:avLst/>
          </a:prstGeom>
        </p:spPr>
        <p:txBody>
          <a:bodyPr vert="horz" lIns="91440" tIns="45720" rIns="91440" bIns="45720" rtlCol="0" anchor="t">
            <a:noAutofit/>
          </a:bodyPr>
          <a:lstStyle/>
          <a:p>
            <a:pPr lvl="0" algn="ctr">
              <a:spcBef>
                <a:spcPct val="0"/>
              </a:spcBef>
            </a:pPr>
            <a:r>
              <a:rPr lang="en-US" sz="3600" b="1" dirty="0" err="1" smtClean="0">
                <a:solidFill>
                  <a:srgbClr val="0D3857"/>
                </a:solidFill>
              </a:rPr>
              <a:t>Ηλεκτρεγερτική</a:t>
            </a:r>
            <a:r>
              <a:rPr lang="en-US" sz="3600" b="1" dirty="0" smtClean="0">
                <a:solidFill>
                  <a:srgbClr val="0D3857"/>
                </a:solidFill>
              </a:rPr>
              <a:t> </a:t>
            </a:r>
            <a:r>
              <a:rPr lang="en-US" sz="3600" b="1" dirty="0" err="1" smtClean="0">
                <a:solidFill>
                  <a:srgbClr val="0D3857"/>
                </a:solidFill>
              </a:rPr>
              <a:t>δύναμη</a:t>
            </a:r>
            <a:endParaRPr kumimoji="0" lang="en-US" sz="3500" b="1" i="0" u="none" strike="noStrike" kern="1200" cap="none" spc="0" normalizeH="0" baseline="0" noProof="0" dirty="0" smtClean="0">
              <a:ln>
                <a:noFill/>
              </a:ln>
              <a:solidFill>
                <a:srgbClr val="0D3857"/>
              </a:solidFill>
              <a:effectLst/>
              <a:uLnTx/>
              <a:uFillTx/>
              <a:latin typeface="+mj-lt"/>
              <a:ea typeface="+mj-ea"/>
              <a:cs typeface="+mj-cs"/>
            </a:endParaRPr>
          </a:p>
        </p:txBody>
      </p:sp>
      <p:pic>
        <p:nvPicPr>
          <p:cNvPr id="6" name="Picture 7" descr="27819_2801"/>
          <p:cNvPicPr>
            <a:picLocks noChangeAspect="1" noChangeArrowheads="1"/>
          </p:cNvPicPr>
          <p:nvPr/>
        </p:nvPicPr>
        <p:blipFill>
          <a:blip r:embed="rId3" cstate="print"/>
          <a:srcRect/>
          <a:stretch>
            <a:fillRect/>
          </a:stretch>
        </p:blipFill>
        <p:spPr bwMode="auto">
          <a:xfrm>
            <a:off x="8644683" y="1087433"/>
            <a:ext cx="3454400" cy="4751387"/>
          </a:xfrm>
          <a:prstGeom prst="rect">
            <a:avLst/>
          </a:prstGeom>
          <a:noFill/>
          <a:ln w="9525">
            <a:noFill/>
            <a:miter lim="800000"/>
            <a:headEnd/>
            <a:tailEnd/>
          </a:ln>
          <a:scene3d>
            <a:camera prst="orthographicFront"/>
            <a:lightRig rig="threePt" dir="t"/>
          </a:scene3d>
          <a:sp3d>
            <a:bevelT/>
          </a:sp3d>
        </p:spPr>
      </p:pic>
      <p:sp>
        <p:nvSpPr>
          <p:cNvPr id="7" name="Rectangle 3"/>
          <p:cNvSpPr txBox="1">
            <a:spLocks noChangeArrowheads="1"/>
          </p:cNvSpPr>
          <p:nvPr/>
        </p:nvSpPr>
        <p:spPr>
          <a:xfrm>
            <a:off x="483481" y="3641824"/>
            <a:ext cx="8008878" cy="2233449"/>
          </a:xfrm>
          <a:prstGeom prst="rect">
            <a:avLst/>
          </a:prstGeom>
        </p:spPr>
        <p:txBody>
          <a:bodyPr vert="horz" lIns="91440" tIns="45720" rIns="91440" bIns="45720" rtlCol="0">
            <a:normAutofit/>
          </a:bodyPr>
          <a:lstStyle/>
          <a:p>
            <a:pPr marL="273050" marR="0" lvl="0" indent="-273050" algn="just"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n-US" sz="1900" b="1" i="0" u="none" strike="noStrike" kern="1200" cap="none" spc="0" normalizeH="0" baseline="0" noProof="0" dirty="0" err="1" smtClean="0">
                <a:ln>
                  <a:noFill/>
                </a:ln>
                <a:solidFill>
                  <a:srgbClr val="000000"/>
                </a:solidFill>
                <a:effectLst/>
                <a:uLnTx/>
                <a:uFillTx/>
                <a:latin typeface="+mn-lt"/>
                <a:ea typeface="+mn-ea"/>
                <a:cs typeface="+mn-cs"/>
              </a:rPr>
              <a:t>Αν</a:t>
            </a:r>
            <a:r>
              <a:rPr kumimoji="0" lang="en-US" sz="1900" b="1" i="0" u="none" strike="noStrike" kern="1200" cap="none" spc="0" normalizeH="0" baseline="0" noProof="0" dirty="0" smtClean="0">
                <a:ln>
                  <a:noFill/>
                </a:ln>
                <a:solidFill>
                  <a:srgbClr val="000000"/>
                </a:solidFill>
                <a:effectLst/>
                <a:uLnTx/>
                <a:uFillTx/>
                <a:latin typeface="+mn-lt"/>
                <a:ea typeface="+mn-ea"/>
                <a:cs typeface="+mn-cs"/>
              </a:rPr>
              <a:t> η </a:t>
            </a:r>
            <a:r>
              <a:rPr kumimoji="0" lang="en-US" sz="1900" b="1" i="0" u="none" strike="noStrike" kern="1200" cap="none" spc="0" normalizeH="0" baseline="0" noProof="0" dirty="0" err="1" smtClean="0">
                <a:ln>
                  <a:noFill/>
                </a:ln>
                <a:solidFill>
                  <a:srgbClr val="000000"/>
                </a:solidFill>
                <a:effectLst/>
                <a:uLnTx/>
                <a:uFillTx/>
                <a:latin typeface="+mn-lt"/>
                <a:ea typeface="+mn-ea"/>
                <a:cs typeface="+mn-cs"/>
              </a:rPr>
              <a:t>εσωτερική</a:t>
            </a:r>
            <a:r>
              <a:rPr kumimoji="0" lang="en-US" sz="19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1900" b="1" i="0" u="none" strike="noStrike" kern="1200" cap="none" spc="0" normalizeH="0" baseline="0" noProof="0" dirty="0" err="1" smtClean="0">
                <a:ln>
                  <a:noFill/>
                </a:ln>
                <a:solidFill>
                  <a:srgbClr val="000000"/>
                </a:solidFill>
                <a:effectLst/>
                <a:uLnTx/>
                <a:uFillTx/>
                <a:latin typeface="+mn-lt"/>
                <a:ea typeface="+mn-ea"/>
                <a:cs typeface="+mn-cs"/>
              </a:rPr>
              <a:t>αντίσταση</a:t>
            </a:r>
            <a:r>
              <a:rPr kumimoji="0" lang="en-US" sz="1900" b="1" i="0" u="none" strike="noStrike" kern="1200" cap="none" spc="0" normalizeH="0" baseline="0" noProof="0" dirty="0" smtClean="0">
                <a:ln>
                  <a:noFill/>
                </a:ln>
                <a:solidFill>
                  <a:srgbClr val="000000"/>
                </a:solidFill>
                <a:effectLst/>
                <a:uLnTx/>
                <a:uFillTx/>
                <a:latin typeface="+mn-lt"/>
                <a:ea typeface="+mn-ea"/>
                <a:cs typeface="+mn-cs"/>
              </a:rPr>
              <a:t> </a:t>
            </a:r>
            <a:r>
              <a:rPr kumimoji="0" lang="el-GR" sz="1900" b="1" i="0" u="none" strike="noStrike" kern="1200" cap="none" spc="0" normalizeH="0" baseline="0" noProof="0" dirty="0" smtClean="0">
                <a:ln>
                  <a:noFill/>
                </a:ln>
                <a:solidFill>
                  <a:srgbClr val="000000"/>
                </a:solidFill>
                <a:effectLst/>
                <a:uLnTx/>
                <a:uFillTx/>
                <a:latin typeface="+mn-lt"/>
                <a:ea typeface="+mn-ea"/>
                <a:cs typeface="+mn-cs"/>
              </a:rPr>
              <a:t>της μπαταρίας </a:t>
            </a:r>
            <a:r>
              <a:rPr kumimoji="0" lang="en-US" sz="1900" b="1" i="0" u="none" strike="noStrike" kern="1200" cap="none" spc="0" normalizeH="0" baseline="0" noProof="0" dirty="0" err="1" smtClean="0">
                <a:ln>
                  <a:noFill/>
                </a:ln>
                <a:solidFill>
                  <a:srgbClr val="000000"/>
                </a:solidFill>
                <a:effectLst/>
                <a:uLnTx/>
                <a:uFillTx/>
                <a:latin typeface="+mn-lt"/>
                <a:ea typeface="+mn-ea"/>
                <a:cs typeface="+mn-cs"/>
              </a:rPr>
              <a:t>ισούται</a:t>
            </a:r>
            <a:r>
              <a:rPr kumimoji="0" lang="en-US" sz="19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1900" b="1" i="0" u="none" strike="noStrike" kern="1200" cap="none" spc="0" normalizeH="0" baseline="0" noProof="0" dirty="0" err="1" smtClean="0">
                <a:ln>
                  <a:noFill/>
                </a:ln>
                <a:solidFill>
                  <a:srgbClr val="000000"/>
                </a:solidFill>
                <a:effectLst/>
                <a:uLnTx/>
                <a:uFillTx/>
                <a:latin typeface="+mn-lt"/>
                <a:ea typeface="+mn-ea"/>
                <a:cs typeface="+mn-cs"/>
              </a:rPr>
              <a:t>με</a:t>
            </a:r>
            <a:r>
              <a:rPr kumimoji="0" lang="en-US" sz="19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1900" b="1" i="0" u="none" strike="noStrike" kern="1200" cap="none" spc="0" normalizeH="0" baseline="0" noProof="0" dirty="0" err="1" smtClean="0">
                <a:ln>
                  <a:noFill/>
                </a:ln>
                <a:solidFill>
                  <a:srgbClr val="000000"/>
                </a:solidFill>
                <a:effectLst/>
                <a:uLnTx/>
                <a:uFillTx/>
                <a:latin typeface="+mn-lt"/>
                <a:ea typeface="+mn-ea"/>
                <a:cs typeface="+mn-cs"/>
              </a:rPr>
              <a:t>μηδέν</a:t>
            </a:r>
            <a:r>
              <a:rPr kumimoji="0" lang="en-US" sz="1900" b="1" i="0" u="none" strike="noStrike" kern="1200" cap="none" spc="0" normalizeH="0" baseline="0" noProof="0" dirty="0" smtClean="0">
                <a:ln>
                  <a:noFill/>
                </a:ln>
                <a:solidFill>
                  <a:srgbClr val="000000"/>
                </a:solidFill>
                <a:effectLst/>
                <a:uLnTx/>
                <a:uFillTx/>
                <a:latin typeface="+mn-lt"/>
                <a:ea typeface="+mn-ea"/>
                <a:cs typeface="+mn-cs"/>
              </a:rPr>
              <a:t>, </a:t>
            </a:r>
            <a:r>
              <a:rPr kumimoji="0" lang="el-GR" sz="1900" b="1" i="0" u="none" strike="noStrike" kern="1200" cap="none" spc="0" normalizeH="0" baseline="0" noProof="0" dirty="0" smtClean="0">
                <a:ln>
                  <a:noFill/>
                </a:ln>
                <a:solidFill>
                  <a:srgbClr val="000000"/>
                </a:solidFill>
                <a:effectLst/>
                <a:uLnTx/>
                <a:uFillTx/>
                <a:latin typeface="+mn-lt"/>
                <a:ea typeface="+mn-ea"/>
                <a:cs typeface="+mn-cs"/>
              </a:rPr>
              <a:t>τότε </a:t>
            </a:r>
            <a:r>
              <a:rPr kumimoji="0" lang="en-US" sz="1900" b="1" i="0" u="none" strike="noStrike" kern="1200" cap="none" spc="0" normalizeH="0" baseline="0" noProof="0" dirty="0" smtClean="0">
                <a:ln>
                  <a:noFill/>
                </a:ln>
                <a:solidFill>
                  <a:srgbClr val="000000"/>
                </a:solidFill>
                <a:effectLst/>
                <a:uLnTx/>
                <a:uFillTx/>
                <a:latin typeface="+mn-lt"/>
                <a:ea typeface="+mn-ea"/>
                <a:cs typeface="+mn-cs"/>
              </a:rPr>
              <a:t>η </a:t>
            </a:r>
            <a:r>
              <a:rPr kumimoji="0" lang="en-US" sz="1900" b="1" i="0" u="none" strike="noStrike" kern="1200" cap="none" spc="0" normalizeH="0" baseline="0" noProof="0" dirty="0" err="1" smtClean="0">
                <a:ln>
                  <a:noFill/>
                </a:ln>
                <a:solidFill>
                  <a:srgbClr val="000000"/>
                </a:solidFill>
                <a:effectLst/>
                <a:uLnTx/>
                <a:uFillTx/>
                <a:latin typeface="+mn-lt"/>
                <a:ea typeface="+mn-ea"/>
                <a:cs typeface="+mn-cs"/>
              </a:rPr>
              <a:t>τάση</a:t>
            </a:r>
            <a:r>
              <a:rPr kumimoji="0" lang="en-US" sz="19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1900" b="1" i="0" u="none" strike="noStrike" kern="1200" cap="none" spc="0" normalizeH="0" baseline="0" noProof="0" dirty="0" err="1" smtClean="0">
                <a:ln>
                  <a:noFill/>
                </a:ln>
                <a:solidFill>
                  <a:srgbClr val="000000"/>
                </a:solidFill>
                <a:effectLst/>
                <a:uLnTx/>
                <a:uFillTx/>
                <a:latin typeface="+mn-lt"/>
                <a:ea typeface="+mn-ea"/>
                <a:cs typeface="+mn-cs"/>
              </a:rPr>
              <a:t>μεταξύ</a:t>
            </a:r>
            <a:r>
              <a:rPr kumimoji="0" lang="en-US" sz="19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1900" b="1" i="0" u="none" strike="noStrike" kern="1200" cap="none" spc="0" normalizeH="0" baseline="0" noProof="0" dirty="0" err="1" smtClean="0">
                <a:ln>
                  <a:noFill/>
                </a:ln>
                <a:solidFill>
                  <a:srgbClr val="000000"/>
                </a:solidFill>
                <a:effectLst/>
                <a:uLnTx/>
                <a:uFillTx/>
                <a:latin typeface="+mn-lt"/>
                <a:ea typeface="+mn-ea"/>
                <a:cs typeface="+mn-cs"/>
              </a:rPr>
              <a:t>των</a:t>
            </a:r>
            <a:r>
              <a:rPr kumimoji="0" lang="en-US" sz="19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1900" b="1" i="0" u="none" strike="noStrike" kern="1200" cap="none" spc="0" normalizeH="0" baseline="0" noProof="0" dirty="0" err="1" smtClean="0">
                <a:ln>
                  <a:noFill/>
                </a:ln>
                <a:solidFill>
                  <a:srgbClr val="000000"/>
                </a:solidFill>
                <a:effectLst/>
                <a:uLnTx/>
                <a:uFillTx/>
                <a:latin typeface="+mn-lt"/>
                <a:ea typeface="+mn-ea"/>
                <a:cs typeface="+mn-cs"/>
              </a:rPr>
              <a:t>πόλων</a:t>
            </a:r>
            <a:r>
              <a:rPr kumimoji="0" lang="en-US" sz="19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1900" b="1" i="0" u="none" strike="noStrike" kern="1200" cap="none" spc="0" normalizeH="0" baseline="0" noProof="0" dirty="0" err="1" smtClean="0">
                <a:ln>
                  <a:noFill/>
                </a:ln>
                <a:solidFill>
                  <a:srgbClr val="000000"/>
                </a:solidFill>
                <a:effectLst/>
                <a:uLnTx/>
                <a:uFillTx/>
                <a:latin typeface="+mn-lt"/>
                <a:ea typeface="+mn-ea"/>
                <a:cs typeface="+mn-cs"/>
              </a:rPr>
              <a:t>της</a:t>
            </a:r>
            <a:r>
              <a:rPr kumimoji="0" lang="en-US" sz="19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1900" b="1" i="0" u="none" strike="noStrike" kern="1200" cap="none" spc="0" normalizeH="0" baseline="0" noProof="0" dirty="0" err="1" smtClean="0">
                <a:ln>
                  <a:noFill/>
                </a:ln>
                <a:solidFill>
                  <a:srgbClr val="000000"/>
                </a:solidFill>
                <a:effectLst/>
                <a:uLnTx/>
                <a:uFillTx/>
                <a:latin typeface="+mn-lt"/>
                <a:ea typeface="+mn-ea"/>
                <a:cs typeface="+mn-cs"/>
              </a:rPr>
              <a:t>μπαταρίας</a:t>
            </a:r>
            <a:r>
              <a:rPr kumimoji="0" lang="en-US" sz="1900" b="1" i="0" u="none" strike="noStrike" kern="1200" cap="none" spc="0" normalizeH="0" baseline="0" noProof="0" dirty="0" smtClean="0">
                <a:ln>
                  <a:noFill/>
                </a:ln>
                <a:solidFill>
                  <a:srgbClr val="000000"/>
                </a:solidFill>
                <a:effectLst/>
                <a:uLnTx/>
                <a:uFillTx/>
                <a:latin typeface="+mn-lt"/>
                <a:ea typeface="+mn-ea"/>
                <a:cs typeface="+mn-cs"/>
              </a:rPr>
              <a:t> </a:t>
            </a:r>
            <a:r>
              <a:rPr kumimoji="0" lang="el-GR" sz="1900" b="1" i="0" u="none" strike="noStrike" kern="1200" cap="none" spc="0" normalizeH="0" baseline="0" noProof="0" dirty="0" smtClean="0">
                <a:ln>
                  <a:noFill/>
                </a:ln>
                <a:solidFill>
                  <a:srgbClr val="000000"/>
                </a:solidFill>
                <a:effectLst/>
                <a:uLnTx/>
                <a:uFillTx/>
                <a:latin typeface="+mn-lt"/>
                <a:ea typeface="+mn-ea"/>
                <a:cs typeface="+mn-cs"/>
              </a:rPr>
              <a:t>(ή </a:t>
            </a:r>
            <a:r>
              <a:rPr kumimoji="0" lang="el-GR" sz="1900" b="1" i="1" u="none" strike="noStrike" kern="1200" cap="none" spc="0" normalizeH="0" baseline="0" noProof="0" dirty="0" smtClean="0">
                <a:ln>
                  <a:noFill/>
                </a:ln>
                <a:solidFill>
                  <a:srgbClr val="000000"/>
                </a:solidFill>
                <a:effectLst/>
                <a:uLnTx/>
                <a:uFillTx/>
                <a:latin typeface="+mn-lt"/>
                <a:ea typeface="+mn-ea"/>
                <a:cs typeface="+mn-cs"/>
              </a:rPr>
              <a:t>πολική τάση</a:t>
            </a:r>
            <a:r>
              <a:rPr kumimoji="0" lang="el-GR" sz="19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1900" b="1" i="0" u="none" strike="noStrike" kern="1200" cap="none" spc="0" normalizeH="0" baseline="0" noProof="0" dirty="0" err="1" smtClean="0">
                <a:ln>
                  <a:noFill/>
                </a:ln>
                <a:solidFill>
                  <a:srgbClr val="000000"/>
                </a:solidFill>
                <a:effectLst/>
                <a:uLnTx/>
                <a:uFillTx/>
                <a:latin typeface="+mn-lt"/>
                <a:ea typeface="+mn-ea"/>
                <a:cs typeface="+mn-cs"/>
              </a:rPr>
              <a:t>είναι</a:t>
            </a:r>
            <a:r>
              <a:rPr kumimoji="0" lang="en-US" sz="19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1900" b="1" i="0" u="none" strike="noStrike" kern="1200" cap="none" spc="0" normalizeH="0" baseline="0" noProof="0" dirty="0" err="1" smtClean="0">
                <a:ln>
                  <a:noFill/>
                </a:ln>
                <a:solidFill>
                  <a:srgbClr val="000000"/>
                </a:solidFill>
                <a:effectLst/>
                <a:uLnTx/>
                <a:uFillTx/>
                <a:latin typeface="+mn-lt"/>
                <a:ea typeface="+mn-ea"/>
                <a:cs typeface="+mn-cs"/>
              </a:rPr>
              <a:t>ίση</a:t>
            </a:r>
            <a:r>
              <a:rPr kumimoji="0" lang="en-US" sz="19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1900" b="1" i="0" u="none" strike="noStrike" kern="1200" cap="none" spc="0" normalizeH="0" baseline="0" noProof="0" dirty="0" err="1" smtClean="0">
                <a:ln>
                  <a:noFill/>
                </a:ln>
                <a:solidFill>
                  <a:srgbClr val="000000"/>
                </a:solidFill>
                <a:effectLst/>
                <a:uLnTx/>
                <a:uFillTx/>
                <a:latin typeface="+mn-lt"/>
                <a:ea typeface="+mn-ea"/>
                <a:cs typeface="+mn-cs"/>
              </a:rPr>
              <a:t>με</a:t>
            </a:r>
            <a:r>
              <a:rPr kumimoji="0" lang="en-US" sz="19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1900" b="1" i="0" u="none" strike="noStrike" kern="1200" cap="none" spc="0" normalizeH="0" baseline="0" noProof="0" dirty="0" err="1" smtClean="0">
                <a:ln>
                  <a:noFill/>
                </a:ln>
                <a:solidFill>
                  <a:srgbClr val="000000"/>
                </a:solidFill>
                <a:effectLst/>
                <a:uLnTx/>
                <a:uFillTx/>
                <a:latin typeface="+mn-lt"/>
                <a:ea typeface="+mn-ea"/>
                <a:cs typeface="+mn-cs"/>
              </a:rPr>
              <a:t>την</a:t>
            </a:r>
            <a:r>
              <a:rPr kumimoji="0" lang="en-US" sz="1900" b="1" i="0" u="none" strike="noStrike" kern="1200" cap="none" spc="0" normalizeH="0" baseline="0" noProof="0" dirty="0" smtClean="0">
                <a:ln>
                  <a:noFill/>
                </a:ln>
                <a:solidFill>
                  <a:srgbClr val="000000"/>
                </a:solidFill>
                <a:effectLst/>
                <a:uLnTx/>
                <a:uFillTx/>
                <a:latin typeface="+mn-lt"/>
                <a:ea typeface="+mn-ea"/>
                <a:cs typeface="+mn-cs"/>
              </a:rPr>
              <a:t> ΗΕΔ.</a:t>
            </a:r>
          </a:p>
          <a:p>
            <a:pPr marL="273050" marR="0" lvl="0" indent="-273050" algn="just"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l-GR" sz="1900" b="1" i="0" u="none" strike="noStrike" kern="1200" cap="none" spc="0" normalizeH="0" baseline="0" noProof="0" dirty="0" smtClean="0">
                <a:ln>
                  <a:noFill/>
                </a:ln>
                <a:solidFill>
                  <a:srgbClr val="000000"/>
                </a:solidFill>
                <a:effectLst/>
                <a:uLnTx/>
                <a:uFillTx/>
                <a:latin typeface="+mn-lt"/>
                <a:ea typeface="+mn-ea"/>
                <a:cs typeface="+mn-cs"/>
              </a:rPr>
              <a:t>Οι</a:t>
            </a:r>
            <a:r>
              <a:rPr kumimoji="0" lang="en-US" sz="19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1900" b="1" i="0" u="none" strike="noStrike" kern="1200" cap="none" spc="0" normalizeH="0" baseline="0" noProof="0" dirty="0" err="1" smtClean="0">
                <a:ln>
                  <a:noFill/>
                </a:ln>
                <a:solidFill>
                  <a:srgbClr val="000000"/>
                </a:solidFill>
                <a:effectLst/>
                <a:uLnTx/>
                <a:uFillTx/>
                <a:latin typeface="+mn-lt"/>
                <a:ea typeface="+mn-ea"/>
                <a:cs typeface="+mn-cs"/>
              </a:rPr>
              <a:t>πραγματικές</a:t>
            </a:r>
            <a:r>
              <a:rPr kumimoji="0" lang="en-US" sz="19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1900" b="1" i="0" u="none" strike="noStrike" kern="1200" cap="none" spc="0" normalizeH="0" baseline="0" noProof="0" dirty="0" err="1" smtClean="0">
                <a:ln>
                  <a:noFill/>
                </a:ln>
                <a:solidFill>
                  <a:srgbClr val="000000"/>
                </a:solidFill>
                <a:effectLst/>
                <a:uLnTx/>
                <a:uFillTx/>
                <a:latin typeface="+mn-lt"/>
                <a:ea typeface="+mn-ea"/>
                <a:cs typeface="+mn-cs"/>
              </a:rPr>
              <a:t>μπαταρίες</a:t>
            </a:r>
            <a:r>
              <a:rPr kumimoji="0" lang="en-US" sz="1900" b="1" i="0" u="none" strike="noStrike" kern="1200" cap="none" spc="0" normalizeH="0" baseline="0" noProof="0" dirty="0" smtClean="0">
                <a:ln>
                  <a:noFill/>
                </a:ln>
                <a:solidFill>
                  <a:srgbClr val="000000"/>
                </a:solidFill>
                <a:effectLst/>
                <a:uLnTx/>
                <a:uFillTx/>
                <a:latin typeface="+mn-lt"/>
                <a:ea typeface="+mn-ea"/>
                <a:cs typeface="+mn-cs"/>
              </a:rPr>
              <a:t> </a:t>
            </a:r>
            <a:r>
              <a:rPr kumimoji="0" lang="el-GR" sz="1900" b="1" i="0" u="none" strike="noStrike" kern="1200" cap="none" spc="0" normalizeH="0" baseline="0" noProof="0" dirty="0" smtClean="0">
                <a:ln>
                  <a:noFill/>
                </a:ln>
                <a:solidFill>
                  <a:srgbClr val="000000"/>
                </a:solidFill>
                <a:effectLst/>
                <a:uLnTx/>
                <a:uFillTx/>
                <a:latin typeface="+mn-lt"/>
                <a:ea typeface="+mn-ea"/>
                <a:cs typeface="+mn-cs"/>
              </a:rPr>
              <a:t>έχουν</a:t>
            </a:r>
            <a:r>
              <a:rPr kumimoji="0" lang="en-US" sz="1900" b="1" i="0" u="none" strike="noStrike" kern="1200" cap="none" spc="0" normalizeH="0" baseline="0" noProof="0" dirty="0" smtClean="0">
                <a:ln>
                  <a:noFill/>
                </a:ln>
                <a:solidFill>
                  <a:srgbClr val="000000"/>
                </a:solidFill>
                <a:effectLst/>
                <a:uLnTx/>
                <a:uFillTx/>
                <a:latin typeface="+mn-lt"/>
                <a:ea typeface="+mn-ea"/>
                <a:cs typeface="+mn-cs"/>
              </a:rPr>
              <a:t> </a:t>
            </a:r>
            <a:r>
              <a:rPr kumimoji="0" lang="el-GR" sz="1900" b="1" i="0" u="none" strike="noStrike" kern="1200" cap="none" spc="0" normalizeH="0" baseline="0" noProof="0" dirty="0" smtClean="0">
                <a:ln>
                  <a:noFill/>
                </a:ln>
                <a:solidFill>
                  <a:srgbClr val="000000"/>
                </a:solidFill>
                <a:effectLst/>
                <a:uLnTx/>
                <a:uFillTx/>
                <a:latin typeface="+mn-lt"/>
                <a:ea typeface="+mn-ea"/>
                <a:cs typeface="+mn-cs"/>
              </a:rPr>
              <a:t>κάποια </a:t>
            </a:r>
            <a:r>
              <a:rPr kumimoji="0" lang="en-US" sz="1900" b="1" i="0" u="none" strike="noStrike" kern="1200" cap="none" spc="0" normalizeH="0" baseline="0" noProof="0" dirty="0" err="1" smtClean="0">
                <a:ln>
                  <a:noFill/>
                </a:ln>
                <a:solidFill>
                  <a:srgbClr val="000000"/>
                </a:solidFill>
                <a:effectLst/>
                <a:uLnTx/>
                <a:uFillTx/>
                <a:latin typeface="+mn-lt"/>
                <a:ea typeface="+mn-ea"/>
                <a:cs typeface="+mn-cs"/>
              </a:rPr>
              <a:t>εσωτερική</a:t>
            </a:r>
            <a:r>
              <a:rPr kumimoji="0" lang="en-US" sz="19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1900" b="1" i="0" u="none" strike="noStrike" kern="1200" cap="none" spc="0" normalizeH="0" baseline="0" noProof="0" dirty="0" err="1" smtClean="0">
                <a:ln>
                  <a:noFill/>
                </a:ln>
                <a:solidFill>
                  <a:srgbClr val="000000"/>
                </a:solidFill>
                <a:effectLst/>
                <a:uLnTx/>
                <a:uFillTx/>
                <a:latin typeface="+mn-lt"/>
                <a:ea typeface="+mn-ea"/>
                <a:cs typeface="+mn-cs"/>
              </a:rPr>
              <a:t>αντίσταση</a:t>
            </a:r>
            <a:r>
              <a:rPr kumimoji="0" lang="en-US" sz="19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1900" b="1" i="1" u="none" strike="noStrike" kern="1200" cap="none" spc="0" normalizeH="0" baseline="0" noProof="0" dirty="0" smtClean="0">
                <a:ln>
                  <a:noFill/>
                </a:ln>
                <a:solidFill>
                  <a:srgbClr val="000000"/>
                </a:solidFill>
                <a:effectLst/>
                <a:uLnTx/>
                <a:uFillTx/>
                <a:latin typeface="+mn-lt"/>
                <a:ea typeface="+mn-ea"/>
                <a:cs typeface="+mn-cs"/>
              </a:rPr>
              <a:t>r.</a:t>
            </a:r>
          </a:p>
          <a:p>
            <a:pPr marL="273050" marR="0" lvl="0" indent="-273050" algn="l"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n-US" sz="1900" b="1" i="0" u="none" strike="noStrike" kern="1200" cap="none" spc="0" normalizeH="0" baseline="0" noProof="0" dirty="0" smtClean="0">
                <a:ln>
                  <a:noFill/>
                </a:ln>
                <a:solidFill>
                  <a:srgbClr val="000000"/>
                </a:solidFill>
                <a:effectLst/>
                <a:uLnTx/>
                <a:uFillTx/>
                <a:ea typeface="+mn-ea"/>
                <a:cs typeface="+mn-cs"/>
              </a:rPr>
              <a:t>Η </a:t>
            </a:r>
            <a:r>
              <a:rPr kumimoji="0" lang="en-US" sz="1900" b="1" i="0" u="none" strike="noStrike" kern="1200" cap="none" spc="0" normalizeH="0" baseline="0" noProof="0" dirty="0" err="1" smtClean="0">
                <a:ln>
                  <a:noFill/>
                </a:ln>
                <a:solidFill>
                  <a:srgbClr val="000000"/>
                </a:solidFill>
                <a:effectLst/>
                <a:uLnTx/>
                <a:uFillTx/>
                <a:ea typeface="+mn-ea"/>
                <a:cs typeface="+mn-cs"/>
              </a:rPr>
              <a:t>πολική</a:t>
            </a:r>
            <a:r>
              <a:rPr kumimoji="0" lang="en-US" sz="1900" b="1" i="0" u="none" strike="noStrike" kern="1200" cap="none" spc="0" normalizeH="0" baseline="0" noProof="0" dirty="0" smtClean="0">
                <a:ln>
                  <a:noFill/>
                </a:ln>
                <a:solidFill>
                  <a:srgbClr val="000000"/>
                </a:solidFill>
                <a:effectLst/>
                <a:uLnTx/>
                <a:uFillTx/>
                <a:ea typeface="+mn-ea"/>
                <a:cs typeface="+mn-cs"/>
              </a:rPr>
              <a:t> </a:t>
            </a:r>
            <a:r>
              <a:rPr kumimoji="0" lang="en-US" sz="1900" b="1" i="0" u="none" strike="noStrike" kern="1200" cap="none" spc="0" normalizeH="0" baseline="0" noProof="0" dirty="0" err="1" smtClean="0">
                <a:ln>
                  <a:noFill/>
                </a:ln>
                <a:solidFill>
                  <a:srgbClr val="000000"/>
                </a:solidFill>
                <a:effectLst/>
                <a:uLnTx/>
                <a:uFillTx/>
                <a:ea typeface="+mn-ea"/>
                <a:cs typeface="+mn-cs"/>
              </a:rPr>
              <a:t>τάση</a:t>
            </a:r>
            <a:r>
              <a:rPr kumimoji="0" lang="en-US" sz="1900" b="1" i="0" u="none" strike="noStrike" kern="1200" cap="none" spc="0" normalizeH="0" baseline="0" noProof="0" dirty="0" smtClean="0">
                <a:ln>
                  <a:noFill/>
                </a:ln>
                <a:solidFill>
                  <a:srgbClr val="000000"/>
                </a:solidFill>
                <a:effectLst/>
                <a:uLnTx/>
                <a:uFillTx/>
                <a:ea typeface="+mn-ea"/>
                <a:cs typeface="+mn-cs"/>
              </a:rPr>
              <a:t> </a:t>
            </a:r>
            <a:r>
              <a:rPr kumimoji="0" lang="en-US" sz="1900" b="1" i="0" u="none" strike="noStrike" kern="1200" cap="none" spc="0" normalizeH="0" baseline="0" noProof="0" dirty="0" err="1" smtClean="0">
                <a:ln>
                  <a:noFill/>
                </a:ln>
                <a:solidFill>
                  <a:srgbClr val="000000"/>
                </a:solidFill>
                <a:effectLst/>
                <a:uLnTx/>
                <a:uFillTx/>
                <a:ea typeface="+mn-ea"/>
                <a:cs typeface="+mn-cs"/>
              </a:rPr>
              <a:t>είναι</a:t>
            </a:r>
            <a:r>
              <a:rPr kumimoji="0" lang="en-US" sz="1900" b="1" i="0" u="none" strike="noStrike" kern="1200" cap="none" spc="0" normalizeH="0" baseline="0" noProof="0" dirty="0" smtClean="0">
                <a:ln>
                  <a:noFill/>
                </a:ln>
                <a:solidFill>
                  <a:srgbClr val="000000"/>
                </a:solidFill>
                <a:effectLst/>
                <a:uLnTx/>
                <a:uFillTx/>
                <a:ea typeface="+mn-ea"/>
                <a:cs typeface="+mn-cs"/>
              </a:rPr>
              <a:t> </a:t>
            </a:r>
            <a:r>
              <a:rPr kumimoji="0" lang="el-GR" sz="2400" b="1" i="0" u="none" strike="noStrike" kern="1200" cap="none" spc="0" normalizeH="0" baseline="0" noProof="0" dirty="0" smtClean="0">
                <a:ln>
                  <a:noFill/>
                </a:ln>
                <a:solidFill>
                  <a:srgbClr val="002060"/>
                </a:solidFill>
                <a:effectLst/>
                <a:uLnTx/>
                <a:uFillTx/>
                <a:ea typeface="+mn-ea"/>
                <a:cs typeface="+mn-cs"/>
              </a:rPr>
              <a:t>Δ</a:t>
            </a:r>
            <a:r>
              <a:rPr kumimoji="0" lang="en-US" sz="2400" b="1" i="1" u="none" strike="noStrike" kern="1200" cap="none" spc="0" normalizeH="0" baseline="0" noProof="0" dirty="0" smtClean="0">
                <a:ln>
                  <a:noFill/>
                </a:ln>
                <a:solidFill>
                  <a:srgbClr val="002060"/>
                </a:solidFill>
                <a:effectLst/>
                <a:uLnTx/>
                <a:uFillTx/>
                <a:ea typeface="+mn-ea"/>
                <a:cs typeface="+mn-cs"/>
              </a:rPr>
              <a:t>V</a:t>
            </a:r>
            <a:r>
              <a:rPr kumimoji="0" lang="en-US" sz="2400" b="1" i="0" u="none" strike="noStrike" kern="1200" cap="none" spc="0" normalizeH="0" baseline="0" noProof="0" dirty="0" smtClean="0">
                <a:ln>
                  <a:noFill/>
                </a:ln>
                <a:solidFill>
                  <a:srgbClr val="002060"/>
                </a:solidFill>
                <a:effectLst/>
                <a:uLnTx/>
                <a:uFillTx/>
                <a:ea typeface="+mn-ea"/>
                <a:cs typeface="+mn-cs"/>
              </a:rPr>
              <a:t> = </a:t>
            </a:r>
            <a:r>
              <a:rPr kumimoji="0" lang="el-GR" sz="2400" b="1" i="1" u="none" strike="noStrike" kern="1200" cap="none" spc="0" normalizeH="0" baseline="0" noProof="0" dirty="0" smtClean="0">
                <a:ln>
                  <a:noFill/>
                </a:ln>
                <a:solidFill>
                  <a:srgbClr val="002060"/>
                </a:solidFill>
                <a:effectLst/>
                <a:uLnTx/>
                <a:uFillTx/>
                <a:ea typeface="+mn-ea"/>
                <a:cs typeface="+mn-cs"/>
              </a:rPr>
              <a:t>ε</a:t>
            </a:r>
            <a:r>
              <a:rPr kumimoji="0" lang="en-US" sz="2400" b="1" i="0" u="none" strike="noStrike" kern="1200" cap="none" spc="0" normalizeH="0" baseline="0" noProof="0" dirty="0" smtClean="0">
                <a:ln>
                  <a:noFill/>
                </a:ln>
                <a:solidFill>
                  <a:srgbClr val="002060"/>
                </a:solidFill>
                <a:effectLst/>
                <a:uLnTx/>
                <a:uFillTx/>
                <a:ea typeface="+mn-ea"/>
                <a:cs typeface="+mn-cs"/>
              </a:rPr>
              <a:t> – </a:t>
            </a:r>
            <a:r>
              <a:rPr kumimoji="0" lang="en-US" sz="2400" b="1" i="1" u="none" strike="noStrike" kern="1200" cap="none" spc="0" normalizeH="0" baseline="0" noProof="0" dirty="0" err="1" smtClean="0">
                <a:ln>
                  <a:noFill/>
                </a:ln>
                <a:solidFill>
                  <a:srgbClr val="002060"/>
                </a:solidFill>
                <a:effectLst/>
                <a:uLnTx/>
                <a:uFillTx/>
                <a:ea typeface="+mn-ea"/>
                <a:cs typeface="+mn-cs"/>
              </a:rPr>
              <a:t>Ir</a:t>
            </a:r>
            <a:r>
              <a:rPr kumimoji="0" lang="el-GR" sz="2000" b="1" i="1" u="none" strike="noStrike" kern="1200" cap="none" spc="0" normalizeH="0" baseline="0" noProof="0" dirty="0" smtClean="0">
                <a:ln>
                  <a:noFill/>
                </a:ln>
                <a:solidFill>
                  <a:srgbClr val="000000"/>
                </a:solidFill>
                <a:effectLst/>
                <a:uLnTx/>
                <a:uFillTx/>
                <a:ea typeface="+mn-ea"/>
                <a:cs typeface="+mn-cs"/>
              </a:rPr>
              <a:t>.</a:t>
            </a:r>
            <a:endParaRPr kumimoji="0" lang="en-US" sz="2000" b="1" i="1" u="none" strike="noStrike" kern="1200" cap="none" spc="0" normalizeH="0" baseline="0" noProof="0" dirty="0" smtClean="0">
              <a:ln>
                <a:noFill/>
              </a:ln>
              <a:solidFill>
                <a:srgbClr val="000000"/>
              </a:solidFill>
              <a:effectLst/>
              <a:uLnTx/>
              <a:uFillTx/>
              <a:ea typeface="+mn-ea"/>
              <a:cs typeface="+mn-cs"/>
            </a:endParaRPr>
          </a:p>
        </p:txBody>
      </p:sp>
      <p:sp>
        <p:nvSpPr>
          <p:cNvPr id="8" name="7 - TextBox"/>
          <p:cNvSpPr txBox="1"/>
          <p:nvPr/>
        </p:nvSpPr>
        <p:spPr>
          <a:xfrm>
            <a:off x="861848" y="5738649"/>
            <a:ext cx="1008993" cy="400110"/>
          </a:xfrm>
          <a:prstGeom prst="rect">
            <a:avLst/>
          </a:prstGeom>
          <a:noFill/>
        </p:spPr>
        <p:txBody>
          <a:bodyPr wrap="square" rtlCol="0">
            <a:spAutoFit/>
          </a:bodyPr>
          <a:lstStyle/>
          <a:p>
            <a:r>
              <a:rPr lang="el-GR" sz="2000" b="1" dirty="0" smtClean="0"/>
              <a:t>Ισχύς:</a:t>
            </a:r>
            <a:endParaRPr lang="el-GR" sz="2000" b="1" dirty="0"/>
          </a:p>
        </p:txBody>
      </p:sp>
      <p:graphicFrame>
        <p:nvGraphicFramePr>
          <p:cNvPr id="550914" name="Object 4"/>
          <p:cNvGraphicFramePr>
            <a:graphicFrameLocks noChangeAspect="1"/>
          </p:cNvGraphicFramePr>
          <p:nvPr/>
        </p:nvGraphicFramePr>
        <p:xfrm>
          <a:off x="1884880" y="5673944"/>
          <a:ext cx="1370701" cy="506139"/>
        </p:xfrm>
        <a:graphic>
          <a:graphicData uri="http://schemas.openxmlformats.org/presentationml/2006/ole">
            <mc:AlternateContent xmlns:mc="http://schemas.openxmlformats.org/markup-compatibility/2006">
              <mc:Choice xmlns:v="urn:schemas-microsoft-com:vml" Requires="v">
                <p:oleObj spid="_x0000_s550926" name="Equation" r:id="rId4" imgW="685800" imgH="228600" progId="Equation.DSMT4">
                  <p:embed/>
                </p:oleObj>
              </mc:Choice>
              <mc:Fallback>
                <p:oleObj name="Equation" r:id="rId4" imgW="685800" imgH="228600" progId="Equation.DSMT4">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4880" y="5673944"/>
                        <a:ext cx="1370701" cy="506139"/>
                      </a:xfrm>
                      <a:prstGeom prst="rect">
                        <a:avLst/>
                      </a:prstGeom>
                      <a:solidFill>
                        <a:srgbClr val="FF9900"/>
                      </a:solidFill>
                    </p:spPr>
                  </p:pic>
                </p:oleObj>
              </mc:Fallback>
            </mc:AlternateContent>
          </a:graphicData>
        </a:graphic>
      </p:graphicFrame>
      <p:graphicFrame>
        <p:nvGraphicFramePr>
          <p:cNvPr id="11" name="Object 4"/>
          <p:cNvGraphicFramePr>
            <a:graphicFrameLocks noChangeAspect="1"/>
          </p:cNvGraphicFramePr>
          <p:nvPr/>
        </p:nvGraphicFramePr>
        <p:xfrm>
          <a:off x="4892085" y="5548915"/>
          <a:ext cx="3146425" cy="703263"/>
        </p:xfrm>
        <a:graphic>
          <a:graphicData uri="http://schemas.openxmlformats.org/presentationml/2006/ole">
            <mc:AlternateContent xmlns:mc="http://schemas.openxmlformats.org/markup-compatibility/2006">
              <mc:Choice xmlns:v="urn:schemas-microsoft-com:vml" Requires="v">
                <p:oleObj spid="_x0000_s550927" name="Equation" r:id="rId6" imgW="1574640" imgH="317160" progId="Equation.DSMT4">
                  <p:embed/>
                </p:oleObj>
              </mc:Choice>
              <mc:Fallback>
                <p:oleObj name="Equation" r:id="rId6" imgW="1574640" imgH="317160" progId="Equation.DSMT4">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2085" y="5548915"/>
                        <a:ext cx="3146425" cy="703263"/>
                      </a:xfrm>
                      <a:prstGeom prst="rect">
                        <a:avLst/>
                      </a:prstGeom>
                      <a:solidFill>
                        <a:srgbClr val="FF9900"/>
                      </a:solidFill>
                    </p:spPr>
                  </p:pic>
                </p:oleObj>
              </mc:Fallback>
            </mc:AlternateContent>
          </a:graphicData>
        </a:graphic>
      </p:graphicFrame>
      <p:sp>
        <p:nvSpPr>
          <p:cNvPr id="12" name="11 - Θέση αριθμού διαφάνειας"/>
          <p:cNvSpPr>
            <a:spLocks noGrp="1"/>
          </p:cNvSpPr>
          <p:nvPr>
            <p:ph type="sldNum" sz="quarter" idx="12"/>
          </p:nvPr>
        </p:nvSpPr>
        <p:spPr/>
        <p:txBody>
          <a:bodyPr/>
          <a:lstStyle/>
          <a:p>
            <a:fld id="{C2F5A187-A889-495D-B202-899DA2CF5BAE}" type="slidenum">
              <a:rPr lang="en-US" smtClean="0"/>
              <a:pPr/>
              <a:t>107</a:t>
            </a:fld>
            <a:endParaRPr lang="en-US"/>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idx="1"/>
          </p:nvPr>
        </p:nvSpPr>
        <p:spPr>
          <a:xfrm>
            <a:off x="341003" y="993941"/>
            <a:ext cx="7510225" cy="3409893"/>
          </a:xfrm>
        </p:spPr>
        <p:txBody>
          <a:bodyPr>
            <a:normAutofit lnSpcReduction="10000"/>
          </a:bodyPr>
          <a:lstStyle/>
          <a:p>
            <a:pPr marL="536575" indent="-536575" algn="just"/>
            <a:r>
              <a:rPr lang="en-US" sz="2000" b="1" dirty="0" err="1" smtClean="0">
                <a:solidFill>
                  <a:srgbClr val="000000"/>
                </a:solidFill>
              </a:rPr>
              <a:t>Όταν</a:t>
            </a:r>
            <a:r>
              <a:rPr lang="en-US" sz="2000" b="1" dirty="0" smtClean="0">
                <a:solidFill>
                  <a:srgbClr val="000000"/>
                </a:solidFill>
              </a:rPr>
              <a:t> </a:t>
            </a:r>
            <a:r>
              <a:rPr lang="en-US" sz="2000" b="1" dirty="0" err="1" smtClean="0">
                <a:solidFill>
                  <a:srgbClr val="000000"/>
                </a:solidFill>
              </a:rPr>
              <a:t>δύο</a:t>
            </a:r>
            <a:r>
              <a:rPr lang="en-US" sz="2000" b="1" dirty="0" smtClean="0">
                <a:solidFill>
                  <a:srgbClr val="000000"/>
                </a:solidFill>
              </a:rPr>
              <a:t> ή </a:t>
            </a:r>
            <a:r>
              <a:rPr lang="en-US" sz="2000" b="1" dirty="0" err="1" smtClean="0">
                <a:solidFill>
                  <a:srgbClr val="000000"/>
                </a:solidFill>
              </a:rPr>
              <a:t>περισσότε</a:t>
            </a:r>
            <a:r>
              <a:rPr lang="el-GR" sz="2000" b="1" dirty="0" err="1" smtClean="0">
                <a:solidFill>
                  <a:srgbClr val="000000"/>
                </a:solidFill>
              </a:rPr>
              <a:t>ροι</a:t>
            </a:r>
            <a:r>
              <a:rPr lang="en-US" sz="2000" b="1" dirty="0" smtClean="0">
                <a:solidFill>
                  <a:srgbClr val="000000"/>
                </a:solidFill>
              </a:rPr>
              <a:t> </a:t>
            </a:r>
            <a:r>
              <a:rPr lang="en-US" sz="2000" b="1" dirty="0" err="1" smtClean="0">
                <a:solidFill>
                  <a:srgbClr val="000000"/>
                </a:solidFill>
              </a:rPr>
              <a:t>αντιστά</a:t>
            </a:r>
            <a:r>
              <a:rPr lang="el-GR" sz="2000" b="1" dirty="0" smtClean="0">
                <a:solidFill>
                  <a:srgbClr val="000000"/>
                </a:solidFill>
              </a:rPr>
              <a:t>τες</a:t>
            </a:r>
            <a:r>
              <a:rPr lang="en-US"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 </a:t>
            </a:r>
            <a:r>
              <a:rPr lang="en-US" sz="2000" b="1" dirty="0" err="1" smtClean="0">
                <a:solidFill>
                  <a:srgbClr val="000000"/>
                </a:solidFill>
              </a:rPr>
              <a:t>συνδεδεμέν</a:t>
            </a:r>
            <a:r>
              <a:rPr lang="el-GR" sz="2000" b="1" dirty="0" smtClean="0">
                <a:solidFill>
                  <a:srgbClr val="000000"/>
                </a:solidFill>
              </a:rPr>
              <a:t>οι</a:t>
            </a:r>
            <a:r>
              <a:rPr lang="en-US" sz="2000" b="1" dirty="0" smtClean="0">
                <a:solidFill>
                  <a:srgbClr val="000000"/>
                </a:solidFill>
              </a:rPr>
              <a:t> </a:t>
            </a:r>
            <a:r>
              <a:rPr lang="en-US" sz="2000" b="1" dirty="0" err="1" smtClean="0">
                <a:solidFill>
                  <a:srgbClr val="000000"/>
                </a:solidFill>
              </a:rPr>
              <a:t>μεταξύ</a:t>
            </a:r>
            <a:r>
              <a:rPr lang="en-US" sz="2000" b="1" dirty="0" smtClean="0">
                <a:solidFill>
                  <a:srgbClr val="000000"/>
                </a:solidFill>
              </a:rPr>
              <a:t> </a:t>
            </a:r>
            <a:r>
              <a:rPr lang="en-US" sz="2000" b="1" dirty="0" err="1" smtClean="0">
                <a:solidFill>
                  <a:srgbClr val="000000"/>
                </a:solidFill>
              </a:rPr>
              <a:t>τους</a:t>
            </a:r>
            <a:r>
              <a:rPr lang="en-US" sz="2000" b="1" dirty="0" smtClean="0">
                <a:solidFill>
                  <a:srgbClr val="000000"/>
                </a:solidFill>
              </a:rPr>
              <a:t> </a:t>
            </a:r>
            <a:r>
              <a:rPr lang="el-GR" sz="2000" b="1" dirty="0" smtClean="0">
                <a:solidFill>
                  <a:srgbClr val="000000"/>
                </a:solidFill>
              </a:rPr>
              <a:t>έτσι ώστε </a:t>
            </a: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ένα</a:t>
            </a:r>
            <a:r>
              <a:rPr lang="en-US" sz="2000" b="1" dirty="0" smtClean="0">
                <a:solidFill>
                  <a:srgbClr val="000000"/>
                </a:solidFill>
              </a:rPr>
              <a:t> </a:t>
            </a:r>
            <a:r>
              <a:rPr lang="en-US" sz="2000" b="1" dirty="0" err="1" smtClean="0">
                <a:solidFill>
                  <a:srgbClr val="000000"/>
                </a:solidFill>
              </a:rPr>
              <a:t>άκρο</a:t>
            </a:r>
            <a:r>
              <a:rPr lang="en-US" sz="2000" b="1" dirty="0" smtClean="0">
                <a:solidFill>
                  <a:srgbClr val="000000"/>
                </a:solidFill>
              </a:rPr>
              <a:t> </a:t>
            </a:r>
            <a:r>
              <a:rPr lang="en-US" sz="2000" b="1" dirty="0" err="1" smtClean="0">
                <a:solidFill>
                  <a:srgbClr val="000000"/>
                </a:solidFill>
              </a:rPr>
              <a:t>καθε</a:t>
            </a:r>
            <a:r>
              <a:rPr lang="el-GR" sz="2000" b="1" dirty="0" err="1" smtClean="0">
                <a:solidFill>
                  <a:srgbClr val="000000"/>
                </a:solidFill>
              </a:rPr>
              <a:t>νός</a:t>
            </a:r>
            <a:r>
              <a:rPr lang="en-US" sz="2000" b="1" dirty="0" smtClean="0">
                <a:solidFill>
                  <a:srgbClr val="000000"/>
                </a:solidFill>
              </a:rPr>
              <a:t> </a:t>
            </a:r>
            <a:r>
              <a:rPr lang="en-US" sz="2000" b="1" dirty="0" err="1" smtClean="0">
                <a:solidFill>
                  <a:srgbClr val="000000"/>
                </a:solidFill>
              </a:rPr>
              <a:t>να</a:t>
            </a:r>
            <a:r>
              <a:rPr lang="en-US" sz="2000" b="1" dirty="0" smtClean="0">
                <a:solidFill>
                  <a:srgbClr val="000000"/>
                </a:solidFill>
              </a:rPr>
              <a:t> </a:t>
            </a:r>
            <a:r>
              <a:rPr lang="en-US" sz="2000" b="1" dirty="0" err="1" smtClean="0">
                <a:solidFill>
                  <a:srgbClr val="000000"/>
                </a:solidFill>
              </a:rPr>
              <a:t>ενώνεται</a:t>
            </a:r>
            <a:r>
              <a:rPr lang="en-US" sz="2000" b="1" dirty="0" smtClean="0">
                <a:solidFill>
                  <a:srgbClr val="000000"/>
                </a:solidFill>
              </a:rPr>
              <a:t> </a:t>
            </a:r>
            <a:r>
              <a:rPr lang="en-US" sz="2000" b="1" dirty="0" err="1" smtClean="0">
                <a:solidFill>
                  <a:srgbClr val="000000"/>
                </a:solidFill>
              </a:rPr>
              <a:t>με</a:t>
            </a:r>
            <a:r>
              <a:rPr lang="en-US" sz="2000" b="1" dirty="0" smtClean="0">
                <a:solidFill>
                  <a:srgbClr val="000000"/>
                </a:solidFill>
              </a:rPr>
              <a:t> </a:t>
            </a:r>
            <a:r>
              <a:rPr lang="el-GR" sz="2000" b="1" dirty="0" smtClean="0">
                <a:solidFill>
                  <a:srgbClr val="000000"/>
                </a:solidFill>
              </a:rPr>
              <a:t>το </a:t>
            </a:r>
            <a:r>
              <a:rPr lang="en-US" sz="2000" b="1" dirty="0" err="1" smtClean="0">
                <a:solidFill>
                  <a:srgbClr val="000000"/>
                </a:solidFill>
              </a:rPr>
              <a:t>ένα</a:t>
            </a:r>
            <a:r>
              <a:rPr lang="en-US" sz="2000" b="1" dirty="0" smtClean="0">
                <a:solidFill>
                  <a:srgbClr val="000000"/>
                </a:solidFill>
              </a:rPr>
              <a:t> </a:t>
            </a:r>
            <a:r>
              <a:rPr lang="en-US" sz="2000" b="1" dirty="0" err="1" smtClean="0">
                <a:solidFill>
                  <a:srgbClr val="000000"/>
                </a:solidFill>
              </a:rPr>
              <a:t>άκρο</a:t>
            </a:r>
            <a:r>
              <a:rPr lang="en-US" sz="2000" b="1" dirty="0" smtClean="0">
                <a:solidFill>
                  <a:srgbClr val="000000"/>
                </a:solidFill>
              </a:rPr>
              <a:t> τ</a:t>
            </a:r>
            <a:r>
              <a:rPr lang="el-GR" sz="2000" b="1" dirty="0" smtClean="0">
                <a:solidFill>
                  <a:srgbClr val="000000"/>
                </a:solidFill>
              </a:rPr>
              <a:t>ου</a:t>
            </a:r>
            <a:r>
              <a:rPr lang="en-US" sz="2000" b="1" dirty="0" smtClean="0">
                <a:solidFill>
                  <a:srgbClr val="000000"/>
                </a:solidFill>
              </a:rPr>
              <a:t> </a:t>
            </a:r>
            <a:r>
              <a:rPr lang="en-US" sz="2000" b="1" dirty="0" err="1" smtClean="0">
                <a:solidFill>
                  <a:srgbClr val="000000"/>
                </a:solidFill>
              </a:rPr>
              <a:t>επόμεν</a:t>
            </a:r>
            <a:r>
              <a:rPr lang="el-GR" sz="2000" b="1" dirty="0" smtClean="0">
                <a:solidFill>
                  <a:srgbClr val="000000"/>
                </a:solidFill>
              </a:rPr>
              <a:t>ου</a:t>
            </a:r>
            <a:r>
              <a:rPr lang="en-US" sz="2000" b="1" dirty="0" smtClean="0">
                <a:solidFill>
                  <a:srgbClr val="000000"/>
                </a:solidFill>
              </a:rPr>
              <a:t>, </a:t>
            </a:r>
            <a:r>
              <a:rPr lang="en-US" sz="2000" b="1" dirty="0" err="1" smtClean="0">
                <a:solidFill>
                  <a:srgbClr val="000000"/>
                </a:solidFill>
              </a:rPr>
              <a:t>τότε</a:t>
            </a:r>
            <a:r>
              <a:rPr lang="en-US" sz="2000" b="1" dirty="0" smtClean="0">
                <a:solidFill>
                  <a:srgbClr val="000000"/>
                </a:solidFill>
              </a:rPr>
              <a:t> </a:t>
            </a:r>
            <a:r>
              <a:rPr lang="en-US" sz="2000" b="1" dirty="0" err="1" smtClean="0">
                <a:solidFill>
                  <a:srgbClr val="000000"/>
                </a:solidFill>
              </a:rPr>
              <a:t>λέμε</a:t>
            </a:r>
            <a:r>
              <a:rPr lang="en-US" sz="2000" b="1" dirty="0" smtClean="0">
                <a:solidFill>
                  <a:srgbClr val="000000"/>
                </a:solidFill>
              </a:rPr>
              <a:t> </a:t>
            </a:r>
            <a:r>
              <a:rPr lang="en-US" sz="2000" b="1" dirty="0" err="1" smtClean="0">
                <a:solidFill>
                  <a:srgbClr val="000000"/>
                </a:solidFill>
              </a:rPr>
              <a:t>ότι</a:t>
            </a:r>
            <a:r>
              <a:rPr lang="en-US" sz="2000" b="1" dirty="0" smtClean="0">
                <a:solidFill>
                  <a:srgbClr val="000000"/>
                </a:solidFill>
              </a:rPr>
              <a:t> </a:t>
            </a:r>
            <a:r>
              <a:rPr lang="en-US" sz="2000" b="1" dirty="0" err="1" smtClean="0">
                <a:solidFill>
                  <a:srgbClr val="000000"/>
                </a:solidFill>
              </a:rPr>
              <a:t>οι</a:t>
            </a:r>
            <a:r>
              <a:rPr lang="en-US" sz="2000" b="1" dirty="0" smtClean="0">
                <a:solidFill>
                  <a:srgbClr val="000000"/>
                </a:solidFill>
              </a:rPr>
              <a:t> </a:t>
            </a:r>
            <a:r>
              <a:rPr lang="en-US" sz="2000" b="1" dirty="0" err="1" smtClean="0">
                <a:solidFill>
                  <a:srgbClr val="000000"/>
                </a:solidFill>
              </a:rPr>
              <a:t>αντιστά</a:t>
            </a:r>
            <a:r>
              <a:rPr lang="el-GR" sz="2000" b="1" dirty="0" smtClean="0">
                <a:solidFill>
                  <a:srgbClr val="000000"/>
                </a:solidFill>
              </a:rPr>
              <a:t>τες</a:t>
            </a:r>
            <a:r>
              <a:rPr lang="en-US"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 </a:t>
            </a:r>
            <a:r>
              <a:rPr lang="el-GR" sz="2000" b="1" dirty="0" smtClean="0">
                <a:solidFill>
                  <a:srgbClr val="000000"/>
                </a:solidFill>
              </a:rPr>
              <a:t>συνδεδεμένοι </a:t>
            </a:r>
            <a:r>
              <a:rPr lang="en-US" sz="2000" b="1" dirty="0" err="1" smtClean="0">
                <a:solidFill>
                  <a:srgbClr val="002060"/>
                </a:solidFill>
              </a:rPr>
              <a:t>σε</a:t>
            </a:r>
            <a:r>
              <a:rPr lang="en-US" sz="2000" b="1" dirty="0" smtClean="0">
                <a:solidFill>
                  <a:srgbClr val="002060"/>
                </a:solidFill>
              </a:rPr>
              <a:t> </a:t>
            </a:r>
            <a:r>
              <a:rPr lang="en-US" sz="2000" b="1" dirty="0" err="1" smtClean="0">
                <a:solidFill>
                  <a:srgbClr val="002060"/>
                </a:solidFill>
              </a:rPr>
              <a:t>σειρά</a:t>
            </a:r>
            <a:r>
              <a:rPr lang="en-US" sz="2000" b="1" dirty="0" smtClean="0">
                <a:solidFill>
                  <a:srgbClr val="000000"/>
                </a:solidFill>
              </a:rPr>
              <a:t>.</a:t>
            </a:r>
          </a:p>
          <a:p>
            <a:pPr marL="536575" indent="-536575" algn="just"/>
            <a:r>
              <a:rPr lang="en-US" sz="2000" b="1" dirty="0" err="1" smtClean="0">
                <a:solidFill>
                  <a:srgbClr val="000000"/>
                </a:solidFill>
              </a:rPr>
              <a:t>Στη</a:t>
            </a:r>
            <a:r>
              <a:rPr lang="en-US" sz="2000" b="1" dirty="0" smtClean="0">
                <a:solidFill>
                  <a:srgbClr val="000000"/>
                </a:solidFill>
              </a:rPr>
              <a:t> </a:t>
            </a:r>
            <a:r>
              <a:rPr lang="en-US" sz="2000" b="1" dirty="0" err="1" smtClean="0">
                <a:solidFill>
                  <a:srgbClr val="000000"/>
                </a:solidFill>
              </a:rPr>
              <a:t>συνδεσμολογία</a:t>
            </a:r>
            <a:r>
              <a:rPr lang="en-US" sz="2000" b="1" dirty="0" smtClean="0">
                <a:solidFill>
                  <a:srgbClr val="000000"/>
                </a:solidFill>
              </a:rPr>
              <a:t> </a:t>
            </a:r>
            <a:r>
              <a:rPr lang="en-US" sz="2000" b="1" dirty="0" err="1" smtClean="0">
                <a:solidFill>
                  <a:srgbClr val="000000"/>
                </a:solidFill>
              </a:rPr>
              <a:t>αντιστ</a:t>
            </a:r>
            <a:r>
              <a:rPr lang="el-GR" sz="2000" b="1" dirty="0" smtClean="0">
                <a:solidFill>
                  <a:srgbClr val="000000"/>
                </a:solidFill>
              </a:rPr>
              <a:t>ατών</a:t>
            </a:r>
            <a:r>
              <a:rPr lang="en-US" sz="2000" b="1" dirty="0" smtClean="0">
                <a:solidFill>
                  <a:srgbClr val="000000"/>
                </a:solidFill>
              </a:rPr>
              <a:t> </a:t>
            </a:r>
            <a:r>
              <a:rPr lang="en-US" sz="2000" b="1" dirty="0" err="1" smtClean="0">
                <a:solidFill>
                  <a:srgbClr val="000000"/>
                </a:solidFill>
              </a:rPr>
              <a:t>σε</a:t>
            </a:r>
            <a:r>
              <a:rPr lang="en-US" sz="2000" b="1" dirty="0" smtClean="0">
                <a:solidFill>
                  <a:srgbClr val="000000"/>
                </a:solidFill>
              </a:rPr>
              <a:t> </a:t>
            </a:r>
            <a:r>
              <a:rPr lang="en-US" sz="2000" b="1" dirty="0" err="1" smtClean="0">
                <a:solidFill>
                  <a:srgbClr val="000000"/>
                </a:solidFill>
              </a:rPr>
              <a:t>σειρά</a:t>
            </a:r>
            <a:r>
              <a:rPr lang="en-US" sz="2000" b="1" dirty="0" smtClean="0">
                <a:solidFill>
                  <a:srgbClr val="000000"/>
                </a:solidFill>
              </a:rPr>
              <a:t>, </a:t>
            </a: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ρεύμα</a:t>
            </a:r>
            <a:r>
              <a:rPr lang="en-US" sz="2000" b="1" dirty="0" smtClean="0">
                <a:solidFill>
                  <a:srgbClr val="000000"/>
                </a:solidFill>
              </a:rPr>
              <a:t> </a:t>
            </a:r>
            <a:r>
              <a:rPr lang="el-GR" sz="2000" b="1" dirty="0" smtClean="0">
                <a:solidFill>
                  <a:srgbClr val="000000"/>
                </a:solidFill>
              </a:rPr>
              <a:t>είναι το ίδιο σε</a:t>
            </a:r>
            <a:r>
              <a:rPr lang="en-US" sz="2000" b="1" dirty="0" smtClean="0">
                <a:solidFill>
                  <a:srgbClr val="000000"/>
                </a:solidFill>
              </a:rPr>
              <a:t> </a:t>
            </a:r>
            <a:r>
              <a:rPr lang="en-US" sz="2000" b="1" dirty="0" err="1" smtClean="0">
                <a:solidFill>
                  <a:srgbClr val="000000"/>
                </a:solidFill>
              </a:rPr>
              <a:t>όλ</a:t>
            </a:r>
            <a:r>
              <a:rPr lang="el-GR" sz="2000" b="1" dirty="0" smtClean="0">
                <a:solidFill>
                  <a:srgbClr val="000000"/>
                </a:solidFill>
              </a:rPr>
              <a:t>ου</a:t>
            </a:r>
            <a:r>
              <a:rPr lang="en-US" sz="2000" b="1" dirty="0" smtClean="0">
                <a:solidFill>
                  <a:srgbClr val="000000"/>
                </a:solidFill>
              </a:rPr>
              <a:t>ς τ</a:t>
            </a:r>
            <a:r>
              <a:rPr lang="el-GR" sz="2000" b="1" dirty="0" smtClean="0">
                <a:solidFill>
                  <a:srgbClr val="000000"/>
                </a:solidFill>
              </a:rPr>
              <a:t>ου</a:t>
            </a:r>
            <a:r>
              <a:rPr lang="en-US" sz="2000" b="1" dirty="0" smtClean="0">
                <a:solidFill>
                  <a:srgbClr val="000000"/>
                </a:solidFill>
              </a:rPr>
              <a:t>ς </a:t>
            </a:r>
            <a:r>
              <a:rPr lang="en-US" sz="2000" b="1" dirty="0" err="1" smtClean="0">
                <a:solidFill>
                  <a:srgbClr val="000000"/>
                </a:solidFill>
              </a:rPr>
              <a:t>αντιστά</a:t>
            </a:r>
            <a:r>
              <a:rPr lang="el-GR" sz="2000" b="1" dirty="0" smtClean="0">
                <a:solidFill>
                  <a:srgbClr val="000000"/>
                </a:solidFill>
              </a:rPr>
              <a:t>τες</a:t>
            </a:r>
            <a:r>
              <a:rPr lang="en-US" sz="2000" b="1" dirty="0" smtClean="0">
                <a:solidFill>
                  <a:srgbClr val="000000"/>
                </a:solidFill>
              </a:rPr>
              <a:t>.</a:t>
            </a:r>
          </a:p>
          <a:p>
            <a:pPr marL="536575" indent="-536575" algn="just"/>
            <a:r>
              <a:rPr lang="en-US" sz="2000" b="1" dirty="0" smtClean="0">
                <a:solidFill>
                  <a:srgbClr val="000000"/>
                </a:solidFill>
              </a:rPr>
              <a:t>Η </a:t>
            </a:r>
            <a:r>
              <a:rPr lang="en-US" sz="2000" b="1" dirty="0" err="1" smtClean="0">
                <a:solidFill>
                  <a:srgbClr val="000000"/>
                </a:solidFill>
              </a:rPr>
              <a:t>διαφορά</a:t>
            </a:r>
            <a:r>
              <a:rPr lang="en-US" sz="2000" b="1" dirty="0" smtClean="0">
                <a:solidFill>
                  <a:srgbClr val="000000"/>
                </a:solidFill>
              </a:rPr>
              <a:t> </a:t>
            </a:r>
            <a:r>
              <a:rPr lang="en-US" sz="2000" b="1" dirty="0" err="1" smtClean="0">
                <a:solidFill>
                  <a:srgbClr val="000000"/>
                </a:solidFill>
              </a:rPr>
              <a:t>δυναμικού</a:t>
            </a:r>
            <a:r>
              <a:rPr lang="en-US" sz="2000" b="1" dirty="0" smtClean="0">
                <a:solidFill>
                  <a:srgbClr val="000000"/>
                </a:solidFill>
              </a:rPr>
              <a:t> </a:t>
            </a:r>
            <a:r>
              <a:rPr lang="el-GR" sz="2000" b="1" dirty="0" smtClean="0">
                <a:solidFill>
                  <a:srgbClr val="000000"/>
                </a:solidFill>
              </a:rPr>
              <a:t>κατανέμεται</a:t>
            </a:r>
            <a:r>
              <a:rPr lang="en-US" sz="2000" b="1" dirty="0" smtClean="0">
                <a:solidFill>
                  <a:srgbClr val="000000"/>
                </a:solidFill>
              </a:rPr>
              <a:t> </a:t>
            </a:r>
            <a:r>
              <a:rPr lang="en-US" sz="2000" b="1" dirty="0" err="1" smtClean="0">
                <a:solidFill>
                  <a:srgbClr val="000000"/>
                </a:solidFill>
              </a:rPr>
              <a:t>στ</a:t>
            </a:r>
            <a:r>
              <a:rPr lang="el-GR" sz="2000" b="1" dirty="0" smtClean="0">
                <a:solidFill>
                  <a:srgbClr val="000000"/>
                </a:solidFill>
              </a:rPr>
              <a:t>ου</a:t>
            </a:r>
            <a:r>
              <a:rPr lang="en-US" sz="2000" b="1" dirty="0" smtClean="0">
                <a:solidFill>
                  <a:srgbClr val="000000"/>
                </a:solidFill>
              </a:rPr>
              <a:t>ς </a:t>
            </a:r>
            <a:r>
              <a:rPr lang="en-US" sz="2000" b="1" dirty="0" err="1" smtClean="0">
                <a:solidFill>
                  <a:srgbClr val="000000"/>
                </a:solidFill>
              </a:rPr>
              <a:t>αντιστά</a:t>
            </a:r>
            <a:r>
              <a:rPr lang="el-GR" sz="2000" b="1" dirty="0" smtClean="0">
                <a:solidFill>
                  <a:srgbClr val="000000"/>
                </a:solidFill>
              </a:rPr>
              <a:t>τες έτσι ώστε</a:t>
            </a:r>
            <a:r>
              <a:rPr lang="en-US" sz="2000" b="1" dirty="0" smtClean="0">
                <a:solidFill>
                  <a:srgbClr val="000000"/>
                </a:solidFill>
              </a:rPr>
              <a:t> </a:t>
            </a: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άθροισμα</a:t>
            </a:r>
            <a:r>
              <a:rPr lang="en-US" sz="2000" b="1" dirty="0" smtClean="0">
                <a:solidFill>
                  <a:srgbClr val="000000"/>
                </a:solidFill>
              </a:rPr>
              <a:t> </a:t>
            </a:r>
            <a:r>
              <a:rPr lang="en-US" sz="2000" b="1" dirty="0" err="1" smtClean="0">
                <a:solidFill>
                  <a:srgbClr val="000000"/>
                </a:solidFill>
              </a:rPr>
              <a:t>των</a:t>
            </a:r>
            <a:r>
              <a:rPr lang="en-US" sz="2000" b="1" dirty="0" smtClean="0">
                <a:solidFill>
                  <a:srgbClr val="000000"/>
                </a:solidFill>
              </a:rPr>
              <a:t> </a:t>
            </a:r>
            <a:r>
              <a:rPr lang="en-US" sz="2000" b="1" dirty="0" err="1" smtClean="0">
                <a:solidFill>
                  <a:srgbClr val="000000"/>
                </a:solidFill>
              </a:rPr>
              <a:t>διαφορών</a:t>
            </a:r>
            <a:r>
              <a:rPr lang="en-US" sz="2000" b="1" dirty="0" smtClean="0">
                <a:solidFill>
                  <a:srgbClr val="000000"/>
                </a:solidFill>
              </a:rPr>
              <a:t> </a:t>
            </a:r>
            <a:r>
              <a:rPr lang="en-US" sz="2000" b="1" dirty="0" err="1" smtClean="0">
                <a:solidFill>
                  <a:srgbClr val="000000"/>
                </a:solidFill>
              </a:rPr>
              <a:t>δυναμικού</a:t>
            </a:r>
            <a:r>
              <a:rPr lang="en-US" sz="2000" b="1" dirty="0" smtClean="0">
                <a:solidFill>
                  <a:srgbClr val="000000"/>
                </a:solidFill>
              </a:rPr>
              <a:t> </a:t>
            </a:r>
            <a:r>
              <a:rPr lang="en-US" sz="2000" b="1" dirty="0" err="1" smtClean="0">
                <a:solidFill>
                  <a:srgbClr val="000000"/>
                </a:solidFill>
              </a:rPr>
              <a:t>στα</a:t>
            </a:r>
            <a:r>
              <a:rPr lang="en-US" sz="2000" b="1" dirty="0" smtClean="0">
                <a:solidFill>
                  <a:srgbClr val="000000"/>
                </a:solidFill>
              </a:rPr>
              <a:t> </a:t>
            </a:r>
            <a:r>
              <a:rPr lang="en-US" sz="2000" b="1" dirty="0" err="1" smtClean="0">
                <a:solidFill>
                  <a:srgbClr val="000000"/>
                </a:solidFill>
              </a:rPr>
              <a:t>άκρα</a:t>
            </a:r>
            <a:r>
              <a:rPr lang="en-US" sz="2000" b="1" dirty="0" smtClean="0">
                <a:solidFill>
                  <a:srgbClr val="000000"/>
                </a:solidFill>
              </a:rPr>
              <a:t> </a:t>
            </a:r>
            <a:r>
              <a:rPr lang="el-GR" sz="2000" b="1" dirty="0" smtClean="0">
                <a:solidFill>
                  <a:srgbClr val="000000"/>
                </a:solidFill>
              </a:rPr>
              <a:t>των αντιστατών</a:t>
            </a:r>
            <a:r>
              <a:rPr lang="en-US" sz="2000" b="1" dirty="0" smtClean="0">
                <a:solidFill>
                  <a:srgbClr val="000000"/>
                </a:solidFill>
              </a:rPr>
              <a:t> </a:t>
            </a:r>
            <a:r>
              <a:rPr lang="el-GR" sz="2000" b="1" dirty="0" smtClean="0">
                <a:solidFill>
                  <a:srgbClr val="000000"/>
                </a:solidFill>
              </a:rPr>
              <a:t>να </a:t>
            </a:r>
            <a:r>
              <a:rPr lang="en-US" sz="2000" b="1" dirty="0" err="1" smtClean="0">
                <a:solidFill>
                  <a:srgbClr val="000000"/>
                </a:solidFill>
              </a:rPr>
              <a:t>ισούται</a:t>
            </a:r>
            <a:r>
              <a:rPr lang="en-US" sz="2000" b="1" dirty="0" smtClean="0">
                <a:solidFill>
                  <a:srgbClr val="000000"/>
                </a:solidFill>
              </a:rPr>
              <a:t> </a:t>
            </a:r>
            <a:r>
              <a:rPr lang="en-US" sz="2000" b="1" dirty="0" err="1" smtClean="0">
                <a:solidFill>
                  <a:srgbClr val="000000"/>
                </a:solidFill>
              </a:rPr>
              <a:t>με</a:t>
            </a:r>
            <a:r>
              <a:rPr lang="en-US" sz="2000" b="1" dirty="0" smtClean="0">
                <a:solidFill>
                  <a:srgbClr val="000000"/>
                </a:solidFill>
              </a:rPr>
              <a:t> </a:t>
            </a:r>
            <a:r>
              <a:rPr lang="en-US" sz="2000" b="1" dirty="0" err="1" smtClean="0">
                <a:solidFill>
                  <a:srgbClr val="000000"/>
                </a:solidFill>
              </a:rPr>
              <a:t>τη</a:t>
            </a:r>
            <a:r>
              <a:rPr lang="en-US" sz="2000" b="1" dirty="0" smtClean="0">
                <a:solidFill>
                  <a:srgbClr val="000000"/>
                </a:solidFill>
              </a:rPr>
              <a:t> </a:t>
            </a:r>
            <a:r>
              <a:rPr lang="en-US" sz="2000" b="1" dirty="0" err="1" smtClean="0">
                <a:solidFill>
                  <a:srgbClr val="000000"/>
                </a:solidFill>
              </a:rPr>
              <a:t>συνολική</a:t>
            </a:r>
            <a:r>
              <a:rPr lang="en-US" sz="2000" b="1" dirty="0" smtClean="0">
                <a:solidFill>
                  <a:srgbClr val="000000"/>
                </a:solidFill>
              </a:rPr>
              <a:t> </a:t>
            </a:r>
            <a:r>
              <a:rPr lang="en-US" sz="2000" b="1" dirty="0" err="1" smtClean="0">
                <a:solidFill>
                  <a:srgbClr val="000000"/>
                </a:solidFill>
              </a:rPr>
              <a:t>διαφορά</a:t>
            </a:r>
            <a:r>
              <a:rPr lang="en-US" sz="2000" b="1" dirty="0" smtClean="0">
                <a:solidFill>
                  <a:srgbClr val="000000"/>
                </a:solidFill>
              </a:rPr>
              <a:t> </a:t>
            </a:r>
            <a:r>
              <a:rPr lang="en-US" sz="2000" b="1" dirty="0" err="1" smtClean="0">
                <a:solidFill>
                  <a:srgbClr val="000000"/>
                </a:solidFill>
              </a:rPr>
              <a:t>δυναμικού</a:t>
            </a:r>
            <a:r>
              <a:rPr lang="en-US" sz="2000" b="1" dirty="0" smtClean="0">
                <a:solidFill>
                  <a:srgbClr val="000000"/>
                </a:solidFill>
              </a:rPr>
              <a:t> </a:t>
            </a:r>
            <a:r>
              <a:rPr lang="en-US" sz="2000" b="1" dirty="0" err="1" smtClean="0">
                <a:solidFill>
                  <a:srgbClr val="000000"/>
                </a:solidFill>
              </a:rPr>
              <a:t>στα</a:t>
            </a:r>
            <a:r>
              <a:rPr lang="en-US" sz="2000" b="1" dirty="0" smtClean="0">
                <a:solidFill>
                  <a:srgbClr val="000000"/>
                </a:solidFill>
              </a:rPr>
              <a:t> </a:t>
            </a:r>
            <a:r>
              <a:rPr lang="en-US" sz="2000" b="1" dirty="0" err="1" smtClean="0">
                <a:solidFill>
                  <a:srgbClr val="000000"/>
                </a:solidFill>
              </a:rPr>
              <a:t>άκρα</a:t>
            </a:r>
            <a:r>
              <a:rPr lang="en-US" sz="2000" b="1" dirty="0" smtClean="0">
                <a:solidFill>
                  <a:srgbClr val="000000"/>
                </a:solidFill>
              </a:rPr>
              <a:t> </a:t>
            </a:r>
            <a:r>
              <a:rPr lang="en-US" sz="2000" b="1" dirty="0" err="1" smtClean="0">
                <a:solidFill>
                  <a:srgbClr val="000000"/>
                </a:solidFill>
              </a:rPr>
              <a:t>της</a:t>
            </a:r>
            <a:r>
              <a:rPr lang="en-US" sz="2000" b="1" dirty="0" smtClean="0">
                <a:solidFill>
                  <a:srgbClr val="000000"/>
                </a:solidFill>
              </a:rPr>
              <a:t> </a:t>
            </a:r>
            <a:r>
              <a:rPr lang="en-US" sz="2000" b="1" dirty="0" err="1" smtClean="0">
                <a:solidFill>
                  <a:srgbClr val="000000"/>
                </a:solidFill>
              </a:rPr>
              <a:t>συνδεσμολογίας</a:t>
            </a:r>
            <a:r>
              <a:rPr lang="en-US" sz="2000" b="1" dirty="0" smtClean="0">
                <a:solidFill>
                  <a:srgbClr val="000000"/>
                </a:solidFill>
              </a:rPr>
              <a:t> </a:t>
            </a:r>
            <a:r>
              <a:rPr lang="el-GR" sz="2000" b="1" dirty="0" smtClean="0">
                <a:solidFill>
                  <a:srgbClr val="000000"/>
                </a:solidFill>
              </a:rPr>
              <a:t>αντιστατών </a:t>
            </a:r>
            <a:r>
              <a:rPr lang="en-US" sz="2000" b="1" dirty="0" err="1" smtClean="0">
                <a:solidFill>
                  <a:srgbClr val="000000"/>
                </a:solidFill>
              </a:rPr>
              <a:t>σε</a:t>
            </a:r>
            <a:r>
              <a:rPr lang="en-US" sz="2000" b="1" dirty="0" smtClean="0">
                <a:solidFill>
                  <a:srgbClr val="000000"/>
                </a:solidFill>
              </a:rPr>
              <a:t> </a:t>
            </a:r>
            <a:r>
              <a:rPr lang="en-US" sz="2000" b="1" dirty="0" err="1" smtClean="0">
                <a:solidFill>
                  <a:srgbClr val="000000"/>
                </a:solidFill>
              </a:rPr>
              <a:t>σειρά</a:t>
            </a:r>
            <a:r>
              <a:rPr lang="en-US" sz="2000" b="1" dirty="0" smtClean="0">
                <a:solidFill>
                  <a:srgbClr val="000000"/>
                </a:solidFill>
              </a:rPr>
              <a:t>.</a:t>
            </a:r>
          </a:p>
        </p:txBody>
      </p:sp>
      <p:sp>
        <p:nvSpPr>
          <p:cNvPr id="5" name="Rectangle 2"/>
          <p:cNvSpPr txBox="1">
            <a:spLocks noChangeArrowheads="1"/>
          </p:cNvSpPr>
          <p:nvPr/>
        </p:nvSpPr>
        <p:spPr>
          <a:xfrm>
            <a:off x="1051020" y="176070"/>
            <a:ext cx="10058400" cy="579438"/>
          </a:xfrm>
          <a:prstGeom prst="rect">
            <a:avLst/>
          </a:prstGeom>
        </p:spPr>
        <p:txBody>
          <a:bodyPr vert="horz" lIns="91440" tIns="45720" rIns="91440" bIns="45720" rtlCol="0" anchor="t">
            <a:noAutofit/>
          </a:bodyPr>
          <a:lstStyle/>
          <a:p>
            <a:pPr lvl="0" algn="ctr">
              <a:spcBef>
                <a:spcPct val="0"/>
              </a:spcBef>
            </a:pPr>
            <a:r>
              <a:rPr lang="en-US" sz="3600" b="1" dirty="0" err="1" smtClean="0">
                <a:solidFill>
                  <a:srgbClr val="0D3857"/>
                </a:solidFill>
              </a:rPr>
              <a:t>Αντιστά</a:t>
            </a:r>
            <a:r>
              <a:rPr lang="el-GR" sz="3600" b="1" dirty="0" smtClean="0">
                <a:solidFill>
                  <a:srgbClr val="0D3857"/>
                </a:solidFill>
              </a:rPr>
              <a:t>σεις</a:t>
            </a:r>
            <a:r>
              <a:rPr lang="en-US" sz="3600" b="1" dirty="0" smtClean="0">
                <a:solidFill>
                  <a:srgbClr val="0D3857"/>
                </a:solidFill>
              </a:rPr>
              <a:t> </a:t>
            </a:r>
            <a:r>
              <a:rPr lang="el-GR" sz="3600" b="1" dirty="0" smtClean="0">
                <a:solidFill>
                  <a:srgbClr val="0D3857"/>
                </a:solidFill>
              </a:rPr>
              <a:t>συνδεδεμένες </a:t>
            </a:r>
            <a:r>
              <a:rPr lang="en-US" sz="3600" b="1" dirty="0" err="1" smtClean="0">
                <a:solidFill>
                  <a:srgbClr val="0D3857"/>
                </a:solidFill>
              </a:rPr>
              <a:t>σε</a:t>
            </a:r>
            <a:r>
              <a:rPr lang="en-US" sz="3600" b="1" dirty="0" smtClean="0">
                <a:solidFill>
                  <a:srgbClr val="0D3857"/>
                </a:solidFill>
              </a:rPr>
              <a:t> </a:t>
            </a:r>
            <a:r>
              <a:rPr lang="en-US" sz="3600" b="1" dirty="0" err="1" smtClean="0">
                <a:solidFill>
                  <a:srgbClr val="0D3857"/>
                </a:solidFill>
              </a:rPr>
              <a:t>σειρά</a:t>
            </a:r>
            <a:endParaRPr kumimoji="0" lang="en-US" sz="3500" b="1" i="0" u="none" strike="noStrike" kern="1200" cap="none" spc="0" normalizeH="0" baseline="0" noProof="0" dirty="0" smtClean="0">
              <a:ln>
                <a:noFill/>
              </a:ln>
              <a:solidFill>
                <a:srgbClr val="0D3857"/>
              </a:solidFill>
              <a:effectLst/>
              <a:uLnTx/>
              <a:uFillTx/>
              <a:latin typeface="+mj-lt"/>
              <a:ea typeface="+mj-ea"/>
              <a:cs typeface="+mj-cs"/>
            </a:endParaRPr>
          </a:p>
        </p:txBody>
      </p:sp>
      <p:pic>
        <p:nvPicPr>
          <p:cNvPr id="6" name="Picture 7" descr="27819_2803"/>
          <p:cNvPicPr>
            <a:picLocks noChangeAspect="1" noChangeArrowheads="1"/>
          </p:cNvPicPr>
          <p:nvPr/>
        </p:nvPicPr>
        <p:blipFill>
          <a:blip r:embed="rId3" cstate="print"/>
          <a:srcRect l="33372" r="33255"/>
          <a:stretch>
            <a:fillRect/>
          </a:stretch>
        </p:blipFill>
        <p:spPr bwMode="auto">
          <a:xfrm>
            <a:off x="7905532" y="1124279"/>
            <a:ext cx="4151508" cy="3857623"/>
          </a:xfrm>
          <a:prstGeom prst="rect">
            <a:avLst/>
          </a:prstGeom>
          <a:noFill/>
          <a:ln w="9525">
            <a:noFill/>
            <a:miter lim="800000"/>
            <a:headEnd/>
            <a:tailEnd/>
          </a:ln>
          <a:scene3d>
            <a:camera prst="orthographicFront"/>
            <a:lightRig rig="threePt" dir="t"/>
          </a:scene3d>
          <a:sp3d>
            <a:bevelT/>
          </a:sp3d>
        </p:spPr>
      </p:pic>
      <p:graphicFrame>
        <p:nvGraphicFramePr>
          <p:cNvPr id="8" name="7 - Αντικείμενο"/>
          <p:cNvGraphicFramePr>
            <a:graphicFrameLocks noChangeAspect="1"/>
          </p:cNvGraphicFramePr>
          <p:nvPr/>
        </p:nvGraphicFramePr>
        <p:xfrm>
          <a:off x="1254673" y="4766825"/>
          <a:ext cx="6359381" cy="803658"/>
        </p:xfrm>
        <a:graphic>
          <a:graphicData uri="http://schemas.openxmlformats.org/presentationml/2006/ole">
            <mc:AlternateContent xmlns:mc="http://schemas.openxmlformats.org/markup-compatibility/2006">
              <mc:Choice xmlns:v="urn:schemas-microsoft-com:vml" Requires="v">
                <p:oleObj spid="_x0000_s551944" name="Equation" r:id="rId4" imgW="2311200" imgH="291960" progId="Equation.DSMT4">
                  <p:embed/>
                </p:oleObj>
              </mc:Choice>
              <mc:Fallback>
                <p:oleObj name="Equation" r:id="rId4" imgW="2311200" imgH="291960" progId="Equation.DSMT4">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4673" y="4766825"/>
                        <a:ext cx="6359381" cy="803658"/>
                      </a:xfrm>
                      <a:prstGeom prst="rect">
                        <a:avLst/>
                      </a:prstGeom>
                      <a:solidFill>
                        <a:srgbClr val="FF9900"/>
                      </a:solidFill>
                    </p:spPr>
                  </p:pic>
                </p:oleObj>
              </mc:Fallback>
            </mc:AlternateContent>
          </a:graphicData>
        </a:graphic>
      </p:graphicFrame>
      <p:sp>
        <p:nvSpPr>
          <p:cNvPr id="10" name="9 - Θέση αριθμού διαφάνειας"/>
          <p:cNvSpPr>
            <a:spLocks noGrp="1"/>
          </p:cNvSpPr>
          <p:nvPr>
            <p:ph type="sldNum" sz="quarter" idx="12"/>
          </p:nvPr>
        </p:nvSpPr>
        <p:spPr/>
        <p:txBody>
          <a:bodyPr/>
          <a:lstStyle/>
          <a:p>
            <a:fld id="{C2F5A187-A889-495D-B202-899DA2CF5BAE}" type="slidenum">
              <a:rPr lang="en-US" smtClean="0"/>
              <a:pPr/>
              <a:t>108</a:t>
            </a:fld>
            <a:endParaRPr lang="en-US"/>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idx="1"/>
          </p:nvPr>
        </p:nvSpPr>
        <p:spPr>
          <a:xfrm>
            <a:off x="378372" y="995857"/>
            <a:ext cx="8135007" cy="2640722"/>
          </a:xfrm>
        </p:spPr>
        <p:txBody>
          <a:bodyPr>
            <a:normAutofit lnSpcReduction="10000"/>
          </a:bodyPr>
          <a:lstStyle/>
          <a:p>
            <a:pPr marL="0" indent="0" algn="just"/>
            <a:r>
              <a:rPr lang="en-US" sz="2000" b="1" dirty="0" err="1" smtClean="0">
                <a:solidFill>
                  <a:srgbClr val="000000"/>
                </a:solidFill>
              </a:rPr>
              <a:t>Στα</a:t>
            </a:r>
            <a:r>
              <a:rPr lang="en-US" sz="2000" b="1" dirty="0" smtClean="0">
                <a:solidFill>
                  <a:srgbClr val="000000"/>
                </a:solidFill>
              </a:rPr>
              <a:t> </a:t>
            </a:r>
            <a:r>
              <a:rPr lang="en-US" sz="2000" b="1" dirty="0" err="1" smtClean="0">
                <a:solidFill>
                  <a:srgbClr val="000000"/>
                </a:solidFill>
              </a:rPr>
              <a:t>άκρα</a:t>
            </a:r>
            <a:r>
              <a:rPr lang="en-US" sz="2000" b="1" dirty="0" smtClean="0">
                <a:solidFill>
                  <a:srgbClr val="000000"/>
                </a:solidFill>
              </a:rPr>
              <a:t> </a:t>
            </a:r>
            <a:r>
              <a:rPr lang="en-US" sz="2000" b="1" dirty="0" err="1" smtClean="0">
                <a:solidFill>
                  <a:srgbClr val="000000"/>
                </a:solidFill>
              </a:rPr>
              <a:t>κάθε</a:t>
            </a:r>
            <a:r>
              <a:rPr lang="en-US" sz="2000" b="1" dirty="0" smtClean="0">
                <a:solidFill>
                  <a:srgbClr val="000000"/>
                </a:solidFill>
              </a:rPr>
              <a:t> </a:t>
            </a:r>
            <a:r>
              <a:rPr lang="el-GR" sz="2000" b="1" dirty="0" smtClean="0">
                <a:solidFill>
                  <a:srgbClr val="000000"/>
                </a:solidFill>
              </a:rPr>
              <a:t>αντιστάτη</a:t>
            </a:r>
            <a:r>
              <a:rPr lang="en-US" sz="2000" b="1" dirty="0" smtClean="0">
                <a:solidFill>
                  <a:srgbClr val="000000"/>
                </a:solidFill>
              </a:rPr>
              <a:t> </a:t>
            </a:r>
            <a:r>
              <a:rPr lang="el-GR" sz="2000" b="1" dirty="0" smtClean="0">
                <a:solidFill>
                  <a:srgbClr val="000000"/>
                </a:solidFill>
              </a:rPr>
              <a:t>υπάρχει</a:t>
            </a:r>
            <a:r>
              <a:rPr lang="en-US" sz="2000" b="1" dirty="0" smtClean="0">
                <a:solidFill>
                  <a:srgbClr val="000000"/>
                </a:solidFill>
              </a:rPr>
              <a:t> η </a:t>
            </a:r>
            <a:r>
              <a:rPr lang="en-US" sz="2000" b="1" dirty="0" err="1" smtClean="0">
                <a:solidFill>
                  <a:srgbClr val="000000"/>
                </a:solidFill>
              </a:rPr>
              <a:t>ίδια</a:t>
            </a:r>
            <a:r>
              <a:rPr lang="en-US" sz="2000" b="1" dirty="0" smtClean="0">
                <a:solidFill>
                  <a:srgbClr val="000000"/>
                </a:solidFill>
              </a:rPr>
              <a:t> </a:t>
            </a:r>
            <a:r>
              <a:rPr lang="en-US" sz="2000" b="1" dirty="0" err="1" smtClean="0">
                <a:solidFill>
                  <a:srgbClr val="000000"/>
                </a:solidFill>
              </a:rPr>
              <a:t>διαφορά</a:t>
            </a:r>
            <a:r>
              <a:rPr lang="en-US" sz="2000" b="1" dirty="0" smtClean="0">
                <a:solidFill>
                  <a:srgbClr val="000000"/>
                </a:solidFill>
              </a:rPr>
              <a:t> </a:t>
            </a:r>
            <a:r>
              <a:rPr lang="en-US" sz="2000" b="1" dirty="0" err="1" smtClean="0">
                <a:solidFill>
                  <a:srgbClr val="000000"/>
                </a:solidFill>
              </a:rPr>
              <a:t>δυναμικού</a:t>
            </a:r>
            <a:r>
              <a:rPr lang="el-GR" sz="2000" b="1" dirty="0" smtClean="0">
                <a:solidFill>
                  <a:srgbClr val="000000"/>
                </a:solidFill>
              </a:rPr>
              <a:t>,</a:t>
            </a:r>
            <a:r>
              <a:rPr lang="en-US" sz="2000" b="1" dirty="0" smtClean="0">
                <a:solidFill>
                  <a:srgbClr val="000000"/>
                </a:solidFill>
              </a:rPr>
              <a:t> </a:t>
            </a:r>
            <a:r>
              <a:rPr lang="el-GR" sz="2000" b="1" dirty="0" smtClean="0">
                <a:solidFill>
                  <a:srgbClr val="000000"/>
                </a:solidFill>
              </a:rPr>
              <a:t>επειδή</a:t>
            </a:r>
            <a:r>
              <a:rPr lang="en-US" sz="2000" b="1" dirty="0" smtClean="0">
                <a:solidFill>
                  <a:srgbClr val="000000"/>
                </a:solidFill>
              </a:rPr>
              <a:t> </a:t>
            </a:r>
            <a:r>
              <a:rPr lang="en-US" sz="2000" b="1" dirty="0" err="1" smtClean="0">
                <a:solidFill>
                  <a:srgbClr val="000000"/>
                </a:solidFill>
              </a:rPr>
              <a:t>κάθε</a:t>
            </a:r>
            <a:r>
              <a:rPr lang="en-US" sz="2000" b="1" dirty="0" smtClean="0">
                <a:solidFill>
                  <a:srgbClr val="000000"/>
                </a:solidFill>
              </a:rPr>
              <a:t> </a:t>
            </a:r>
            <a:r>
              <a:rPr lang="el-GR" sz="2000" b="1" dirty="0" smtClean="0">
                <a:solidFill>
                  <a:srgbClr val="000000"/>
                </a:solidFill>
              </a:rPr>
              <a:t>αντιστάτης</a:t>
            </a:r>
            <a:r>
              <a:rPr lang="en-US"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 </a:t>
            </a:r>
            <a:r>
              <a:rPr lang="en-US" sz="2000" b="1" dirty="0" err="1" smtClean="0">
                <a:solidFill>
                  <a:srgbClr val="000000"/>
                </a:solidFill>
              </a:rPr>
              <a:t>συνδεδεμέν</a:t>
            </a:r>
            <a:r>
              <a:rPr lang="el-GR" sz="2000" b="1" dirty="0" err="1" smtClean="0">
                <a:solidFill>
                  <a:srgbClr val="000000"/>
                </a:solidFill>
              </a:rPr>
              <a:t>ος</a:t>
            </a:r>
            <a:r>
              <a:rPr lang="en-US" sz="2000" b="1" dirty="0" smtClean="0">
                <a:solidFill>
                  <a:srgbClr val="000000"/>
                </a:solidFill>
              </a:rPr>
              <a:t> </a:t>
            </a:r>
            <a:r>
              <a:rPr lang="en-US" sz="2000" b="1" dirty="0" err="1" smtClean="0">
                <a:solidFill>
                  <a:srgbClr val="000000"/>
                </a:solidFill>
              </a:rPr>
              <a:t>απευθείας</a:t>
            </a:r>
            <a:r>
              <a:rPr lang="en-US" sz="2000" b="1" dirty="0" smtClean="0">
                <a:solidFill>
                  <a:srgbClr val="000000"/>
                </a:solidFill>
              </a:rPr>
              <a:t> </a:t>
            </a:r>
            <a:r>
              <a:rPr lang="en-US" sz="2000" b="1" dirty="0" err="1" smtClean="0">
                <a:solidFill>
                  <a:srgbClr val="000000"/>
                </a:solidFill>
              </a:rPr>
              <a:t>στους</a:t>
            </a:r>
            <a:r>
              <a:rPr lang="en-US" sz="2000" b="1" dirty="0" smtClean="0">
                <a:solidFill>
                  <a:srgbClr val="000000"/>
                </a:solidFill>
              </a:rPr>
              <a:t> </a:t>
            </a:r>
            <a:r>
              <a:rPr lang="en-US" sz="2000" b="1" dirty="0" err="1" smtClean="0">
                <a:solidFill>
                  <a:srgbClr val="000000"/>
                </a:solidFill>
              </a:rPr>
              <a:t>πόλους</a:t>
            </a:r>
            <a:r>
              <a:rPr lang="en-US" sz="2000" b="1" dirty="0" smtClean="0">
                <a:solidFill>
                  <a:srgbClr val="000000"/>
                </a:solidFill>
              </a:rPr>
              <a:t> </a:t>
            </a:r>
            <a:r>
              <a:rPr lang="en-US" sz="2000" b="1" dirty="0" err="1" smtClean="0">
                <a:solidFill>
                  <a:srgbClr val="000000"/>
                </a:solidFill>
              </a:rPr>
              <a:t>της</a:t>
            </a:r>
            <a:r>
              <a:rPr lang="en-US" sz="2000" b="1" dirty="0" smtClean="0">
                <a:solidFill>
                  <a:srgbClr val="000000"/>
                </a:solidFill>
              </a:rPr>
              <a:t> </a:t>
            </a:r>
            <a:r>
              <a:rPr lang="en-US" sz="2000" b="1" dirty="0" err="1" smtClean="0">
                <a:solidFill>
                  <a:srgbClr val="000000"/>
                </a:solidFill>
              </a:rPr>
              <a:t>μπαταρίας</a:t>
            </a:r>
            <a:r>
              <a:rPr lang="en-US" sz="2000" b="1" dirty="0" smtClean="0">
                <a:solidFill>
                  <a:srgbClr val="000000"/>
                </a:solidFill>
              </a:rPr>
              <a:t>.</a:t>
            </a:r>
            <a:endParaRPr lang="el-GR" sz="2000" b="1" dirty="0" smtClean="0">
              <a:solidFill>
                <a:srgbClr val="000000"/>
              </a:solidFill>
            </a:endParaRPr>
          </a:p>
          <a:p>
            <a:pPr marL="0" indent="0" algn="just">
              <a:buNone/>
            </a:pPr>
            <a:endParaRPr lang="en-US" sz="2000" b="1" dirty="0" smtClean="0">
              <a:solidFill>
                <a:srgbClr val="000000"/>
              </a:solidFill>
            </a:endParaRPr>
          </a:p>
          <a:p>
            <a:pPr marL="0" indent="0" algn="just"/>
            <a:r>
              <a:rPr lang="en-US" sz="2000" b="1" dirty="0" smtClean="0">
                <a:solidFill>
                  <a:srgbClr val="000000"/>
                </a:solidFill>
              </a:rPr>
              <a:t>	</a:t>
            </a:r>
            <a:r>
              <a:rPr lang="en-US" sz="2600" b="1" dirty="0" smtClean="0">
                <a:solidFill>
                  <a:srgbClr val="002060"/>
                </a:solidFill>
                <a:cs typeface="Arial" charset="0"/>
              </a:rPr>
              <a:t>Δ</a:t>
            </a:r>
            <a:r>
              <a:rPr lang="en-US" sz="2600" b="1" i="1" dirty="0" smtClean="0">
                <a:solidFill>
                  <a:srgbClr val="002060"/>
                </a:solidFill>
                <a:cs typeface="Arial" charset="0"/>
              </a:rPr>
              <a:t>V = </a:t>
            </a:r>
            <a:r>
              <a:rPr lang="en-US" sz="2600" b="1" dirty="0" smtClean="0">
                <a:solidFill>
                  <a:srgbClr val="002060"/>
                </a:solidFill>
                <a:cs typeface="Arial" charset="0"/>
              </a:rPr>
              <a:t>Δ</a:t>
            </a:r>
            <a:r>
              <a:rPr lang="en-US" sz="2600" b="1" i="1" dirty="0" smtClean="0">
                <a:solidFill>
                  <a:srgbClr val="002060"/>
                </a:solidFill>
                <a:cs typeface="Arial" charset="0"/>
              </a:rPr>
              <a:t>V</a:t>
            </a:r>
            <a:r>
              <a:rPr lang="en-US" sz="2600" b="1" baseline="-25000" dirty="0" smtClean="0">
                <a:solidFill>
                  <a:srgbClr val="002060"/>
                </a:solidFill>
                <a:cs typeface="Arial" charset="0"/>
              </a:rPr>
              <a:t>1</a:t>
            </a:r>
            <a:r>
              <a:rPr lang="en-US" sz="2600" b="1" i="1" dirty="0" smtClean="0">
                <a:solidFill>
                  <a:srgbClr val="002060"/>
                </a:solidFill>
                <a:cs typeface="Arial" charset="0"/>
              </a:rPr>
              <a:t> = </a:t>
            </a:r>
            <a:r>
              <a:rPr lang="en-US" sz="2600" b="1" dirty="0" smtClean="0">
                <a:solidFill>
                  <a:srgbClr val="002060"/>
                </a:solidFill>
                <a:cs typeface="Arial" charset="0"/>
              </a:rPr>
              <a:t>Δ</a:t>
            </a:r>
            <a:r>
              <a:rPr lang="en-US" sz="2600" b="1" i="1" dirty="0" smtClean="0">
                <a:solidFill>
                  <a:srgbClr val="002060"/>
                </a:solidFill>
                <a:cs typeface="Arial" charset="0"/>
              </a:rPr>
              <a:t>V</a:t>
            </a:r>
            <a:r>
              <a:rPr lang="en-US" sz="2600" b="1" baseline="-25000" dirty="0" smtClean="0">
                <a:solidFill>
                  <a:srgbClr val="002060"/>
                </a:solidFill>
                <a:cs typeface="Arial" charset="0"/>
              </a:rPr>
              <a:t>2</a:t>
            </a:r>
            <a:endParaRPr lang="el-GR" sz="2600" b="1" baseline="-25000" dirty="0" smtClean="0">
              <a:solidFill>
                <a:srgbClr val="002060"/>
              </a:solidFill>
              <a:cs typeface="Arial" charset="0"/>
            </a:endParaRPr>
          </a:p>
          <a:p>
            <a:pPr marL="0" indent="0" algn="just">
              <a:buNone/>
            </a:pPr>
            <a:endParaRPr lang="en-US" sz="2000" b="1" baseline="-25000" dirty="0" smtClean="0">
              <a:solidFill>
                <a:srgbClr val="000000"/>
              </a:solidFill>
              <a:cs typeface="Arial" charset="0"/>
            </a:endParaRPr>
          </a:p>
          <a:p>
            <a:pPr marL="0" indent="0" algn="just"/>
            <a:r>
              <a:rPr lang="el-GR" sz="2000" b="1" dirty="0" smtClean="0">
                <a:solidFill>
                  <a:srgbClr val="000000"/>
                </a:solidFill>
              </a:rPr>
              <a:t>Τ</a:t>
            </a:r>
            <a:r>
              <a:rPr lang="en-US" sz="2000" b="1" dirty="0" smtClean="0">
                <a:solidFill>
                  <a:srgbClr val="000000"/>
                </a:solidFill>
              </a:rPr>
              <a:t>α </a:t>
            </a:r>
            <a:r>
              <a:rPr lang="en-US" sz="2000" b="1" dirty="0" err="1" smtClean="0">
                <a:solidFill>
                  <a:srgbClr val="000000"/>
                </a:solidFill>
              </a:rPr>
              <a:t>σημεία</a:t>
            </a:r>
            <a:r>
              <a:rPr lang="en-US" sz="2000" b="1" dirty="0" smtClean="0">
                <a:solidFill>
                  <a:srgbClr val="000000"/>
                </a:solidFill>
              </a:rPr>
              <a:t> </a:t>
            </a:r>
            <a:r>
              <a:rPr lang="el-GR" sz="2000" b="1" dirty="0" smtClean="0">
                <a:solidFill>
                  <a:srgbClr val="000000"/>
                </a:solidFill>
              </a:rPr>
              <a:t>όπου</a:t>
            </a:r>
            <a:r>
              <a:rPr lang="en-US" sz="2000" b="1" dirty="0" smtClean="0">
                <a:solidFill>
                  <a:srgbClr val="000000"/>
                </a:solidFill>
              </a:rPr>
              <a:t> </a:t>
            </a: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ρεύμα</a:t>
            </a:r>
            <a:r>
              <a:rPr lang="el-GR" sz="2000" b="1" dirty="0" smtClean="0">
                <a:solidFill>
                  <a:srgbClr val="000000"/>
                </a:solidFill>
              </a:rPr>
              <a:t> διακλαδίζεται ονομάζονται κόμβοι.</a:t>
            </a:r>
            <a:endParaRPr lang="en-US" sz="2000" b="1" dirty="0" smtClean="0">
              <a:solidFill>
                <a:srgbClr val="000000"/>
              </a:solidFill>
            </a:endParaRPr>
          </a:p>
        </p:txBody>
      </p:sp>
      <p:sp>
        <p:nvSpPr>
          <p:cNvPr id="5" name="Rectangle 2"/>
          <p:cNvSpPr txBox="1">
            <a:spLocks noChangeArrowheads="1"/>
          </p:cNvSpPr>
          <p:nvPr/>
        </p:nvSpPr>
        <p:spPr>
          <a:xfrm>
            <a:off x="1051020" y="176070"/>
            <a:ext cx="10058400" cy="579438"/>
          </a:xfrm>
          <a:prstGeom prst="rect">
            <a:avLst/>
          </a:prstGeom>
        </p:spPr>
        <p:txBody>
          <a:bodyPr vert="horz" lIns="91440" tIns="45720" rIns="91440" bIns="45720" rtlCol="0" anchor="t">
            <a:noAutofit/>
          </a:bodyPr>
          <a:lstStyle/>
          <a:p>
            <a:pPr lvl="0" algn="ctr">
              <a:spcBef>
                <a:spcPct val="0"/>
              </a:spcBef>
            </a:pPr>
            <a:r>
              <a:rPr lang="en-US" sz="3600" b="1" dirty="0" err="1" smtClean="0">
                <a:solidFill>
                  <a:srgbClr val="0D3857"/>
                </a:solidFill>
              </a:rPr>
              <a:t>Αντιστά</a:t>
            </a:r>
            <a:r>
              <a:rPr lang="el-GR" sz="3600" b="1" dirty="0" smtClean="0">
                <a:solidFill>
                  <a:srgbClr val="0D3857"/>
                </a:solidFill>
              </a:rPr>
              <a:t>σεις</a:t>
            </a:r>
            <a:r>
              <a:rPr lang="en-US" sz="3600" b="1" dirty="0" smtClean="0">
                <a:solidFill>
                  <a:srgbClr val="0D3857"/>
                </a:solidFill>
              </a:rPr>
              <a:t> </a:t>
            </a:r>
            <a:r>
              <a:rPr lang="el-GR" sz="3600" b="1" dirty="0" smtClean="0">
                <a:solidFill>
                  <a:srgbClr val="0D3857"/>
                </a:solidFill>
              </a:rPr>
              <a:t>συνδεδεμένες παράλληλα</a:t>
            </a:r>
            <a:endParaRPr kumimoji="0" lang="en-US" sz="3500" b="1" i="0" u="none" strike="noStrike" kern="1200" cap="none" spc="0" normalizeH="0" baseline="0" noProof="0" dirty="0" smtClean="0">
              <a:ln>
                <a:noFill/>
              </a:ln>
              <a:solidFill>
                <a:srgbClr val="0D3857"/>
              </a:solidFill>
              <a:effectLst/>
              <a:uLnTx/>
              <a:uFillTx/>
              <a:latin typeface="+mj-lt"/>
              <a:ea typeface="+mj-ea"/>
              <a:cs typeface="+mj-cs"/>
            </a:endParaRPr>
          </a:p>
        </p:txBody>
      </p:sp>
      <p:pic>
        <p:nvPicPr>
          <p:cNvPr id="7" name="Picture 8" descr="27819_2805"/>
          <p:cNvPicPr>
            <a:picLocks noChangeAspect="1" noChangeArrowheads="1"/>
          </p:cNvPicPr>
          <p:nvPr/>
        </p:nvPicPr>
        <p:blipFill>
          <a:blip r:embed="rId3" cstate="print"/>
          <a:srcRect l="29208" r="33366"/>
          <a:stretch>
            <a:fillRect/>
          </a:stretch>
        </p:blipFill>
        <p:spPr bwMode="auto">
          <a:xfrm>
            <a:off x="8500530" y="1094882"/>
            <a:ext cx="3611033" cy="4176712"/>
          </a:xfrm>
          <a:prstGeom prst="rect">
            <a:avLst/>
          </a:prstGeom>
          <a:noFill/>
          <a:ln w="9525">
            <a:noFill/>
            <a:miter lim="800000"/>
            <a:headEnd/>
            <a:tailEnd/>
          </a:ln>
          <a:scene3d>
            <a:camera prst="orthographicFront"/>
            <a:lightRig rig="threePt" dir="t"/>
          </a:scene3d>
          <a:sp3d>
            <a:bevelT/>
          </a:sp3d>
        </p:spPr>
      </p:pic>
      <p:graphicFrame>
        <p:nvGraphicFramePr>
          <p:cNvPr id="552962" name="Object 5"/>
          <p:cNvGraphicFramePr>
            <a:graphicFrameLocks noChangeAspect="1"/>
          </p:cNvGraphicFramePr>
          <p:nvPr/>
        </p:nvGraphicFramePr>
        <p:xfrm>
          <a:off x="2947495" y="4065204"/>
          <a:ext cx="5070475" cy="1235075"/>
        </p:xfrm>
        <a:graphic>
          <a:graphicData uri="http://schemas.openxmlformats.org/presentationml/2006/ole">
            <mc:AlternateContent xmlns:mc="http://schemas.openxmlformats.org/markup-compatibility/2006">
              <mc:Choice xmlns:v="urn:schemas-microsoft-com:vml" Requires="v">
                <p:oleObj spid="_x0000_s552968" name="Equation" r:id="rId4" imgW="2463480" imgH="799920" progId="Equation.DSMT4">
                  <p:embed/>
                </p:oleObj>
              </mc:Choice>
              <mc:Fallback>
                <p:oleObj name="Equation" r:id="rId4" imgW="2463480" imgH="799920" progId="Equation.DSMT4">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7495" y="4065204"/>
                        <a:ext cx="5070475" cy="1235075"/>
                      </a:xfrm>
                      <a:prstGeom prst="rect">
                        <a:avLst/>
                      </a:prstGeom>
                      <a:solidFill>
                        <a:srgbClr val="FF9900"/>
                      </a:solidFill>
                    </p:spPr>
                  </p:pic>
                </p:oleObj>
              </mc:Fallback>
            </mc:AlternateContent>
          </a:graphicData>
        </a:graphic>
      </p:graphicFrame>
      <p:sp>
        <p:nvSpPr>
          <p:cNvPr id="9" name="8 - Ορθογώνιο"/>
          <p:cNvSpPr/>
          <p:nvPr/>
        </p:nvSpPr>
        <p:spPr>
          <a:xfrm>
            <a:off x="0" y="5937996"/>
            <a:ext cx="12191999" cy="400110"/>
          </a:xfrm>
          <a:prstGeom prst="rect">
            <a:avLst/>
          </a:prstGeom>
        </p:spPr>
        <p:txBody>
          <a:bodyPr wrap="square">
            <a:spAutoFit/>
          </a:bodyPr>
          <a:lstStyle/>
          <a:p>
            <a:pPr lvl="1">
              <a:buClr>
                <a:srgbClr val="2187BA"/>
              </a:buClr>
            </a:pPr>
            <a:r>
              <a:rPr lang="en-US" sz="2000" b="1" dirty="0" smtClean="0">
                <a:solidFill>
                  <a:srgbClr val="000000"/>
                </a:solidFill>
              </a:rPr>
              <a:t>Η </a:t>
            </a:r>
            <a:r>
              <a:rPr lang="en-US" sz="2000" b="1" dirty="0" err="1" smtClean="0">
                <a:solidFill>
                  <a:srgbClr val="000000"/>
                </a:solidFill>
              </a:rPr>
              <a:t>ισοδύναμη</a:t>
            </a:r>
            <a:r>
              <a:rPr lang="en-US" sz="2000" b="1" dirty="0" smtClean="0">
                <a:solidFill>
                  <a:srgbClr val="000000"/>
                </a:solidFill>
              </a:rPr>
              <a:t> </a:t>
            </a:r>
            <a:r>
              <a:rPr lang="en-US" sz="2000" b="1" dirty="0" err="1" smtClean="0">
                <a:solidFill>
                  <a:srgbClr val="000000"/>
                </a:solidFill>
              </a:rPr>
              <a:t>αντίσταση</a:t>
            </a:r>
            <a:r>
              <a:rPr lang="en-US"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 </a:t>
            </a:r>
            <a:r>
              <a:rPr lang="en-US" sz="2000" b="1" dirty="0" err="1" smtClean="0">
                <a:solidFill>
                  <a:srgbClr val="000000"/>
                </a:solidFill>
              </a:rPr>
              <a:t>πάντα</a:t>
            </a:r>
            <a:r>
              <a:rPr lang="en-US" sz="2000" b="1" dirty="0" smtClean="0">
                <a:solidFill>
                  <a:srgbClr val="000000"/>
                </a:solidFill>
              </a:rPr>
              <a:t> </a:t>
            </a:r>
            <a:r>
              <a:rPr lang="en-US" sz="2000" b="1" dirty="0" err="1" smtClean="0">
                <a:solidFill>
                  <a:srgbClr val="000000"/>
                </a:solidFill>
              </a:rPr>
              <a:t>μικρότερη</a:t>
            </a:r>
            <a:r>
              <a:rPr lang="en-US" sz="2000" b="1" dirty="0" smtClean="0">
                <a:solidFill>
                  <a:srgbClr val="000000"/>
                </a:solidFill>
              </a:rPr>
              <a:t> </a:t>
            </a:r>
            <a:r>
              <a:rPr lang="en-US" sz="2000" b="1" dirty="0" err="1" smtClean="0">
                <a:solidFill>
                  <a:srgbClr val="000000"/>
                </a:solidFill>
              </a:rPr>
              <a:t>από</a:t>
            </a:r>
            <a:r>
              <a:rPr lang="en-US" sz="2000" b="1" dirty="0" smtClean="0">
                <a:solidFill>
                  <a:srgbClr val="000000"/>
                </a:solidFill>
              </a:rPr>
              <a:t> </a:t>
            </a:r>
            <a:r>
              <a:rPr lang="en-US" sz="2000" b="1" dirty="0" err="1" smtClean="0">
                <a:solidFill>
                  <a:srgbClr val="000000"/>
                </a:solidFill>
              </a:rPr>
              <a:t>τη</a:t>
            </a:r>
            <a:r>
              <a:rPr lang="en-US" sz="2000" b="1" dirty="0" smtClean="0">
                <a:solidFill>
                  <a:srgbClr val="000000"/>
                </a:solidFill>
              </a:rPr>
              <a:t> </a:t>
            </a:r>
            <a:r>
              <a:rPr lang="en-US" sz="2000" b="1" dirty="0" err="1" smtClean="0">
                <a:solidFill>
                  <a:srgbClr val="000000"/>
                </a:solidFill>
              </a:rPr>
              <a:t>μικρότερη</a:t>
            </a:r>
            <a:r>
              <a:rPr lang="en-US" sz="2000" b="1" dirty="0" smtClean="0">
                <a:solidFill>
                  <a:srgbClr val="000000"/>
                </a:solidFill>
              </a:rPr>
              <a:t> </a:t>
            </a:r>
            <a:r>
              <a:rPr lang="en-US" sz="2000" b="1" dirty="0" err="1" smtClean="0">
                <a:solidFill>
                  <a:srgbClr val="000000"/>
                </a:solidFill>
              </a:rPr>
              <a:t>αντίσταση</a:t>
            </a:r>
            <a:r>
              <a:rPr lang="en-US" sz="2000" b="1" dirty="0" smtClean="0">
                <a:solidFill>
                  <a:srgbClr val="000000"/>
                </a:solidFill>
              </a:rPr>
              <a:t> </a:t>
            </a:r>
            <a:r>
              <a:rPr lang="en-US" sz="2000" b="1" dirty="0" err="1" smtClean="0">
                <a:solidFill>
                  <a:srgbClr val="000000"/>
                </a:solidFill>
              </a:rPr>
              <a:t>της</a:t>
            </a:r>
            <a:r>
              <a:rPr lang="en-US" sz="2000" b="1" dirty="0" smtClean="0">
                <a:solidFill>
                  <a:srgbClr val="000000"/>
                </a:solidFill>
              </a:rPr>
              <a:t> </a:t>
            </a:r>
            <a:r>
              <a:rPr lang="en-US" sz="2000" b="1" dirty="0" err="1" smtClean="0">
                <a:solidFill>
                  <a:srgbClr val="000000"/>
                </a:solidFill>
              </a:rPr>
              <a:t>συνδεσμολογίας</a:t>
            </a:r>
            <a:r>
              <a:rPr lang="en-US" sz="2000" b="1" dirty="0" smtClean="0">
                <a:solidFill>
                  <a:srgbClr val="000000"/>
                </a:solidFill>
              </a:rPr>
              <a:t>.</a:t>
            </a:r>
          </a:p>
        </p:txBody>
      </p:sp>
      <p:sp>
        <p:nvSpPr>
          <p:cNvPr id="11" name="10 - Θέση αριθμού διαφάνειας"/>
          <p:cNvSpPr>
            <a:spLocks noGrp="1"/>
          </p:cNvSpPr>
          <p:nvPr>
            <p:ph type="sldNum" sz="quarter" idx="12"/>
          </p:nvPr>
        </p:nvSpPr>
        <p:spPr/>
        <p:txBody>
          <a:bodyPr/>
          <a:lstStyle/>
          <a:p>
            <a:fld id="{C2F5A187-A889-495D-B202-899DA2CF5BAE}" type="slidenum">
              <a:rPr lang="en-US" smtClean="0"/>
              <a:pPr/>
              <a:t>109</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4" descr="atomicmodel"/>
          <p:cNvPicPr>
            <a:picLocks noChangeAspect="1" noChangeArrowheads="1"/>
          </p:cNvPicPr>
          <p:nvPr/>
        </p:nvPicPr>
        <p:blipFill>
          <a:blip r:embed="rId2" cstate="print"/>
          <a:srcRect/>
          <a:stretch>
            <a:fillRect/>
          </a:stretch>
        </p:blipFill>
        <p:spPr bwMode="auto">
          <a:xfrm>
            <a:off x="304801" y="1828801"/>
            <a:ext cx="4855633" cy="3471863"/>
          </a:xfrm>
          <a:prstGeom prst="rect">
            <a:avLst/>
          </a:prstGeom>
          <a:noFill/>
          <a:effectLst>
            <a:outerShdw dist="35921" dir="2700000" algn="ctr" rotWithShape="0">
              <a:srgbClr val="808080"/>
            </a:outerShdw>
          </a:effectLst>
        </p:spPr>
      </p:pic>
      <p:sp>
        <p:nvSpPr>
          <p:cNvPr id="52229" name="Text Box 5"/>
          <p:cNvSpPr txBox="1">
            <a:spLocks noChangeArrowheads="1"/>
          </p:cNvSpPr>
          <p:nvPr/>
        </p:nvSpPr>
        <p:spPr bwMode="auto">
          <a:xfrm>
            <a:off x="5249338" y="2201349"/>
            <a:ext cx="6891867" cy="2033506"/>
          </a:xfrm>
          <a:prstGeom prst="rect">
            <a:avLst/>
          </a:prstGeom>
          <a:solidFill>
            <a:schemeClr val="accent1">
              <a:lumMod val="40000"/>
              <a:lumOff val="60000"/>
            </a:schemeClr>
          </a:solidFill>
          <a:ln w="9525">
            <a:noFill/>
            <a:miter lim="800000"/>
            <a:headEnd/>
            <a:tailEnd/>
          </a:ln>
          <a:effectLst>
            <a:outerShdw dist="35921" dir="2700000" algn="ctr" rotWithShape="0">
              <a:schemeClr val="bg2"/>
            </a:outerShdw>
          </a:effectLst>
          <a:scene3d>
            <a:camera prst="orthographicFront"/>
            <a:lightRig rig="threePt" dir="t"/>
          </a:scene3d>
          <a:sp3d>
            <a:bevelT/>
          </a:sp3d>
        </p:spPr>
        <p:txBody>
          <a:bodyPr wrap="square" lIns="90000" tIns="46800" rIns="90000" bIns="46800">
            <a:spAutoFit/>
          </a:bodyPr>
          <a:lstStyle/>
          <a:p>
            <a:r>
              <a:rPr lang="el-GR" b="1" dirty="0" smtClean="0">
                <a:solidFill>
                  <a:srgbClr val="002060"/>
                </a:solidFill>
              </a:rPr>
              <a:t>Πως συγκρατούνται τα νουκλεόνια στον πυρήνα των ατόμων ;</a:t>
            </a:r>
            <a:endParaRPr lang="en-US" b="1" dirty="0" smtClean="0">
              <a:solidFill>
                <a:srgbClr val="002060"/>
              </a:solidFill>
            </a:endParaRPr>
          </a:p>
          <a:p>
            <a:r>
              <a:rPr lang="el-GR" b="1" dirty="0" smtClean="0">
                <a:solidFill>
                  <a:srgbClr val="002060"/>
                </a:solidFill>
              </a:rPr>
              <a:t> </a:t>
            </a:r>
            <a:endParaRPr lang="en-US" b="1" dirty="0" smtClean="0">
              <a:solidFill>
                <a:srgbClr val="002060"/>
              </a:solidFill>
            </a:endParaRPr>
          </a:p>
          <a:p>
            <a:r>
              <a:rPr lang="el-GR" b="1" dirty="0" smtClean="0"/>
              <a:t>Ισχυρή πυρηνική δύναμη (Ισχυρή αλληλεπίδραση) </a:t>
            </a:r>
            <a:endParaRPr lang="en-US" b="1" dirty="0" smtClean="0"/>
          </a:p>
          <a:p>
            <a:endParaRPr lang="en-US" b="1" dirty="0" smtClean="0"/>
          </a:p>
          <a:p>
            <a:r>
              <a:rPr lang="el-GR" b="1" dirty="0" smtClean="0"/>
              <a:t>Μικρή εμβέλεια ~10</a:t>
            </a:r>
            <a:r>
              <a:rPr lang="el-GR" b="1" baseline="30000" dirty="0" smtClean="0"/>
              <a:t>-15</a:t>
            </a:r>
            <a:r>
              <a:rPr lang="en-US" b="1" dirty="0" smtClean="0"/>
              <a:t>m</a:t>
            </a:r>
          </a:p>
          <a:p>
            <a:endParaRPr lang="en-US" b="1" dirty="0" smtClean="0"/>
          </a:p>
          <a:p>
            <a:r>
              <a:rPr lang="el-GR" b="1" dirty="0" smtClean="0"/>
              <a:t>Εμφανίζεται ανάμεσα στα νουκλεόνια</a:t>
            </a:r>
            <a:endParaRPr lang="en-GB" dirty="0"/>
          </a:p>
        </p:txBody>
      </p:sp>
      <p:sp>
        <p:nvSpPr>
          <p:cNvPr id="12" name="Rectangle 10"/>
          <p:cNvSpPr>
            <a:spLocks noChangeArrowheads="1"/>
          </p:cNvSpPr>
          <p:nvPr/>
        </p:nvSpPr>
        <p:spPr bwMode="auto">
          <a:xfrm>
            <a:off x="3217302" y="304785"/>
            <a:ext cx="5232400" cy="579438"/>
          </a:xfrm>
          <a:prstGeom prst="rect">
            <a:avLst/>
          </a:prstGeom>
          <a:noFill/>
          <a:ln w="9525">
            <a:noFill/>
            <a:miter lim="800000"/>
            <a:headEnd/>
            <a:tailEnd/>
          </a:ln>
          <a:effectLst>
            <a:outerShdw dist="107763" dir="2700000" algn="ctr" rotWithShape="0">
              <a:schemeClr val="bg2"/>
            </a:outerShdw>
          </a:effectLst>
        </p:spPr>
        <p:txBody>
          <a:bodyPr wrap="square">
            <a:spAutoFit/>
          </a:bodyPr>
          <a:lstStyle/>
          <a:p>
            <a:pPr indent="180975" algn="ctr">
              <a:spcBef>
                <a:spcPct val="0"/>
              </a:spcBef>
            </a:pPr>
            <a:r>
              <a:rPr lang="el-GR" sz="3200" b="1" dirty="0">
                <a:solidFill>
                  <a:schemeClr val="accent2">
                    <a:lumMod val="40000"/>
                    <a:lumOff val="60000"/>
                  </a:schemeClr>
                </a:solidFill>
                <a:effectLst>
                  <a:outerShdw blurRad="38100" dist="38100" dir="2700000" algn="tl">
                    <a:srgbClr val="000000"/>
                  </a:outerShdw>
                </a:effectLst>
              </a:rPr>
              <a:t>Δομή του </a:t>
            </a:r>
            <a:r>
              <a:rPr lang="el-GR" sz="3200" b="1" dirty="0" smtClean="0">
                <a:solidFill>
                  <a:schemeClr val="accent2">
                    <a:lumMod val="40000"/>
                    <a:lumOff val="60000"/>
                  </a:schemeClr>
                </a:solidFill>
                <a:effectLst>
                  <a:outerShdw blurRad="38100" dist="38100" dir="2700000" algn="tl">
                    <a:srgbClr val="000000"/>
                  </a:outerShdw>
                </a:effectLst>
              </a:rPr>
              <a:t>πυρήνα</a:t>
            </a:r>
            <a:endParaRPr lang="en-US" sz="3200" b="1" dirty="0">
              <a:solidFill>
                <a:schemeClr val="accent2">
                  <a:lumMod val="40000"/>
                  <a:lumOff val="60000"/>
                </a:schemeClr>
              </a:solidFill>
              <a:effectLst>
                <a:outerShdw blurRad="38100" dist="38100" dir="2700000" algn="tl">
                  <a:srgbClr val="000000"/>
                </a:outerShdw>
              </a:effectLst>
            </a:endParaRPr>
          </a:p>
        </p:txBody>
      </p:sp>
      <p:sp>
        <p:nvSpPr>
          <p:cNvPr id="7" name="6 - Θέση αριθμού διαφάνειας"/>
          <p:cNvSpPr>
            <a:spLocks noGrp="1"/>
          </p:cNvSpPr>
          <p:nvPr>
            <p:ph type="sldNum" sz="quarter" idx="12"/>
          </p:nvPr>
        </p:nvSpPr>
        <p:spPr/>
        <p:txBody>
          <a:bodyPr/>
          <a:lstStyle/>
          <a:p>
            <a:fld id="{C2F5A187-A889-495D-B202-899DA2CF5BAE}" type="slidenum">
              <a:rPr lang="en-US" smtClean="0"/>
              <a:pPr/>
              <a:t>11</a:t>
            </a:fld>
            <a:endParaRPr lang="en-US"/>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sz="half" idx="1"/>
          </p:nvPr>
        </p:nvSpPr>
        <p:spPr>
          <a:xfrm>
            <a:off x="1087223" y="1508938"/>
            <a:ext cx="5166417" cy="3880772"/>
          </a:xfrm>
        </p:spPr>
        <p:txBody>
          <a:bodyPr>
            <a:noAutofit/>
          </a:bodyPr>
          <a:lstStyle/>
          <a:p>
            <a:pPr marL="0" indent="0" algn="just">
              <a:lnSpc>
                <a:spcPct val="100000"/>
              </a:lnSpc>
            </a:pPr>
            <a:r>
              <a:rPr lang="en-US" sz="2000" b="1" dirty="0" err="1" smtClean="0">
                <a:solidFill>
                  <a:srgbClr val="000000"/>
                </a:solidFill>
              </a:rPr>
              <a:t>Οι</a:t>
            </a:r>
            <a:r>
              <a:rPr lang="en-US" sz="2000" b="1" dirty="0" smtClean="0">
                <a:solidFill>
                  <a:srgbClr val="000000"/>
                </a:solidFill>
              </a:rPr>
              <a:t> </a:t>
            </a:r>
            <a:r>
              <a:rPr lang="en-US" sz="2000" b="1" dirty="0" err="1" smtClean="0">
                <a:solidFill>
                  <a:srgbClr val="000000"/>
                </a:solidFill>
              </a:rPr>
              <a:t>αντιστά</a:t>
            </a:r>
            <a:r>
              <a:rPr lang="el-GR" sz="2000" b="1" dirty="0" smtClean="0">
                <a:solidFill>
                  <a:srgbClr val="000000"/>
                </a:solidFill>
              </a:rPr>
              <a:t>τες</a:t>
            </a:r>
            <a:r>
              <a:rPr lang="en-US" sz="2000" b="1" dirty="0" smtClean="0">
                <a:solidFill>
                  <a:srgbClr val="000000"/>
                </a:solidFill>
              </a:rPr>
              <a:t> </a:t>
            </a:r>
            <a:r>
              <a:rPr lang="en-US" sz="2000" b="1" dirty="0" err="1" smtClean="0">
                <a:solidFill>
                  <a:srgbClr val="000000"/>
                </a:solidFill>
              </a:rPr>
              <a:t>των</a:t>
            </a:r>
            <a:r>
              <a:rPr lang="en-US" sz="2000" b="1" dirty="0" smtClean="0">
                <a:solidFill>
                  <a:srgbClr val="000000"/>
                </a:solidFill>
              </a:rPr>
              <a:t> 8.0 </a:t>
            </a:r>
            <a:r>
              <a:rPr lang="el-GR" sz="2000" b="1" dirty="0" smtClean="0">
                <a:solidFill>
                  <a:srgbClr val="000000"/>
                </a:solidFill>
              </a:rPr>
              <a:t>Ω</a:t>
            </a:r>
            <a:r>
              <a:rPr lang="en-US" sz="2000" b="1" dirty="0" smtClean="0">
                <a:solidFill>
                  <a:srgbClr val="000000"/>
                </a:solidFill>
              </a:rPr>
              <a:t> </a:t>
            </a:r>
            <a:r>
              <a:rPr lang="en-US" sz="2000" b="1" dirty="0" err="1" smtClean="0">
                <a:solidFill>
                  <a:srgbClr val="000000"/>
                </a:solidFill>
              </a:rPr>
              <a:t>και</a:t>
            </a:r>
            <a:r>
              <a:rPr lang="en-US" sz="2000" b="1" dirty="0" smtClean="0">
                <a:solidFill>
                  <a:srgbClr val="000000"/>
                </a:solidFill>
              </a:rPr>
              <a:t> 4.0 </a:t>
            </a:r>
            <a:r>
              <a:rPr lang="el-GR" sz="2000" b="1" dirty="0" smtClean="0">
                <a:solidFill>
                  <a:srgbClr val="000000"/>
                </a:solidFill>
              </a:rPr>
              <a:t>Ω</a:t>
            </a:r>
            <a:r>
              <a:rPr lang="en-US"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 </a:t>
            </a:r>
            <a:r>
              <a:rPr lang="en-US" sz="2000" b="1" dirty="0" err="1" smtClean="0">
                <a:solidFill>
                  <a:srgbClr val="000000"/>
                </a:solidFill>
              </a:rPr>
              <a:t>συνδεδεμέν</a:t>
            </a:r>
            <a:r>
              <a:rPr lang="el-GR" sz="2000" b="1" dirty="0" smtClean="0">
                <a:solidFill>
                  <a:srgbClr val="000000"/>
                </a:solidFill>
              </a:rPr>
              <a:t>οι</a:t>
            </a:r>
            <a:r>
              <a:rPr lang="en-US" sz="2000" b="1" dirty="0" smtClean="0">
                <a:solidFill>
                  <a:srgbClr val="000000"/>
                </a:solidFill>
              </a:rPr>
              <a:t> </a:t>
            </a:r>
            <a:r>
              <a:rPr lang="en-US" sz="2000" b="1" dirty="0" err="1" smtClean="0">
                <a:solidFill>
                  <a:srgbClr val="000000"/>
                </a:solidFill>
              </a:rPr>
              <a:t>σε</a:t>
            </a:r>
            <a:r>
              <a:rPr lang="en-US" sz="2000" b="1" dirty="0" smtClean="0">
                <a:solidFill>
                  <a:srgbClr val="000000"/>
                </a:solidFill>
              </a:rPr>
              <a:t> </a:t>
            </a:r>
            <a:r>
              <a:rPr lang="en-US" sz="2000" b="1" dirty="0" err="1" smtClean="0">
                <a:solidFill>
                  <a:srgbClr val="000000"/>
                </a:solidFill>
              </a:rPr>
              <a:t>σειρά</a:t>
            </a:r>
            <a:r>
              <a:rPr lang="en-US" sz="2000" b="1" dirty="0" smtClean="0">
                <a:solidFill>
                  <a:srgbClr val="000000"/>
                </a:solidFill>
              </a:rPr>
              <a:t> </a:t>
            </a:r>
            <a:r>
              <a:rPr lang="en-US" sz="2000" b="1" dirty="0" err="1" smtClean="0">
                <a:solidFill>
                  <a:srgbClr val="000000"/>
                </a:solidFill>
              </a:rPr>
              <a:t>και</a:t>
            </a:r>
            <a:r>
              <a:rPr lang="en-US" sz="2000" b="1" dirty="0" smtClean="0">
                <a:solidFill>
                  <a:srgbClr val="000000"/>
                </a:solidFill>
              </a:rPr>
              <a:t> </a:t>
            </a:r>
            <a:r>
              <a:rPr lang="en-US" sz="2000" b="1" dirty="0" err="1" smtClean="0">
                <a:solidFill>
                  <a:srgbClr val="000000"/>
                </a:solidFill>
              </a:rPr>
              <a:t>μπορούν</a:t>
            </a:r>
            <a:r>
              <a:rPr lang="en-US" sz="2000" b="1" dirty="0" smtClean="0">
                <a:solidFill>
                  <a:srgbClr val="000000"/>
                </a:solidFill>
              </a:rPr>
              <a:t> </a:t>
            </a:r>
            <a:r>
              <a:rPr lang="en-US" sz="2000" b="1" dirty="0" err="1" smtClean="0">
                <a:solidFill>
                  <a:srgbClr val="000000"/>
                </a:solidFill>
              </a:rPr>
              <a:t>να</a:t>
            </a:r>
            <a:r>
              <a:rPr lang="en-US" sz="2000" b="1" dirty="0" smtClean="0">
                <a:solidFill>
                  <a:srgbClr val="000000"/>
                </a:solidFill>
              </a:rPr>
              <a:t> </a:t>
            </a:r>
            <a:r>
              <a:rPr lang="en-US" sz="2000" b="1" dirty="0" err="1" smtClean="0">
                <a:solidFill>
                  <a:srgbClr val="000000"/>
                </a:solidFill>
              </a:rPr>
              <a:t>αντικατασταθούν</a:t>
            </a:r>
            <a:r>
              <a:rPr lang="en-US" sz="2000" b="1" dirty="0" smtClean="0">
                <a:solidFill>
                  <a:srgbClr val="000000"/>
                </a:solidFill>
              </a:rPr>
              <a:t> </a:t>
            </a:r>
            <a:r>
              <a:rPr lang="en-US" sz="2000" b="1" dirty="0" err="1" smtClean="0">
                <a:solidFill>
                  <a:srgbClr val="000000"/>
                </a:solidFill>
              </a:rPr>
              <a:t>με</a:t>
            </a:r>
            <a:r>
              <a:rPr lang="en-US" sz="2000" b="1" dirty="0" smtClean="0">
                <a:solidFill>
                  <a:srgbClr val="000000"/>
                </a:solidFill>
              </a:rPr>
              <a:t> </a:t>
            </a:r>
            <a:r>
              <a:rPr lang="el-GR" sz="2000" b="1" dirty="0" smtClean="0">
                <a:solidFill>
                  <a:srgbClr val="000000"/>
                </a:solidFill>
              </a:rPr>
              <a:t>έναν αντιστάτη </a:t>
            </a:r>
            <a:r>
              <a:rPr lang="en-US" sz="2000" b="1" dirty="0" err="1" smtClean="0">
                <a:solidFill>
                  <a:srgbClr val="000000"/>
                </a:solidFill>
              </a:rPr>
              <a:t>ισοδύναμη</a:t>
            </a:r>
            <a:r>
              <a:rPr lang="el-GR" sz="2000" b="1" dirty="0" smtClean="0">
                <a:solidFill>
                  <a:srgbClr val="000000"/>
                </a:solidFill>
              </a:rPr>
              <a:t>ς</a:t>
            </a:r>
            <a:r>
              <a:rPr lang="en-US" sz="2000" b="1" dirty="0" smtClean="0">
                <a:solidFill>
                  <a:srgbClr val="000000"/>
                </a:solidFill>
              </a:rPr>
              <a:t> </a:t>
            </a:r>
            <a:r>
              <a:rPr lang="en-US" sz="2000" b="1" dirty="0" err="1" smtClean="0">
                <a:solidFill>
                  <a:srgbClr val="000000"/>
                </a:solidFill>
              </a:rPr>
              <a:t>αντίσταση</a:t>
            </a:r>
            <a:r>
              <a:rPr lang="el-GR" sz="2000" b="1" dirty="0" smtClean="0">
                <a:solidFill>
                  <a:srgbClr val="000000"/>
                </a:solidFill>
              </a:rPr>
              <a:t>ς</a:t>
            </a:r>
            <a:r>
              <a:rPr lang="en-US" sz="2000" b="1" dirty="0" smtClean="0">
                <a:solidFill>
                  <a:srgbClr val="000000"/>
                </a:solidFill>
              </a:rPr>
              <a:t> 12.0 </a:t>
            </a:r>
            <a:r>
              <a:rPr lang="el-GR" sz="2000" b="1" dirty="0" smtClean="0">
                <a:solidFill>
                  <a:srgbClr val="000000"/>
                </a:solidFill>
              </a:rPr>
              <a:t>Ω.</a:t>
            </a:r>
            <a:endParaRPr lang="en-US" sz="2000" b="1" dirty="0" smtClean="0">
              <a:solidFill>
                <a:srgbClr val="000000"/>
              </a:solidFill>
            </a:endParaRPr>
          </a:p>
          <a:p>
            <a:pPr marL="0" indent="0" algn="just">
              <a:lnSpc>
                <a:spcPct val="100000"/>
              </a:lnSpc>
            </a:pPr>
            <a:r>
              <a:rPr lang="en-US" sz="2000" b="1" dirty="0" err="1" smtClean="0">
                <a:solidFill>
                  <a:srgbClr val="000000"/>
                </a:solidFill>
              </a:rPr>
              <a:t>Οι</a:t>
            </a:r>
            <a:r>
              <a:rPr lang="en-US" sz="2000" b="1" dirty="0" smtClean="0">
                <a:solidFill>
                  <a:srgbClr val="000000"/>
                </a:solidFill>
              </a:rPr>
              <a:t> </a:t>
            </a:r>
            <a:r>
              <a:rPr lang="en-US" sz="2000" b="1" dirty="0" err="1" smtClean="0">
                <a:solidFill>
                  <a:srgbClr val="000000"/>
                </a:solidFill>
              </a:rPr>
              <a:t>αντιστά</a:t>
            </a:r>
            <a:r>
              <a:rPr lang="el-GR" sz="2000" b="1" dirty="0" smtClean="0">
                <a:solidFill>
                  <a:srgbClr val="000000"/>
                </a:solidFill>
              </a:rPr>
              <a:t>τες</a:t>
            </a:r>
            <a:r>
              <a:rPr lang="en-US" sz="2000" b="1" dirty="0" smtClean="0">
                <a:solidFill>
                  <a:srgbClr val="000000"/>
                </a:solidFill>
              </a:rPr>
              <a:t> </a:t>
            </a:r>
            <a:r>
              <a:rPr lang="en-US" sz="2000" b="1" dirty="0" err="1" smtClean="0">
                <a:solidFill>
                  <a:srgbClr val="000000"/>
                </a:solidFill>
              </a:rPr>
              <a:t>των</a:t>
            </a:r>
            <a:r>
              <a:rPr lang="en-US" sz="2000" b="1" dirty="0" smtClean="0">
                <a:solidFill>
                  <a:srgbClr val="000000"/>
                </a:solidFill>
              </a:rPr>
              <a:t> 6.0 </a:t>
            </a:r>
            <a:r>
              <a:rPr lang="el-GR" sz="2000" b="1" dirty="0" smtClean="0">
                <a:solidFill>
                  <a:srgbClr val="000000"/>
                </a:solidFill>
              </a:rPr>
              <a:t>Ω</a:t>
            </a:r>
            <a:r>
              <a:rPr lang="en-US" sz="2000" b="1" dirty="0" smtClean="0">
                <a:solidFill>
                  <a:srgbClr val="000000"/>
                </a:solidFill>
              </a:rPr>
              <a:t> </a:t>
            </a:r>
            <a:r>
              <a:rPr lang="en-US" sz="2000" b="1" dirty="0" err="1" smtClean="0">
                <a:solidFill>
                  <a:srgbClr val="000000"/>
                </a:solidFill>
              </a:rPr>
              <a:t>και</a:t>
            </a:r>
            <a:r>
              <a:rPr lang="en-US" sz="2000" b="1" dirty="0" smtClean="0">
                <a:solidFill>
                  <a:srgbClr val="000000"/>
                </a:solidFill>
              </a:rPr>
              <a:t> 3.0 </a:t>
            </a:r>
            <a:r>
              <a:rPr lang="el-GR" sz="2000" b="1" dirty="0" smtClean="0">
                <a:solidFill>
                  <a:srgbClr val="000000"/>
                </a:solidFill>
              </a:rPr>
              <a:t>Ω</a:t>
            </a:r>
            <a:r>
              <a:rPr lang="en-US"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 </a:t>
            </a:r>
            <a:r>
              <a:rPr lang="en-US" sz="2000" b="1" dirty="0" err="1" smtClean="0">
                <a:solidFill>
                  <a:srgbClr val="000000"/>
                </a:solidFill>
              </a:rPr>
              <a:t>συνδεδεμέν</a:t>
            </a:r>
            <a:r>
              <a:rPr lang="el-GR" sz="2000" b="1" dirty="0" smtClean="0">
                <a:solidFill>
                  <a:srgbClr val="000000"/>
                </a:solidFill>
              </a:rPr>
              <a:t>οι</a:t>
            </a:r>
            <a:r>
              <a:rPr lang="en-US" sz="2000" b="1" dirty="0" smtClean="0">
                <a:solidFill>
                  <a:srgbClr val="000000"/>
                </a:solidFill>
              </a:rPr>
              <a:t> </a:t>
            </a:r>
            <a:r>
              <a:rPr lang="en-US" sz="2000" b="1" dirty="0" err="1" smtClean="0">
                <a:solidFill>
                  <a:srgbClr val="000000"/>
                </a:solidFill>
              </a:rPr>
              <a:t>παράλληλα</a:t>
            </a:r>
            <a:r>
              <a:rPr lang="en-US" sz="2000" b="1" dirty="0" smtClean="0">
                <a:solidFill>
                  <a:srgbClr val="000000"/>
                </a:solidFill>
              </a:rPr>
              <a:t> </a:t>
            </a:r>
            <a:r>
              <a:rPr lang="en-US" sz="2000" b="1" dirty="0" err="1" smtClean="0">
                <a:solidFill>
                  <a:srgbClr val="000000"/>
                </a:solidFill>
              </a:rPr>
              <a:t>και</a:t>
            </a:r>
            <a:r>
              <a:rPr lang="en-US" sz="2000" b="1" dirty="0" smtClean="0">
                <a:solidFill>
                  <a:srgbClr val="000000"/>
                </a:solidFill>
              </a:rPr>
              <a:t> </a:t>
            </a:r>
            <a:r>
              <a:rPr lang="en-US" sz="2000" b="1" dirty="0" err="1" smtClean="0">
                <a:solidFill>
                  <a:srgbClr val="000000"/>
                </a:solidFill>
              </a:rPr>
              <a:t>μπορούν</a:t>
            </a:r>
            <a:r>
              <a:rPr lang="en-US" sz="2000" b="1" dirty="0" smtClean="0">
                <a:solidFill>
                  <a:srgbClr val="000000"/>
                </a:solidFill>
              </a:rPr>
              <a:t> </a:t>
            </a:r>
            <a:r>
              <a:rPr lang="en-US" sz="2000" b="1" dirty="0" err="1" smtClean="0">
                <a:solidFill>
                  <a:srgbClr val="000000"/>
                </a:solidFill>
              </a:rPr>
              <a:t>να</a:t>
            </a:r>
            <a:r>
              <a:rPr lang="en-US" sz="2000" b="1" dirty="0" smtClean="0">
                <a:solidFill>
                  <a:srgbClr val="000000"/>
                </a:solidFill>
              </a:rPr>
              <a:t> </a:t>
            </a:r>
            <a:r>
              <a:rPr lang="en-US" sz="2000" b="1" dirty="0" err="1" smtClean="0">
                <a:solidFill>
                  <a:srgbClr val="000000"/>
                </a:solidFill>
              </a:rPr>
              <a:t>αντικατασταθούν</a:t>
            </a:r>
            <a:r>
              <a:rPr lang="en-US" sz="2000" b="1" dirty="0" smtClean="0">
                <a:solidFill>
                  <a:srgbClr val="000000"/>
                </a:solidFill>
              </a:rPr>
              <a:t> </a:t>
            </a:r>
            <a:r>
              <a:rPr lang="en-US" sz="2000" b="1" dirty="0" err="1" smtClean="0">
                <a:solidFill>
                  <a:srgbClr val="000000"/>
                </a:solidFill>
              </a:rPr>
              <a:t>με</a:t>
            </a:r>
            <a:r>
              <a:rPr lang="en-US" sz="2000" b="1" dirty="0" smtClean="0">
                <a:solidFill>
                  <a:srgbClr val="000000"/>
                </a:solidFill>
              </a:rPr>
              <a:t> </a:t>
            </a:r>
            <a:r>
              <a:rPr lang="el-GR" sz="2000" b="1" dirty="0" smtClean="0">
                <a:solidFill>
                  <a:srgbClr val="000000"/>
                </a:solidFill>
              </a:rPr>
              <a:t>έναν αντιστάτη </a:t>
            </a:r>
            <a:r>
              <a:rPr lang="en-US" sz="2000" b="1" dirty="0" err="1" smtClean="0">
                <a:solidFill>
                  <a:srgbClr val="000000"/>
                </a:solidFill>
              </a:rPr>
              <a:t>ισοδύναμη</a:t>
            </a:r>
            <a:r>
              <a:rPr lang="el-GR" sz="2000" b="1" dirty="0" smtClean="0">
                <a:solidFill>
                  <a:srgbClr val="000000"/>
                </a:solidFill>
              </a:rPr>
              <a:t>ς</a:t>
            </a:r>
            <a:r>
              <a:rPr lang="en-US" sz="2000" b="1" dirty="0" smtClean="0">
                <a:solidFill>
                  <a:srgbClr val="000000"/>
                </a:solidFill>
              </a:rPr>
              <a:t> </a:t>
            </a:r>
            <a:r>
              <a:rPr lang="en-US" sz="2000" b="1" dirty="0" err="1" smtClean="0">
                <a:solidFill>
                  <a:srgbClr val="000000"/>
                </a:solidFill>
              </a:rPr>
              <a:t>αντίσταση</a:t>
            </a:r>
            <a:r>
              <a:rPr lang="el-GR" sz="2000" b="1" dirty="0" smtClean="0">
                <a:solidFill>
                  <a:srgbClr val="000000"/>
                </a:solidFill>
              </a:rPr>
              <a:t>ς</a:t>
            </a:r>
            <a:r>
              <a:rPr lang="en-US" sz="2000" b="1" dirty="0" smtClean="0">
                <a:solidFill>
                  <a:srgbClr val="000000"/>
                </a:solidFill>
              </a:rPr>
              <a:t> 2.0 </a:t>
            </a:r>
            <a:r>
              <a:rPr lang="el-GR" sz="2000" b="1" dirty="0" smtClean="0">
                <a:solidFill>
                  <a:srgbClr val="000000"/>
                </a:solidFill>
              </a:rPr>
              <a:t>Ω.</a:t>
            </a:r>
            <a:endParaRPr lang="en-US" sz="2000" b="1" dirty="0" smtClean="0">
              <a:solidFill>
                <a:srgbClr val="000000"/>
              </a:solidFill>
            </a:endParaRPr>
          </a:p>
          <a:p>
            <a:pPr marL="0" indent="0" algn="just">
              <a:lnSpc>
                <a:spcPct val="100000"/>
              </a:lnSpc>
            </a:pPr>
            <a:r>
              <a:rPr lang="en-US" sz="2000" b="1" dirty="0" err="1" smtClean="0">
                <a:solidFill>
                  <a:srgbClr val="000000"/>
                </a:solidFill>
              </a:rPr>
              <a:t>Οι</a:t>
            </a:r>
            <a:r>
              <a:rPr lang="en-US" sz="2000" b="1" dirty="0" smtClean="0">
                <a:solidFill>
                  <a:srgbClr val="000000"/>
                </a:solidFill>
              </a:rPr>
              <a:t> </a:t>
            </a:r>
            <a:r>
              <a:rPr lang="en-US" sz="2000" b="1" dirty="0" err="1" smtClean="0">
                <a:solidFill>
                  <a:srgbClr val="000000"/>
                </a:solidFill>
              </a:rPr>
              <a:t>ισοδύναμ</a:t>
            </a:r>
            <a:r>
              <a:rPr lang="el-GR" sz="2000" b="1" dirty="0" smtClean="0">
                <a:solidFill>
                  <a:srgbClr val="000000"/>
                </a:solidFill>
              </a:rPr>
              <a:t>οι</a:t>
            </a:r>
            <a:r>
              <a:rPr lang="en-US" sz="2000" b="1" dirty="0" smtClean="0">
                <a:solidFill>
                  <a:srgbClr val="000000"/>
                </a:solidFill>
              </a:rPr>
              <a:t> </a:t>
            </a:r>
            <a:r>
              <a:rPr lang="en-US" sz="2000" b="1" dirty="0" err="1" smtClean="0">
                <a:solidFill>
                  <a:srgbClr val="000000"/>
                </a:solidFill>
              </a:rPr>
              <a:t>αντιστά</a:t>
            </a:r>
            <a:r>
              <a:rPr lang="el-GR" sz="2000" b="1" dirty="0" smtClean="0">
                <a:solidFill>
                  <a:srgbClr val="000000"/>
                </a:solidFill>
              </a:rPr>
              <a:t>τες</a:t>
            </a:r>
            <a:r>
              <a:rPr lang="en-US"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 </a:t>
            </a:r>
            <a:r>
              <a:rPr lang="en-US" sz="2000" b="1" dirty="0" err="1" smtClean="0">
                <a:solidFill>
                  <a:srgbClr val="000000"/>
                </a:solidFill>
              </a:rPr>
              <a:t>συνδεδεμέν</a:t>
            </a:r>
            <a:r>
              <a:rPr lang="el-GR" sz="2000" b="1" dirty="0" smtClean="0">
                <a:solidFill>
                  <a:srgbClr val="000000"/>
                </a:solidFill>
              </a:rPr>
              <a:t>οι</a:t>
            </a:r>
            <a:r>
              <a:rPr lang="en-US" sz="2000" b="1" dirty="0" smtClean="0">
                <a:solidFill>
                  <a:srgbClr val="000000"/>
                </a:solidFill>
              </a:rPr>
              <a:t> </a:t>
            </a:r>
            <a:r>
              <a:rPr lang="en-US" sz="2000" b="1" dirty="0" err="1" smtClean="0">
                <a:solidFill>
                  <a:srgbClr val="000000"/>
                </a:solidFill>
              </a:rPr>
              <a:t>σε</a:t>
            </a:r>
            <a:r>
              <a:rPr lang="en-US" sz="2000" b="1" dirty="0" smtClean="0">
                <a:solidFill>
                  <a:srgbClr val="000000"/>
                </a:solidFill>
              </a:rPr>
              <a:t> </a:t>
            </a:r>
            <a:r>
              <a:rPr lang="en-US" sz="2000" b="1" dirty="0" err="1" smtClean="0">
                <a:solidFill>
                  <a:srgbClr val="000000"/>
                </a:solidFill>
              </a:rPr>
              <a:t>σειρά</a:t>
            </a:r>
            <a:r>
              <a:rPr lang="en-US" sz="2000" b="1" dirty="0" smtClean="0">
                <a:solidFill>
                  <a:srgbClr val="000000"/>
                </a:solidFill>
              </a:rPr>
              <a:t> </a:t>
            </a:r>
            <a:r>
              <a:rPr lang="en-US" sz="2000" b="1" dirty="0" err="1" smtClean="0">
                <a:solidFill>
                  <a:srgbClr val="000000"/>
                </a:solidFill>
              </a:rPr>
              <a:t>και</a:t>
            </a:r>
            <a:r>
              <a:rPr lang="en-US" sz="2000" b="1" dirty="0" smtClean="0">
                <a:solidFill>
                  <a:srgbClr val="000000"/>
                </a:solidFill>
              </a:rPr>
              <a:t> </a:t>
            </a:r>
            <a:r>
              <a:rPr lang="en-US" sz="2000" b="1" dirty="0" err="1" smtClean="0">
                <a:solidFill>
                  <a:srgbClr val="000000"/>
                </a:solidFill>
              </a:rPr>
              <a:t>μπορούν</a:t>
            </a:r>
            <a:r>
              <a:rPr lang="en-US" sz="2000" b="1" dirty="0" smtClean="0">
                <a:solidFill>
                  <a:srgbClr val="000000"/>
                </a:solidFill>
              </a:rPr>
              <a:t> </a:t>
            </a:r>
            <a:r>
              <a:rPr lang="en-US" sz="2000" b="1" dirty="0" err="1" smtClean="0">
                <a:solidFill>
                  <a:srgbClr val="000000"/>
                </a:solidFill>
              </a:rPr>
              <a:t>να</a:t>
            </a:r>
            <a:r>
              <a:rPr lang="en-US" sz="2000" b="1" dirty="0" smtClean="0">
                <a:solidFill>
                  <a:srgbClr val="000000"/>
                </a:solidFill>
              </a:rPr>
              <a:t> </a:t>
            </a:r>
            <a:r>
              <a:rPr lang="en-US" sz="2000" b="1" dirty="0" err="1" smtClean="0">
                <a:solidFill>
                  <a:srgbClr val="000000"/>
                </a:solidFill>
              </a:rPr>
              <a:t>αντικατασταθούν</a:t>
            </a:r>
            <a:r>
              <a:rPr lang="en-US" sz="2000" b="1" dirty="0" smtClean="0">
                <a:solidFill>
                  <a:srgbClr val="000000"/>
                </a:solidFill>
              </a:rPr>
              <a:t> </a:t>
            </a:r>
            <a:r>
              <a:rPr lang="en-US" sz="2000" b="1" dirty="0" err="1" smtClean="0">
                <a:solidFill>
                  <a:srgbClr val="000000"/>
                </a:solidFill>
              </a:rPr>
              <a:t>με</a:t>
            </a:r>
            <a:r>
              <a:rPr lang="en-US" sz="2000" b="1" dirty="0" smtClean="0">
                <a:solidFill>
                  <a:srgbClr val="000000"/>
                </a:solidFill>
              </a:rPr>
              <a:t> </a:t>
            </a:r>
            <a:r>
              <a:rPr lang="el-GR" sz="2000" b="1" dirty="0" smtClean="0">
                <a:solidFill>
                  <a:srgbClr val="000000"/>
                </a:solidFill>
              </a:rPr>
              <a:t>έναν αντιστάτη</a:t>
            </a:r>
            <a:r>
              <a:rPr lang="en-US" sz="2000" b="1" dirty="0" smtClean="0">
                <a:solidFill>
                  <a:srgbClr val="000000"/>
                </a:solidFill>
              </a:rPr>
              <a:t> </a:t>
            </a:r>
            <a:r>
              <a:rPr lang="en-US" sz="2000" b="1" dirty="0" err="1" smtClean="0">
                <a:solidFill>
                  <a:srgbClr val="000000"/>
                </a:solidFill>
              </a:rPr>
              <a:t>ισοδύναμη</a:t>
            </a:r>
            <a:r>
              <a:rPr lang="el-GR" sz="2000" b="1" dirty="0" smtClean="0">
                <a:solidFill>
                  <a:srgbClr val="000000"/>
                </a:solidFill>
              </a:rPr>
              <a:t>ς</a:t>
            </a:r>
            <a:r>
              <a:rPr lang="en-US" sz="2000" b="1" dirty="0" smtClean="0">
                <a:solidFill>
                  <a:srgbClr val="000000"/>
                </a:solidFill>
              </a:rPr>
              <a:t> </a:t>
            </a:r>
            <a:r>
              <a:rPr lang="en-US" sz="2000" b="1" dirty="0" err="1" smtClean="0">
                <a:solidFill>
                  <a:srgbClr val="000000"/>
                </a:solidFill>
              </a:rPr>
              <a:t>αντίσταση</a:t>
            </a:r>
            <a:r>
              <a:rPr lang="el-GR" sz="2000" b="1" dirty="0" smtClean="0">
                <a:solidFill>
                  <a:srgbClr val="000000"/>
                </a:solidFill>
              </a:rPr>
              <a:t>ς</a:t>
            </a:r>
            <a:r>
              <a:rPr lang="en-US" sz="2000" b="1" dirty="0" smtClean="0">
                <a:solidFill>
                  <a:srgbClr val="000000"/>
                </a:solidFill>
              </a:rPr>
              <a:t> 14.0 </a:t>
            </a:r>
            <a:r>
              <a:rPr lang="el-GR" sz="2000" b="1" dirty="0" smtClean="0">
                <a:solidFill>
                  <a:srgbClr val="000000"/>
                </a:solidFill>
              </a:rPr>
              <a:t>Ω.</a:t>
            </a:r>
            <a:endParaRPr lang="en-US" sz="2000" b="1" dirty="0" smtClean="0">
              <a:solidFill>
                <a:srgbClr val="000000"/>
              </a:solidFill>
            </a:endParaRPr>
          </a:p>
        </p:txBody>
      </p:sp>
      <p:pic>
        <p:nvPicPr>
          <p:cNvPr id="26629" name="Picture 7" descr="27819_2810"/>
          <p:cNvPicPr>
            <a:picLocks noChangeAspect="1" noChangeArrowheads="1"/>
          </p:cNvPicPr>
          <p:nvPr/>
        </p:nvPicPr>
        <p:blipFill>
          <a:blip r:embed="rId2" cstate="print"/>
          <a:srcRect/>
          <a:stretch>
            <a:fillRect/>
          </a:stretch>
        </p:blipFill>
        <p:spPr bwMode="auto">
          <a:xfrm>
            <a:off x="6860255" y="1000126"/>
            <a:ext cx="4127500" cy="5064125"/>
          </a:xfrm>
          <a:prstGeom prst="rect">
            <a:avLst/>
          </a:prstGeom>
          <a:noFill/>
          <a:ln w="9525">
            <a:noFill/>
            <a:miter lim="800000"/>
            <a:headEnd/>
            <a:tailEnd/>
          </a:ln>
          <a:scene3d>
            <a:camera prst="orthographicFront"/>
            <a:lightRig rig="threePt" dir="t"/>
          </a:scene3d>
          <a:sp3d>
            <a:bevelT/>
          </a:sp3d>
        </p:spPr>
      </p:pic>
      <p:sp>
        <p:nvSpPr>
          <p:cNvPr id="6" name="Rectangle 2"/>
          <p:cNvSpPr txBox="1">
            <a:spLocks noChangeArrowheads="1"/>
          </p:cNvSpPr>
          <p:nvPr/>
        </p:nvSpPr>
        <p:spPr>
          <a:xfrm>
            <a:off x="1051020" y="176070"/>
            <a:ext cx="10058400" cy="579438"/>
          </a:xfrm>
          <a:prstGeom prst="rect">
            <a:avLst/>
          </a:prstGeom>
        </p:spPr>
        <p:txBody>
          <a:bodyPr vert="horz" lIns="91440" tIns="45720" rIns="91440" bIns="45720" rtlCol="0" anchor="t">
            <a:noAutofit/>
          </a:bodyPr>
          <a:lstStyle/>
          <a:p>
            <a:pPr lvl="0" algn="ctr">
              <a:spcBef>
                <a:spcPct val="0"/>
              </a:spcBef>
            </a:pPr>
            <a:r>
              <a:rPr lang="el-GR" sz="3600" b="1" dirty="0" smtClean="0">
                <a:solidFill>
                  <a:srgbClr val="0D3857"/>
                </a:solidFill>
              </a:rPr>
              <a:t>Συνδυασμοί</a:t>
            </a:r>
            <a:r>
              <a:rPr lang="en-US" sz="3600" b="1" dirty="0" smtClean="0">
                <a:solidFill>
                  <a:srgbClr val="0D3857"/>
                </a:solidFill>
              </a:rPr>
              <a:t> </a:t>
            </a:r>
            <a:r>
              <a:rPr lang="el-GR" sz="3600" b="1" dirty="0" smtClean="0">
                <a:solidFill>
                  <a:srgbClr val="0D3857"/>
                </a:solidFill>
              </a:rPr>
              <a:t>αντιστάσεων</a:t>
            </a:r>
            <a:endParaRPr kumimoji="0" lang="en-US" sz="3500" b="1" i="0" u="none" strike="noStrike" kern="1200" cap="none" spc="0" normalizeH="0" baseline="0" noProof="0" dirty="0" smtClean="0">
              <a:ln>
                <a:noFill/>
              </a:ln>
              <a:solidFill>
                <a:srgbClr val="0D3857"/>
              </a:solidFill>
              <a:effectLst/>
              <a:uLnTx/>
              <a:uFillTx/>
              <a:latin typeface="+mj-lt"/>
              <a:ea typeface="+mj-ea"/>
              <a:cs typeface="+mj-cs"/>
            </a:endParaRPr>
          </a:p>
        </p:txBody>
      </p:sp>
      <p:sp>
        <p:nvSpPr>
          <p:cNvPr id="8" name="7 - Θέση αριθμού διαφάνειας"/>
          <p:cNvSpPr>
            <a:spLocks noGrp="1"/>
          </p:cNvSpPr>
          <p:nvPr>
            <p:ph type="sldNum" sz="quarter" idx="12"/>
          </p:nvPr>
        </p:nvSpPr>
        <p:spPr/>
        <p:txBody>
          <a:bodyPr/>
          <a:lstStyle/>
          <a:p>
            <a:fld id="{C2F5A187-A889-495D-B202-899DA2CF5BAE}" type="slidenum">
              <a:rPr lang="en-US" smtClean="0"/>
              <a:pPr/>
              <a:t>110</a:t>
            </a:fld>
            <a:endParaRPr lang="en-US"/>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28p805">
            <a:hlinkClick r:id="rId3"/>
          </p:cNvPr>
          <p:cNvPicPr>
            <a:picLocks noChangeAspect="1" noChangeArrowheads="1"/>
          </p:cNvPicPr>
          <p:nvPr/>
        </p:nvPicPr>
        <p:blipFill>
          <a:blip r:embed="rId4" cstate="print"/>
          <a:srcRect/>
          <a:stretch>
            <a:fillRect/>
          </a:stretch>
        </p:blipFill>
        <p:spPr>
          <a:xfrm>
            <a:off x="9522373" y="144520"/>
            <a:ext cx="2452412" cy="2000538"/>
          </a:xfrm>
          <a:prstGeom prst="rect">
            <a:avLst/>
          </a:prstGeom>
          <a:scene3d>
            <a:camera prst="orthographicFront"/>
            <a:lightRig rig="threePt" dir="t"/>
          </a:scene3d>
          <a:sp3d>
            <a:bevelT/>
          </a:sp3d>
        </p:spPr>
      </p:pic>
      <p:sp>
        <p:nvSpPr>
          <p:cNvPr id="6" name="Rectangle 2"/>
          <p:cNvSpPr txBox="1">
            <a:spLocks noChangeArrowheads="1"/>
          </p:cNvSpPr>
          <p:nvPr/>
        </p:nvSpPr>
        <p:spPr>
          <a:xfrm>
            <a:off x="1051020" y="176070"/>
            <a:ext cx="10058400" cy="579438"/>
          </a:xfrm>
          <a:prstGeom prst="rect">
            <a:avLst/>
          </a:prstGeom>
        </p:spPr>
        <p:txBody>
          <a:bodyPr vert="horz" lIns="91440" tIns="45720" rIns="91440" bIns="45720" rtlCol="0" anchor="t">
            <a:noAutofit/>
          </a:bodyPr>
          <a:lstStyle/>
          <a:p>
            <a:pPr lvl="0" algn="ctr">
              <a:spcBef>
                <a:spcPct val="0"/>
              </a:spcBef>
            </a:pPr>
            <a:r>
              <a:rPr lang="en-US" sz="3600" b="1" dirty="0" err="1" smtClean="0">
                <a:solidFill>
                  <a:srgbClr val="0D3857"/>
                </a:solidFill>
              </a:rPr>
              <a:t>Οι</a:t>
            </a:r>
            <a:r>
              <a:rPr lang="en-US" sz="3600" b="1" dirty="0" smtClean="0">
                <a:solidFill>
                  <a:srgbClr val="0D3857"/>
                </a:solidFill>
              </a:rPr>
              <a:t> </a:t>
            </a:r>
            <a:r>
              <a:rPr lang="en-US" sz="3600" b="1" dirty="0" err="1" smtClean="0">
                <a:solidFill>
                  <a:srgbClr val="0D3857"/>
                </a:solidFill>
              </a:rPr>
              <a:t>κανόνες</a:t>
            </a:r>
            <a:r>
              <a:rPr lang="en-US" sz="3600" b="1" dirty="0" smtClean="0">
                <a:solidFill>
                  <a:srgbClr val="0D3857"/>
                </a:solidFill>
              </a:rPr>
              <a:t> </a:t>
            </a:r>
            <a:r>
              <a:rPr lang="en-US" sz="3600" b="1" dirty="0" err="1" smtClean="0">
                <a:solidFill>
                  <a:srgbClr val="0D3857"/>
                </a:solidFill>
              </a:rPr>
              <a:t>του</a:t>
            </a:r>
            <a:r>
              <a:rPr lang="en-US" sz="3600" b="1" dirty="0" smtClean="0">
                <a:solidFill>
                  <a:srgbClr val="0D3857"/>
                </a:solidFill>
              </a:rPr>
              <a:t> Kirchhoff</a:t>
            </a:r>
            <a:endParaRPr kumimoji="0" lang="en-US" sz="3500" b="1" i="0" u="none" strike="noStrike" kern="1200" cap="none" spc="0" normalizeH="0" baseline="0" noProof="0" dirty="0" smtClean="0">
              <a:ln>
                <a:noFill/>
              </a:ln>
              <a:solidFill>
                <a:srgbClr val="0D3857"/>
              </a:solidFill>
              <a:effectLst/>
              <a:uLnTx/>
              <a:uFillTx/>
              <a:latin typeface="+mj-lt"/>
              <a:ea typeface="+mj-ea"/>
              <a:cs typeface="+mj-cs"/>
            </a:endParaRPr>
          </a:p>
        </p:txBody>
      </p:sp>
      <p:sp>
        <p:nvSpPr>
          <p:cNvPr id="8" name="Rectangle 3"/>
          <p:cNvSpPr>
            <a:spLocks noGrp="1" noChangeArrowheads="1"/>
          </p:cNvSpPr>
          <p:nvPr>
            <p:ph idx="1"/>
          </p:nvPr>
        </p:nvSpPr>
        <p:spPr>
          <a:xfrm>
            <a:off x="404065" y="1120066"/>
            <a:ext cx="8172376" cy="3325810"/>
          </a:xfrm>
        </p:spPr>
        <p:txBody>
          <a:bodyPr>
            <a:normAutofit lnSpcReduction="10000"/>
          </a:bodyPr>
          <a:lstStyle/>
          <a:p>
            <a:pPr marL="0" indent="0"/>
            <a:r>
              <a:rPr lang="en-US" sz="2800" b="1" dirty="0" smtClean="0">
                <a:solidFill>
                  <a:srgbClr val="002060"/>
                </a:solidFill>
              </a:rPr>
              <a:t>   </a:t>
            </a:r>
            <a:r>
              <a:rPr lang="en-US" sz="2800" b="1" dirty="0" err="1" smtClean="0">
                <a:solidFill>
                  <a:srgbClr val="002060"/>
                </a:solidFill>
              </a:rPr>
              <a:t>Κανόνας</a:t>
            </a:r>
            <a:r>
              <a:rPr lang="en-US" sz="2800" b="1" dirty="0" smtClean="0">
                <a:solidFill>
                  <a:srgbClr val="002060"/>
                </a:solidFill>
              </a:rPr>
              <a:t> </a:t>
            </a:r>
            <a:r>
              <a:rPr lang="en-US" sz="2800" b="1" dirty="0" err="1" smtClean="0">
                <a:solidFill>
                  <a:srgbClr val="002060"/>
                </a:solidFill>
              </a:rPr>
              <a:t>των</a:t>
            </a:r>
            <a:r>
              <a:rPr lang="en-US" sz="2800" b="1" dirty="0" smtClean="0">
                <a:solidFill>
                  <a:srgbClr val="002060"/>
                </a:solidFill>
              </a:rPr>
              <a:t> </a:t>
            </a:r>
            <a:r>
              <a:rPr lang="en-US" sz="2800" b="1" dirty="0" err="1" smtClean="0">
                <a:solidFill>
                  <a:srgbClr val="002060"/>
                </a:solidFill>
              </a:rPr>
              <a:t>κόμβων</a:t>
            </a:r>
            <a:r>
              <a:rPr lang="en-US" sz="2800" b="1" dirty="0" smtClean="0">
                <a:solidFill>
                  <a:srgbClr val="002060"/>
                </a:solidFill>
              </a:rPr>
              <a:t>:</a:t>
            </a:r>
          </a:p>
          <a:p>
            <a:pPr marL="809625" lvl="1" indent="-352425" algn="just">
              <a:buClr>
                <a:srgbClr val="2187BA"/>
              </a:buClr>
            </a:pPr>
            <a:r>
              <a:rPr lang="el-GR" sz="2000" b="1" dirty="0" smtClean="0">
                <a:solidFill>
                  <a:schemeClr val="tx1"/>
                </a:solidFill>
              </a:rPr>
              <a:t>Σε κάθε κόμβο του κυκλώματος, το άθροισμα των ρευμάτων πρέπει να είναι ίσο με το μηδέν</a:t>
            </a:r>
            <a:r>
              <a:rPr lang="en-US" sz="2000" b="1" dirty="0" smtClean="0">
                <a:solidFill>
                  <a:schemeClr val="tx1"/>
                </a:solidFill>
              </a:rPr>
              <a:t>.</a:t>
            </a:r>
          </a:p>
          <a:p>
            <a:pPr marL="809625" lvl="2" indent="-357188" algn="just">
              <a:buClr>
                <a:srgbClr val="2187BA"/>
              </a:buClr>
            </a:pPr>
            <a:r>
              <a:rPr lang="en-US" sz="2000" b="1" dirty="0" err="1" smtClean="0">
                <a:solidFill>
                  <a:srgbClr val="000000"/>
                </a:solidFill>
              </a:rPr>
              <a:t>Τα</a:t>
            </a:r>
            <a:r>
              <a:rPr lang="en-US" sz="2000" b="1" dirty="0" smtClean="0">
                <a:solidFill>
                  <a:srgbClr val="000000"/>
                </a:solidFill>
              </a:rPr>
              <a:t> </a:t>
            </a:r>
            <a:r>
              <a:rPr lang="en-US" sz="2000" b="1" dirty="0" err="1" smtClean="0">
                <a:solidFill>
                  <a:srgbClr val="000000"/>
                </a:solidFill>
              </a:rPr>
              <a:t>ρεύματα</a:t>
            </a:r>
            <a:r>
              <a:rPr lang="en-US" sz="2000" b="1" dirty="0" smtClean="0">
                <a:solidFill>
                  <a:srgbClr val="000000"/>
                </a:solidFill>
              </a:rPr>
              <a:t> </a:t>
            </a:r>
            <a:r>
              <a:rPr lang="en-US" sz="2000" b="1" dirty="0" err="1" smtClean="0">
                <a:solidFill>
                  <a:srgbClr val="000000"/>
                </a:solidFill>
              </a:rPr>
              <a:t>που</a:t>
            </a:r>
            <a:r>
              <a:rPr lang="en-US" sz="2000" b="1" dirty="0" smtClean="0">
                <a:solidFill>
                  <a:srgbClr val="000000"/>
                </a:solidFill>
              </a:rPr>
              <a:t> </a:t>
            </a:r>
            <a:r>
              <a:rPr lang="el-GR" sz="2000" b="1" dirty="0" smtClean="0">
                <a:solidFill>
                  <a:srgbClr val="000000"/>
                </a:solidFill>
              </a:rPr>
              <a:t>εισέρχονται</a:t>
            </a:r>
            <a:r>
              <a:rPr lang="en-US" sz="2000" b="1" dirty="0" smtClean="0">
                <a:solidFill>
                  <a:srgbClr val="000000"/>
                </a:solidFill>
              </a:rPr>
              <a:t> </a:t>
            </a:r>
            <a:r>
              <a:rPr lang="en-US" sz="2000" b="1" dirty="0" err="1" smtClean="0">
                <a:solidFill>
                  <a:srgbClr val="000000"/>
                </a:solidFill>
              </a:rPr>
              <a:t>στον</a:t>
            </a:r>
            <a:r>
              <a:rPr lang="en-US" sz="2000" b="1" dirty="0" smtClean="0">
                <a:solidFill>
                  <a:srgbClr val="000000"/>
                </a:solidFill>
              </a:rPr>
              <a:t> </a:t>
            </a:r>
            <a:r>
              <a:rPr lang="en-US" sz="2000" b="1" dirty="0" err="1" smtClean="0">
                <a:solidFill>
                  <a:srgbClr val="000000"/>
                </a:solidFill>
              </a:rPr>
              <a:t>κόμβο</a:t>
            </a:r>
            <a:r>
              <a:rPr lang="en-US" sz="2000" b="1" dirty="0" smtClean="0">
                <a:solidFill>
                  <a:srgbClr val="000000"/>
                </a:solidFill>
              </a:rPr>
              <a:t> </a:t>
            </a:r>
            <a:r>
              <a:rPr lang="el-GR" sz="2000" b="1" dirty="0" smtClean="0">
                <a:solidFill>
                  <a:srgbClr val="000000"/>
                </a:solidFill>
              </a:rPr>
              <a:t>θεωρούνται</a:t>
            </a:r>
            <a:r>
              <a:rPr lang="en-US" sz="2000" b="1" dirty="0" smtClean="0">
                <a:solidFill>
                  <a:srgbClr val="000000"/>
                </a:solidFill>
              </a:rPr>
              <a:t> </a:t>
            </a:r>
            <a:r>
              <a:rPr lang="en-US" sz="2000" b="1" dirty="0" err="1" smtClean="0">
                <a:solidFill>
                  <a:srgbClr val="000000"/>
                </a:solidFill>
              </a:rPr>
              <a:t>θετικά</a:t>
            </a:r>
            <a:r>
              <a:rPr lang="en-US" sz="2000" b="1" dirty="0" smtClean="0">
                <a:solidFill>
                  <a:srgbClr val="000000"/>
                </a:solidFill>
              </a:rPr>
              <a:t> (+</a:t>
            </a:r>
            <a:r>
              <a:rPr lang="en-US" sz="2000" b="1" i="1" dirty="0" smtClean="0">
                <a:solidFill>
                  <a:srgbClr val="000000"/>
                </a:solidFill>
              </a:rPr>
              <a:t>I</a:t>
            </a:r>
            <a:r>
              <a:rPr lang="en-US" sz="2000" b="1" dirty="0" smtClean="0">
                <a:solidFill>
                  <a:srgbClr val="000000"/>
                </a:solidFill>
              </a:rPr>
              <a:t>), </a:t>
            </a:r>
            <a:r>
              <a:rPr lang="en-US" sz="2000" b="1" dirty="0" err="1" smtClean="0">
                <a:solidFill>
                  <a:srgbClr val="000000"/>
                </a:solidFill>
              </a:rPr>
              <a:t>ενώ</a:t>
            </a:r>
            <a:r>
              <a:rPr lang="en-US" sz="2000" b="1" dirty="0" smtClean="0">
                <a:solidFill>
                  <a:srgbClr val="000000"/>
                </a:solidFill>
              </a:rPr>
              <a:t> </a:t>
            </a:r>
            <a:r>
              <a:rPr lang="el-GR" sz="2000" b="1" dirty="0" smtClean="0">
                <a:solidFill>
                  <a:srgbClr val="000000"/>
                </a:solidFill>
              </a:rPr>
              <a:t>εκείνα που εξέρχονται</a:t>
            </a:r>
            <a:r>
              <a:rPr lang="en-US" sz="2000" b="1" dirty="0" smtClean="0">
                <a:solidFill>
                  <a:srgbClr val="000000"/>
                </a:solidFill>
              </a:rPr>
              <a:t> </a:t>
            </a:r>
            <a:r>
              <a:rPr lang="en-US" sz="2000" b="1" dirty="0" err="1" smtClean="0">
                <a:solidFill>
                  <a:srgbClr val="000000"/>
                </a:solidFill>
              </a:rPr>
              <a:t>από</a:t>
            </a:r>
            <a:r>
              <a:rPr lang="en-US" sz="2000" b="1" dirty="0" smtClean="0">
                <a:solidFill>
                  <a:srgbClr val="000000"/>
                </a:solidFill>
              </a:rPr>
              <a:t> </a:t>
            </a:r>
            <a:r>
              <a:rPr lang="en-US" sz="2000" b="1" dirty="0" err="1" smtClean="0">
                <a:solidFill>
                  <a:srgbClr val="000000"/>
                </a:solidFill>
              </a:rPr>
              <a:t>αυτόν</a:t>
            </a:r>
            <a:r>
              <a:rPr lang="en-US" sz="2000" b="1" dirty="0" smtClean="0">
                <a:solidFill>
                  <a:srgbClr val="000000"/>
                </a:solidFill>
              </a:rPr>
              <a:t> </a:t>
            </a:r>
            <a:r>
              <a:rPr lang="el-GR" sz="2000" b="1" dirty="0" smtClean="0">
                <a:solidFill>
                  <a:srgbClr val="000000"/>
                </a:solidFill>
              </a:rPr>
              <a:t>θεωρούνται</a:t>
            </a:r>
            <a:r>
              <a:rPr lang="en-US" sz="2000" b="1" dirty="0" smtClean="0">
                <a:solidFill>
                  <a:srgbClr val="000000"/>
                </a:solidFill>
              </a:rPr>
              <a:t> </a:t>
            </a:r>
            <a:r>
              <a:rPr lang="en-US" sz="2000" b="1" dirty="0" err="1" smtClean="0">
                <a:solidFill>
                  <a:srgbClr val="000000"/>
                </a:solidFill>
              </a:rPr>
              <a:t>αρνητικά</a:t>
            </a:r>
            <a:r>
              <a:rPr lang="en-US" sz="2000" b="1" dirty="0" smtClean="0">
                <a:solidFill>
                  <a:srgbClr val="000000"/>
                </a:solidFill>
              </a:rPr>
              <a:t> (–</a:t>
            </a:r>
            <a:r>
              <a:rPr lang="en-US" sz="2000" b="1" i="1" dirty="0" smtClean="0">
                <a:solidFill>
                  <a:srgbClr val="000000"/>
                </a:solidFill>
              </a:rPr>
              <a:t>I</a:t>
            </a:r>
            <a:r>
              <a:rPr lang="en-US" sz="2000" b="1" dirty="0" smtClean="0">
                <a:solidFill>
                  <a:srgbClr val="000000"/>
                </a:solidFill>
              </a:rPr>
              <a:t>).</a:t>
            </a:r>
          </a:p>
          <a:p>
            <a:pPr marL="809625" lvl="2" indent="-357188" algn="just">
              <a:buClr>
                <a:srgbClr val="2187BA"/>
              </a:buClr>
            </a:pPr>
            <a:r>
              <a:rPr lang="en-US" sz="2000" b="1" dirty="0" err="1" smtClean="0">
                <a:solidFill>
                  <a:srgbClr val="000000"/>
                </a:solidFill>
              </a:rPr>
              <a:t>Είναι</a:t>
            </a:r>
            <a:r>
              <a:rPr lang="en-US" sz="2000" b="1" dirty="0" smtClean="0">
                <a:solidFill>
                  <a:srgbClr val="000000"/>
                </a:solidFill>
              </a:rPr>
              <a:t> </a:t>
            </a:r>
            <a:r>
              <a:rPr lang="en-US" sz="2000" b="1" dirty="0" err="1" smtClean="0">
                <a:solidFill>
                  <a:srgbClr val="000000"/>
                </a:solidFill>
              </a:rPr>
              <a:t>μια</a:t>
            </a:r>
            <a:r>
              <a:rPr lang="en-US" sz="2000" b="1" dirty="0" smtClean="0">
                <a:solidFill>
                  <a:srgbClr val="000000"/>
                </a:solidFill>
              </a:rPr>
              <a:t> </a:t>
            </a:r>
            <a:r>
              <a:rPr lang="el-GR" sz="2000" b="1" dirty="0" smtClean="0">
                <a:solidFill>
                  <a:srgbClr val="000000"/>
                </a:solidFill>
              </a:rPr>
              <a:t>διατύπωση</a:t>
            </a:r>
            <a:r>
              <a:rPr lang="en-US" sz="2000" b="1" dirty="0" smtClean="0">
                <a:solidFill>
                  <a:srgbClr val="000000"/>
                </a:solidFill>
              </a:rPr>
              <a:t> </a:t>
            </a:r>
            <a:r>
              <a:rPr lang="en-US" sz="2000" b="1" dirty="0" err="1" smtClean="0">
                <a:solidFill>
                  <a:srgbClr val="000000"/>
                </a:solidFill>
              </a:rPr>
              <a:t>της</a:t>
            </a:r>
            <a:r>
              <a:rPr lang="en-US" sz="2000" b="1" dirty="0" smtClean="0">
                <a:solidFill>
                  <a:srgbClr val="000000"/>
                </a:solidFill>
              </a:rPr>
              <a:t> </a:t>
            </a:r>
            <a:r>
              <a:rPr lang="en-US" sz="2000" b="1" dirty="0" err="1" smtClean="0">
                <a:solidFill>
                  <a:srgbClr val="000000"/>
                </a:solidFill>
              </a:rPr>
              <a:t>αρχής</a:t>
            </a:r>
            <a:r>
              <a:rPr lang="en-US" sz="2000" b="1" dirty="0" smtClean="0">
                <a:solidFill>
                  <a:srgbClr val="000000"/>
                </a:solidFill>
              </a:rPr>
              <a:t> </a:t>
            </a:r>
            <a:r>
              <a:rPr lang="en-US" sz="2000" b="1" dirty="0" err="1" smtClean="0">
                <a:solidFill>
                  <a:srgbClr val="000000"/>
                </a:solidFill>
              </a:rPr>
              <a:t>διατήρησης</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φορτίου</a:t>
            </a:r>
            <a:r>
              <a:rPr lang="el-GR" sz="2000" b="1" dirty="0" smtClean="0">
                <a:solidFill>
                  <a:srgbClr val="000000"/>
                </a:solidFill>
              </a:rPr>
              <a:t>.</a:t>
            </a:r>
          </a:p>
          <a:p>
            <a:pPr marL="809625" lvl="2" indent="-357188" algn="just">
              <a:buClr>
                <a:srgbClr val="2187BA"/>
              </a:buClr>
            </a:pPr>
            <a:r>
              <a:rPr lang="el-GR" sz="2000" b="1" dirty="0" smtClean="0">
                <a:solidFill>
                  <a:srgbClr val="000000"/>
                </a:solidFill>
              </a:rPr>
              <a:t>Εφαρμόζουμε τον κανόνα </a:t>
            </a:r>
            <a:r>
              <a:rPr lang="en-US" sz="2000" b="1" dirty="0" smtClean="0">
                <a:solidFill>
                  <a:srgbClr val="002060"/>
                </a:solidFill>
              </a:rPr>
              <a:t>n-1</a:t>
            </a:r>
            <a:r>
              <a:rPr lang="el-GR" sz="2000" b="1" dirty="0" smtClean="0">
                <a:solidFill>
                  <a:srgbClr val="000000"/>
                </a:solidFill>
              </a:rPr>
              <a:t> φορές όπου μ</a:t>
            </a:r>
            <a:r>
              <a:rPr lang="en-US" sz="2000" b="1" dirty="0" smtClean="0">
                <a:solidFill>
                  <a:srgbClr val="000000"/>
                </a:solidFill>
              </a:rPr>
              <a:t>n</a:t>
            </a:r>
            <a:r>
              <a:rPr lang="el-GR" sz="2000" b="1" dirty="0" smtClean="0">
                <a:solidFill>
                  <a:srgbClr val="000000"/>
                </a:solidFill>
              </a:rPr>
              <a:t> είναι ο αριθμός των κόμβων του κυκλώματος</a:t>
            </a:r>
            <a:r>
              <a:rPr lang="el-GR" sz="2000" b="1" i="1" dirty="0" smtClean="0">
                <a:solidFill>
                  <a:srgbClr val="000000"/>
                </a:solidFill>
              </a:rPr>
              <a:t>.</a:t>
            </a:r>
            <a:endParaRPr lang="en-US" sz="2000" b="1" i="1" dirty="0" smtClean="0">
              <a:solidFill>
                <a:srgbClr val="000000"/>
              </a:solidFill>
            </a:endParaRPr>
          </a:p>
          <a:p>
            <a:pPr marL="809625" lvl="2" indent="-357188" algn="just">
              <a:buClr>
                <a:srgbClr val="2187BA"/>
              </a:buClr>
            </a:pPr>
            <a:endParaRPr lang="en-US" sz="2000" b="1" dirty="0" smtClean="0">
              <a:solidFill>
                <a:srgbClr val="000000"/>
              </a:solidFill>
            </a:endParaRPr>
          </a:p>
        </p:txBody>
      </p:sp>
      <p:graphicFrame>
        <p:nvGraphicFramePr>
          <p:cNvPr id="9" name="Object 4"/>
          <p:cNvGraphicFramePr>
            <a:graphicFrameLocks noChangeAspect="1"/>
          </p:cNvGraphicFramePr>
          <p:nvPr/>
        </p:nvGraphicFramePr>
        <p:xfrm>
          <a:off x="4244811" y="4823865"/>
          <a:ext cx="2353111" cy="946314"/>
        </p:xfrm>
        <a:graphic>
          <a:graphicData uri="http://schemas.openxmlformats.org/presentationml/2006/ole">
            <mc:AlternateContent xmlns:mc="http://schemas.openxmlformats.org/markup-compatibility/2006">
              <mc:Choice xmlns:v="urn:schemas-microsoft-com:vml" Requires="v">
                <p:oleObj spid="_x0000_s553992" name="Equation" r:id="rId5" imgW="1041120" imgH="558720" progId="Equation.DSMT4">
                  <p:embed/>
                </p:oleObj>
              </mc:Choice>
              <mc:Fallback>
                <p:oleObj name="Equation" r:id="rId5" imgW="1041120" imgH="558720" progId="Equation.DSMT4">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4811" y="4823865"/>
                        <a:ext cx="2353111" cy="946314"/>
                      </a:xfrm>
                      <a:prstGeom prst="rect">
                        <a:avLst/>
                      </a:prstGeom>
                      <a:solidFill>
                        <a:srgbClr val="FF9900"/>
                      </a:solidFill>
                    </p:spPr>
                  </p:pic>
                </p:oleObj>
              </mc:Fallback>
            </mc:AlternateContent>
          </a:graphicData>
        </a:graphic>
      </p:graphicFrame>
      <p:pic>
        <p:nvPicPr>
          <p:cNvPr id="10" name="Picture 7" descr="27819_2812"/>
          <p:cNvPicPr>
            <a:picLocks noChangeAspect="1" noChangeArrowheads="1"/>
          </p:cNvPicPr>
          <p:nvPr/>
        </p:nvPicPr>
        <p:blipFill>
          <a:blip r:embed="rId7" cstate="print"/>
          <a:srcRect/>
          <a:stretch>
            <a:fillRect/>
          </a:stretch>
        </p:blipFill>
        <p:spPr bwMode="auto">
          <a:xfrm>
            <a:off x="8954813" y="2240182"/>
            <a:ext cx="3033768" cy="4404107"/>
          </a:xfrm>
          <a:prstGeom prst="rect">
            <a:avLst/>
          </a:prstGeom>
          <a:noFill/>
          <a:ln w="9525">
            <a:noFill/>
            <a:miter lim="800000"/>
            <a:headEnd/>
            <a:tailEnd/>
          </a:ln>
          <a:scene3d>
            <a:camera prst="orthographicFront"/>
            <a:lightRig rig="threePt" dir="t"/>
          </a:scene3d>
          <a:sp3d>
            <a:bevelT/>
          </a:sp3d>
        </p:spPr>
      </p:pic>
      <p:sp>
        <p:nvSpPr>
          <p:cNvPr id="12" name="11 - Θέση αριθμού διαφάνειας"/>
          <p:cNvSpPr>
            <a:spLocks noGrp="1"/>
          </p:cNvSpPr>
          <p:nvPr>
            <p:ph type="sldNum" sz="quarter" idx="12"/>
          </p:nvPr>
        </p:nvSpPr>
        <p:spPr/>
        <p:txBody>
          <a:bodyPr/>
          <a:lstStyle/>
          <a:p>
            <a:fld id="{C2F5A187-A889-495D-B202-899DA2CF5BAE}" type="slidenum">
              <a:rPr lang="en-US" smtClean="0"/>
              <a:pPr/>
              <a:t>111</a:t>
            </a:fld>
            <a:endParaRPr lang="en-US"/>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3"/>
          <p:cNvSpPr>
            <a:spLocks noGrp="1" noChangeArrowheads="1"/>
          </p:cNvSpPr>
          <p:nvPr>
            <p:ph idx="1"/>
          </p:nvPr>
        </p:nvSpPr>
        <p:spPr>
          <a:xfrm>
            <a:off x="378372" y="762718"/>
            <a:ext cx="7798676" cy="2432432"/>
          </a:xfrm>
        </p:spPr>
        <p:txBody>
          <a:bodyPr>
            <a:normAutofit fontScale="92500"/>
          </a:bodyPr>
          <a:lstStyle/>
          <a:p>
            <a:pPr marL="0" indent="0"/>
            <a:r>
              <a:rPr lang="en-US" sz="2800" b="1" dirty="0" err="1" smtClean="0">
                <a:solidFill>
                  <a:srgbClr val="002060"/>
                </a:solidFill>
              </a:rPr>
              <a:t>Κανόνας</a:t>
            </a:r>
            <a:r>
              <a:rPr lang="en-US" sz="2800" b="1" dirty="0" smtClean="0">
                <a:solidFill>
                  <a:srgbClr val="002060"/>
                </a:solidFill>
              </a:rPr>
              <a:t> </a:t>
            </a:r>
            <a:r>
              <a:rPr lang="en-US" sz="2800" b="1" dirty="0" err="1" smtClean="0">
                <a:solidFill>
                  <a:srgbClr val="002060"/>
                </a:solidFill>
              </a:rPr>
              <a:t>των</a:t>
            </a:r>
            <a:r>
              <a:rPr lang="en-US" sz="2800" b="1" dirty="0" smtClean="0">
                <a:solidFill>
                  <a:srgbClr val="002060"/>
                </a:solidFill>
              </a:rPr>
              <a:t> </a:t>
            </a:r>
            <a:r>
              <a:rPr lang="en-US" sz="2800" b="1" dirty="0" err="1" smtClean="0">
                <a:solidFill>
                  <a:srgbClr val="002060"/>
                </a:solidFill>
              </a:rPr>
              <a:t>βρόχων</a:t>
            </a:r>
            <a:r>
              <a:rPr lang="en-US" sz="2800" b="1" dirty="0" smtClean="0">
                <a:solidFill>
                  <a:srgbClr val="002060"/>
                </a:solidFill>
              </a:rPr>
              <a:t>:</a:t>
            </a:r>
          </a:p>
          <a:p>
            <a:pPr marL="357188" lvl="1" indent="-357188" algn="just">
              <a:buClr>
                <a:srgbClr val="2187BA"/>
              </a:buClr>
            </a:pPr>
            <a:r>
              <a:rPr lang="en-US" sz="2200" b="1" dirty="0" err="1" smtClean="0">
                <a:solidFill>
                  <a:srgbClr val="000000"/>
                </a:solidFill>
              </a:rPr>
              <a:t>Το</a:t>
            </a:r>
            <a:r>
              <a:rPr lang="en-US" sz="2200" b="1" dirty="0" smtClean="0">
                <a:solidFill>
                  <a:srgbClr val="000000"/>
                </a:solidFill>
              </a:rPr>
              <a:t> </a:t>
            </a:r>
            <a:r>
              <a:rPr lang="en-US" sz="2200" b="1" dirty="0" err="1" smtClean="0">
                <a:solidFill>
                  <a:srgbClr val="000000"/>
                </a:solidFill>
              </a:rPr>
              <a:t>άθροισμα</a:t>
            </a:r>
            <a:r>
              <a:rPr lang="en-US" sz="2200" b="1" dirty="0" smtClean="0">
                <a:solidFill>
                  <a:srgbClr val="000000"/>
                </a:solidFill>
              </a:rPr>
              <a:t> </a:t>
            </a:r>
            <a:r>
              <a:rPr lang="en-US" sz="2200" b="1" dirty="0" err="1" smtClean="0">
                <a:solidFill>
                  <a:srgbClr val="000000"/>
                </a:solidFill>
              </a:rPr>
              <a:t>των</a:t>
            </a:r>
            <a:r>
              <a:rPr lang="en-US" sz="2200" b="1" dirty="0" smtClean="0">
                <a:solidFill>
                  <a:srgbClr val="000000"/>
                </a:solidFill>
              </a:rPr>
              <a:t> </a:t>
            </a:r>
            <a:r>
              <a:rPr lang="en-US" sz="2200" b="1" dirty="0" err="1" smtClean="0">
                <a:solidFill>
                  <a:srgbClr val="000000"/>
                </a:solidFill>
              </a:rPr>
              <a:t>διαφορών</a:t>
            </a:r>
            <a:r>
              <a:rPr lang="en-US" sz="2200" b="1" dirty="0" smtClean="0">
                <a:solidFill>
                  <a:srgbClr val="000000"/>
                </a:solidFill>
              </a:rPr>
              <a:t> </a:t>
            </a:r>
            <a:r>
              <a:rPr lang="en-US" sz="2200" b="1" dirty="0" err="1" smtClean="0">
                <a:solidFill>
                  <a:srgbClr val="000000"/>
                </a:solidFill>
              </a:rPr>
              <a:t>δυναμικού</a:t>
            </a:r>
            <a:r>
              <a:rPr lang="en-US" sz="2200" b="1" dirty="0" smtClean="0">
                <a:solidFill>
                  <a:srgbClr val="000000"/>
                </a:solidFill>
              </a:rPr>
              <a:t> </a:t>
            </a:r>
            <a:r>
              <a:rPr lang="en-US" sz="2200" b="1" dirty="0" err="1" smtClean="0">
                <a:solidFill>
                  <a:srgbClr val="000000"/>
                </a:solidFill>
              </a:rPr>
              <a:t>στα</a:t>
            </a:r>
            <a:r>
              <a:rPr lang="en-US" sz="2200" b="1" dirty="0" smtClean="0">
                <a:solidFill>
                  <a:srgbClr val="000000"/>
                </a:solidFill>
              </a:rPr>
              <a:t> </a:t>
            </a:r>
            <a:r>
              <a:rPr lang="en-US" sz="2200" b="1" dirty="0" err="1" smtClean="0">
                <a:solidFill>
                  <a:srgbClr val="000000"/>
                </a:solidFill>
              </a:rPr>
              <a:t>άκρα</a:t>
            </a:r>
            <a:r>
              <a:rPr lang="en-US" sz="2200" b="1" dirty="0" smtClean="0">
                <a:solidFill>
                  <a:srgbClr val="000000"/>
                </a:solidFill>
              </a:rPr>
              <a:t> </a:t>
            </a:r>
            <a:r>
              <a:rPr lang="en-US" sz="2200" b="1" dirty="0" err="1" smtClean="0">
                <a:solidFill>
                  <a:srgbClr val="000000"/>
                </a:solidFill>
              </a:rPr>
              <a:t>όλων</a:t>
            </a:r>
            <a:r>
              <a:rPr lang="en-US" sz="2200" b="1" dirty="0" smtClean="0">
                <a:solidFill>
                  <a:srgbClr val="000000"/>
                </a:solidFill>
              </a:rPr>
              <a:t> </a:t>
            </a:r>
            <a:r>
              <a:rPr lang="en-US" sz="2200" b="1" dirty="0" err="1" smtClean="0">
                <a:solidFill>
                  <a:srgbClr val="000000"/>
                </a:solidFill>
              </a:rPr>
              <a:t>των</a:t>
            </a:r>
            <a:r>
              <a:rPr lang="en-US" sz="2200" b="1" dirty="0" smtClean="0">
                <a:solidFill>
                  <a:srgbClr val="000000"/>
                </a:solidFill>
              </a:rPr>
              <a:t> </a:t>
            </a:r>
            <a:r>
              <a:rPr lang="en-US" sz="2200" b="1" dirty="0" err="1" smtClean="0">
                <a:solidFill>
                  <a:srgbClr val="000000"/>
                </a:solidFill>
              </a:rPr>
              <a:t>στοιχείων</a:t>
            </a:r>
            <a:r>
              <a:rPr lang="en-US" sz="2200" b="1" dirty="0" smtClean="0">
                <a:solidFill>
                  <a:srgbClr val="000000"/>
                </a:solidFill>
              </a:rPr>
              <a:t> </a:t>
            </a:r>
            <a:r>
              <a:rPr lang="en-US" sz="2200" b="1" dirty="0" err="1" smtClean="0">
                <a:solidFill>
                  <a:srgbClr val="000000"/>
                </a:solidFill>
              </a:rPr>
              <a:t>κάθε</a:t>
            </a:r>
            <a:r>
              <a:rPr lang="en-US" sz="2200" b="1" dirty="0" smtClean="0">
                <a:solidFill>
                  <a:srgbClr val="000000"/>
                </a:solidFill>
              </a:rPr>
              <a:t> </a:t>
            </a:r>
            <a:r>
              <a:rPr lang="en-US" sz="2200" b="1" dirty="0" err="1" smtClean="0">
                <a:solidFill>
                  <a:srgbClr val="000000"/>
                </a:solidFill>
              </a:rPr>
              <a:t>κλειστού</a:t>
            </a:r>
            <a:r>
              <a:rPr lang="en-US" sz="2200" b="1" dirty="0" smtClean="0">
                <a:solidFill>
                  <a:srgbClr val="000000"/>
                </a:solidFill>
              </a:rPr>
              <a:t> </a:t>
            </a:r>
            <a:r>
              <a:rPr lang="en-US" sz="2200" b="1" dirty="0" err="1" smtClean="0">
                <a:solidFill>
                  <a:srgbClr val="000000"/>
                </a:solidFill>
              </a:rPr>
              <a:t>βρόχου</a:t>
            </a:r>
            <a:r>
              <a:rPr lang="en-US" sz="2200" b="1" dirty="0" smtClean="0">
                <a:solidFill>
                  <a:srgbClr val="000000"/>
                </a:solidFill>
              </a:rPr>
              <a:t> </a:t>
            </a:r>
            <a:r>
              <a:rPr lang="en-US" sz="2200" b="1" dirty="0" err="1" smtClean="0">
                <a:solidFill>
                  <a:srgbClr val="000000"/>
                </a:solidFill>
              </a:rPr>
              <a:t>του</a:t>
            </a:r>
            <a:r>
              <a:rPr lang="en-US" sz="2200" b="1" dirty="0" smtClean="0">
                <a:solidFill>
                  <a:srgbClr val="000000"/>
                </a:solidFill>
              </a:rPr>
              <a:t> </a:t>
            </a:r>
            <a:r>
              <a:rPr lang="en-US" sz="2200" b="1" dirty="0" err="1" smtClean="0">
                <a:solidFill>
                  <a:srgbClr val="000000"/>
                </a:solidFill>
              </a:rPr>
              <a:t>κυκλώματος</a:t>
            </a:r>
            <a:r>
              <a:rPr lang="en-US" sz="2200" b="1" dirty="0" smtClean="0">
                <a:solidFill>
                  <a:srgbClr val="000000"/>
                </a:solidFill>
              </a:rPr>
              <a:t> </a:t>
            </a:r>
            <a:r>
              <a:rPr lang="en-US" sz="2200" b="1" dirty="0" err="1" smtClean="0">
                <a:solidFill>
                  <a:srgbClr val="000000"/>
                </a:solidFill>
              </a:rPr>
              <a:t>πρέπει</a:t>
            </a:r>
            <a:r>
              <a:rPr lang="en-US" sz="2200" b="1" dirty="0" smtClean="0">
                <a:solidFill>
                  <a:srgbClr val="000000"/>
                </a:solidFill>
              </a:rPr>
              <a:t> </a:t>
            </a:r>
            <a:r>
              <a:rPr lang="en-US" sz="2200" b="1" dirty="0" err="1" smtClean="0">
                <a:solidFill>
                  <a:srgbClr val="000000"/>
                </a:solidFill>
              </a:rPr>
              <a:t>να</a:t>
            </a:r>
            <a:r>
              <a:rPr lang="en-US" sz="2200" b="1" dirty="0" smtClean="0">
                <a:solidFill>
                  <a:srgbClr val="000000"/>
                </a:solidFill>
              </a:rPr>
              <a:t> </a:t>
            </a:r>
            <a:r>
              <a:rPr lang="en-US" sz="2200" b="1" dirty="0" err="1" smtClean="0">
                <a:solidFill>
                  <a:srgbClr val="000000"/>
                </a:solidFill>
              </a:rPr>
              <a:t>είναι</a:t>
            </a:r>
            <a:r>
              <a:rPr lang="en-US" sz="2200" b="1" dirty="0" smtClean="0">
                <a:solidFill>
                  <a:srgbClr val="000000"/>
                </a:solidFill>
              </a:rPr>
              <a:t> </a:t>
            </a:r>
            <a:r>
              <a:rPr lang="en-US" sz="2200" b="1" dirty="0" err="1" smtClean="0">
                <a:solidFill>
                  <a:srgbClr val="000000"/>
                </a:solidFill>
              </a:rPr>
              <a:t>ίσο</a:t>
            </a:r>
            <a:r>
              <a:rPr lang="en-US" sz="2200" b="1" dirty="0" smtClean="0">
                <a:solidFill>
                  <a:srgbClr val="000000"/>
                </a:solidFill>
              </a:rPr>
              <a:t> </a:t>
            </a:r>
            <a:r>
              <a:rPr lang="en-US" sz="2200" b="1" dirty="0" err="1" smtClean="0">
                <a:solidFill>
                  <a:srgbClr val="000000"/>
                </a:solidFill>
              </a:rPr>
              <a:t>με</a:t>
            </a:r>
            <a:r>
              <a:rPr lang="en-US" sz="2200" b="1" dirty="0" smtClean="0">
                <a:solidFill>
                  <a:srgbClr val="000000"/>
                </a:solidFill>
              </a:rPr>
              <a:t> </a:t>
            </a:r>
            <a:r>
              <a:rPr lang="en-US" sz="2200" b="1" dirty="0" err="1" smtClean="0">
                <a:solidFill>
                  <a:srgbClr val="000000"/>
                </a:solidFill>
              </a:rPr>
              <a:t>το</a:t>
            </a:r>
            <a:r>
              <a:rPr lang="en-US" sz="2200" b="1" dirty="0" smtClean="0">
                <a:solidFill>
                  <a:srgbClr val="000000"/>
                </a:solidFill>
              </a:rPr>
              <a:t> </a:t>
            </a:r>
            <a:r>
              <a:rPr lang="en-US" sz="2200" b="1" dirty="0" err="1" smtClean="0">
                <a:solidFill>
                  <a:srgbClr val="000000"/>
                </a:solidFill>
              </a:rPr>
              <a:t>μηδέν</a:t>
            </a:r>
            <a:r>
              <a:rPr lang="en-US" sz="2200" b="1" dirty="0" smtClean="0">
                <a:solidFill>
                  <a:srgbClr val="000000"/>
                </a:solidFill>
              </a:rPr>
              <a:t>.</a:t>
            </a:r>
          </a:p>
          <a:p>
            <a:pPr marL="357188" lvl="2" indent="-357188" algn="just">
              <a:buClr>
                <a:srgbClr val="2187BA"/>
              </a:buClr>
            </a:pPr>
            <a:r>
              <a:rPr lang="en-US" sz="2200" b="1" dirty="0" err="1" smtClean="0">
                <a:solidFill>
                  <a:srgbClr val="000000"/>
                </a:solidFill>
              </a:rPr>
              <a:t>Είναι</a:t>
            </a:r>
            <a:r>
              <a:rPr lang="en-US" sz="2200" b="1" dirty="0" smtClean="0">
                <a:solidFill>
                  <a:srgbClr val="000000"/>
                </a:solidFill>
              </a:rPr>
              <a:t> </a:t>
            </a:r>
            <a:r>
              <a:rPr lang="en-US" sz="2200" b="1" dirty="0" err="1" smtClean="0">
                <a:solidFill>
                  <a:srgbClr val="000000"/>
                </a:solidFill>
              </a:rPr>
              <a:t>μια</a:t>
            </a:r>
            <a:r>
              <a:rPr lang="en-US" sz="2200" b="1" dirty="0" smtClean="0">
                <a:solidFill>
                  <a:srgbClr val="000000"/>
                </a:solidFill>
              </a:rPr>
              <a:t> </a:t>
            </a:r>
            <a:r>
              <a:rPr lang="el-GR" sz="2200" b="1" dirty="0" smtClean="0">
                <a:solidFill>
                  <a:srgbClr val="000000"/>
                </a:solidFill>
              </a:rPr>
              <a:t>διατύπωση</a:t>
            </a:r>
            <a:r>
              <a:rPr lang="en-US" sz="2200" b="1" dirty="0" smtClean="0">
                <a:solidFill>
                  <a:srgbClr val="000000"/>
                </a:solidFill>
              </a:rPr>
              <a:t> </a:t>
            </a:r>
            <a:r>
              <a:rPr lang="en-US" sz="2200" b="1" dirty="0" err="1" smtClean="0">
                <a:solidFill>
                  <a:srgbClr val="000000"/>
                </a:solidFill>
              </a:rPr>
              <a:t>της</a:t>
            </a:r>
            <a:r>
              <a:rPr lang="en-US" sz="2200" b="1" dirty="0" smtClean="0">
                <a:solidFill>
                  <a:srgbClr val="000000"/>
                </a:solidFill>
              </a:rPr>
              <a:t> </a:t>
            </a:r>
            <a:r>
              <a:rPr lang="en-US" sz="2200" b="1" dirty="0" err="1" smtClean="0">
                <a:solidFill>
                  <a:srgbClr val="000000"/>
                </a:solidFill>
              </a:rPr>
              <a:t>αρχής</a:t>
            </a:r>
            <a:r>
              <a:rPr lang="en-US" sz="2200" b="1" dirty="0" smtClean="0">
                <a:solidFill>
                  <a:srgbClr val="000000"/>
                </a:solidFill>
              </a:rPr>
              <a:t> </a:t>
            </a:r>
            <a:r>
              <a:rPr lang="en-US" sz="2200" b="1" dirty="0" err="1" smtClean="0">
                <a:solidFill>
                  <a:srgbClr val="000000"/>
                </a:solidFill>
              </a:rPr>
              <a:t>διατήρησης</a:t>
            </a:r>
            <a:r>
              <a:rPr lang="en-US" sz="2200" b="1" dirty="0" smtClean="0">
                <a:solidFill>
                  <a:srgbClr val="000000"/>
                </a:solidFill>
              </a:rPr>
              <a:t> </a:t>
            </a:r>
            <a:r>
              <a:rPr lang="en-US" sz="2200" b="1" dirty="0" err="1" smtClean="0">
                <a:solidFill>
                  <a:srgbClr val="000000"/>
                </a:solidFill>
              </a:rPr>
              <a:t>της</a:t>
            </a:r>
            <a:r>
              <a:rPr lang="en-US" sz="2200" b="1" dirty="0" smtClean="0">
                <a:solidFill>
                  <a:srgbClr val="000000"/>
                </a:solidFill>
              </a:rPr>
              <a:t> </a:t>
            </a:r>
            <a:r>
              <a:rPr lang="en-US" sz="2200" b="1" dirty="0" err="1" smtClean="0">
                <a:solidFill>
                  <a:srgbClr val="000000"/>
                </a:solidFill>
              </a:rPr>
              <a:t>ενέργειας</a:t>
            </a:r>
            <a:r>
              <a:rPr lang="el-GR" sz="2200" b="1" dirty="0" smtClean="0">
                <a:solidFill>
                  <a:srgbClr val="000000"/>
                </a:solidFill>
              </a:rPr>
              <a:t>.</a:t>
            </a:r>
            <a:endParaRPr lang="en-US" sz="2200" b="1" dirty="0" smtClean="0">
              <a:solidFill>
                <a:srgbClr val="000000"/>
              </a:solidFill>
            </a:endParaRPr>
          </a:p>
          <a:p>
            <a:pPr marL="0" indent="0">
              <a:buNone/>
            </a:pPr>
            <a:r>
              <a:rPr lang="en-US" dirty="0" smtClean="0">
                <a:solidFill>
                  <a:srgbClr val="000000"/>
                </a:solidFill>
              </a:rPr>
              <a:t>	</a:t>
            </a:r>
          </a:p>
        </p:txBody>
      </p:sp>
      <p:graphicFrame>
        <p:nvGraphicFramePr>
          <p:cNvPr id="3074" name="Object 4"/>
          <p:cNvGraphicFramePr>
            <a:graphicFrameLocks noChangeAspect="1"/>
          </p:cNvGraphicFramePr>
          <p:nvPr/>
        </p:nvGraphicFramePr>
        <p:xfrm>
          <a:off x="4929188" y="5767388"/>
          <a:ext cx="2489200" cy="914400"/>
        </p:xfrm>
        <a:graphic>
          <a:graphicData uri="http://schemas.openxmlformats.org/presentationml/2006/ole">
            <mc:AlternateContent xmlns:mc="http://schemas.openxmlformats.org/markup-compatibility/2006">
              <mc:Choice xmlns:v="urn:schemas-microsoft-com:vml" Requires="v">
                <p:oleObj spid="_x0000_s549896" name="Equation" r:id="rId3" imgW="1244520" imgH="609480" progId="Equation.DSMT4">
                  <p:embed/>
                </p:oleObj>
              </mc:Choice>
              <mc:Fallback>
                <p:oleObj name="Equation" r:id="rId3" imgW="1244520" imgH="609480" progId="Equation.DSMT4">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9188" y="5767388"/>
                        <a:ext cx="2489200" cy="914400"/>
                      </a:xfrm>
                      <a:prstGeom prst="rect">
                        <a:avLst/>
                      </a:prstGeom>
                      <a:solidFill>
                        <a:srgbClr val="FF9900"/>
                      </a:solidFill>
                    </p:spPr>
                  </p:pic>
                </p:oleObj>
              </mc:Fallback>
            </mc:AlternateContent>
          </a:graphicData>
        </a:graphic>
      </p:graphicFrame>
      <p:pic>
        <p:nvPicPr>
          <p:cNvPr id="7" name="Picture 6" descr="28p805">
            <a:hlinkClick r:id="rId5"/>
          </p:cNvPr>
          <p:cNvPicPr>
            <a:picLocks noChangeAspect="1" noChangeArrowheads="1"/>
          </p:cNvPicPr>
          <p:nvPr/>
        </p:nvPicPr>
        <p:blipFill>
          <a:blip r:embed="rId6" cstate="print"/>
          <a:srcRect/>
          <a:stretch>
            <a:fillRect/>
          </a:stretch>
        </p:blipFill>
        <p:spPr>
          <a:xfrm>
            <a:off x="9522373" y="144520"/>
            <a:ext cx="2452412" cy="2000538"/>
          </a:xfrm>
          <a:prstGeom prst="rect">
            <a:avLst/>
          </a:prstGeom>
          <a:scene3d>
            <a:camera prst="orthographicFront"/>
            <a:lightRig rig="threePt" dir="t"/>
          </a:scene3d>
          <a:sp3d>
            <a:bevelT/>
          </a:sp3d>
        </p:spPr>
      </p:pic>
      <p:sp>
        <p:nvSpPr>
          <p:cNvPr id="8" name="Rectangle 2"/>
          <p:cNvSpPr txBox="1">
            <a:spLocks noChangeArrowheads="1"/>
          </p:cNvSpPr>
          <p:nvPr/>
        </p:nvSpPr>
        <p:spPr>
          <a:xfrm>
            <a:off x="1051020" y="176070"/>
            <a:ext cx="10058400" cy="579438"/>
          </a:xfrm>
          <a:prstGeom prst="rect">
            <a:avLst/>
          </a:prstGeom>
        </p:spPr>
        <p:txBody>
          <a:bodyPr vert="horz" lIns="91440" tIns="45720" rIns="91440" bIns="45720" rtlCol="0" anchor="t">
            <a:noAutofit/>
          </a:bodyPr>
          <a:lstStyle/>
          <a:p>
            <a:pPr lvl="0" algn="ctr">
              <a:spcBef>
                <a:spcPct val="0"/>
              </a:spcBef>
            </a:pPr>
            <a:r>
              <a:rPr lang="en-US" sz="3600" b="1" dirty="0" err="1" smtClean="0">
                <a:solidFill>
                  <a:srgbClr val="0D3857"/>
                </a:solidFill>
              </a:rPr>
              <a:t>Οι</a:t>
            </a:r>
            <a:r>
              <a:rPr lang="en-US" sz="3600" b="1" dirty="0" smtClean="0">
                <a:solidFill>
                  <a:srgbClr val="0D3857"/>
                </a:solidFill>
              </a:rPr>
              <a:t> </a:t>
            </a:r>
            <a:r>
              <a:rPr lang="en-US" sz="3600" b="1" dirty="0" err="1" smtClean="0">
                <a:solidFill>
                  <a:srgbClr val="0D3857"/>
                </a:solidFill>
              </a:rPr>
              <a:t>κανόνες</a:t>
            </a:r>
            <a:r>
              <a:rPr lang="en-US" sz="3600" b="1" dirty="0" smtClean="0">
                <a:solidFill>
                  <a:srgbClr val="0D3857"/>
                </a:solidFill>
              </a:rPr>
              <a:t> </a:t>
            </a:r>
            <a:r>
              <a:rPr lang="en-US" sz="3600" b="1" dirty="0" err="1" smtClean="0">
                <a:solidFill>
                  <a:srgbClr val="0D3857"/>
                </a:solidFill>
              </a:rPr>
              <a:t>του</a:t>
            </a:r>
            <a:r>
              <a:rPr lang="en-US" sz="3600" b="1" dirty="0" smtClean="0">
                <a:solidFill>
                  <a:srgbClr val="0D3857"/>
                </a:solidFill>
              </a:rPr>
              <a:t> Kirchhoff</a:t>
            </a:r>
            <a:endParaRPr kumimoji="0" lang="en-US" sz="3500" b="1" i="0" u="none" strike="noStrike" kern="1200" cap="none" spc="0" normalizeH="0" baseline="0" noProof="0" dirty="0" smtClean="0">
              <a:ln>
                <a:noFill/>
              </a:ln>
              <a:solidFill>
                <a:srgbClr val="0D3857"/>
              </a:solidFill>
              <a:effectLst/>
              <a:uLnTx/>
              <a:uFillTx/>
              <a:latin typeface="+mj-lt"/>
              <a:ea typeface="+mj-ea"/>
              <a:cs typeface="+mj-cs"/>
            </a:endParaRPr>
          </a:p>
        </p:txBody>
      </p:sp>
      <p:sp>
        <p:nvSpPr>
          <p:cNvPr id="10" name="Rectangle 3"/>
          <p:cNvSpPr txBox="1">
            <a:spLocks noChangeArrowheads="1"/>
          </p:cNvSpPr>
          <p:nvPr/>
        </p:nvSpPr>
        <p:spPr>
          <a:xfrm>
            <a:off x="220717" y="2728230"/>
            <a:ext cx="8029903" cy="2695108"/>
          </a:xfrm>
          <a:prstGeom prst="rect">
            <a:avLst/>
          </a:prstGeom>
        </p:spPr>
        <p:txBody>
          <a:bodyPr vert="horz" lIns="91440" tIns="45720" rIns="91440" bIns="45720" rtlCol="0">
            <a:noAutofit/>
          </a:bodyPr>
          <a:lstStyle/>
          <a:p>
            <a:pPr marL="536575" marR="0" lvl="0" indent="-357188" algn="l"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n-US" sz="2000" b="1" i="0" u="none" strike="noStrike" kern="1200" cap="none" spc="0" normalizeH="0" baseline="0" noProof="0" dirty="0" err="1" smtClean="0">
                <a:ln>
                  <a:noFill/>
                </a:ln>
                <a:solidFill>
                  <a:srgbClr val="000000"/>
                </a:solidFill>
                <a:effectLst/>
                <a:uLnTx/>
                <a:uFillTx/>
                <a:ea typeface="+mn-ea"/>
                <a:cs typeface="+mn-cs"/>
              </a:rPr>
              <a:t>Διατρέχουμε</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τον</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βρόχο</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με</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φορά</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από</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το</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l-GR" sz="2000" b="1" i="0" u="none" strike="noStrike" kern="1200" cap="none" spc="0" normalizeH="0" baseline="0" noProof="0" dirty="0" smtClean="0">
                <a:ln>
                  <a:noFill/>
                </a:ln>
                <a:solidFill>
                  <a:srgbClr val="000000"/>
                </a:solidFill>
                <a:effectLst/>
                <a:uLnTx/>
                <a:uFillTx/>
                <a:ea typeface="+mn-ea"/>
                <a:cs typeface="+mn-cs"/>
              </a:rPr>
              <a:t>σημείο </a:t>
            </a:r>
            <a:r>
              <a:rPr kumimoji="0" lang="en-US" sz="2000" b="1" i="1" u="none" strike="noStrike" kern="1200" cap="none" spc="0" normalizeH="0" baseline="0" noProof="0" dirty="0" smtClean="0">
                <a:ln>
                  <a:noFill/>
                </a:ln>
                <a:solidFill>
                  <a:srgbClr val="000000"/>
                </a:solidFill>
                <a:effectLst/>
                <a:uLnTx/>
                <a:uFillTx/>
                <a:ea typeface="+mn-ea"/>
                <a:cs typeface="+mn-cs"/>
              </a:rPr>
              <a:t>α</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l-GR" sz="2000" b="1" i="0" u="none" strike="noStrike" kern="1200" cap="none" spc="0" normalizeH="0" baseline="0" noProof="0" dirty="0" smtClean="0">
                <a:ln>
                  <a:noFill/>
                </a:ln>
                <a:solidFill>
                  <a:srgbClr val="000000"/>
                </a:solidFill>
                <a:effectLst/>
                <a:uLnTx/>
                <a:uFillTx/>
                <a:ea typeface="+mn-ea"/>
                <a:cs typeface="+mn-cs"/>
              </a:rPr>
              <a:t>προς </a:t>
            </a:r>
            <a:r>
              <a:rPr kumimoji="0" lang="en-US" sz="2000" b="1" i="0" u="none" strike="noStrike" kern="1200" cap="none" spc="0" normalizeH="0" baseline="0" noProof="0" dirty="0" err="1" smtClean="0">
                <a:ln>
                  <a:noFill/>
                </a:ln>
                <a:solidFill>
                  <a:srgbClr val="000000"/>
                </a:solidFill>
                <a:effectLst/>
                <a:uLnTx/>
                <a:uFillTx/>
                <a:ea typeface="+mn-ea"/>
                <a:cs typeface="+mn-cs"/>
              </a:rPr>
              <a:t>το</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1" u="none" strike="noStrike" kern="1200" cap="none" spc="0" normalizeH="0" baseline="0" noProof="0" dirty="0" smtClean="0">
                <a:ln>
                  <a:noFill/>
                </a:ln>
                <a:solidFill>
                  <a:srgbClr val="000000"/>
                </a:solidFill>
                <a:effectLst/>
                <a:uLnTx/>
                <a:uFillTx/>
                <a:ea typeface="+mn-ea"/>
                <a:cs typeface="+mn-cs"/>
              </a:rPr>
              <a:t>β</a:t>
            </a:r>
            <a:r>
              <a:rPr kumimoji="0" lang="el-GR" sz="2000" b="1" i="1" u="none" strike="noStrike" kern="1200" cap="none" spc="0" normalizeH="0" baseline="0" noProof="0" dirty="0" smtClean="0">
                <a:ln>
                  <a:noFill/>
                </a:ln>
                <a:solidFill>
                  <a:srgbClr val="000000"/>
                </a:solidFill>
                <a:effectLst/>
                <a:uLnTx/>
                <a:uFillTx/>
                <a:ea typeface="+mn-ea"/>
                <a:cs typeface="+mn-cs"/>
              </a:rPr>
              <a:t>.</a:t>
            </a:r>
            <a:endParaRPr kumimoji="0" lang="en-US" sz="2000" b="1" i="1" u="none" strike="noStrike" kern="1200" cap="none" spc="0" normalizeH="0" baseline="0" noProof="0" dirty="0" smtClean="0">
              <a:ln>
                <a:noFill/>
              </a:ln>
              <a:solidFill>
                <a:srgbClr val="000000"/>
              </a:solidFill>
              <a:effectLst/>
              <a:uLnTx/>
              <a:uFillTx/>
              <a:ea typeface="+mn-ea"/>
              <a:cs typeface="+mn-cs"/>
            </a:endParaRPr>
          </a:p>
          <a:p>
            <a:pPr marL="536575" marR="0" lvl="0" indent="-357188" algn="just"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n-US" sz="2000" b="1" i="0" u="none" strike="noStrike" kern="1200" cap="none" spc="0" normalizeH="0" baseline="0" noProof="0" dirty="0" err="1" smtClean="0">
                <a:ln>
                  <a:noFill/>
                </a:ln>
                <a:solidFill>
                  <a:srgbClr val="000000"/>
                </a:solidFill>
                <a:effectLst/>
                <a:uLnTx/>
                <a:uFillTx/>
                <a:ea typeface="+mn-ea"/>
                <a:cs typeface="+mn-cs"/>
              </a:rPr>
              <a:t>Στ</a:t>
            </a:r>
            <a:r>
              <a:rPr kumimoji="0" lang="el-GR" sz="2000" b="1" i="0" u="none" strike="noStrike" kern="1200" cap="none" spc="0" normalizeH="0" baseline="0" noProof="0" dirty="0" smtClean="0">
                <a:ln>
                  <a:noFill/>
                </a:ln>
                <a:solidFill>
                  <a:srgbClr val="000000"/>
                </a:solidFill>
                <a:effectLst/>
                <a:uLnTx/>
                <a:uFillTx/>
                <a:ea typeface="+mn-ea"/>
                <a:cs typeface="+mn-cs"/>
              </a:rPr>
              <a:t>ο</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l-GR" sz="2000" b="1" i="0" u="none" strike="noStrike" kern="1200" cap="none" spc="0" normalizeH="0" baseline="0" noProof="0" dirty="0" smtClean="0">
                <a:ln>
                  <a:noFill/>
                </a:ln>
                <a:solidFill>
                  <a:srgbClr val="000000"/>
                </a:solidFill>
                <a:effectLst/>
                <a:uLnTx/>
                <a:uFillTx/>
                <a:ea typeface="+mn-ea"/>
                <a:cs typeface="+mn-cs"/>
              </a:rPr>
              <a:t>διάγραμμα</a:t>
            </a:r>
            <a:r>
              <a:rPr kumimoji="0" lang="en-US" sz="2000" b="1" i="0" u="none" strike="noStrike" kern="1200" cap="none" spc="0" normalizeH="0" baseline="0" noProof="0" dirty="0" smtClean="0">
                <a:ln>
                  <a:noFill/>
                </a:ln>
                <a:solidFill>
                  <a:srgbClr val="000000"/>
                </a:solidFill>
                <a:effectLst/>
                <a:uLnTx/>
                <a:uFillTx/>
                <a:ea typeface="+mn-ea"/>
                <a:cs typeface="+mn-cs"/>
              </a:rPr>
              <a:t> (α), </a:t>
            </a:r>
            <a:r>
              <a:rPr kumimoji="0" lang="en-US" sz="2000" b="1" i="0" u="none" strike="noStrike" kern="1200" cap="none" spc="0" normalizeH="0" baseline="0" noProof="0" dirty="0" err="1" smtClean="0">
                <a:ln>
                  <a:noFill/>
                </a:ln>
                <a:solidFill>
                  <a:srgbClr val="000000"/>
                </a:solidFill>
                <a:effectLst/>
                <a:uLnTx/>
                <a:uFillTx/>
                <a:ea typeface="+mn-ea"/>
                <a:cs typeface="+mn-cs"/>
              </a:rPr>
              <a:t>διατρέχουμε</a:t>
            </a:r>
            <a:r>
              <a:rPr kumimoji="0" lang="en-US" sz="2000" b="1" i="0" u="none" strike="noStrike" kern="1200" cap="none" spc="0" normalizeH="0" baseline="0" noProof="0" dirty="0" smtClean="0">
                <a:ln>
                  <a:noFill/>
                </a:ln>
                <a:solidFill>
                  <a:srgbClr val="000000"/>
                </a:solidFill>
                <a:effectLst/>
                <a:uLnTx/>
                <a:uFillTx/>
                <a:ea typeface="+mn-ea"/>
                <a:cs typeface="+mn-cs"/>
              </a:rPr>
              <a:t> τ</a:t>
            </a:r>
            <a:r>
              <a:rPr kumimoji="0" lang="el-GR" sz="2000" b="1" i="0" u="none" strike="noStrike" kern="1200" cap="none" spc="0" normalizeH="0" baseline="0" noProof="0" dirty="0" smtClean="0">
                <a:ln>
                  <a:noFill/>
                </a:ln>
                <a:solidFill>
                  <a:srgbClr val="000000"/>
                </a:solidFill>
                <a:effectLst/>
                <a:uLnTx/>
                <a:uFillTx/>
                <a:ea typeface="+mn-ea"/>
                <a:cs typeface="+mn-cs"/>
              </a:rPr>
              <a:t>ο</a:t>
            </a:r>
            <a:r>
              <a:rPr kumimoji="0" lang="en-US" sz="2000" b="1" i="0" u="none" strike="noStrike" kern="1200" cap="none" spc="0" normalizeH="0" baseline="0" noProof="0" dirty="0" smtClean="0">
                <a:ln>
                  <a:noFill/>
                </a:ln>
                <a:solidFill>
                  <a:srgbClr val="000000"/>
                </a:solidFill>
                <a:effectLst/>
                <a:uLnTx/>
                <a:uFillTx/>
                <a:ea typeface="+mn-ea"/>
                <a:cs typeface="+mn-cs"/>
              </a:rPr>
              <a:t>ν </a:t>
            </a:r>
            <a:r>
              <a:rPr kumimoji="0" lang="el-GR" sz="2000" b="1" i="0" u="none" strike="noStrike" kern="1200" cap="none" spc="0" normalizeH="0" baseline="0" noProof="0" dirty="0" smtClean="0">
                <a:ln>
                  <a:noFill/>
                </a:ln>
                <a:solidFill>
                  <a:srgbClr val="000000"/>
                </a:solidFill>
                <a:effectLst/>
                <a:uLnTx/>
                <a:uFillTx/>
                <a:ea typeface="+mn-ea"/>
                <a:cs typeface="+mn-cs"/>
              </a:rPr>
              <a:t>αντιστάτη</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με</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φορά</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l-GR" sz="2000" b="1" i="0" u="none" strike="noStrike" kern="1200" cap="none" spc="0" normalizeH="0" baseline="0" noProof="0" dirty="0" smtClean="0">
                <a:ln>
                  <a:noFill/>
                </a:ln>
                <a:solidFill>
                  <a:srgbClr val="000000"/>
                </a:solidFill>
                <a:effectLst/>
                <a:uLnTx/>
                <a:uFillTx/>
                <a:ea typeface="+mn-ea"/>
                <a:cs typeface="+mn-cs"/>
              </a:rPr>
              <a:t>ίδια</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l-GR" sz="2000" b="1" i="0" u="none" strike="noStrike" kern="1200" cap="none" spc="0" normalizeH="0" baseline="0" noProof="0" dirty="0" smtClean="0">
                <a:ln>
                  <a:noFill/>
                </a:ln>
                <a:solidFill>
                  <a:srgbClr val="000000"/>
                </a:solidFill>
                <a:effectLst/>
                <a:uLnTx/>
                <a:uFillTx/>
                <a:ea typeface="+mn-ea"/>
                <a:cs typeface="+mn-cs"/>
              </a:rPr>
              <a:t>με </a:t>
            </a:r>
            <a:r>
              <a:rPr kumimoji="0" lang="en-US" sz="2000" b="1" i="0" u="none" strike="noStrike" kern="1200" cap="none" spc="0" normalizeH="0" baseline="0" noProof="0" dirty="0" err="1" smtClean="0">
                <a:ln>
                  <a:noFill/>
                </a:ln>
                <a:solidFill>
                  <a:srgbClr val="000000"/>
                </a:solidFill>
                <a:effectLst/>
                <a:uLnTx/>
                <a:uFillTx/>
                <a:ea typeface="+mn-ea"/>
                <a:cs typeface="+mn-cs"/>
              </a:rPr>
              <a:t>αυτή</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το</a:t>
            </a:r>
            <a:r>
              <a:rPr kumimoji="0" lang="el-GR" sz="2000" b="1" i="0" u="none" strike="noStrike" kern="1200" cap="none" spc="0" normalizeH="0" baseline="0" noProof="0" dirty="0" smtClean="0">
                <a:ln>
                  <a:noFill/>
                </a:ln>
                <a:solidFill>
                  <a:srgbClr val="000000"/>
                </a:solidFill>
                <a:effectLst/>
                <a:uLnTx/>
                <a:uFillTx/>
                <a:ea typeface="+mn-ea"/>
                <a:cs typeface="+mn-cs"/>
              </a:rPr>
              <a:t>υ</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ρεύμα</a:t>
            </a:r>
            <a:r>
              <a:rPr kumimoji="0" lang="el-GR" sz="2000" b="1" i="0" u="none" strike="noStrike" kern="1200" cap="none" spc="0" normalizeH="0" baseline="0" noProof="0" dirty="0" err="1" smtClean="0">
                <a:ln>
                  <a:noFill/>
                </a:ln>
                <a:solidFill>
                  <a:srgbClr val="000000"/>
                </a:solidFill>
                <a:effectLst/>
                <a:uLnTx/>
                <a:uFillTx/>
                <a:ea typeface="+mn-ea"/>
                <a:cs typeface="+mn-cs"/>
              </a:rPr>
              <a:t>τος</a:t>
            </a:r>
            <a:r>
              <a:rPr kumimoji="0" lang="en-US" sz="2000" b="1" i="0" u="none" strike="noStrike" kern="1200" cap="none" spc="0" normalizeH="0" baseline="0" noProof="0" dirty="0" smtClean="0">
                <a:ln>
                  <a:noFill/>
                </a:ln>
                <a:solidFill>
                  <a:srgbClr val="000000"/>
                </a:solidFill>
                <a:effectLst/>
                <a:uLnTx/>
                <a:uFillTx/>
                <a:ea typeface="+mn-ea"/>
                <a:cs typeface="+mn-cs"/>
              </a:rPr>
              <a:t> – η </a:t>
            </a:r>
            <a:r>
              <a:rPr kumimoji="0" lang="en-US" sz="2000" b="1" i="0" u="none" strike="noStrike" kern="1200" cap="none" spc="0" normalizeH="0" baseline="0" noProof="0" dirty="0" err="1" smtClean="0">
                <a:ln>
                  <a:noFill/>
                </a:ln>
                <a:solidFill>
                  <a:srgbClr val="000000"/>
                </a:solidFill>
                <a:effectLst/>
                <a:uLnTx/>
                <a:uFillTx/>
                <a:ea typeface="+mn-ea"/>
                <a:cs typeface="+mn-cs"/>
              </a:rPr>
              <a:t>τάση</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στα</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άκρα</a:t>
            </a:r>
            <a:r>
              <a:rPr kumimoji="0" lang="en-US" sz="2000" b="1" i="0" u="none" strike="noStrike" kern="1200" cap="none" spc="0" normalizeH="0" baseline="0" noProof="0" dirty="0" smtClean="0">
                <a:ln>
                  <a:noFill/>
                </a:ln>
                <a:solidFill>
                  <a:srgbClr val="000000"/>
                </a:solidFill>
                <a:effectLst/>
                <a:uLnTx/>
                <a:uFillTx/>
                <a:ea typeface="+mn-ea"/>
                <a:cs typeface="+mn-cs"/>
              </a:rPr>
              <a:t> τ</a:t>
            </a:r>
            <a:r>
              <a:rPr kumimoji="0" lang="el-GR" sz="2000" b="1" i="0" u="none" strike="noStrike" kern="1200" cap="none" spc="0" normalizeH="0" baseline="0" noProof="0" dirty="0" smtClean="0">
                <a:ln>
                  <a:noFill/>
                </a:ln>
                <a:solidFill>
                  <a:srgbClr val="000000"/>
                </a:solidFill>
                <a:effectLst/>
                <a:uLnTx/>
                <a:uFillTx/>
                <a:ea typeface="+mn-ea"/>
                <a:cs typeface="+mn-cs"/>
              </a:rPr>
              <a:t>ου</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l-GR" sz="2000" b="1" i="0" u="none" strike="noStrike" kern="1200" cap="none" spc="0" normalizeH="0" baseline="0" noProof="0" dirty="0" smtClean="0">
                <a:ln>
                  <a:noFill/>
                </a:ln>
                <a:solidFill>
                  <a:srgbClr val="000000"/>
                </a:solidFill>
                <a:effectLst/>
                <a:uLnTx/>
                <a:uFillTx/>
                <a:ea typeface="+mn-ea"/>
                <a:cs typeface="+mn-cs"/>
              </a:rPr>
              <a:t>αντιστάτη</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είναι</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1" u="none" strike="noStrike" kern="1200" cap="none" spc="0" normalizeH="0" baseline="0" noProof="0" dirty="0" smtClean="0">
                <a:ln>
                  <a:noFill/>
                </a:ln>
                <a:solidFill>
                  <a:srgbClr val="000000"/>
                </a:solidFill>
                <a:effectLst/>
                <a:uLnTx/>
                <a:uFillTx/>
                <a:ea typeface="+mn-ea"/>
                <a:cs typeface="+mn-cs"/>
              </a:rPr>
              <a:t>IR.</a:t>
            </a:r>
          </a:p>
          <a:p>
            <a:pPr marL="536575" marR="0" lvl="0" indent="-357188" algn="just"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n-US" sz="2000" b="1" i="0" u="none" strike="noStrike" kern="1200" cap="none" spc="0" normalizeH="0" baseline="0" noProof="0" dirty="0" err="1" smtClean="0">
                <a:ln>
                  <a:noFill/>
                </a:ln>
                <a:solidFill>
                  <a:srgbClr val="000000"/>
                </a:solidFill>
                <a:effectLst/>
                <a:uLnTx/>
                <a:uFillTx/>
                <a:ea typeface="+mn-ea"/>
                <a:cs typeface="+mn-cs"/>
              </a:rPr>
              <a:t>Στ</a:t>
            </a:r>
            <a:r>
              <a:rPr kumimoji="0" lang="el-GR" sz="2000" b="1" i="0" u="none" strike="noStrike" kern="1200" cap="none" spc="0" normalizeH="0" baseline="0" noProof="0" dirty="0" smtClean="0">
                <a:ln>
                  <a:noFill/>
                </a:ln>
                <a:solidFill>
                  <a:srgbClr val="000000"/>
                </a:solidFill>
                <a:effectLst/>
                <a:uLnTx/>
                <a:uFillTx/>
                <a:ea typeface="+mn-ea"/>
                <a:cs typeface="+mn-cs"/>
              </a:rPr>
              <a:t>ο</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l-GR" sz="2000" b="1" i="0" u="none" strike="noStrike" kern="1200" cap="none" spc="0" normalizeH="0" baseline="0" noProof="0" dirty="0" smtClean="0">
                <a:ln>
                  <a:noFill/>
                </a:ln>
                <a:solidFill>
                  <a:srgbClr val="000000"/>
                </a:solidFill>
                <a:effectLst/>
                <a:uLnTx/>
                <a:uFillTx/>
                <a:ea typeface="+mn-ea"/>
                <a:cs typeface="+mn-cs"/>
              </a:rPr>
              <a:t>διάγραμμα</a:t>
            </a:r>
            <a:r>
              <a:rPr kumimoji="0" lang="en-US" sz="2000" b="1" i="0" u="none" strike="noStrike" kern="1200" cap="none" spc="0" normalizeH="0" baseline="0" noProof="0" dirty="0" smtClean="0">
                <a:ln>
                  <a:noFill/>
                </a:ln>
                <a:solidFill>
                  <a:srgbClr val="000000"/>
                </a:solidFill>
                <a:effectLst/>
                <a:uLnTx/>
                <a:uFillTx/>
                <a:ea typeface="+mn-ea"/>
                <a:cs typeface="+mn-cs"/>
              </a:rPr>
              <a:t> (β), </a:t>
            </a:r>
            <a:r>
              <a:rPr kumimoji="0" lang="en-US" sz="2000" b="1" i="0" u="none" strike="noStrike" kern="1200" cap="none" spc="0" normalizeH="0" baseline="0" noProof="0" dirty="0" err="1" smtClean="0">
                <a:ln>
                  <a:noFill/>
                </a:ln>
                <a:solidFill>
                  <a:srgbClr val="000000"/>
                </a:solidFill>
                <a:effectLst/>
                <a:uLnTx/>
                <a:uFillTx/>
                <a:ea typeface="+mn-ea"/>
                <a:cs typeface="+mn-cs"/>
              </a:rPr>
              <a:t>διατρέχουμε</a:t>
            </a:r>
            <a:r>
              <a:rPr kumimoji="0" lang="en-US" sz="2000" b="1" i="0" u="none" strike="noStrike" kern="1200" cap="none" spc="0" normalizeH="0" baseline="0" noProof="0" dirty="0" smtClean="0">
                <a:ln>
                  <a:noFill/>
                </a:ln>
                <a:solidFill>
                  <a:srgbClr val="000000"/>
                </a:solidFill>
                <a:effectLst/>
                <a:uLnTx/>
                <a:uFillTx/>
                <a:ea typeface="+mn-ea"/>
                <a:cs typeface="+mn-cs"/>
              </a:rPr>
              <a:t> τ</a:t>
            </a:r>
            <a:r>
              <a:rPr kumimoji="0" lang="el-GR" sz="2000" b="1" i="0" u="none" strike="noStrike" kern="1200" cap="none" spc="0" normalizeH="0" baseline="0" noProof="0" dirty="0" smtClean="0">
                <a:ln>
                  <a:noFill/>
                </a:ln>
                <a:solidFill>
                  <a:srgbClr val="000000"/>
                </a:solidFill>
                <a:effectLst/>
                <a:uLnTx/>
                <a:uFillTx/>
                <a:ea typeface="+mn-ea"/>
                <a:cs typeface="+mn-cs"/>
              </a:rPr>
              <a:t>ο</a:t>
            </a:r>
            <a:r>
              <a:rPr kumimoji="0" lang="en-US" sz="2000" b="1" i="0" u="none" strike="noStrike" kern="1200" cap="none" spc="0" normalizeH="0" baseline="0" noProof="0" dirty="0" smtClean="0">
                <a:ln>
                  <a:noFill/>
                </a:ln>
                <a:solidFill>
                  <a:srgbClr val="000000"/>
                </a:solidFill>
                <a:effectLst/>
                <a:uLnTx/>
                <a:uFillTx/>
                <a:ea typeface="+mn-ea"/>
                <a:cs typeface="+mn-cs"/>
              </a:rPr>
              <a:t>ν </a:t>
            </a:r>
            <a:r>
              <a:rPr kumimoji="0" lang="el-GR" sz="2000" b="1" i="0" u="none" strike="noStrike" kern="1200" cap="none" spc="0" normalizeH="0" baseline="0" noProof="0" dirty="0" smtClean="0">
                <a:ln>
                  <a:noFill/>
                </a:ln>
                <a:solidFill>
                  <a:srgbClr val="000000"/>
                </a:solidFill>
                <a:effectLst/>
                <a:uLnTx/>
                <a:uFillTx/>
                <a:ea typeface="+mn-ea"/>
                <a:cs typeface="+mn-cs"/>
              </a:rPr>
              <a:t>αντιστάτη</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με</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φορά</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αντίθετη</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από</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αυτή</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το</a:t>
            </a:r>
            <a:r>
              <a:rPr kumimoji="0" lang="el-GR" sz="2000" b="1" i="0" u="none" strike="noStrike" kern="1200" cap="none" spc="0" normalizeH="0" baseline="0" noProof="0" dirty="0" smtClean="0">
                <a:ln>
                  <a:noFill/>
                </a:ln>
                <a:solidFill>
                  <a:srgbClr val="000000"/>
                </a:solidFill>
                <a:effectLst/>
                <a:uLnTx/>
                <a:uFillTx/>
                <a:ea typeface="+mn-ea"/>
                <a:cs typeface="+mn-cs"/>
              </a:rPr>
              <a:t>υ</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ρεύμα</a:t>
            </a:r>
            <a:r>
              <a:rPr kumimoji="0" lang="el-GR" sz="2000" b="1" i="0" u="none" strike="noStrike" kern="1200" cap="none" spc="0" normalizeH="0" baseline="0" noProof="0" dirty="0" err="1" smtClean="0">
                <a:ln>
                  <a:noFill/>
                </a:ln>
                <a:solidFill>
                  <a:srgbClr val="000000"/>
                </a:solidFill>
                <a:effectLst/>
                <a:uLnTx/>
                <a:uFillTx/>
                <a:ea typeface="+mn-ea"/>
                <a:cs typeface="+mn-cs"/>
              </a:rPr>
              <a:t>τος</a:t>
            </a:r>
            <a:r>
              <a:rPr kumimoji="0" lang="en-US" sz="2000" b="1" i="0" u="none" strike="noStrike" kern="1200" cap="none" spc="0" normalizeH="0" baseline="0" noProof="0" dirty="0" smtClean="0">
                <a:ln>
                  <a:noFill/>
                </a:ln>
                <a:solidFill>
                  <a:srgbClr val="000000"/>
                </a:solidFill>
                <a:effectLst/>
                <a:uLnTx/>
                <a:uFillTx/>
                <a:ea typeface="+mn-ea"/>
                <a:cs typeface="+mn-cs"/>
              </a:rPr>
              <a:t> – η </a:t>
            </a:r>
            <a:r>
              <a:rPr kumimoji="0" lang="en-US" sz="2000" b="1" i="0" u="none" strike="noStrike" kern="1200" cap="none" spc="0" normalizeH="0" baseline="0" noProof="0" dirty="0" err="1" smtClean="0">
                <a:ln>
                  <a:noFill/>
                </a:ln>
                <a:solidFill>
                  <a:srgbClr val="000000"/>
                </a:solidFill>
                <a:effectLst/>
                <a:uLnTx/>
                <a:uFillTx/>
                <a:ea typeface="+mn-ea"/>
                <a:cs typeface="+mn-cs"/>
              </a:rPr>
              <a:t>τάση</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στα</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άκρα</a:t>
            </a:r>
            <a:r>
              <a:rPr kumimoji="0" lang="en-US" sz="2000" b="1" i="0" u="none" strike="noStrike" kern="1200" cap="none" spc="0" normalizeH="0" baseline="0" noProof="0" dirty="0" smtClean="0">
                <a:ln>
                  <a:noFill/>
                </a:ln>
                <a:solidFill>
                  <a:srgbClr val="000000"/>
                </a:solidFill>
                <a:effectLst/>
                <a:uLnTx/>
                <a:uFillTx/>
                <a:ea typeface="+mn-ea"/>
                <a:cs typeface="+mn-cs"/>
              </a:rPr>
              <a:t> τ</a:t>
            </a:r>
            <a:r>
              <a:rPr kumimoji="0" lang="el-GR" sz="2000" b="1" i="0" u="none" strike="noStrike" kern="1200" cap="none" spc="0" normalizeH="0" baseline="0" noProof="0" dirty="0" smtClean="0">
                <a:ln>
                  <a:noFill/>
                </a:ln>
                <a:solidFill>
                  <a:srgbClr val="000000"/>
                </a:solidFill>
                <a:effectLst/>
                <a:uLnTx/>
                <a:uFillTx/>
                <a:ea typeface="+mn-ea"/>
                <a:cs typeface="+mn-cs"/>
              </a:rPr>
              <a:t>ου</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l-GR" sz="2000" b="1" i="0" u="none" strike="noStrike" kern="1200" cap="none" spc="0" normalizeH="0" baseline="0" noProof="0" dirty="0" smtClean="0">
                <a:ln>
                  <a:noFill/>
                </a:ln>
                <a:solidFill>
                  <a:srgbClr val="000000"/>
                </a:solidFill>
                <a:effectLst/>
                <a:uLnTx/>
                <a:uFillTx/>
                <a:ea typeface="+mn-ea"/>
                <a:cs typeface="+mn-cs"/>
              </a:rPr>
              <a:t>αντιστάτη</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είναι</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1" u="none" strike="noStrike" kern="1200" cap="none" spc="0" normalizeH="0" baseline="0" noProof="0" dirty="0" smtClean="0">
                <a:ln>
                  <a:noFill/>
                </a:ln>
                <a:solidFill>
                  <a:srgbClr val="000000"/>
                </a:solidFill>
                <a:effectLst/>
                <a:uLnTx/>
                <a:uFillTx/>
                <a:ea typeface="+mn-ea"/>
                <a:cs typeface="+mn-cs"/>
              </a:rPr>
              <a:t>IR.</a:t>
            </a:r>
          </a:p>
        </p:txBody>
      </p:sp>
      <p:pic>
        <p:nvPicPr>
          <p:cNvPr id="549891" name="Picture 3"/>
          <p:cNvPicPr>
            <a:picLocks noChangeAspect="1" noChangeArrowheads="1"/>
          </p:cNvPicPr>
          <p:nvPr/>
        </p:nvPicPr>
        <p:blipFill>
          <a:blip r:embed="rId7" cstate="print"/>
          <a:srcRect/>
          <a:stretch>
            <a:fillRect/>
          </a:stretch>
        </p:blipFill>
        <p:spPr bwMode="auto">
          <a:xfrm>
            <a:off x="8091653" y="2639904"/>
            <a:ext cx="3890141" cy="3132839"/>
          </a:xfrm>
          <a:prstGeom prst="rect">
            <a:avLst/>
          </a:prstGeom>
          <a:noFill/>
          <a:ln w="9525">
            <a:noFill/>
            <a:miter lim="800000"/>
            <a:headEnd/>
            <a:tailEnd/>
          </a:ln>
          <a:scene3d>
            <a:camera prst="orthographicFront"/>
            <a:lightRig rig="threePt" dir="t"/>
          </a:scene3d>
          <a:sp3d>
            <a:bevelT/>
          </a:sp3d>
        </p:spPr>
      </p:pic>
      <p:sp>
        <p:nvSpPr>
          <p:cNvPr id="12" name="11 - Θέση αριθμού διαφάνειας"/>
          <p:cNvSpPr>
            <a:spLocks noGrp="1"/>
          </p:cNvSpPr>
          <p:nvPr>
            <p:ph type="sldNum" sz="quarter" idx="12"/>
          </p:nvPr>
        </p:nvSpPr>
        <p:spPr/>
        <p:txBody>
          <a:bodyPr/>
          <a:lstStyle/>
          <a:p>
            <a:fld id="{C2F5A187-A889-495D-B202-899DA2CF5BAE}" type="slidenum">
              <a:rPr lang="en-US" smtClean="0"/>
              <a:pPr/>
              <a:t>112</a:t>
            </a:fld>
            <a:endParaRPr lang="en-US"/>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3"/>
          <p:cNvSpPr>
            <a:spLocks noGrp="1" noChangeArrowheads="1"/>
          </p:cNvSpPr>
          <p:nvPr>
            <p:ph idx="1"/>
          </p:nvPr>
        </p:nvSpPr>
        <p:spPr>
          <a:xfrm>
            <a:off x="378371" y="836288"/>
            <a:ext cx="8502870" cy="582606"/>
          </a:xfrm>
        </p:spPr>
        <p:txBody>
          <a:bodyPr>
            <a:normAutofit/>
          </a:bodyPr>
          <a:lstStyle/>
          <a:p>
            <a:pPr marL="0" indent="0"/>
            <a:r>
              <a:rPr lang="el-GR" sz="2400" b="1" dirty="0" smtClean="0">
                <a:solidFill>
                  <a:srgbClr val="002060"/>
                </a:solidFill>
              </a:rPr>
              <a:t>Παράδειγμα επίλυσης ηλεκτρικού κυκλώματος</a:t>
            </a:r>
            <a:endParaRPr lang="en-US" sz="2400" b="1" dirty="0" smtClean="0">
              <a:solidFill>
                <a:srgbClr val="002060"/>
              </a:solidFill>
            </a:endParaRPr>
          </a:p>
        </p:txBody>
      </p:sp>
      <p:graphicFrame>
        <p:nvGraphicFramePr>
          <p:cNvPr id="3074" name="Object 4"/>
          <p:cNvGraphicFramePr>
            <a:graphicFrameLocks noChangeAspect="1"/>
          </p:cNvGraphicFramePr>
          <p:nvPr/>
        </p:nvGraphicFramePr>
        <p:xfrm>
          <a:off x="378209" y="2803470"/>
          <a:ext cx="2489200" cy="914400"/>
        </p:xfrm>
        <a:graphic>
          <a:graphicData uri="http://schemas.openxmlformats.org/presentationml/2006/ole">
            <mc:AlternateContent xmlns:mc="http://schemas.openxmlformats.org/markup-compatibility/2006">
              <mc:Choice xmlns:v="urn:schemas-microsoft-com:vml" Requires="v">
                <p:oleObj spid="_x0000_s555062" name="Equation" r:id="rId3" imgW="1244520" imgH="609480" progId="Equation.DSMT4">
                  <p:embed/>
                </p:oleObj>
              </mc:Choice>
              <mc:Fallback>
                <p:oleObj name="Equation" r:id="rId3" imgW="1244520" imgH="609480" progId="Equation.DSMT4">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209" y="2803470"/>
                        <a:ext cx="2489200" cy="914400"/>
                      </a:xfrm>
                      <a:prstGeom prst="rect">
                        <a:avLst/>
                      </a:prstGeom>
                      <a:solidFill>
                        <a:srgbClr val="FF9900"/>
                      </a:solidFill>
                    </p:spPr>
                  </p:pic>
                </p:oleObj>
              </mc:Fallback>
            </mc:AlternateContent>
          </a:graphicData>
        </a:graphic>
      </p:graphicFrame>
      <p:pic>
        <p:nvPicPr>
          <p:cNvPr id="7" name="Picture 6" descr="28p805">
            <a:hlinkClick r:id="rId5"/>
          </p:cNvPr>
          <p:cNvPicPr>
            <a:picLocks noChangeAspect="1" noChangeArrowheads="1"/>
          </p:cNvPicPr>
          <p:nvPr/>
        </p:nvPicPr>
        <p:blipFill>
          <a:blip r:embed="rId6" cstate="print"/>
          <a:srcRect/>
          <a:stretch>
            <a:fillRect/>
          </a:stretch>
        </p:blipFill>
        <p:spPr>
          <a:xfrm>
            <a:off x="9522373" y="144520"/>
            <a:ext cx="2452412" cy="2000538"/>
          </a:xfrm>
          <a:prstGeom prst="rect">
            <a:avLst/>
          </a:prstGeom>
          <a:scene3d>
            <a:camera prst="orthographicFront"/>
            <a:lightRig rig="threePt" dir="t"/>
          </a:scene3d>
          <a:sp3d>
            <a:bevelT/>
          </a:sp3d>
        </p:spPr>
      </p:pic>
      <p:sp>
        <p:nvSpPr>
          <p:cNvPr id="8" name="Rectangle 2"/>
          <p:cNvSpPr txBox="1">
            <a:spLocks noChangeArrowheads="1"/>
          </p:cNvSpPr>
          <p:nvPr/>
        </p:nvSpPr>
        <p:spPr>
          <a:xfrm>
            <a:off x="1051020" y="176070"/>
            <a:ext cx="10058400" cy="579438"/>
          </a:xfrm>
          <a:prstGeom prst="rect">
            <a:avLst/>
          </a:prstGeom>
        </p:spPr>
        <p:txBody>
          <a:bodyPr vert="horz" lIns="91440" tIns="45720" rIns="91440" bIns="45720" rtlCol="0" anchor="t">
            <a:noAutofit/>
          </a:bodyPr>
          <a:lstStyle/>
          <a:p>
            <a:pPr lvl="0" algn="ctr">
              <a:spcBef>
                <a:spcPct val="0"/>
              </a:spcBef>
            </a:pPr>
            <a:r>
              <a:rPr lang="en-US" sz="3600" b="1" dirty="0" err="1" smtClean="0">
                <a:solidFill>
                  <a:srgbClr val="0D3857"/>
                </a:solidFill>
              </a:rPr>
              <a:t>Οι</a:t>
            </a:r>
            <a:r>
              <a:rPr lang="en-US" sz="3600" b="1" dirty="0" smtClean="0">
                <a:solidFill>
                  <a:srgbClr val="0D3857"/>
                </a:solidFill>
              </a:rPr>
              <a:t> </a:t>
            </a:r>
            <a:r>
              <a:rPr lang="en-US" sz="3600" b="1" dirty="0" err="1" smtClean="0">
                <a:solidFill>
                  <a:srgbClr val="0D3857"/>
                </a:solidFill>
              </a:rPr>
              <a:t>κανόνες</a:t>
            </a:r>
            <a:r>
              <a:rPr lang="en-US" sz="3600" b="1" dirty="0" smtClean="0">
                <a:solidFill>
                  <a:srgbClr val="0D3857"/>
                </a:solidFill>
              </a:rPr>
              <a:t> </a:t>
            </a:r>
            <a:r>
              <a:rPr lang="en-US" sz="3600" b="1" dirty="0" err="1" smtClean="0">
                <a:solidFill>
                  <a:srgbClr val="0D3857"/>
                </a:solidFill>
              </a:rPr>
              <a:t>του</a:t>
            </a:r>
            <a:r>
              <a:rPr lang="en-US" sz="3600" b="1" dirty="0" smtClean="0">
                <a:solidFill>
                  <a:srgbClr val="0D3857"/>
                </a:solidFill>
              </a:rPr>
              <a:t> Kirchhoff</a:t>
            </a:r>
            <a:endParaRPr kumimoji="0" lang="en-US" sz="3500" b="1" i="0" u="none" strike="noStrike" kern="1200" cap="none" spc="0" normalizeH="0" baseline="0" noProof="0" dirty="0" smtClean="0">
              <a:ln>
                <a:noFill/>
              </a:ln>
              <a:solidFill>
                <a:srgbClr val="0D3857"/>
              </a:solidFill>
              <a:effectLst/>
              <a:uLnTx/>
              <a:uFillTx/>
              <a:latin typeface="+mj-lt"/>
              <a:ea typeface="+mj-ea"/>
              <a:cs typeface="+mj-cs"/>
            </a:endParaRPr>
          </a:p>
        </p:txBody>
      </p:sp>
      <p:graphicFrame>
        <p:nvGraphicFramePr>
          <p:cNvPr id="555011" name="Object 4"/>
          <p:cNvGraphicFramePr>
            <a:graphicFrameLocks noChangeAspect="1"/>
          </p:cNvGraphicFramePr>
          <p:nvPr/>
        </p:nvGraphicFramePr>
        <p:xfrm>
          <a:off x="429720" y="1597738"/>
          <a:ext cx="2352675" cy="946150"/>
        </p:xfrm>
        <a:graphic>
          <a:graphicData uri="http://schemas.openxmlformats.org/presentationml/2006/ole">
            <mc:AlternateContent xmlns:mc="http://schemas.openxmlformats.org/markup-compatibility/2006">
              <mc:Choice xmlns:v="urn:schemas-microsoft-com:vml" Requires="v">
                <p:oleObj spid="_x0000_s555063" name="Equation" r:id="rId7" imgW="1041120" imgH="558720" progId="Equation.DSMT4">
                  <p:embed/>
                </p:oleObj>
              </mc:Choice>
              <mc:Fallback>
                <p:oleObj name="Equation" r:id="rId7" imgW="1041120" imgH="558720" progId="Equation.DSMT4">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9720" y="1597738"/>
                        <a:ext cx="2352675" cy="946150"/>
                      </a:xfrm>
                      <a:prstGeom prst="rect">
                        <a:avLst/>
                      </a:prstGeom>
                      <a:solidFill>
                        <a:srgbClr val="FF9900"/>
                      </a:solidFill>
                    </p:spPr>
                  </p:pic>
                </p:oleObj>
              </mc:Fallback>
            </mc:AlternateContent>
          </a:graphicData>
        </a:graphic>
      </p:graphicFrame>
      <p:grpSp>
        <p:nvGrpSpPr>
          <p:cNvPr id="17" name="16 - Ομάδα"/>
          <p:cNvGrpSpPr/>
          <p:nvPr/>
        </p:nvGrpSpPr>
        <p:grpSpPr>
          <a:xfrm>
            <a:off x="3447394" y="1355842"/>
            <a:ext cx="5055476" cy="3731165"/>
            <a:chOff x="3447393" y="1576552"/>
            <a:chExt cx="5381297" cy="3733477"/>
          </a:xfrm>
        </p:grpSpPr>
        <p:grpSp>
          <p:nvGrpSpPr>
            <p:cNvPr id="14" name="13 - Ομάδα"/>
            <p:cNvGrpSpPr/>
            <p:nvPr/>
          </p:nvGrpSpPr>
          <p:grpSpPr>
            <a:xfrm>
              <a:off x="3447393" y="1576552"/>
              <a:ext cx="5381297" cy="3733477"/>
              <a:chOff x="3447393" y="1576552"/>
              <a:chExt cx="5381297" cy="3733477"/>
            </a:xfrm>
          </p:grpSpPr>
          <p:pic>
            <p:nvPicPr>
              <p:cNvPr id="555012" name="Picture 4"/>
              <p:cNvPicPr>
                <a:picLocks noChangeAspect="1" noChangeArrowheads="1"/>
              </p:cNvPicPr>
              <p:nvPr/>
            </p:nvPicPr>
            <p:blipFill>
              <a:blip r:embed="rId9" cstate="print"/>
              <a:srcRect/>
              <a:stretch>
                <a:fillRect/>
              </a:stretch>
            </p:blipFill>
            <p:spPr bwMode="auto">
              <a:xfrm>
                <a:off x="3542644" y="2133765"/>
                <a:ext cx="5286046" cy="3176264"/>
              </a:xfrm>
              <a:prstGeom prst="rect">
                <a:avLst/>
              </a:prstGeom>
              <a:noFill/>
              <a:ln w="9525">
                <a:noFill/>
                <a:miter lim="800000"/>
                <a:headEnd/>
                <a:tailEnd/>
              </a:ln>
              <a:scene3d>
                <a:camera prst="orthographicFront"/>
                <a:lightRig rig="threePt" dir="t"/>
              </a:scene3d>
              <a:sp3d>
                <a:bevelT/>
              </a:sp3d>
            </p:spPr>
          </p:pic>
          <p:sp>
            <p:nvSpPr>
              <p:cNvPr id="11" name="10 - TextBox"/>
              <p:cNvSpPr txBox="1"/>
              <p:nvPr/>
            </p:nvSpPr>
            <p:spPr>
              <a:xfrm>
                <a:off x="3447393" y="1576552"/>
                <a:ext cx="2427890" cy="400110"/>
              </a:xfrm>
              <a:prstGeom prst="rect">
                <a:avLst/>
              </a:prstGeom>
              <a:noFill/>
            </p:spPr>
            <p:txBody>
              <a:bodyPr wrap="square" rtlCol="0">
                <a:spAutoFit/>
              </a:bodyPr>
              <a:lstStyle/>
              <a:p>
                <a:r>
                  <a:rPr lang="el-GR" sz="2000" b="1" dirty="0" smtClean="0">
                    <a:solidFill>
                      <a:srgbClr val="002060"/>
                    </a:solidFill>
                  </a:rPr>
                  <a:t>Παράδειγμα 1</a:t>
                </a:r>
                <a:endParaRPr lang="el-GR" sz="2000" b="1" dirty="0">
                  <a:solidFill>
                    <a:srgbClr val="002060"/>
                  </a:solidFill>
                </a:endParaRPr>
              </a:p>
            </p:txBody>
          </p:sp>
          <p:sp>
            <p:nvSpPr>
              <p:cNvPr id="12" name="11 - TextBox"/>
              <p:cNvSpPr txBox="1"/>
              <p:nvPr/>
            </p:nvSpPr>
            <p:spPr>
              <a:xfrm>
                <a:off x="6190593" y="2217682"/>
                <a:ext cx="399393" cy="369332"/>
              </a:xfrm>
              <a:prstGeom prst="rect">
                <a:avLst/>
              </a:prstGeom>
              <a:noFill/>
            </p:spPr>
            <p:txBody>
              <a:bodyPr wrap="square" rtlCol="0">
                <a:spAutoFit/>
              </a:bodyPr>
              <a:lstStyle/>
              <a:p>
                <a:r>
                  <a:rPr lang="el-GR" b="1" dirty="0" smtClean="0"/>
                  <a:t>Α</a:t>
                </a:r>
                <a:endParaRPr lang="el-GR" b="1" dirty="0"/>
              </a:p>
            </p:txBody>
          </p:sp>
          <p:sp>
            <p:nvSpPr>
              <p:cNvPr id="13" name="12 - TextBox"/>
              <p:cNvSpPr txBox="1"/>
              <p:nvPr/>
            </p:nvSpPr>
            <p:spPr>
              <a:xfrm>
                <a:off x="6216867" y="4861033"/>
                <a:ext cx="399393" cy="369332"/>
              </a:xfrm>
              <a:prstGeom prst="rect">
                <a:avLst/>
              </a:prstGeom>
              <a:noFill/>
            </p:spPr>
            <p:txBody>
              <a:bodyPr wrap="square" rtlCol="0">
                <a:spAutoFit/>
              </a:bodyPr>
              <a:lstStyle/>
              <a:p>
                <a:r>
                  <a:rPr lang="el-GR" b="1" dirty="0" smtClean="0"/>
                  <a:t>Β</a:t>
                </a:r>
                <a:endParaRPr lang="el-GR" b="1" dirty="0"/>
              </a:p>
            </p:txBody>
          </p:sp>
        </p:grpSp>
        <p:sp>
          <p:nvSpPr>
            <p:cNvPr id="15" name="14 - TextBox"/>
            <p:cNvSpPr txBox="1"/>
            <p:nvPr/>
          </p:nvSpPr>
          <p:spPr>
            <a:xfrm>
              <a:off x="3999186" y="4850523"/>
              <a:ext cx="399393" cy="369332"/>
            </a:xfrm>
            <a:prstGeom prst="rect">
              <a:avLst/>
            </a:prstGeom>
            <a:noFill/>
          </p:spPr>
          <p:txBody>
            <a:bodyPr wrap="square" rtlCol="0">
              <a:spAutoFit/>
            </a:bodyPr>
            <a:lstStyle/>
            <a:p>
              <a:r>
                <a:rPr lang="el-GR" b="1" dirty="0" smtClean="0"/>
                <a:t>Γ</a:t>
              </a:r>
              <a:endParaRPr lang="el-GR" b="1" dirty="0"/>
            </a:p>
          </p:txBody>
        </p:sp>
        <p:sp>
          <p:nvSpPr>
            <p:cNvPr id="16" name="15 - TextBox"/>
            <p:cNvSpPr txBox="1"/>
            <p:nvPr/>
          </p:nvSpPr>
          <p:spPr>
            <a:xfrm>
              <a:off x="4009696" y="2233449"/>
              <a:ext cx="399393" cy="369332"/>
            </a:xfrm>
            <a:prstGeom prst="rect">
              <a:avLst/>
            </a:prstGeom>
            <a:noFill/>
          </p:spPr>
          <p:txBody>
            <a:bodyPr wrap="square" rtlCol="0">
              <a:spAutoFit/>
            </a:bodyPr>
            <a:lstStyle/>
            <a:p>
              <a:r>
                <a:rPr lang="el-GR" b="1" dirty="0" smtClean="0"/>
                <a:t>Δ</a:t>
              </a:r>
              <a:endParaRPr lang="el-GR" b="1" dirty="0"/>
            </a:p>
          </p:txBody>
        </p:sp>
      </p:grpSp>
      <p:sp>
        <p:nvSpPr>
          <p:cNvPr id="18" name="17 - TextBox"/>
          <p:cNvSpPr txBox="1"/>
          <p:nvPr/>
        </p:nvSpPr>
        <p:spPr>
          <a:xfrm>
            <a:off x="620104" y="4130566"/>
            <a:ext cx="1849820" cy="369332"/>
          </a:xfrm>
          <a:prstGeom prst="rect">
            <a:avLst/>
          </a:prstGeom>
          <a:solidFill>
            <a:schemeClr val="accent1">
              <a:alpha val="31000"/>
            </a:schemeClr>
          </a:solidFill>
        </p:spPr>
        <p:txBody>
          <a:bodyPr wrap="square" rtlCol="0">
            <a:spAutoFit/>
          </a:bodyPr>
          <a:lstStyle/>
          <a:p>
            <a:pPr algn="ctr"/>
            <a:r>
              <a:rPr lang="el-GR" b="1" dirty="0" smtClean="0"/>
              <a:t>Στον κόμβο Α</a:t>
            </a:r>
            <a:endParaRPr lang="el-GR" b="1" dirty="0"/>
          </a:p>
        </p:txBody>
      </p:sp>
      <p:graphicFrame>
        <p:nvGraphicFramePr>
          <p:cNvPr id="19" name="18 - Αντικείμενο"/>
          <p:cNvGraphicFramePr>
            <a:graphicFrameLocks noChangeAspect="1"/>
          </p:cNvGraphicFramePr>
          <p:nvPr/>
        </p:nvGraphicFramePr>
        <p:xfrm>
          <a:off x="733634" y="4619844"/>
          <a:ext cx="1524000" cy="292100"/>
        </p:xfrm>
        <a:graphic>
          <a:graphicData uri="http://schemas.openxmlformats.org/presentationml/2006/ole">
            <mc:AlternateContent xmlns:mc="http://schemas.openxmlformats.org/markup-compatibility/2006">
              <mc:Choice xmlns:v="urn:schemas-microsoft-com:vml" Requires="v">
                <p:oleObj spid="_x0000_s555064" name="Equation" r:id="rId10" imgW="1523880" imgH="291960" progId="Equation.DSMT4">
                  <p:embed/>
                </p:oleObj>
              </mc:Choice>
              <mc:Fallback>
                <p:oleObj name="Equation" r:id="rId10" imgW="1523880" imgH="291960" progId="Equation.DSMT4">
                  <p:embed/>
                  <p:pic>
                    <p:nvPicPr>
                      <p:cNvPr id="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3634" y="4619844"/>
                        <a:ext cx="1524000" cy="292100"/>
                      </a:xfrm>
                      <a:prstGeom prst="rect">
                        <a:avLst/>
                      </a:prstGeom>
                      <a:solidFill>
                        <a:srgbClr val="FF9900"/>
                      </a:solidFill>
                    </p:spPr>
                  </p:pic>
                </p:oleObj>
              </mc:Fallback>
            </mc:AlternateContent>
          </a:graphicData>
        </a:graphic>
      </p:graphicFrame>
      <p:sp>
        <p:nvSpPr>
          <p:cNvPr id="20" name="19 - TextBox"/>
          <p:cNvSpPr txBox="1"/>
          <p:nvPr/>
        </p:nvSpPr>
        <p:spPr>
          <a:xfrm>
            <a:off x="509751" y="5186855"/>
            <a:ext cx="2159877" cy="369332"/>
          </a:xfrm>
          <a:prstGeom prst="rect">
            <a:avLst/>
          </a:prstGeom>
          <a:solidFill>
            <a:schemeClr val="accent1">
              <a:alpha val="37000"/>
            </a:schemeClr>
          </a:solidFill>
          <a:scene3d>
            <a:camera prst="orthographicFront"/>
            <a:lightRig rig="threePt" dir="t"/>
          </a:scene3d>
          <a:sp3d>
            <a:bevelT/>
          </a:sp3d>
        </p:spPr>
        <p:txBody>
          <a:bodyPr wrap="square" rtlCol="0">
            <a:spAutoFit/>
          </a:bodyPr>
          <a:lstStyle/>
          <a:p>
            <a:pPr algn="ctr"/>
            <a:r>
              <a:rPr lang="el-GR" b="1" dirty="0" smtClean="0"/>
              <a:t>Στο βρόχο ΑΒΓΔΑ</a:t>
            </a:r>
            <a:endParaRPr lang="el-GR" b="1" dirty="0"/>
          </a:p>
        </p:txBody>
      </p:sp>
      <p:graphicFrame>
        <p:nvGraphicFramePr>
          <p:cNvPr id="23" name="22 - Αντικείμενο"/>
          <p:cNvGraphicFramePr>
            <a:graphicFrameLocks noChangeAspect="1"/>
          </p:cNvGraphicFramePr>
          <p:nvPr/>
        </p:nvGraphicFramePr>
        <p:xfrm>
          <a:off x="211138" y="5622925"/>
          <a:ext cx="2654300" cy="1003300"/>
        </p:xfrm>
        <a:graphic>
          <a:graphicData uri="http://schemas.openxmlformats.org/presentationml/2006/ole">
            <mc:AlternateContent xmlns:mc="http://schemas.openxmlformats.org/markup-compatibility/2006">
              <mc:Choice xmlns:v="urn:schemas-microsoft-com:vml" Requires="v">
                <p:oleObj spid="_x0000_s555065" name="Equation" r:id="rId12" imgW="2654280" imgH="1002960" progId="Equation.DSMT4">
                  <p:embed/>
                </p:oleObj>
              </mc:Choice>
              <mc:Fallback>
                <p:oleObj name="Equation" r:id="rId12" imgW="2654280" imgH="1002960" progId="Equation.DSMT4">
                  <p:embed/>
                  <p:pic>
                    <p:nvPicPr>
                      <p:cNvPr id="0"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1138" y="5622925"/>
                        <a:ext cx="2654300" cy="1003300"/>
                      </a:xfrm>
                      <a:prstGeom prst="rect">
                        <a:avLst/>
                      </a:prstGeom>
                      <a:solidFill>
                        <a:srgbClr val="FF9900"/>
                      </a:solidFill>
                    </p:spPr>
                  </p:pic>
                </p:oleObj>
              </mc:Fallback>
            </mc:AlternateContent>
          </a:graphicData>
        </a:graphic>
      </p:graphicFrame>
      <p:sp>
        <p:nvSpPr>
          <p:cNvPr id="24" name="23 - TextBox"/>
          <p:cNvSpPr txBox="1"/>
          <p:nvPr/>
        </p:nvSpPr>
        <p:spPr>
          <a:xfrm>
            <a:off x="3594441" y="5181605"/>
            <a:ext cx="2154718" cy="369332"/>
          </a:xfrm>
          <a:prstGeom prst="rect">
            <a:avLst/>
          </a:prstGeom>
          <a:solidFill>
            <a:schemeClr val="accent1">
              <a:alpha val="38000"/>
            </a:schemeClr>
          </a:solidFill>
          <a:scene3d>
            <a:camera prst="orthographicFront"/>
            <a:lightRig rig="threePt" dir="t"/>
          </a:scene3d>
          <a:sp3d>
            <a:bevelT/>
          </a:sp3d>
        </p:spPr>
        <p:txBody>
          <a:bodyPr wrap="square" rtlCol="0">
            <a:spAutoFit/>
          </a:bodyPr>
          <a:lstStyle/>
          <a:p>
            <a:pPr algn="ctr"/>
            <a:r>
              <a:rPr lang="el-GR" b="1" dirty="0" smtClean="0"/>
              <a:t>Στο βρόχο ΑΕΖΒΑ</a:t>
            </a:r>
            <a:endParaRPr lang="el-GR" b="1" dirty="0"/>
          </a:p>
        </p:txBody>
      </p:sp>
      <p:graphicFrame>
        <p:nvGraphicFramePr>
          <p:cNvPr id="25" name="24 - Αντικείμενο"/>
          <p:cNvGraphicFramePr>
            <a:graphicFrameLocks noChangeAspect="1"/>
          </p:cNvGraphicFramePr>
          <p:nvPr/>
        </p:nvGraphicFramePr>
        <p:xfrm>
          <a:off x="3224213" y="5586413"/>
          <a:ext cx="2882900" cy="1003300"/>
        </p:xfrm>
        <a:graphic>
          <a:graphicData uri="http://schemas.openxmlformats.org/presentationml/2006/ole">
            <mc:AlternateContent xmlns:mc="http://schemas.openxmlformats.org/markup-compatibility/2006">
              <mc:Choice xmlns:v="urn:schemas-microsoft-com:vml" Requires="v">
                <p:oleObj spid="_x0000_s555066" name="Equation" r:id="rId14" imgW="2882880" imgH="1002960" progId="Equation.DSMT4">
                  <p:embed/>
                </p:oleObj>
              </mc:Choice>
              <mc:Fallback>
                <p:oleObj name="Equation" r:id="rId14" imgW="2882880" imgH="1002960" progId="Equation.DSMT4">
                  <p:embed/>
                  <p:pic>
                    <p:nvPicPr>
                      <p:cNvPr id="0" name="Picture 1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24213" y="5586413"/>
                        <a:ext cx="2882900" cy="1003300"/>
                      </a:xfrm>
                      <a:prstGeom prst="rect">
                        <a:avLst/>
                      </a:prstGeom>
                      <a:solidFill>
                        <a:srgbClr val="FF9900"/>
                      </a:solidFill>
                    </p:spPr>
                  </p:pic>
                </p:oleObj>
              </mc:Fallback>
            </mc:AlternateContent>
          </a:graphicData>
        </a:graphic>
      </p:graphicFrame>
      <p:sp>
        <p:nvSpPr>
          <p:cNvPr id="26" name="25 - TextBox"/>
          <p:cNvSpPr txBox="1"/>
          <p:nvPr/>
        </p:nvSpPr>
        <p:spPr>
          <a:xfrm>
            <a:off x="8713076" y="2385851"/>
            <a:ext cx="3079531" cy="369332"/>
          </a:xfrm>
          <a:prstGeom prst="rect">
            <a:avLst/>
          </a:prstGeom>
          <a:solidFill>
            <a:schemeClr val="accent1">
              <a:alpha val="40000"/>
            </a:schemeClr>
          </a:solidFill>
          <a:scene3d>
            <a:camera prst="orthographicFront"/>
            <a:lightRig rig="threePt" dir="t"/>
          </a:scene3d>
          <a:sp3d>
            <a:bevelT/>
          </a:sp3d>
        </p:spPr>
        <p:txBody>
          <a:bodyPr wrap="square" rtlCol="0">
            <a:spAutoFit/>
          </a:bodyPr>
          <a:lstStyle/>
          <a:p>
            <a:pPr algn="ctr"/>
            <a:r>
              <a:rPr lang="el-GR" dirty="0" smtClean="0"/>
              <a:t>Λύνουμε την (3) ως προς Ι</a:t>
            </a:r>
            <a:r>
              <a:rPr lang="el-GR" baseline="-25000" dirty="0" smtClean="0"/>
              <a:t>2</a:t>
            </a:r>
            <a:endParaRPr lang="el-GR" baseline="-25000" dirty="0"/>
          </a:p>
        </p:txBody>
      </p:sp>
      <p:graphicFrame>
        <p:nvGraphicFramePr>
          <p:cNvPr id="555019" name="Object 11"/>
          <p:cNvGraphicFramePr>
            <a:graphicFrameLocks noChangeAspect="1"/>
          </p:cNvGraphicFramePr>
          <p:nvPr/>
        </p:nvGraphicFramePr>
        <p:xfrm>
          <a:off x="9505511" y="2845784"/>
          <a:ext cx="1333500" cy="571500"/>
        </p:xfrm>
        <a:graphic>
          <a:graphicData uri="http://schemas.openxmlformats.org/presentationml/2006/ole">
            <mc:AlternateContent xmlns:mc="http://schemas.openxmlformats.org/markup-compatibility/2006">
              <mc:Choice xmlns:v="urn:schemas-microsoft-com:vml" Requires="v">
                <p:oleObj spid="_x0000_s555067" name="Equation" r:id="rId16" imgW="1333440" imgH="571320" progId="Equation.DSMT4">
                  <p:embed/>
                </p:oleObj>
              </mc:Choice>
              <mc:Fallback>
                <p:oleObj name="Equation" r:id="rId16" imgW="1333440" imgH="571320" progId="Equation.DSMT4">
                  <p:embed/>
                  <p:pic>
                    <p:nvPicPr>
                      <p:cNvPr id="0" name="Picture 1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505511" y="2845784"/>
                        <a:ext cx="1333500" cy="571500"/>
                      </a:xfrm>
                      <a:prstGeom prst="rect">
                        <a:avLst/>
                      </a:prstGeom>
                      <a:solidFill>
                        <a:srgbClr val="FF9900"/>
                      </a:solidFill>
                    </p:spPr>
                  </p:pic>
                </p:oleObj>
              </mc:Fallback>
            </mc:AlternateContent>
          </a:graphicData>
        </a:graphic>
      </p:graphicFrame>
      <p:sp>
        <p:nvSpPr>
          <p:cNvPr id="28" name="27 - TextBox"/>
          <p:cNvSpPr txBox="1"/>
          <p:nvPr/>
        </p:nvSpPr>
        <p:spPr>
          <a:xfrm>
            <a:off x="8749862" y="3715410"/>
            <a:ext cx="3079531" cy="369332"/>
          </a:xfrm>
          <a:prstGeom prst="rect">
            <a:avLst/>
          </a:prstGeom>
          <a:solidFill>
            <a:schemeClr val="accent1">
              <a:alpha val="40000"/>
            </a:schemeClr>
          </a:solidFill>
          <a:scene3d>
            <a:camera prst="orthographicFront"/>
            <a:lightRig rig="threePt" dir="t"/>
          </a:scene3d>
          <a:sp3d>
            <a:bevelT/>
          </a:sp3d>
        </p:spPr>
        <p:txBody>
          <a:bodyPr wrap="square" rtlCol="0">
            <a:spAutoFit/>
          </a:bodyPr>
          <a:lstStyle/>
          <a:p>
            <a:pPr algn="ctr"/>
            <a:r>
              <a:rPr lang="el-GR" dirty="0" smtClean="0"/>
              <a:t>Λύνουμε την (2) ως προς Ι</a:t>
            </a:r>
            <a:r>
              <a:rPr lang="el-GR" baseline="-25000" dirty="0" smtClean="0"/>
              <a:t>1</a:t>
            </a:r>
            <a:endParaRPr lang="el-GR" baseline="-25000" dirty="0"/>
          </a:p>
        </p:txBody>
      </p:sp>
      <p:graphicFrame>
        <p:nvGraphicFramePr>
          <p:cNvPr id="555020" name="Object 12"/>
          <p:cNvGraphicFramePr>
            <a:graphicFrameLocks noChangeAspect="1"/>
          </p:cNvGraphicFramePr>
          <p:nvPr/>
        </p:nvGraphicFramePr>
        <p:xfrm>
          <a:off x="9217025" y="4291013"/>
          <a:ext cx="2070100" cy="571500"/>
        </p:xfrm>
        <a:graphic>
          <a:graphicData uri="http://schemas.openxmlformats.org/presentationml/2006/ole">
            <mc:AlternateContent xmlns:mc="http://schemas.openxmlformats.org/markup-compatibility/2006">
              <mc:Choice xmlns:v="urn:schemas-microsoft-com:vml" Requires="v">
                <p:oleObj spid="_x0000_s555068" name="Equation" r:id="rId18" imgW="2070000" imgH="571320" progId="Equation.DSMT4">
                  <p:embed/>
                </p:oleObj>
              </mc:Choice>
              <mc:Fallback>
                <p:oleObj name="Equation" r:id="rId18" imgW="2070000" imgH="571320" progId="Equation.DSMT4">
                  <p:embed/>
                  <p:pic>
                    <p:nvPicPr>
                      <p:cNvPr id="0" name="Picture 1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217025" y="4291013"/>
                        <a:ext cx="2070100" cy="571500"/>
                      </a:xfrm>
                      <a:prstGeom prst="rect">
                        <a:avLst/>
                      </a:prstGeom>
                      <a:solidFill>
                        <a:srgbClr val="FF9900"/>
                      </a:solidFill>
                    </p:spPr>
                  </p:pic>
                </p:oleObj>
              </mc:Fallback>
            </mc:AlternateContent>
          </a:graphicData>
        </a:graphic>
      </p:graphicFrame>
      <p:sp>
        <p:nvSpPr>
          <p:cNvPr id="30" name="29 - TextBox"/>
          <p:cNvSpPr txBox="1"/>
          <p:nvPr/>
        </p:nvSpPr>
        <p:spPr>
          <a:xfrm>
            <a:off x="8744606" y="5065989"/>
            <a:ext cx="3079531" cy="646331"/>
          </a:xfrm>
          <a:prstGeom prst="rect">
            <a:avLst/>
          </a:prstGeom>
          <a:solidFill>
            <a:schemeClr val="accent1">
              <a:alpha val="40000"/>
            </a:schemeClr>
          </a:solidFill>
          <a:scene3d>
            <a:camera prst="orthographicFront"/>
            <a:lightRig rig="threePt" dir="t"/>
          </a:scene3d>
          <a:sp3d>
            <a:bevelT/>
          </a:sp3d>
        </p:spPr>
        <p:txBody>
          <a:bodyPr wrap="square" rtlCol="0">
            <a:spAutoFit/>
          </a:bodyPr>
          <a:lstStyle/>
          <a:p>
            <a:pPr algn="ctr"/>
            <a:r>
              <a:rPr lang="el-GR" dirty="0" smtClean="0"/>
              <a:t>Αντικαθιστούμε την (4) και (5) στην (1). Προκύπτει:</a:t>
            </a:r>
            <a:endParaRPr lang="el-GR" baseline="-25000" dirty="0"/>
          </a:p>
        </p:txBody>
      </p:sp>
      <p:graphicFrame>
        <p:nvGraphicFramePr>
          <p:cNvPr id="555021" name="Object 13"/>
          <p:cNvGraphicFramePr>
            <a:graphicFrameLocks noChangeAspect="1"/>
          </p:cNvGraphicFramePr>
          <p:nvPr/>
        </p:nvGraphicFramePr>
        <p:xfrm>
          <a:off x="9660320" y="5894388"/>
          <a:ext cx="1407072" cy="571500"/>
        </p:xfrm>
        <a:graphic>
          <a:graphicData uri="http://schemas.openxmlformats.org/presentationml/2006/ole">
            <mc:AlternateContent xmlns:mc="http://schemas.openxmlformats.org/markup-compatibility/2006">
              <mc:Choice xmlns:v="urn:schemas-microsoft-com:vml" Requires="v">
                <p:oleObj spid="_x0000_s555069" name="Equation" r:id="rId20" imgW="1320480" imgH="571320" progId="Equation.DSMT4">
                  <p:embed/>
                </p:oleObj>
              </mc:Choice>
              <mc:Fallback>
                <p:oleObj name="Equation" r:id="rId20" imgW="1320480" imgH="571320" progId="Equation.DSMT4">
                  <p:embed/>
                  <p:pic>
                    <p:nvPicPr>
                      <p:cNvPr id="0" name="Picture 1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660320" y="5894388"/>
                        <a:ext cx="1407072" cy="571500"/>
                      </a:xfrm>
                      <a:prstGeom prst="rect">
                        <a:avLst/>
                      </a:prstGeom>
                      <a:solidFill>
                        <a:srgbClr val="FF9900"/>
                      </a:solidFill>
                    </p:spPr>
                  </p:pic>
                </p:oleObj>
              </mc:Fallback>
            </mc:AlternateContent>
          </a:graphicData>
        </a:graphic>
      </p:graphicFrame>
      <p:sp>
        <p:nvSpPr>
          <p:cNvPr id="31" name="30 - Θέση αριθμού διαφάνειας"/>
          <p:cNvSpPr>
            <a:spLocks noGrp="1"/>
          </p:cNvSpPr>
          <p:nvPr>
            <p:ph type="sldNum" sz="quarter" idx="12"/>
          </p:nvPr>
        </p:nvSpPr>
        <p:spPr/>
        <p:txBody>
          <a:bodyPr/>
          <a:lstStyle/>
          <a:p>
            <a:fld id="{C2F5A187-A889-495D-B202-899DA2CF5BAE}" type="slidenum">
              <a:rPr lang="en-US" smtClean="0"/>
              <a:pPr/>
              <a:t>113</a:t>
            </a:fld>
            <a:endParaRPr lang="en-US"/>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3"/>
          <p:cNvSpPr>
            <a:spLocks noGrp="1" noChangeArrowheads="1"/>
          </p:cNvSpPr>
          <p:nvPr>
            <p:ph idx="1"/>
          </p:nvPr>
        </p:nvSpPr>
        <p:spPr>
          <a:xfrm>
            <a:off x="367860" y="878330"/>
            <a:ext cx="8502870" cy="582606"/>
          </a:xfrm>
        </p:spPr>
        <p:txBody>
          <a:bodyPr>
            <a:normAutofit/>
          </a:bodyPr>
          <a:lstStyle/>
          <a:p>
            <a:pPr marL="0" indent="0"/>
            <a:r>
              <a:rPr lang="el-GR" sz="2400" b="1" dirty="0" smtClean="0">
                <a:solidFill>
                  <a:srgbClr val="002060"/>
                </a:solidFill>
              </a:rPr>
              <a:t>Παράδειγμα επίλυσης ηλεκτρικού κυκλώματος</a:t>
            </a:r>
            <a:endParaRPr lang="en-US" sz="2400" b="1" dirty="0" smtClean="0">
              <a:solidFill>
                <a:srgbClr val="002060"/>
              </a:solidFill>
            </a:endParaRPr>
          </a:p>
        </p:txBody>
      </p:sp>
      <p:pic>
        <p:nvPicPr>
          <p:cNvPr id="7" name="Picture 6" descr="28p805">
            <a:hlinkClick r:id="rId3"/>
          </p:cNvPr>
          <p:cNvPicPr>
            <a:picLocks noChangeAspect="1" noChangeArrowheads="1"/>
          </p:cNvPicPr>
          <p:nvPr/>
        </p:nvPicPr>
        <p:blipFill>
          <a:blip r:embed="rId4" cstate="print"/>
          <a:srcRect/>
          <a:stretch>
            <a:fillRect/>
          </a:stretch>
        </p:blipFill>
        <p:spPr>
          <a:xfrm>
            <a:off x="9522373" y="144520"/>
            <a:ext cx="2452412" cy="2000538"/>
          </a:xfrm>
          <a:prstGeom prst="rect">
            <a:avLst/>
          </a:prstGeom>
          <a:scene3d>
            <a:camera prst="orthographicFront"/>
            <a:lightRig rig="threePt" dir="t"/>
          </a:scene3d>
          <a:sp3d>
            <a:bevelT/>
          </a:sp3d>
        </p:spPr>
      </p:pic>
      <p:sp>
        <p:nvSpPr>
          <p:cNvPr id="8" name="Rectangle 2"/>
          <p:cNvSpPr txBox="1">
            <a:spLocks noChangeArrowheads="1"/>
          </p:cNvSpPr>
          <p:nvPr/>
        </p:nvSpPr>
        <p:spPr>
          <a:xfrm>
            <a:off x="1051020" y="176070"/>
            <a:ext cx="10058400" cy="579438"/>
          </a:xfrm>
          <a:prstGeom prst="rect">
            <a:avLst/>
          </a:prstGeom>
        </p:spPr>
        <p:txBody>
          <a:bodyPr vert="horz" lIns="91440" tIns="45720" rIns="91440" bIns="45720" rtlCol="0" anchor="t">
            <a:noAutofit/>
          </a:bodyPr>
          <a:lstStyle/>
          <a:p>
            <a:pPr lvl="0" algn="ctr">
              <a:spcBef>
                <a:spcPct val="0"/>
              </a:spcBef>
            </a:pPr>
            <a:r>
              <a:rPr lang="en-US" sz="3600" b="1" dirty="0" err="1" smtClean="0">
                <a:solidFill>
                  <a:srgbClr val="0D3857"/>
                </a:solidFill>
              </a:rPr>
              <a:t>Οι</a:t>
            </a:r>
            <a:r>
              <a:rPr lang="en-US" sz="3600" b="1" dirty="0" smtClean="0">
                <a:solidFill>
                  <a:srgbClr val="0D3857"/>
                </a:solidFill>
              </a:rPr>
              <a:t> </a:t>
            </a:r>
            <a:r>
              <a:rPr lang="en-US" sz="3600" b="1" dirty="0" err="1" smtClean="0">
                <a:solidFill>
                  <a:srgbClr val="0D3857"/>
                </a:solidFill>
              </a:rPr>
              <a:t>κανόνες</a:t>
            </a:r>
            <a:r>
              <a:rPr lang="en-US" sz="3600" b="1" dirty="0" smtClean="0">
                <a:solidFill>
                  <a:srgbClr val="0D3857"/>
                </a:solidFill>
              </a:rPr>
              <a:t> </a:t>
            </a:r>
            <a:r>
              <a:rPr lang="en-US" sz="3600" b="1" dirty="0" err="1" smtClean="0">
                <a:solidFill>
                  <a:srgbClr val="0D3857"/>
                </a:solidFill>
              </a:rPr>
              <a:t>του</a:t>
            </a:r>
            <a:r>
              <a:rPr lang="en-US" sz="3600" b="1" dirty="0" smtClean="0">
                <a:solidFill>
                  <a:srgbClr val="0D3857"/>
                </a:solidFill>
              </a:rPr>
              <a:t> Kirchhoff</a:t>
            </a:r>
            <a:endParaRPr kumimoji="0" lang="en-US" sz="3500" b="1" i="0" u="none" strike="noStrike" kern="1200" cap="none" spc="0" normalizeH="0" baseline="0" noProof="0" dirty="0" smtClean="0">
              <a:ln>
                <a:noFill/>
              </a:ln>
              <a:solidFill>
                <a:srgbClr val="0D3857"/>
              </a:solidFill>
              <a:effectLst/>
              <a:uLnTx/>
              <a:uFillTx/>
              <a:latin typeface="+mj-lt"/>
              <a:ea typeface="+mj-ea"/>
              <a:cs typeface="+mj-cs"/>
            </a:endParaRPr>
          </a:p>
        </p:txBody>
      </p:sp>
      <p:pic>
        <p:nvPicPr>
          <p:cNvPr id="555013" name="Picture 5"/>
          <p:cNvPicPr>
            <a:picLocks noChangeAspect="1" noChangeArrowheads="1"/>
          </p:cNvPicPr>
          <p:nvPr/>
        </p:nvPicPr>
        <p:blipFill>
          <a:blip r:embed="rId5" cstate="print"/>
          <a:srcRect/>
          <a:stretch>
            <a:fillRect/>
          </a:stretch>
        </p:blipFill>
        <p:spPr bwMode="auto">
          <a:xfrm>
            <a:off x="116606" y="1439093"/>
            <a:ext cx="8964337" cy="4541048"/>
          </a:xfrm>
          <a:prstGeom prst="rect">
            <a:avLst/>
          </a:prstGeom>
          <a:noFill/>
          <a:ln w="9525">
            <a:noFill/>
            <a:miter lim="800000"/>
            <a:headEnd/>
            <a:tailEnd/>
          </a:ln>
          <a:scene3d>
            <a:camera prst="orthographicFront"/>
            <a:lightRig rig="threePt" dir="t"/>
          </a:scene3d>
          <a:sp3d>
            <a:bevelT/>
          </a:sp3d>
        </p:spPr>
      </p:pic>
      <p:graphicFrame>
        <p:nvGraphicFramePr>
          <p:cNvPr id="556036" name="Object 4"/>
          <p:cNvGraphicFramePr>
            <a:graphicFrameLocks noChangeAspect="1"/>
          </p:cNvGraphicFramePr>
          <p:nvPr/>
        </p:nvGraphicFramePr>
        <p:xfrm>
          <a:off x="9511315" y="3802008"/>
          <a:ext cx="2489200" cy="914400"/>
        </p:xfrm>
        <a:graphic>
          <a:graphicData uri="http://schemas.openxmlformats.org/presentationml/2006/ole">
            <mc:AlternateContent xmlns:mc="http://schemas.openxmlformats.org/markup-compatibility/2006">
              <mc:Choice xmlns:v="urn:schemas-microsoft-com:vml" Requires="v">
                <p:oleObj spid="_x0000_s556066" name="Equation" r:id="rId6" imgW="1244520" imgH="609480" progId="Equation.DSMT4">
                  <p:embed/>
                </p:oleObj>
              </mc:Choice>
              <mc:Fallback>
                <p:oleObj name="Equation" r:id="rId6" imgW="1244520" imgH="609480" progId="Equation.DSMT4">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11315" y="3802008"/>
                        <a:ext cx="2489200" cy="914400"/>
                      </a:xfrm>
                      <a:prstGeom prst="rect">
                        <a:avLst/>
                      </a:prstGeom>
                      <a:solidFill>
                        <a:srgbClr val="FF9900"/>
                      </a:solidFill>
                    </p:spPr>
                  </p:pic>
                </p:oleObj>
              </mc:Fallback>
            </mc:AlternateContent>
          </a:graphicData>
        </a:graphic>
      </p:graphicFrame>
      <p:graphicFrame>
        <p:nvGraphicFramePr>
          <p:cNvPr id="556037" name="Object 5"/>
          <p:cNvGraphicFramePr>
            <a:graphicFrameLocks noChangeAspect="1"/>
          </p:cNvGraphicFramePr>
          <p:nvPr/>
        </p:nvGraphicFramePr>
        <p:xfrm>
          <a:off x="9563703" y="2595508"/>
          <a:ext cx="2352675" cy="946150"/>
        </p:xfrm>
        <a:graphic>
          <a:graphicData uri="http://schemas.openxmlformats.org/presentationml/2006/ole">
            <mc:AlternateContent xmlns:mc="http://schemas.openxmlformats.org/markup-compatibility/2006">
              <mc:Choice xmlns:v="urn:schemas-microsoft-com:vml" Requires="v">
                <p:oleObj spid="_x0000_s556067" name="Equation" r:id="rId8" imgW="1041120" imgH="558720" progId="Equation.DSMT4">
                  <p:embed/>
                </p:oleObj>
              </mc:Choice>
              <mc:Fallback>
                <p:oleObj name="Equation" r:id="rId8" imgW="1041120" imgH="558720" progId="Equation.DSMT4">
                  <p:embed/>
                  <p:pic>
                    <p:nvPicPr>
                      <p:cNvPr id="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63703" y="2595508"/>
                        <a:ext cx="2352675" cy="946150"/>
                      </a:xfrm>
                      <a:prstGeom prst="rect">
                        <a:avLst/>
                      </a:prstGeom>
                      <a:solidFill>
                        <a:srgbClr val="FF9900"/>
                      </a:solidFill>
                    </p:spPr>
                  </p:pic>
                </p:oleObj>
              </mc:Fallback>
            </mc:AlternateContent>
          </a:graphicData>
        </a:graphic>
      </p:graphicFrame>
      <p:sp>
        <p:nvSpPr>
          <p:cNvPr id="11" name="10 - TextBox"/>
          <p:cNvSpPr txBox="1"/>
          <p:nvPr/>
        </p:nvSpPr>
        <p:spPr>
          <a:xfrm>
            <a:off x="4414339" y="2522483"/>
            <a:ext cx="1849820" cy="369332"/>
          </a:xfrm>
          <a:prstGeom prst="rect">
            <a:avLst/>
          </a:prstGeom>
          <a:solidFill>
            <a:schemeClr val="accent1">
              <a:alpha val="31000"/>
            </a:schemeClr>
          </a:solidFill>
          <a:scene3d>
            <a:camera prst="orthographicFront"/>
            <a:lightRig rig="threePt" dir="t"/>
          </a:scene3d>
          <a:sp3d>
            <a:bevelT/>
          </a:sp3d>
        </p:spPr>
        <p:txBody>
          <a:bodyPr wrap="square" rtlCol="0">
            <a:spAutoFit/>
          </a:bodyPr>
          <a:lstStyle/>
          <a:p>
            <a:pPr algn="ctr"/>
            <a:r>
              <a:rPr lang="el-GR" b="1" dirty="0" smtClean="0"/>
              <a:t>Στον κόμβο Α</a:t>
            </a:r>
            <a:endParaRPr lang="el-GR" b="1" dirty="0"/>
          </a:p>
        </p:txBody>
      </p:sp>
      <p:graphicFrame>
        <p:nvGraphicFramePr>
          <p:cNvPr id="12" name="11 - Αντικείμενο"/>
          <p:cNvGraphicFramePr>
            <a:graphicFrameLocks noChangeAspect="1"/>
          </p:cNvGraphicFramePr>
          <p:nvPr/>
        </p:nvGraphicFramePr>
        <p:xfrm>
          <a:off x="4559400" y="3085334"/>
          <a:ext cx="1524000" cy="292100"/>
        </p:xfrm>
        <a:graphic>
          <a:graphicData uri="http://schemas.openxmlformats.org/presentationml/2006/ole">
            <mc:AlternateContent xmlns:mc="http://schemas.openxmlformats.org/markup-compatibility/2006">
              <mc:Choice xmlns:v="urn:schemas-microsoft-com:vml" Requires="v">
                <p:oleObj spid="_x0000_s556068" name="Equation" r:id="rId10" imgW="1523880" imgH="291960" progId="Equation.DSMT4">
                  <p:embed/>
                </p:oleObj>
              </mc:Choice>
              <mc:Fallback>
                <p:oleObj name="Equation" r:id="rId10" imgW="1523880" imgH="291960" progId="Equation.DSMT4">
                  <p:embed/>
                  <p:pic>
                    <p:nvPicPr>
                      <p:cNvPr id="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59400" y="3085334"/>
                        <a:ext cx="1524000" cy="292100"/>
                      </a:xfrm>
                      <a:prstGeom prst="rect">
                        <a:avLst/>
                      </a:prstGeom>
                      <a:solidFill>
                        <a:srgbClr val="FF9900"/>
                      </a:solidFill>
                    </p:spPr>
                  </p:pic>
                </p:oleObj>
              </mc:Fallback>
            </mc:AlternateContent>
          </a:graphicData>
        </a:graphic>
      </p:graphicFrame>
      <p:sp>
        <p:nvSpPr>
          <p:cNvPr id="13" name="12 - TextBox"/>
          <p:cNvSpPr txBox="1"/>
          <p:nvPr/>
        </p:nvSpPr>
        <p:spPr>
          <a:xfrm>
            <a:off x="6574220" y="2527738"/>
            <a:ext cx="2159877" cy="369332"/>
          </a:xfrm>
          <a:prstGeom prst="rect">
            <a:avLst/>
          </a:prstGeom>
          <a:solidFill>
            <a:schemeClr val="accent1">
              <a:alpha val="37000"/>
            </a:schemeClr>
          </a:solidFill>
          <a:scene3d>
            <a:camera prst="orthographicFront"/>
            <a:lightRig rig="threePt" dir="t"/>
          </a:scene3d>
          <a:sp3d>
            <a:bevelT/>
          </a:sp3d>
        </p:spPr>
        <p:txBody>
          <a:bodyPr wrap="square" rtlCol="0">
            <a:spAutoFit/>
          </a:bodyPr>
          <a:lstStyle/>
          <a:p>
            <a:pPr algn="ctr"/>
            <a:r>
              <a:rPr lang="el-GR" b="1" dirty="0" smtClean="0"/>
              <a:t>Στο βρόχο ΑΓΒΑ</a:t>
            </a:r>
            <a:endParaRPr lang="el-GR" b="1" dirty="0"/>
          </a:p>
        </p:txBody>
      </p:sp>
      <p:graphicFrame>
        <p:nvGraphicFramePr>
          <p:cNvPr id="14" name="13 - Αντικείμενο"/>
          <p:cNvGraphicFramePr>
            <a:graphicFrameLocks noChangeAspect="1"/>
          </p:cNvGraphicFramePr>
          <p:nvPr/>
        </p:nvGraphicFramePr>
        <p:xfrm>
          <a:off x="6724105" y="3079043"/>
          <a:ext cx="1841500" cy="647700"/>
        </p:xfrm>
        <a:graphic>
          <a:graphicData uri="http://schemas.openxmlformats.org/presentationml/2006/ole">
            <mc:AlternateContent xmlns:mc="http://schemas.openxmlformats.org/markup-compatibility/2006">
              <mc:Choice xmlns:v="urn:schemas-microsoft-com:vml" Requires="v">
                <p:oleObj spid="_x0000_s556069" name="Equation" r:id="rId12" imgW="1841400" imgH="647640" progId="Equation.DSMT4">
                  <p:embed/>
                </p:oleObj>
              </mc:Choice>
              <mc:Fallback>
                <p:oleObj name="Equation" r:id="rId12" imgW="1841400" imgH="647640" progId="Equation.DSMT4">
                  <p:embed/>
                  <p:pic>
                    <p:nvPicPr>
                      <p:cNvPr id="0"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24105" y="3079043"/>
                        <a:ext cx="1841500" cy="647700"/>
                      </a:xfrm>
                      <a:prstGeom prst="rect">
                        <a:avLst/>
                      </a:prstGeom>
                      <a:solidFill>
                        <a:srgbClr val="FF9900"/>
                      </a:solidFill>
                    </p:spPr>
                  </p:pic>
                </p:oleObj>
              </mc:Fallback>
            </mc:AlternateContent>
          </a:graphicData>
        </a:graphic>
      </p:graphicFrame>
      <p:sp>
        <p:nvSpPr>
          <p:cNvPr id="15" name="14 - TextBox"/>
          <p:cNvSpPr txBox="1"/>
          <p:nvPr/>
        </p:nvSpPr>
        <p:spPr>
          <a:xfrm>
            <a:off x="6610913" y="4035978"/>
            <a:ext cx="2154718" cy="369332"/>
          </a:xfrm>
          <a:prstGeom prst="rect">
            <a:avLst/>
          </a:prstGeom>
          <a:solidFill>
            <a:schemeClr val="accent1">
              <a:alpha val="38000"/>
            </a:schemeClr>
          </a:solidFill>
          <a:scene3d>
            <a:camera prst="orthographicFront"/>
            <a:lightRig rig="threePt" dir="t"/>
          </a:scene3d>
          <a:sp3d>
            <a:bevelT/>
          </a:sp3d>
        </p:spPr>
        <p:txBody>
          <a:bodyPr wrap="square" rtlCol="0">
            <a:spAutoFit/>
          </a:bodyPr>
          <a:lstStyle/>
          <a:p>
            <a:pPr algn="ctr"/>
            <a:r>
              <a:rPr lang="el-GR" b="1" dirty="0" smtClean="0"/>
              <a:t>Στο βρόχο ΑΕΖΒΑ</a:t>
            </a:r>
            <a:endParaRPr lang="el-GR" b="1" dirty="0"/>
          </a:p>
        </p:txBody>
      </p:sp>
      <p:graphicFrame>
        <p:nvGraphicFramePr>
          <p:cNvPr id="16" name="15 - Αντικείμενο"/>
          <p:cNvGraphicFramePr>
            <a:graphicFrameLocks noChangeAspect="1"/>
          </p:cNvGraphicFramePr>
          <p:nvPr/>
        </p:nvGraphicFramePr>
        <p:xfrm>
          <a:off x="6475635" y="4503354"/>
          <a:ext cx="2476500" cy="1003300"/>
        </p:xfrm>
        <a:graphic>
          <a:graphicData uri="http://schemas.openxmlformats.org/presentationml/2006/ole">
            <mc:AlternateContent xmlns:mc="http://schemas.openxmlformats.org/markup-compatibility/2006">
              <mc:Choice xmlns:v="urn:schemas-microsoft-com:vml" Requires="v">
                <p:oleObj spid="_x0000_s556070" name="Equation" r:id="rId14" imgW="2476440" imgH="1002960" progId="Equation.DSMT4">
                  <p:embed/>
                </p:oleObj>
              </mc:Choice>
              <mc:Fallback>
                <p:oleObj name="Equation" r:id="rId14" imgW="2476440" imgH="1002960" progId="Equation.DSMT4">
                  <p:embed/>
                  <p:pic>
                    <p:nvPicPr>
                      <p:cNvPr id="0" name="Picture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75635" y="4503354"/>
                        <a:ext cx="2476500" cy="1003300"/>
                      </a:xfrm>
                      <a:prstGeom prst="rect">
                        <a:avLst/>
                      </a:prstGeom>
                      <a:solidFill>
                        <a:srgbClr val="FF9900"/>
                      </a:solidFill>
                    </p:spPr>
                  </p:pic>
                </p:oleObj>
              </mc:Fallback>
            </mc:AlternateContent>
          </a:graphicData>
        </a:graphic>
      </p:graphicFrame>
      <p:sp>
        <p:nvSpPr>
          <p:cNvPr id="17" name="16 - TextBox"/>
          <p:cNvSpPr txBox="1"/>
          <p:nvPr/>
        </p:nvSpPr>
        <p:spPr>
          <a:xfrm>
            <a:off x="1129830" y="6080236"/>
            <a:ext cx="7225868" cy="707886"/>
          </a:xfrm>
          <a:prstGeom prst="rect">
            <a:avLst/>
          </a:prstGeom>
          <a:solidFill>
            <a:schemeClr val="accent1">
              <a:alpha val="31000"/>
            </a:schemeClr>
          </a:solidFill>
          <a:scene3d>
            <a:camera prst="orthographicFront"/>
            <a:lightRig rig="threePt" dir="t"/>
          </a:scene3d>
          <a:sp3d>
            <a:bevelT/>
          </a:sp3d>
        </p:spPr>
        <p:txBody>
          <a:bodyPr wrap="square" rtlCol="0">
            <a:spAutoFit/>
          </a:bodyPr>
          <a:lstStyle/>
          <a:p>
            <a:pPr algn="ctr"/>
            <a:r>
              <a:rPr lang="el-GR" sz="2000" b="1" dirty="0" smtClean="0">
                <a:solidFill>
                  <a:srgbClr val="002060"/>
                </a:solidFill>
              </a:rPr>
              <a:t>Λύνουμε το σύστημα των εξισώσεων (1), (2) και (3) και υπολογίζουμε τις εντάσεις των ρευμάτων Ι</a:t>
            </a:r>
            <a:r>
              <a:rPr lang="el-GR" sz="2000" b="1" baseline="-25000" dirty="0" smtClean="0">
                <a:solidFill>
                  <a:srgbClr val="002060"/>
                </a:solidFill>
              </a:rPr>
              <a:t>1</a:t>
            </a:r>
            <a:r>
              <a:rPr lang="el-GR" sz="2000" b="1" dirty="0" smtClean="0">
                <a:solidFill>
                  <a:srgbClr val="002060"/>
                </a:solidFill>
              </a:rPr>
              <a:t>, Ι</a:t>
            </a:r>
            <a:r>
              <a:rPr lang="el-GR" sz="2000" b="1" baseline="-25000" dirty="0" smtClean="0">
                <a:solidFill>
                  <a:srgbClr val="002060"/>
                </a:solidFill>
              </a:rPr>
              <a:t>2</a:t>
            </a:r>
            <a:r>
              <a:rPr lang="el-GR" sz="2000" b="1" dirty="0" smtClean="0">
                <a:solidFill>
                  <a:srgbClr val="002060"/>
                </a:solidFill>
              </a:rPr>
              <a:t> και Ι</a:t>
            </a:r>
            <a:r>
              <a:rPr lang="el-GR" sz="2000" b="1" baseline="-25000" dirty="0" smtClean="0">
                <a:solidFill>
                  <a:srgbClr val="002060"/>
                </a:solidFill>
              </a:rPr>
              <a:t>3</a:t>
            </a:r>
            <a:r>
              <a:rPr lang="el-GR" b="1" dirty="0" smtClean="0"/>
              <a:t>.</a:t>
            </a:r>
            <a:endParaRPr lang="el-GR" b="1" dirty="0"/>
          </a:p>
        </p:txBody>
      </p:sp>
      <p:sp>
        <p:nvSpPr>
          <p:cNvPr id="18" name="17 - TextBox"/>
          <p:cNvSpPr txBox="1"/>
          <p:nvPr/>
        </p:nvSpPr>
        <p:spPr>
          <a:xfrm>
            <a:off x="9186044" y="5223641"/>
            <a:ext cx="2942896" cy="923330"/>
          </a:xfrm>
          <a:prstGeom prst="rect">
            <a:avLst/>
          </a:prstGeom>
          <a:solidFill>
            <a:schemeClr val="accent1">
              <a:alpha val="39000"/>
            </a:schemeClr>
          </a:solidFill>
          <a:scene3d>
            <a:camera prst="orthographicFront"/>
            <a:lightRig rig="threePt" dir="t"/>
          </a:scene3d>
          <a:sp3d>
            <a:bevelT/>
          </a:sp3d>
        </p:spPr>
        <p:txBody>
          <a:bodyPr wrap="square" rtlCol="0">
            <a:spAutoFit/>
          </a:bodyPr>
          <a:lstStyle/>
          <a:p>
            <a:pPr algn="just"/>
            <a:r>
              <a:rPr lang="el-GR" dirty="0" smtClean="0"/>
              <a:t>Υπολογίζουμε επίσης τις τάσεις </a:t>
            </a:r>
            <a:r>
              <a:rPr lang="en-US" dirty="0" smtClean="0"/>
              <a:t>V</a:t>
            </a:r>
            <a:r>
              <a:rPr lang="el-GR" dirty="0" smtClean="0"/>
              <a:t> σε κάθε στοιχείο του κυκλώματος</a:t>
            </a:r>
            <a:endParaRPr lang="el-GR" dirty="0"/>
          </a:p>
        </p:txBody>
      </p:sp>
      <p:sp>
        <p:nvSpPr>
          <p:cNvPr id="21" name="20 - Θέση αριθμού διαφάνειας"/>
          <p:cNvSpPr>
            <a:spLocks noGrp="1"/>
          </p:cNvSpPr>
          <p:nvPr>
            <p:ph type="sldNum" sz="quarter" idx="12"/>
          </p:nvPr>
        </p:nvSpPr>
        <p:spPr/>
        <p:txBody>
          <a:bodyPr/>
          <a:lstStyle/>
          <a:p>
            <a:fld id="{C2F5A187-A889-495D-B202-899DA2CF5BAE}" type="slidenum">
              <a:rPr lang="en-US" smtClean="0"/>
              <a:pPr/>
              <a:t>114</a:t>
            </a:fld>
            <a:endParaRPr lang="en-US"/>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7" name="Text Box 5"/>
          <p:cNvSpPr txBox="1">
            <a:spLocks noChangeArrowheads="1"/>
          </p:cNvSpPr>
          <p:nvPr/>
        </p:nvSpPr>
        <p:spPr bwMode="auto">
          <a:xfrm>
            <a:off x="158823" y="2025911"/>
            <a:ext cx="11887200" cy="707886"/>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4000" b="1" dirty="0" smtClean="0">
                <a:solidFill>
                  <a:srgbClr val="0F7698"/>
                </a:solidFill>
              </a:rPr>
              <a:t>Η έννοια του μαγνητικού πεδίου</a:t>
            </a:r>
            <a:endParaRPr lang="en-US" sz="4000" b="1" dirty="0" smtClean="0">
              <a:solidFill>
                <a:srgbClr val="0F7698"/>
              </a:solidFill>
            </a:endParaRPr>
          </a:p>
        </p:txBody>
      </p:sp>
      <p:sp>
        <p:nvSpPr>
          <p:cNvPr id="7" name="6 - Θέση αριθμού διαφάνειας"/>
          <p:cNvSpPr>
            <a:spLocks noGrp="1"/>
          </p:cNvSpPr>
          <p:nvPr>
            <p:ph type="sldNum" sz="quarter" idx="12"/>
          </p:nvPr>
        </p:nvSpPr>
        <p:spPr/>
        <p:txBody>
          <a:bodyPr/>
          <a:lstStyle/>
          <a:p>
            <a:fld id="{C2F5A187-A889-495D-B202-899DA2CF5BAE}" type="slidenum">
              <a:rPr lang="en-US" smtClean="0"/>
              <a:pPr/>
              <a:t>115</a:t>
            </a:fld>
            <a:endParaRPr lang="en-US"/>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41306" y="819810"/>
            <a:ext cx="5229480" cy="599091"/>
          </a:xfrm>
        </p:spPr>
        <p:txBody>
          <a:bodyPr>
            <a:normAutofit/>
          </a:bodyPr>
          <a:lstStyle/>
          <a:p>
            <a:pPr algn="ctr"/>
            <a:r>
              <a:rPr lang="en-US" sz="2400" b="1" dirty="0" err="1" smtClean="0">
                <a:solidFill>
                  <a:srgbClr val="0D3857"/>
                </a:solidFill>
              </a:rPr>
              <a:t>Σύντομη</a:t>
            </a:r>
            <a:r>
              <a:rPr lang="en-US" sz="2400" b="1" dirty="0" smtClean="0">
                <a:solidFill>
                  <a:srgbClr val="0D3857"/>
                </a:solidFill>
              </a:rPr>
              <a:t> </a:t>
            </a:r>
            <a:r>
              <a:rPr lang="el-GR" sz="2400" b="1" dirty="0" smtClean="0">
                <a:solidFill>
                  <a:srgbClr val="0D3857"/>
                </a:solidFill>
              </a:rPr>
              <a:t>ιστορική </a:t>
            </a:r>
            <a:r>
              <a:rPr lang="en-US" sz="2400" b="1" dirty="0" err="1" smtClean="0">
                <a:solidFill>
                  <a:srgbClr val="0D3857"/>
                </a:solidFill>
              </a:rPr>
              <a:t>αναδρομή</a:t>
            </a:r>
            <a:endParaRPr lang="en-US" sz="2400" b="1" dirty="0" smtClean="0">
              <a:solidFill>
                <a:srgbClr val="0D3857"/>
              </a:solidFill>
            </a:endParaRPr>
          </a:p>
        </p:txBody>
      </p:sp>
      <p:sp>
        <p:nvSpPr>
          <p:cNvPr id="28675" name="Rectangle 3"/>
          <p:cNvSpPr>
            <a:spLocks noGrp="1" noChangeArrowheads="1"/>
          </p:cNvSpPr>
          <p:nvPr>
            <p:ph idx="1"/>
          </p:nvPr>
        </p:nvSpPr>
        <p:spPr>
          <a:xfrm>
            <a:off x="225390" y="1330283"/>
            <a:ext cx="8596668" cy="1623136"/>
          </a:xfrm>
        </p:spPr>
        <p:txBody>
          <a:bodyPr>
            <a:normAutofit lnSpcReduction="10000"/>
          </a:bodyPr>
          <a:lstStyle/>
          <a:p>
            <a:pPr marL="0" indent="0"/>
            <a:r>
              <a:rPr lang="el-GR" sz="2000" b="1" dirty="0" smtClean="0">
                <a:solidFill>
                  <a:srgbClr val="000000"/>
                </a:solidFill>
              </a:rPr>
              <a:t> </a:t>
            </a:r>
            <a:r>
              <a:rPr lang="en-US" sz="2000" b="1" dirty="0" smtClean="0">
                <a:solidFill>
                  <a:srgbClr val="002060"/>
                </a:solidFill>
              </a:rPr>
              <a:t>13</a:t>
            </a:r>
            <a:r>
              <a:rPr lang="el-GR" sz="2000" b="1" dirty="0" err="1" smtClean="0">
                <a:solidFill>
                  <a:srgbClr val="002060"/>
                </a:solidFill>
              </a:rPr>
              <a:t>ος</a:t>
            </a:r>
            <a:r>
              <a:rPr lang="en-US" sz="2000" b="1" dirty="0" smtClean="0">
                <a:solidFill>
                  <a:srgbClr val="002060"/>
                </a:solidFill>
              </a:rPr>
              <a:t> </a:t>
            </a:r>
            <a:r>
              <a:rPr lang="en-US" sz="2000" b="1" dirty="0" err="1" smtClean="0">
                <a:solidFill>
                  <a:srgbClr val="002060"/>
                </a:solidFill>
              </a:rPr>
              <a:t>αιώνας</a:t>
            </a:r>
            <a:r>
              <a:rPr lang="en-US" sz="2000" b="1" dirty="0" smtClean="0">
                <a:solidFill>
                  <a:srgbClr val="002060"/>
                </a:solidFill>
              </a:rPr>
              <a:t> </a:t>
            </a:r>
            <a:r>
              <a:rPr lang="en-US" sz="2000" b="1" dirty="0" err="1" smtClean="0">
                <a:solidFill>
                  <a:srgbClr val="002060"/>
                </a:solidFill>
              </a:rPr>
              <a:t>π.Χ</a:t>
            </a:r>
            <a:r>
              <a:rPr lang="en-US" sz="2000" b="1" dirty="0" smtClean="0">
                <a:solidFill>
                  <a:srgbClr val="002060"/>
                </a:solidFill>
              </a:rPr>
              <a:t>.</a:t>
            </a:r>
          </a:p>
          <a:p>
            <a:pPr lvl="1" algn="just">
              <a:buClr>
                <a:srgbClr val="2187BA"/>
              </a:buClr>
            </a:pPr>
            <a:r>
              <a:rPr lang="el-GR" sz="1900" b="1" dirty="0" smtClean="0">
                <a:solidFill>
                  <a:srgbClr val="000000"/>
                </a:solidFill>
              </a:rPr>
              <a:t> </a:t>
            </a:r>
            <a:r>
              <a:rPr lang="en-US" sz="1900" b="1" dirty="0" err="1" smtClean="0">
                <a:solidFill>
                  <a:srgbClr val="000000"/>
                </a:solidFill>
              </a:rPr>
              <a:t>Οι</a:t>
            </a:r>
            <a:r>
              <a:rPr lang="en-US" sz="1900" b="1" dirty="0" smtClean="0">
                <a:solidFill>
                  <a:srgbClr val="000000"/>
                </a:solidFill>
              </a:rPr>
              <a:t> </a:t>
            </a:r>
            <a:r>
              <a:rPr lang="en-US" sz="1900" b="1" dirty="0" err="1" smtClean="0">
                <a:solidFill>
                  <a:srgbClr val="000000"/>
                </a:solidFill>
              </a:rPr>
              <a:t>Κινέζοι</a:t>
            </a:r>
            <a:r>
              <a:rPr lang="en-US" sz="1900" b="1" dirty="0" smtClean="0">
                <a:solidFill>
                  <a:srgbClr val="000000"/>
                </a:solidFill>
              </a:rPr>
              <a:t> </a:t>
            </a:r>
            <a:r>
              <a:rPr lang="en-US" sz="1900" b="1" dirty="0" err="1" smtClean="0">
                <a:solidFill>
                  <a:srgbClr val="000000"/>
                </a:solidFill>
              </a:rPr>
              <a:t>χρησιμοπο</a:t>
            </a:r>
            <a:r>
              <a:rPr lang="el-GR" sz="1900" b="1" dirty="0" err="1" smtClean="0">
                <a:solidFill>
                  <a:srgbClr val="000000"/>
                </a:solidFill>
              </a:rPr>
              <a:t>ιούσαν</a:t>
            </a:r>
            <a:r>
              <a:rPr lang="en-US" sz="1900" b="1" dirty="0" smtClean="0">
                <a:solidFill>
                  <a:srgbClr val="000000"/>
                </a:solidFill>
              </a:rPr>
              <a:t> </a:t>
            </a:r>
            <a:r>
              <a:rPr lang="en-US" sz="1900" b="1" dirty="0" err="1" smtClean="0">
                <a:solidFill>
                  <a:srgbClr val="000000"/>
                </a:solidFill>
              </a:rPr>
              <a:t>την</a:t>
            </a:r>
            <a:r>
              <a:rPr lang="en-US" sz="1900" b="1" dirty="0" smtClean="0">
                <a:solidFill>
                  <a:srgbClr val="000000"/>
                </a:solidFill>
              </a:rPr>
              <a:t> </a:t>
            </a:r>
            <a:r>
              <a:rPr lang="en-US" sz="1900" b="1" dirty="0" err="1" smtClean="0">
                <a:solidFill>
                  <a:srgbClr val="000000"/>
                </a:solidFill>
              </a:rPr>
              <a:t>πυξίδα</a:t>
            </a:r>
            <a:r>
              <a:rPr lang="el-GR" sz="1900" b="1" dirty="0" smtClean="0">
                <a:solidFill>
                  <a:srgbClr val="000000"/>
                </a:solidFill>
              </a:rPr>
              <a:t>.</a:t>
            </a:r>
            <a:endParaRPr lang="en-US" sz="1900" b="1" dirty="0" smtClean="0">
              <a:solidFill>
                <a:srgbClr val="000000"/>
              </a:solidFill>
            </a:endParaRPr>
          </a:p>
          <a:p>
            <a:pPr marL="809625" lvl="2" indent="-357188" algn="just">
              <a:buClr>
                <a:srgbClr val="2187BA"/>
              </a:buClr>
            </a:pPr>
            <a:r>
              <a:rPr lang="en-US" sz="1900" b="1" dirty="0" smtClean="0">
                <a:solidFill>
                  <a:srgbClr val="000000"/>
                </a:solidFill>
              </a:rPr>
              <a:t>Η </a:t>
            </a:r>
            <a:r>
              <a:rPr lang="el-GR" sz="1900" b="1" dirty="0" smtClean="0">
                <a:solidFill>
                  <a:srgbClr val="000000"/>
                </a:solidFill>
              </a:rPr>
              <a:t>πυξίδα</a:t>
            </a:r>
            <a:r>
              <a:rPr lang="en-US" sz="1900" b="1" dirty="0" smtClean="0">
                <a:solidFill>
                  <a:srgbClr val="000000"/>
                </a:solidFill>
              </a:rPr>
              <a:t> </a:t>
            </a:r>
            <a:r>
              <a:rPr lang="el-GR" sz="1900" b="1" dirty="0" smtClean="0">
                <a:solidFill>
                  <a:srgbClr val="000000"/>
                </a:solidFill>
              </a:rPr>
              <a:t>διαθέτει </a:t>
            </a:r>
            <a:r>
              <a:rPr lang="en-US" sz="1900" b="1" dirty="0" err="1" smtClean="0">
                <a:solidFill>
                  <a:srgbClr val="000000"/>
                </a:solidFill>
              </a:rPr>
              <a:t>μαγνητική</a:t>
            </a:r>
            <a:r>
              <a:rPr lang="en-US" sz="1900" b="1" dirty="0" smtClean="0">
                <a:solidFill>
                  <a:srgbClr val="000000"/>
                </a:solidFill>
              </a:rPr>
              <a:t> </a:t>
            </a:r>
            <a:r>
              <a:rPr lang="en-US" sz="1900" b="1" dirty="0" err="1" smtClean="0">
                <a:solidFill>
                  <a:srgbClr val="000000"/>
                </a:solidFill>
              </a:rPr>
              <a:t>βελόνα</a:t>
            </a:r>
            <a:r>
              <a:rPr lang="el-GR" sz="1900" b="1" dirty="0" smtClean="0">
                <a:solidFill>
                  <a:srgbClr val="000000"/>
                </a:solidFill>
              </a:rPr>
              <a:t>.</a:t>
            </a:r>
          </a:p>
          <a:p>
            <a:pPr marL="452438" lvl="2" indent="261938" algn="just">
              <a:buClr>
                <a:srgbClr val="2187BA"/>
              </a:buClr>
            </a:pPr>
            <a:r>
              <a:rPr lang="el-GR" sz="1900" b="1" dirty="0" smtClean="0">
                <a:solidFill>
                  <a:srgbClr val="000000"/>
                </a:solidFill>
              </a:rPr>
              <a:t> Η πυξίδα ήταν πιθανότατα επινόηση των Αράβων ή των Ινδών.</a:t>
            </a:r>
          </a:p>
          <a:p>
            <a:pPr marL="0" indent="0"/>
            <a:endParaRPr lang="en-US" dirty="0" smtClean="0">
              <a:solidFill>
                <a:srgbClr val="000000"/>
              </a:solidFill>
            </a:endParaRPr>
          </a:p>
        </p:txBody>
      </p:sp>
      <p:sp>
        <p:nvSpPr>
          <p:cNvPr id="5" name="Text Box 5"/>
          <p:cNvSpPr txBox="1">
            <a:spLocks noChangeArrowheads="1"/>
          </p:cNvSpPr>
          <p:nvPr/>
        </p:nvSpPr>
        <p:spPr bwMode="auto">
          <a:xfrm>
            <a:off x="148313" y="92071"/>
            <a:ext cx="11887200" cy="64633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3600" b="1" dirty="0" smtClean="0">
                <a:solidFill>
                  <a:srgbClr val="0F7698"/>
                </a:solidFill>
              </a:rPr>
              <a:t>Η έννοια του μαγνητικού πεδίου</a:t>
            </a:r>
            <a:endParaRPr lang="en-US" sz="3600" b="1" dirty="0" smtClean="0">
              <a:solidFill>
                <a:srgbClr val="0F7698"/>
              </a:solidFill>
            </a:endParaRPr>
          </a:p>
        </p:txBody>
      </p:sp>
      <p:sp>
        <p:nvSpPr>
          <p:cNvPr id="6" name="Rectangle 5"/>
          <p:cNvSpPr txBox="1">
            <a:spLocks noChangeArrowheads="1"/>
          </p:cNvSpPr>
          <p:nvPr/>
        </p:nvSpPr>
        <p:spPr>
          <a:xfrm>
            <a:off x="540699" y="2977228"/>
            <a:ext cx="11430584" cy="3644290"/>
          </a:xfrm>
          <a:prstGeom prst="rect">
            <a:avLst/>
          </a:prstGeom>
        </p:spPr>
        <p:txBody>
          <a:bodyPr vert="horz" lIns="91440" tIns="45720" rIns="91440" bIns="45720" rtlCol="0">
            <a:normAutofit fontScale="92500" lnSpcReduction="10000"/>
          </a:bodyPr>
          <a:lstStyle/>
          <a:p>
            <a:pPr marL="0" marR="0" lvl="0" indent="0" algn="just"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l-GR" sz="2000" b="1" i="0" u="none" strike="noStrike" kern="1200" cap="none" spc="0" normalizeH="0" baseline="0" noProof="0" dirty="0" smtClean="0">
                <a:ln>
                  <a:noFill/>
                </a:ln>
                <a:solidFill>
                  <a:srgbClr val="002060"/>
                </a:solidFill>
                <a:effectLst/>
                <a:uLnTx/>
                <a:uFillTx/>
                <a:latin typeface="+mn-lt"/>
                <a:ea typeface="+mn-ea"/>
                <a:cs typeface="+mn-cs"/>
              </a:rPr>
              <a:t> </a:t>
            </a:r>
            <a:r>
              <a:rPr kumimoji="0" lang="en-US" sz="2000" b="1" i="0" u="none" strike="noStrike" kern="1200" cap="none" spc="0" normalizeH="0" baseline="0" noProof="0" dirty="0" smtClean="0">
                <a:ln>
                  <a:noFill/>
                </a:ln>
                <a:solidFill>
                  <a:srgbClr val="002060"/>
                </a:solidFill>
                <a:effectLst/>
                <a:uLnTx/>
                <a:uFillTx/>
                <a:latin typeface="+mn-lt"/>
                <a:ea typeface="+mn-ea"/>
                <a:cs typeface="+mn-cs"/>
              </a:rPr>
              <a:t>1269</a:t>
            </a:r>
          </a:p>
          <a:p>
            <a:pPr marL="452438" marR="0" lvl="1" indent="-273050" algn="just" defTabSz="457200" rtl="0" eaLnBrk="1" fontAlgn="auto" latinLnBrk="0" hangingPunct="1">
              <a:lnSpc>
                <a:spcPct val="100000"/>
              </a:lnSpc>
              <a:spcBef>
                <a:spcPts val="1000"/>
              </a:spcBef>
              <a:spcAft>
                <a:spcPts val="0"/>
              </a:spcAft>
              <a:buClr>
                <a:srgbClr val="2187BA"/>
              </a:buClr>
              <a:buSzPct val="80000"/>
              <a:buFont typeface="Wingdings 3" charset="2"/>
              <a:buChar char=""/>
              <a:tabLst/>
              <a:defRPr/>
            </a:pPr>
            <a:r>
              <a:rPr kumimoji="0" lang="en-US" sz="2000" b="1" i="0" u="none" strike="noStrike" kern="1200" cap="none" spc="0" normalizeH="0" baseline="0" noProof="0" dirty="0" smtClean="0">
                <a:ln>
                  <a:noFill/>
                </a:ln>
                <a:solidFill>
                  <a:srgbClr val="000000"/>
                </a:solidFill>
                <a:effectLst/>
                <a:uLnTx/>
                <a:uFillTx/>
                <a:latin typeface="+mn-lt"/>
                <a:ea typeface="+mn-ea"/>
                <a:cs typeface="+mn-cs"/>
              </a:rPr>
              <a:t>Ο Pierre de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Maricourt</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διαπίστωσε</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ότι</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οι</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κατευθύνσεις</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που</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έπαιρνε</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μια</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βελόνα</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κοντά</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σε</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έναν</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σφαιρικό</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φυσικό</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μαγνήτη</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σχημάτιζαν</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γραμμές</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οι</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οποίες</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περιέγραφαν</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περικύκλωναν</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τη</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σφαίρα</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a:t>
            </a:r>
          </a:p>
          <a:p>
            <a:pPr marL="452438" marR="0" lvl="1" indent="-273050" algn="just" defTabSz="457200" rtl="0" eaLnBrk="1" fontAlgn="auto" latinLnBrk="0" hangingPunct="1">
              <a:lnSpc>
                <a:spcPct val="100000"/>
              </a:lnSpc>
              <a:spcBef>
                <a:spcPts val="1000"/>
              </a:spcBef>
              <a:spcAft>
                <a:spcPts val="0"/>
              </a:spcAft>
              <a:buClr>
                <a:srgbClr val="2187BA"/>
              </a:buClr>
              <a:buSzPct val="80000"/>
              <a:buFont typeface="Wingdings 3" charset="2"/>
              <a:buChar char=""/>
              <a:tabLst/>
              <a:defRPr/>
            </a:pP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Οι</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γραμμές</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διέρχονταν</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επίσης</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από</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δύο</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σημεία</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εκ</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διαμέτρου</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αντίθετα</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μεταξύ</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τους</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a:t>
            </a:r>
          </a:p>
          <a:p>
            <a:pPr marL="452438" marR="0" lvl="1" indent="-273050" algn="just" defTabSz="457200" rtl="0" eaLnBrk="1" fontAlgn="auto" latinLnBrk="0" hangingPunct="1">
              <a:lnSpc>
                <a:spcPct val="100000"/>
              </a:lnSpc>
              <a:spcBef>
                <a:spcPts val="1000"/>
              </a:spcBef>
              <a:spcAft>
                <a:spcPts val="0"/>
              </a:spcAft>
              <a:buClr>
                <a:srgbClr val="2187BA"/>
              </a:buClr>
              <a:buSzPct val="80000"/>
              <a:buFont typeface="Wingdings 3" charset="2"/>
              <a:buChar char=""/>
              <a:tabLst/>
              <a:defRPr/>
            </a:pP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Τα</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σημεία</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αυτά</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τα</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ονόμασε</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πόλους</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a:t>
            </a:r>
          </a:p>
          <a:p>
            <a:pPr marL="0" marR="0" lvl="0" indent="0" algn="just"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l-GR" sz="2000" b="1" i="0" u="none" strike="noStrike" kern="1200" cap="none" spc="0" normalizeH="0" baseline="0" noProof="0" dirty="0" smtClean="0">
                <a:ln>
                  <a:noFill/>
                </a:ln>
                <a:solidFill>
                  <a:srgbClr val="002060"/>
                </a:solidFill>
                <a:effectLst/>
                <a:uLnTx/>
                <a:uFillTx/>
                <a:latin typeface="+mn-lt"/>
                <a:ea typeface="+mn-ea"/>
                <a:cs typeface="+mn-cs"/>
              </a:rPr>
              <a:t> </a:t>
            </a:r>
            <a:r>
              <a:rPr kumimoji="0" lang="en-US" sz="2000" b="1" i="0" u="none" strike="noStrike" kern="1200" cap="none" spc="0" normalizeH="0" baseline="0" noProof="0" dirty="0" smtClean="0">
                <a:ln>
                  <a:noFill/>
                </a:ln>
                <a:solidFill>
                  <a:srgbClr val="002060"/>
                </a:solidFill>
                <a:effectLst/>
                <a:uLnTx/>
                <a:uFillTx/>
                <a:latin typeface="+mn-lt"/>
                <a:ea typeface="+mn-ea"/>
                <a:cs typeface="+mn-cs"/>
              </a:rPr>
              <a:t>1600</a:t>
            </a:r>
          </a:p>
          <a:p>
            <a:pPr marL="452438" marR="0" lvl="1" indent="-452438" algn="just" defTabSz="457200" rtl="0" eaLnBrk="1" fontAlgn="auto" latinLnBrk="0" hangingPunct="1">
              <a:lnSpc>
                <a:spcPct val="100000"/>
              </a:lnSpc>
              <a:spcBef>
                <a:spcPts val="1000"/>
              </a:spcBef>
              <a:spcAft>
                <a:spcPts val="0"/>
              </a:spcAft>
              <a:buClr>
                <a:srgbClr val="2187BA"/>
              </a:buClr>
              <a:buSzPct val="80000"/>
              <a:buFont typeface="Wingdings 3" charset="2"/>
              <a:buChar char=""/>
              <a:tabLst/>
              <a:defRPr/>
            </a:pPr>
            <a:r>
              <a:rPr kumimoji="0" lang="en-US" sz="2000" b="1" i="0" u="none" strike="noStrike" kern="1200" cap="none" spc="0" normalizeH="0" baseline="0" noProof="0" dirty="0" smtClean="0">
                <a:ln>
                  <a:noFill/>
                </a:ln>
                <a:solidFill>
                  <a:srgbClr val="000000"/>
                </a:solidFill>
                <a:effectLst/>
                <a:uLnTx/>
                <a:uFillTx/>
                <a:latin typeface="+mn-lt"/>
                <a:ea typeface="+mn-ea"/>
                <a:cs typeface="+mn-cs"/>
              </a:rPr>
              <a:t>William Gilbert</a:t>
            </a:r>
          </a:p>
          <a:p>
            <a:pPr marL="452438" marR="0" lvl="2" indent="-452438" algn="just" defTabSz="457200" rtl="0" eaLnBrk="1" fontAlgn="auto" latinLnBrk="0" hangingPunct="1">
              <a:lnSpc>
                <a:spcPct val="100000"/>
              </a:lnSpc>
              <a:spcBef>
                <a:spcPts val="1000"/>
              </a:spcBef>
              <a:spcAft>
                <a:spcPts val="0"/>
              </a:spcAft>
              <a:buClr>
                <a:srgbClr val="2187BA"/>
              </a:buClr>
              <a:buSzPct val="80000"/>
              <a:buFont typeface="Wingdings 3" charset="2"/>
              <a:buChar char=""/>
              <a:tabLst/>
              <a:defRPr/>
            </a:pPr>
            <a:r>
              <a:rPr kumimoji="0" lang="el-GR" sz="2000" b="1"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Επέκτεινε τα πειράματα του </a:t>
            </a:r>
            <a:r>
              <a:rPr kumimoji="0" lang="el-GR" sz="2000" b="1"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de</a:t>
            </a:r>
            <a:r>
              <a:rPr kumimoji="0" lang="el-GR" sz="2000" b="1"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a:t>
            </a:r>
            <a:r>
              <a:rPr kumimoji="0" lang="el-GR" sz="2000" b="1" i="0" u="none" strike="noStrike" kern="1200" cap="none" spc="0" normalizeH="0" baseline="0" noProof="0" dirty="0" err="1" smtClean="0">
                <a:ln>
                  <a:noFill/>
                </a:ln>
                <a:solidFill>
                  <a:schemeClr val="tx1">
                    <a:lumMod val="75000"/>
                    <a:lumOff val="25000"/>
                  </a:schemeClr>
                </a:solidFill>
                <a:effectLst/>
                <a:uLnTx/>
                <a:uFillTx/>
                <a:latin typeface="+mn-lt"/>
                <a:ea typeface="+mn-ea"/>
                <a:cs typeface="+mn-cs"/>
              </a:rPr>
              <a:t>Maricourt</a:t>
            </a:r>
            <a:r>
              <a:rPr kumimoji="0" lang="el-GR" sz="2000" b="1"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 σε διάφορα υλικά.</a:t>
            </a:r>
            <a:endParaRPr kumimoji="0" lang="en-US" sz="2000" b="1" i="0" u="none" strike="noStrike" kern="1200" cap="none" spc="0" normalizeH="0" baseline="0" noProof="0" dirty="0" smtClean="0">
              <a:ln>
                <a:noFill/>
              </a:ln>
              <a:solidFill>
                <a:srgbClr val="000000"/>
              </a:solidFill>
              <a:effectLst/>
              <a:uLnTx/>
              <a:uFillTx/>
              <a:latin typeface="+mn-lt"/>
              <a:ea typeface="+mn-ea"/>
              <a:cs typeface="+mn-cs"/>
            </a:endParaRPr>
          </a:p>
          <a:p>
            <a:pPr marL="452438" marR="0" lvl="2" indent="-452438" algn="just" defTabSz="457200" rtl="0" eaLnBrk="1" fontAlgn="auto" latinLnBrk="0" hangingPunct="1">
              <a:lnSpc>
                <a:spcPct val="100000"/>
              </a:lnSpc>
              <a:spcBef>
                <a:spcPts val="1000"/>
              </a:spcBef>
              <a:spcAft>
                <a:spcPts val="0"/>
              </a:spcAft>
              <a:buClr>
                <a:srgbClr val="2187BA"/>
              </a:buClr>
              <a:buSzPct val="80000"/>
              <a:buFont typeface="Wingdings 3" charset="2"/>
              <a:buChar char=""/>
              <a:tabLst/>
              <a:defRPr/>
            </a:pP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Διατύπωσε</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μάλιστα</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την</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ιδέα</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ότι</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η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ίδια</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η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Γη</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l-GR" sz="2000" b="1" i="0" u="none" strike="noStrike" kern="1200" cap="none" spc="0" normalizeH="0" baseline="0" noProof="0" dirty="0" smtClean="0">
                <a:ln>
                  <a:noFill/>
                </a:ln>
                <a:solidFill>
                  <a:srgbClr val="000000"/>
                </a:solidFill>
                <a:effectLst/>
                <a:uLnTx/>
                <a:uFillTx/>
                <a:latin typeface="+mn-lt"/>
                <a:ea typeface="+mn-ea"/>
                <a:cs typeface="+mn-cs"/>
              </a:rPr>
              <a:t>είναι</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ένας</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l-GR" sz="2000" b="1" i="0" u="none" strike="noStrike" kern="1200" cap="none" spc="0" normalizeH="0" baseline="0" noProof="0" dirty="0" smtClean="0">
                <a:ln>
                  <a:noFill/>
                </a:ln>
                <a:solidFill>
                  <a:srgbClr val="000000"/>
                </a:solidFill>
                <a:effectLst/>
                <a:uLnTx/>
                <a:uFillTx/>
                <a:latin typeface="+mn-lt"/>
                <a:ea typeface="+mn-ea"/>
                <a:cs typeface="+mn-cs"/>
              </a:rPr>
              <a:t>μεγάλος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μόνιμος</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μαγνήτης</a:t>
            </a:r>
            <a:r>
              <a:rPr kumimoji="0" lang="el-GR" sz="2000" b="1" i="0" u="none" strike="noStrike" kern="1200" cap="none" spc="0" normalizeH="0" baseline="0" noProof="0" dirty="0" smtClean="0">
                <a:ln>
                  <a:noFill/>
                </a:ln>
                <a:solidFill>
                  <a:srgbClr val="000000"/>
                </a:solidFill>
                <a:effectLst/>
                <a:uLnTx/>
                <a:uFillTx/>
                <a:latin typeface="+mn-lt"/>
                <a:ea typeface="+mn-ea"/>
                <a:cs typeface="+mn-cs"/>
              </a:rPr>
              <a:t>.</a:t>
            </a:r>
            <a:endParaRPr kumimoji="0" lang="en-US" sz="2000" b="1" i="0" u="none" strike="noStrike" kern="1200" cap="none" spc="0" normalizeH="0" baseline="0" noProof="0" dirty="0" smtClean="0">
              <a:ln>
                <a:noFill/>
              </a:ln>
              <a:solidFill>
                <a:srgbClr val="000000"/>
              </a:solidFill>
              <a:effectLst/>
              <a:uLnTx/>
              <a:uFillTx/>
              <a:latin typeface="+mn-lt"/>
              <a:ea typeface="+mn-ea"/>
              <a:cs typeface="+mn-cs"/>
            </a:endParaRPr>
          </a:p>
        </p:txBody>
      </p:sp>
      <p:sp>
        <p:nvSpPr>
          <p:cNvPr id="9" name="8 - Θέση αριθμού διαφάνειας"/>
          <p:cNvSpPr>
            <a:spLocks noGrp="1"/>
          </p:cNvSpPr>
          <p:nvPr>
            <p:ph type="sldNum" sz="quarter" idx="12"/>
          </p:nvPr>
        </p:nvSpPr>
        <p:spPr/>
        <p:txBody>
          <a:bodyPr/>
          <a:lstStyle/>
          <a:p>
            <a:fld id="{C2F5A187-A889-495D-B202-899DA2CF5BAE}" type="slidenum">
              <a:rPr lang="en-US" smtClean="0"/>
              <a:pPr/>
              <a:t>116</a:t>
            </a:fld>
            <a:endParaRPr lang="en-US"/>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5"/>
          <p:cNvSpPr>
            <a:spLocks noGrp="1" noChangeArrowheads="1"/>
          </p:cNvSpPr>
          <p:nvPr>
            <p:ph idx="1"/>
          </p:nvPr>
        </p:nvSpPr>
        <p:spPr>
          <a:xfrm>
            <a:off x="782436" y="1382824"/>
            <a:ext cx="10915577" cy="4282252"/>
          </a:xfrm>
        </p:spPr>
        <p:txBody>
          <a:bodyPr>
            <a:noAutofit/>
          </a:bodyPr>
          <a:lstStyle/>
          <a:p>
            <a:pPr marL="0" indent="0" algn="just"/>
            <a:r>
              <a:rPr lang="el-GR" sz="2000" b="1" dirty="0" smtClean="0">
                <a:solidFill>
                  <a:srgbClr val="000000"/>
                </a:solidFill>
              </a:rPr>
              <a:t> </a:t>
            </a:r>
            <a:r>
              <a:rPr lang="en-US" sz="2000" b="1" dirty="0" smtClean="0">
                <a:solidFill>
                  <a:srgbClr val="002060"/>
                </a:solidFill>
              </a:rPr>
              <a:t>1820</a:t>
            </a:r>
          </a:p>
          <a:p>
            <a:pPr lvl="1" indent="-290513" algn="just">
              <a:buClr>
                <a:srgbClr val="2187BA"/>
              </a:buClr>
            </a:pPr>
            <a:r>
              <a:rPr lang="en-US" sz="2000" b="1" dirty="0" err="1" smtClean="0">
                <a:solidFill>
                  <a:srgbClr val="000000"/>
                </a:solidFill>
              </a:rPr>
              <a:t>Ανακαλύφθηκε</a:t>
            </a:r>
            <a:r>
              <a:rPr lang="en-US" sz="2000" b="1" dirty="0" smtClean="0">
                <a:solidFill>
                  <a:srgbClr val="000000"/>
                </a:solidFill>
              </a:rPr>
              <a:t> </a:t>
            </a:r>
            <a:r>
              <a:rPr lang="en-US" sz="2000" b="1" dirty="0" err="1" smtClean="0">
                <a:solidFill>
                  <a:srgbClr val="000000"/>
                </a:solidFill>
              </a:rPr>
              <a:t>ότι</a:t>
            </a:r>
            <a:r>
              <a:rPr lang="en-US" sz="2000" b="1" dirty="0" smtClean="0">
                <a:solidFill>
                  <a:srgbClr val="000000"/>
                </a:solidFill>
              </a:rPr>
              <a:t> </a:t>
            </a:r>
            <a:r>
              <a:rPr lang="el-GR" sz="2000" b="1" dirty="0" smtClean="0">
                <a:solidFill>
                  <a:srgbClr val="000000"/>
                </a:solidFill>
              </a:rPr>
              <a:t>ένα</a:t>
            </a:r>
            <a:r>
              <a:rPr lang="en-US" sz="2000" b="1" dirty="0" smtClean="0">
                <a:solidFill>
                  <a:srgbClr val="000000"/>
                </a:solidFill>
              </a:rPr>
              <a:t> </a:t>
            </a:r>
            <a:r>
              <a:rPr lang="en-US" sz="2000" b="1" dirty="0" err="1" smtClean="0">
                <a:solidFill>
                  <a:srgbClr val="000000"/>
                </a:solidFill>
              </a:rPr>
              <a:t>ηλεκτρικό</a:t>
            </a:r>
            <a:r>
              <a:rPr lang="en-US" sz="2000" b="1" dirty="0" smtClean="0">
                <a:solidFill>
                  <a:srgbClr val="000000"/>
                </a:solidFill>
              </a:rPr>
              <a:t> </a:t>
            </a:r>
            <a:r>
              <a:rPr lang="en-US" sz="2000" b="1" dirty="0" err="1" smtClean="0">
                <a:solidFill>
                  <a:srgbClr val="000000"/>
                </a:solidFill>
              </a:rPr>
              <a:t>ρεύμα</a:t>
            </a:r>
            <a:r>
              <a:rPr lang="en-US" sz="2000" b="1" dirty="0" smtClean="0">
                <a:solidFill>
                  <a:srgbClr val="000000"/>
                </a:solidFill>
              </a:rPr>
              <a:t> </a:t>
            </a:r>
            <a:r>
              <a:rPr lang="el-GR" sz="2000" b="1" dirty="0" smtClean="0">
                <a:solidFill>
                  <a:srgbClr val="000000"/>
                </a:solidFill>
              </a:rPr>
              <a:t>μπορεί να </a:t>
            </a:r>
            <a:r>
              <a:rPr lang="en-US" sz="2000" b="1" dirty="0" err="1" smtClean="0">
                <a:solidFill>
                  <a:srgbClr val="000000"/>
                </a:solidFill>
              </a:rPr>
              <a:t>εκτρέ</a:t>
            </a:r>
            <a:r>
              <a:rPr lang="el-GR" sz="2000" b="1" dirty="0" smtClean="0">
                <a:solidFill>
                  <a:srgbClr val="000000"/>
                </a:solidFill>
              </a:rPr>
              <a:t>ψ</a:t>
            </a:r>
            <a:r>
              <a:rPr lang="en-US" sz="2000" b="1" dirty="0" err="1" smtClean="0">
                <a:solidFill>
                  <a:srgbClr val="000000"/>
                </a:solidFill>
              </a:rPr>
              <a:t>ει</a:t>
            </a:r>
            <a:r>
              <a:rPr lang="en-US" sz="2000" b="1" dirty="0" smtClean="0">
                <a:solidFill>
                  <a:srgbClr val="000000"/>
                </a:solidFill>
              </a:rPr>
              <a:t> </a:t>
            </a:r>
            <a:r>
              <a:rPr lang="en-US" sz="2000" b="1" dirty="0" err="1" smtClean="0">
                <a:solidFill>
                  <a:srgbClr val="000000"/>
                </a:solidFill>
              </a:rPr>
              <a:t>τη</a:t>
            </a:r>
            <a:r>
              <a:rPr lang="en-US" sz="2000" b="1" dirty="0" smtClean="0">
                <a:solidFill>
                  <a:srgbClr val="000000"/>
                </a:solidFill>
              </a:rPr>
              <a:t> </a:t>
            </a:r>
            <a:r>
              <a:rPr lang="en-US" sz="2000" b="1" dirty="0" err="1" smtClean="0">
                <a:solidFill>
                  <a:srgbClr val="000000"/>
                </a:solidFill>
              </a:rPr>
              <a:t>βελόνα</a:t>
            </a:r>
            <a:r>
              <a:rPr lang="en-US" sz="2000" b="1" dirty="0" smtClean="0">
                <a:solidFill>
                  <a:srgbClr val="000000"/>
                </a:solidFill>
              </a:rPr>
              <a:t> </a:t>
            </a:r>
            <a:r>
              <a:rPr lang="el-GR" sz="2000" b="1" dirty="0" smtClean="0">
                <a:solidFill>
                  <a:srgbClr val="000000"/>
                </a:solidFill>
              </a:rPr>
              <a:t>μιας</a:t>
            </a:r>
            <a:r>
              <a:rPr lang="en-US" sz="2000" b="1" dirty="0" smtClean="0">
                <a:solidFill>
                  <a:srgbClr val="000000"/>
                </a:solidFill>
              </a:rPr>
              <a:t> </a:t>
            </a:r>
            <a:r>
              <a:rPr lang="en-US" sz="2000" b="1" dirty="0" err="1" smtClean="0">
                <a:solidFill>
                  <a:srgbClr val="000000"/>
                </a:solidFill>
              </a:rPr>
              <a:t>πυξίδας</a:t>
            </a:r>
            <a:r>
              <a:rPr lang="el-GR" sz="2000" b="1" dirty="0" smtClean="0">
                <a:solidFill>
                  <a:srgbClr val="000000"/>
                </a:solidFill>
              </a:rPr>
              <a:t>.</a:t>
            </a:r>
          </a:p>
          <a:p>
            <a:pPr lvl="1" indent="-290513" algn="just">
              <a:buClr>
                <a:srgbClr val="2187BA"/>
              </a:buClr>
              <a:buNone/>
            </a:pPr>
            <a:endParaRPr lang="en-US" sz="2000" b="1" dirty="0" smtClean="0">
              <a:solidFill>
                <a:srgbClr val="000000"/>
              </a:solidFill>
            </a:endParaRPr>
          </a:p>
          <a:p>
            <a:pPr marL="0" indent="0" algn="just"/>
            <a:r>
              <a:rPr lang="en-US" sz="2000" b="1" dirty="0" err="1" smtClean="0">
                <a:solidFill>
                  <a:srgbClr val="002060"/>
                </a:solidFill>
              </a:rPr>
              <a:t>Δεκαετία</a:t>
            </a:r>
            <a:r>
              <a:rPr lang="en-US" sz="2000" b="1" dirty="0" smtClean="0">
                <a:solidFill>
                  <a:srgbClr val="002060"/>
                </a:solidFill>
              </a:rPr>
              <a:t> </a:t>
            </a:r>
            <a:r>
              <a:rPr lang="en-US" sz="2000" b="1" dirty="0" err="1" smtClean="0">
                <a:solidFill>
                  <a:srgbClr val="002060"/>
                </a:solidFill>
              </a:rPr>
              <a:t>του</a:t>
            </a:r>
            <a:r>
              <a:rPr lang="en-US" sz="2000" b="1" dirty="0" smtClean="0">
                <a:solidFill>
                  <a:srgbClr val="002060"/>
                </a:solidFill>
              </a:rPr>
              <a:t> 1820</a:t>
            </a:r>
            <a:r>
              <a:rPr lang="el-GR" sz="2000" b="1" dirty="0" smtClean="0">
                <a:solidFill>
                  <a:srgbClr val="002060"/>
                </a:solidFill>
              </a:rPr>
              <a:t>  </a:t>
            </a:r>
            <a:r>
              <a:rPr lang="en-US" sz="2400" b="1" dirty="0" smtClean="0">
                <a:solidFill>
                  <a:srgbClr val="002060"/>
                </a:solidFill>
              </a:rPr>
              <a:t>Faraday </a:t>
            </a:r>
            <a:r>
              <a:rPr lang="en-US" sz="2400" b="1" dirty="0" err="1" smtClean="0">
                <a:solidFill>
                  <a:srgbClr val="002060"/>
                </a:solidFill>
              </a:rPr>
              <a:t>και</a:t>
            </a:r>
            <a:r>
              <a:rPr lang="en-US" sz="2400" b="1" dirty="0" smtClean="0">
                <a:solidFill>
                  <a:srgbClr val="002060"/>
                </a:solidFill>
              </a:rPr>
              <a:t> Henry</a:t>
            </a:r>
          </a:p>
          <a:p>
            <a:pPr marL="714375" lvl="2" indent="-261938" algn="just">
              <a:buClr>
                <a:srgbClr val="2187BA"/>
              </a:buClr>
            </a:pPr>
            <a:r>
              <a:rPr lang="en-US" sz="2000" b="1" dirty="0" err="1" smtClean="0">
                <a:solidFill>
                  <a:srgbClr val="000000"/>
                </a:solidFill>
              </a:rPr>
              <a:t>Ανακάλυψαν</a:t>
            </a:r>
            <a:r>
              <a:rPr lang="en-US" sz="2000" b="1" dirty="0" smtClean="0">
                <a:solidFill>
                  <a:srgbClr val="000000"/>
                </a:solidFill>
              </a:rPr>
              <a:t> </a:t>
            </a:r>
            <a:r>
              <a:rPr lang="el-GR" sz="2000" b="1" dirty="0" smtClean="0">
                <a:solidFill>
                  <a:srgbClr val="000000"/>
                </a:solidFill>
              </a:rPr>
              <a:t>και άλλες σχέσεις</a:t>
            </a:r>
            <a:r>
              <a:rPr lang="en-US" sz="2000" b="1" dirty="0" smtClean="0">
                <a:solidFill>
                  <a:srgbClr val="000000"/>
                </a:solidFill>
              </a:rPr>
              <a:t> </a:t>
            </a:r>
            <a:r>
              <a:rPr lang="el-GR" sz="2000" b="1" dirty="0" smtClean="0">
                <a:solidFill>
                  <a:srgbClr val="000000"/>
                </a:solidFill>
              </a:rPr>
              <a:t>μεταξύ του </a:t>
            </a:r>
            <a:r>
              <a:rPr lang="en-US" sz="2000" b="1" dirty="0" err="1" smtClean="0">
                <a:solidFill>
                  <a:srgbClr val="000000"/>
                </a:solidFill>
              </a:rPr>
              <a:t>ηλεκτρισμού</a:t>
            </a:r>
            <a:r>
              <a:rPr lang="en-US" sz="2000" b="1" dirty="0" smtClean="0">
                <a:solidFill>
                  <a:srgbClr val="000000"/>
                </a:solidFill>
              </a:rPr>
              <a:t> </a:t>
            </a:r>
            <a:r>
              <a:rPr lang="en-US" sz="2000" b="1" dirty="0" err="1" smtClean="0">
                <a:solidFill>
                  <a:srgbClr val="000000"/>
                </a:solidFill>
              </a:rPr>
              <a:t>και</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μαγνητισμού</a:t>
            </a:r>
            <a:r>
              <a:rPr lang="el-GR" sz="2000" b="1" dirty="0" smtClean="0">
                <a:solidFill>
                  <a:srgbClr val="000000"/>
                </a:solidFill>
              </a:rPr>
              <a:t>.</a:t>
            </a:r>
            <a:endParaRPr lang="en-US" sz="2000" b="1" dirty="0" smtClean="0">
              <a:solidFill>
                <a:srgbClr val="000000"/>
              </a:solidFill>
            </a:endParaRPr>
          </a:p>
          <a:p>
            <a:pPr marL="714375" lvl="2" indent="-261938" algn="just">
              <a:buClr>
                <a:srgbClr val="2187BA"/>
              </a:buClr>
            </a:pPr>
            <a:r>
              <a:rPr lang="el-GR" sz="2000" b="1" dirty="0" smtClean="0">
                <a:solidFill>
                  <a:srgbClr val="000000"/>
                </a:solidFill>
              </a:rPr>
              <a:t>Ανακάλυψαν ότι κάθε</a:t>
            </a:r>
            <a:r>
              <a:rPr lang="en-US" sz="2000" b="1" dirty="0" smtClean="0">
                <a:solidFill>
                  <a:srgbClr val="000000"/>
                </a:solidFill>
              </a:rPr>
              <a:t> </a:t>
            </a:r>
            <a:r>
              <a:rPr lang="en-US" sz="2000" b="1" dirty="0" err="1" smtClean="0">
                <a:solidFill>
                  <a:srgbClr val="000000"/>
                </a:solidFill>
              </a:rPr>
              <a:t>μεταβαλλόμενο</a:t>
            </a:r>
            <a:r>
              <a:rPr lang="en-US" sz="2000" b="1" dirty="0" smtClean="0">
                <a:solidFill>
                  <a:srgbClr val="000000"/>
                </a:solidFill>
              </a:rPr>
              <a:t> </a:t>
            </a:r>
            <a:r>
              <a:rPr lang="en-US" sz="2000" b="1" dirty="0" err="1" smtClean="0">
                <a:solidFill>
                  <a:srgbClr val="000000"/>
                </a:solidFill>
              </a:rPr>
              <a:t>μαγνητικό</a:t>
            </a:r>
            <a:r>
              <a:rPr lang="en-US" sz="2000" b="1" dirty="0" smtClean="0">
                <a:solidFill>
                  <a:srgbClr val="000000"/>
                </a:solidFill>
              </a:rPr>
              <a:t> </a:t>
            </a:r>
            <a:r>
              <a:rPr lang="en-US" sz="2000" b="1" dirty="0" err="1" smtClean="0">
                <a:solidFill>
                  <a:srgbClr val="000000"/>
                </a:solidFill>
              </a:rPr>
              <a:t>πεδίο</a:t>
            </a:r>
            <a:r>
              <a:rPr lang="en-US" sz="2000" b="1" dirty="0" smtClean="0">
                <a:solidFill>
                  <a:srgbClr val="000000"/>
                </a:solidFill>
              </a:rPr>
              <a:t> </a:t>
            </a:r>
            <a:r>
              <a:rPr lang="en-US" sz="2000" b="1" dirty="0" err="1" smtClean="0">
                <a:solidFill>
                  <a:srgbClr val="000000"/>
                </a:solidFill>
              </a:rPr>
              <a:t>δημιουργεί</a:t>
            </a:r>
            <a:r>
              <a:rPr lang="en-US" sz="2000" b="1" dirty="0" smtClean="0">
                <a:solidFill>
                  <a:srgbClr val="000000"/>
                </a:solidFill>
              </a:rPr>
              <a:t> </a:t>
            </a:r>
            <a:r>
              <a:rPr lang="en-US" sz="2000" b="1" dirty="0" err="1" smtClean="0">
                <a:solidFill>
                  <a:srgbClr val="000000"/>
                </a:solidFill>
              </a:rPr>
              <a:t>ηλεκτρικό</a:t>
            </a:r>
            <a:r>
              <a:rPr lang="en-US" sz="2000" b="1" dirty="0" smtClean="0">
                <a:solidFill>
                  <a:srgbClr val="000000"/>
                </a:solidFill>
              </a:rPr>
              <a:t> </a:t>
            </a:r>
            <a:r>
              <a:rPr lang="en-US" sz="2000" b="1" dirty="0" err="1" smtClean="0">
                <a:solidFill>
                  <a:srgbClr val="000000"/>
                </a:solidFill>
              </a:rPr>
              <a:t>πεδίο</a:t>
            </a:r>
            <a:r>
              <a:rPr lang="en-US" sz="2000" b="1" dirty="0" smtClean="0">
                <a:solidFill>
                  <a:srgbClr val="000000"/>
                </a:solidFill>
              </a:rPr>
              <a:t>.</a:t>
            </a:r>
            <a:endParaRPr lang="el-GR" sz="2000" b="1" dirty="0" smtClean="0">
              <a:solidFill>
                <a:srgbClr val="000000"/>
              </a:solidFill>
            </a:endParaRPr>
          </a:p>
          <a:p>
            <a:pPr marL="714375" lvl="2" indent="-261938" algn="just">
              <a:buClr>
                <a:srgbClr val="2187BA"/>
              </a:buClr>
              <a:buNone/>
            </a:pPr>
            <a:endParaRPr lang="en-US" sz="2000" b="1" dirty="0" smtClean="0">
              <a:solidFill>
                <a:srgbClr val="000000"/>
              </a:solidFill>
            </a:endParaRPr>
          </a:p>
          <a:p>
            <a:pPr lvl="1" algn="just">
              <a:buClr>
                <a:srgbClr val="2187BA"/>
              </a:buClr>
            </a:pPr>
            <a:r>
              <a:rPr lang="en-US" sz="2400" b="1" dirty="0" smtClean="0">
                <a:solidFill>
                  <a:srgbClr val="002060"/>
                </a:solidFill>
              </a:rPr>
              <a:t>Maxwell</a:t>
            </a:r>
            <a:r>
              <a:rPr lang="el-GR" sz="2000" b="1" dirty="0" smtClean="0">
                <a:solidFill>
                  <a:srgbClr val="000000"/>
                </a:solidFill>
              </a:rPr>
              <a:t>  Ανακάλυψε ότι κ</a:t>
            </a:r>
            <a:r>
              <a:rPr lang="en-US" sz="2000" b="1" dirty="0" err="1" smtClean="0">
                <a:solidFill>
                  <a:srgbClr val="000000"/>
                </a:solidFill>
              </a:rPr>
              <a:t>άθε</a:t>
            </a:r>
            <a:r>
              <a:rPr lang="en-US" sz="2000" b="1" dirty="0" smtClean="0">
                <a:solidFill>
                  <a:srgbClr val="000000"/>
                </a:solidFill>
              </a:rPr>
              <a:t> </a:t>
            </a:r>
            <a:r>
              <a:rPr lang="en-US" sz="2000" b="1" dirty="0" err="1" smtClean="0">
                <a:solidFill>
                  <a:srgbClr val="000000"/>
                </a:solidFill>
              </a:rPr>
              <a:t>μεταβαλλόμενο</a:t>
            </a:r>
            <a:r>
              <a:rPr lang="en-US" sz="2000" b="1" dirty="0" smtClean="0">
                <a:solidFill>
                  <a:srgbClr val="000000"/>
                </a:solidFill>
              </a:rPr>
              <a:t> </a:t>
            </a:r>
            <a:r>
              <a:rPr lang="en-US" sz="2000" b="1" dirty="0" err="1" smtClean="0">
                <a:solidFill>
                  <a:srgbClr val="000000"/>
                </a:solidFill>
              </a:rPr>
              <a:t>ηλεκτρικό</a:t>
            </a:r>
            <a:r>
              <a:rPr lang="en-US" sz="2000" b="1" dirty="0" smtClean="0">
                <a:solidFill>
                  <a:srgbClr val="000000"/>
                </a:solidFill>
              </a:rPr>
              <a:t> </a:t>
            </a:r>
            <a:r>
              <a:rPr lang="en-US" sz="2000" b="1" dirty="0" err="1" smtClean="0">
                <a:solidFill>
                  <a:srgbClr val="000000"/>
                </a:solidFill>
              </a:rPr>
              <a:t>πεδίο</a:t>
            </a:r>
            <a:r>
              <a:rPr lang="en-US" sz="2000" b="1" dirty="0" smtClean="0">
                <a:solidFill>
                  <a:srgbClr val="000000"/>
                </a:solidFill>
              </a:rPr>
              <a:t> </a:t>
            </a:r>
            <a:r>
              <a:rPr lang="en-US" sz="2000" b="1" dirty="0" err="1" smtClean="0">
                <a:solidFill>
                  <a:srgbClr val="000000"/>
                </a:solidFill>
              </a:rPr>
              <a:t>δημιουργεί</a:t>
            </a:r>
            <a:r>
              <a:rPr lang="en-US" sz="2000" b="1" dirty="0" smtClean="0">
                <a:solidFill>
                  <a:srgbClr val="000000"/>
                </a:solidFill>
              </a:rPr>
              <a:t> </a:t>
            </a:r>
            <a:r>
              <a:rPr lang="en-US" sz="2000" b="1" dirty="0" err="1" smtClean="0">
                <a:solidFill>
                  <a:srgbClr val="000000"/>
                </a:solidFill>
              </a:rPr>
              <a:t>μαγνητικό</a:t>
            </a:r>
            <a:r>
              <a:rPr lang="en-US" sz="2000" b="1" dirty="0" smtClean="0">
                <a:solidFill>
                  <a:srgbClr val="000000"/>
                </a:solidFill>
              </a:rPr>
              <a:t> </a:t>
            </a:r>
            <a:r>
              <a:rPr lang="en-US" sz="2000" b="1" dirty="0" err="1" smtClean="0">
                <a:solidFill>
                  <a:srgbClr val="000000"/>
                </a:solidFill>
              </a:rPr>
              <a:t>πεδίο</a:t>
            </a:r>
            <a:r>
              <a:rPr lang="en-US" sz="2000" b="1" dirty="0" smtClean="0">
                <a:solidFill>
                  <a:srgbClr val="000000"/>
                </a:solidFill>
              </a:rPr>
              <a:t>.</a:t>
            </a:r>
          </a:p>
        </p:txBody>
      </p:sp>
      <p:sp>
        <p:nvSpPr>
          <p:cNvPr id="6" name="Rectangle 2"/>
          <p:cNvSpPr>
            <a:spLocks noGrp="1" noChangeArrowheads="1"/>
          </p:cNvSpPr>
          <p:nvPr>
            <p:ph type="title"/>
          </p:nvPr>
        </p:nvSpPr>
        <p:spPr>
          <a:xfrm>
            <a:off x="141306" y="819810"/>
            <a:ext cx="5229480" cy="599091"/>
          </a:xfrm>
        </p:spPr>
        <p:txBody>
          <a:bodyPr>
            <a:normAutofit/>
          </a:bodyPr>
          <a:lstStyle/>
          <a:p>
            <a:pPr algn="ctr"/>
            <a:r>
              <a:rPr lang="en-US" sz="2400" b="1" dirty="0" err="1" smtClean="0">
                <a:solidFill>
                  <a:srgbClr val="0D3857"/>
                </a:solidFill>
              </a:rPr>
              <a:t>Σύντομη</a:t>
            </a:r>
            <a:r>
              <a:rPr lang="en-US" sz="2400" b="1" dirty="0" smtClean="0">
                <a:solidFill>
                  <a:srgbClr val="0D3857"/>
                </a:solidFill>
              </a:rPr>
              <a:t> </a:t>
            </a:r>
            <a:r>
              <a:rPr lang="el-GR" sz="2400" b="1" dirty="0" smtClean="0">
                <a:solidFill>
                  <a:srgbClr val="0D3857"/>
                </a:solidFill>
              </a:rPr>
              <a:t>ιστορική </a:t>
            </a:r>
            <a:r>
              <a:rPr lang="en-US" sz="2400" b="1" dirty="0" err="1" smtClean="0">
                <a:solidFill>
                  <a:srgbClr val="0D3857"/>
                </a:solidFill>
              </a:rPr>
              <a:t>αναδρομή</a:t>
            </a:r>
            <a:endParaRPr lang="en-US" sz="2400" b="1" dirty="0" smtClean="0">
              <a:solidFill>
                <a:srgbClr val="0D3857"/>
              </a:solidFill>
            </a:endParaRPr>
          </a:p>
        </p:txBody>
      </p:sp>
      <p:sp>
        <p:nvSpPr>
          <p:cNvPr id="7" name="Text Box 5"/>
          <p:cNvSpPr txBox="1">
            <a:spLocks noChangeArrowheads="1"/>
          </p:cNvSpPr>
          <p:nvPr/>
        </p:nvSpPr>
        <p:spPr bwMode="auto">
          <a:xfrm>
            <a:off x="148313" y="92071"/>
            <a:ext cx="11887200" cy="64633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3600" b="1" dirty="0" smtClean="0">
                <a:solidFill>
                  <a:srgbClr val="0F7698"/>
                </a:solidFill>
              </a:rPr>
              <a:t>Η έννοια του μαγνητικού πεδίου</a:t>
            </a:r>
            <a:endParaRPr lang="en-US" sz="3600" b="1" dirty="0" smtClean="0">
              <a:solidFill>
                <a:srgbClr val="0F7698"/>
              </a:solidFill>
            </a:endParaRPr>
          </a:p>
        </p:txBody>
      </p:sp>
      <p:sp>
        <p:nvSpPr>
          <p:cNvPr id="9" name="8 - Θέση αριθμού διαφάνειας"/>
          <p:cNvSpPr>
            <a:spLocks noGrp="1"/>
          </p:cNvSpPr>
          <p:nvPr>
            <p:ph type="sldNum" sz="quarter" idx="12"/>
          </p:nvPr>
        </p:nvSpPr>
        <p:spPr/>
        <p:txBody>
          <a:bodyPr/>
          <a:lstStyle/>
          <a:p>
            <a:fld id="{C2F5A187-A889-495D-B202-899DA2CF5BAE}" type="slidenum">
              <a:rPr lang="en-US" smtClean="0"/>
              <a:pPr/>
              <a:t>117</a:t>
            </a:fld>
            <a:endParaRPr lang="en-US"/>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09600" y="838200"/>
            <a:ext cx="10058400" cy="579438"/>
          </a:xfrm>
        </p:spPr>
        <p:txBody>
          <a:bodyPr>
            <a:normAutofit fontScale="90000"/>
          </a:bodyPr>
          <a:lstStyle/>
          <a:p>
            <a:r>
              <a:rPr lang="en-US" dirty="0" smtClean="0">
                <a:solidFill>
                  <a:srgbClr val="002060"/>
                </a:solidFill>
              </a:rPr>
              <a:t>Hans Christian </a:t>
            </a:r>
            <a:r>
              <a:rPr lang="en-US" dirty="0" err="1" smtClean="0">
                <a:solidFill>
                  <a:srgbClr val="002060"/>
                </a:solidFill>
              </a:rPr>
              <a:t>Oersted</a:t>
            </a:r>
            <a:endParaRPr lang="en-US" dirty="0" smtClean="0">
              <a:solidFill>
                <a:srgbClr val="002060"/>
              </a:solidFill>
            </a:endParaRPr>
          </a:p>
        </p:txBody>
      </p:sp>
      <p:sp>
        <p:nvSpPr>
          <p:cNvPr id="31747" name="Rectangle 3"/>
          <p:cNvSpPr>
            <a:spLocks noGrp="1" noChangeArrowheads="1"/>
          </p:cNvSpPr>
          <p:nvPr>
            <p:ph type="body" sz="half" idx="1"/>
          </p:nvPr>
        </p:nvSpPr>
        <p:spPr>
          <a:xfrm>
            <a:off x="609600" y="1719263"/>
            <a:ext cx="6222124" cy="4411662"/>
          </a:xfrm>
        </p:spPr>
        <p:txBody>
          <a:bodyPr/>
          <a:lstStyle/>
          <a:p>
            <a:pPr marL="357188" indent="-357188"/>
            <a:r>
              <a:rPr lang="en-US" b="1" dirty="0" smtClean="0">
                <a:solidFill>
                  <a:srgbClr val="002060"/>
                </a:solidFill>
              </a:rPr>
              <a:t>1777–1851</a:t>
            </a:r>
          </a:p>
          <a:p>
            <a:pPr marL="357188" indent="-357188" algn="just"/>
            <a:r>
              <a:rPr lang="el-GR" sz="2000" b="1" dirty="0" smtClean="0">
                <a:solidFill>
                  <a:srgbClr val="000000"/>
                </a:solidFill>
              </a:rPr>
              <a:t>Ανακάλυψε τη σχέση μεταξύ</a:t>
            </a:r>
            <a:r>
              <a:rPr lang="en-US" sz="2000" b="1" dirty="0" smtClean="0">
                <a:solidFill>
                  <a:srgbClr val="000000"/>
                </a:solidFill>
              </a:rPr>
              <a:t> </a:t>
            </a:r>
            <a:r>
              <a:rPr lang="el-GR" sz="2000" b="1" dirty="0" smtClean="0">
                <a:solidFill>
                  <a:srgbClr val="000000"/>
                </a:solidFill>
              </a:rPr>
              <a:t>τ</a:t>
            </a:r>
            <a:r>
              <a:rPr lang="en-US" sz="2000" b="1" dirty="0" smtClean="0">
                <a:solidFill>
                  <a:srgbClr val="000000"/>
                </a:solidFill>
              </a:rPr>
              <a:t>ο</a:t>
            </a:r>
            <a:r>
              <a:rPr lang="el-GR" sz="2000" b="1" dirty="0" smtClean="0">
                <a:solidFill>
                  <a:srgbClr val="000000"/>
                </a:solidFill>
              </a:rPr>
              <a:t>υ</a:t>
            </a:r>
            <a:r>
              <a:rPr lang="en-US" sz="2000" b="1" dirty="0" smtClean="0">
                <a:solidFill>
                  <a:srgbClr val="000000"/>
                </a:solidFill>
              </a:rPr>
              <a:t> </a:t>
            </a:r>
            <a:r>
              <a:rPr lang="en-US" sz="2000" b="1" dirty="0" err="1" smtClean="0">
                <a:solidFill>
                  <a:srgbClr val="000000"/>
                </a:solidFill>
              </a:rPr>
              <a:t>ηλεκτρισμ</a:t>
            </a:r>
            <a:r>
              <a:rPr lang="el-GR" sz="2000" b="1" dirty="0" err="1" smtClean="0">
                <a:solidFill>
                  <a:srgbClr val="000000"/>
                </a:solidFill>
              </a:rPr>
              <a:t>ού</a:t>
            </a:r>
            <a:r>
              <a:rPr lang="en-US" sz="2000" b="1" dirty="0" smtClean="0">
                <a:solidFill>
                  <a:srgbClr val="000000"/>
                </a:solidFill>
              </a:rPr>
              <a:t> </a:t>
            </a:r>
            <a:r>
              <a:rPr lang="en-US" sz="2000" b="1" dirty="0" err="1" smtClean="0">
                <a:solidFill>
                  <a:srgbClr val="000000"/>
                </a:solidFill>
              </a:rPr>
              <a:t>και</a:t>
            </a:r>
            <a:r>
              <a:rPr lang="en-US" sz="2000" b="1" dirty="0" smtClean="0">
                <a:solidFill>
                  <a:srgbClr val="000000"/>
                </a:solidFill>
              </a:rPr>
              <a:t> </a:t>
            </a:r>
            <a:r>
              <a:rPr lang="el-GR" sz="2000" b="1" dirty="0" smtClean="0">
                <a:solidFill>
                  <a:srgbClr val="000000"/>
                </a:solidFill>
              </a:rPr>
              <a:t>του</a:t>
            </a:r>
            <a:r>
              <a:rPr lang="en-US" sz="2000" b="1" dirty="0" smtClean="0">
                <a:solidFill>
                  <a:srgbClr val="000000"/>
                </a:solidFill>
              </a:rPr>
              <a:t> </a:t>
            </a:r>
            <a:r>
              <a:rPr lang="en-US" sz="2000" b="1" dirty="0" err="1" smtClean="0">
                <a:solidFill>
                  <a:srgbClr val="000000"/>
                </a:solidFill>
              </a:rPr>
              <a:t>μαγνητισμ</a:t>
            </a:r>
            <a:r>
              <a:rPr lang="el-GR" sz="2000" b="1" dirty="0" err="1" smtClean="0">
                <a:solidFill>
                  <a:srgbClr val="000000"/>
                </a:solidFill>
              </a:rPr>
              <a:t>ού</a:t>
            </a:r>
            <a:r>
              <a:rPr lang="el-GR" sz="2000" b="1" dirty="0" smtClean="0">
                <a:solidFill>
                  <a:srgbClr val="000000"/>
                </a:solidFill>
              </a:rPr>
              <a:t>.</a:t>
            </a:r>
            <a:endParaRPr lang="en-US" sz="2000" b="1" dirty="0" smtClean="0">
              <a:solidFill>
                <a:srgbClr val="000000"/>
              </a:solidFill>
            </a:endParaRPr>
          </a:p>
          <a:p>
            <a:pPr marL="357188" indent="-357188" algn="just"/>
            <a:r>
              <a:rPr lang="el-GR" sz="2000" b="1" dirty="0" smtClean="0">
                <a:solidFill>
                  <a:srgbClr val="000000"/>
                </a:solidFill>
              </a:rPr>
              <a:t>Ανακάλυψε ότι τ</a:t>
            </a:r>
            <a:r>
              <a:rPr lang="en-US" sz="2000" b="1" dirty="0" smtClean="0">
                <a:solidFill>
                  <a:srgbClr val="000000"/>
                </a:solidFill>
              </a:rPr>
              <a:t>ο </a:t>
            </a:r>
            <a:r>
              <a:rPr lang="en-US" sz="2000" b="1" dirty="0" err="1" smtClean="0">
                <a:solidFill>
                  <a:srgbClr val="000000"/>
                </a:solidFill>
              </a:rPr>
              <a:t>ηλεκτρικό</a:t>
            </a:r>
            <a:r>
              <a:rPr lang="en-US" sz="2000" b="1" dirty="0" smtClean="0">
                <a:solidFill>
                  <a:srgbClr val="000000"/>
                </a:solidFill>
              </a:rPr>
              <a:t> </a:t>
            </a:r>
            <a:r>
              <a:rPr lang="en-US" sz="2000" b="1" dirty="0" err="1" smtClean="0">
                <a:solidFill>
                  <a:srgbClr val="000000"/>
                </a:solidFill>
              </a:rPr>
              <a:t>ρεύμα</a:t>
            </a:r>
            <a:r>
              <a:rPr lang="en-US" sz="2000" b="1" dirty="0" smtClean="0">
                <a:solidFill>
                  <a:srgbClr val="000000"/>
                </a:solidFill>
              </a:rPr>
              <a:t> </a:t>
            </a:r>
            <a:r>
              <a:rPr lang="en-US" sz="2000" b="1" dirty="0" err="1" smtClean="0">
                <a:solidFill>
                  <a:srgbClr val="000000"/>
                </a:solidFill>
              </a:rPr>
              <a:t>που</a:t>
            </a:r>
            <a:r>
              <a:rPr lang="en-US" sz="2000" b="1" dirty="0" smtClean="0">
                <a:solidFill>
                  <a:srgbClr val="000000"/>
                </a:solidFill>
              </a:rPr>
              <a:t> </a:t>
            </a:r>
            <a:r>
              <a:rPr lang="el-GR" sz="2000" b="1" dirty="0" smtClean="0">
                <a:solidFill>
                  <a:srgbClr val="000000"/>
                </a:solidFill>
              </a:rPr>
              <a:t>διαρρέει</a:t>
            </a:r>
            <a:r>
              <a:rPr lang="en-US" sz="2000" b="1" dirty="0" smtClean="0">
                <a:solidFill>
                  <a:srgbClr val="000000"/>
                </a:solidFill>
              </a:rPr>
              <a:t> </a:t>
            </a:r>
            <a:r>
              <a:rPr lang="en-US" sz="2000" b="1" dirty="0" err="1" smtClean="0">
                <a:solidFill>
                  <a:srgbClr val="000000"/>
                </a:solidFill>
              </a:rPr>
              <a:t>ένα</a:t>
            </a:r>
            <a:r>
              <a:rPr lang="en-US" sz="2000" b="1" dirty="0" smtClean="0">
                <a:solidFill>
                  <a:srgbClr val="000000"/>
                </a:solidFill>
              </a:rPr>
              <a:t> </a:t>
            </a:r>
            <a:r>
              <a:rPr lang="en-US" sz="2000" b="1" dirty="0" err="1" smtClean="0">
                <a:solidFill>
                  <a:srgbClr val="000000"/>
                </a:solidFill>
              </a:rPr>
              <a:t>σύρμα</a:t>
            </a:r>
            <a:r>
              <a:rPr lang="en-US" sz="2000" b="1" dirty="0" smtClean="0">
                <a:solidFill>
                  <a:srgbClr val="000000"/>
                </a:solidFill>
              </a:rPr>
              <a:t> </a:t>
            </a:r>
            <a:r>
              <a:rPr lang="el-GR" sz="2000" b="1" dirty="0" smtClean="0">
                <a:solidFill>
                  <a:srgbClr val="000000"/>
                </a:solidFill>
              </a:rPr>
              <a:t>εκτρέπει</a:t>
            </a:r>
            <a:r>
              <a:rPr lang="en-US" sz="2000" b="1" dirty="0" smtClean="0">
                <a:solidFill>
                  <a:srgbClr val="000000"/>
                </a:solidFill>
              </a:rPr>
              <a:t> </a:t>
            </a:r>
            <a:r>
              <a:rPr lang="en-US" sz="2000" b="1" dirty="0" err="1" smtClean="0">
                <a:solidFill>
                  <a:srgbClr val="000000"/>
                </a:solidFill>
              </a:rPr>
              <a:t>τη</a:t>
            </a:r>
            <a:r>
              <a:rPr lang="en-US" sz="2000" b="1" dirty="0" smtClean="0">
                <a:solidFill>
                  <a:srgbClr val="000000"/>
                </a:solidFill>
              </a:rPr>
              <a:t> </a:t>
            </a:r>
            <a:r>
              <a:rPr lang="en-US" sz="2000" b="1" dirty="0" err="1" smtClean="0">
                <a:solidFill>
                  <a:srgbClr val="000000"/>
                </a:solidFill>
              </a:rPr>
              <a:t>βελόνα</a:t>
            </a:r>
            <a:r>
              <a:rPr lang="en-US" sz="2000" b="1" dirty="0" smtClean="0">
                <a:solidFill>
                  <a:srgbClr val="000000"/>
                </a:solidFill>
              </a:rPr>
              <a:t> </a:t>
            </a:r>
            <a:r>
              <a:rPr lang="en-US" sz="2000" b="1" dirty="0" err="1" smtClean="0">
                <a:solidFill>
                  <a:srgbClr val="000000"/>
                </a:solidFill>
              </a:rPr>
              <a:t>μιας</a:t>
            </a:r>
            <a:r>
              <a:rPr lang="en-US" sz="2000" b="1" dirty="0" smtClean="0">
                <a:solidFill>
                  <a:srgbClr val="000000"/>
                </a:solidFill>
              </a:rPr>
              <a:t> </a:t>
            </a:r>
            <a:r>
              <a:rPr lang="en-US" sz="2000" b="1" dirty="0" err="1" smtClean="0">
                <a:solidFill>
                  <a:srgbClr val="000000"/>
                </a:solidFill>
              </a:rPr>
              <a:t>πυξίδας</a:t>
            </a:r>
            <a:r>
              <a:rPr lang="en-US" sz="2000" b="1" dirty="0" smtClean="0">
                <a:solidFill>
                  <a:srgbClr val="000000"/>
                </a:solidFill>
              </a:rPr>
              <a:t> </a:t>
            </a:r>
            <a:r>
              <a:rPr lang="en-US" sz="2000" b="1" dirty="0" err="1" smtClean="0">
                <a:solidFill>
                  <a:srgbClr val="000000"/>
                </a:solidFill>
              </a:rPr>
              <a:t>που</a:t>
            </a:r>
            <a:r>
              <a:rPr lang="en-US" sz="2000" b="1" dirty="0" smtClean="0">
                <a:solidFill>
                  <a:srgbClr val="000000"/>
                </a:solidFill>
              </a:rPr>
              <a:t> </a:t>
            </a:r>
            <a:r>
              <a:rPr lang="en-US" sz="2000" b="1" dirty="0" err="1" smtClean="0">
                <a:solidFill>
                  <a:srgbClr val="000000"/>
                </a:solidFill>
              </a:rPr>
              <a:t>βρισκ</a:t>
            </a:r>
            <a:r>
              <a:rPr lang="el-GR" sz="2000" b="1" dirty="0" err="1" smtClean="0">
                <a:solidFill>
                  <a:srgbClr val="000000"/>
                </a:solidFill>
              </a:rPr>
              <a:t>εται</a:t>
            </a:r>
            <a:r>
              <a:rPr lang="en-US" sz="2000" b="1" dirty="0" smtClean="0">
                <a:solidFill>
                  <a:srgbClr val="000000"/>
                </a:solidFill>
              </a:rPr>
              <a:t> </a:t>
            </a:r>
            <a:r>
              <a:rPr lang="en-US" sz="2000" b="1" dirty="0" err="1" smtClean="0">
                <a:solidFill>
                  <a:srgbClr val="000000"/>
                </a:solidFill>
              </a:rPr>
              <a:t>δίπλα</a:t>
            </a:r>
            <a:r>
              <a:rPr lang="el-GR" sz="2000" b="1" dirty="0" smtClean="0">
                <a:solidFill>
                  <a:srgbClr val="000000"/>
                </a:solidFill>
              </a:rPr>
              <a:t> του.</a:t>
            </a:r>
            <a:endParaRPr lang="en-US" sz="2000" b="1" dirty="0" smtClean="0">
              <a:solidFill>
                <a:srgbClr val="000000"/>
              </a:solidFill>
            </a:endParaRPr>
          </a:p>
          <a:p>
            <a:pPr marL="357188" indent="-357188" algn="just"/>
            <a:r>
              <a:rPr lang="el-GR" sz="2000" b="1" dirty="0" smtClean="0">
                <a:solidFill>
                  <a:srgbClr val="000000"/>
                </a:solidFill>
              </a:rPr>
              <a:t>Ήταν ο πρώτος που απέδειξε</a:t>
            </a:r>
            <a:r>
              <a:rPr lang="en-US" sz="2000" b="1" dirty="0" smtClean="0">
                <a:solidFill>
                  <a:srgbClr val="000000"/>
                </a:solidFill>
              </a:rPr>
              <a:t> </a:t>
            </a:r>
            <a:r>
              <a:rPr lang="en-US" sz="2000" b="1" dirty="0" err="1" smtClean="0">
                <a:solidFill>
                  <a:srgbClr val="000000"/>
                </a:solidFill>
              </a:rPr>
              <a:t>τη</a:t>
            </a:r>
            <a:r>
              <a:rPr lang="en-US" sz="2000" b="1" dirty="0" smtClean="0">
                <a:solidFill>
                  <a:srgbClr val="000000"/>
                </a:solidFill>
              </a:rPr>
              <a:t> </a:t>
            </a:r>
            <a:r>
              <a:rPr lang="en-US" sz="2000" b="1" dirty="0" err="1" smtClean="0">
                <a:solidFill>
                  <a:srgbClr val="000000"/>
                </a:solidFill>
              </a:rPr>
              <a:t>σχέση</a:t>
            </a:r>
            <a:r>
              <a:rPr lang="en-US" sz="2000" b="1" dirty="0" smtClean="0">
                <a:solidFill>
                  <a:srgbClr val="000000"/>
                </a:solidFill>
              </a:rPr>
              <a:t> </a:t>
            </a:r>
            <a:r>
              <a:rPr lang="en-US" sz="2000" b="1" dirty="0" err="1" smtClean="0">
                <a:solidFill>
                  <a:srgbClr val="000000"/>
                </a:solidFill>
              </a:rPr>
              <a:t>μεταξύ</a:t>
            </a:r>
            <a:r>
              <a:rPr lang="en-US" sz="2000" b="1" dirty="0" smtClean="0">
                <a:solidFill>
                  <a:srgbClr val="000000"/>
                </a:solidFill>
              </a:rPr>
              <a:t> </a:t>
            </a:r>
            <a:r>
              <a:rPr lang="en-US" sz="2000" b="1" dirty="0" err="1" smtClean="0">
                <a:solidFill>
                  <a:srgbClr val="000000"/>
                </a:solidFill>
              </a:rPr>
              <a:t>των</a:t>
            </a:r>
            <a:r>
              <a:rPr lang="en-US" sz="2000" b="1" dirty="0" smtClean="0">
                <a:solidFill>
                  <a:srgbClr val="000000"/>
                </a:solidFill>
              </a:rPr>
              <a:t> </a:t>
            </a:r>
            <a:r>
              <a:rPr lang="en-US" sz="2000" b="1" dirty="0" err="1" smtClean="0">
                <a:solidFill>
                  <a:srgbClr val="000000"/>
                </a:solidFill>
              </a:rPr>
              <a:t>ηλεκτρικών</a:t>
            </a:r>
            <a:r>
              <a:rPr lang="en-US" sz="2000" b="1" dirty="0" smtClean="0">
                <a:solidFill>
                  <a:srgbClr val="000000"/>
                </a:solidFill>
              </a:rPr>
              <a:t> </a:t>
            </a:r>
            <a:r>
              <a:rPr lang="en-US" sz="2000" b="1" dirty="0" err="1" smtClean="0">
                <a:solidFill>
                  <a:srgbClr val="000000"/>
                </a:solidFill>
              </a:rPr>
              <a:t>και</a:t>
            </a:r>
            <a:r>
              <a:rPr lang="en-US" sz="2000" b="1" dirty="0" smtClean="0">
                <a:solidFill>
                  <a:srgbClr val="000000"/>
                </a:solidFill>
              </a:rPr>
              <a:t> </a:t>
            </a:r>
            <a:r>
              <a:rPr lang="en-US" sz="2000" b="1" dirty="0" err="1" smtClean="0">
                <a:solidFill>
                  <a:srgbClr val="000000"/>
                </a:solidFill>
              </a:rPr>
              <a:t>των</a:t>
            </a:r>
            <a:r>
              <a:rPr lang="en-US" sz="2000" b="1" dirty="0" smtClean="0">
                <a:solidFill>
                  <a:srgbClr val="000000"/>
                </a:solidFill>
              </a:rPr>
              <a:t> </a:t>
            </a:r>
            <a:r>
              <a:rPr lang="en-US" sz="2000" b="1" dirty="0" err="1" smtClean="0">
                <a:solidFill>
                  <a:srgbClr val="000000"/>
                </a:solidFill>
              </a:rPr>
              <a:t>μαγνητικών</a:t>
            </a:r>
            <a:r>
              <a:rPr lang="en-US" sz="2000" b="1" dirty="0" smtClean="0">
                <a:solidFill>
                  <a:srgbClr val="000000"/>
                </a:solidFill>
              </a:rPr>
              <a:t> </a:t>
            </a:r>
            <a:r>
              <a:rPr lang="en-US" sz="2000" b="1" dirty="0" err="1" smtClean="0">
                <a:solidFill>
                  <a:srgbClr val="000000"/>
                </a:solidFill>
              </a:rPr>
              <a:t>φαινομένων</a:t>
            </a:r>
            <a:r>
              <a:rPr lang="el-GR" sz="2000" b="1" dirty="0" smtClean="0">
                <a:solidFill>
                  <a:srgbClr val="000000"/>
                </a:solidFill>
              </a:rPr>
              <a:t>.</a:t>
            </a:r>
            <a:endParaRPr lang="en-US" sz="2000" b="1" dirty="0" smtClean="0">
              <a:solidFill>
                <a:srgbClr val="000000"/>
              </a:solidFill>
            </a:endParaRPr>
          </a:p>
          <a:p>
            <a:pPr marL="357188" indent="-357188" algn="just"/>
            <a:r>
              <a:rPr lang="en-US" sz="2000" b="1" dirty="0" err="1" smtClean="0">
                <a:solidFill>
                  <a:srgbClr val="000000"/>
                </a:solidFill>
              </a:rPr>
              <a:t>Επίσης</a:t>
            </a:r>
            <a:r>
              <a:rPr lang="en-US" sz="2000" b="1" dirty="0" smtClean="0">
                <a:solidFill>
                  <a:srgbClr val="000000"/>
                </a:solidFill>
              </a:rPr>
              <a:t>, </a:t>
            </a:r>
            <a:r>
              <a:rPr lang="en-US" sz="2000" b="1" dirty="0" err="1" smtClean="0">
                <a:solidFill>
                  <a:srgbClr val="000000"/>
                </a:solidFill>
              </a:rPr>
              <a:t>ήταν</a:t>
            </a:r>
            <a:r>
              <a:rPr lang="en-US" sz="2000" b="1" dirty="0" smtClean="0">
                <a:solidFill>
                  <a:srgbClr val="000000"/>
                </a:solidFill>
              </a:rPr>
              <a:t> ο </a:t>
            </a:r>
            <a:r>
              <a:rPr lang="en-US" sz="2000" b="1" dirty="0" err="1" smtClean="0">
                <a:solidFill>
                  <a:srgbClr val="000000"/>
                </a:solidFill>
              </a:rPr>
              <a:t>πρώτος</a:t>
            </a:r>
            <a:r>
              <a:rPr lang="en-US" sz="2000" b="1" dirty="0" smtClean="0">
                <a:solidFill>
                  <a:srgbClr val="000000"/>
                </a:solidFill>
              </a:rPr>
              <a:t> </a:t>
            </a:r>
            <a:r>
              <a:rPr lang="en-US" sz="2000" b="1" dirty="0" err="1" smtClean="0">
                <a:solidFill>
                  <a:srgbClr val="000000"/>
                </a:solidFill>
              </a:rPr>
              <a:t>που</a:t>
            </a:r>
            <a:r>
              <a:rPr lang="en-US" sz="2000" b="1" dirty="0" smtClean="0">
                <a:solidFill>
                  <a:srgbClr val="000000"/>
                </a:solidFill>
              </a:rPr>
              <a:t> </a:t>
            </a:r>
            <a:r>
              <a:rPr lang="en-US" sz="2000" b="1" dirty="0" err="1" smtClean="0">
                <a:solidFill>
                  <a:srgbClr val="000000"/>
                </a:solidFill>
              </a:rPr>
              <a:t>κατάφερε</a:t>
            </a:r>
            <a:r>
              <a:rPr lang="en-US" sz="2000" b="1" dirty="0" smtClean="0">
                <a:solidFill>
                  <a:srgbClr val="000000"/>
                </a:solidFill>
              </a:rPr>
              <a:t> </a:t>
            </a:r>
            <a:r>
              <a:rPr lang="en-US" sz="2000" b="1" dirty="0" err="1" smtClean="0">
                <a:solidFill>
                  <a:srgbClr val="000000"/>
                </a:solidFill>
              </a:rPr>
              <a:t>να</a:t>
            </a:r>
            <a:r>
              <a:rPr lang="en-US" sz="2000" b="1" dirty="0" smtClean="0">
                <a:solidFill>
                  <a:srgbClr val="000000"/>
                </a:solidFill>
              </a:rPr>
              <a:t> </a:t>
            </a:r>
            <a:r>
              <a:rPr lang="en-US" sz="2000" b="1" dirty="0" err="1" smtClean="0">
                <a:solidFill>
                  <a:srgbClr val="000000"/>
                </a:solidFill>
              </a:rPr>
              <a:t>παραγάγει</a:t>
            </a:r>
            <a:r>
              <a:rPr lang="en-US" sz="2000" b="1" dirty="0" smtClean="0">
                <a:solidFill>
                  <a:srgbClr val="000000"/>
                </a:solidFill>
              </a:rPr>
              <a:t> </a:t>
            </a:r>
            <a:r>
              <a:rPr lang="en-US" sz="2000" b="1" dirty="0" err="1" smtClean="0">
                <a:solidFill>
                  <a:srgbClr val="000000"/>
                </a:solidFill>
              </a:rPr>
              <a:t>καθαρό</a:t>
            </a:r>
            <a:r>
              <a:rPr lang="en-US" sz="2000" b="1" dirty="0" smtClean="0">
                <a:solidFill>
                  <a:srgbClr val="000000"/>
                </a:solidFill>
              </a:rPr>
              <a:t> </a:t>
            </a:r>
            <a:r>
              <a:rPr lang="el-GR" sz="2000" b="1" dirty="0" smtClean="0">
                <a:solidFill>
                  <a:srgbClr val="000000"/>
                </a:solidFill>
              </a:rPr>
              <a:t>αργίλιο</a:t>
            </a:r>
            <a:r>
              <a:rPr lang="en-US" sz="2000" b="1" dirty="0" smtClean="0">
                <a:solidFill>
                  <a:srgbClr val="000000"/>
                </a:solidFill>
              </a:rPr>
              <a:t> </a:t>
            </a:r>
            <a:r>
              <a:rPr lang="en-US" sz="2000" b="1" dirty="0" err="1" smtClean="0">
                <a:solidFill>
                  <a:srgbClr val="000000"/>
                </a:solidFill>
              </a:rPr>
              <a:t>στο</a:t>
            </a:r>
            <a:r>
              <a:rPr lang="en-US" sz="2000" b="1" dirty="0" smtClean="0">
                <a:solidFill>
                  <a:srgbClr val="000000"/>
                </a:solidFill>
              </a:rPr>
              <a:t> </a:t>
            </a:r>
            <a:r>
              <a:rPr lang="en-US" sz="2000" b="1" dirty="0" err="1" smtClean="0">
                <a:solidFill>
                  <a:srgbClr val="000000"/>
                </a:solidFill>
              </a:rPr>
              <a:t>εργαστήριο</a:t>
            </a:r>
            <a:r>
              <a:rPr lang="el-GR" sz="2000" b="1" dirty="0" smtClean="0">
                <a:solidFill>
                  <a:srgbClr val="000000"/>
                </a:solidFill>
              </a:rPr>
              <a:t>.</a:t>
            </a:r>
            <a:endParaRPr lang="en-US" sz="2000" b="1" dirty="0" smtClean="0">
              <a:solidFill>
                <a:srgbClr val="000000"/>
              </a:solidFill>
            </a:endParaRPr>
          </a:p>
        </p:txBody>
      </p:sp>
      <p:pic>
        <p:nvPicPr>
          <p:cNvPr id="31749" name="Picture 6" descr="29p830">
            <a:hlinkClick r:id="rId2"/>
          </p:cNvPr>
          <p:cNvPicPr>
            <a:picLocks noGrp="1" noChangeAspect="1" noChangeArrowheads="1"/>
          </p:cNvPicPr>
          <p:nvPr>
            <p:ph sz="half" idx="4294967295"/>
          </p:nvPr>
        </p:nvPicPr>
        <p:blipFill>
          <a:blip r:embed="rId3" cstate="print"/>
          <a:srcRect/>
          <a:stretch>
            <a:fillRect/>
          </a:stretch>
        </p:blipFill>
        <p:spPr>
          <a:xfrm>
            <a:off x="7405775" y="1856116"/>
            <a:ext cx="4330851" cy="3672325"/>
          </a:xfrm>
          <a:scene3d>
            <a:camera prst="orthographicFront"/>
            <a:lightRig rig="threePt" dir="t"/>
          </a:scene3d>
          <a:sp3d>
            <a:bevelT/>
          </a:sp3d>
        </p:spPr>
      </p:pic>
      <p:sp>
        <p:nvSpPr>
          <p:cNvPr id="6" name="Text Box 5"/>
          <p:cNvSpPr txBox="1">
            <a:spLocks noChangeArrowheads="1"/>
          </p:cNvSpPr>
          <p:nvPr/>
        </p:nvSpPr>
        <p:spPr bwMode="auto">
          <a:xfrm>
            <a:off x="148313" y="92071"/>
            <a:ext cx="11887200" cy="64633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3600" b="1" dirty="0" smtClean="0">
                <a:solidFill>
                  <a:srgbClr val="0F7698"/>
                </a:solidFill>
              </a:rPr>
              <a:t>Η έννοια του μαγνητικού πεδίου</a:t>
            </a:r>
            <a:endParaRPr lang="en-US" sz="3600" b="1" dirty="0" smtClean="0">
              <a:solidFill>
                <a:srgbClr val="0F7698"/>
              </a:solidFill>
            </a:endParaRPr>
          </a:p>
        </p:txBody>
      </p:sp>
      <p:sp>
        <p:nvSpPr>
          <p:cNvPr id="9" name="8 - Θέση αριθμού διαφάνειας"/>
          <p:cNvSpPr>
            <a:spLocks noGrp="1"/>
          </p:cNvSpPr>
          <p:nvPr>
            <p:ph type="sldNum" sz="quarter" idx="12"/>
          </p:nvPr>
        </p:nvSpPr>
        <p:spPr/>
        <p:txBody>
          <a:bodyPr/>
          <a:lstStyle/>
          <a:p>
            <a:pPr>
              <a:defRPr/>
            </a:pPr>
            <a:fld id="{1A5AFEB3-9FE6-4F28-B17E-F12F1808A410}" type="slidenum">
              <a:rPr lang="en-US" altLang="en-US" smtClean="0"/>
              <a:pPr>
                <a:defRPr/>
              </a:pPr>
              <a:t>118</a:t>
            </a:fld>
            <a:endParaRPr lang="en-US" altLang="en-US"/>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title"/>
          </p:nvPr>
        </p:nvSpPr>
        <p:spPr>
          <a:xfrm>
            <a:off x="656313" y="746235"/>
            <a:ext cx="4830087" cy="683172"/>
          </a:xfrm>
        </p:spPr>
        <p:txBody>
          <a:bodyPr>
            <a:normAutofit/>
          </a:bodyPr>
          <a:lstStyle/>
          <a:p>
            <a:r>
              <a:rPr lang="en-US" sz="2800" b="1" dirty="0" err="1" smtClean="0">
                <a:solidFill>
                  <a:srgbClr val="0D3857"/>
                </a:solidFill>
              </a:rPr>
              <a:t>Μαγνητικοί</a:t>
            </a:r>
            <a:r>
              <a:rPr lang="en-US" sz="2800" b="1" dirty="0" smtClean="0">
                <a:solidFill>
                  <a:srgbClr val="0D3857"/>
                </a:solidFill>
              </a:rPr>
              <a:t> </a:t>
            </a:r>
            <a:r>
              <a:rPr lang="en-US" sz="2800" b="1" dirty="0" err="1" smtClean="0">
                <a:solidFill>
                  <a:srgbClr val="0D3857"/>
                </a:solidFill>
              </a:rPr>
              <a:t>πόλοι</a:t>
            </a:r>
            <a:endParaRPr lang="en-US" sz="2800" b="1" dirty="0" smtClean="0">
              <a:solidFill>
                <a:srgbClr val="0D3857"/>
              </a:solidFill>
            </a:endParaRPr>
          </a:p>
        </p:txBody>
      </p:sp>
      <p:sp>
        <p:nvSpPr>
          <p:cNvPr id="32771" name="Rectangle 5"/>
          <p:cNvSpPr>
            <a:spLocks noGrp="1" noChangeArrowheads="1"/>
          </p:cNvSpPr>
          <p:nvPr>
            <p:ph idx="1"/>
          </p:nvPr>
        </p:nvSpPr>
        <p:spPr>
          <a:xfrm>
            <a:off x="708864" y="1382825"/>
            <a:ext cx="10884045" cy="2936928"/>
          </a:xfrm>
        </p:spPr>
        <p:txBody>
          <a:bodyPr>
            <a:normAutofit/>
          </a:bodyPr>
          <a:lstStyle/>
          <a:p>
            <a:pPr marL="0" indent="0" algn="just">
              <a:lnSpc>
                <a:spcPct val="100000"/>
              </a:lnSpc>
            </a:pPr>
            <a:r>
              <a:rPr lang="el-GR" sz="2000" b="1" dirty="0" smtClean="0">
                <a:solidFill>
                  <a:srgbClr val="000000"/>
                </a:solidFill>
              </a:rPr>
              <a:t>  </a:t>
            </a:r>
            <a:r>
              <a:rPr lang="en-US" sz="2000" b="1" dirty="0" err="1" smtClean="0">
                <a:solidFill>
                  <a:srgbClr val="000000"/>
                </a:solidFill>
              </a:rPr>
              <a:t>Κάθε</a:t>
            </a:r>
            <a:r>
              <a:rPr lang="en-US" sz="2000" b="1" dirty="0" smtClean="0">
                <a:solidFill>
                  <a:srgbClr val="000000"/>
                </a:solidFill>
              </a:rPr>
              <a:t> </a:t>
            </a:r>
            <a:r>
              <a:rPr lang="en-US" sz="2000" b="1" dirty="0" err="1" smtClean="0">
                <a:solidFill>
                  <a:srgbClr val="000000"/>
                </a:solidFill>
              </a:rPr>
              <a:t>μαγνήτης</a:t>
            </a:r>
            <a:r>
              <a:rPr lang="en-US" sz="2000" b="1" dirty="0" smtClean="0">
                <a:solidFill>
                  <a:srgbClr val="000000"/>
                </a:solidFill>
              </a:rPr>
              <a:t>, </a:t>
            </a:r>
            <a:r>
              <a:rPr lang="en-US" sz="2000" b="1" dirty="0" err="1" smtClean="0">
                <a:solidFill>
                  <a:srgbClr val="000000"/>
                </a:solidFill>
              </a:rPr>
              <a:t>ανεξάρτητα</a:t>
            </a:r>
            <a:r>
              <a:rPr lang="en-US" sz="2000" b="1" dirty="0" smtClean="0">
                <a:solidFill>
                  <a:srgbClr val="000000"/>
                </a:solidFill>
              </a:rPr>
              <a:t> </a:t>
            </a:r>
            <a:r>
              <a:rPr lang="en-US" sz="2000" b="1" dirty="0" err="1" smtClean="0">
                <a:solidFill>
                  <a:srgbClr val="000000"/>
                </a:solidFill>
              </a:rPr>
              <a:t>από</a:t>
            </a:r>
            <a:r>
              <a:rPr lang="en-US" sz="2000" b="1" dirty="0" smtClean="0">
                <a:solidFill>
                  <a:srgbClr val="000000"/>
                </a:solidFill>
              </a:rPr>
              <a:t> </a:t>
            </a: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σχήμα</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έχει</a:t>
            </a:r>
            <a:r>
              <a:rPr lang="en-US" sz="2000" b="1" dirty="0" smtClean="0">
                <a:solidFill>
                  <a:srgbClr val="000000"/>
                </a:solidFill>
              </a:rPr>
              <a:t> </a:t>
            </a:r>
            <a:r>
              <a:rPr lang="en-US" sz="2000" b="1" dirty="0" err="1" smtClean="0">
                <a:solidFill>
                  <a:srgbClr val="000000"/>
                </a:solidFill>
              </a:rPr>
              <a:t>δύο</a:t>
            </a:r>
            <a:r>
              <a:rPr lang="en-US" sz="2000" b="1" dirty="0" smtClean="0">
                <a:solidFill>
                  <a:srgbClr val="000000"/>
                </a:solidFill>
              </a:rPr>
              <a:t> </a:t>
            </a:r>
            <a:r>
              <a:rPr lang="en-US" sz="2000" b="1" dirty="0" err="1" smtClean="0">
                <a:solidFill>
                  <a:srgbClr val="000000"/>
                </a:solidFill>
              </a:rPr>
              <a:t>πόλους</a:t>
            </a:r>
            <a:r>
              <a:rPr lang="en-US" sz="2000" b="1" dirty="0" smtClean="0">
                <a:solidFill>
                  <a:srgbClr val="000000"/>
                </a:solidFill>
              </a:rPr>
              <a:t>.</a:t>
            </a:r>
          </a:p>
          <a:p>
            <a:pPr lvl="1" algn="just">
              <a:buClr>
                <a:srgbClr val="2187BA"/>
              </a:buClr>
            </a:pPr>
            <a:r>
              <a:rPr lang="en-US" sz="2000" b="1" dirty="0" err="1" smtClean="0">
                <a:solidFill>
                  <a:srgbClr val="000000"/>
                </a:solidFill>
              </a:rPr>
              <a:t>Τον</a:t>
            </a:r>
            <a:r>
              <a:rPr lang="en-US" sz="2000" b="1" dirty="0" smtClean="0">
                <a:solidFill>
                  <a:srgbClr val="000000"/>
                </a:solidFill>
              </a:rPr>
              <a:t> </a:t>
            </a:r>
            <a:r>
              <a:rPr lang="en-US" sz="2000" b="1" dirty="0" err="1" smtClean="0">
                <a:solidFill>
                  <a:srgbClr val="000000"/>
                </a:solidFill>
              </a:rPr>
              <a:t>βόρειο</a:t>
            </a:r>
            <a:r>
              <a:rPr lang="en-US" sz="2000" b="1" dirty="0" smtClean="0">
                <a:solidFill>
                  <a:srgbClr val="000000"/>
                </a:solidFill>
              </a:rPr>
              <a:t> </a:t>
            </a:r>
            <a:r>
              <a:rPr lang="el-GR" sz="2000" b="1" dirty="0" smtClean="0">
                <a:solidFill>
                  <a:srgbClr val="000000"/>
                </a:solidFill>
              </a:rPr>
              <a:t>πόλο </a:t>
            </a:r>
            <a:r>
              <a:rPr lang="en-US" sz="2000" b="1" dirty="0" smtClean="0">
                <a:solidFill>
                  <a:srgbClr val="000000"/>
                </a:solidFill>
              </a:rPr>
              <a:t>(</a:t>
            </a:r>
            <a:r>
              <a:rPr lang="el-GR" sz="2000" b="1" dirty="0" smtClean="0">
                <a:solidFill>
                  <a:srgbClr val="000000"/>
                </a:solidFill>
              </a:rPr>
              <a:t>Β</a:t>
            </a:r>
            <a:r>
              <a:rPr lang="en-US" sz="2000" b="1" dirty="0" smtClean="0">
                <a:solidFill>
                  <a:srgbClr val="000000"/>
                </a:solidFill>
              </a:rPr>
              <a:t>) </a:t>
            </a:r>
            <a:r>
              <a:rPr lang="en-US" sz="2000" b="1" dirty="0" err="1" smtClean="0">
                <a:solidFill>
                  <a:srgbClr val="000000"/>
                </a:solidFill>
              </a:rPr>
              <a:t>και</a:t>
            </a:r>
            <a:r>
              <a:rPr lang="en-US" sz="2000" b="1" dirty="0" smtClean="0">
                <a:solidFill>
                  <a:srgbClr val="000000"/>
                </a:solidFill>
              </a:rPr>
              <a:t> </a:t>
            </a:r>
            <a:r>
              <a:rPr lang="en-US" sz="2000" b="1" dirty="0" err="1" smtClean="0">
                <a:solidFill>
                  <a:srgbClr val="000000"/>
                </a:solidFill>
              </a:rPr>
              <a:t>τον</a:t>
            </a:r>
            <a:r>
              <a:rPr lang="en-US" sz="2000" b="1" dirty="0" smtClean="0">
                <a:solidFill>
                  <a:srgbClr val="000000"/>
                </a:solidFill>
              </a:rPr>
              <a:t> </a:t>
            </a:r>
            <a:r>
              <a:rPr lang="en-US" sz="2000" b="1" dirty="0" err="1" smtClean="0">
                <a:solidFill>
                  <a:srgbClr val="000000"/>
                </a:solidFill>
              </a:rPr>
              <a:t>νότιο</a:t>
            </a:r>
            <a:r>
              <a:rPr lang="en-US" sz="2000" b="1" dirty="0" smtClean="0">
                <a:solidFill>
                  <a:srgbClr val="000000"/>
                </a:solidFill>
              </a:rPr>
              <a:t> </a:t>
            </a:r>
            <a:r>
              <a:rPr lang="en-US" sz="2000" b="1" dirty="0" err="1" smtClean="0">
                <a:solidFill>
                  <a:srgbClr val="000000"/>
                </a:solidFill>
              </a:rPr>
              <a:t>πόλο</a:t>
            </a:r>
            <a:r>
              <a:rPr lang="el-GR" sz="2000" b="1" dirty="0" smtClean="0">
                <a:solidFill>
                  <a:srgbClr val="000000"/>
                </a:solidFill>
              </a:rPr>
              <a:t> </a:t>
            </a:r>
            <a:r>
              <a:rPr lang="en-US" sz="2000" b="1" dirty="0" smtClean="0">
                <a:solidFill>
                  <a:srgbClr val="000000"/>
                </a:solidFill>
              </a:rPr>
              <a:t>(</a:t>
            </a:r>
            <a:r>
              <a:rPr lang="el-GR" sz="2000" b="1" dirty="0" smtClean="0">
                <a:solidFill>
                  <a:srgbClr val="000000"/>
                </a:solidFill>
              </a:rPr>
              <a:t>Ν</a:t>
            </a:r>
            <a:r>
              <a:rPr lang="en-US" sz="2000" b="1" dirty="0" smtClean="0">
                <a:solidFill>
                  <a:srgbClr val="000000"/>
                </a:solidFill>
              </a:rPr>
              <a:t>)</a:t>
            </a:r>
            <a:r>
              <a:rPr lang="el-GR" sz="2000" b="1" dirty="0" smtClean="0">
                <a:solidFill>
                  <a:srgbClr val="000000"/>
                </a:solidFill>
              </a:rPr>
              <a:t>.</a:t>
            </a:r>
            <a:endParaRPr lang="en-US" sz="2000" b="1" dirty="0" smtClean="0">
              <a:solidFill>
                <a:srgbClr val="000000"/>
              </a:solidFill>
            </a:endParaRPr>
          </a:p>
          <a:p>
            <a:pPr lvl="1" algn="just">
              <a:buClr>
                <a:srgbClr val="2187BA"/>
              </a:buClr>
            </a:pPr>
            <a:r>
              <a:rPr lang="en-US" sz="2000" b="1" dirty="0" err="1" smtClean="0">
                <a:solidFill>
                  <a:srgbClr val="000000"/>
                </a:solidFill>
              </a:rPr>
              <a:t>Μεταξύ</a:t>
            </a:r>
            <a:r>
              <a:rPr lang="en-US" sz="2000" b="1" dirty="0" smtClean="0">
                <a:solidFill>
                  <a:srgbClr val="000000"/>
                </a:solidFill>
              </a:rPr>
              <a:t> </a:t>
            </a:r>
            <a:r>
              <a:rPr lang="el-GR" sz="2000" b="1" dirty="0" smtClean="0">
                <a:solidFill>
                  <a:srgbClr val="000000"/>
                </a:solidFill>
              </a:rPr>
              <a:t>των </a:t>
            </a:r>
            <a:r>
              <a:rPr lang="en-US" sz="2000" b="1" dirty="0" err="1" smtClean="0">
                <a:solidFill>
                  <a:srgbClr val="000000"/>
                </a:solidFill>
              </a:rPr>
              <a:t>πόλων</a:t>
            </a:r>
            <a:r>
              <a:rPr lang="en-US" sz="2000" b="1" dirty="0" smtClean="0">
                <a:solidFill>
                  <a:srgbClr val="000000"/>
                </a:solidFill>
              </a:rPr>
              <a:t> </a:t>
            </a:r>
            <a:r>
              <a:rPr lang="en-US" sz="2000" b="1" dirty="0" err="1" smtClean="0">
                <a:solidFill>
                  <a:srgbClr val="000000"/>
                </a:solidFill>
              </a:rPr>
              <a:t>αναπτύσσονται</a:t>
            </a:r>
            <a:r>
              <a:rPr lang="en-US" sz="2000" b="1" dirty="0" smtClean="0">
                <a:solidFill>
                  <a:srgbClr val="000000"/>
                </a:solidFill>
              </a:rPr>
              <a:t> </a:t>
            </a:r>
            <a:r>
              <a:rPr lang="en-US" sz="2000" b="1" dirty="0" err="1" smtClean="0">
                <a:solidFill>
                  <a:srgbClr val="000000"/>
                </a:solidFill>
              </a:rPr>
              <a:t>δυνάμεις</a:t>
            </a:r>
            <a:r>
              <a:rPr lang="el-GR" sz="2000" b="1" dirty="0" smtClean="0">
                <a:solidFill>
                  <a:srgbClr val="000000"/>
                </a:solidFill>
              </a:rPr>
              <a:t>.</a:t>
            </a:r>
            <a:endParaRPr lang="en-US" sz="2000" b="1" dirty="0" smtClean="0">
              <a:solidFill>
                <a:srgbClr val="000000"/>
              </a:solidFill>
            </a:endParaRPr>
          </a:p>
          <a:p>
            <a:pPr marL="809625" lvl="2" indent="-357188" algn="just">
              <a:buClr>
                <a:srgbClr val="2187BA"/>
              </a:buClr>
            </a:pPr>
            <a:r>
              <a:rPr lang="el-GR" sz="2000" b="1" dirty="0" smtClean="0">
                <a:solidFill>
                  <a:srgbClr val="000000"/>
                </a:solidFill>
              </a:rPr>
              <a:t>Οι δυνάμεις αυτές είναι παρόμοιες με εκείνες</a:t>
            </a:r>
            <a:r>
              <a:rPr lang="en-US" sz="2000" b="1" dirty="0" smtClean="0">
                <a:solidFill>
                  <a:srgbClr val="000000"/>
                </a:solidFill>
              </a:rPr>
              <a:t> </a:t>
            </a:r>
            <a:r>
              <a:rPr lang="el-GR" sz="2000" b="1" dirty="0" smtClean="0">
                <a:solidFill>
                  <a:srgbClr val="000000"/>
                </a:solidFill>
              </a:rPr>
              <a:t>που αναπτύσσονται </a:t>
            </a:r>
            <a:r>
              <a:rPr lang="en-US" sz="2000" b="1" dirty="0" err="1" smtClean="0">
                <a:solidFill>
                  <a:srgbClr val="000000"/>
                </a:solidFill>
              </a:rPr>
              <a:t>μεταξύ</a:t>
            </a:r>
            <a:r>
              <a:rPr lang="el-GR" sz="2000" b="1" dirty="0" smtClean="0">
                <a:solidFill>
                  <a:srgbClr val="000000"/>
                </a:solidFill>
              </a:rPr>
              <a:t> </a:t>
            </a:r>
            <a:r>
              <a:rPr lang="en-US" sz="2000" b="1" dirty="0" err="1" smtClean="0">
                <a:solidFill>
                  <a:srgbClr val="000000"/>
                </a:solidFill>
              </a:rPr>
              <a:t>ηλεκτρικών</a:t>
            </a:r>
            <a:r>
              <a:rPr lang="en-US" sz="2000" b="1" dirty="0" smtClean="0">
                <a:solidFill>
                  <a:srgbClr val="000000"/>
                </a:solidFill>
              </a:rPr>
              <a:t> </a:t>
            </a:r>
            <a:r>
              <a:rPr lang="en-US" sz="2000" b="1" dirty="0" err="1" smtClean="0">
                <a:solidFill>
                  <a:srgbClr val="000000"/>
                </a:solidFill>
              </a:rPr>
              <a:t>φορτίων</a:t>
            </a:r>
            <a:r>
              <a:rPr lang="el-GR" sz="2000" b="1" dirty="0" smtClean="0">
                <a:solidFill>
                  <a:srgbClr val="000000"/>
                </a:solidFill>
              </a:rPr>
              <a:t>.</a:t>
            </a:r>
            <a:endParaRPr lang="en-US" sz="2000" b="1" dirty="0" smtClean="0">
              <a:solidFill>
                <a:srgbClr val="000000"/>
              </a:solidFill>
            </a:endParaRPr>
          </a:p>
          <a:p>
            <a:pPr marL="809625" lvl="2" indent="-357188" algn="just">
              <a:buClr>
                <a:srgbClr val="2187BA"/>
              </a:buClr>
            </a:pPr>
            <a:r>
              <a:rPr lang="en-US" sz="2000" b="1" dirty="0" err="1" smtClean="0">
                <a:solidFill>
                  <a:srgbClr val="000000"/>
                </a:solidFill>
              </a:rPr>
              <a:t>Μεταξύ</a:t>
            </a:r>
            <a:r>
              <a:rPr lang="en-US" sz="2000" b="1" dirty="0" smtClean="0">
                <a:solidFill>
                  <a:srgbClr val="000000"/>
                </a:solidFill>
              </a:rPr>
              <a:t> </a:t>
            </a:r>
            <a:r>
              <a:rPr lang="en-US" sz="2000" b="1" dirty="0" err="1" smtClean="0">
                <a:solidFill>
                  <a:srgbClr val="000000"/>
                </a:solidFill>
              </a:rPr>
              <a:t>όμοιων</a:t>
            </a:r>
            <a:r>
              <a:rPr lang="en-US" sz="2000" b="1" dirty="0" smtClean="0">
                <a:solidFill>
                  <a:srgbClr val="000000"/>
                </a:solidFill>
              </a:rPr>
              <a:t> </a:t>
            </a:r>
            <a:r>
              <a:rPr lang="en-US" sz="2000" b="1" dirty="0" err="1" smtClean="0">
                <a:solidFill>
                  <a:srgbClr val="000000"/>
                </a:solidFill>
              </a:rPr>
              <a:t>πόλων</a:t>
            </a:r>
            <a:r>
              <a:rPr lang="en-US" sz="2000" b="1" dirty="0" smtClean="0">
                <a:solidFill>
                  <a:srgbClr val="000000"/>
                </a:solidFill>
              </a:rPr>
              <a:t> </a:t>
            </a:r>
            <a:r>
              <a:rPr lang="en-US" sz="2000" b="1" dirty="0" err="1" smtClean="0">
                <a:solidFill>
                  <a:srgbClr val="000000"/>
                </a:solidFill>
              </a:rPr>
              <a:t>αναπτύσσονται</a:t>
            </a:r>
            <a:r>
              <a:rPr lang="en-US" sz="2000" b="1" dirty="0" smtClean="0">
                <a:solidFill>
                  <a:srgbClr val="000000"/>
                </a:solidFill>
              </a:rPr>
              <a:t> </a:t>
            </a:r>
            <a:r>
              <a:rPr lang="en-US" sz="2000" b="1" dirty="0" err="1" smtClean="0">
                <a:solidFill>
                  <a:srgbClr val="000000"/>
                </a:solidFill>
              </a:rPr>
              <a:t>απωστικές</a:t>
            </a:r>
            <a:r>
              <a:rPr lang="en-US" sz="2000" b="1" dirty="0" smtClean="0">
                <a:solidFill>
                  <a:srgbClr val="000000"/>
                </a:solidFill>
              </a:rPr>
              <a:t> </a:t>
            </a:r>
            <a:r>
              <a:rPr lang="en-US" sz="2000" b="1" dirty="0" err="1" smtClean="0">
                <a:solidFill>
                  <a:srgbClr val="000000"/>
                </a:solidFill>
              </a:rPr>
              <a:t>δυνάμεις</a:t>
            </a:r>
            <a:r>
              <a:rPr lang="el-GR" sz="2000" b="1" dirty="0" smtClean="0">
                <a:solidFill>
                  <a:srgbClr val="000000"/>
                </a:solidFill>
              </a:rPr>
              <a:t>. </a:t>
            </a:r>
            <a:r>
              <a:rPr lang="el-GR" sz="2000" b="1" dirty="0" smtClean="0">
                <a:solidFill>
                  <a:srgbClr val="002060"/>
                </a:solidFill>
              </a:rPr>
              <a:t>Β</a:t>
            </a:r>
            <a:r>
              <a:rPr lang="en-US" sz="2000" b="1" dirty="0" smtClean="0">
                <a:solidFill>
                  <a:srgbClr val="002060"/>
                </a:solidFill>
              </a:rPr>
              <a:t>-</a:t>
            </a:r>
            <a:r>
              <a:rPr lang="el-GR" sz="2000" b="1" dirty="0" smtClean="0">
                <a:solidFill>
                  <a:srgbClr val="002060"/>
                </a:solidFill>
              </a:rPr>
              <a:t>Β</a:t>
            </a:r>
            <a:r>
              <a:rPr lang="en-US" sz="2000" b="1" dirty="0" smtClean="0">
                <a:solidFill>
                  <a:srgbClr val="002060"/>
                </a:solidFill>
              </a:rPr>
              <a:t> ή </a:t>
            </a:r>
            <a:r>
              <a:rPr lang="el-GR" sz="2000" b="1" dirty="0" smtClean="0">
                <a:solidFill>
                  <a:srgbClr val="002060"/>
                </a:solidFill>
              </a:rPr>
              <a:t>Ν</a:t>
            </a:r>
            <a:r>
              <a:rPr lang="en-US" sz="2000" b="1" dirty="0" smtClean="0">
                <a:solidFill>
                  <a:srgbClr val="002060"/>
                </a:solidFill>
              </a:rPr>
              <a:t>-</a:t>
            </a:r>
            <a:r>
              <a:rPr lang="el-GR" sz="2000" b="1" dirty="0" smtClean="0">
                <a:solidFill>
                  <a:srgbClr val="002060"/>
                </a:solidFill>
              </a:rPr>
              <a:t>Ν</a:t>
            </a:r>
            <a:r>
              <a:rPr lang="el-GR" sz="2000" b="1" dirty="0" smtClean="0">
                <a:solidFill>
                  <a:srgbClr val="000000"/>
                </a:solidFill>
              </a:rPr>
              <a:t>.</a:t>
            </a:r>
            <a:endParaRPr lang="en-US" sz="2000" b="1" dirty="0" smtClean="0">
              <a:solidFill>
                <a:srgbClr val="000000"/>
              </a:solidFill>
            </a:endParaRPr>
          </a:p>
          <a:p>
            <a:pPr marL="809625" lvl="2" indent="-357188" algn="just">
              <a:buClr>
                <a:srgbClr val="2187BA"/>
              </a:buClr>
            </a:pPr>
            <a:r>
              <a:rPr lang="en-US" sz="2000" b="1" dirty="0" err="1" smtClean="0">
                <a:solidFill>
                  <a:srgbClr val="000000"/>
                </a:solidFill>
              </a:rPr>
              <a:t>Μεταξύ</a:t>
            </a:r>
            <a:r>
              <a:rPr lang="en-US" sz="2000" b="1" dirty="0" smtClean="0">
                <a:solidFill>
                  <a:srgbClr val="000000"/>
                </a:solidFill>
              </a:rPr>
              <a:t> </a:t>
            </a:r>
            <a:r>
              <a:rPr lang="el-GR" sz="2000" b="1" dirty="0" smtClean="0">
                <a:solidFill>
                  <a:srgbClr val="000000"/>
                </a:solidFill>
              </a:rPr>
              <a:t>αντίθετων</a:t>
            </a:r>
            <a:r>
              <a:rPr lang="en-US" sz="2000" b="1" dirty="0" smtClean="0">
                <a:solidFill>
                  <a:srgbClr val="000000"/>
                </a:solidFill>
              </a:rPr>
              <a:t> </a:t>
            </a:r>
            <a:r>
              <a:rPr lang="en-US" sz="2000" b="1" dirty="0" err="1" smtClean="0">
                <a:solidFill>
                  <a:srgbClr val="000000"/>
                </a:solidFill>
              </a:rPr>
              <a:t>πόλων</a:t>
            </a:r>
            <a:r>
              <a:rPr lang="en-US" sz="2000" b="1" dirty="0" smtClean="0">
                <a:solidFill>
                  <a:srgbClr val="000000"/>
                </a:solidFill>
              </a:rPr>
              <a:t> </a:t>
            </a:r>
            <a:r>
              <a:rPr lang="en-US" sz="2000" b="1" dirty="0" err="1" smtClean="0">
                <a:solidFill>
                  <a:srgbClr val="000000"/>
                </a:solidFill>
              </a:rPr>
              <a:t>αναπτύσσονται</a:t>
            </a:r>
            <a:r>
              <a:rPr lang="en-US" sz="2000" b="1" dirty="0" smtClean="0">
                <a:solidFill>
                  <a:srgbClr val="000000"/>
                </a:solidFill>
              </a:rPr>
              <a:t> </a:t>
            </a:r>
            <a:r>
              <a:rPr lang="en-US" sz="2000" b="1" dirty="0" err="1" smtClean="0">
                <a:solidFill>
                  <a:srgbClr val="000000"/>
                </a:solidFill>
              </a:rPr>
              <a:t>ελκτικές</a:t>
            </a:r>
            <a:r>
              <a:rPr lang="en-US" sz="2000" b="1" dirty="0" smtClean="0">
                <a:solidFill>
                  <a:srgbClr val="000000"/>
                </a:solidFill>
              </a:rPr>
              <a:t> </a:t>
            </a:r>
            <a:r>
              <a:rPr lang="en-US" sz="2000" b="1" dirty="0" err="1" smtClean="0">
                <a:solidFill>
                  <a:srgbClr val="000000"/>
                </a:solidFill>
              </a:rPr>
              <a:t>δυνάμεις</a:t>
            </a:r>
            <a:r>
              <a:rPr lang="el-GR" sz="2000" b="1" dirty="0" smtClean="0">
                <a:solidFill>
                  <a:srgbClr val="000000"/>
                </a:solidFill>
              </a:rPr>
              <a:t>. </a:t>
            </a:r>
            <a:r>
              <a:rPr lang="el-GR" sz="2000" b="1" dirty="0" smtClean="0">
                <a:solidFill>
                  <a:srgbClr val="002060"/>
                </a:solidFill>
              </a:rPr>
              <a:t>Β</a:t>
            </a:r>
            <a:r>
              <a:rPr lang="en-US" sz="2000" b="1" dirty="0" smtClean="0">
                <a:solidFill>
                  <a:srgbClr val="002060"/>
                </a:solidFill>
              </a:rPr>
              <a:t>-</a:t>
            </a:r>
            <a:r>
              <a:rPr lang="el-GR" sz="2000" b="1" dirty="0" smtClean="0">
                <a:solidFill>
                  <a:srgbClr val="002060"/>
                </a:solidFill>
              </a:rPr>
              <a:t>Ν</a:t>
            </a:r>
            <a:r>
              <a:rPr lang="el-GR" sz="2000" b="1" dirty="0" smtClean="0">
                <a:solidFill>
                  <a:srgbClr val="000000"/>
                </a:solidFill>
              </a:rPr>
              <a:t>.</a:t>
            </a:r>
            <a:endParaRPr lang="en-US" sz="2000" b="1" dirty="0" smtClean="0">
              <a:solidFill>
                <a:srgbClr val="000000"/>
              </a:solidFill>
            </a:endParaRPr>
          </a:p>
        </p:txBody>
      </p:sp>
      <p:sp>
        <p:nvSpPr>
          <p:cNvPr id="5" name="Text Box 5"/>
          <p:cNvSpPr txBox="1">
            <a:spLocks noChangeArrowheads="1"/>
          </p:cNvSpPr>
          <p:nvPr/>
        </p:nvSpPr>
        <p:spPr bwMode="auto">
          <a:xfrm>
            <a:off x="148313" y="92071"/>
            <a:ext cx="11887200" cy="64633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3600" b="1" dirty="0" smtClean="0">
                <a:solidFill>
                  <a:srgbClr val="0F7698"/>
                </a:solidFill>
              </a:rPr>
              <a:t>Η έννοια του μαγνητικού πεδίου</a:t>
            </a:r>
            <a:endParaRPr lang="en-US" sz="3600" b="1" dirty="0" smtClean="0">
              <a:solidFill>
                <a:srgbClr val="0F7698"/>
              </a:solidFill>
            </a:endParaRPr>
          </a:p>
        </p:txBody>
      </p:sp>
      <p:sp>
        <p:nvSpPr>
          <p:cNvPr id="6" name="Rectangle 5"/>
          <p:cNvSpPr txBox="1">
            <a:spLocks noChangeArrowheads="1"/>
          </p:cNvSpPr>
          <p:nvPr/>
        </p:nvSpPr>
        <p:spPr>
          <a:xfrm>
            <a:off x="557049" y="4441441"/>
            <a:ext cx="10972800" cy="2243137"/>
          </a:xfrm>
          <a:prstGeom prst="rect">
            <a:avLst/>
          </a:prstGeom>
        </p:spPr>
        <p:txBody>
          <a:bodyPr vert="horz" lIns="91440" tIns="45720" rIns="91440" bIns="45720" rtlCol="0">
            <a:noAutofit/>
          </a:bodyPr>
          <a:lstStyle/>
          <a:p>
            <a:pPr marL="536575" marR="0" lvl="0" indent="-536575" algn="just"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n-US" sz="2000" b="1" i="0" u="none" strike="noStrike" kern="1200" cap="none" spc="0" normalizeH="0" baseline="0" noProof="0" dirty="0" smtClean="0">
                <a:ln>
                  <a:noFill/>
                </a:ln>
                <a:solidFill>
                  <a:srgbClr val="000000"/>
                </a:solidFill>
                <a:effectLst/>
                <a:uLnTx/>
                <a:uFillTx/>
                <a:latin typeface="+mn-lt"/>
                <a:ea typeface="+mn-ea"/>
                <a:cs typeface="+mn-cs"/>
              </a:rPr>
              <a:t>Η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δύναμη</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l-GR" sz="2000" b="1" i="0" u="none" strike="noStrike" kern="1200" cap="none" spc="0" normalizeH="0" baseline="0" noProof="0" dirty="0" smtClean="0">
                <a:ln>
                  <a:noFill/>
                </a:ln>
                <a:solidFill>
                  <a:srgbClr val="000000"/>
                </a:solidFill>
                <a:effectLst/>
                <a:uLnTx/>
                <a:uFillTx/>
                <a:latin typeface="+mn-lt"/>
                <a:ea typeface="+mn-ea"/>
                <a:cs typeface="+mn-cs"/>
              </a:rPr>
              <a:t>που αναπτύσσεται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μεταξύ</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δύο</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πόλων</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είναι</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αντιστρόφως</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ανάλογη</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του</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τετραγώνου</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της</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μεταξύ</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τους</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απόστασης</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a:t>
            </a:r>
          </a:p>
          <a:p>
            <a:pPr marL="536575" marR="0" lvl="0" indent="-536575" algn="just"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Δεν</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έχει</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βρεθεί</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ποτέ</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στη</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φύση</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ένας</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μεμονωμένος</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βόρειος</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ή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νότιος</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μαγνητικός</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πόλος</a:t>
            </a:r>
            <a:r>
              <a:rPr kumimoji="0" lang="el-GR"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l-GR" sz="2000" b="1" i="0" u="none" strike="noStrike" kern="1200" cap="none" spc="0" normalizeH="0" baseline="0" noProof="0" dirty="0" smtClean="0">
                <a:ln>
                  <a:noFill/>
                </a:ln>
                <a:solidFill>
                  <a:srgbClr val="002060"/>
                </a:solidFill>
                <a:effectLst/>
                <a:uLnTx/>
                <a:uFillTx/>
                <a:latin typeface="+mn-lt"/>
                <a:ea typeface="+mn-ea"/>
                <a:cs typeface="+mn-cs"/>
              </a:rPr>
              <a:t>(Μαγνητικά </a:t>
            </a:r>
            <a:r>
              <a:rPr kumimoji="0" lang="el-GR" sz="2000" b="1" i="0" u="none" strike="noStrike" kern="1200" cap="none" spc="0" normalizeH="0" baseline="0" noProof="0" dirty="0" err="1" smtClean="0">
                <a:ln>
                  <a:noFill/>
                </a:ln>
                <a:solidFill>
                  <a:srgbClr val="002060"/>
                </a:solidFill>
                <a:effectLst/>
                <a:uLnTx/>
                <a:uFillTx/>
                <a:latin typeface="+mn-lt"/>
                <a:ea typeface="+mn-ea"/>
                <a:cs typeface="+mn-cs"/>
              </a:rPr>
              <a:t>Μονόπολα</a:t>
            </a:r>
            <a:r>
              <a:rPr kumimoji="0" lang="el-GR" sz="2000" b="1" i="0" u="none" strike="noStrike" kern="1200" cap="none" spc="0" normalizeH="0" baseline="0" noProof="0" dirty="0" smtClean="0">
                <a:ln>
                  <a:noFill/>
                </a:ln>
                <a:solidFill>
                  <a:srgbClr val="002060"/>
                </a:solidFill>
                <a:effectLst/>
                <a:uLnTx/>
                <a:uFillTx/>
                <a:latin typeface="+mn-lt"/>
                <a:ea typeface="+mn-ea"/>
                <a:cs typeface="+mn-cs"/>
              </a:rPr>
              <a:t>)</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a:t>
            </a:r>
          </a:p>
          <a:p>
            <a:pPr marL="536575" marR="0" lvl="2" indent="-536575" algn="just" defTabSz="457200" rtl="0" eaLnBrk="1" fontAlgn="auto" latinLnBrk="0" hangingPunct="1">
              <a:lnSpc>
                <a:spcPct val="100000"/>
              </a:lnSpc>
              <a:spcBef>
                <a:spcPts val="1000"/>
              </a:spcBef>
              <a:spcAft>
                <a:spcPts val="0"/>
              </a:spcAft>
              <a:buClr>
                <a:srgbClr val="2187BA"/>
              </a:buClr>
              <a:buSzPct val="80000"/>
              <a:buFont typeface="Wingdings 3" charset="2"/>
              <a:buChar char=""/>
              <a:tabLst/>
              <a:defRPr/>
            </a:pP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Όσες</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φορές</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και</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να</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τεμαχίσουμε</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έναν</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μόνιμο</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μαγνήτη</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σε</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δύο</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κομμάτια</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καθένα</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τους</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πάντα</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έχει</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έναν</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βόρειο</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και</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έναν</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νότιο</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πόλο</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a:t>
            </a:r>
          </a:p>
        </p:txBody>
      </p:sp>
      <p:sp>
        <p:nvSpPr>
          <p:cNvPr id="9" name="8 - Θέση αριθμού διαφάνειας"/>
          <p:cNvSpPr>
            <a:spLocks noGrp="1"/>
          </p:cNvSpPr>
          <p:nvPr>
            <p:ph type="sldNum" sz="quarter" idx="12"/>
          </p:nvPr>
        </p:nvSpPr>
        <p:spPr/>
        <p:txBody>
          <a:bodyPr/>
          <a:lstStyle/>
          <a:p>
            <a:fld id="{C2F5A187-A889-495D-B202-899DA2CF5BAE}" type="slidenum">
              <a:rPr lang="en-US" smtClean="0"/>
              <a:pPr/>
              <a:t>119</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7" name="Text Box 5"/>
          <p:cNvSpPr txBox="1">
            <a:spLocks noChangeArrowheads="1"/>
          </p:cNvSpPr>
          <p:nvPr/>
        </p:nvSpPr>
        <p:spPr bwMode="auto">
          <a:xfrm>
            <a:off x="148313" y="1731631"/>
            <a:ext cx="11887200" cy="707886"/>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4000" b="1" dirty="0" smtClean="0">
                <a:solidFill>
                  <a:srgbClr val="0F7698"/>
                </a:solidFill>
              </a:rPr>
              <a:t>Η Έννοια του Πεδίου</a:t>
            </a:r>
            <a:endParaRPr lang="en-US" sz="4000" b="1" dirty="0" smtClean="0">
              <a:solidFill>
                <a:srgbClr val="0F7698"/>
              </a:solidFill>
            </a:endParaRPr>
          </a:p>
        </p:txBody>
      </p:sp>
      <p:sp>
        <p:nvSpPr>
          <p:cNvPr id="7" name="6 - Θέση αριθμού διαφάνειας"/>
          <p:cNvSpPr>
            <a:spLocks noGrp="1"/>
          </p:cNvSpPr>
          <p:nvPr>
            <p:ph type="sldNum" sz="quarter" idx="12"/>
          </p:nvPr>
        </p:nvSpPr>
        <p:spPr/>
        <p:txBody>
          <a:bodyPr/>
          <a:lstStyle/>
          <a:p>
            <a:fld id="{C2F5A187-A889-495D-B202-899DA2CF5BAE}" type="slidenum">
              <a:rPr lang="en-US" smtClean="0"/>
              <a:pPr/>
              <a:t>12</a:t>
            </a:fld>
            <a:endParaRPr lang="en-US"/>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5"/>
          <p:cNvSpPr>
            <a:spLocks noGrp="1" noChangeArrowheads="1"/>
          </p:cNvSpPr>
          <p:nvPr>
            <p:ph idx="1"/>
          </p:nvPr>
        </p:nvSpPr>
        <p:spPr>
          <a:xfrm>
            <a:off x="446107" y="1056999"/>
            <a:ext cx="11293948" cy="2558560"/>
          </a:xfrm>
        </p:spPr>
        <p:txBody>
          <a:bodyPr>
            <a:normAutofit fontScale="85000" lnSpcReduction="20000"/>
          </a:bodyPr>
          <a:lstStyle/>
          <a:p>
            <a:pPr marL="536575" indent="-536575" algn="just">
              <a:lnSpc>
                <a:spcPct val="120000"/>
              </a:lnSpc>
            </a:pPr>
            <a:r>
              <a:rPr lang="el-GR" sz="2100" b="1" dirty="0" smtClean="0">
                <a:solidFill>
                  <a:srgbClr val="000000"/>
                </a:solidFill>
              </a:rPr>
              <a:t>Το μαγνητικό πεδίο      είναι διανυσματικό μέγεθος.</a:t>
            </a:r>
            <a:endParaRPr lang="en-US" sz="2100" b="1" dirty="0" smtClean="0">
              <a:solidFill>
                <a:srgbClr val="000000"/>
              </a:solidFill>
            </a:endParaRPr>
          </a:p>
          <a:p>
            <a:pPr marL="536575" indent="-536575" algn="just">
              <a:lnSpc>
                <a:spcPct val="120000"/>
              </a:lnSpc>
            </a:pPr>
            <a:r>
              <a:rPr lang="en-US" sz="2100" b="1" dirty="0" smtClean="0">
                <a:solidFill>
                  <a:srgbClr val="000000"/>
                </a:solidFill>
              </a:rPr>
              <a:t>Η </a:t>
            </a:r>
            <a:r>
              <a:rPr lang="en-US" sz="2100" b="1" dirty="0" err="1" smtClean="0">
                <a:solidFill>
                  <a:srgbClr val="000000"/>
                </a:solidFill>
              </a:rPr>
              <a:t>κατεύθυνση</a:t>
            </a:r>
            <a:r>
              <a:rPr lang="en-US" sz="2100" b="1" dirty="0" smtClean="0">
                <a:solidFill>
                  <a:srgbClr val="000000"/>
                </a:solidFill>
              </a:rPr>
              <a:t> </a:t>
            </a:r>
            <a:r>
              <a:rPr lang="en-US" sz="2100" b="1" dirty="0" err="1" smtClean="0">
                <a:solidFill>
                  <a:srgbClr val="000000"/>
                </a:solidFill>
              </a:rPr>
              <a:t>του</a:t>
            </a:r>
            <a:r>
              <a:rPr lang="en-US" sz="2100" b="1" dirty="0" smtClean="0">
                <a:solidFill>
                  <a:srgbClr val="000000"/>
                </a:solidFill>
              </a:rPr>
              <a:t> </a:t>
            </a:r>
            <a:r>
              <a:rPr lang="en-US" sz="2100" b="1" dirty="0" err="1" smtClean="0">
                <a:solidFill>
                  <a:srgbClr val="000000"/>
                </a:solidFill>
              </a:rPr>
              <a:t>μαγνητικού</a:t>
            </a:r>
            <a:r>
              <a:rPr lang="en-US" sz="2100" b="1" dirty="0" smtClean="0">
                <a:solidFill>
                  <a:srgbClr val="000000"/>
                </a:solidFill>
              </a:rPr>
              <a:t> </a:t>
            </a:r>
            <a:r>
              <a:rPr lang="en-US" sz="2100" b="1" dirty="0" err="1" smtClean="0">
                <a:solidFill>
                  <a:srgbClr val="000000"/>
                </a:solidFill>
              </a:rPr>
              <a:t>πεδίου</a:t>
            </a:r>
            <a:r>
              <a:rPr lang="en-US" sz="2100" b="1" dirty="0" smtClean="0">
                <a:solidFill>
                  <a:srgbClr val="000000"/>
                </a:solidFill>
              </a:rPr>
              <a:t> </a:t>
            </a:r>
            <a:r>
              <a:rPr lang="en-US" sz="2100" b="1" dirty="0" err="1" smtClean="0">
                <a:solidFill>
                  <a:srgbClr val="000000"/>
                </a:solidFill>
              </a:rPr>
              <a:t>σε</a:t>
            </a:r>
            <a:r>
              <a:rPr lang="en-US" sz="2100" b="1" dirty="0" smtClean="0">
                <a:solidFill>
                  <a:srgbClr val="000000"/>
                </a:solidFill>
              </a:rPr>
              <a:t> </a:t>
            </a:r>
            <a:r>
              <a:rPr lang="el-GR" sz="2100" b="1" dirty="0" smtClean="0">
                <a:solidFill>
                  <a:srgbClr val="000000"/>
                </a:solidFill>
              </a:rPr>
              <a:t>ένα σημείο</a:t>
            </a:r>
            <a:r>
              <a:rPr lang="en-US" sz="2100" b="1" dirty="0" smtClean="0">
                <a:solidFill>
                  <a:srgbClr val="000000"/>
                </a:solidFill>
              </a:rPr>
              <a:t> </a:t>
            </a:r>
            <a:r>
              <a:rPr lang="en-US" sz="2100" b="1" dirty="0" err="1" smtClean="0">
                <a:solidFill>
                  <a:srgbClr val="000000"/>
                </a:solidFill>
              </a:rPr>
              <a:t>είναι</a:t>
            </a:r>
            <a:r>
              <a:rPr lang="en-US" sz="2100" b="1" dirty="0" smtClean="0">
                <a:solidFill>
                  <a:srgbClr val="000000"/>
                </a:solidFill>
              </a:rPr>
              <a:t> </a:t>
            </a:r>
            <a:r>
              <a:rPr lang="el-GR" sz="2100" b="1" dirty="0" smtClean="0">
                <a:solidFill>
                  <a:srgbClr val="000000"/>
                </a:solidFill>
              </a:rPr>
              <a:t>η κατεύθυνση προς την οποία </a:t>
            </a:r>
            <a:r>
              <a:rPr lang="en-US" sz="2100" b="1" dirty="0" err="1" smtClean="0">
                <a:solidFill>
                  <a:srgbClr val="000000"/>
                </a:solidFill>
              </a:rPr>
              <a:t>δείχνει</a:t>
            </a:r>
            <a:r>
              <a:rPr lang="en-US" sz="2100" b="1" dirty="0" smtClean="0">
                <a:solidFill>
                  <a:srgbClr val="000000"/>
                </a:solidFill>
              </a:rPr>
              <a:t> ο </a:t>
            </a:r>
            <a:r>
              <a:rPr lang="en-US" sz="2100" b="1" dirty="0" err="1" smtClean="0">
                <a:solidFill>
                  <a:srgbClr val="000000"/>
                </a:solidFill>
              </a:rPr>
              <a:t>βόρειος</a:t>
            </a:r>
            <a:r>
              <a:rPr lang="en-US" sz="2100" b="1" dirty="0" smtClean="0">
                <a:solidFill>
                  <a:srgbClr val="000000"/>
                </a:solidFill>
              </a:rPr>
              <a:t> </a:t>
            </a:r>
            <a:r>
              <a:rPr lang="en-US" sz="2100" b="1" dirty="0" err="1" smtClean="0">
                <a:solidFill>
                  <a:srgbClr val="000000"/>
                </a:solidFill>
              </a:rPr>
              <a:t>πόλος</a:t>
            </a:r>
            <a:r>
              <a:rPr lang="en-US" sz="2100" b="1" dirty="0" smtClean="0">
                <a:solidFill>
                  <a:srgbClr val="000000"/>
                </a:solidFill>
              </a:rPr>
              <a:t> </a:t>
            </a:r>
            <a:r>
              <a:rPr lang="en-US" sz="2100" b="1" dirty="0" err="1" smtClean="0">
                <a:solidFill>
                  <a:srgbClr val="000000"/>
                </a:solidFill>
              </a:rPr>
              <a:t>της</a:t>
            </a:r>
            <a:r>
              <a:rPr lang="en-US" sz="2100" b="1" dirty="0" smtClean="0">
                <a:solidFill>
                  <a:srgbClr val="000000"/>
                </a:solidFill>
              </a:rPr>
              <a:t> </a:t>
            </a:r>
            <a:r>
              <a:rPr lang="en-US" sz="2100" b="1" dirty="0" err="1" smtClean="0">
                <a:solidFill>
                  <a:srgbClr val="000000"/>
                </a:solidFill>
              </a:rPr>
              <a:t>βελόνας</a:t>
            </a:r>
            <a:r>
              <a:rPr lang="en-US" sz="2100" b="1" dirty="0" smtClean="0">
                <a:solidFill>
                  <a:srgbClr val="000000"/>
                </a:solidFill>
              </a:rPr>
              <a:t> </a:t>
            </a:r>
            <a:r>
              <a:rPr lang="el-GR" sz="2100" b="1" dirty="0" smtClean="0">
                <a:solidFill>
                  <a:srgbClr val="000000"/>
                </a:solidFill>
              </a:rPr>
              <a:t>μιας</a:t>
            </a:r>
            <a:r>
              <a:rPr lang="en-US" sz="2100" b="1" dirty="0" smtClean="0">
                <a:solidFill>
                  <a:srgbClr val="000000"/>
                </a:solidFill>
              </a:rPr>
              <a:t> </a:t>
            </a:r>
            <a:r>
              <a:rPr lang="en-US" sz="2100" b="1" dirty="0" err="1" smtClean="0">
                <a:solidFill>
                  <a:srgbClr val="000000"/>
                </a:solidFill>
              </a:rPr>
              <a:t>πυξίδας</a:t>
            </a:r>
            <a:r>
              <a:rPr lang="en-US" sz="2100" b="1" dirty="0" smtClean="0">
                <a:solidFill>
                  <a:srgbClr val="000000"/>
                </a:solidFill>
              </a:rPr>
              <a:t> </a:t>
            </a:r>
            <a:r>
              <a:rPr lang="el-GR" sz="2100" b="1" dirty="0" smtClean="0">
                <a:solidFill>
                  <a:srgbClr val="000000"/>
                </a:solidFill>
              </a:rPr>
              <a:t>στο συγκεκριμένο σημείο.</a:t>
            </a:r>
            <a:endParaRPr lang="en-US" sz="2100" b="1" dirty="0" smtClean="0">
              <a:solidFill>
                <a:srgbClr val="000000"/>
              </a:solidFill>
            </a:endParaRPr>
          </a:p>
          <a:p>
            <a:pPr marL="536575" indent="-536575" algn="just">
              <a:lnSpc>
                <a:spcPct val="120000"/>
              </a:lnSpc>
            </a:pPr>
            <a:r>
              <a:rPr lang="el-GR" sz="2100" b="1" dirty="0" smtClean="0">
                <a:solidFill>
                  <a:schemeClr val="tx1"/>
                </a:solidFill>
              </a:rPr>
              <a:t>Μπορούμε να σχεδιάσουμε τις γραμμές του μαγνητικού πεδίου ενός </a:t>
            </a:r>
            <a:r>
              <a:rPr lang="el-GR" sz="2100" b="1" dirty="0" err="1" smtClean="0">
                <a:solidFill>
                  <a:schemeClr val="tx1"/>
                </a:solidFill>
              </a:rPr>
              <a:t>ραβδόμορφου</a:t>
            </a:r>
            <a:r>
              <a:rPr lang="el-GR" sz="2100" b="1" dirty="0" smtClean="0">
                <a:solidFill>
                  <a:schemeClr val="tx1"/>
                </a:solidFill>
              </a:rPr>
              <a:t> μαγνήτη χρησιμοποιώντας μια πυξίδα.</a:t>
            </a:r>
          </a:p>
          <a:p>
            <a:pPr marL="536575" indent="-536575" algn="just">
              <a:lnSpc>
                <a:spcPct val="120000"/>
              </a:lnSpc>
            </a:pPr>
            <a:r>
              <a:rPr lang="en-US" sz="2100" b="1" dirty="0" err="1" smtClean="0">
                <a:solidFill>
                  <a:srgbClr val="000000"/>
                </a:solidFill>
              </a:rPr>
              <a:t>Οι</a:t>
            </a:r>
            <a:r>
              <a:rPr lang="en-US" sz="2100" b="1" dirty="0" smtClean="0">
                <a:solidFill>
                  <a:srgbClr val="000000"/>
                </a:solidFill>
              </a:rPr>
              <a:t> </a:t>
            </a:r>
            <a:r>
              <a:rPr lang="en-US" sz="2100" b="1" dirty="0" err="1" smtClean="0">
                <a:solidFill>
                  <a:srgbClr val="000000"/>
                </a:solidFill>
              </a:rPr>
              <a:t>γραμμές</a:t>
            </a:r>
            <a:r>
              <a:rPr lang="en-US" sz="2100" b="1" dirty="0" smtClean="0">
                <a:solidFill>
                  <a:srgbClr val="000000"/>
                </a:solidFill>
              </a:rPr>
              <a:t> </a:t>
            </a:r>
            <a:r>
              <a:rPr lang="en-US" sz="2100" b="1" dirty="0" err="1" smtClean="0">
                <a:solidFill>
                  <a:srgbClr val="000000"/>
                </a:solidFill>
              </a:rPr>
              <a:t>που</a:t>
            </a:r>
            <a:r>
              <a:rPr lang="en-US" sz="2100" b="1" dirty="0" smtClean="0">
                <a:solidFill>
                  <a:srgbClr val="000000"/>
                </a:solidFill>
              </a:rPr>
              <a:t> </a:t>
            </a:r>
            <a:r>
              <a:rPr lang="en-US" sz="2100" b="1" dirty="0" err="1" smtClean="0">
                <a:solidFill>
                  <a:srgbClr val="000000"/>
                </a:solidFill>
              </a:rPr>
              <a:t>βρίσκονται</a:t>
            </a:r>
            <a:r>
              <a:rPr lang="en-US" sz="2100" b="1" dirty="0" smtClean="0">
                <a:solidFill>
                  <a:srgbClr val="000000"/>
                </a:solidFill>
              </a:rPr>
              <a:t> </a:t>
            </a:r>
            <a:r>
              <a:rPr lang="en-US" sz="2100" b="1" dirty="0" err="1" smtClean="0">
                <a:solidFill>
                  <a:srgbClr val="000000"/>
                </a:solidFill>
              </a:rPr>
              <a:t>εκτός</a:t>
            </a:r>
            <a:r>
              <a:rPr lang="en-US" sz="2100" b="1" dirty="0" smtClean="0">
                <a:solidFill>
                  <a:srgbClr val="000000"/>
                </a:solidFill>
              </a:rPr>
              <a:t> </a:t>
            </a:r>
            <a:r>
              <a:rPr lang="en-US" sz="2100" b="1" dirty="0" err="1" smtClean="0">
                <a:solidFill>
                  <a:srgbClr val="000000"/>
                </a:solidFill>
              </a:rPr>
              <a:t>του</a:t>
            </a:r>
            <a:r>
              <a:rPr lang="en-US" sz="2100" b="1" dirty="0" smtClean="0">
                <a:solidFill>
                  <a:srgbClr val="000000"/>
                </a:solidFill>
              </a:rPr>
              <a:t> </a:t>
            </a:r>
            <a:r>
              <a:rPr lang="en-US" sz="2100" b="1" dirty="0" err="1" smtClean="0">
                <a:solidFill>
                  <a:srgbClr val="000000"/>
                </a:solidFill>
              </a:rPr>
              <a:t>μαγνήτη</a:t>
            </a:r>
            <a:r>
              <a:rPr lang="en-US" sz="2100" b="1" dirty="0" smtClean="0">
                <a:solidFill>
                  <a:srgbClr val="000000"/>
                </a:solidFill>
              </a:rPr>
              <a:t> </a:t>
            </a:r>
            <a:r>
              <a:rPr lang="en-US" sz="2100" b="1" dirty="0" err="1" smtClean="0">
                <a:solidFill>
                  <a:srgbClr val="000000"/>
                </a:solidFill>
              </a:rPr>
              <a:t>έχουν</a:t>
            </a:r>
            <a:r>
              <a:rPr lang="en-US" sz="2100" b="1" dirty="0" smtClean="0">
                <a:solidFill>
                  <a:srgbClr val="000000"/>
                </a:solidFill>
              </a:rPr>
              <a:t> </a:t>
            </a:r>
            <a:r>
              <a:rPr lang="en-US" sz="2100" b="1" dirty="0" err="1" smtClean="0">
                <a:solidFill>
                  <a:srgbClr val="000000"/>
                </a:solidFill>
              </a:rPr>
              <a:t>κατεύθυνση</a:t>
            </a:r>
            <a:r>
              <a:rPr lang="en-US" sz="2100" b="1" dirty="0" smtClean="0">
                <a:solidFill>
                  <a:srgbClr val="000000"/>
                </a:solidFill>
              </a:rPr>
              <a:t> </a:t>
            </a:r>
            <a:r>
              <a:rPr lang="en-US" sz="2100" b="1" dirty="0" err="1" smtClean="0">
                <a:solidFill>
                  <a:srgbClr val="000000"/>
                </a:solidFill>
              </a:rPr>
              <a:t>από</a:t>
            </a:r>
            <a:r>
              <a:rPr lang="en-US" sz="2100" b="1" dirty="0" smtClean="0">
                <a:solidFill>
                  <a:srgbClr val="000000"/>
                </a:solidFill>
              </a:rPr>
              <a:t> </a:t>
            </a:r>
            <a:r>
              <a:rPr lang="en-US" sz="2100" b="1" dirty="0" err="1" smtClean="0">
                <a:solidFill>
                  <a:srgbClr val="000000"/>
                </a:solidFill>
              </a:rPr>
              <a:t>τον</a:t>
            </a:r>
            <a:r>
              <a:rPr lang="en-US" sz="2100" b="1" dirty="0" smtClean="0">
                <a:solidFill>
                  <a:srgbClr val="000000"/>
                </a:solidFill>
              </a:rPr>
              <a:t> </a:t>
            </a:r>
            <a:r>
              <a:rPr lang="en-US" sz="2100" b="1" dirty="0" err="1" smtClean="0">
                <a:solidFill>
                  <a:srgbClr val="000000"/>
                </a:solidFill>
              </a:rPr>
              <a:t>βόρειο</a:t>
            </a:r>
            <a:r>
              <a:rPr lang="en-US" sz="2100" b="1" dirty="0" smtClean="0">
                <a:solidFill>
                  <a:srgbClr val="000000"/>
                </a:solidFill>
              </a:rPr>
              <a:t> </a:t>
            </a:r>
            <a:r>
              <a:rPr lang="en-US" sz="2100" b="1" dirty="0" err="1" smtClean="0">
                <a:solidFill>
                  <a:srgbClr val="000000"/>
                </a:solidFill>
              </a:rPr>
              <a:t>προς</a:t>
            </a:r>
            <a:r>
              <a:rPr lang="en-US" sz="2100" b="1" dirty="0" smtClean="0">
                <a:solidFill>
                  <a:srgbClr val="000000"/>
                </a:solidFill>
              </a:rPr>
              <a:t> </a:t>
            </a:r>
            <a:r>
              <a:rPr lang="en-US" sz="2100" b="1" dirty="0" err="1" smtClean="0">
                <a:solidFill>
                  <a:srgbClr val="000000"/>
                </a:solidFill>
              </a:rPr>
              <a:t>τον</a:t>
            </a:r>
            <a:r>
              <a:rPr lang="en-US" sz="2100" b="1" dirty="0" smtClean="0">
                <a:solidFill>
                  <a:srgbClr val="000000"/>
                </a:solidFill>
              </a:rPr>
              <a:t> </a:t>
            </a:r>
            <a:r>
              <a:rPr lang="en-US" sz="2100" b="1" dirty="0" err="1" smtClean="0">
                <a:solidFill>
                  <a:srgbClr val="000000"/>
                </a:solidFill>
              </a:rPr>
              <a:t>νότιο</a:t>
            </a:r>
            <a:r>
              <a:rPr lang="en-US" sz="2100" b="1" dirty="0" smtClean="0">
                <a:solidFill>
                  <a:srgbClr val="000000"/>
                </a:solidFill>
              </a:rPr>
              <a:t> </a:t>
            </a:r>
            <a:r>
              <a:rPr lang="en-US" sz="2100" b="1" dirty="0" err="1" smtClean="0">
                <a:solidFill>
                  <a:srgbClr val="000000"/>
                </a:solidFill>
              </a:rPr>
              <a:t>μαγνητικό</a:t>
            </a:r>
            <a:r>
              <a:rPr lang="en-US" sz="2100" b="1" dirty="0" smtClean="0">
                <a:solidFill>
                  <a:srgbClr val="000000"/>
                </a:solidFill>
              </a:rPr>
              <a:t> </a:t>
            </a:r>
            <a:r>
              <a:rPr lang="en-US" sz="2100" b="1" dirty="0" err="1" smtClean="0">
                <a:solidFill>
                  <a:srgbClr val="000000"/>
                </a:solidFill>
              </a:rPr>
              <a:t>πόλο</a:t>
            </a:r>
            <a:r>
              <a:rPr lang="en-US" sz="2100" b="1" dirty="0" smtClean="0">
                <a:solidFill>
                  <a:srgbClr val="000000"/>
                </a:solidFill>
              </a:rPr>
              <a:t>.</a:t>
            </a:r>
            <a:r>
              <a:rPr lang="el-GR" sz="2100" b="1" dirty="0" smtClean="0">
                <a:solidFill>
                  <a:srgbClr val="000000"/>
                </a:solidFill>
              </a:rPr>
              <a:t> </a:t>
            </a:r>
            <a:r>
              <a:rPr lang="el-GR" sz="2100" b="1" dirty="0" smtClean="0">
                <a:solidFill>
                  <a:srgbClr val="002060"/>
                </a:solidFill>
              </a:rPr>
              <a:t>ΕΙΝΑΙ ΚΛΕΙΣΤΕΣ</a:t>
            </a:r>
            <a:endParaRPr lang="en-US" sz="2100" b="1" dirty="0" smtClean="0">
              <a:solidFill>
                <a:srgbClr val="002060"/>
              </a:solidFill>
            </a:endParaRPr>
          </a:p>
          <a:p>
            <a:pPr marL="536575" indent="-536575" algn="just"/>
            <a:endParaRPr lang="en-US" sz="2000" b="1" dirty="0" smtClean="0">
              <a:solidFill>
                <a:schemeClr val="tx1"/>
              </a:solidFill>
            </a:endParaRPr>
          </a:p>
        </p:txBody>
      </p:sp>
      <p:graphicFrame>
        <p:nvGraphicFramePr>
          <p:cNvPr id="1026" name="Object 6"/>
          <p:cNvGraphicFramePr>
            <a:graphicFrameLocks noChangeAspect="1"/>
          </p:cNvGraphicFramePr>
          <p:nvPr/>
        </p:nvGraphicFramePr>
        <p:xfrm flipH="1" flipV="1">
          <a:off x="3256923" y="995581"/>
          <a:ext cx="347828" cy="381273"/>
        </p:xfrm>
        <a:graphic>
          <a:graphicData uri="http://schemas.openxmlformats.org/presentationml/2006/ole">
            <mc:AlternateContent xmlns:mc="http://schemas.openxmlformats.org/markup-compatibility/2006">
              <mc:Choice xmlns:v="urn:schemas-microsoft-com:vml" Requires="v">
                <p:oleObj spid="_x0000_s557064" name="Equation" r:id="rId3" imgW="164880" imgH="241200" progId="Equation.DSMT4">
                  <p:embed/>
                </p:oleObj>
              </mc:Choice>
              <mc:Fallback>
                <p:oleObj name="Equation" r:id="rId3" imgW="164880" imgH="241200" progId="Equation.DSMT4">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flipV="1">
                        <a:off x="3256923" y="995581"/>
                        <a:ext cx="347828" cy="3812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 Box 5"/>
          <p:cNvSpPr txBox="1">
            <a:spLocks noChangeArrowheads="1"/>
          </p:cNvSpPr>
          <p:nvPr/>
        </p:nvSpPr>
        <p:spPr bwMode="auto">
          <a:xfrm>
            <a:off x="148313" y="92071"/>
            <a:ext cx="11887200" cy="64633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3600" b="1" dirty="0" smtClean="0">
                <a:solidFill>
                  <a:srgbClr val="0F7698"/>
                </a:solidFill>
              </a:rPr>
              <a:t>Η έννοια του μαγνητικού πεδίου</a:t>
            </a:r>
            <a:endParaRPr lang="en-US" sz="3600" b="1" dirty="0" smtClean="0">
              <a:solidFill>
                <a:srgbClr val="0F7698"/>
              </a:solidFill>
            </a:endParaRPr>
          </a:p>
        </p:txBody>
      </p:sp>
      <p:pic>
        <p:nvPicPr>
          <p:cNvPr id="8" name="Picture 6" descr="2901"/>
          <p:cNvPicPr>
            <a:picLocks noChangeAspect="1" noChangeArrowheads="1"/>
          </p:cNvPicPr>
          <p:nvPr/>
        </p:nvPicPr>
        <p:blipFill>
          <a:blip r:embed="rId5" cstate="print"/>
          <a:srcRect/>
          <a:stretch>
            <a:fillRect/>
          </a:stretch>
        </p:blipFill>
        <p:spPr>
          <a:xfrm>
            <a:off x="2862926" y="3941383"/>
            <a:ext cx="3498403" cy="2480442"/>
          </a:xfrm>
          <a:prstGeom prst="rect">
            <a:avLst/>
          </a:prstGeom>
          <a:scene3d>
            <a:camera prst="orthographicFront"/>
            <a:lightRig rig="threePt" dir="t"/>
          </a:scene3d>
          <a:sp3d>
            <a:bevelT/>
          </a:sp3d>
        </p:spPr>
      </p:pic>
      <p:pic>
        <p:nvPicPr>
          <p:cNvPr id="9" name="Picture 7" descr="27819_2902"/>
          <p:cNvPicPr>
            <a:picLocks noChangeAspect="1" noChangeArrowheads="1"/>
          </p:cNvPicPr>
          <p:nvPr/>
        </p:nvPicPr>
        <p:blipFill>
          <a:blip r:embed="rId6" cstate="print"/>
          <a:srcRect r="70563"/>
          <a:stretch>
            <a:fillRect/>
          </a:stretch>
        </p:blipFill>
        <p:spPr bwMode="auto">
          <a:xfrm>
            <a:off x="280681" y="3451650"/>
            <a:ext cx="2409935" cy="3406350"/>
          </a:xfrm>
          <a:prstGeom prst="rect">
            <a:avLst/>
          </a:prstGeom>
          <a:noFill/>
          <a:ln w="9525">
            <a:noFill/>
            <a:miter lim="800000"/>
            <a:headEnd/>
            <a:tailEnd/>
          </a:ln>
          <a:scene3d>
            <a:camera prst="orthographicFront"/>
            <a:lightRig rig="threePt" dir="t"/>
          </a:scene3d>
          <a:sp3d>
            <a:bevelT/>
          </a:sp3d>
        </p:spPr>
      </p:pic>
      <p:pic>
        <p:nvPicPr>
          <p:cNvPr id="10" name="Picture 7" descr="27819_2902"/>
          <p:cNvPicPr>
            <a:picLocks noChangeAspect="1" noChangeArrowheads="1"/>
          </p:cNvPicPr>
          <p:nvPr/>
        </p:nvPicPr>
        <p:blipFill>
          <a:blip r:embed="rId6" cstate="print"/>
          <a:srcRect l="34325" r="34502"/>
          <a:stretch>
            <a:fillRect/>
          </a:stretch>
        </p:blipFill>
        <p:spPr bwMode="auto">
          <a:xfrm>
            <a:off x="6537403" y="3425533"/>
            <a:ext cx="2543503" cy="3394930"/>
          </a:xfrm>
          <a:prstGeom prst="rect">
            <a:avLst/>
          </a:prstGeom>
          <a:noFill/>
          <a:ln w="9525">
            <a:noFill/>
            <a:miter lim="800000"/>
            <a:headEnd/>
            <a:tailEnd/>
          </a:ln>
          <a:scene3d>
            <a:camera prst="orthographicFront"/>
            <a:lightRig rig="threePt" dir="t"/>
          </a:scene3d>
          <a:sp3d>
            <a:bevelT/>
          </a:sp3d>
        </p:spPr>
      </p:pic>
      <p:pic>
        <p:nvPicPr>
          <p:cNvPr id="11" name="Picture 7" descr="27819_2902"/>
          <p:cNvPicPr>
            <a:picLocks noChangeAspect="1" noChangeArrowheads="1"/>
          </p:cNvPicPr>
          <p:nvPr/>
        </p:nvPicPr>
        <p:blipFill>
          <a:blip r:embed="rId6" cstate="print"/>
          <a:srcRect l="68971" r="-107"/>
          <a:stretch>
            <a:fillRect/>
          </a:stretch>
        </p:blipFill>
        <p:spPr bwMode="auto">
          <a:xfrm>
            <a:off x="9282237" y="3426373"/>
            <a:ext cx="2628624" cy="3405346"/>
          </a:xfrm>
          <a:prstGeom prst="rect">
            <a:avLst/>
          </a:prstGeom>
          <a:noFill/>
          <a:ln w="9525">
            <a:noFill/>
            <a:miter lim="800000"/>
            <a:headEnd/>
            <a:tailEnd/>
          </a:ln>
          <a:scene3d>
            <a:camera prst="orthographicFront"/>
            <a:lightRig rig="threePt" dir="t"/>
          </a:scene3d>
          <a:sp3d>
            <a:bevelT/>
          </a:sp3d>
        </p:spPr>
      </p:pic>
      <p:sp>
        <p:nvSpPr>
          <p:cNvPr id="14" name="13 - Θέση αριθμού διαφάνειας"/>
          <p:cNvSpPr>
            <a:spLocks noGrp="1"/>
          </p:cNvSpPr>
          <p:nvPr>
            <p:ph type="sldNum" sz="quarter" idx="12"/>
          </p:nvPr>
        </p:nvSpPr>
        <p:spPr/>
        <p:txBody>
          <a:bodyPr/>
          <a:lstStyle/>
          <a:p>
            <a:fld id="{C2F5A187-A889-495D-B202-899DA2CF5BAE}" type="slidenum">
              <a:rPr lang="en-US" smtClean="0"/>
              <a:pPr/>
              <a:t>120</a:t>
            </a:fld>
            <a:endParaRPr lang="en-US"/>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509174" y="777760"/>
            <a:ext cx="7131852" cy="630621"/>
          </a:xfrm>
        </p:spPr>
        <p:txBody>
          <a:bodyPr>
            <a:normAutofit fontScale="90000"/>
          </a:bodyPr>
          <a:lstStyle/>
          <a:p>
            <a:r>
              <a:rPr lang="en-US" b="1" dirty="0" smtClean="0">
                <a:solidFill>
                  <a:srgbClr val="0D3857"/>
                </a:solidFill>
              </a:rPr>
              <a:t>Ο </a:t>
            </a:r>
            <a:r>
              <a:rPr lang="en-US" b="1" dirty="0" err="1" smtClean="0">
                <a:solidFill>
                  <a:srgbClr val="0D3857"/>
                </a:solidFill>
              </a:rPr>
              <a:t>νόμος</a:t>
            </a:r>
            <a:r>
              <a:rPr lang="en-US" b="1" dirty="0" smtClean="0">
                <a:solidFill>
                  <a:srgbClr val="0D3857"/>
                </a:solidFill>
              </a:rPr>
              <a:t> </a:t>
            </a:r>
            <a:r>
              <a:rPr lang="en-US" b="1" dirty="0" err="1" smtClean="0">
                <a:solidFill>
                  <a:srgbClr val="0D3857"/>
                </a:solidFill>
              </a:rPr>
              <a:t>του</a:t>
            </a:r>
            <a:r>
              <a:rPr lang="en-US" b="1" dirty="0" smtClean="0">
                <a:solidFill>
                  <a:srgbClr val="0D3857"/>
                </a:solidFill>
              </a:rPr>
              <a:t> Gauss </a:t>
            </a:r>
            <a:r>
              <a:rPr lang="en-US" b="1" dirty="0" err="1" smtClean="0">
                <a:solidFill>
                  <a:srgbClr val="0D3857"/>
                </a:solidFill>
              </a:rPr>
              <a:t>στον</a:t>
            </a:r>
            <a:r>
              <a:rPr lang="en-US" b="1" dirty="0" smtClean="0">
                <a:solidFill>
                  <a:srgbClr val="0D3857"/>
                </a:solidFill>
              </a:rPr>
              <a:t> </a:t>
            </a:r>
            <a:r>
              <a:rPr lang="en-US" b="1" dirty="0" err="1" smtClean="0">
                <a:solidFill>
                  <a:srgbClr val="0D3857"/>
                </a:solidFill>
              </a:rPr>
              <a:t>μαγνητισμό</a:t>
            </a:r>
            <a:endParaRPr lang="en-US" b="1" dirty="0" smtClean="0">
              <a:solidFill>
                <a:srgbClr val="0D3857"/>
              </a:solidFill>
            </a:endParaRPr>
          </a:p>
        </p:txBody>
      </p:sp>
      <p:sp>
        <p:nvSpPr>
          <p:cNvPr id="21508" name="Rectangle 3"/>
          <p:cNvSpPr>
            <a:spLocks noGrp="1" noChangeArrowheads="1"/>
          </p:cNvSpPr>
          <p:nvPr>
            <p:ph idx="1"/>
          </p:nvPr>
        </p:nvSpPr>
        <p:spPr>
          <a:xfrm>
            <a:off x="262758" y="1466930"/>
            <a:ext cx="11540353" cy="5154587"/>
          </a:xfrm>
        </p:spPr>
        <p:txBody>
          <a:bodyPr>
            <a:noAutofit/>
          </a:bodyPr>
          <a:lstStyle/>
          <a:p>
            <a:pPr marL="273050" indent="-273050" algn="just">
              <a:lnSpc>
                <a:spcPct val="100000"/>
              </a:lnSpc>
              <a:defRPr/>
            </a:pPr>
            <a:r>
              <a:rPr lang="el-GR" sz="2000" b="1" dirty="0" smtClean="0">
                <a:solidFill>
                  <a:schemeClr val="tx1"/>
                </a:solidFill>
              </a:rPr>
              <a:t>Οι γραμμές</a:t>
            </a:r>
            <a:r>
              <a:rPr lang="en-US" sz="2000" b="1" dirty="0" smtClean="0">
                <a:solidFill>
                  <a:schemeClr val="tx1"/>
                </a:solidFill>
              </a:rPr>
              <a:t> </a:t>
            </a:r>
            <a:r>
              <a:rPr lang="el-GR" sz="2000" b="1" dirty="0" smtClean="0">
                <a:solidFill>
                  <a:schemeClr val="tx1"/>
                </a:solidFill>
              </a:rPr>
              <a:t>ενός </a:t>
            </a:r>
            <a:r>
              <a:rPr lang="en-US" sz="2000" b="1" dirty="0" err="1" smtClean="0">
                <a:solidFill>
                  <a:schemeClr val="tx1"/>
                </a:solidFill>
              </a:rPr>
              <a:t>μαγνητικ</a:t>
            </a:r>
            <a:r>
              <a:rPr lang="el-GR" sz="2000" b="1" dirty="0" err="1" smtClean="0">
                <a:solidFill>
                  <a:schemeClr val="tx1"/>
                </a:solidFill>
              </a:rPr>
              <a:t>ού</a:t>
            </a:r>
            <a:r>
              <a:rPr lang="en-US" sz="2000" b="1" dirty="0" smtClean="0">
                <a:solidFill>
                  <a:schemeClr val="tx1"/>
                </a:solidFill>
              </a:rPr>
              <a:t> </a:t>
            </a:r>
            <a:r>
              <a:rPr lang="en-US" sz="2000" b="1" dirty="0" err="1" smtClean="0">
                <a:solidFill>
                  <a:schemeClr val="tx1"/>
                </a:solidFill>
              </a:rPr>
              <a:t>πεδί</a:t>
            </a:r>
            <a:r>
              <a:rPr lang="el-GR" sz="2000" b="1" dirty="0" smtClean="0">
                <a:solidFill>
                  <a:schemeClr val="tx1"/>
                </a:solidFill>
              </a:rPr>
              <a:t>ου</a:t>
            </a:r>
            <a:r>
              <a:rPr lang="en-US" sz="2000" b="1" dirty="0" smtClean="0">
                <a:solidFill>
                  <a:schemeClr val="tx1"/>
                </a:solidFill>
              </a:rPr>
              <a:t> </a:t>
            </a:r>
            <a:r>
              <a:rPr lang="en-US" sz="2000" b="1" dirty="0" err="1" smtClean="0">
                <a:solidFill>
                  <a:schemeClr val="tx1"/>
                </a:solidFill>
              </a:rPr>
              <a:t>δεν</a:t>
            </a:r>
            <a:r>
              <a:rPr lang="en-US" sz="2000" b="1" dirty="0" smtClean="0">
                <a:solidFill>
                  <a:schemeClr val="tx1"/>
                </a:solidFill>
              </a:rPr>
              <a:t> </a:t>
            </a:r>
            <a:r>
              <a:rPr lang="en-US" sz="2000" b="1" dirty="0" err="1" smtClean="0">
                <a:solidFill>
                  <a:schemeClr val="tx1"/>
                </a:solidFill>
              </a:rPr>
              <a:t>ξεκιν</a:t>
            </a:r>
            <a:r>
              <a:rPr lang="el-GR" sz="2000" b="1" dirty="0" err="1" smtClean="0">
                <a:solidFill>
                  <a:schemeClr val="tx1"/>
                </a:solidFill>
              </a:rPr>
              <a:t>ούν</a:t>
            </a:r>
            <a:r>
              <a:rPr lang="en-US" sz="2000" b="1" dirty="0" smtClean="0">
                <a:solidFill>
                  <a:schemeClr val="tx1"/>
                </a:solidFill>
              </a:rPr>
              <a:t> </a:t>
            </a:r>
            <a:r>
              <a:rPr lang="en-US" sz="2000" b="1" dirty="0" err="1" smtClean="0">
                <a:solidFill>
                  <a:schemeClr val="tx1"/>
                </a:solidFill>
              </a:rPr>
              <a:t>από</a:t>
            </a:r>
            <a:r>
              <a:rPr lang="en-US" sz="2000" b="1" dirty="0" smtClean="0">
                <a:solidFill>
                  <a:schemeClr val="tx1"/>
                </a:solidFill>
              </a:rPr>
              <a:t> </a:t>
            </a:r>
            <a:r>
              <a:rPr lang="en-US" sz="2000" b="1" dirty="0" err="1" smtClean="0">
                <a:solidFill>
                  <a:schemeClr val="tx1"/>
                </a:solidFill>
              </a:rPr>
              <a:t>κάποιο</a:t>
            </a:r>
            <a:r>
              <a:rPr lang="en-US" sz="2000" b="1" dirty="0" smtClean="0">
                <a:solidFill>
                  <a:schemeClr val="tx1"/>
                </a:solidFill>
              </a:rPr>
              <a:t> </a:t>
            </a:r>
            <a:r>
              <a:rPr lang="en-US" sz="2000" b="1" dirty="0" err="1" smtClean="0">
                <a:solidFill>
                  <a:schemeClr val="tx1"/>
                </a:solidFill>
              </a:rPr>
              <a:t>σημείο</a:t>
            </a:r>
            <a:r>
              <a:rPr lang="en-US" sz="2000" b="1" dirty="0" smtClean="0">
                <a:solidFill>
                  <a:schemeClr val="tx1"/>
                </a:solidFill>
              </a:rPr>
              <a:t> </a:t>
            </a:r>
            <a:r>
              <a:rPr lang="en-US" sz="2000" b="1" dirty="0" err="1" smtClean="0">
                <a:solidFill>
                  <a:schemeClr val="tx1"/>
                </a:solidFill>
              </a:rPr>
              <a:t>ούτε</a:t>
            </a:r>
            <a:r>
              <a:rPr lang="en-US" sz="2000" b="1" dirty="0" smtClean="0">
                <a:solidFill>
                  <a:schemeClr val="tx1"/>
                </a:solidFill>
              </a:rPr>
              <a:t> </a:t>
            </a:r>
            <a:r>
              <a:rPr lang="en-US" sz="2000" b="1" dirty="0" err="1" smtClean="0">
                <a:solidFill>
                  <a:schemeClr val="tx1"/>
                </a:solidFill>
              </a:rPr>
              <a:t>καταλήγ</a:t>
            </a:r>
            <a:r>
              <a:rPr lang="el-GR" sz="2000" b="1" dirty="0" err="1" smtClean="0">
                <a:solidFill>
                  <a:schemeClr val="tx1"/>
                </a:solidFill>
              </a:rPr>
              <a:t>ουν</a:t>
            </a:r>
            <a:r>
              <a:rPr lang="en-US" sz="2000" b="1" dirty="0" smtClean="0">
                <a:solidFill>
                  <a:schemeClr val="tx1"/>
                </a:solidFill>
              </a:rPr>
              <a:t> </a:t>
            </a:r>
            <a:r>
              <a:rPr lang="en-US" sz="2000" b="1" dirty="0" err="1" smtClean="0">
                <a:solidFill>
                  <a:schemeClr val="tx1"/>
                </a:solidFill>
              </a:rPr>
              <a:t>κάπου</a:t>
            </a:r>
            <a:r>
              <a:rPr lang="en-US" sz="2000" b="1" dirty="0" smtClean="0">
                <a:solidFill>
                  <a:schemeClr val="tx1"/>
                </a:solidFill>
              </a:rPr>
              <a:t>.</a:t>
            </a:r>
          </a:p>
          <a:p>
            <a:pPr marL="273050" lvl="1" indent="-273050" algn="just">
              <a:buClr>
                <a:srgbClr val="2187BA"/>
              </a:buClr>
              <a:defRPr/>
            </a:pPr>
            <a:r>
              <a:rPr lang="en-US" sz="2000" b="1" dirty="0" err="1" smtClean="0">
                <a:solidFill>
                  <a:schemeClr val="tx1"/>
                </a:solidFill>
              </a:rPr>
              <a:t>Οι</a:t>
            </a:r>
            <a:r>
              <a:rPr lang="en-US" sz="2000" b="1" dirty="0" smtClean="0">
                <a:solidFill>
                  <a:schemeClr val="tx1"/>
                </a:solidFill>
              </a:rPr>
              <a:t> </a:t>
            </a:r>
            <a:r>
              <a:rPr lang="en-US" sz="2000" b="1" dirty="0" err="1" smtClean="0">
                <a:solidFill>
                  <a:schemeClr val="tx1"/>
                </a:solidFill>
              </a:rPr>
              <a:t>γραμμές</a:t>
            </a:r>
            <a:r>
              <a:rPr lang="en-US" sz="2000" b="1" dirty="0" smtClean="0">
                <a:solidFill>
                  <a:schemeClr val="tx1"/>
                </a:solidFill>
              </a:rPr>
              <a:t> </a:t>
            </a:r>
            <a:r>
              <a:rPr lang="el-GR" sz="2000" b="1" dirty="0" smtClean="0">
                <a:solidFill>
                  <a:schemeClr val="tx1"/>
                </a:solidFill>
              </a:rPr>
              <a:t>ενός</a:t>
            </a:r>
            <a:r>
              <a:rPr lang="en-US" sz="2000" b="1" dirty="0" smtClean="0">
                <a:solidFill>
                  <a:schemeClr val="tx1"/>
                </a:solidFill>
              </a:rPr>
              <a:t> </a:t>
            </a:r>
            <a:r>
              <a:rPr lang="en-US" sz="2000" b="1" dirty="0" err="1" smtClean="0">
                <a:solidFill>
                  <a:schemeClr val="tx1"/>
                </a:solidFill>
              </a:rPr>
              <a:t>μαγνητικού</a:t>
            </a:r>
            <a:r>
              <a:rPr lang="en-US" sz="2000" b="1" dirty="0" smtClean="0">
                <a:solidFill>
                  <a:schemeClr val="tx1"/>
                </a:solidFill>
              </a:rPr>
              <a:t> </a:t>
            </a:r>
            <a:r>
              <a:rPr lang="en-US" sz="2000" b="1" dirty="0" err="1" smtClean="0">
                <a:solidFill>
                  <a:schemeClr val="tx1"/>
                </a:solidFill>
              </a:rPr>
              <a:t>πεδίου</a:t>
            </a:r>
            <a:r>
              <a:rPr lang="en-US" sz="2000" b="1" dirty="0" smtClean="0">
                <a:solidFill>
                  <a:schemeClr val="tx1"/>
                </a:solidFill>
              </a:rPr>
              <a:t> </a:t>
            </a:r>
            <a:r>
              <a:rPr lang="en-US" sz="2000" b="1" dirty="0" err="1" smtClean="0">
                <a:solidFill>
                  <a:schemeClr val="tx1"/>
                </a:solidFill>
              </a:rPr>
              <a:t>είναι</a:t>
            </a:r>
            <a:r>
              <a:rPr lang="en-US" sz="2000" b="1" dirty="0" smtClean="0">
                <a:solidFill>
                  <a:schemeClr val="tx1"/>
                </a:solidFill>
              </a:rPr>
              <a:t> </a:t>
            </a:r>
            <a:r>
              <a:rPr lang="en-US" sz="2000" b="1" dirty="0" err="1" smtClean="0">
                <a:solidFill>
                  <a:schemeClr val="tx1"/>
                </a:solidFill>
              </a:rPr>
              <a:t>συνεχείς</a:t>
            </a:r>
            <a:r>
              <a:rPr lang="en-US" sz="2000" b="1" dirty="0" smtClean="0">
                <a:solidFill>
                  <a:schemeClr val="tx1"/>
                </a:solidFill>
              </a:rPr>
              <a:t> </a:t>
            </a:r>
            <a:r>
              <a:rPr lang="en-US" sz="2000" b="1" dirty="0" err="1" smtClean="0">
                <a:solidFill>
                  <a:schemeClr val="tx1"/>
                </a:solidFill>
              </a:rPr>
              <a:t>και</a:t>
            </a:r>
            <a:r>
              <a:rPr lang="en-US" sz="2000" b="1" dirty="0" smtClean="0">
                <a:solidFill>
                  <a:schemeClr val="tx1"/>
                </a:solidFill>
              </a:rPr>
              <a:t> </a:t>
            </a:r>
            <a:r>
              <a:rPr lang="en-US" sz="2000" b="1" dirty="0" err="1" smtClean="0">
                <a:solidFill>
                  <a:schemeClr val="tx1"/>
                </a:solidFill>
              </a:rPr>
              <a:t>σχηματίζουν</a:t>
            </a:r>
            <a:r>
              <a:rPr lang="en-US" sz="2000" b="1" dirty="0" smtClean="0">
                <a:solidFill>
                  <a:schemeClr val="tx1"/>
                </a:solidFill>
              </a:rPr>
              <a:t> </a:t>
            </a:r>
            <a:r>
              <a:rPr lang="en-US" sz="2000" b="1" dirty="0" err="1" smtClean="0">
                <a:solidFill>
                  <a:schemeClr val="tx1"/>
                </a:solidFill>
              </a:rPr>
              <a:t>κλειστούς</a:t>
            </a:r>
            <a:r>
              <a:rPr lang="en-US" sz="2000" b="1" dirty="0" smtClean="0">
                <a:solidFill>
                  <a:schemeClr val="tx1"/>
                </a:solidFill>
              </a:rPr>
              <a:t> </a:t>
            </a:r>
            <a:r>
              <a:rPr lang="en-US" sz="2000" b="1" dirty="0" err="1" smtClean="0">
                <a:solidFill>
                  <a:schemeClr val="tx1"/>
                </a:solidFill>
              </a:rPr>
              <a:t>βρόχους</a:t>
            </a:r>
            <a:r>
              <a:rPr lang="en-US" sz="2000" b="1" dirty="0" smtClean="0">
                <a:solidFill>
                  <a:schemeClr val="tx1"/>
                </a:solidFill>
              </a:rPr>
              <a:t>.</a:t>
            </a:r>
          </a:p>
          <a:p>
            <a:pPr marL="273050" lvl="1" indent="-273050" algn="just">
              <a:buClr>
                <a:srgbClr val="2187BA"/>
              </a:buClr>
              <a:defRPr/>
            </a:pPr>
            <a:r>
              <a:rPr lang="en-US" sz="2000" b="1" dirty="0" err="1" smtClean="0">
                <a:solidFill>
                  <a:schemeClr val="tx1"/>
                </a:solidFill>
              </a:rPr>
              <a:t>Το</a:t>
            </a:r>
            <a:r>
              <a:rPr lang="en-US" sz="2000" b="1" dirty="0" smtClean="0">
                <a:solidFill>
                  <a:schemeClr val="tx1"/>
                </a:solidFill>
              </a:rPr>
              <a:t> </a:t>
            </a:r>
            <a:r>
              <a:rPr lang="en-US" sz="2000" b="1" dirty="0" err="1" smtClean="0">
                <a:solidFill>
                  <a:schemeClr val="tx1"/>
                </a:solidFill>
              </a:rPr>
              <a:t>πλήθος</a:t>
            </a:r>
            <a:r>
              <a:rPr lang="en-US" sz="2000" b="1" dirty="0" smtClean="0">
                <a:solidFill>
                  <a:schemeClr val="tx1"/>
                </a:solidFill>
              </a:rPr>
              <a:t> </a:t>
            </a:r>
            <a:r>
              <a:rPr lang="en-US" sz="2000" b="1" dirty="0" err="1" smtClean="0">
                <a:solidFill>
                  <a:schemeClr val="tx1"/>
                </a:solidFill>
              </a:rPr>
              <a:t>των</a:t>
            </a:r>
            <a:r>
              <a:rPr lang="en-US" sz="2000" b="1" dirty="0" smtClean="0">
                <a:solidFill>
                  <a:schemeClr val="tx1"/>
                </a:solidFill>
              </a:rPr>
              <a:t> </a:t>
            </a:r>
            <a:r>
              <a:rPr lang="en-US" sz="2000" b="1" dirty="0" err="1" smtClean="0">
                <a:solidFill>
                  <a:schemeClr val="tx1"/>
                </a:solidFill>
              </a:rPr>
              <a:t>γραμμών</a:t>
            </a:r>
            <a:r>
              <a:rPr lang="en-US" sz="2000" b="1" dirty="0" smtClean="0">
                <a:solidFill>
                  <a:schemeClr val="tx1"/>
                </a:solidFill>
              </a:rPr>
              <a:t> </a:t>
            </a:r>
            <a:r>
              <a:rPr lang="el-GR" sz="2000" b="1" dirty="0" smtClean="0">
                <a:solidFill>
                  <a:schemeClr val="tx1"/>
                </a:solidFill>
              </a:rPr>
              <a:t>ενός μαγνητικού</a:t>
            </a:r>
            <a:r>
              <a:rPr lang="en-US" sz="2000" b="1" dirty="0" smtClean="0">
                <a:solidFill>
                  <a:schemeClr val="tx1"/>
                </a:solidFill>
              </a:rPr>
              <a:t> </a:t>
            </a:r>
            <a:r>
              <a:rPr lang="en-US" sz="2000" b="1" dirty="0" err="1" smtClean="0">
                <a:solidFill>
                  <a:schemeClr val="tx1"/>
                </a:solidFill>
              </a:rPr>
              <a:t>πεδίου</a:t>
            </a:r>
            <a:r>
              <a:rPr lang="en-US" sz="2000" b="1" dirty="0" smtClean="0">
                <a:solidFill>
                  <a:schemeClr val="tx1"/>
                </a:solidFill>
              </a:rPr>
              <a:t> </a:t>
            </a:r>
            <a:r>
              <a:rPr lang="en-US" sz="2000" b="1" dirty="0" err="1" smtClean="0">
                <a:solidFill>
                  <a:schemeClr val="tx1"/>
                </a:solidFill>
              </a:rPr>
              <a:t>που</a:t>
            </a:r>
            <a:r>
              <a:rPr lang="en-US" sz="2000" b="1" dirty="0" smtClean="0">
                <a:solidFill>
                  <a:schemeClr val="tx1"/>
                </a:solidFill>
              </a:rPr>
              <a:t> </a:t>
            </a:r>
            <a:r>
              <a:rPr lang="en-US" sz="2000" b="1" dirty="0" err="1" smtClean="0">
                <a:solidFill>
                  <a:schemeClr val="tx1"/>
                </a:solidFill>
              </a:rPr>
              <a:t>εισέρχονται</a:t>
            </a:r>
            <a:r>
              <a:rPr lang="en-US" sz="2000" b="1" dirty="0" smtClean="0">
                <a:solidFill>
                  <a:schemeClr val="tx1"/>
                </a:solidFill>
              </a:rPr>
              <a:t> σ</a:t>
            </a:r>
            <a:r>
              <a:rPr lang="el-GR" sz="2000" b="1" dirty="0" smtClean="0">
                <a:solidFill>
                  <a:schemeClr val="tx1"/>
                </a:solidFill>
              </a:rPr>
              <a:t>ε μια</a:t>
            </a:r>
            <a:r>
              <a:rPr lang="en-US" sz="2000" b="1" dirty="0" smtClean="0">
                <a:solidFill>
                  <a:schemeClr val="tx1"/>
                </a:solidFill>
              </a:rPr>
              <a:t> </a:t>
            </a:r>
            <a:r>
              <a:rPr lang="en-US" sz="2000" b="1" dirty="0" err="1" smtClean="0">
                <a:solidFill>
                  <a:schemeClr val="tx1"/>
                </a:solidFill>
              </a:rPr>
              <a:t>επιφάνεια</a:t>
            </a:r>
            <a:r>
              <a:rPr lang="en-US" sz="2000" b="1" dirty="0" smtClean="0">
                <a:solidFill>
                  <a:schemeClr val="tx1"/>
                </a:solidFill>
              </a:rPr>
              <a:t> </a:t>
            </a:r>
            <a:r>
              <a:rPr lang="el-GR" sz="2000" b="1" dirty="0" smtClean="0">
                <a:solidFill>
                  <a:schemeClr val="tx1"/>
                </a:solidFill>
              </a:rPr>
              <a:t>ισούται</a:t>
            </a:r>
            <a:r>
              <a:rPr lang="en-US" sz="2000" b="1" dirty="0" smtClean="0">
                <a:solidFill>
                  <a:schemeClr val="tx1"/>
                </a:solidFill>
              </a:rPr>
              <a:t> </a:t>
            </a:r>
            <a:r>
              <a:rPr lang="en-US" sz="2000" b="1" dirty="0" err="1" smtClean="0">
                <a:solidFill>
                  <a:schemeClr val="tx1"/>
                </a:solidFill>
              </a:rPr>
              <a:t>με</a:t>
            </a:r>
            <a:r>
              <a:rPr lang="en-US" sz="2000" b="1" dirty="0" smtClean="0">
                <a:solidFill>
                  <a:schemeClr val="tx1"/>
                </a:solidFill>
              </a:rPr>
              <a:t> </a:t>
            </a:r>
            <a:r>
              <a:rPr lang="en-US" sz="2000" b="1" dirty="0" err="1" smtClean="0">
                <a:solidFill>
                  <a:schemeClr val="tx1"/>
                </a:solidFill>
              </a:rPr>
              <a:t>το</a:t>
            </a:r>
            <a:r>
              <a:rPr lang="en-US" sz="2000" b="1" dirty="0" smtClean="0">
                <a:solidFill>
                  <a:schemeClr val="tx1"/>
                </a:solidFill>
              </a:rPr>
              <a:t> </a:t>
            </a:r>
            <a:r>
              <a:rPr lang="en-US" sz="2000" b="1" dirty="0" err="1" smtClean="0">
                <a:solidFill>
                  <a:schemeClr val="tx1"/>
                </a:solidFill>
              </a:rPr>
              <a:t>πλήθος</a:t>
            </a:r>
            <a:r>
              <a:rPr lang="en-US" sz="2000" b="1" dirty="0" smtClean="0">
                <a:solidFill>
                  <a:schemeClr val="tx1"/>
                </a:solidFill>
              </a:rPr>
              <a:t> </a:t>
            </a:r>
            <a:r>
              <a:rPr lang="el-GR" sz="2000" b="1" dirty="0" smtClean="0">
                <a:solidFill>
                  <a:schemeClr val="tx1"/>
                </a:solidFill>
              </a:rPr>
              <a:t>των γραμμών</a:t>
            </a:r>
            <a:r>
              <a:rPr lang="en-US" sz="2000" b="1" dirty="0" smtClean="0">
                <a:solidFill>
                  <a:schemeClr val="tx1"/>
                </a:solidFill>
              </a:rPr>
              <a:t> </a:t>
            </a:r>
            <a:r>
              <a:rPr lang="en-US" sz="2000" b="1" dirty="0" err="1" smtClean="0">
                <a:solidFill>
                  <a:schemeClr val="tx1"/>
                </a:solidFill>
              </a:rPr>
              <a:t>που</a:t>
            </a:r>
            <a:r>
              <a:rPr lang="en-US" sz="2000" b="1" dirty="0" smtClean="0">
                <a:solidFill>
                  <a:schemeClr val="tx1"/>
                </a:solidFill>
              </a:rPr>
              <a:t> </a:t>
            </a:r>
            <a:r>
              <a:rPr lang="en-US" sz="2000" b="1" dirty="0" err="1" smtClean="0">
                <a:solidFill>
                  <a:schemeClr val="tx1"/>
                </a:solidFill>
              </a:rPr>
              <a:t>εξέρχονται</a:t>
            </a:r>
            <a:r>
              <a:rPr lang="en-US" sz="2000" b="1" dirty="0" smtClean="0">
                <a:solidFill>
                  <a:schemeClr val="tx1"/>
                </a:solidFill>
              </a:rPr>
              <a:t> </a:t>
            </a:r>
            <a:r>
              <a:rPr lang="en-US" sz="2000" b="1" dirty="0" err="1" smtClean="0">
                <a:solidFill>
                  <a:schemeClr val="tx1"/>
                </a:solidFill>
              </a:rPr>
              <a:t>από</a:t>
            </a:r>
            <a:r>
              <a:rPr lang="en-US" sz="2000" b="1" dirty="0" smtClean="0">
                <a:solidFill>
                  <a:schemeClr val="tx1"/>
                </a:solidFill>
              </a:rPr>
              <a:t> </a:t>
            </a:r>
            <a:r>
              <a:rPr lang="en-US" sz="2000" b="1" dirty="0" err="1" smtClean="0">
                <a:solidFill>
                  <a:schemeClr val="tx1"/>
                </a:solidFill>
              </a:rPr>
              <a:t>την</a:t>
            </a:r>
            <a:r>
              <a:rPr lang="en-US" sz="2000" b="1" dirty="0" smtClean="0">
                <a:solidFill>
                  <a:schemeClr val="tx1"/>
                </a:solidFill>
              </a:rPr>
              <a:t> </a:t>
            </a:r>
            <a:r>
              <a:rPr lang="en-US" sz="2000" b="1" dirty="0" err="1" smtClean="0">
                <a:solidFill>
                  <a:schemeClr val="tx1"/>
                </a:solidFill>
              </a:rPr>
              <a:t>επιφάνεια</a:t>
            </a:r>
            <a:r>
              <a:rPr lang="en-US" sz="2000" b="1" dirty="0" smtClean="0">
                <a:solidFill>
                  <a:schemeClr val="tx1"/>
                </a:solidFill>
              </a:rPr>
              <a:t>.</a:t>
            </a:r>
          </a:p>
          <a:p>
            <a:pPr marL="273050" indent="-273050" algn="just">
              <a:lnSpc>
                <a:spcPct val="100000"/>
              </a:lnSpc>
              <a:defRPr/>
            </a:pPr>
            <a:r>
              <a:rPr lang="el-GR" sz="2000" b="1" dirty="0" smtClean="0">
                <a:solidFill>
                  <a:schemeClr val="tx1"/>
                </a:solidFill>
              </a:rPr>
              <a:t>Σύμφωνα με τον</a:t>
            </a:r>
            <a:r>
              <a:rPr lang="en-US" sz="2000" b="1" dirty="0" smtClean="0">
                <a:solidFill>
                  <a:schemeClr val="tx1"/>
                </a:solidFill>
              </a:rPr>
              <a:t> </a:t>
            </a:r>
            <a:r>
              <a:rPr lang="en-US" sz="2000" b="1" dirty="0" err="1" smtClean="0">
                <a:solidFill>
                  <a:schemeClr val="tx1"/>
                </a:solidFill>
              </a:rPr>
              <a:t>νόμο</a:t>
            </a:r>
            <a:r>
              <a:rPr lang="en-US" sz="2000" b="1" dirty="0" smtClean="0">
                <a:solidFill>
                  <a:schemeClr val="tx1"/>
                </a:solidFill>
              </a:rPr>
              <a:t> </a:t>
            </a:r>
            <a:r>
              <a:rPr lang="en-US" sz="2000" b="1" dirty="0" err="1" smtClean="0">
                <a:solidFill>
                  <a:schemeClr val="tx1"/>
                </a:solidFill>
              </a:rPr>
              <a:t>του</a:t>
            </a:r>
            <a:r>
              <a:rPr lang="en-US" sz="2000" b="1" dirty="0" smtClean="0">
                <a:solidFill>
                  <a:schemeClr val="tx1"/>
                </a:solidFill>
              </a:rPr>
              <a:t> Gauss </a:t>
            </a:r>
            <a:r>
              <a:rPr lang="en-US" sz="2000" b="1" dirty="0" err="1" smtClean="0">
                <a:solidFill>
                  <a:schemeClr val="tx1"/>
                </a:solidFill>
              </a:rPr>
              <a:t>για</a:t>
            </a:r>
            <a:r>
              <a:rPr lang="en-US" sz="2000" b="1" dirty="0" smtClean="0">
                <a:solidFill>
                  <a:schemeClr val="tx1"/>
                </a:solidFill>
              </a:rPr>
              <a:t> </a:t>
            </a:r>
            <a:r>
              <a:rPr lang="en-US" sz="2000" b="1" dirty="0" err="1" smtClean="0">
                <a:solidFill>
                  <a:schemeClr val="tx1"/>
                </a:solidFill>
              </a:rPr>
              <a:t>τον</a:t>
            </a:r>
            <a:r>
              <a:rPr lang="en-US" sz="2000" b="1" dirty="0" smtClean="0">
                <a:solidFill>
                  <a:schemeClr val="tx1"/>
                </a:solidFill>
              </a:rPr>
              <a:t> </a:t>
            </a:r>
            <a:r>
              <a:rPr lang="en-US" sz="2000" b="1" dirty="0" err="1" smtClean="0">
                <a:solidFill>
                  <a:schemeClr val="tx1"/>
                </a:solidFill>
              </a:rPr>
              <a:t>μαγνητισμό</a:t>
            </a:r>
            <a:r>
              <a:rPr lang="el-GR" sz="2000" b="1" dirty="0" smtClean="0">
                <a:solidFill>
                  <a:schemeClr val="tx1"/>
                </a:solidFill>
              </a:rPr>
              <a:t>,</a:t>
            </a:r>
            <a:r>
              <a:rPr lang="en-US" sz="2000" b="1" dirty="0" smtClean="0">
                <a:solidFill>
                  <a:schemeClr val="tx1"/>
                </a:solidFill>
              </a:rPr>
              <a:t> η </a:t>
            </a:r>
            <a:r>
              <a:rPr lang="el-GR" sz="2000" b="1" dirty="0" smtClean="0">
                <a:solidFill>
                  <a:schemeClr val="tx1"/>
                </a:solidFill>
              </a:rPr>
              <a:t>συνολική </a:t>
            </a:r>
            <a:r>
              <a:rPr lang="en-US" sz="2000" b="1" dirty="0" err="1" smtClean="0">
                <a:solidFill>
                  <a:schemeClr val="tx1"/>
                </a:solidFill>
              </a:rPr>
              <a:t>μαγνητική</a:t>
            </a:r>
            <a:r>
              <a:rPr lang="en-US" sz="2000" b="1" dirty="0" smtClean="0">
                <a:solidFill>
                  <a:schemeClr val="tx1"/>
                </a:solidFill>
              </a:rPr>
              <a:t> </a:t>
            </a:r>
            <a:r>
              <a:rPr lang="en-US" sz="2000" b="1" dirty="0" err="1" smtClean="0">
                <a:solidFill>
                  <a:schemeClr val="tx1"/>
                </a:solidFill>
              </a:rPr>
              <a:t>ροή</a:t>
            </a:r>
            <a:r>
              <a:rPr lang="en-US" sz="2000" b="1" dirty="0" smtClean="0">
                <a:solidFill>
                  <a:schemeClr val="tx1"/>
                </a:solidFill>
              </a:rPr>
              <a:t> </a:t>
            </a:r>
            <a:r>
              <a:rPr lang="en-US" sz="2000" b="1" dirty="0" err="1" smtClean="0">
                <a:solidFill>
                  <a:schemeClr val="tx1"/>
                </a:solidFill>
              </a:rPr>
              <a:t>που</a:t>
            </a:r>
            <a:r>
              <a:rPr lang="en-US" sz="2000" b="1" dirty="0" smtClean="0">
                <a:solidFill>
                  <a:schemeClr val="tx1"/>
                </a:solidFill>
              </a:rPr>
              <a:t> </a:t>
            </a:r>
            <a:r>
              <a:rPr lang="el-GR" sz="2000" b="1" dirty="0" smtClean="0">
                <a:solidFill>
                  <a:schemeClr val="tx1"/>
                </a:solidFill>
              </a:rPr>
              <a:t>διέρχεται από</a:t>
            </a:r>
            <a:r>
              <a:rPr lang="en-US" sz="2000" b="1" dirty="0" smtClean="0">
                <a:solidFill>
                  <a:schemeClr val="tx1"/>
                </a:solidFill>
              </a:rPr>
              <a:t> </a:t>
            </a:r>
            <a:r>
              <a:rPr lang="en-US" sz="2000" b="1" dirty="0" err="1" smtClean="0">
                <a:solidFill>
                  <a:schemeClr val="tx1"/>
                </a:solidFill>
              </a:rPr>
              <a:t>οποιαδήποτε</a:t>
            </a:r>
            <a:r>
              <a:rPr lang="en-US" sz="2000" b="1" dirty="0" smtClean="0">
                <a:solidFill>
                  <a:schemeClr val="tx1"/>
                </a:solidFill>
              </a:rPr>
              <a:t> </a:t>
            </a:r>
            <a:r>
              <a:rPr lang="en-US" sz="2000" b="1" dirty="0" err="1" smtClean="0">
                <a:solidFill>
                  <a:schemeClr val="tx1"/>
                </a:solidFill>
              </a:rPr>
              <a:t>κλειστή</a:t>
            </a:r>
            <a:r>
              <a:rPr lang="en-US" sz="2000" b="1" dirty="0" smtClean="0">
                <a:solidFill>
                  <a:schemeClr val="tx1"/>
                </a:solidFill>
              </a:rPr>
              <a:t> </a:t>
            </a:r>
            <a:r>
              <a:rPr lang="en-US" sz="2000" b="1" dirty="0" err="1" smtClean="0">
                <a:solidFill>
                  <a:schemeClr val="tx1"/>
                </a:solidFill>
              </a:rPr>
              <a:t>επιφάνεια</a:t>
            </a:r>
            <a:r>
              <a:rPr lang="en-US" sz="2000" b="1" dirty="0" smtClean="0">
                <a:solidFill>
                  <a:schemeClr val="tx1"/>
                </a:solidFill>
              </a:rPr>
              <a:t> </a:t>
            </a:r>
            <a:r>
              <a:rPr lang="el-GR" sz="2000" b="1" dirty="0" smtClean="0">
                <a:solidFill>
                  <a:schemeClr val="tx1"/>
                </a:solidFill>
              </a:rPr>
              <a:t>είναι</a:t>
            </a:r>
            <a:r>
              <a:rPr lang="en-US" sz="2000" b="1" dirty="0" smtClean="0">
                <a:solidFill>
                  <a:schemeClr val="tx1"/>
                </a:solidFill>
              </a:rPr>
              <a:t> </a:t>
            </a:r>
            <a:r>
              <a:rPr lang="en-US" sz="2000" b="1" dirty="0" err="1" smtClean="0">
                <a:solidFill>
                  <a:schemeClr val="tx1"/>
                </a:solidFill>
              </a:rPr>
              <a:t>πάντα</a:t>
            </a:r>
            <a:r>
              <a:rPr lang="en-US" sz="2000" b="1" dirty="0" smtClean="0">
                <a:solidFill>
                  <a:schemeClr val="tx1"/>
                </a:solidFill>
              </a:rPr>
              <a:t> </a:t>
            </a:r>
            <a:r>
              <a:rPr lang="el-GR" sz="2000" b="1" dirty="0" smtClean="0">
                <a:solidFill>
                  <a:schemeClr val="tx1"/>
                </a:solidFill>
              </a:rPr>
              <a:t>μηδενική</a:t>
            </a:r>
            <a:r>
              <a:rPr lang="en-US" sz="2000" b="1" dirty="0" smtClean="0">
                <a:solidFill>
                  <a:schemeClr val="tx1"/>
                </a:solidFill>
              </a:rPr>
              <a:t>:</a:t>
            </a:r>
            <a:endParaRPr lang="el-GR" sz="2000" b="1" dirty="0" smtClean="0">
              <a:solidFill>
                <a:schemeClr val="tx1"/>
              </a:solidFill>
            </a:endParaRPr>
          </a:p>
          <a:p>
            <a:pPr marL="273050" indent="-273050" algn="just">
              <a:lnSpc>
                <a:spcPct val="100000"/>
              </a:lnSpc>
              <a:defRPr/>
            </a:pPr>
            <a:endParaRPr lang="el-GR" sz="2000" b="1" dirty="0" smtClean="0">
              <a:solidFill>
                <a:schemeClr val="tx1"/>
              </a:solidFill>
            </a:endParaRPr>
          </a:p>
          <a:p>
            <a:pPr marL="273050" indent="-273050" algn="just">
              <a:lnSpc>
                <a:spcPct val="100000"/>
              </a:lnSpc>
              <a:buNone/>
              <a:defRPr/>
            </a:pPr>
            <a:endParaRPr lang="el-GR" sz="2000" b="1" dirty="0" smtClean="0">
              <a:solidFill>
                <a:schemeClr val="tx1"/>
              </a:solidFill>
            </a:endParaRPr>
          </a:p>
          <a:p>
            <a:pPr marL="273050" indent="-273050" algn="just">
              <a:lnSpc>
                <a:spcPct val="100000"/>
              </a:lnSpc>
              <a:buNone/>
              <a:defRPr/>
            </a:pPr>
            <a:endParaRPr lang="en-US" sz="2000" b="1" dirty="0" smtClean="0">
              <a:solidFill>
                <a:schemeClr val="tx1"/>
              </a:solidFill>
            </a:endParaRPr>
          </a:p>
          <a:p>
            <a:pPr marL="273050" indent="-273050" algn="just">
              <a:lnSpc>
                <a:spcPct val="100000"/>
              </a:lnSpc>
              <a:defRPr/>
            </a:pPr>
            <a:endParaRPr lang="en-US" sz="2000" b="1" dirty="0" smtClean="0">
              <a:solidFill>
                <a:schemeClr val="tx1"/>
              </a:solidFill>
            </a:endParaRPr>
          </a:p>
          <a:p>
            <a:pPr marL="273050" indent="-273050" algn="just">
              <a:lnSpc>
                <a:spcPct val="100000"/>
              </a:lnSpc>
              <a:defRPr/>
            </a:pPr>
            <a:r>
              <a:rPr lang="el-GR" sz="2000" b="1" dirty="0" smtClean="0">
                <a:solidFill>
                  <a:schemeClr val="tx1"/>
                </a:solidFill>
              </a:rPr>
              <a:t>Η διατύπωση αυτή αντικατοπτρίζει το γεγονός ότι δεν έχουν εντοπιστεί ποτέ αυθύπαρκτοι μαγνητικοί πόλοι (μαγνητικά </a:t>
            </a:r>
            <a:r>
              <a:rPr lang="el-GR" sz="2000" b="1" dirty="0" err="1" smtClean="0">
                <a:solidFill>
                  <a:schemeClr val="tx1"/>
                </a:solidFill>
              </a:rPr>
              <a:t>μονόπολα</a:t>
            </a:r>
            <a:r>
              <a:rPr lang="el-GR" sz="2000" b="1" dirty="0" smtClean="0">
                <a:solidFill>
                  <a:schemeClr val="tx1"/>
                </a:solidFill>
              </a:rPr>
              <a:t> ).</a:t>
            </a:r>
            <a:endParaRPr lang="en-US" sz="2000" b="1" dirty="0" smtClean="0">
              <a:solidFill>
                <a:schemeClr val="tx1"/>
              </a:solidFill>
            </a:endParaRPr>
          </a:p>
        </p:txBody>
      </p:sp>
      <p:graphicFrame>
        <p:nvGraphicFramePr>
          <p:cNvPr id="21506" name="Object 4"/>
          <p:cNvGraphicFramePr>
            <a:graphicFrameLocks noChangeAspect="1"/>
          </p:cNvGraphicFramePr>
          <p:nvPr/>
        </p:nvGraphicFramePr>
        <p:xfrm>
          <a:off x="4065714" y="4456536"/>
          <a:ext cx="3976849" cy="1071885"/>
        </p:xfrm>
        <a:graphic>
          <a:graphicData uri="http://schemas.openxmlformats.org/presentationml/2006/ole">
            <mc:AlternateContent xmlns:mc="http://schemas.openxmlformats.org/markup-compatibility/2006">
              <mc:Choice xmlns:v="urn:schemas-microsoft-com:vml" Requires="v">
                <p:oleObj spid="_x0000_s601096" name="Equation" r:id="rId3" imgW="774360" imgH="279360" progId="Equation.DSMT4">
                  <p:embed/>
                </p:oleObj>
              </mc:Choice>
              <mc:Fallback>
                <p:oleObj name="Equation" r:id="rId3" imgW="774360" imgH="279360" progId="Equation.DSMT4">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5714" y="4456536"/>
                        <a:ext cx="3976849" cy="1071885"/>
                      </a:xfrm>
                      <a:prstGeom prst="rect">
                        <a:avLst/>
                      </a:prstGeom>
                      <a:solidFill>
                        <a:srgbClr val="FF9900"/>
                      </a:solidFill>
                    </p:spPr>
                  </p:pic>
                </p:oleObj>
              </mc:Fallback>
            </mc:AlternateContent>
          </a:graphicData>
        </a:graphic>
      </p:graphicFrame>
      <p:sp>
        <p:nvSpPr>
          <p:cNvPr id="5" name="Text Box 5"/>
          <p:cNvSpPr txBox="1">
            <a:spLocks noChangeArrowheads="1"/>
          </p:cNvSpPr>
          <p:nvPr/>
        </p:nvSpPr>
        <p:spPr bwMode="auto">
          <a:xfrm>
            <a:off x="148313" y="92071"/>
            <a:ext cx="11887200" cy="64633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3600" b="1" dirty="0" smtClean="0">
                <a:solidFill>
                  <a:srgbClr val="0F7698"/>
                </a:solidFill>
              </a:rPr>
              <a:t>Η έννοια του μαγνητικού πεδίου</a:t>
            </a:r>
            <a:endParaRPr lang="en-US" sz="3600" b="1" dirty="0" smtClean="0">
              <a:solidFill>
                <a:srgbClr val="0F7698"/>
              </a:solidFill>
            </a:endParaRPr>
          </a:p>
        </p:txBody>
      </p:sp>
      <p:sp>
        <p:nvSpPr>
          <p:cNvPr id="8" name="7 - Θέση αριθμού διαφάνειας"/>
          <p:cNvSpPr>
            <a:spLocks noGrp="1"/>
          </p:cNvSpPr>
          <p:nvPr>
            <p:ph type="sldNum" sz="quarter" idx="12"/>
          </p:nvPr>
        </p:nvSpPr>
        <p:spPr/>
        <p:txBody>
          <a:bodyPr/>
          <a:lstStyle/>
          <a:p>
            <a:fld id="{C2F5A187-A889-495D-B202-899DA2CF5BAE}" type="slidenum">
              <a:rPr lang="en-US" smtClean="0"/>
              <a:pPr/>
              <a:t>121</a:t>
            </a:fld>
            <a:endParaRPr lang="en-US"/>
          </a:p>
        </p:txBody>
      </p:sp>
      <p:sp>
        <p:nvSpPr>
          <p:cNvPr id="7" name="6 - TextBox"/>
          <p:cNvSpPr txBox="1"/>
          <p:nvPr/>
        </p:nvSpPr>
        <p:spPr>
          <a:xfrm>
            <a:off x="8139288" y="4583291"/>
            <a:ext cx="3928533" cy="830997"/>
          </a:xfrm>
          <a:prstGeom prst="rect">
            <a:avLst/>
          </a:prstGeom>
          <a:solidFill>
            <a:schemeClr val="accent1">
              <a:alpha val="50000"/>
            </a:schemeClr>
          </a:solidFill>
          <a:scene3d>
            <a:camera prst="orthographicFront"/>
            <a:lightRig rig="threePt" dir="t"/>
          </a:scene3d>
          <a:sp3d>
            <a:bevelT/>
          </a:sp3d>
        </p:spPr>
        <p:txBody>
          <a:bodyPr wrap="square" rtlCol="0">
            <a:spAutoFit/>
          </a:bodyPr>
          <a:lstStyle/>
          <a:p>
            <a:pPr algn="ctr"/>
            <a:r>
              <a:rPr lang="el-GR" sz="2400" b="1" dirty="0" smtClean="0">
                <a:solidFill>
                  <a:srgbClr val="002060"/>
                </a:solidFill>
              </a:rPr>
              <a:t>Η 2</a:t>
            </a:r>
            <a:r>
              <a:rPr lang="el-GR" sz="2400" b="1" baseline="30000" dirty="0" smtClean="0">
                <a:solidFill>
                  <a:srgbClr val="002060"/>
                </a:solidFill>
              </a:rPr>
              <a:t>η</a:t>
            </a:r>
            <a:r>
              <a:rPr lang="el-GR" sz="2400" b="1" dirty="0" smtClean="0">
                <a:solidFill>
                  <a:srgbClr val="002060"/>
                </a:solidFill>
              </a:rPr>
              <a:t> από τις υπέροχες εξισώσεις του </a:t>
            </a:r>
            <a:r>
              <a:rPr lang="en-US" sz="2400" b="1" dirty="0" smtClean="0">
                <a:solidFill>
                  <a:srgbClr val="002060"/>
                </a:solidFill>
              </a:rPr>
              <a:t>Maxwell.</a:t>
            </a:r>
            <a:endParaRPr lang="el-GR" sz="2400" b="1" dirty="0">
              <a:solidFill>
                <a:srgbClr val="002060"/>
              </a:solidFill>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677334" y="935421"/>
            <a:ext cx="8596668" cy="609600"/>
          </a:xfrm>
        </p:spPr>
        <p:txBody>
          <a:bodyPr>
            <a:normAutofit/>
          </a:bodyPr>
          <a:lstStyle/>
          <a:p>
            <a:r>
              <a:rPr lang="en-US" sz="2800" b="1" dirty="0" err="1" smtClean="0">
                <a:solidFill>
                  <a:srgbClr val="0D3857"/>
                </a:solidFill>
              </a:rPr>
              <a:t>Το</a:t>
            </a:r>
            <a:r>
              <a:rPr lang="en-US" sz="2800" b="1" dirty="0" smtClean="0">
                <a:solidFill>
                  <a:srgbClr val="0D3857"/>
                </a:solidFill>
              </a:rPr>
              <a:t> </a:t>
            </a:r>
            <a:r>
              <a:rPr lang="en-US" sz="2800" b="1" dirty="0" err="1" smtClean="0">
                <a:solidFill>
                  <a:srgbClr val="0D3857"/>
                </a:solidFill>
              </a:rPr>
              <a:t>μαγνητικό</a:t>
            </a:r>
            <a:r>
              <a:rPr lang="en-US" sz="2800" b="1" dirty="0" smtClean="0">
                <a:solidFill>
                  <a:srgbClr val="0D3857"/>
                </a:solidFill>
              </a:rPr>
              <a:t> </a:t>
            </a:r>
            <a:r>
              <a:rPr lang="en-US" sz="2800" b="1" dirty="0" err="1" smtClean="0">
                <a:solidFill>
                  <a:srgbClr val="0D3857"/>
                </a:solidFill>
              </a:rPr>
              <a:t>πεδίο</a:t>
            </a:r>
            <a:r>
              <a:rPr lang="en-US" sz="2800" b="1" dirty="0" smtClean="0">
                <a:solidFill>
                  <a:srgbClr val="0D3857"/>
                </a:solidFill>
              </a:rPr>
              <a:t> </a:t>
            </a:r>
            <a:r>
              <a:rPr lang="en-US" sz="2800" b="1" dirty="0" err="1" smtClean="0">
                <a:solidFill>
                  <a:srgbClr val="0D3857"/>
                </a:solidFill>
              </a:rPr>
              <a:t>της</a:t>
            </a:r>
            <a:r>
              <a:rPr lang="en-US" sz="2800" b="1" dirty="0" smtClean="0">
                <a:solidFill>
                  <a:srgbClr val="0D3857"/>
                </a:solidFill>
              </a:rPr>
              <a:t> </a:t>
            </a:r>
            <a:r>
              <a:rPr lang="en-US" sz="2800" b="1" dirty="0" err="1" smtClean="0">
                <a:solidFill>
                  <a:srgbClr val="0D3857"/>
                </a:solidFill>
              </a:rPr>
              <a:t>Γης</a:t>
            </a:r>
            <a:endParaRPr lang="en-US" sz="2800" b="1" dirty="0" smtClean="0">
              <a:solidFill>
                <a:srgbClr val="FF0000"/>
              </a:solidFill>
            </a:endParaRPr>
          </a:p>
        </p:txBody>
      </p:sp>
      <p:sp>
        <p:nvSpPr>
          <p:cNvPr id="5" name="Text Box 5"/>
          <p:cNvSpPr txBox="1">
            <a:spLocks noChangeArrowheads="1"/>
          </p:cNvSpPr>
          <p:nvPr/>
        </p:nvSpPr>
        <p:spPr bwMode="auto">
          <a:xfrm>
            <a:off x="148313" y="92071"/>
            <a:ext cx="11887200" cy="64633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3600" b="1" dirty="0" smtClean="0">
                <a:solidFill>
                  <a:srgbClr val="0F7698"/>
                </a:solidFill>
              </a:rPr>
              <a:t>Η έννοια του μαγνητικού πεδίου</a:t>
            </a:r>
            <a:endParaRPr lang="en-US" sz="3600" b="1" dirty="0" smtClean="0">
              <a:solidFill>
                <a:srgbClr val="0F7698"/>
              </a:solidFill>
            </a:endParaRPr>
          </a:p>
        </p:txBody>
      </p:sp>
      <p:sp>
        <p:nvSpPr>
          <p:cNvPr id="7" name="Content Placeholder 2"/>
          <p:cNvSpPr>
            <a:spLocks noGrp="1"/>
          </p:cNvSpPr>
          <p:nvPr>
            <p:ph sz="half" idx="1"/>
          </p:nvPr>
        </p:nvSpPr>
        <p:spPr>
          <a:xfrm>
            <a:off x="698355" y="1876810"/>
            <a:ext cx="4945700" cy="3880772"/>
          </a:xfrm>
        </p:spPr>
        <p:txBody>
          <a:bodyPr>
            <a:noAutofit/>
          </a:bodyPr>
          <a:lstStyle/>
          <a:p>
            <a:pPr marL="357188" indent="-357188" algn="just"/>
            <a:r>
              <a:rPr lang="el-GR" sz="2000" b="1" dirty="0" smtClean="0">
                <a:solidFill>
                  <a:srgbClr val="000000"/>
                </a:solidFill>
              </a:rPr>
              <a:t>Η</a:t>
            </a:r>
            <a:r>
              <a:rPr lang="en-US" sz="2000" b="1" dirty="0" smtClean="0">
                <a:solidFill>
                  <a:srgbClr val="000000"/>
                </a:solidFill>
              </a:rPr>
              <a:t> </a:t>
            </a:r>
            <a:r>
              <a:rPr lang="en-US" sz="2000" b="1" dirty="0" err="1" smtClean="0">
                <a:solidFill>
                  <a:srgbClr val="000000"/>
                </a:solidFill>
              </a:rPr>
              <a:t>πηγή</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γήινου</a:t>
            </a:r>
            <a:r>
              <a:rPr lang="en-US" sz="2000" b="1" dirty="0" smtClean="0">
                <a:solidFill>
                  <a:srgbClr val="000000"/>
                </a:solidFill>
              </a:rPr>
              <a:t> </a:t>
            </a:r>
            <a:r>
              <a:rPr lang="en-US" sz="2000" b="1" dirty="0" err="1" smtClean="0">
                <a:solidFill>
                  <a:srgbClr val="000000"/>
                </a:solidFill>
              </a:rPr>
              <a:t>μαγνητικού</a:t>
            </a:r>
            <a:r>
              <a:rPr lang="en-US" sz="2000" b="1" dirty="0" smtClean="0">
                <a:solidFill>
                  <a:srgbClr val="000000"/>
                </a:solidFill>
              </a:rPr>
              <a:t> </a:t>
            </a:r>
            <a:r>
              <a:rPr lang="en-US" sz="2000" b="1" dirty="0" err="1" smtClean="0">
                <a:solidFill>
                  <a:srgbClr val="000000"/>
                </a:solidFill>
              </a:rPr>
              <a:t>πεδίου</a:t>
            </a:r>
            <a:r>
              <a:rPr lang="en-US" sz="2000" b="1" dirty="0" smtClean="0">
                <a:solidFill>
                  <a:srgbClr val="000000"/>
                </a:solidFill>
              </a:rPr>
              <a:t> </a:t>
            </a:r>
            <a:r>
              <a:rPr lang="el-GR" sz="2000" b="1" dirty="0" smtClean="0">
                <a:solidFill>
                  <a:srgbClr val="000000"/>
                </a:solidFill>
              </a:rPr>
              <a:t>είναι πιθανότατα </a:t>
            </a:r>
            <a:r>
              <a:rPr lang="en-US" sz="2000" b="1" dirty="0" err="1" smtClean="0">
                <a:solidFill>
                  <a:srgbClr val="000000"/>
                </a:solidFill>
              </a:rPr>
              <a:t>τα</a:t>
            </a:r>
            <a:r>
              <a:rPr lang="en-US" sz="2000" b="1" dirty="0" smtClean="0">
                <a:solidFill>
                  <a:srgbClr val="000000"/>
                </a:solidFill>
              </a:rPr>
              <a:t> </a:t>
            </a:r>
            <a:r>
              <a:rPr lang="en-US" sz="2000" b="1" dirty="0" err="1" smtClean="0">
                <a:solidFill>
                  <a:srgbClr val="000000"/>
                </a:solidFill>
              </a:rPr>
              <a:t>ρεύματα</a:t>
            </a:r>
            <a:r>
              <a:rPr lang="en-US" sz="2000" b="1" dirty="0" smtClean="0">
                <a:solidFill>
                  <a:srgbClr val="000000"/>
                </a:solidFill>
              </a:rPr>
              <a:t> </a:t>
            </a:r>
            <a:r>
              <a:rPr lang="el-GR" sz="2000" b="1" dirty="0" smtClean="0">
                <a:solidFill>
                  <a:srgbClr val="000000"/>
                </a:solidFill>
              </a:rPr>
              <a:t>μεταφοράς</a:t>
            </a:r>
            <a:r>
              <a:rPr lang="en-US" sz="2000" b="1" dirty="0" smtClean="0">
                <a:solidFill>
                  <a:srgbClr val="000000"/>
                </a:solidFill>
              </a:rPr>
              <a:t> </a:t>
            </a:r>
            <a:r>
              <a:rPr lang="en-US" sz="2000" b="1" dirty="0" err="1" smtClean="0">
                <a:solidFill>
                  <a:srgbClr val="000000"/>
                </a:solidFill>
              </a:rPr>
              <a:t>στον</a:t>
            </a:r>
            <a:r>
              <a:rPr lang="en-US" sz="2000" b="1" dirty="0" smtClean="0">
                <a:solidFill>
                  <a:srgbClr val="000000"/>
                </a:solidFill>
              </a:rPr>
              <a:t> </a:t>
            </a:r>
            <a:r>
              <a:rPr lang="en-US" sz="2000" b="1" dirty="0" err="1" smtClean="0">
                <a:solidFill>
                  <a:srgbClr val="000000"/>
                </a:solidFill>
              </a:rPr>
              <a:t>πυρήνα</a:t>
            </a:r>
            <a:r>
              <a:rPr lang="en-US" sz="2000" b="1" dirty="0" smtClean="0">
                <a:solidFill>
                  <a:srgbClr val="000000"/>
                </a:solidFill>
              </a:rPr>
              <a:t> </a:t>
            </a:r>
            <a:r>
              <a:rPr lang="en-US" sz="2000" b="1" dirty="0" err="1" smtClean="0">
                <a:solidFill>
                  <a:srgbClr val="000000"/>
                </a:solidFill>
              </a:rPr>
              <a:t>της</a:t>
            </a:r>
            <a:r>
              <a:rPr lang="en-US" sz="2000" b="1" dirty="0" smtClean="0">
                <a:solidFill>
                  <a:srgbClr val="000000"/>
                </a:solidFill>
              </a:rPr>
              <a:t> </a:t>
            </a:r>
            <a:r>
              <a:rPr lang="en-US" sz="2000" b="1" dirty="0" err="1" smtClean="0">
                <a:solidFill>
                  <a:srgbClr val="000000"/>
                </a:solidFill>
              </a:rPr>
              <a:t>Γης</a:t>
            </a:r>
            <a:r>
              <a:rPr lang="en-US" sz="2000" b="1" dirty="0" smtClean="0">
                <a:solidFill>
                  <a:srgbClr val="000000"/>
                </a:solidFill>
              </a:rPr>
              <a:t>.</a:t>
            </a:r>
          </a:p>
          <a:p>
            <a:pPr marL="357188" indent="-357188" algn="just"/>
            <a:r>
              <a:rPr lang="en-US" sz="2000" b="1" dirty="0" err="1" smtClean="0">
                <a:solidFill>
                  <a:srgbClr val="000000"/>
                </a:solidFill>
              </a:rPr>
              <a:t>Υπάρχουν</a:t>
            </a:r>
            <a:r>
              <a:rPr lang="en-US" sz="2000" b="1" dirty="0" smtClean="0">
                <a:solidFill>
                  <a:srgbClr val="000000"/>
                </a:solidFill>
              </a:rPr>
              <a:t> </a:t>
            </a:r>
            <a:r>
              <a:rPr lang="en-US" sz="2000" b="1" dirty="0" err="1" smtClean="0">
                <a:solidFill>
                  <a:srgbClr val="000000"/>
                </a:solidFill>
              </a:rPr>
              <a:t>επίσης</a:t>
            </a:r>
            <a:r>
              <a:rPr lang="en-US" sz="2000" b="1" dirty="0" smtClean="0">
                <a:solidFill>
                  <a:srgbClr val="000000"/>
                </a:solidFill>
              </a:rPr>
              <a:t> </a:t>
            </a:r>
            <a:r>
              <a:rPr lang="en-US" sz="2000" b="1" dirty="0" err="1" smtClean="0">
                <a:solidFill>
                  <a:srgbClr val="000000"/>
                </a:solidFill>
              </a:rPr>
              <a:t>σημαντικά</a:t>
            </a:r>
            <a:r>
              <a:rPr lang="en-US" sz="2000" b="1" dirty="0" smtClean="0">
                <a:solidFill>
                  <a:srgbClr val="000000"/>
                </a:solidFill>
              </a:rPr>
              <a:t> </a:t>
            </a:r>
            <a:r>
              <a:rPr lang="en-US" sz="2000" b="1" dirty="0" err="1" smtClean="0">
                <a:solidFill>
                  <a:srgbClr val="000000"/>
                </a:solidFill>
              </a:rPr>
              <a:t>στοιχεία</a:t>
            </a:r>
            <a:r>
              <a:rPr lang="en-US" sz="2000" b="1" dirty="0" smtClean="0">
                <a:solidFill>
                  <a:srgbClr val="000000"/>
                </a:solidFill>
              </a:rPr>
              <a:t> </a:t>
            </a:r>
            <a:r>
              <a:rPr lang="en-US" sz="2000" b="1" dirty="0" err="1" smtClean="0">
                <a:solidFill>
                  <a:srgbClr val="000000"/>
                </a:solidFill>
              </a:rPr>
              <a:t>που</a:t>
            </a:r>
            <a:r>
              <a:rPr lang="en-US" sz="2000" b="1" dirty="0" smtClean="0">
                <a:solidFill>
                  <a:srgbClr val="000000"/>
                </a:solidFill>
              </a:rPr>
              <a:t> </a:t>
            </a:r>
            <a:r>
              <a:rPr lang="en-US" sz="2000" b="1" dirty="0" err="1" smtClean="0">
                <a:solidFill>
                  <a:srgbClr val="000000"/>
                </a:solidFill>
              </a:rPr>
              <a:t>δείχνουν</a:t>
            </a:r>
            <a:r>
              <a:rPr lang="en-US" sz="2000" b="1" dirty="0" smtClean="0">
                <a:solidFill>
                  <a:srgbClr val="000000"/>
                </a:solidFill>
              </a:rPr>
              <a:t> </a:t>
            </a:r>
            <a:r>
              <a:rPr lang="en-US" sz="2000" b="1" dirty="0" err="1" smtClean="0">
                <a:solidFill>
                  <a:srgbClr val="000000"/>
                </a:solidFill>
              </a:rPr>
              <a:t>ότι</a:t>
            </a:r>
            <a:r>
              <a:rPr lang="en-US" sz="2000" b="1" dirty="0" smtClean="0">
                <a:solidFill>
                  <a:srgbClr val="000000"/>
                </a:solidFill>
              </a:rPr>
              <a:t> </a:t>
            </a: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μέτρο</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μαγνητικού</a:t>
            </a:r>
            <a:r>
              <a:rPr lang="en-US" sz="2000" b="1" dirty="0" smtClean="0">
                <a:solidFill>
                  <a:srgbClr val="000000"/>
                </a:solidFill>
              </a:rPr>
              <a:t> </a:t>
            </a:r>
            <a:r>
              <a:rPr lang="en-US" sz="2000" b="1" dirty="0" err="1" smtClean="0">
                <a:solidFill>
                  <a:srgbClr val="000000"/>
                </a:solidFill>
              </a:rPr>
              <a:t>πεδίου</a:t>
            </a:r>
            <a:r>
              <a:rPr lang="en-US" sz="2000" b="1" dirty="0" smtClean="0">
                <a:solidFill>
                  <a:srgbClr val="000000"/>
                </a:solidFill>
              </a:rPr>
              <a:t> </a:t>
            </a:r>
            <a:r>
              <a:rPr lang="en-US" sz="2000" b="1" dirty="0" err="1" smtClean="0">
                <a:solidFill>
                  <a:srgbClr val="000000"/>
                </a:solidFill>
              </a:rPr>
              <a:t>ενός</a:t>
            </a:r>
            <a:r>
              <a:rPr lang="en-US" sz="2000" b="1" dirty="0" smtClean="0">
                <a:solidFill>
                  <a:srgbClr val="000000"/>
                </a:solidFill>
              </a:rPr>
              <a:t> </a:t>
            </a:r>
            <a:r>
              <a:rPr lang="en-US" sz="2000" b="1" dirty="0" err="1" smtClean="0">
                <a:solidFill>
                  <a:srgbClr val="000000"/>
                </a:solidFill>
              </a:rPr>
              <a:t>πλανήτη</a:t>
            </a:r>
            <a:r>
              <a:rPr lang="en-US" sz="2000" b="1" dirty="0" smtClean="0">
                <a:solidFill>
                  <a:srgbClr val="000000"/>
                </a:solidFill>
              </a:rPr>
              <a:t> </a:t>
            </a:r>
            <a:r>
              <a:rPr lang="en-US" sz="2000" b="1" dirty="0" err="1" smtClean="0">
                <a:solidFill>
                  <a:srgbClr val="000000"/>
                </a:solidFill>
              </a:rPr>
              <a:t>σχετίζεται</a:t>
            </a:r>
            <a:r>
              <a:rPr lang="en-US" sz="2000" b="1" dirty="0" smtClean="0">
                <a:solidFill>
                  <a:srgbClr val="000000"/>
                </a:solidFill>
              </a:rPr>
              <a:t> </a:t>
            </a:r>
            <a:r>
              <a:rPr lang="en-US" sz="2000" b="1" dirty="0" err="1" smtClean="0">
                <a:solidFill>
                  <a:srgbClr val="000000"/>
                </a:solidFill>
              </a:rPr>
              <a:t>με</a:t>
            </a:r>
            <a:r>
              <a:rPr lang="en-US" sz="2000" b="1" dirty="0" smtClean="0">
                <a:solidFill>
                  <a:srgbClr val="000000"/>
                </a:solidFill>
              </a:rPr>
              <a:t> </a:t>
            </a:r>
            <a:r>
              <a:rPr lang="en-US" sz="2000" b="1" dirty="0" err="1" smtClean="0">
                <a:solidFill>
                  <a:srgbClr val="000000"/>
                </a:solidFill>
              </a:rPr>
              <a:t>την</a:t>
            </a:r>
            <a:r>
              <a:rPr lang="en-US" sz="2000" b="1" dirty="0" smtClean="0">
                <a:solidFill>
                  <a:srgbClr val="000000"/>
                </a:solidFill>
              </a:rPr>
              <a:t> </a:t>
            </a:r>
            <a:r>
              <a:rPr lang="en-US" sz="2000" b="1" dirty="0" err="1" smtClean="0">
                <a:solidFill>
                  <a:srgbClr val="000000"/>
                </a:solidFill>
              </a:rPr>
              <a:t>ταχύτητα</a:t>
            </a:r>
            <a:r>
              <a:rPr lang="en-US" sz="2000" b="1" dirty="0" smtClean="0">
                <a:solidFill>
                  <a:srgbClr val="000000"/>
                </a:solidFill>
              </a:rPr>
              <a:t> </a:t>
            </a:r>
            <a:r>
              <a:rPr lang="en-US" sz="2000" b="1" dirty="0" err="1" smtClean="0">
                <a:solidFill>
                  <a:srgbClr val="000000"/>
                </a:solidFill>
              </a:rPr>
              <a:t>περιστροφής</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πλανήτη</a:t>
            </a:r>
            <a:r>
              <a:rPr lang="en-US" sz="2000" b="1" dirty="0" smtClean="0">
                <a:solidFill>
                  <a:srgbClr val="000000"/>
                </a:solidFill>
              </a:rPr>
              <a:t>.</a:t>
            </a:r>
          </a:p>
          <a:p>
            <a:pPr marL="357188" indent="-357188" algn="just"/>
            <a:r>
              <a:rPr lang="en-US" sz="2000" b="1" dirty="0" smtClean="0">
                <a:solidFill>
                  <a:srgbClr val="000000"/>
                </a:solidFill>
              </a:rPr>
              <a:t>Η </a:t>
            </a:r>
            <a:r>
              <a:rPr lang="en-US" sz="2000" b="1" dirty="0" err="1" smtClean="0">
                <a:solidFill>
                  <a:srgbClr val="000000"/>
                </a:solidFill>
              </a:rPr>
              <a:t>κατεύθυνση</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μαγνητικού</a:t>
            </a:r>
            <a:r>
              <a:rPr lang="en-US" sz="2000" b="1" dirty="0" smtClean="0">
                <a:solidFill>
                  <a:srgbClr val="000000"/>
                </a:solidFill>
              </a:rPr>
              <a:t> </a:t>
            </a:r>
            <a:r>
              <a:rPr lang="en-US" sz="2000" b="1" dirty="0" err="1" smtClean="0">
                <a:solidFill>
                  <a:srgbClr val="000000"/>
                </a:solidFill>
              </a:rPr>
              <a:t>πεδίου</a:t>
            </a:r>
            <a:r>
              <a:rPr lang="en-US" sz="2000" b="1" dirty="0" smtClean="0">
                <a:solidFill>
                  <a:srgbClr val="000000"/>
                </a:solidFill>
              </a:rPr>
              <a:t> </a:t>
            </a:r>
            <a:r>
              <a:rPr lang="en-US" sz="2000" b="1" dirty="0" err="1" smtClean="0">
                <a:solidFill>
                  <a:srgbClr val="000000"/>
                </a:solidFill>
              </a:rPr>
              <a:t>της</a:t>
            </a:r>
            <a:r>
              <a:rPr lang="en-US" sz="2000" b="1" dirty="0" smtClean="0">
                <a:solidFill>
                  <a:srgbClr val="000000"/>
                </a:solidFill>
              </a:rPr>
              <a:t> </a:t>
            </a:r>
            <a:r>
              <a:rPr lang="en-US" sz="2000" b="1" dirty="0" err="1" smtClean="0">
                <a:solidFill>
                  <a:srgbClr val="000000"/>
                </a:solidFill>
              </a:rPr>
              <a:t>Γης</a:t>
            </a:r>
            <a:r>
              <a:rPr lang="en-US" sz="2000" b="1" dirty="0" smtClean="0">
                <a:solidFill>
                  <a:srgbClr val="000000"/>
                </a:solidFill>
              </a:rPr>
              <a:t> </a:t>
            </a:r>
            <a:r>
              <a:rPr lang="en-US" sz="2000" b="1" dirty="0" err="1" smtClean="0">
                <a:solidFill>
                  <a:srgbClr val="000000"/>
                </a:solidFill>
              </a:rPr>
              <a:t>αντιστρέφεται</a:t>
            </a:r>
            <a:r>
              <a:rPr lang="en-US" sz="2000" b="1" dirty="0" smtClean="0">
                <a:solidFill>
                  <a:srgbClr val="000000"/>
                </a:solidFill>
              </a:rPr>
              <a:t> </a:t>
            </a:r>
            <a:r>
              <a:rPr lang="en-US" sz="2000" b="1" dirty="0" err="1" smtClean="0">
                <a:solidFill>
                  <a:srgbClr val="000000"/>
                </a:solidFill>
              </a:rPr>
              <a:t>κατά</a:t>
            </a:r>
            <a:r>
              <a:rPr lang="en-US" sz="2000" b="1" dirty="0" smtClean="0">
                <a:solidFill>
                  <a:srgbClr val="000000"/>
                </a:solidFill>
              </a:rPr>
              <a:t> </a:t>
            </a:r>
            <a:r>
              <a:rPr lang="en-US" sz="2000" b="1" dirty="0" err="1" smtClean="0">
                <a:solidFill>
                  <a:srgbClr val="000000"/>
                </a:solidFill>
              </a:rPr>
              <a:t>περιόδους</a:t>
            </a:r>
            <a:r>
              <a:rPr lang="en-US" sz="2000" b="1" dirty="0" smtClean="0">
                <a:solidFill>
                  <a:srgbClr val="000000"/>
                </a:solidFill>
              </a:rPr>
              <a:t>.</a:t>
            </a:r>
          </a:p>
        </p:txBody>
      </p:sp>
      <p:pic>
        <p:nvPicPr>
          <p:cNvPr id="8" name="Picture 7" descr="27819_2903"/>
          <p:cNvPicPr>
            <a:picLocks noChangeAspect="1" noChangeArrowheads="1"/>
          </p:cNvPicPr>
          <p:nvPr/>
        </p:nvPicPr>
        <p:blipFill>
          <a:blip r:embed="rId2" cstate="print"/>
          <a:srcRect/>
          <a:stretch>
            <a:fillRect/>
          </a:stretch>
        </p:blipFill>
        <p:spPr bwMode="auto">
          <a:xfrm>
            <a:off x="5772442" y="2065501"/>
            <a:ext cx="5814483" cy="2997200"/>
          </a:xfrm>
          <a:prstGeom prst="rect">
            <a:avLst/>
          </a:prstGeom>
          <a:noFill/>
          <a:ln w="9525">
            <a:noFill/>
            <a:miter lim="800000"/>
            <a:headEnd/>
            <a:tailEnd/>
          </a:ln>
          <a:scene3d>
            <a:camera prst="orthographicFront"/>
            <a:lightRig rig="threePt" dir="t"/>
          </a:scene3d>
          <a:sp3d>
            <a:bevelT/>
          </a:sp3d>
        </p:spPr>
      </p:pic>
      <p:sp>
        <p:nvSpPr>
          <p:cNvPr id="10" name="9 - Θέση αριθμού διαφάνειας"/>
          <p:cNvSpPr>
            <a:spLocks noGrp="1"/>
          </p:cNvSpPr>
          <p:nvPr>
            <p:ph type="sldNum" sz="quarter" idx="12"/>
          </p:nvPr>
        </p:nvSpPr>
        <p:spPr/>
        <p:txBody>
          <a:bodyPr/>
          <a:lstStyle/>
          <a:p>
            <a:fld id="{C2F5A187-A889-495D-B202-899DA2CF5BAE}" type="slidenum">
              <a:rPr lang="en-US" smtClean="0"/>
              <a:pPr/>
              <a:t>122</a:t>
            </a:fld>
            <a:endParaRPr lang="en-US"/>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Grp="1" noChangeArrowheads="1"/>
          </p:cNvSpPr>
          <p:nvPr>
            <p:ph type="title"/>
          </p:nvPr>
        </p:nvSpPr>
        <p:spPr>
          <a:xfrm>
            <a:off x="677334" y="830310"/>
            <a:ext cx="8596668" cy="714703"/>
          </a:xfrm>
        </p:spPr>
        <p:txBody>
          <a:bodyPr>
            <a:normAutofit/>
          </a:bodyPr>
          <a:lstStyle/>
          <a:p>
            <a:r>
              <a:rPr lang="el-GR" sz="2800" b="1" dirty="0" smtClean="0">
                <a:solidFill>
                  <a:srgbClr val="0D3857"/>
                </a:solidFill>
              </a:rPr>
              <a:t>Μ</a:t>
            </a:r>
            <a:r>
              <a:rPr lang="en-US" sz="2800" b="1" dirty="0" err="1" smtClean="0">
                <a:solidFill>
                  <a:srgbClr val="0D3857"/>
                </a:solidFill>
              </a:rPr>
              <a:t>αγνητική</a:t>
            </a:r>
            <a:r>
              <a:rPr lang="en-US" sz="2800" b="1" dirty="0" smtClean="0">
                <a:solidFill>
                  <a:srgbClr val="0D3857"/>
                </a:solidFill>
              </a:rPr>
              <a:t> </a:t>
            </a:r>
            <a:r>
              <a:rPr lang="el-GR" sz="2800" b="1" dirty="0" smtClean="0">
                <a:solidFill>
                  <a:srgbClr val="0D3857"/>
                </a:solidFill>
              </a:rPr>
              <a:t>Δ</a:t>
            </a:r>
            <a:r>
              <a:rPr lang="en-US" sz="2800" b="1" dirty="0" err="1" smtClean="0">
                <a:solidFill>
                  <a:srgbClr val="0D3857"/>
                </a:solidFill>
              </a:rPr>
              <a:t>ύναμη</a:t>
            </a:r>
            <a:endParaRPr lang="en-US" sz="2800" b="1" dirty="0" smtClean="0">
              <a:solidFill>
                <a:srgbClr val="0D3857"/>
              </a:solidFill>
            </a:endParaRPr>
          </a:p>
        </p:txBody>
      </p:sp>
      <p:sp>
        <p:nvSpPr>
          <p:cNvPr id="43011" name="Rectangle 5"/>
          <p:cNvSpPr>
            <a:spLocks noGrp="1" noChangeArrowheads="1"/>
          </p:cNvSpPr>
          <p:nvPr>
            <p:ph idx="1"/>
          </p:nvPr>
        </p:nvSpPr>
        <p:spPr>
          <a:xfrm>
            <a:off x="561721" y="1466910"/>
            <a:ext cx="11209866" cy="3220708"/>
          </a:xfrm>
        </p:spPr>
        <p:txBody>
          <a:bodyPr>
            <a:noAutofit/>
          </a:bodyPr>
          <a:lstStyle/>
          <a:p>
            <a:pPr marL="357188" indent="-357188" algn="just">
              <a:lnSpc>
                <a:spcPct val="90000"/>
              </a:lnSpc>
            </a:pP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μέτρο</a:t>
            </a:r>
            <a:r>
              <a:rPr lang="en-US" sz="2000" b="1" dirty="0" smtClean="0">
                <a:solidFill>
                  <a:srgbClr val="000000"/>
                </a:solidFill>
              </a:rPr>
              <a:t> </a:t>
            </a:r>
            <a:r>
              <a:rPr lang="en-US" sz="2000" b="1" i="1" dirty="0" smtClean="0">
                <a:solidFill>
                  <a:srgbClr val="000000"/>
                </a:solidFill>
              </a:rPr>
              <a:t>F</a:t>
            </a:r>
            <a:r>
              <a:rPr lang="en-US" sz="2000" b="1" baseline="-25000" dirty="0" smtClean="0">
                <a:solidFill>
                  <a:srgbClr val="000000"/>
                </a:solidFill>
              </a:rPr>
              <a:t>B</a:t>
            </a:r>
            <a:r>
              <a:rPr lang="en-US" sz="2000" b="1" dirty="0" smtClean="0">
                <a:solidFill>
                  <a:srgbClr val="000000"/>
                </a:solidFill>
              </a:rPr>
              <a:t> </a:t>
            </a:r>
            <a:r>
              <a:rPr lang="en-US" sz="2000" b="1" dirty="0" err="1" smtClean="0">
                <a:solidFill>
                  <a:srgbClr val="000000"/>
                </a:solidFill>
              </a:rPr>
              <a:t>της</a:t>
            </a:r>
            <a:r>
              <a:rPr lang="en-US" sz="2000" b="1" dirty="0" smtClean="0">
                <a:solidFill>
                  <a:srgbClr val="000000"/>
                </a:solidFill>
              </a:rPr>
              <a:t> </a:t>
            </a:r>
            <a:r>
              <a:rPr lang="en-US" sz="2000" b="1" dirty="0" err="1" smtClean="0">
                <a:solidFill>
                  <a:srgbClr val="000000"/>
                </a:solidFill>
              </a:rPr>
              <a:t>μαγνητικής</a:t>
            </a:r>
            <a:r>
              <a:rPr lang="en-US" sz="2000" b="1" dirty="0" smtClean="0">
                <a:solidFill>
                  <a:srgbClr val="000000"/>
                </a:solidFill>
              </a:rPr>
              <a:t> </a:t>
            </a:r>
            <a:r>
              <a:rPr lang="en-US" sz="2000" b="1" dirty="0" err="1" smtClean="0">
                <a:solidFill>
                  <a:srgbClr val="000000"/>
                </a:solidFill>
              </a:rPr>
              <a:t>δύναμης</a:t>
            </a:r>
            <a:r>
              <a:rPr lang="en-US" sz="2000" b="1" dirty="0" smtClean="0">
                <a:solidFill>
                  <a:srgbClr val="000000"/>
                </a:solidFill>
              </a:rPr>
              <a:t> </a:t>
            </a:r>
            <a:r>
              <a:rPr lang="en-US" sz="2000" b="1" dirty="0" err="1" smtClean="0">
                <a:solidFill>
                  <a:srgbClr val="000000"/>
                </a:solidFill>
              </a:rPr>
              <a:t>που</a:t>
            </a:r>
            <a:r>
              <a:rPr lang="en-US" sz="2000" b="1" dirty="0" smtClean="0">
                <a:solidFill>
                  <a:srgbClr val="000000"/>
                </a:solidFill>
              </a:rPr>
              <a:t> </a:t>
            </a:r>
            <a:r>
              <a:rPr lang="en-US" sz="2000" b="1" dirty="0" err="1" smtClean="0">
                <a:solidFill>
                  <a:srgbClr val="000000"/>
                </a:solidFill>
              </a:rPr>
              <a:t>δέχεται</a:t>
            </a:r>
            <a:r>
              <a:rPr lang="en-US" sz="2000" b="1" dirty="0" smtClean="0">
                <a:solidFill>
                  <a:srgbClr val="000000"/>
                </a:solidFill>
              </a:rPr>
              <a:t> </a:t>
            </a: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σωματίδιο</a:t>
            </a:r>
            <a:r>
              <a:rPr lang="en-US"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 </a:t>
            </a:r>
            <a:r>
              <a:rPr lang="en-US" sz="2000" b="1" dirty="0" err="1" smtClean="0">
                <a:solidFill>
                  <a:srgbClr val="000000"/>
                </a:solidFill>
              </a:rPr>
              <a:t>ανάλογο</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φορτίου</a:t>
            </a:r>
            <a:r>
              <a:rPr lang="el-GR" sz="2000" b="1" dirty="0" smtClean="0">
                <a:solidFill>
                  <a:srgbClr val="000000"/>
                </a:solidFill>
              </a:rPr>
              <a:t>,</a:t>
            </a:r>
            <a:r>
              <a:rPr lang="en-US" sz="2000" b="1" dirty="0" smtClean="0">
                <a:solidFill>
                  <a:srgbClr val="000000"/>
                </a:solidFill>
              </a:rPr>
              <a:t> </a:t>
            </a:r>
            <a:r>
              <a:rPr lang="en-US" sz="2000" b="1" i="1" dirty="0" smtClean="0">
                <a:solidFill>
                  <a:srgbClr val="000000"/>
                </a:solidFill>
              </a:rPr>
              <a:t>q</a:t>
            </a:r>
            <a:r>
              <a:rPr lang="el-GR" sz="2000" b="1" i="1" dirty="0" smtClean="0">
                <a:solidFill>
                  <a:srgbClr val="000000"/>
                </a:solidFill>
              </a:rPr>
              <a:t>,</a:t>
            </a:r>
            <a:r>
              <a:rPr lang="en-US" sz="2000" b="1" dirty="0" smtClean="0">
                <a:solidFill>
                  <a:srgbClr val="000000"/>
                </a:solidFill>
              </a:rPr>
              <a:t> </a:t>
            </a:r>
            <a:r>
              <a:rPr lang="en-US" sz="2000" b="1" dirty="0" err="1" smtClean="0">
                <a:solidFill>
                  <a:srgbClr val="000000"/>
                </a:solidFill>
              </a:rPr>
              <a:t>και</a:t>
            </a:r>
            <a:r>
              <a:rPr lang="en-US" sz="2000" b="1" dirty="0" smtClean="0">
                <a:solidFill>
                  <a:srgbClr val="000000"/>
                </a:solidFill>
              </a:rPr>
              <a:t> </a:t>
            </a:r>
            <a:r>
              <a:rPr lang="el-GR" sz="2000" b="1" dirty="0" smtClean="0">
                <a:solidFill>
                  <a:srgbClr val="000000"/>
                </a:solidFill>
              </a:rPr>
              <a:t>του μέτρου </a:t>
            </a:r>
            <a:r>
              <a:rPr lang="en-US" sz="2000" b="1" dirty="0" err="1" smtClean="0">
                <a:solidFill>
                  <a:srgbClr val="000000"/>
                </a:solidFill>
              </a:rPr>
              <a:t>της</a:t>
            </a:r>
            <a:r>
              <a:rPr lang="en-US" sz="2000" b="1" dirty="0" smtClean="0">
                <a:solidFill>
                  <a:srgbClr val="000000"/>
                </a:solidFill>
              </a:rPr>
              <a:t> </a:t>
            </a:r>
            <a:r>
              <a:rPr lang="en-US" sz="2000" b="1" dirty="0" err="1" smtClean="0">
                <a:solidFill>
                  <a:srgbClr val="000000"/>
                </a:solidFill>
              </a:rPr>
              <a:t>ταχύτητας</a:t>
            </a:r>
            <a:r>
              <a:rPr lang="el-GR" sz="2000" b="1" dirty="0" smtClean="0">
                <a:solidFill>
                  <a:srgbClr val="000000"/>
                </a:solidFill>
              </a:rPr>
              <a:t>,</a:t>
            </a:r>
            <a:r>
              <a:rPr lang="en-US" sz="2000" b="1" dirty="0" smtClean="0">
                <a:solidFill>
                  <a:srgbClr val="000000"/>
                </a:solidFill>
              </a:rPr>
              <a:t> </a:t>
            </a:r>
            <a:r>
              <a:rPr lang="en-US" sz="2000" b="1" i="1" dirty="0" smtClean="0">
                <a:solidFill>
                  <a:srgbClr val="000000"/>
                </a:solidFill>
              </a:rPr>
              <a:t>v</a:t>
            </a:r>
            <a:r>
              <a:rPr lang="el-GR" sz="2000" b="1" i="1" dirty="0" smtClean="0">
                <a:solidFill>
                  <a:srgbClr val="000000"/>
                </a:solidFill>
              </a:rPr>
              <a:t>,</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σωματιδίου</a:t>
            </a:r>
            <a:r>
              <a:rPr lang="en-US" sz="2000" b="1" dirty="0" smtClean="0">
                <a:solidFill>
                  <a:srgbClr val="000000"/>
                </a:solidFill>
              </a:rPr>
              <a:t>.</a:t>
            </a:r>
          </a:p>
          <a:p>
            <a:pPr marL="357188" indent="-357188" algn="just">
              <a:lnSpc>
                <a:spcPct val="90000"/>
              </a:lnSpc>
            </a:pPr>
            <a:r>
              <a:rPr lang="en-US" sz="2000" b="1" dirty="0" err="1" smtClean="0">
                <a:solidFill>
                  <a:srgbClr val="000000"/>
                </a:solidFill>
              </a:rPr>
              <a:t>Όταν</a:t>
            </a:r>
            <a:r>
              <a:rPr lang="en-US" sz="2000" b="1" dirty="0" smtClean="0">
                <a:solidFill>
                  <a:srgbClr val="000000"/>
                </a:solidFill>
              </a:rPr>
              <a:t> </a:t>
            </a: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φορτισμένο</a:t>
            </a:r>
            <a:r>
              <a:rPr lang="en-US" sz="2000" b="1" dirty="0" smtClean="0">
                <a:solidFill>
                  <a:srgbClr val="000000"/>
                </a:solidFill>
              </a:rPr>
              <a:t> </a:t>
            </a:r>
            <a:r>
              <a:rPr lang="en-US" sz="2000" b="1" dirty="0" err="1" smtClean="0">
                <a:solidFill>
                  <a:srgbClr val="000000"/>
                </a:solidFill>
              </a:rPr>
              <a:t>σωματίδιο</a:t>
            </a:r>
            <a:r>
              <a:rPr lang="en-US" sz="2000" b="1" dirty="0" smtClean="0">
                <a:solidFill>
                  <a:srgbClr val="000000"/>
                </a:solidFill>
              </a:rPr>
              <a:t> </a:t>
            </a:r>
            <a:r>
              <a:rPr lang="en-US" sz="2000" b="1" dirty="0" err="1" smtClean="0">
                <a:solidFill>
                  <a:srgbClr val="000000"/>
                </a:solidFill>
              </a:rPr>
              <a:t>κινείται</a:t>
            </a:r>
            <a:r>
              <a:rPr lang="en-US" sz="2000" b="1" dirty="0" smtClean="0">
                <a:solidFill>
                  <a:srgbClr val="000000"/>
                </a:solidFill>
              </a:rPr>
              <a:t> </a:t>
            </a:r>
            <a:r>
              <a:rPr lang="en-US" sz="2000" b="1" dirty="0" err="1" smtClean="0">
                <a:solidFill>
                  <a:srgbClr val="000000"/>
                </a:solidFill>
              </a:rPr>
              <a:t>σε</a:t>
            </a:r>
            <a:r>
              <a:rPr lang="en-US" sz="2000" b="1" dirty="0" smtClean="0">
                <a:solidFill>
                  <a:srgbClr val="000000"/>
                </a:solidFill>
              </a:rPr>
              <a:t> </a:t>
            </a:r>
            <a:r>
              <a:rPr lang="en-US" sz="2000" b="1" dirty="0" err="1" smtClean="0">
                <a:solidFill>
                  <a:srgbClr val="000000"/>
                </a:solidFill>
              </a:rPr>
              <a:t>διεύθυνση</a:t>
            </a:r>
            <a:r>
              <a:rPr lang="en-US" sz="2000" b="1" dirty="0" smtClean="0">
                <a:solidFill>
                  <a:srgbClr val="000000"/>
                </a:solidFill>
              </a:rPr>
              <a:t> </a:t>
            </a:r>
            <a:r>
              <a:rPr lang="en-US" sz="2000" b="1" dirty="0" err="1" smtClean="0">
                <a:solidFill>
                  <a:srgbClr val="000000"/>
                </a:solidFill>
              </a:rPr>
              <a:t>παράλληλη</a:t>
            </a:r>
            <a:r>
              <a:rPr lang="en-US" sz="2000" b="1" dirty="0" smtClean="0">
                <a:solidFill>
                  <a:srgbClr val="000000"/>
                </a:solidFill>
              </a:rPr>
              <a:t> </a:t>
            </a:r>
            <a:r>
              <a:rPr lang="en-US" sz="2000" b="1" dirty="0" err="1" smtClean="0">
                <a:solidFill>
                  <a:srgbClr val="000000"/>
                </a:solidFill>
              </a:rPr>
              <a:t>προς</a:t>
            </a:r>
            <a:r>
              <a:rPr lang="en-US" sz="2000" b="1" dirty="0" smtClean="0">
                <a:solidFill>
                  <a:srgbClr val="000000"/>
                </a:solidFill>
              </a:rPr>
              <a:t> </a:t>
            </a: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διάνυσμα</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μαγνητικού</a:t>
            </a:r>
            <a:r>
              <a:rPr lang="en-US" sz="2000" b="1" dirty="0" smtClean="0">
                <a:solidFill>
                  <a:srgbClr val="000000"/>
                </a:solidFill>
              </a:rPr>
              <a:t> </a:t>
            </a:r>
            <a:r>
              <a:rPr lang="en-US" sz="2000" b="1" dirty="0" err="1" smtClean="0">
                <a:solidFill>
                  <a:srgbClr val="000000"/>
                </a:solidFill>
              </a:rPr>
              <a:t>πεδίου</a:t>
            </a:r>
            <a:r>
              <a:rPr lang="en-US" sz="2000" b="1" dirty="0" smtClean="0">
                <a:solidFill>
                  <a:srgbClr val="000000"/>
                </a:solidFill>
              </a:rPr>
              <a:t>, η </a:t>
            </a:r>
            <a:r>
              <a:rPr lang="en-US" sz="2000" b="1" dirty="0" err="1" smtClean="0">
                <a:solidFill>
                  <a:srgbClr val="000000"/>
                </a:solidFill>
              </a:rPr>
              <a:t>μαγνητική</a:t>
            </a:r>
            <a:r>
              <a:rPr lang="en-US" sz="2000" b="1" dirty="0" smtClean="0">
                <a:solidFill>
                  <a:srgbClr val="000000"/>
                </a:solidFill>
              </a:rPr>
              <a:t> </a:t>
            </a:r>
            <a:r>
              <a:rPr lang="en-US" sz="2000" b="1" dirty="0" err="1" smtClean="0">
                <a:solidFill>
                  <a:srgbClr val="000000"/>
                </a:solidFill>
              </a:rPr>
              <a:t>δύναμη</a:t>
            </a:r>
            <a:r>
              <a:rPr lang="en-US" sz="2000" b="1" dirty="0" smtClean="0">
                <a:solidFill>
                  <a:srgbClr val="000000"/>
                </a:solidFill>
              </a:rPr>
              <a:t> </a:t>
            </a:r>
            <a:r>
              <a:rPr lang="en-US" sz="2000" b="1" dirty="0" err="1" smtClean="0">
                <a:solidFill>
                  <a:srgbClr val="000000"/>
                </a:solidFill>
              </a:rPr>
              <a:t>που</a:t>
            </a:r>
            <a:r>
              <a:rPr lang="en-US" sz="2000" b="1" dirty="0" smtClean="0">
                <a:solidFill>
                  <a:srgbClr val="000000"/>
                </a:solidFill>
              </a:rPr>
              <a:t> </a:t>
            </a:r>
            <a:r>
              <a:rPr lang="en-US" sz="2000" b="1" dirty="0" err="1" smtClean="0">
                <a:solidFill>
                  <a:srgbClr val="000000"/>
                </a:solidFill>
              </a:rPr>
              <a:t>δέχεται</a:t>
            </a:r>
            <a:r>
              <a:rPr lang="en-US"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 </a:t>
            </a:r>
            <a:r>
              <a:rPr lang="en-US" sz="2000" b="1" dirty="0" err="1" smtClean="0">
                <a:solidFill>
                  <a:srgbClr val="000000"/>
                </a:solidFill>
              </a:rPr>
              <a:t>μηδενική</a:t>
            </a:r>
            <a:r>
              <a:rPr lang="en-US" sz="2000" b="1" dirty="0" smtClean="0">
                <a:solidFill>
                  <a:srgbClr val="000000"/>
                </a:solidFill>
              </a:rPr>
              <a:t>.</a:t>
            </a:r>
          </a:p>
          <a:p>
            <a:pPr marL="357188" indent="-357188" algn="just">
              <a:lnSpc>
                <a:spcPct val="90000"/>
              </a:lnSpc>
            </a:pPr>
            <a:r>
              <a:rPr lang="el-GR" sz="2000" b="1" dirty="0" smtClean="0">
                <a:solidFill>
                  <a:srgbClr val="000000"/>
                </a:solidFill>
              </a:rPr>
              <a:t>Η</a:t>
            </a:r>
            <a:r>
              <a:rPr lang="en-US" sz="2000" b="1" dirty="0" smtClean="0">
                <a:solidFill>
                  <a:srgbClr val="000000"/>
                </a:solidFill>
              </a:rPr>
              <a:t> </a:t>
            </a:r>
            <a:r>
              <a:rPr lang="el-GR" sz="2000" b="1" dirty="0" smtClean="0">
                <a:solidFill>
                  <a:srgbClr val="000000"/>
                </a:solidFill>
              </a:rPr>
              <a:t>μαγνητική </a:t>
            </a:r>
            <a:r>
              <a:rPr lang="en-US" sz="2000" b="1" dirty="0" err="1" smtClean="0">
                <a:solidFill>
                  <a:srgbClr val="000000"/>
                </a:solidFill>
              </a:rPr>
              <a:t>δύναμη</a:t>
            </a:r>
            <a:r>
              <a:rPr lang="en-US" sz="2000" b="1" dirty="0" smtClean="0">
                <a:solidFill>
                  <a:srgbClr val="000000"/>
                </a:solidFill>
              </a:rPr>
              <a:t> </a:t>
            </a:r>
            <a:r>
              <a:rPr lang="el-GR" sz="2000" b="1" dirty="0" smtClean="0">
                <a:solidFill>
                  <a:srgbClr val="000000"/>
                </a:solidFill>
              </a:rPr>
              <a:t>ασκείται</a:t>
            </a:r>
            <a:r>
              <a:rPr lang="en-US" sz="2000" b="1" dirty="0" smtClean="0">
                <a:solidFill>
                  <a:srgbClr val="000000"/>
                </a:solidFill>
              </a:rPr>
              <a:t> </a:t>
            </a:r>
            <a:r>
              <a:rPr lang="en-US" sz="2000" b="1" dirty="0" err="1" smtClean="0">
                <a:solidFill>
                  <a:srgbClr val="000000"/>
                </a:solidFill>
              </a:rPr>
              <a:t>σε</a:t>
            </a:r>
            <a:r>
              <a:rPr lang="en-US" sz="2000" b="1" dirty="0" smtClean="0">
                <a:solidFill>
                  <a:srgbClr val="000000"/>
                </a:solidFill>
              </a:rPr>
              <a:t> </a:t>
            </a:r>
            <a:r>
              <a:rPr lang="el-GR" sz="2000" b="1" dirty="0" err="1" smtClean="0">
                <a:solidFill>
                  <a:srgbClr val="000000"/>
                </a:solidFill>
              </a:rPr>
              <a:t>δι</a:t>
            </a:r>
            <a:r>
              <a:rPr lang="en-US" sz="2000" b="1" dirty="0" err="1" smtClean="0">
                <a:solidFill>
                  <a:srgbClr val="000000"/>
                </a:solidFill>
              </a:rPr>
              <a:t>εύθυνση</a:t>
            </a:r>
            <a:r>
              <a:rPr lang="en-US" sz="2000" b="1" dirty="0" smtClean="0">
                <a:solidFill>
                  <a:srgbClr val="000000"/>
                </a:solidFill>
              </a:rPr>
              <a:t> </a:t>
            </a:r>
            <a:r>
              <a:rPr lang="en-US" sz="2000" b="1" dirty="0" err="1" smtClean="0">
                <a:solidFill>
                  <a:srgbClr val="000000"/>
                </a:solidFill>
              </a:rPr>
              <a:t>κάθετη</a:t>
            </a:r>
            <a:r>
              <a:rPr lang="en-US" sz="2000" b="1" dirty="0" smtClean="0">
                <a:solidFill>
                  <a:srgbClr val="000000"/>
                </a:solidFill>
              </a:rPr>
              <a:t> </a:t>
            </a:r>
            <a:r>
              <a:rPr lang="en-US" sz="2000" b="1" dirty="0" err="1" smtClean="0">
                <a:solidFill>
                  <a:srgbClr val="000000"/>
                </a:solidFill>
              </a:rPr>
              <a:t>στο</a:t>
            </a:r>
            <a:r>
              <a:rPr lang="en-US" sz="2000" b="1" dirty="0" smtClean="0">
                <a:solidFill>
                  <a:srgbClr val="000000"/>
                </a:solidFill>
              </a:rPr>
              <a:t> </a:t>
            </a:r>
            <a:r>
              <a:rPr lang="en-US" sz="2000" b="1" dirty="0" err="1" smtClean="0">
                <a:solidFill>
                  <a:srgbClr val="000000"/>
                </a:solidFill>
              </a:rPr>
              <a:t>επίπεδο</a:t>
            </a:r>
            <a:r>
              <a:rPr lang="en-US" sz="2000" b="1" dirty="0" smtClean="0">
                <a:solidFill>
                  <a:srgbClr val="000000"/>
                </a:solidFill>
              </a:rPr>
              <a:t> </a:t>
            </a:r>
            <a:r>
              <a:rPr lang="en-US" sz="2000" b="1" dirty="0" err="1" smtClean="0">
                <a:solidFill>
                  <a:srgbClr val="000000"/>
                </a:solidFill>
              </a:rPr>
              <a:t>που</a:t>
            </a:r>
            <a:r>
              <a:rPr lang="en-US" sz="2000" b="1" dirty="0" smtClean="0">
                <a:solidFill>
                  <a:srgbClr val="000000"/>
                </a:solidFill>
              </a:rPr>
              <a:t> </a:t>
            </a:r>
            <a:r>
              <a:rPr lang="en-US" sz="2000" b="1" dirty="0" err="1" smtClean="0">
                <a:solidFill>
                  <a:srgbClr val="000000"/>
                </a:solidFill>
              </a:rPr>
              <a:t>ορίζουν</a:t>
            </a:r>
            <a:r>
              <a:rPr lang="en-US" sz="2000" b="1" dirty="0" smtClean="0">
                <a:solidFill>
                  <a:srgbClr val="000000"/>
                </a:solidFill>
              </a:rPr>
              <a:t> τ</a:t>
            </a:r>
            <a:r>
              <a:rPr lang="el-GR" sz="2000" b="1" dirty="0" smtClean="0">
                <a:solidFill>
                  <a:srgbClr val="000000"/>
                </a:solidFill>
              </a:rPr>
              <a:t>α</a:t>
            </a:r>
            <a:r>
              <a:rPr lang="en-US" sz="2000" b="1" dirty="0" smtClean="0">
                <a:solidFill>
                  <a:srgbClr val="000000"/>
                </a:solidFill>
              </a:rPr>
              <a:t> </a:t>
            </a:r>
            <a:r>
              <a:rPr lang="el-GR" sz="2000" b="1" dirty="0" smtClean="0">
                <a:solidFill>
                  <a:srgbClr val="000000"/>
                </a:solidFill>
              </a:rPr>
              <a:t>διανύσματα</a:t>
            </a:r>
            <a:r>
              <a:rPr lang="en-US" sz="2000" b="1" dirty="0" smtClean="0">
                <a:solidFill>
                  <a:srgbClr val="000000"/>
                </a:solidFill>
              </a:rPr>
              <a:t> </a:t>
            </a:r>
            <a:r>
              <a:rPr lang="en-US" sz="2000" b="1" dirty="0" err="1" smtClean="0">
                <a:solidFill>
                  <a:srgbClr val="000000"/>
                </a:solidFill>
              </a:rPr>
              <a:t>της</a:t>
            </a:r>
            <a:r>
              <a:rPr lang="en-US" sz="2000" b="1" dirty="0" smtClean="0">
                <a:solidFill>
                  <a:srgbClr val="000000"/>
                </a:solidFill>
              </a:rPr>
              <a:t> </a:t>
            </a:r>
            <a:r>
              <a:rPr lang="en-US" sz="2000" b="1" dirty="0" err="1" smtClean="0">
                <a:solidFill>
                  <a:srgbClr val="000000"/>
                </a:solidFill>
              </a:rPr>
              <a:t>ταχύτητας</a:t>
            </a:r>
            <a:r>
              <a:rPr lang="en-US" sz="2000" b="1" dirty="0" smtClean="0">
                <a:solidFill>
                  <a:srgbClr val="000000"/>
                </a:solidFill>
              </a:rPr>
              <a:t> </a:t>
            </a:r>
            <a:r>
              <a:rPr lang="en-US" sz="2000" b="1" dirty="0" err="1" smtClean="0">
                <a:solidFill>
                  <a:srgbClr val="000000"/>
                </a:solidFill>
              </a:rPr>
              <a:t>και</a:t>
            </a:r>
            <a:r>
              <a:rPr lang="en-US" sz="2000" b="1" dirty="0" smtClean="0">
                <a:solidFill>
                  <a:srgbClr val="000000"/>
                </a:solidFill>
              </a:rPr>
              <a:t> </a:t>
            </a:r>
            <a:r>
              <a:rPr lang="en-US" sz="2000" b="1" dirty="0" err="1" smtClean="0">
                <a:solidFill>
                  <a:srgbClr val="000000"/>
                </a:solidFill>
              </a:rPr>
              <a:t>το</a:t>
            </a:r>
            <a:r>
              <a:rPr lang="el-GR" sz="2000" b="1" dirty="0" smtClean="0">
                <a:solidFill>
                  <a:srgbClr val="000000"/>
                </a:solidFill>
              </a:rPr>
              <a:t>υ</a:t>
            </a:r>
            <a:r>
              <a:rPr lang="en-US" sz="2000" b="1" dirty="0" smtClean="0">
                <a:solidFill>
                  <a:srgbClr val="000000"/>
                </a:solidFill>
              </a:rPr>
              <a:t> </a:t>
            </a:r>
            <a:r>
              <a:rPr lang="en-US" sz="2000" b="1" dirty="0" err="1" smtClean="0">
                <a:solidFill>
                  <a:srgbClr val="000000"/>
                </a:solidFill>
              </a:rPr>
              <a:t>πεδίο</a:t>
            </a:r>
            <a:r>
              <a:rPr lang="el-GR" sz="2000" b="1" dirty="0" smtClean="0">
                <a:solidFill>
                  <a:srgbClr val="000000"/>
                </a:solidFill>
              </a:rPr>
              <a:t>υ</a:t>
            </a:r>
            <a:r>
              <a:rPr lang="en-US" sz="2000" b="1" dirty="0" smtClean="0">
                <a:solidFill>
                  <a:srgbClr val="000000"/>
                </a:solidFill>
              </a:rPr>
              <a:t>.</a:t>
            </a:r>
          </a:p>
          <a:p>
            <a:pPr marL="357188" indent="-357188" algn="just"/>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μέτρο</a:t>
            </a:r>
            <a:r>
              <a:rPr lang="en-US" sz="2000" b="1" dirty="0" smtClean="0">
                <a:solidFill>
                  <a:srgbClr val="000000"/>
                </a:solidFill>
              </a:rPr>
              <a:t> </a:t>
            </a:r>
            <a:r>
              <a:rPr lang="en-US" sz="2000" b="1" dirty="0" err="1" smtClean="0">
                <a:solidFill>
                  <a:srgbClr val="000000"/>
                </a:solidFill>
              </a:rPr>
              <a:t>της</a:t>
            </a:r>
            <a:r>
              <a:rPr lang="en-US" sz="2000" b="1" dirty="0" smtClean="0">
                <a:solidFill>
                  <a:srgbClr val="000000"/>
                </a:solidFill>
              </a:rPr>
              <a:t> </a:t>
            </a:r>
            <a:r>
              <a:rPr lang="en-US" sz="2000" b="1" dirty="0" err="1" smtClean="0">
                <a:solidFill>
                  <a:srgbClr val="000000"/>
                </a:solidFill>
              </a:rPr>
              <a:t>μαγνητικής</a:t>
            </a:r>
            <a:r>
              <a:rPr lang="en-US" sz="2000" b="1" dirty="0" smtClean="0">
                <a:solidFill>
                  <a:srgbClr val="000000"/>
                </a:solidFill>
              </a:rPr>
              <a:t> </a:t>
            </a:r>
            <a:r>
              <a:rPr lang="en-US" sz="2000" b="1" dirty="0" err="1" smtClean="0">
                <a:solidFill>
                  <a:srgbClr val="000000"/>
                </a:solidFill>
              </a:rPr>
              <a:t>δύναμης</a:t>
            </a:r>
            <a:r>
              <a:rPr lang="en-US" sz="2000" b="1" dirty="0" smtClean="0">
                <a:solidFill>
                  <a:srgbClr val="000000"/>
                </a:solidFill>
              </a:rPr>
              <a:t> </a:t>
            </a:r>
            <a:r>
              <a:rPr lang="en-US" sz="2000" b="1" dirty="0" err="1" smtClean="0">
                <a:solidFill>
                  <a:srgbClr val="000000"/>
                </a:solidFill>
              </a:rPr>
              <a:t>που</a:t>
            </a:r>
            <a:r>
              <a:rPr lang="en-US" sz="2000" b="1" dirty="0" smtClean="0">
                <a:solidFill>
                  <a:srgbClr val="000000"/>
                </a:solidFill>
              </a:rPr>
              <a:t> </a:t>
            </a:r>
            <a:r>
              <a:rPr lang="en-US" sz="2000" b="1" dirty="0" err="1" smtClean="0">
                <a:solidFill>
                  <a:srgbClr val="000000"/>
                </a:solidFill>
              </a:rPr>
              <a:t>ασκείται</a:t>
            </a:r>
            <a:r>
              <a:rPr lang="en-US" sz="2000" b="1" dirty="0" smtClean="0">
                <a:solidFill>
                  <a:srgbClr val="000000"/>
                </a:solidFill>
              </a:rPr>
              <a:t> </a:t>
            </a:r>
            <a:r>
              <a:rPr lang="en-US" sz="2000" b="1" dirty="0" err="1" smtClean="0">
                <a:solidFill>
                  <a:srgbClr val="000000"/>
                </a:solidFill>
              </a:rPr>
              <a:t>στο</a:t>
            </a:r>
            <a:r>
              <a:rPr lang="en-US" sz="2000" b="1" dirty="0" smtClean="0">
                <a:solidFill>
                  <a:srgbClr val="000000"/>
                </a:solidFill>
              </a:rPr>
              <a:t> </a:t>
            </a:r>
            <a:r>
              <a:rPr lang="en-US" sz="2000" b="1" dirty="0" err="1" smtClean="0">
                <a:solidFill>
                  <a:srgbClr val="000000"/>
                </a:solidFill>
              </a:rPr>
              <a:t>κινούμενο</a:t>
            </a:r>
            <a:r>
              <a:rPr lang="en-US" sz="2000" b="1" dirty="0" smtClean="0">
                <a:solidFill>
                  <a:srgbClr val="000000"/>
                </a:solidFill>
              </a:rPr>
              <a:t> </a:t>
            </a:r>
            <a:r>
              <a:rPr lang="en-US" sz="2000" b="1" dirty="0" err="1" smtClean="0">
                <a:solidFill>
                  <a:srgbClr val="000000"/>
                </a:solidFill>
              </a:rPr>
              <a:t>σωματίδιο</a:t>
            </a:r>
            <a:r>
              <a:rPr lang="en-US"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 </a:t>
            </a:r>
            <a:r>
              <a:rPr lang="en-US" sz="2000" b="1" dirty="0" err="1" smtClean="0">
                <a:solidFill>
                  <a:srgbClr val="000000"/>
                </a:solidFill>
              </a:rPr>
              <a:t>ανάλογο</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sin</a:t>
            </a:r>
            <a:r>
              <a:rPr lang="el-GR" sz="2000" b="1" i="1" dirty="0" smtClean="0">
                <a:solidFill>
                  <a:srgbClr val="000000"/>
                </a:solidFill>
              </a:rPr>
              <a:t>Θ</a:t>
            </a:r>
            <a:r>
              <a:rPr lang="en-US" sz="2000" b="1" dirty="0" smtClean="0">
                <a:solidFill>
                  <a:srgbClr val="000000"/>
                </a:solidFill>
              </a:rPr>
              <a:t>, </a:t>
            </a:r>
            <a:r>
              <a:rPr lang="en-US" sz="2000" b="1" dirty="0" err="1" smtClean="0">
                <a:solidFill>
                  <a:srgbClr val="000000"/>
                </a:solidFill>
              </a:rPr>
              <a:t>όπου</a:t>
            </a:r>
            <a:r>
              <a:rPr lang="en-US" sz="2000" b="1" dirty="0" smtClean="0">
                <a:solidFill>
                  <a:srgbClr val="000000"/>
                </a:solidFill>
              </a:rPr>
              <a:t> </a:t>
            </a:r>
            <a:r>
              <a:rPr lang="el-GR" sz="2000" b="1" i="1" dirty="0" smtClean="0">
                <a:solidFill>
                  <a:srgbClr val="000000"/>
                </a:solidFill>
              </a:rPr>
              <a:t>Θ</a:t>
            </a:r>
            <a:r>
              <a:rPr lang="en-US"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 η </a:t>
            </a:r>
            <a:r>
              <a:rPr lang="en-US" sz="2000" b="1" dirty="0" err="1" smtClean="0">
                <a:solidFill>
                  <a:srgbClr val="000000"/>
                </a:solidFill>
              </a:rPr>
              <a:t>γωνία</a:t>
            </a:r>
            <a:r>
              <a:rPr lang="en-US" sz="2000" b="1" dirty="0" smtClean="0">
                <a:solidFill>
                  <a:srgbClr val="000000"/>
                </a:solidFill>
              </a:rPr>
              <a:t> </a:t>
            </a:r>
            <a:r>
              <a:rPr lang="en-US" sz="2000" b="1" dirty="0" err="1" smtClean="0">
                <a:solidFill>
                  <a:srgbClr val="000000"/>
                </a:solidFill>
              </a:rPr>
              <a:t>που</a:t>
            </a:r>
            <a:r>
              <a:rPr lang="en-US" sz="2000" b="1" dirty="0" smtClean="0">
                <a:solidFill>
                  <a:srgbClr val="000000"/>
                </a:solidFill>
              </a:rPr>
              <a:t> </a:t>
            </a:r>
            <a:r>
              <a:rPr lang="en-US" sz="2000" b="1" dirty="0" err="1" smtClean="0">
                <a:solidFill>
                  <a:srgbClr val="000000"/>
                </a:solidFill>
              </a:rPr>
              <a:t>σχηματίζει</a:t>
            </a:r>
            <a:r>
              <a:rPr lang="en-US" sz="2000" b="1" dirty="0" smtClean="0">
                <a:solidFill>
                  <a:srgbClr val="000000"/>
                </a:solidFill>
              </a:rPr>
              <a:t> </a:t>
            </a: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διάνυσμα</a:t>
            </a:r>
            <a:r>
              <a:rPr lang="en-US" sz="2000" b="1" dirty="0" smtClean="0">
                <a:solidFill>
                  <a:srgbClr val="000000"/>
                </a:solidFill>
              </a:rPr>
              <a:t> </a:t>
            </a:r>
            <a:r>
              <a:rPr lang="en-US" sz="2000" b="1" dirty="0" err="1" smtClean="0">
                <a:solidFill>
                  <a:srgbClr val="000000"/>
                </a:solidFill>
              </a:rPr>
              <a:t>της</a:t>
            </a:r>
            <a:r>
              <a:rPr lang="en-US" sz="2000" b="1" dirty="0" smtClean="0">
                <a:solidFill>
                  <a:srgbClr val="000000"/>
                </a:solidFill>
              </a:rPr>
              <a:t> </a:t>
            </a:r>
            <a:r>
              <a:rPr lang="en-US" sz="2000" b="1" dirty="0" err="1" smtClean="0">
                <a:solidFill>
                  <a:srgbClr val="000000"/>
                </a:solidFill>
              </a:rPr>
              <a:t>ταχύτητας</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σωματιδίου</a:t>
            </a:r>
            <a:r>
              <a:rPr lang="en-US" sz="2000" b="1" dirty="0" smtClean="0">
                <a:solidFill>
                  <a:srgbClr val="000000"/>
                </a:solidFill>
              </a:rPr>
              <a:t> </a:t>
            </a:r>
            <a:r>
              <a:rPr lang="en-US" sz="2000" b="1" dirty="0" err="1" smtClean="0">
                <a:solidFill>
                  <a:srgbClr val="000000"/>
                </a:solidFill>
              </a:rPr>
              <a:t>με</a:t>
            </a:r>
            <a:r>
              <a:rPr lang="en-US" sz="2000" b="1" dirty="0" smtClean="0">
                <a:solidFill>
                  <a:srgbClr val="000000"/>
                </a:solidFill>
              </a:rPr>
              <a:t> </a:t>
            </a:r>
            <a:r>
              <a:rPr lang="en-US" sz="2000" b="1" dirty="0" err="1" smtClean="0">
                <a:solidFill>
                  <a:srgbClr val="000000"/>
                </a:solidFill>
              </a:rPr>
              <a:t>τη</a:t>
            </a:r>
            <a:r>
              <a:rPr lang="en-US" sz="2000" b="1" dirty="0" smtClean="0">
                <a:solidFill>
                  <a:srgbClr val="000000"/>
                </a:solidFill>
              </a:rPr>
              <a:t> </a:t>
            </a:r>
            <a:r>
              <a:rPr lang="en-US" sz="2000" b="1" dirty="0" err="1" smtClean="0">
                <a:solidFill>
                  <a:srgbClr val="000000"/>
                </a:solidFill>
              </a:rPr>
              <a:t>διεύθυνση</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l-GR" sz="2000" b="1" dirty="0" smtClean="0">
                <a:solidFill>
                  <a:srgbClr val="000000"/>
                </a:solidFill>
              </a:rPr>
              <a:t>διανύσματος του </a:t>
            </a:r>
            <a:r>
              <a:rPr lang="en-US" sz="2000" b="1" dirty="0" err="1" smtClean="0">
                <a:solidFill>
                  <a:srgbClr val="000000"/>
                </a:solidFill>
              </a:rPr>
              <a:t>μαγνητικού</a:t>
            </a:r>
            <a:r>
              <a:rPr lang="en-US" sz="2000" b="1" dirty="0" smtClean="0">
                <a:solidFill>
                  <a:srgbClr val="000000"/>
                </a:solidFill>
              </a:rPr>
              <a:t> </a:t>
            </a:r>
            <a:r>
              <a:rPr lang="en-US" sz="2000" b="1" dirty="0" err="1" smtClean="0">
                <a:solidFill>
                  <a:srgbClr val="000000"/>
                </a:solidFill>
              </a:rPr>
              <a:t>πεδίου</a:t>
            </a:r>
            <a:r>
              <a:rPr lang="en-US" sz="2000" b="1" dirty="0" smtClean="0">
                <a:solidFill>
                  <a:srgbClr val="000000"/>
                </a:solidFill>
              </a:rPr>
              <a:t>.</a:t>
            </a:r>
          </a:p>
        </p:txBody>
      </p:sp>
      <p:sp>
        <p:nvSpPr>
          <p:cNvPr id="5" name="Text Box 5"/>
          <p:cNvSpPr txBox="1">
            <a:spLocks noChangeArrowheads="1"/>
          </p:cNvSpPr>
          <p:nvPr/>
        </p:nvSpPr>
        <p:spPr bwMode="auto">
          <a:xfrm>
            <a:off x="148313" y="92071"/>
            <a:ext cx="11887200" cy="64633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3600" b="1" dirty="0" smtClean="0">
                <a:solidFill>
                  <a:srgbClr val="0F7698"/>
                </a:solidFill>
              </a:rPr>
              <a:t>Η έννοια του μαγνητικού πεδίου</a:t>
            </a:r>
            <a:endParaRPr lang="en-US" sz="3600" b="1" dirty="0" smtClean="0">
              <a:solidFill>
                <a:srgbClr val="0F7698"/>
              </a:solidFill>
            </a:endParaRPr>
          </a:p>
        </p:txBody>
      </p:sp>
      <p:graphicFrame>
        <p:nvGraphicFramePr>
          <p:cNvPr id="568322" name="Object 4"/>
          <p:cNvGraphicFramePr>
            <a:graphicFrameLocks noChangeAspect="1"/>
          </p:cNvGraphicFramePr>
          <p:nvPr/>
        </p:nvGraphicFramePr>
        <p:xfrm>
          <a:off x="762657" y="5069444"/>
          <a:ext cx="3141663" cy="701675"/>
        </p:xfrm>
        <a:graphic>
          <a:graphicData uri="http://schemas.openxmlformats.org/presentationml/2006/ole">
            <mc:AlternateContent xmlns:mc="http://schemas.openxmlformats.org/markup-compatibility/2006">
              <mc:Choice xmlns:v="urn:schemas-microsoft-com:vml" Requires="v">
                <p:oleObj spid="_x0000_s568352" name="Equation" r:id="rId3" imgW="1790640" imgH="533160" progId="Equation.DSMT4">
                  <p:embed/>
                </p:oleObj>
              </mc:Choice>
              <mc:Fallback>
                <p:oleObj name="Equation" r:id="rId3" imgW="1790640" imgH="533160" progId="Equation.DSMT4">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657" y="5069444"/>
                        <a:ext cx="3141663" cy="701675"/>
                      </a:xfrm>
                      <a:prstGeom prst="rect">
                        <a:avLst/>
                      </a:prstGeom>
                      <a:solidFill>
                        <a:srgbClr val="FF9900"/>
                      </a:solidFill>
                    </p:spPr>
                  </p:pic>
                </p:oleObj>
              </mc:Fallback>
            </mc:AlternateContent>
          </a:graphicData>
        </a:graphic>
      </p:graphicFrame>
      <p:grpSp>
        <p:nvGrpSpPr>
          <p:cNvPr id="13" name="12 - Ομάδα"/>
          <p:cNvGrpSpPr/>
          <p:nvPr/>
        </p:nvGrpSpPr>
        <p:grpSpPr>
          <a:xfrm>
            <a:off x="4067503" y="4742025"/>
            <a:ext cx="5486400" cy="1353910"/>
            <a:chOff x="5213131" y="4794578"/>
            <a:chExt cx="6096000" cy="1353910"/>
          </a:xfrm>
        </p:grpSpPr>
        <p:sp>
          <p:nvSpPr>
            <p:cNvPr id="9" name="8 - Ορθογώνιο"/>
            <p:cNvSpPr/>
            <p:nvPr/>
          </p:nvSpPr>
          <p:spPr>
            <a:xfrm>
              <a:off x="5213131" y="4825049"/>
              <a:ext cx="6096000" cy="1323439"/>
            </a:xfrm>
            <a:prstGeom prst="rect">
              <a:avLst/>
            </a:prstGeom>
          </p:spPr>
          <p:txBody>
            <a:bodyPr>
              <a:spAutoFit/>
            </a:bodyPr>
            <a:lstStyle/>
            <a:p>
              <a:r>
                <a:rPr lang="el-GR" sz="1700" dirty="0" smtClean="0">
                  <a:solidFill>
                    <a:srgbClr val="000000"/>
                  </a:solidFill>
                </a:rPr>
                <a:t>             </a:t>
              </a:r>
              <a:r>
                <a:rPr lang="en-US" sz="2000" b="1" dirty="0" smtClean="0">
                  <a:solidFill>
                    <a:srgbClr val="000000"/>
                  </a:solidFill>
                </a:rPr>
                <a:t>η </a:t>
              </a:r>
              <a:r>
                <a:rPr lang="en-US" sz="2000" b="1" dirty="0" err="1" smtClean="0">
                  <a:solidFill>
                    <a:srgbClr val="000000"/>
                  </a:solidFill>
                </a:rPr>
                <a:t>μαγνητική</a:t>
              </a:r>
              <a:r>
                <a:rPr lang="en-US" sz="2000" b="1" dirty="0" smtClean="0">
                  <a:solidFill>
                    <a:srgbClr val="000000"/>
                  </a:solidFill>
                </a:rPr>
                <a:t> </a:t>
              </a:r>
              <a:r>
                <a:rPr lang="en-US" sz="2000" b="1" dirty="0" err="1" smtClean="0">
                  <a:solidFill>
                    <a:srgbClr val="000000"/>
                  </a:solidFill>
                </a:rPr>
                <a:t>δύναμη</a:t>
              </a:r>
              <a:r>
                <a:rPr lang="el-GR" sz="2000" b="1" dirty="0" smtClean="0">
                  <a:solidFill>
                    <a:srgbClr val="000000"/>
                  </a:solidFill>
                </a:rPr>
                <a:t>.</a:t>
              </a:r>
              <a:endParaRPr lang="en-US" sz="2000" b="1" dirty="0" smtClean="0">
                <a:solidFill>
                  <a:srgbClr val="000000"/>
                </a:solidFill>
              </a:endParaRPr>
            </a:p>
            <a:p>
              <a:pPr lvl="1">
                <a:buClr>
                  <a:srgbClr val="2187BA"/>
                </a:buClr>
              </a:pPr>
              <a:r>
                <a:rPr lang="en-US" sz="2000" b="1" i="1" dirty="0" smtClean="0">
                  <a:solidFill>
                    <a:srgbClr val="000000"/>
                  </a:solidFill>
                </a:rPr>
                <a:t>q</a:t>
              </a:r>
              <a:r>
                <a:rPr lang="en-US" sz="2000" b="1" dirty="0" smtClean="0">
                  <a:solidFill>
                    <a:srgbClr val="000000"/>
                  </a:solidFill>
                </a:rPr>
                <a:t> </a:t>
              </a:r>
              <a:r>
                <a:rPr lang="el-GR" sz="2000" b="1" dirty="0" smtClean="0">
                  <a:solidFill>
                    <a:srgbClr val="000000"/>
                  </a:solidFill>
                </a:rPr>
                <a:t>  </a:t>
              </a: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φορτίο</a:t>
              </a:r>
              <a:r>
                <a:rPr lang="el-GR" sz="2000" b="1" dirty="0" smtClean="0">
                  <a:solidFill>
                    <a:srgbClr val="000000"/>
                  </a:solidFill>
                </a:rPr>
                <a:t>.</a:t>
              </a:r>
              <a:endParaRPr lang="en-US" sz="2000" b="1" dirty="0" smtClean="0">
                <a:solidFill>
                  <a:srgbClr val="000000"/>
                </a:solidFill>
              </a:endParaRPr>
            </a:p>
            <a:p>
              <a:pPr lvl="1">
                <a:buClr>
                  <a:srgbClr val="2187BA"/>
                </a:buClr>
              </a:pPr>
              <a:r>
                <a:rPr lang="en-US" sz="2000" b="1" dirty="0" smtClean="0">
                  <a:solidFill>
                    <a:srgbClr val="000000"/>
                  </a:solidFill>
                </a:rPr>
                <a:t>   </a:t>
              </a:r>
              <a:r>
                <a:rPr lang="el-GR" sz="2000" b="1" dirty="0" smtClean="0">
                  <a:solidFill>
                    <a:srgbClr val="000000"/>
                  </a:solidFill>
                </a:rPr>
                <a:t>  </a:t>
              </a:r>
              <a:r>
                <a:rPr lang="en-US" sz="2000" b="1" dirty="0" smtClean="0">
                  <a:solidFill>
                    <a:srgbClr val="000000"/>
                  </a:solidFill>
                </a:rPr>
                <a:t>η </a:t>
              </a:r>
              <a:r>
                <a:rPr lang="en-US" sz="2000" b="1" dirty="0" err="1" smtClean="0">
                  <a:solidFill>
                    <a:srgbClr val="000000"/>
                  </a:solidFill>
                </a:rPr>
                <a:t>ταχύτητα</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κινούμενου</a:t>
              </a:r>
              <a:r>
                <a:rPr lang="en-US" sz="2000" b="1" dirty="0" smtClean="0">
                  <a:solidFill>
                    <a:srgbClr val="000000"/>
                  </a:solidFill>
                </a:rPr>
                <a:t> </a:t>
              </a:r>
              <a:r>
                <a:rPr lang="en-US" sz="2000" b="1" dirty="0" err="1" smtClean="0">
                  <a:solidFill>
                    <a:srgbClr val="000000"/>
                  </a:solidFill>
                </a:rPr>
                <a:t>φορτίου</a:t>
              </a:r>
              <a:r>
                <a:rPr lang="el-GR" sz="2000" b="1" dirty="0" smtClean="0">
                  <a:solidFill>
                    <a:srgbClr val="000000"/>
                  </a:solidFill>
                </a:rPr>
                <a:t>.</a:t>
              </a:r>
              <a:endParaRPr lang="en-US" sz="2000" b="1" dirty="0" smtClean="0">
                <a:solidFill>
                  <a:srgbClr val="000000"/>
                </a:solidFill>
              </a:endParaRPr>
            </a:p>
            <a:p>
              <a:pPr lvl="1">
                <a:buClr>
                  <a:srgbClr val="2187BA"/>
                </a:buClr>
              </a:pPr>
              <a:r>
                <a:rPr lang="en-US" sz="2000" b="1" dirty="0" smtClean="0">
                  <a:solidFill>
                    <a:srgbClr val="000000"/>
                  </a:solidFill>
                </a:rPr>
                <a:t>    </a:t>
              </a:r>
              <a:r>
                <a:rPr lang="el-GR" sz="2000" b="1" dirty="0" smtClean="0">
                  <a:solidFill>
                    <a:srgbClr val="000000"/>
                  </a:solidFill>
                </a:rPr>
                <a:t> </a:t>
              </a: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μαγνητικό</a:t>
              </a:r>
              <a:r>
                <a:rPr lang="en-US" sz="2000" b="1" dirty="0" smtClean="0">
                  <a:solidFill>
                    <a:srgbClr val="000000"/>
                  </a:solidFill>
                </a:rPr>
                <a:t> </a:t>
              </a:r>
              <a:r>
                <a:rPr lang="en-US" sz="2000" b="1" dirty="0" err="1" smtClean="0">
                  <a:solidFill>
                    <a:srgbClr val="000000"/>
                  </a:solidFill>
                </a:rPr>
                <a:t>πεδίο</a:t>
              </a:r>
              <a:r>
                <a:rPr lang="el-GR" sz="2000" b="1" dirty="0" smtClean="0">
                  <a:solidFill>
                    <a:srgbClr val="000000"/>
                  </a:solidFill>
                </a:rPr>
                <a:t>.</a:t>
              </a:r>
              <a:endParaRPr lang="el-GR" sz="2000" b="1" dirty="0"/>
            </a:p>
          </p:txBody>
        </p:sp>
        <p:graphicFrame>
          <p:nvGraphicFramePr>
            <p:cNvPr id="568323" name="Object 7"/>
            <p:cNvGraphicFramePr>
              <a:graphicFrameLocks noChangeAspect="1"/>
            </p:cNvGraphicFramePr>
            <p:nvPr/>
          </p:nvGraphicFramePr>
          <p:xfrm>
            <a:off x="5732023" y="5476218"/>
            <a:ext cx="279400" cy="279400"/>
          </p:xfrm>
          <a:graphic>
            <a:graphicData uri="http://schemas.openxmlformats.org/presentationml/2006/ole">
              <mc:AlternateContent xmlns:mc="http://schemas.openxmlformats.org/markup-compatibility/2006">
                <mc:Choice xmlns:v="urn:schemas-microsoft-com:vml" Requires="v">
                  <p:oleObj spid="_x0000_s568353" name="Equation" r:id="rId5" imgW="152280" imgH="203040" progId="Equation.DSMT4">
                    <p:embed/>
                  </p:oleObj>
                </mc:Choice>
                <mc:Fallback>
                  <p:oleObj name="Equation" r:id="rId5" imgW="152280" imgH="203040" progId="Equation.DSMT4">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2023" y="5476218"/>
                          <a:ext cx="279400" cy="27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68324" name="Object 8"/>
            <p:cNvGraphicFramePr>
              <a:graphicFrameLocks noChangeAspect="1"/>
            </p:cNvGraphicFramePr>
            <p:nvPr/>
          </p:nvGraphicFramePr>
          <p:xfrm>
            <a:off x="5746093" y="4794578"/>
            <a:ext cx="295275" cy="322263"/>
          </p:xfrm>
          <a:graphic>
            <a:graphicData uri="http://schemas.openxmlformats.org/presentationml/2006/ole">
              <mc:AlternateContent xmlns:mc="http://schemas.openxmlformats.org/markup-compatibility/2006">
                <mc:Choice xmlns:v="urn:schemas-microsoft-com:vml" Requires="v">
                  <p:oleObj spid="_x0000_s568354" name="Equation" r:id="rId7" imgW="164880" imgH="241200" progId="Equation.DSMT4">
                    <p:embed/>
                  </p:oleObj>
                </mc:Choice>
                <mc:Fallback>
                  <p:oleObj name="Equation" r:id="rId7" imgW="164880" imgH="241200" progId="Equation.DSMT4">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46093" y="4794578"/>
                          <a:ext cx="295275" cy="322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68325" name="Object 5"/>
            <p:cNvGraphicFramePr>
              <a:graphicFrameLocks noChangeAspect="1"/>
            </p:cNvGraphicFramePr>
            <p:nvPr/>
          </p:nvGraphicFramePr>
          <p:xfrm>
            <a:off x="5759008" y="5757097"/>
            <a:ext cx="346075" cy="374650"/>
          </p:xfrm>
          <a:graphic>
            <a:graphicData uri="http://schemas.openxmlformats.org/presentationml/2006/ole">
              <mc:AlternateContent xmlns:mc="http://schemas.openxmlformats.org/markup-compatibility/2006">
                <mc:Choice xmlns:v="urn:schemas-microsoft-com:vml" Requires="v">
                  <p:oleObj spid="_x0000_s568355" name="Equation" r:id="rId9" imgW="203040" imgH="291960" progId="Equation.DSMT4">
                    <p:embed/>
                  </p:oleObj>
                </mc:Choice>
                <mc:Fallback>
                  <p:oleObj name="Equation" r:id="rId9" imgW="203040" imgH="291960" progId="Equation.DSMT4">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59008" y="5757097"/>
                          <a:ext cx="346075" cy="374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568326" name="Object 6"/>
          <p:cNvGraphicFramePr>
            <a:graphicFrameLocks noChangeAspect="1"/>
          </p:cNvGraphicFramePr>
          <p:nvPr/>
        </p:nvGraphicFramePr>
        <p:xfrm>
          <a:off x="8250837" y="6038030"/>
          <a:ext cx="3486150" cy="554037"/>
        </p:xfrm>
        <a:graphic>
          <a:graphicData uri="http://schemas.openxmlformats.org/presentationml/2006/ole">
            <mc:AlternateContent xmlns:mc="http://schemas.openxmlformats.org/markup-compatibility/2006">
              <mc:Choice xmlns:v="urn:schemas-microsoft-com:vml" Requires="v">
                <p:oleObj spid="_x0000_s568356" name="Equation" r:id="rId11" imgW="1981080" imgH="419040" progId="Equation.DSMT4">
                  <p:embed/>
                </p:oleObj>
              </mc:Choice>
              <mc:Fallback>
                <p:oleObj name="Equation" r:id="rId11" imgW="1981080" imgH="419040" progId="Equation.DSMT4">
                  <p:embed/>
                  <p:pic>
                    <p:nvPicPr>
                      <p:cNvPr id="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50837" y="6038030"/>
                        <a:ext cx="3486150" cy="554037"/>
                      </a:xfrm>
                      <a:prstGeom prst="rect">
                        <a:avLst/>
                      </a:prstGeom>
                      <a:solidFill>
                        <a:srgbClr val="FF9900"/>
                      </a:solidFill>
                    </p:spPr>
                  </p:pic>
                </p:oleObj>
              </mc:Fallback>
            </mc:AlternateContent>
          </a:graphicData>
        </a:graphic>
      </p:graphicFrame>
      <p:sp>
        <p:nvSpPr>
          <p:cNvPr id="15" name="14 - Θέση αριθμού διαφάνειας"/>
          <p:cNvSpPr>
            <a:spLocks noGrp="1"/>
          </p:cNvSpPr>
          <p:nvPr>
            <p:ph type="sldNum" sz="quarter" idx="12"/>
          </p:nvPr>
        </p:nvSpPr>
        <p:spPr/>
        <p:txBody>
          <a:bodyPr/>
          <a:lstStyle/>
          <a:p>
            <a:fld id="{C2F5A187-A889-495D-B202-899DA2CF5BAE}" type="slidenum">
              <a:rPr lang="en-US" smtClean="0"/>
              <a:pPr/>
              <a:t>123</a:t>
            </a:fld>
            <a:endParaRPr lang="en-US"/>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6" descr="27819_2904"/>
          <p:cNvPicPr>
            <a:picLocks noChangeAspect="1" noChangeArrowheads="1"/>
          </p:cNvPicPr>
          <p:nvPr/>
        </p:nvPicPr>
        <p:blipFill>
          <a:blip r:embed="rId2" cstate="print"/>
          <a:srcRect/>
          <a:stretch>
            <a:fillRect/>
          </a:stretch>
        </p:blipFill>
        <p:spPr bwMode="auto">
          <a:xfrm>
            <a:off x="719950" y="1591231"/>
            <a:ext cx="10828867" cy="4164013"/>
          </a:xfrm>
          <a:prstGeom prst="rect">
            <a:avLst/>
          </a:prstGeom>
          <a:noFill/>
          <a:ln w="9525">
            <a:noFill/>
            <a:miter lim="800000"/>
            <a:headEnd/>
            <a:tailEnd/>
          </a:ln>
          <a:scene3d>
            <a:camera prst="orthographicFront"/>
            <a:lightRig rig="threePt" dir="t"/>
          </a:scene3d>
          <a:sp3d>
            <a:bevelT/>
          </a:sp3d>
        </p:spPr>
      </p:pic>
      <p:sp>
        <p:nvSpPr>
          <p:cNvPr id="6" name="Rectangle 4"/>
          <p:cNvSpPr>
            <a:spLocks noGrp="1" noChangeArrowheads="1"/>
          </p:cNvSpPr>
          <p:nvPr>
            <p:ph type="title"/>
          </p:nvPr>
        </p:nvSpPr>
        <p:spPr>
          <a:xfrm>
            <a:off x="677334" y="830310"/>
            <a:ext cx="8596668" cy="714703"/>
          </a:xfrm>
        </p:spPr>
        <p:txBody>
          <a:bodyPr>
            <a:normAutofit/>
          </a:bodyPr>
          <a:lstStyle/>
          <a:p>
            <a:r>
              <a:rPr lang="el-GR" sz="2800" b="1" dirty="0" smtClean="0">
                <a:solidFill>
                  <a:srgbClr val="0D3857"/>
                </a:solidFill>
              </a:rPr>
              <a:t>Μ</a:t>
            </a:r>
            <a:r>
              <a:rPr lang="en-US" sz="2800" b="1" dirty="0" err="1" smtClean="0">
                <a:solidFill>
                  <a:srgbClr val="0D3857"/>
                </a:solidFill>
              </a:rPr>
              <a:t>αγνητική</a:t>
            </a:r>
            <a:r>
              <a:rPr lang="en-US" sz="2800" b="1" dirty="0" smtClean="0">
                <a:solidFill>
                  <a:srgbClr val="0D3857"/>
                </a:solidFill>
              </a:rPr>
              <a:t> </a:t>
            </a:r>
            <a:r>
              <a:rPr lang="el-GR" sz="2800" b="1" dirty="0" smtClean="0">
                <a:solidFill>
                  <a:srgbClr val="0D3857"/>
                </a:solidFill>
              </a:rPr>
              <a:t>Δ</a:t>
            </a:r>
            <a:r>
              <a:rPr lang="en-US" sz="2800" b="1" dirty="0" err="1" smtClean="0">
                <a:solidFill>
                  <a:srgbClr val="0D3857"/>
                </a:solidFill>
              </a:rPr>
              <a:t>ύναμη</a:t>
            </a:r>
            <a:endParaRPr lang="en-US" sz="2800" b="1" dirty="0" smtClean="0">
              <a:solidFill>
                <a:srgbClr val="0D3857"/>
              </a:solidFill>
            </a:endParaRPr>
          </a:p>
        </p:txBody>
      </p:sp>
      <p:sp>
        <p:nvSpPr>
          <p:cNvPr id="7" name="Text Box 5"/>
          <p:cNvSpPr txBox="1">
            <a:spLocks noChangeArrowheads="1"/>
          </p:cNvSpPr>
          <p:nvPr/>
        </p:nvSpPr>
        <p:spPr bwMode="auto">
          <a:xfrm>
            <a:off x="148313" y="92071"/>
            <a:ext cx="11887200" cy="64633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3600" b="1" dirty="0" smtClean="0">
                <a:solidFill>
                  <a:srgbClr val="0F7698"/>
                </a:solidFill>
              </a:rPr>
              <a:t>Η έννοια του μαγνητικού πεδίου</a:t>
            </a:r>
            <a:endParaRPr lang="en-US" sz="3600" b="1" dirty="0" smtClean="0">
              <a:solidFill>
                <a:srgbClr val="0F7698"/>
              </a:solidFill>
            </a:endParaRPr>
          </a:p>
        </p:txBody>
      </p:sp>
      <p:sp>
        <p:nvSpPr>
          <p:cNvPr id="9" name="8 - Θέση αριθμού διαφάνειας"/>
          <p:cNvSpPr>
            <a:spLocks noGrp="1"/>
          </p:cNvSpPr>
          <p:nvPr>
            <p:ph type="sldNum" sz="quarter" idx="12"/>
          </p:nvPr>
        </p:nvSpPr>
        <p:spPr/>
        <p:txBody>
          <a:bodyPr/>
          <a:lstStyle/>
          <a:p>
            <a:fld id="{C2F5A187-A889-495D-B202-899DA2CF5BAE}" type="slidenum">
              <a:rPr lang="en-US" smtClean="0"/>
              <a:pPr/>
              <a:t>124</a:t>
            </a:fld>
            <a:endParaRPr lang="en-US"/>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type="body" sz="half" idx="1"/>
          </p:nvPr>
        </p:nvSpPr>
        <p:spPr>
          <a:xfrm>
            <a:off x="609600" y="1719263"/>
            <a:ext cx="5384800" cy="3315192"/>
          </a:xfrm>
        </p:spPr>
        <p:txBody>
          <a:bodyPr>
            <a:noAutofit/>
          </a:bodyPr>
          <a:lstStyle/>
          <a:p>
            <a:pPr marL="357188" indent="-357188" algn="just"/>
            <a:r>
              <a:rPr lang="el-GR" sz="2000" b="1" dirty="0" smtClean="0">
                <a:solidFill>
                  <a:srgbClr val="000000"/>
                </a:solidFill>
              </a:rPr>
              <a:t>Ο</a:t>
            </a:r>
            <a:r>
              <a:rPr lang="en-US" sz="2000" b="1" dirty="0" smtClean="0">
                <a:solidFill>
                  <a:srgbClr val="000000"/>
                </a:solidFill>
              </a:rPr>
              <a:t> </a:t>
            </a:r>
            <a:r>
              <a:rPr lang="en-US" sz="2000" b="1" dirty="0" err="1" smtClean="0">
                <a:solidFill>
                  <a:srgbClr val="000000"/>
                </a:solidFill>
              </a:rPr>
              <a:t>κανόνας</a:t>
            </a:r>
            <a:r>
              <a:rPr lang="en-US" sz="2000" b="1" dirty="0" smtClean="0">
                <a:solidFill>
                  <a:srgbClr val="000000"/>
                </a:solidFill>
              </a:rPr>
              <a:t> </a:t>
            </a:r>
            <a:r>
              <a:rPr lang="el-GR" sz="2000" b="1" dirty="0" smtClean="0">
                <a:solidFill>
                  <a:srgbClr val="000000"/>
                </a:solidFill>
              </a:rPr>
              <a:t>αυτός βασίζεται στον κανόνα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δεξιού</a:t>
            </a:r>
            <a:r>
              <a:rPr lang="en-US" sz="2000" b="1" dirty="0" smtClean="0">
                <a:solidFill>
                  <a:srgbClr val="000000"/>
                </a:solidFill>
              </a:rPr>
              <a:t> </a:t>
            </a:r>
            <a:r>
              <a:rPr lang="en-US" sz="2000" b="1" dirty="0" err="1" smtClean="0">
                <a:solidFill>
                  <a:srgbClr val="000000"/>
                </a:solidFill>
              </a:rPr>
              <a:t>χεριού</a:t>
            </a:r>
            <a:r>
              <a:rPr lang="en-US" sz="2000" b="1" dirty="0" smtClean="0">
                <a:solidFill>
                  <a:srgbClr val="000000"/>
                </a:solidFill>
              </a:rPr>
              <a:t> </a:t>
            </a:r>
            <a:r>
              <a:rPr lang="en-US" sz="2000" b="1" dirty="0" err="1" smtClean="0">
                <a:solidFill>
                  <a:srgbClr val="000000"/>
                </a:solidFill>
              </a:rPr>
              <a:t>για</a:t>
            </a:r>
            <a:r>
              <a:rPr lang="en-US" sz="2000" b="1" dirty="0" smtClean="0">
                <a:solidFill>
                  <a:srgbClr val="000000"/>
                </a:solidFill>
              </a:rPr>
              <a:t> </a:t>
            </a: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εξωτερικό</a:t>
            </a:r>
            <a:r>
              <a:rPr lang="en-US" sz="2000" b="1" dirty="0" smtClean="0">
                <a:solidFill>
                  <a:srgbClr val="000000"/>
                </a:solidFill>
              </a:rPr>
              <a:t> </a:t>
            </a:r>
            <a:r>
              <a:rPr lang="en-US" sz="2000" b="1" dirty="0" err="1" smtClean="0">
                <a:solidFill>
                  <a:srgbClr val="000000"/>
                </a:solidFill>
              </a:rPr>
              <a:t>γινόμενο</a:t>
            </a:r>
            <a:r>
              <a:rPr lang="en-US" sz="2000" b="1" dirty="0" smtClean="0">
                <a:solidFill>
                  <a:srgbClr val="000000"/>
                </a:solidFill>
              </a:rPr>
              <a:t>.</a:t>
            </a:r>
          </a:p>
          <a:p>
            <a:pPr marL="357188" indent="-357188" algn="just"/>
            <a:r>
              <a:rPr lang="el-GR" sz="2000" b="1" dirty="0" smtClean="0">
                <a:solidFill>
                  <a:srgbClr val="000000"/>
                </a:solidFill>
              </a:rPr>
              <a:t>Αν</a:t>
            </a:r>
            <a:r>
              <a:rPr lang="en-US" sz="2000" b="1" dirty="0" smtClean="0">
                <a:solidFill>
                  <a:srgbClr val="000000"/>
                </a:solidFill>
              </a:rPr>
              <a:t> </a:t>
            </a:r>
            <a:r>
              <a:rPr lang="en-US" sz="2000" b="1" dirty="0" err="1" smtClean="0">
                <a:solidFill>
                  <a:srgbClr val="000000"/>
                </a:solidFill>
              </a:rPr>
              <a:t>το</a:t>
            </a:r>
            <a:r>
              <a:rPr lang="en-US" sz="2000" b="1" dirty="0" smtClean="0">
                <a:solidFill>
                  <a:srgbClr val="000000"/>
                </a:solidFill>
              </a:rPr>
              <a:t> </a:t>
            </a:r>
            <a:r>
              <a:rPr lang="el-GR" sz="2000" b="1" dirty="0" smtClean="0">
                <a:solidFill>
                  <a:srgbClr val="000000"/>
                </a:solidFill>
              </a:rPr>
              <a:t>φορτίο </a:t>
            </a:r>
            <a:r>
              <a:rPr lang="en-US" sz="2000" b="1" i="1" dirty="0" smtClean="0">
                <a:solidFill>
                  <a:srgbClr val="000000"/>
                </a:solidFill>
              </a:rPr>
              <a:t>q</a:t>
            </a:r>
            <a:r>
              <a:rPr lang="en-US"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 </a:t>
            </a:r>
            <a:r>
              <a:rPr lang="en-US" sz="2000" b="1" dirty="0" err="1" smtClean="0">
                <a:solidFill>
                  <a:srgbClr val="000000"/>
                </a:solidFill>
              </a:rPr>
              <a:t>θετικό</a:t>
            </a:r>
            <a:r>
              <a:rPr lang="el-GR" sz="2000" b="1" dirty="0" smtClean="0">
                <a:solidFill>
                  <a:srgbClr val="000000"/>
                </a:solidFill>
              </a:rPr>
              <a:t>, ο</a:t>
            </a:r>
            <a:r>
              <a:rPr lang="en-US" sz="2000" b="1" dirty="0" smtClean="0">
                <a:solidFill>
                  <a:srgbClr val="000000"/>
                </a:solidFill>
              </a:rPr>
              <a:t> </a:t>
            </a:r>
            <a:r>
              <a:rPr lang="en-US" sz="2000" b="1" dirty="0" err="1" smtClean="0">
                <a:solidFill>
                  <a:srgbClr val="000000"/>
                </a:solidFill>
              </a:rPr>
              <a:t>αντίχειρας</a:t>
            </a:r>
            <a:r>
              <a:rPr lang="en-US" sz="2000" b="1" dirty="0" smtClean="0">
                <a:solidFill>
                  <a:srgbClr val="000000"/>
                </a:solidFill>
              </a:rPr>
              <a:t> </a:t>
            </a:r>
            <a:r>
              <a:rPr lang="en-US" sz="2000" b="1" dirty="0" err="1" smtClean="0">
                <a:solidFill>
                  <a:srgbClr val="000000"/>
                </a:solidFill>
              </a:rPr>
              <a:t>δείχνει</a:t>
            </a:r>
            <a:r>
              <a:rPr lang="en-US" sz="2000" b="1" dirty="0" smtClean="0">
                <a:solidFill>
                  <a:srgbClr val="000000"/>
                </a:solidFill>
              </a:rPr>
              <a:t> </a:t>
            </a:r>
            <a:r>
              <a:rPr lang="en-US" sz="2000" b="1" dirty="0" err="1" smtClean="0">
                <a:solidFill>
                  <a:srgbClr val="000000"/>
                </a:solidFill>
              </a:rPr>
              <a:t>προς</a:t>
            </a:r>
            <a:r>
              <a:rPr lang="en-US" sz="2000" b="1" dirty="0" smtClean="0">
                <a:solidFill>
                  <a:srgbClr val="000000"/>
                </a:solidFill>
              </a:rPr>
              <a:t> </a:t>
            </a:r>
            <a:r>
              <a:rPr lang="en-US" sz="2000" b="1" dirty="0" err="1" smtClean="0">
                <a:solidFill>
                  <a:srgbClr val="000000"/>
                </a:solidFill>
              </a:rPr>
              <a:t>την</a:t>
            </a:r>
            <a:r>
              <a:rPr lang="en-US" sz="2000" b="1" dirty="0" smtClean="0">
                <a:solidFill>
                  <a:srgbClr val="000000"/>
                </a:solidFill>
              </a:rPr>
              <a:t> </a:t>
            </a:r>
            <a:r>
              <a:rPr lang="en-US" sz="2000" b="1" dirty="0" err="1" smtClean="0">
                <a:solidFill>
                  <a:srgbClr val="000000"/>
                </a:solidFill>
              </a:rPr>
              <a:t>κατεύθυνση</a:t>
            </a:r>
            <a:r>
              <a:rPr lang="en-US" sz="2000" b="1" dirty="0" smtClean="0">
                <a:solidFill>
                  <a:srgbClr val="000000"/>
                </a:solidFill>
              </a:rPr>
              <a:t> </a:t>
            </a:r>
            <a:r>
              <a:rPr lang="en-US" sz="2000" b="1" dirty="0" err="1" smtClean="0">
                <a:solidFill>
                  <a:srgbClr val="000000"/>
                </a:solidFill>
              </a:rPr>
              <a:t>της</a:t>
            </a:r>
            <a:r>
              <a:rPr lang="en-US" sz="2000" b="1" dirty="0" smtClean="0">
                <a:solidFill>
                  <a:srgbClr val="000000"/>
                </a:solidFill>
              </a:rPr>
              <a:t> </a:t>
            </a:r>
            <a:r>
              <a:rPr lang="en-US" sz="2000" b="1" dirty="0" err="1" smtClean="0">
                <a:solidFill>
                  <a:srgbClr val="000000"/>
                </a:solidFill>
              </a:rPr>
              <a:t>δύναμης</a:t>
            </a:r>
            <a:r>
              <a:rPr lang="el-GR" sz="2000" b="1" dirty="0" smtClean="0">
                <a:solidFill>
                  <a:srgbClr val="000000"/>
                </a:solidFill>
              </a:rPr>
              <a:t>.</a:t>
            </a:r>
            <a:endParaRPr lang="en-US" sz="2000" b="1" dirty="0" smtClean="0">
              <a:solidFill>
                <a:srgbClr val="000000"/>
              </a:solidFill>
            </a:endParaRPr>
          </a:p>
          <a:p>
            <a:pPr marL="357188" indent="-357188" algn="just"/>
            <a:r>
              <a:rPr lang="en-US" sz="2000" b="1" dirty="0" err="1" smtClean="0">
                <a:solidFill>
                  <a:srgbClr val="000000"/>
                </a:solidFill>
              </a:rPr>
              <a:t>Αν</a:t>
            </a:r>
            <a:r>
              <a:rPr lang="en-US" sz="2000" b="1" dirty="0" smtClean="0">
                <a:solidFill>
                  <a:srgbClr val="000000"/>
                </a:solidFill>
              </a:rPr>
              <a:t> </a:t>
            </a:r>
            <a:r>
              <a:rPr lang="en-US" sz="2000" b="1" dirty="0" err="1" smtClean="0">
                <a:solidFill>
                  <a:srgbClr val="000000"/>
                </a:solidFill>
              </a:rPr>
              <a:t>το</a:t>
            </a:r>
            <a:r>
              <a:rPr lang="en-US" sz="2000" b="1" dirty="0" smtClean="0">
                <a:solidFill>
                  <a:srgbClr val="000000"/>
                </a:solidFill>
              </a:rPr>
              <a:t> </a:t>
            </a:r>
            <a:r>
              <a:rPr lang="el-GR" sz="2000" b="1" dirty="0" smtClean="0">
                <a:solidFill>
                  <a:srgbClr val="000000"/>
                </a:solidFill>
              </a:rPr>
              <a:t>φορτίο </a:t>
            </a:r>
            <a:r>
              <a:rPr lang="en-US" sz="2000" b="1" i="1" dirty="0" smtClean="0">
                <a:solidFill>
                  <a:srgbClr val="000000"/>
                </a:solidFill>
              </a:rPr>
              <a:t>q</a:t>
            </a:r>
            <a:r>
              <a:rPr lang="en-US"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 </a:t>
            </a:r>
            <a:r>
              <a:rPr lang="en-US" sz="2000" b="1" dirty="0" err="1" smtClean="0">
                <a:solidFill>
                  <a:srgbClr val="000000"/>
                </a:solidFill>
              </a:rPr>
              <a:t>αρνητικό</a:t>
            </a:r>
            <a:r>
              <a:rPr lang="en-US" sz="2000" b="1" dirty="0" smtClean="0">
                <a:solidFill>
                  <a:srgbClr val="000000"/>
                </a:solidFill>
              </a:rPr>
              <a:t>, </a:t>
            </a:r>
            <a:r>
              <a:rPr lang="en-US" sz="2000" b="1" dirty="0" err="1" smtClean="0">
                <a:solidFill>
                  <a:srgbClr val="000000"/>
                </a:solidFill>
              </a:rPr>
              <a:t>τότε</a:t>
            </a:r>
            <a:r>
              <a:rPr lang="en-US" sz="2000" b="1" dirty="0" smtClean="0">
                <a:solidFill>
                  <a:srgbClr val="000000"/>
                </a:solidFill>
              </a:rPr>
              <a:t> η </a:t>
            </a:r>
            <a:r>
              <a:rPr lang="en-US" sz="2000" b="1" dirty="0" err="1" smtClean="0">
                <a:solidFill>
                  <a:srgbClr val="000000"/>
                </a:solidFill>
              </a:rPr>
              <a:t>δύναμη</a:t>
            </a:r>
            <a:r>
              <a:rPr lang="en-US" sz="2000" b="1" dirty="0" smtClean="0">
                <a:solidFill>
                  <a:srgbClr val="000000"/>
                </a:solidFill>
              </a:rPr>
              <a:t> </a:t>
            </a:r>
            <a:r>
              <a:rPr lang="en-US" sz="2000" b="1" dirty="0" err="1" smtClean="0">
                <a:solidFill>
                  <a:srgbClr val="000000"/>
                </a:solidFill>
              </a:rPr>
              <a:t>έχει</a:t>
            </a:r>
            <a:r>
              <a:rPr lang="en-US" sz="2000" b="1" dirty="0" smtClean="0">
                <a:solidFill>
                  <a:srgbClr val="000000"/>
                </a:solidFill>
              </a:rPr>
              <a:t> </a:t>
            </a:r>
            <a:r>
              <a:rPr lang="en-US" sz="2000" b="1" dirty="0" err="1" smtClean="0">
                <a:solidFill>
                  <a:srgbClr val="000000"/>
                </a:solidFill>
              </a:rPr>
              <a:t>κατεύθυνση</a:t>
            </a:r>
            <a:r>
              <a:rPr lang="en-US" sz="2000" b="1" dirty="0" smtClean="0">
                <a:solidFill>
                  <a:srgbClr val="000000"/>
                </a:solidFill>
              </a:rPr>
              <a:t> </a:t>
            </a:r>
            <a:r>
              <a:rPr lang="en-US" sz="2000" b="1" dirty="0" err="1" smtClean="0">
                <a:solidFill>
                  <a:srgbClr val="000000"/>
                </a:solidFill>
              </a:rPr>
              <a:t>αντίθετη</a:t>
            </a:r>
            <a:r>
              <a:rPr lang="en-US" sz="2000" b="1" dirty="0" smtClean="0">
                <a:solidFill>
                  <a:srgbClr val="000000"/>
                </a:solidFill>
              </a:rPr>
              <a:t> </a:t>
            </a:r>
            <a:r>
              <a:rPr lang="en-US" sz="2000" b="1" dirty="0" err="1" smtClean="0">
                <a:solidFill>
                  <a:srgbClr val="000000"/>
                </a:solidFill>
              </a:rPr>
              <a:t>από</a:t>
            </a:r>
            <a:r>
              <a:rPr lang="en-US" sz="2000" b="1" dirty="0" smtClean="0">
                <a:solidFill>
                  <a:srgbClr val="000000"/>
                </a:solidFill>
              </a:rPr>
              <a:t> </a:t>
            </a:r>
            <a:r>
              <a:rPr lang="en-US" sz="2000" b="1" dirty="0" err="1" smtClean="0">
                <a:solidFill>
                  <a:srgbClr val="000000"/>
                </a:solidFill>
              </a:rPr>
              <a:t>αυτή</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αντίχειρα</a:t>
            </a:r>
            <a:r>
              <a:rPr lang="en-US" sz="2000" b="1" dirty="0" smtClean="0">
                <a:solidFill>
                  <a:srgbClr val="000000"/>
                </a:solidFill>
              </a:rPr>
              <a:t>.</a:t>
            </a:r>
          </a:p>
        </p:txBody>
      </p:sp>
      <p:pic>
        <p:nvPicPr>
          <p:cNvPr id="45061" name="Picture 7" descr="27819_2905"/>
          <p:cNvPicPr>
            <a:picLocks noChangeAspect="1" noChangeArrowheads="1"/>
          </p:cNvPicPr>
          <p:nvPr/>
        </p:nvPicPr>
        <p:blipFill>
          <a:blip r:embed="rId2" cstate="print"/>
          <a:srcRect r="56525"/>
          <a:stretch>
            <a:fillRect/>
          </a:stretch>
        </p:blipFill>
        <p:spPr bwMode="auto">
          <a:xfrm>
            <a:off x="6465615" y="1415777"/>
            <a:ext cx="4347633" cy="4251325"/>
          </a:xfrm>
          <a:prstGeom prst="rect">
            <a:avLst/>
          </a:prstGeom>
          <a:noFill/>
          <a:ln w="9525">
            <a:noFill/>
            <a:miter lim="800000"/>
            <a:headEnd/>
            <a:tailEnd/>
          </a:ln>
          <a:scene3d>
            <a:camera prst="orthographicFront"/>
            <a:lightRig rig="threePt" dir="t"/>
          </a:scene3d>
          <a:sp3d>
            <a:bevelT/>
          </a:sp3d>
        </p:spPr>
      </p:pic>
      <p:sp>
        <p:nvSpPr>
          <p:cNvPr id="7" name="Rectangle 4"/>
          <p:cNvSpPr>
            <a:spLocks noGrp="1" noChangeArrowheads="1"/>
          </p:cNvSpPr>
          <p:nvPr>
            <p:ph type="title"/>
          </p:nvPr>
        </p:nvSpPr>
        <p:spPr>
          <a:xfrm>
            <a:off x="677334" y="830310"/>
            <a:ext cx="8596668" cy="714703"/>
          </a:xfrm>
        </p:spPr>
        <p:txBody>
          <a:bodyPr>
            <a:normAutofit/>
          </a:bodyPr>
          <a:lstStyle/>
          <a:p>
            <a:r>
              <a:rPr lang="el-GR" sz="2800" b="1" dirty="0" smtClean="0">
                <a:solidFill>
                  <a:srgbClr val="0D3857"/>
                </a:solidFill>
              </a:rPr>
              <a:t>Μ</a:t>
            </a:r>
            <a:r>
              <a:rPr lang="en-US" sz="2800" b="1" dirty="0" err="1" smtClean="0">
                <a:solidFill>
                  <a:srgbClr val="0D3857"/>
                </a:solidFill>
              </a:rPr>
              <a:t>αγνητική</a:t>
            </a:r>
            <a:r>
              <a:rPr lang="en-US" sz="2800" b="1" dirty="0" smtClean="0">
                <a:solidFill>
                  <a:srgbClr val="0D3857"/>
                </a:solidFill>
              </a:rPr>
              <a:t> </a:t>
            </a:r>
            <a:r>
              <a:rPr lang="el-GR" sz="2800" b="1" dirty="0" smtClean="0">
                <a:solidFill>
                  <a:srgbClr val="0D3857"/>
                </a:solidFill>
              </a:rPr>
              <a:t>Δ</a:t>
            </a:r>
            <a:r>
              <a:rPr lang="en-US" sz="2800" b="1" dirty="0" err="1" smtClean="0">
                <a:solidFill>
                  <a:srgbClr val="0D3857"/>
                </a:solidFill>
              </a:rPr>
              <a:t>ύναμη</a:t>
            </a:r>
            <a:endParaRPr lang="en-US" sz="2800" b="1" dirty="0" smtClean="0">
              <a:solidFill>
                <a:srgbClr val="0D3857"/>
              </a:solidFill>
            </a:endParaRPr>
          </a:p>
        </p:txBody>
      </p:sp>
      <p:sp>
        <p:nvSpPr>
          <p:cNvPr id="8" name="Text Box 5"/>
          <p:cNvSpPr txBox="1">
            <a:spLocks noChangeArrowheads="1"/>
          </p:cNvSpPr>
          <p:nvPr/>
        </p:nvSpPr>
        <p:spPr bwMode="auto">
          <a:xfrm>
            <a:off x="148313" y="92071"/>
            <a:ext cx="11887200" cy="64633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3600" b="1" dirty="0" smtClean="0">
                <a:solidFill>
                  <a:srgbClr val="0F7698"/>
                </a:solidFill>
              </a:rPr>
              <a:t>Η έννοια του μαγνητικού πεδίου</a:t>
            </a:r>
            <a:endParaRPr lang="en-US" sz="3600" b="1" dirty="0" smtClean="0">
              <a:solidFill>
                <a:srgbClr val="0F7698"/>
              </a:solidFill>
            </a:endParaRPr>
          </a:p>
        </p:txBody>
      </p:sp>
      <p:sp>
        <p:nvSpPr>
          <p:cNvPr id="10" name="9 - Θέση αριθμού διαφάνειας"/>
          <p:cNvSpPr>
            <a:spLocks noGrp="1"/>
          </p:cNvSpPr>
          <p:nvPr>
            <p:ph type="sldNum" sz="quarter" idx="12"/>
          </p:nvPr>
        </p:nvSpPr>
        <p:spPr/>
        <p:txBody>
          <a:bodyPr/>
          <a:lstStyle/>
          <a:p>
            <a:pPr>
              <a:defRPr/>
            </a:pPr>
            <a:fld id="{1A5AFEB3-9FE6-4F28-B17E-F12F1808A410}" type="slidenum">
              <a:rPr lang="en-US" altLang="en-US" smtClean="0"/>
              <a:pPr>
                <a:defRPr/>
              </a:pPr>
              <a:t>125</a:t>
            </a:fld>
            <a:endParaRPr lang="en-US" altLang="en-US"/>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Grp="1" noChangeArrowheads="1"/>
          </p:cNvSpPr>
          <p:nvPr>
            <p:ph type="title"/>
          </p:nvPr>
        </p:nvSpPr>
        <p:spPr>
          <a:xfrm>
            <a:off x="656314" y="914390"/>
            <a:ext cx="11041700" cy="714703"/>
          </a:xfrm>
        </p:spPr>
        <p:txBody>
          <a:bodyPr>
            <a:normAutofit/>
          </a:bodyPr>
          <a:lstStyle/>
          <a:p>
            <a:pPr algn="ctr"/>
            <a:r>
              <a:rPr lang="en-US" sz="2800" b="1" dirty="0" err="1" smtClean="0">
                <a:solidFill>
                  <a:srgbClr val="0D3857"/>
                </a:solidFill>
              </a:rPr>
              <a:t>Διαφορές</a:t>
            </a:r>
            <a:r>
              <a:rPr lang="en-US" sz="2800" b="1" dirty="0" smtClean="0">
                <a:solidFill>
                  <a:srgbClr val="0D3857"/>
                </a:solidFill>
              </a:rPr>
              <a:t> </a:t>
            </a:r>
            <a:r>
              <a:rPr lang="en-US" sz="2800" b="1" dirty="0" err="1" smtClean="0">
                <a:solidFill>
                  <a:srgbClr val="0D3857"/>
                </a:solidFill>
              </a:rPr>
              <a:t>μεταξύ</a:t>
            </a:r>
            <a:r>
              <a:rPr lang="en-US" sz="2800" b="1" dirty="0" smtClean="0">
                <a:solidFill>
                  <a:srgbClr val="0D3857"/>
                </a:solidFill>
              </a:rPr>
              <a:t> </a:t>
            </a:r>
            <a:r>
              <a:rPr lang="en-US" sz="2800" b="1" dirty="0" err="1" smtClean="0">
                <a:solidFill>
                  <a:srgbClr val="0D3857"/>
                </a:solidFill>
              </a:rPr>
              <a:t>του</a:t>
            </a:r>
            <a:r>
              <a:rPr lang="en-US" sz="2800" b="1" dirty="0" smtClean="0">
                <a:solidFill>
                  <a:srgbClr val="0D3857"/>
                </a:solidFill>
              </a:rPr>
              <a:t> </a:t>
            </a:r>
            <a:r>
              <a:rPr lang="en-US" sz="2800" b="1" dirty="0" err="1" smtClean="0">
                <a:solidFill>
                  <a:srgbClr val="0D3857"/>
                </a:solidFill>
              </a:rPr>
              <a:t>ηλεκτρικού</a:t>
            </a:r>
            <a:r>
              <a:rPr lang="en-US" sz="2800" b="1" dirty="0" smtClean="0">
                <a:solidFill>
                  <a:srgbClr val="0D3857"/>
                </a:solidFill>
              </a:rPr>
              <a:t> </a:t>
            </a:r>
            <a:r>
              <a:rPr lang="en-US" sz="2800" b="1" dirty="0" err="1" smtClean="0">
                <a:solidFill>
                  <a:srgbClr val="0D3857"/>
                </a:solidFill>
              </a:rPr>
              <a:t>και</a:t>
            </a:r>
            <a:r>
              <a:rPr lang="en-US" sz="2800" b="1" dirty="0" smtClean="0">
                <a:solidFill>
                  <a:srgbClr val="0D3857"/>
                </a:solidFill>
              </a:rPr>
              <a:t> </a:t>
            </a:r>
            <a:r>
              <a:rPr lang="en-US" sz="2800" b="1" dirty="0" err="1" smtClean="0">
                <a:solidFill>
                  <a:srgbClr val="0D3857"/>
                </a:solidFill>
              </a:rPr>
              <a:t>του</a:t>
            </a:r>
            <a:r>
              <a:rPr lang="en-US" sz="2800" b="1" dirty="0" smtClean="0">
                <a:solidFill>
                  <a:srgbClr val="0D3857"/>
                </a:solidFill>
              </a:rPr>
              <a:t> </a:t>
            </a:r>
            <a:r>
              <a:rPr lang="en-US" sz="2800" b="1" dirty="0" err="1" smtClean="0">
                <a:solidFill>
                  <a:srgbClr val="0D3857"/>
                </a:solidFill>
              </a:rPr>
              <a:t>μαγνητικού</a:t>
            </a:r>
            <a:r>
              <a:rPr lang="en-US" sz="2800" b="1" dirty="0" smtClean="0">
                <a:solidFill>
                  <a:srgbClr val="0D3857"/>
                </a:solidFill>
              </a:rPr>
              <a:t> </a:t>
            </a:r>
            <a:r>
              <a:rPr lang="en-US" sz="2800" b="1" dirty="0" err="1" smtClean="0">
                <a:solidFill>
                  <a:srgbClr val="0D3857"/>
                </a:solidFill>
              </a:rPr>
              <a:t>πεδίου</a:t>
            </a:r>
            <a:endParaRPr lang="en-US" sz="2800" b="1" dirty="0" smtClean="0">
              <a:solidFill>
                <a:srgbClr val="0D3857"/>
              </a:solidFill>
            </a:endParaRPr>
          </a:p>
        </p:txBody>
      </p:sp>
      <p:sp>
        <p:nvSpPr>
          <p:cNvPr id="48131" name="Rectangle 5"/>
          <p:cNvSpPr>
            <a:spLocks noGrp="1" noChangeArrowheads="1"/>
          </p:cNvSpPr>
          <p:nvPr>
            <p:ph idx="1"/>
          </p:nvPr>
        </p:nvSpPr>
        <p:spPr>
          <a:xfrm>
            <a:off x="609600" y="1650119"/>
            <a:ext cx="10972800" cy="5118525"/>
          </a:xfrm>
        </p:spPr>
        <p:txBody>
          <a:bodyPr>
            <a:noAutofit/>
          </a:bodyPr>
          <a:lstStyle/>
          <a:p>
            <a:pPr marL="0" indent="0" algn="just">
              <a:lnSpc>
                <a:spcPct val="100000"/>
              </a:lnSpc>
            </a:pPr>
            <a:r>
              <a:rPr lang="el-GR" sz="2000" b="1" dirty="0" smtClean="0">
                <a:solidFill>
                  <a:srgbClr val="002060"/>
                </a:solidFill>
              </a:rPr>
              <a:t> </a:t>
            </a:r>
            <a:r>
              <a:rPr lang="en-US" sz="2400" b="1" dirty="0" smtClean="0">
                <a:solidFill>
                  <a:srgbClr val="002060"/>
                </a:solidFill>
              </a:rPr>
              <a:t>Η </a:t>
            </a:r>
            <a:r>
              <a:rPr lang="el-GR" sz="2400" b="1" dirty="0" err="1" smtClean="0">
                <a:solidFill>
                  <a:srgbClr val="002060"/>
                </a:solidFill>
              </a:rPr>
              <a:t>δι</a:t>
            </a:r>
            <a:r>
              <a:rPr lang="en-US" sz="2400" b="1" dirty="0" err="1" smtClean="0">
                <a:solidFill>
                  <a:srgbClr val="002060"/>
                </a:solidFill>
              </a:rPr>
              <a:t>εύθυνση</a:t>
            </a:r>
            <a:r>
              <a:rPr lang="en-US" sz="2400" b="1" dirty="0" smtClean="0">
                <a:solidFill>
                  <a:srgbClr val="002060"/>
                </a:solidFill>
              </a:rPr>
              <a:t> </a:t>
            </a:r>
            <a:r>
              <a:rPr lang="en-US" sz="2400" b="1" dirty="0" err="1" smtClean="0">
                <a:solidFill>
                  <a:srgbClr val="002060"/>
                </a:solidFill>
              </a:rPr>
              <a:t>της</a:t>
            </a:r>
            <a:r>
              <a:rPr lang="en-US" sz="2400" b="1" dirty="0" smtClean="0">
                <a:solidFill>
                  <a:srgbClr val="002060"/>
                </a:solidFill>
              </a:rPr>
              <a:t> </a:t>
            </a:r>
            <a:r>
              <a:rPr lang="en-US" sz="2400" b="1" dirty="0" err="1" smtClean="0">
                <a:solidFill>
                  <a:srgbClr val="002060"/>
                </a:solidFill>
              </a:rPr>
              <a:t>δύναμης</a:t>
            </a:r>
            <a:endParaRPr lang="en-US" sz="2400" b="1" dirty="0" smtClean="0">
              <a:solidFill>
                <a:srgbClr val="002060"/>
              </a:solidFill>
            </a:endParaRPr>
          </a:p>
          <a:p>
            <a:pPr lvl="1" algn="just">
              <a:buClr>
                <a:srgbClr val="2187BA"/>
              </a:buClr>
            </a:pPr>
            <a:r>
              <a:rPr lang="en-US" sz="2000" b="1" dirty="0" smtClean="0">
                <a:solidFill>
                  <a:srgbClr val="000000"/>
                </a:solidFill>
              </a:rPr>
              <a:t>Η </a:t>
            </a:r>
            <a:r>
              <a:rPr lang="en-US" sz="2000" b="1" dirty="0" err="1" smtClean="0">
                <a:solidFill>
                  <a:srgbClr val="000000"/>
                </a:solidFill>
              </a:rPr>
              <a:t>ηλεκτρική</a:t>
            </a:r>
            <a:r>
              <a:rPr lang="en-US" sz="2000" b="1" dirty="0" smtClean="0">
                <a:solidFill>
                  <a:srgbClr val="000000"/>
                </a:solidFill>
              </a:rPr>
              <a:t> </a:t>
            </a:r>
            <a:r>
              <a:rPr lang="en-US" sz="2000" b="1" dirty="0" err="1" smtClean="0">
                <a:solidFill>
                  <a:srgbClr val="000000"/>
                </a:solidFill>
              </a:rPr>
              <a:t>δύναμη</a:t>
            </a:r>
            <a:r>
              <a:rPr lang="en-US" sz="2000" b="1" dirty="0" smtClean="0">
                <a:solidFill>
                  <a:srgbClr val="000000"/>
                </a:solidFill>
              </a:rPr>
              <a:t> </a:t>
            </a:r>
            <a:r>
              <a:rPr lang="el-GR" sz="2000" b="1" dirty="0" smtClean="0">
                <a:solidFill>
                  <a:srgbClr val="000000"/>
                </a:solidFill>
              </a:rPr>
              <a:t>ασκείται</a:t>
            </a:r>
            <a:r>
              <a:rPr lang="en-US" sz="2000" b="1" dirty="0" smtClean="0">
                <a:solidFill>
                  <a:srgbClr val="000000"/>
                </a:solidFill>
              </a:rPr>
              <a:t> </a:t>
            </a:r>
            <a:r>
              <a:rPr lang="el-GR" sz="2000" b="1" dirty="0" smtClean="0">
                <a:solidFill>
                  <a:srgbClr val="000000"/>
                </a:solidFill>
              </a:rPr>
              <a:t>κατά μήκος</a:t>
            </a:r>
            <a:r>
              <a:rPr lang="en-US" sz="2000" b="1" dirty="0" smtClean="0">
                <a:solidFill>
                  <a:srgbClr val="000000"/>
                </a:solidFill>
              </a:rPr>
              <a:t> </a:t>
            </a:r>
            <a:r>
              <a:rPr lang="en-US" sz="2000" b="1" dirty="0" err="1" smtClean="0">
                <a:solidFill>
                  <a:srgbClr val="000000"/>
                </a:solidFill>
              </a:rPr>
              <a:t>της</a:t>
            </a:r>
            <a:r>
              <a:rPr lang="en-US" sz="2000" b="1" dirty="0" smtClean="0">
                <a:solidFill>
                  <a:srgbClr val="000000"/>
                </a:solidFill>
              </a:rPr>
              <a:t> </a:t>
            </a:r>
            <a:r>
              <a:rPr lang="el-GR" sz="2000" b="1" dirty="0" err="1" smtClean="0">
                <a:solidFill>
                  <a:srgbClr val="000000"/>
                </a:solidFill>
              </a:rPr>
              <a:t>δι</a:t>
            </a:r>
            <a:r>
              <a:rPr lang="en-US" sz="2000" b="1" dirty="0" err="1" smtClean="0">
                <a:solidFill>
                  <a:srgbClr val="000000"/>
                </a:solidFill>
              </a:rPr>
              <a:t>εύθυνσης</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ηλεκτρικού</a:t>
            </a:r>
            <a:r>
              <a:rPr lang="en-US" sz="2000" b="1" dirty="0" smtClean="0">
                <a:solidFill>
                  <a:srgbClr val="000000"/>
                </a:solidFill>
              </a:rPr>
              <a:t> </a:t>
            </a:r>
            <a:r>
              <a:rPr lang="en-US" sz="2000" b="1" dirty="0" err="1" smtClean="0">
                <a:solidFill>
                  <a:srgbClr val="000000"/>
                </a:solidFill>
              </a:rPr>
              <a:t>πεδίου</a:t>
            </a:r>
            <a:r>
              <a:rPr lang="en-US" sz="2000" b="1" dirty="0" smtClean="0">
                <a:solidFill>
                  <a:srgbClr val="000000"/>
                </a:solidFill>
              </a:rPr>
              <a:t>.</a:t>
            </a:r>
          </a:p>
          <a:p>
            <a:pPr lvl="1" algn="just">
              <a:buClr>
                <a:srgbClr val="2187BA"/>
              </a:buClr>
            </a:pPr>
            <a:r>
              <a:rPr lang="en-US" sz="2000" b="1" dirty="0" smtClean="0">
                <a:solidFill>
                  <a:srgbClr val="000000"/>
                </a:solidFill>
              </a:rPr>
              <a:t>Η </a:t>
            </a:r>
            <a:r>
              <a:rPr lang="en-US" sz="2000" b="1" dirty="0" err="1" smtClean="0">
                <a:solidFill>
                  <a:srgbClr val="000000"/>
                </a:solidFill>
              </a:rPr>
              <a:t>μαγνητική</a:t>
            </a:r>
            <a:r>
              <a:rPr lang="en-US" sz="2000" b="1" dirty="0" smtClean="0">
                <a:solidFill>
                  <a:srgbClr val="000000"/>
                </a:solidFill>
              </a:rPr>
              <a:t> </a:t>
            </a:r>
            <a:r>
              <a:rPr lang="en-US" sz="2000" b="1" dirty="0" err="1" smtClean="0">
                <a:solidFill>
                  <a:srgbClr val="000000"/>
                </a:solidFill>
              </a:rPr>
              <a:t>δύναμη</a:t>
            </a:r>
            <a:r>
              <a:rPr lang="en-US" sz="2000" b="1" dirty="0" smtClean="0">
                <a:solidFill>
                  <a:srgbClr val="000000"/>
                </a:solidFill>
              </a:rPr>
              <a:t> </a:t>
            </a:r>
            <a:r>
              <a:rPr lang="el-GR" sz="2000" b="1" dirty="0" smtClean="0">
                <a:solidFill>
                  <a:srgbClr val="000000"/>
                </a:solidFill>
              </a:rPr>
              <a:t>ασκείται</a:t>
            </a:r>
            <a:r>
              <a:rPr lang="en-US" sz="2000" b="1" dirty="0" smtClean="0">
                <a:solidFill>
                  <a:srgbClr val="000000"/>
                </a:solidFill>
              </a:rPr>
              <a:t> </a:t>
            </a:r>
            <a:r>
              <a:rPr lang="en-US" sz="2000" b="1" dirty="0" err="1" smtClean="0">
                <a:solidFill>
                  <a:srgbClr val="000000"/>
                </a:solidFill>
              </a:rPr>
              <a:t>κάθετα</a:t>
            </a:r>
            <a:r>
              <a:rPr lang="en-US" sz="2000" b="1" dirty="0" smtClean="0">
                <a:solidFill>
                  <a:srgbClr val="000000"/>
                </a:solidFill>
              </a:rPr>
              <a:t> </a:t>
            </a:r>
            <a:r>
              <a:rPr lang="en-US" sz="2000" b="1" dirty="0" err="1" smtClean="0">
                <a:solidFill>
                  <a:srgbClr val="000000"/>
                </a:solidFill>
              </a:rPr>
              <a:t>στ</a:t>
            </a:r>
            <a:r>
              <a:rPr lang="el-GR" sz="2000" b="1" dirty="0" smtClean="0">
                <a:solidFill>
                  <a:srgbClr val="000000"/>
                </a:solidFill>
              </a:rPr>
              <a:t>η διεύθυνση</a:t>
            </a:r>
            <a:r>
              <a:rPr lang="en-US" sz="2000" b="1" dirty="0" smtClean="0">
                <a:solidFill>
                  <a:srgbClr val="000000"/>
                </a:solidFill>
              </a:rPr>
              <a:t> </a:t>
            </a:r>
            <a:r>
              <a:rPr lang="el-GR" sz="2000" b="1" dirty="0" smtClean="0">
                <a:solidFill>
                  <a:srgbClr val="000000"/>
                </a:solidFill>
              </a:rPr>
              <a:t>του </a:t>
            </a:r>
            <a:r>
              <a:rPr lang="en-US" sz="2000" b="1" dirty="0" err="1" smtClean="0">
                <a:solidFill>
                  <a:srgbClr val="000000"/>
                </a:solidFill>
              </a:rPr>
              <a:t>μαγνητικ</a:t>
            </a:r>
            <a:r>
              <a:rPr lang="el-GR" sz="2000" b="1" dirty="0" err="1" smtClean="0">
                <a:solidFill>
                  <a:srgbClr val="000000"/>
                </a:solidFill>
              </a:rPr>
              <a:t>ού</a:t>
            </a:r>
            <a:r>
              <a:rPr lang="en-US" sz="2000" b="1" dirty="0" smtClean="0">
                <a:solidFill>
                  <a:srgbClr val="000000"/>
                </a:solidFill>
              </a:rPr>
              <a:t> </a:t>
            </a:r>
            <a:r>
              <a:rPr lang="en-US" sz="2000" b="1" dirty="0" err="1" smtClean="0">
                <a:solidFill>
                  <a:srgbClr val="000000"/>
                </a:solidFill>
              </a:rPr>
              <a:t>πεδίο</a:t>
            </a:r>
            <a:r>
              <a:rPr lang="el-GR" sz="2000" b="1" dirty="0" smtClean="0">
                <a:solidFill>
                  <a:srgbClr val="000000"/>
                </a:solidFill>
              </a:rPr>
              <a:t>υ</a:t>
            </a:r>
            <a:r>
              <a:rPr lang="en-US" sz="2000" b="1" dirty="0" smtClean="0">
                <a:solidFill>
                  <a:srgbClr val="000000"/>
                </a:solidFill>
              </a:rPr>
              <a:t>.</a:t>
            </a:r>
          </a:p>
          <a:p>
            <a:pPr marL="0" indent="0" algn="just">
              <a:lnSpc>
                <a:spcPct val="100000"/>
              </a:lnSpc>
            </a:pPr>
            <a:r>
              <a:rPr lang="el-GR" sz="2400" b="1" dirty="0" smtClean="0">
                <a:solidFill>
                  <a:srgbClr val="002060"/>
                </a:solidFill>
              </a:rPr>
              <a:t> </a:t>
            </a:r>
            <a:r>
              <a:rPr lang="en-US" sz="2400" b="1" dirty="0" err="1" smtClean="0">
                <a:solidFill>
                  <a:srgbClr val="002060"/>
                </a:solidFill>
              </a:rPr>
              <a:t>Κίνηση</a:t>
            </a:r>
            <a:endParaRPr lang="en-US" sz="2400" b="1" dirty="0" smtClean="0">
              <a:solidFill>
                <a:srgbClr val="002060"/>
              </a:solidFill>
            </a:endParaRPr>
          </a:p>
          <a:p>
            <a:pPr lvl="1" algn="just">
              <a:buClr>
                <a:srgbClr val="2187BA"/>
              </a:buClr>
            </a:pPr>
            <a:r>
              <a:rPr lang="el-GR" sz="2000" b="1" dirty="0" smtClean="0"/>
              <a:t>Η ηλεκτρική δύναμη επιδρά σε ένα φορτισμένο σωματίδιο είτε αυτό κινείται είτε </a:t>
            </a:r>
            <a:r>
              <a:rPr lang="en-US" sz="2000" b="1" dirty="0" err="1" smtClean="0">
                <a:solidFill>
                  <a:srgbClr val="000000"/>
                </a:solidFill>
              </a:rPr>
              <a:t>όχι</a:t>
            </a:r>
            <a:r>
              <a:rPr lang="el-GR" sz="2000" b="1" dirty="0" smtClean="0">
                <a:solidFill>
                  <a:srgbClr val="000000"/>
                </a:solidFill>
              </a:rPr>
              <a:t>.</a:t>
            </a:r>
            <a:endParaRPr lang="en-US" sz="2000" b="1" dirty="0" smtClean="0">
              <a:solidFill>
                <a:srgbClr val="000000"/>
              </a:solidFill>
            </a:endParaRPr>
          </a:p>
          <a:p>
            <a:pPr lvl="1" algn="just">
              <a:buClr>
                <a:srgbClr val="2187BA"/>
              </a:buClr>
            </a:pPr>
            <a:r>
              <a:rPr lang="el-GR" sz="2000" b="1" dirty="0" smtClean="0">
                <a:solidFill>
                  <a:srgbClr val="000000"/>
                </a:solidFill>
              </a:rPr>
              <a:t>Η μ</a:t>
            </a:r>
            <a:r>
              <a:rPr lang="en-US" sz="2000" b="1" dirty="0" err="1" smtClean="0">
                <a:solidFill>
                  <a:srgbClr val="000000"/>
                </a:solidFill>
              </a:rPr>
              <a:t>αγνητική</a:t>
            </a:r>
            <a:r>
              <a:rPr lang="en-US" sz="2000" b="1" dirty="0" smtClean="0">
                <a:solidFill>
                  <a:srgbClr val="000000"/>
                </a:solidFill>
              </a:rPr>
              <a:t> </a:t>
            </a:r>
            <a:r>
              <a:rPr lang="en-US" sz="2000" b="1" dirty="0" err="1" smtClean="0">
                <a:solidFill>
                  <a:srgbClr val="000000"/>
                </a:solidFill>
              </a:rPr>
              <a:t>δύναμη</a:t>
            </a:r>
            <a:r>
              <a:rPr lang="en-US" sz="2000" b="1" dirty="0" smtClean="0">
                <a:solidFill>
                  <a:srgbClr val="000000"/>
                </a:solidFill>
              </a:rPr>
              <a:t> </a:t>
            </a:r>
            <a:r>
              <a:rPr lang="en-US" sz="2000" b="1" dirty="0" err="1" smtClean="0">
                <a:solidFill>
                  <a:srgbClr val="000000"/>
                </a:solidFill>
              </a:rPr>
              <a:t>ασκείται</a:t>
            </a:r>
            <a:r>
              <a:rPr lang="en-US" sz="2000" b="1" dirty="0" smtClean="0">
                <a:solidFill>
                  <a:srgbClr val="000000"/>
                </a:solidFill>
              </a:rPr>
              <a:t> </a:t>
            </a:r>
            <a:r>
              <a:rPr lang="en-US" sz="2000" b="1" dirty="0" err="1" smtClean="0">
                <a:solidFill>
                  <a:srgbClr val="000000"/>
                </a:solidFill>
              </a:rPr>
              <a:t>σε</a:t>
            </a:r>
            <a:r>
              <a:rPr lang="el-GR" sz="2000" b="1" dirty="0" smtClean="0">
                <a:solidFill>
                  <a:srgbClr val="000000"/>
                </a:solidFill>
              </a:rPr>
              <a:t> ένα</a:t>
            </a:r>
            <a:r>
              <a:rPr lang="en-US" sz="2000" b="1" dirty="0" smtClean="0">
                <a:solidFill>
                  <a:srgbClr val="000000"/>
                </a:solidFill>
              </a:rPr>
              <a:t> </a:t>
            </a:r>
            <a:r>
              <a:rPr lang="en-US" sz="2000" b="1" dirty="0" err="1" smtClean="0">
                <a:solidFill>
                  <a:srgbClr val="000000"/>
                </a:solidFill>
              </a:rPr>
              <a:t>φορτισμένο</a:t>
            </a:r>
            <a:r>
              <a:rPr lang="en-US" sz="2000" b="1" dirty="0" smtClean="0">
                <a:solidFill>
                  <a:srgbClr val="000000"/>
                </a:solidFill>
              </a:rPr>
              <a:t> </a:t>
            </a:r>
            <a:r>
              <a:rPr lang="en-US" sz="2000" b="1" dirty="0" err="1" smtClean="0">
                <a:solidFill>
                  <a:srgbClr val="000000"/>
                </a:solidFill>
              </a:rPr>
              <a:t>σωματίδιο</a:t>
            </a:r>
            <a:r>
              <a:rPr lang="en-US" sz="2000" b="1" dirty="0" smtClean="0">
                <a:solidFill>
                  <a:srgbClr val="000000"/>
                </a:solidFill>
              </a:rPr>
              <a:t> </a:t>
            </a:r>
            <a:r>
              <a:rPr lang="en-US" sz="2000" b="1" dirty="0" err="1" smtClean="0">
                <a:solidFill>
                  <a:srgbClr val="000000"/>
                </a:solidFill>
              </a:rPr>
              <a:t>μόνο</a:t>
            </a:r>
            <a:r>
              <a:rPr lang="en-US" sz="2000" b="1" dirty="0" smtClean="0">
                <a:solidFill>
                  <a:srgbClr val="000000"/>
                </a:solidFill>
              </a:rPr>
              <a:t> </a:t>
            </a:r>
            <a:r>
              <a:rPr lang="en-US" sz="2000" b="1" dirty="0" err="1" smtClean="0">
                <a:solidFill>
                  <a:srgbClr val="000000"/>
                </a:solidFill>
              </a:rPr>
              <a:t>όταν</a:t>
            </a:r>
            <a:r>
              <a:rPr lang="en-US" sz="2000" b="1" dirty="0" smtClean="0">
                <a:solidFill>
                  <a:srgbClr val="000000"/>
                </a:solidFill>
              </a:rPr>
              <a:t> </a:t>
            </a:r>
            <a:r>
              <a:rPr lang="en-US" sz="2000" b="1" dirty="0" err="1" smtClean="0">
                <a:solidFill>
                  <a:srgbClr val="000000"/>
                </a:solidFill>
              </a:rPr>
              <a:t>αυτό</a:t>
            </a:r>
            <a:r>
              <a:rPr lang="en-US" sz="2000" b="1" dirty="0" smtClean="0">
                <a:solidFill>
                  <a:srgbClr val="000000"/>
                </a:solidFill>
              </a:rPr>
              <a:t> </a:t>
            </a:r>
            <a:r>
              <a:rPr lang="en-US" sz="2000" b="1" dirty="0" err="1" smtClean="0">
                <a:solidFill>
                  <a:srgbClr val="000000"/>
                </a:solidFill>
              </a:rPr>
              <a:t>κινείται</a:t>
            </a:r>
            <a:r>
              <a:rPr lang="en-US" sz="2000" b="1" dirty="0" smtClean="0">
                <a:solidFill>
                  <a:srgbClr val="000000"/>
                </a:solidFill>
              </a:rPr>
              <a:t>.</a:t>
            </a:r>
          </a:p>
          <a:p>
            <a:pPr marL="0" indent="0" algn="just">
              <a:lnSpc>
                <a:spcPct val="100000"/>
              </a:lnSpc>
            </a:pPr>
            <a:r>
              <a:rPr lang="el-GR" sz="2400" b="1" dirty="0" smtClean="0">
                <a:solidFill>
                  <a:srgbClr val="002060"/>
                </a:solidFill>
              </a:rPr>
              <a:t> </a:t>
            </a:r>
            <a:r>
              <a:rPr lang="en-US" sz="2400" b="1" dirty="0" err="1" smtClean="0">
                <a:solidFill>
                  <a:srgbClr val="002060"/>
                </a:solidFill>
              </a:rPr>
              <a:t>Έργο</a:t>
            </a:r>
            <a:endParaRPr lang="en-US" sz="2400" b="1" dirty="0" smtClean="0">
              <a:solidFill>
                <a:srgbClr val="002060"/>
              </a:solidFill>
            </a:endParaRPr>
          </a:p>
          <a:p>
            <a:pPr lvl="1" algn="just">
              <a:buClr>
                <a:srgbClr val="2187BA"/>
              </a:buClr>
            </a:pPr>
            <a:r>
              <a:rPr lang="en-US" sz="2000" b="1" dirty="0" err="1" smtClean="0">
                <a:solidFill>
                  <a:srgbClr val="000000"/>
                </a:solidFill>
              </a:rPr>
              <a:t>Κατά</a:t>
            </a:r>
            <a:r>
              <a:rPr lang="en-US" sz="2000" b="1" dirty="0" smtClean="0">
                <a:solidFill>
                  <a:srgbClr val="000000"/>
                </a:solidFill>
              </a:rPr>
              <a:t> </a:t>
            </a:r>
            <a:r>
              <a:rPr lang="en-US" sz="2000" b="1" dirty="0" err="1" smtClean="0">
                <a:solidFill>
                  <a:srgbClr val="000000"/>
                </a:solidFill>
              </a:rPr>
              <a:t>τη</a:t>
            </a:r>
            <a:r>
              <a:rPr lang="en-US" sz="2000" b="1" dirty="0" smtClean="0">
                <a:solidFill>
                  <a:srgbClr val="000000"/>
                </a:solidFill>
              </a:rPr>
              <a:t> </a:t>
            </a:r>
            <a:r>
              <a:rPr lang="en-US" sz="2000" b="1" dirty="0" err="1" smtClean="0">
                <a:solidFill>
                  <a:srgbClr val="000000"/>
                </a:solidFill>
              </a:rPr>
              <a:t>μετατόπιση</a:t>
            </a:r>
            <a:r>
              <a:rPr lang="en-US" sz="2000" b="1" dirty="0" smtClean="0">
                <a:solidFill>
                  <a:srgbClr val="000000"/>
                </a:solidFill>
              </a:rPr>
              <a:t> </a:t>
            </a:r>
            <a:r>
              <a:rPr lang="en-US" sz="2000" b="1" dirty="0" err="1" smtClean="0">
                <a:solidFill>
                  <a:srgbClr val="000000"/>
                </a:solidFill>
              </a:rPr>
              <a:t>ενός</a:t>
            </a:r>
            <a:r>
              <a:rPr lang="en-US" sz="2000" b="1" dirty="0" smtClean="0">
                <a:solidFill>
                  <a:srgbClr val="000000"/>
                </a:solidFill>
              </a:rPr>
              <a:t> </a:t>
            </a:r>
            <a:r>
              <a:rPr lang="en-US" sz="2000" b="1" dirty="0" err="1" smtClean="0">
                <a:solidFill>
                  <a:srgbClr val="000000"/>
                </a:solidFill>
              </a:rPr>
              <a:t>φορτισμένου</a:t>
            </a:r>
            <a:r>
              <a:rPr lang="en-US" sz="2000" b="1" dirty="0" smtClean="0">
                <a:solidFill>
                  <a:srgbClr val="000000"/>
                </a:solidFill>
              </a:rPr>
              <a:t> </a:t>
            </a:r>
            <a:r>
              <a:rPr lang="en-US" sz="2000" b="1" dirty="0" err="1" smtClean="0">
                <a:solidFill>
                  <a:srgbClr val="000000"/>
                </a:solidFill>
              </a:rPr>
              <a:t>σωματιδίου</a:t>
            </a:r>
            <a:r>
              <a:rPr lang="en-US" sz="2000" b="1" dirty="0" smtClean="0">
                <a:solidFill>
                  <a:srgbClr val="000000"/>
                </a:solidFill>
              </a:rPr>
              <a:t>, η </a:t>
            </a:r>
            <a:r>
              <a:rPr lang="en-US" sz="2000" b="1" dirty="0" err="1" smtClean="0">
                <a:solidFill>
                  <a:srgbClr val="000000"/>
                </a:solidFill>
              </a:rPr>
              <a:t>ηλεκτρική</a:t>
            </a:r>
            <a:r>
              <a:rPr lang="en-US" sz="2000" b="1" dirty="0" smtClean="0">
                <a:solidFill>
                  <a:srgbClr val="000000"/>
                </a:solidFill>
              </a:rPr>
              <a:t> </a:t>
            </a:r>
            <a:r>
              <a:rPr lang="en-US" sz="2000" b="1" dirty="0" err="1" smtClean="0">
                <a:solidFill>
                  <a:srgbClr val="000000"/>
                </a:solidFill>
              </a:rPr>
              <a:t>δύναμη</a:t>
            </a:r>
            <a:r>
              <a:rPr lang="en-US" sz="2000" b="1" dirty="0" smtClean="0">
                <a:solidFill>
                  <a:srgbClr val="000000"/>
                </a:solidFill>
              </a:rPr>
              <a:t> </a:t>
            </a:r>
            <a:r>
              <a:rPr lang="en-US" sz="2000" b="1" dirty="0" err="1" smtClean="0">
                <a:solidFill>
                  <a:srgbClr val="000000"/>
                </a:solidFill>
              </a:rPr>
              <a:t>παράγει</a:t>
            </a:r>
            <a:r>
              <a:rPr lang="en-US" sz="2000" b="1" dirty="0" smtClean="0">
                <a:solidFill>
                  <a:srgbClr val="000000"/>
                </a:solidFill>
              </a:rPr>
              <a:t> </a:t>
            </a:r>
            <a:r>
              <a:rPr lang="en-US" sz="2000" b="1" dirty="0" err="1" smtClean="0">
                <a:solidFill>
                  <a:srgbClr val="000000"/>
                </a:solidFill>
              </a:rPr>
              <a:t>έργο</a:t>
            </a:r>
            <a:r>
              <a:rPr lang="en-US" sz="2000" b="1" dirty="0" smtClean="0">
                <a:solidFill>
                  <a:srgbClr val="000000"/>
                </a:solidFill>
              </a:rPr>
              <a:t>.</a:t>
            </a:r>
          </a:p>
          <a:p>
            <a:pPr lvl="1" algn="just">
              <a:buClr>
                <a:srgbClr val="2187BA"/>
              </a:buClr>
            </a:pPr>
            <a:r>
              <a:rPr lang="en-US" sz="2000" b="1" dirty="0" err="1" smtClean="0">
                <a:solidFill>
                  <a:srgbClr val="000000"/>
                </a:solidFill>
              </a:rPr>
              <a:t>Κατά</a:t>
            </a:r>
            <a:r>
              <a:rPr lang="en-US" sz="2000" b="1" dirty="0" smtClean="0">
                <a:solidFill>
                  <a:srgbClr val="000000"/>
                </a:solidFill>
              </a:rPr>
              <a:t> </a:t>
            </a:r>
            <a:r>
              <a:rPr lang="en-US" sz="2000" b="1" dirty="0" err="1" smtClean="0">
                <a:solidFill>
                  <a:srgbClr val="000000"/>
                </a:solidFill>
              </a:rPr>
              <a:t>τη</a:t>
            </a:r>
            <a:r>
              <a:rPr lang="en-US" sz="2000" b="1" dirty="0" smtClean="0">
                <a:solidFill>
                  <a:srgbClr val="000000"/>
                </a:solidFill>
              </a:rPr>
              <a:t> </a:t>
            </a:r>
            <a:r>
              <a:rPr lang="en-US" sz="2000" b="1" dirty="0" err="1" smtClean="0">
                <a:solidFill>
                  <a:srgbClr val="000000"/>
                </a:solidFill>
              </a:rPr>
              <a:t>μετατόπιση</a:t>
            </a:r>
            <a:r>
              <a:rPr lang="en-US" sz="2000" b="1" dirty="0" smtClean="0">
                <a:solidFill>
                  <a:srgbClr val="000000"/>
                </a:solidFill>
              </a:rPr>
              <a:t> </a:t>
            </a:r>
            <a:r>
              <a:rPr lang="en-US" sz="2000" b="1" dirty="0" err="1" smtClean="0">
                <a:solidFill>
                  <a:srgbClr val="000000"/>
                </a:solidFill>
              </a:rPr>
              <a:t>ενός</a:t>
            </a:r>
            <a:r>
              <a:rPr lang="en-US" sz="2000" b="1" dirty="0" smtClean="0">
                <a:solidFill>
                  <a:srgbClr val="000000"/>
                </a:solidFill>
              </a:rPr>
              <a:t> </a:t>
            </a:r>
            <a:r>
              <a:rPr lang="en-US" sz="2000" b="1" dirty="0" err="1" smtClean="0">
                <a:solidFill>
                  <a:srgbClr val="000000"/>
                </a:solidFill>
              </a:rPr>
              <a:t>φορτισμένου</a:t>
            </a:r>
            <a:r>
              <a:rPr lang="en-US" sz="2000" b="1" dirty="0" smtClean="0">
                <a:solidFill>
                  <a:srgbClr val="000000"/>
                </a:solidFill>
              </a:rPr>
              <a:t> </a:t>
            </a:r>
            <a:r>
              <a:rPr lang="en-US" sz="2000" b="1" dirty="0" err="1" smtClean="0">
                <a:solidFill>
                  <a:srgbClr val="000000"/>
                </a:solidFill>
              </a:rPr>
              <a:t>σωματιδίου</a:t>
            </a:r>
            <a:r>
              <a:rPr lang="en-US" sz="2000" b="1" dirty="0" smtClean="0">
                <a:solidFill>
                  <a:srgbClr val="000000"/>
                </a:solidFill>
              </a:rPr>
              <a:t>, η </a:t>
            </a:r>
            <a:r>
              <a:rPr lang="en-US" sz="2000" b="1" dirty="0" err="1" smtClean="0">
                <a:solidFill>
                  <a:srgbClr val="000000"/>
                </a:solidFill>
              </a:rPr>
              <a:t>μαγνητική</a:t>
            </a:r>
            <a:r>
              <a:rPr lang="en-US" sz="2000" b="1" dirty="0" smtClean="0">
                <a:solidFill>
                  <a:srgbClr val="000000"/>
                </a:solidFill>
              </a:rPr>
              <a:t> </a:t>
            </a:r>
            <a:r>
              <a:rPr lang="en-US" sz="2000" b="1" dirty="0" err="1" smtClean="0">
                <a:solidFill>
                  <a:srgbClr val="000000"/>
                </a:solidFill>
              </a:rPr>
              <a:t>δύναμη</a:t>
            </a:r>
            <a:r>
              <a:rPr lang="en-US" sz="2000" b="1" dirty="0" smtClean="0">
                <a:solidFill>
                  <a:srgbClr val="000000"/>
                </a:solidFill>
              </a:rPr>
              <a:t> </a:t>
            </a:r>
            <a:r>
              <a:rPr lang="el-GR" sz="2000" b="1" dirty="0" smtClean="0">
                <a:solidFill>
                  <a:srgbClr val="000000"/>
                </a:solidFill>
              </a:rPr>
              <a:t>ενός</a:t>
            </a:r>
            <a:r>
              <a:rPr lang="en-US" sz="2000" b="1" dirty="0" smtClean="0">
                <a:solidFill>
                  <a:srgbClr val="000000"/>
                </a:solidFill>
              </a:rPr>
              <a:t> </a:t>
            </a:r>
            <a:r>
              <a:rPr lang="en-US" sz="2000" b="1" dirty="0" err="1" smtClean="0">
                <a:solidFill>
                  <a:srgbClr val="000000"/>
                </a:solidFill>
              </a:rPr>
              <a:t>σταθερ</a:t>
            </a:r>
            <a:r>
              <a:rPr lang="el-GR" sz="2000" b="1" dirty="0" err="1" smtClean="0">
                <a:solidFill>
                  <a:srgbClr val="000000"/>
                </a:solidFill>
              </a:rPr>
              <a:t>ού</a:t>
            </a:r>
            <a:r>
              <a:rPr lang="en-US" sz="2000" b="1" dirty="0" smtClean="0">
                <a:solidFill>
                  <a:srgbClr val="000000"/>
                </a:solidFill>
              </a:rPr>
              <a:t> </a:t>
            </a:r>
            <a:r>
              <a:rPr lang="en-US" sz="2000" b="1" dirty="0" err="1" smtClean="0">
                <a:solidFill>
                  <a:srgbClr val="000000"/>
                </a:solidFill>
              </a:rPr>
              <a:t>μαγνητικ</a:t>
            </a:r>
            <a:r>
              <a:rPr lang="el-GR" sz="2000" b="1" dirty="0" err="1" smtClean="0">
                <a:solidFill>
                  <a:srgbClr val="000000"/>
                </a:solidFill>
              </a:rPr>
              <a:t>ού</a:t>
            </a:r>
            <a:r>
              <a:rPr lang="en-US" sz="2000" b="1" dirty="0" smtClean="0">
                <a:solidFill>
                  <a:srgbClr val="000000"/>
                </a:solidFill>
              </a:rPr>
              <a:t> </a:t>
            </a:r>
            <a:r>
              <a:rPr lang="en-US" sz="2000" b="1" dirty="0" err="1" smtClean="0">
                <a:solidFill>
                  <a:srgbClr val="000000"/>
                </a:solidFill>
              </a:rPr>
              <a:t>πεδίο</a:t>
            </a:r>
            <a:r>
              <a:rPr lang="el-GR" sz="2000" b="1" dirty="0" smtClean="0">
                <a:solidFill>
                  <a:srgbClr val="000000"/>
                </a:solidFill>
              </a:rPr>
              <a:t>υ</a:t>
            </a:r>
            <a:r>
              <a:rPr lang="en-US" sz="2000" b="1" dirty="0" smtClean="0">
                <a:solidFill>
                  <a:srgbClr val="000000"/>
                </a:solidFill>
              </a:rPr>
              <a:t> </a:t>
            </a:r>
            <a:r>
              <a:rPr lang="en-US" sz="2000" b="1" dirty="0" err="1" smtClean="0">
                <a:solidFill>
                  <a:srgbClr val="000000"/>
                </a:solidFill>
              </a:rPr>
              <a:t>δεν</a:t>
            </a:r>
            <a:r>
              <a:rPr lang="en-US" sz="2000" b="1" dirty="0" smtClean="0">
                <a:solidFill>
                  <a:srgbClr val="000000"/>
                </a:solidFill>
              </a:rPr>
              <a:t> </a:t>
            </a:r>
            <a:r>
              <a:rPr lang="en-US" sz="2000" b="1" dirty="0" err="1" smtClean="0">
                <a:solidFill>
                  <a:srgbClr val="000000"/>
                </a:solidFill>
              </a:rPr>
              <a:t>παράγει</a:t>
            </a:r>
            <a:r>
              <a:rPr lang="en-US" sz="2000" b="1" dirty="0" smtClean="0">
                <a:solidFill>
                  <a:srgbClr val="000000"/>
                </a:solidFill>
              </a:rPr>
              <a:t> </a:t>
            </a:r>
            <a:r>
              <a:rPr lang="en-US" sz="2000" b="1" dirty="0" err="1" smtClean="0">
                <a:solidFill>
                  <a:srgbClr val="000000"/>
                </a:solidFill>
              </a:rPr>
              <a:t>έργο</a:t>
            </a:r>
            <a:r>
              <a:rPr lang="el-GR" sz="2000" b="1" dirty="0" smtClean="0">
                <a:solidFill>
                  <a:srgbClr val="000000"/>
                </a:solidFill>
              </a:rPr>
              <a:t>, ε</a:t>
            </a:r>
            <a:r>
              <a:rPr lang="en-US" sz="2000" b="1" dirty="0" err="1" smtClean="0">
                <a:solidFill>
                  <a:srgbClr val="000000"/>
                </a:solidFill>
              </a:rPr>
              <a:t>πειδή</a:t>
            </a:r>
            <a:r>
              <a:rPr lang="en-US" sz="2000" b="1" dirty="0" smtClean="0">
                <a:solidFill>
                  <a:srgbClr val="000000"/>
                </a:solidFill>
              </a:rPr>
              <a:t> η </a:t>
            </a:r>
            <a:r>
              <a:rPr lang="en-US" sz="2000" b="1" dirty="0" err="1" smtClean="0">
                <a:solidFill>
                  <a:srgbClr val="000000"/>
                </a:solidFill>
              </a:rPr>
              <a:t>δύναμη</a:t>
            </a:r>
            <a:r>
              <a:rPr lang="en-US"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 </a:t>
            </a:r>
            <a:r>
              <a:rPr lang="en-US" sz="2000" b="1" dirty="0" err="1" smtClean="0">
                <a:solidFill>
                  <a:srgbClr val="000000"/>
                </a:solidFill>
              </a:rPr>
              <a:t>κάθετη</a:t>
            </a:r>
            <a:r>
              <a:rPr lang="en-US" sz="2000" b="1" dirty="0" smtClean="0">
                <a:solidFill>
                  <a:srgbClr val="000000"/>
                </a:solidFill>
              </a:rPr>
              <a:t> </a:t>
            </a:r>
            <a:r>
              <a:rPr lang="en-US" sz="2000" b="1" dirty="0" err="1" smtClean="0">
                <a:solidFill>
                  <a:srgbClr val="000000"/>
                </a:solidFill>
              </a:rPr>
              <a:t>στη</a:t>
            </a:r>
            <a:r>
              <a:rPr lang="en-US" sz="2000" b="1" dirty="0" smtClean="0">
                <a:solidFill>
                  <a:srgbClr val="000000"/>
                </a:solidFill>
              </a:rPr>
              <a:t> </a:t>
            </a:r>
            <a:r>
              <a:rPr lang="en-US" sz="2000" b="1" dirty="0" err="1" smtClean="0">
                <a:solidFill>
                  <a:srgbClr val="000000"/>
                </a:solidFill>
              </a:rPr>
              <a:t>μετατόπιση</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σημείου</a:t>
            </a:r>
            <a:r>
              <a:rPr lang="en-US" sz="2000" b="1" dirty="0" smtClean="0">
                <a:solidFill>
                  <a:srgbClr val="000000"/>
                </a:solidFill>
              </a:rPr>
              <a:t> </a:t>
            </a:r>
            <a:r>
              <a:rPr lang="en-US" sz="2000" b="1" dirty="0" err="1" smtClean="0">
                <a:solidFill>
                  <a:srgbClr val="000000"/>
                </a:solidFill>
              </a:rPr>
              <a:t>εφαρμογής</a:t>
            </a:r>
            <a:r>
              <a:rPr lang="en-US" sz="2000" b="1" dirty="0" smtClean="0">
                <a:solidFill>
                  <a:srgbClr val="000000"/>
                </a:solidFill>
              </a:rPr>
              <a:t> </a:t>
            </a:r>
            <a:r>
              <a:rPr lang="en-US" sz="2000" b="1" dirty="0" err="1" smtClean="0">
                <a:solidFill>
                  <a:srgbClr val="000000"/>
                </a:solidFill>
              </a:rPr>
              <a:t>της</a:t>
            </a:r>
            <a:r>
              <a:rPr lang="en-US" sz="2000" b="1" dirty="0" smtClean="0">
                <a:solidFill>
                  <a:srgbClr val="000000"/>
                </a:solidFill>
              </a:rPr>
              <a:t>.</a:t>
            </a:r>
          </a:p>
        </p:txBody>
      </p:sp>
      <p:sp>
        <p:nvSpPr>
          <p:cNvPr id="5" name="Text Box 5"/>
          <p:cNvSpPr txBox="1">
            <a:spLocks noChangeArrowheads="1"/>
          </p:cNvSpPr>
          <p:nvPr/>
        </p:nvSpPr>
        <p:spPr bwMode="auto">
          <a:xfrm>
            <a:off x="148313" y="92071"/>
            <a:ext cx="11887200" cy="64633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3600" b="1" dirty="0" smtClean="0">
                <a:solidFill>
                  <a:srgbClr val="0F7698"/>
                </a:solidFill>
              </a:rPr>
              <a:t>Η έννοια του μαγνητικού πεδίου</a:t>
            </a:r>
            <a:endParaRPr lang="en-US" sz="3600" b="1" dirty="0" smtClean="0">
              <a:solidFill>
                <a:srgbClr val="0F7698"/>
              </a:solidFill>
            </a:endParaRPr>
          </a:p>
        </p:txBody>
      </p:sp>
      <p:sp>
        <p:nvSpPr>
          <p:cNvPr id="8" name="7 - Θέση αριθμού διαφάνειας"/>
          <p:cNvSpPr>
            <a:spLocks noGrp="1"/>
          </p:cNvSpPr>
          <p:nvPr>
            <p:ph type="sldNum" sz="quarter" idx="12"/>
          </p:nvPr>
        </p:nvSpPr>
        <p:spPr/>
        <p:txBody>
          <a:bodyPr/>
          <a:lstStyle/>
          <a:p>
            <a:fld id="{C2F5A187-A889-495D-B202-899DA2CF5BAE}" type="slidenum">
              <a:rPr lang="en-US" smtClean="0"/>
              <a:pPr/>
              <a:t>126</a:t>
            </a:fld>
            <a:endParaRPr lang="en-US"/>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ChangeArrowheads="1"/>
          </p:cNvSpPr>
          <p:nvPr>
            <p:ph type="title"/>
          </p:nvPr>
        </p:nvSpPr>
        <p:spPr>
          <a:xfrm>
            <a:off x="677334" y="1229697"/>
            <a:ext cx="6417150" cy="504496"/>
          </a:xfrm>
        </p:spPr>
        <p:txBody>
          <a:bodyPr>
            <a:normAutofit/>
          </a:bodyPr>
          <a:lstStyle/>
          <a:p>
            <a:r>
              <a:rPr lang="en-US" sz="2400" b="1" dirty="0" smtClean="0">
                <a:solidFill>
                  <a:srgbClr val="0D3857"/>
                </a:solidFill>
              </a:rPr>
              <a:t>Μονάδες μέτρησης </a:t>
            </a:r>
            <a:r>
              <a:rPr lang="en-US" sz="2400" b="1" dirty="0" err="1" smtClean="0">
                <a:solidFill>
                  <a:srgbClr val="0D3857"/>
                </a:solidFill>
              </a:rPr>
              <a:t>του</a:t>
            </a:r>
            <a:r>
              <a:rPr lang="en-US" sz="2400" b="1" dirty="0" smtClean="0">
                <a:solidFill>
                  <a:srgbClr val="0D3857"/>
                </a:solidFill>
              </a:rPr>
              <a:t> </a:t>
            </a:r>
            <a:r>
              <a:rPr lang="en-US" sz="2400" b="1" dirty="0" err="1" smtClean="0">
                <a:solidFill>
                  <a:srgbClr val="0D3857"/>
                </a:solidFill>
              </a:rPr>
              <a:t>μαγνητικού</a:t>
            </a:r>
            <a:r>
              <a:rPr lang="en-US" sz="2400" b="1" dirty="0" smtClean="0">
                <a:solidFill>
                  <a:srgbClr val="0D3857"/>
                </a:solidFill>
              </a:rPr>
              <a:t> </a:t>
            </a:r>
            <a:r>
              <a:rPr lang="en-US" sz="2400" b="1" dirty="0" err="1" smtClean="0">
                <a:solidFill>
                  <a:srgbClr val="0D3857"/>
                </a:solidFill>
              </a:rPr>
              <a:t>πεδίου</a:t>
            </a:r>
            <a:endParaRPr lang="en-US" sz="2400" b="1" dirty="0" smtClean="0">
              <a:solidFill>
                <a:srgbClr val="0D3857"/>
              </a:solidFill>
            </a:endParaRPr>
          </a:p>
        </p:txBody>
      </p:sp>
      <p:sp>
        <p:nvSpPr>
          <p:cNvPr id="4100" name="Rectangle 6"/>
          <p:cNvSpPr>
            <a:spLocks noGrp="1" noChangeArrowheads="1"/>
          </p:cNvSpPr>
          <p:nvPr>
            <p:ph idx="1"/>
          </p:nvPr>
        </p:nvSpPr>
        <p:spPr>
          <a:xfrm>
            <a:off x="210207" y="2160589"/>
            <a:ext cx="11834647" cy="3880773"/>
          </a:xfrm>
        </p:spPr>
        <p:txBody>
          <a:bodyPr>
            <a:normAutofit/>
          </a:bodyPr>
          <a:lstStyle/>
          <a:p>
            <a:pPr marL="0" indent="0"/>
            <a:r>
              <a:rPr lang="el-GR" sz="2000" b="1" dirty="0" smtClean="0">
                <a:solidFill>
                  <a:srgbClr val="000000"/>
                </a:solidFill>
              </a:rPr>
              <a:t>   </a:t>
            </a:r>
            <a:r>
              <a:rPr lang="en-US" sz="2000" b="1" dirty="0" smtClean="0">
                <a:solidFill>
                  <a:srgbClr val="000000"/>
                </a:solidFill>
              </a:rPr>
              <a:t>Η </a:t>
            </a:r>
            <a:r>
              <a:rPr lang="en-US" sz="2000" b="1" dirty="0" err="1" smtClean="0">
                <a:solidFill>
                  <a:srgbClr val="000000"/>
                </a:solidFill>
              </a:rPr>
              <a:t>μονάδα</a:t>
            </a:r>
            <a:r>
              <a:rPr lang="en-US" sz="2000" b="1" dirty="0" smtClean="0">
                <a:solidFill>
                  <a:srgbClr val="000000"/>
                </a:solidFill>
              </a:rPr>
              <a:t> μέτρησης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μαγνητικού</a:t>
            </a:r>
            <a:r>
              <a:rPr lang="en-US" sz="2000" b="1" dirty="0" smtClean="0">
                <a:solidFill>
                  <a:srgbClr val="000000"/>
                </a:solidFill>
              </a:rPr>
              <a:t> </a:t>
            </a:r>
            <a:r>
              <a:rPr lang="en-US" sz="2000" b="1" dirty="0" err="1" smtClean="0">
                <a:solidFill>
                  <a:srgbClr val="000000"/>
                </a:solidFill>
              </a:rPr>
              <a:t>πεδίου</a:t>
            </a:r>
            <a:r>
              <a:rPr lang="en-US" sz="2000" b="1" dirty="0" smtClean="0">
                <a:solidFill>
                  <a:srgbClr val="000000"/>
                </a:solidFill>
              </a:rPr>
              <a:t> </a:t>
            </a:r>
            <a:r>
              <a:rPr lang="en-US" sz="2000" b="1" dirty="0" err="1" smtClean="0">
                <a:solidFill>
                  <a:srgbClr val="000000"/>
                </a:solidFill>
              </a:rPr>
              <a:t>στο</a:t>
            </a:r>
            <a:r>
              <a:rPr lang="en-US" sz="2000" b="1" dirty="0" smtClean="0">
                <a:solidFill>
                  <a:srgbClr val="000000"/>
                </a:solidFill>
              </a:rPr>
              <a:t> </a:t>
            </a:r>
            <a:r>
              <a:rPr lang="en-US" sz="2000" b="1" dirty="0" err="1" smtClean="0">
                <a:solidFill>
                  <a:srgbClr val="000000"/>
                </a:solidFill>
              </a:rPr>
              <a:t>σύστημα</a:t>
            </a:r>
            <a:r>
              <a:rPr lang="en-US" sz="2000" b="1" dirty="0" smtClean="0">
                <a:solidFill>
                  <a:srgbClr val="000000"/>
                </a:solidFill>
              </a:rPr>
              <a:t> SI </a:t>
            </a:r>
            <a:r>
              <a:rPr lang="en-US" sz="2000" b="1" dirty="0" err="1" smtClean="0">
                <a:solidFill>
                  <a:srgbClr val="000000"/>
                </a:solidFill>
              </a:rPr>
              <a:t>είναι</a:t>
            </a:r>
            <a:r>
              <a:rPr lang="en-US" sz="2000" b="1" dirty="0" smtClean="0">
                <a:solidFill>
                  <a:srgbClr val="000000"/>
                </a:solidFill>
              </a:rPr>
              <a:t> </a:t>
            </a:r>
            <a:r>
              <a:rPr lang="en-US" sz="2000" b="1" dirty="0" err="1" smtClean="0">
                <a:solidFill>
                  <a:srgbClr val="000000"/>
                </a:solidFill>
              </a:rPr>
              <a:t>το</a:t>
            </a:r>
            <a:r>
              <a:rPr lang="en-US" sz="2000" b="1" dirty="0" smtClean="0">
                <a:solidFill>
                  <a:srgbClr val="000000"/>
                </a:solidFill>
              </a:rPr>
              <a:t> </a:t>
            </a:r>
            <a:r>
              <a:rPr lang="en-US" sz="2400" b="1" dirty="0" err="1" smtClean="0">
                <a:solidFill>
                  <a:srgbClr val="002060"/>
                </a:solidFill>
              </a:rPr>
              <a:t>tesla</a:t>
            </a:r>
            <a:r>
              <a:rPr lang="en-US" sz="2400" b="1" dirty="0" smtClean="0">
                <a:solidFill>
                  <a:srgbClr val="002060"/>
                </a:solidFill>
              </a:rPr>
              <a:t> (T)</a:t>
            </a:r>
            <a:r>
              <a:rPr lang="en-US" sz="2000" b="1" dirty="0" smtClean="0">
                <a:solidFill>
                  <a:srgbClr val="000000"/>
                </a:solidFill>
              </a:rPr>
              <a:t>.</a:t>
            </a:r>
          </a:p>
          <a:p>
            <a:pPr marL="0" indent="0"/>
            <a:endParaRPr lang="en-US" sz="2000" b="1" dirty="0" smtClean="0">
              <a:solidFill>
                <a:srgbClr val="000000"/>
              </a:solidFill>
            </a:endParaRPr>
          </a:p>
          <a:p>
            <a:pPr marL="0" indent="0"/>
            <a:endParaRPr lang="en-US" sz="2000" b="1" dirty="0" smtClean="0">
              <a:solidFill>
                <a:srgbClr val="000000"/>
              </a:solidFill>
            </a:endParaRPr>
          </a:p>
          <a:p>
            <a:pPr lvl="1">
              <a:buClr>
                <a:srgbClr val="2187BA"/>
              </a:buClr>
              <a:buNone/>
            </a:pPr>
            <a:r>
              <a:rPr lang="el-GR" sz="2000" b="1" dirty="0" smtClean="0">
                <a:solidFill>
                  <a:srgbClr val="002060"/>
                </a:solidFill>
              </a:rPr>
              <a:t>Όπου </a:t>
            </a:r>
            <a:r>
              <a:rPr lang="en-US" sz="2000" b="1" dirty="0" err="1" smtClean="0">
                <a:solidFill>
                  <a:srgbClr val="002060"/>
                </a:solidFill>
              </a:rPr>
              <a:t>Wb</a:t>
            </a:r>
            <a:r>
              <a:rPr lang="en-US" sz="2000" b="1" dirty="0" smtClean="0">
                <a:solidFill>
                  <a:srgbClr val="002060"/>
                </a:solidFill>
              </a:rPr>
              <a:t> </a:t>
            </a:r>
            <a:r>
              <a:rPr lang="el-GR" sz="2000" b="1" dirty="0" smtClean="0">
                <a:solidFill>
                  <a:srgbClr val="002060"/>
                </a:solidFill>
              </a:rPr>
              <a:t>είναι το</a:t>
            </a:r>
            <a:r>
              <a:rPr lang="en-US" sz="2000" b="1" dirty="0" smtClean="0">
                <a:solidFill>
                  <a:srgbClr val="002060"/>
                </a:solidFill>
              </a:rPr>
              <a:t> </a:t>
            </a:r>
            <a:r>
              <a:rPr lang="en-US" sz="2000" b="1" dirty="0" err="1" smtClean="0">
                <a:solidFill>
                  <a:srgbClr val="002060"/>
                </a:solidFill>
              </a:rPr>
              <a:t>weber</a:t>
            </a:r>
            <a:r>
              <a:rPr lang="el-GR" sz="2000" b="1" dirty="0" smtClean="0">
                <a:solidFill>
                  <a:srgbClr val="002060"/>
                </a:solidFill>
              </a:rPr>
              <a:t>.</a:t>
            </a:r>
          </a:p>
          <a:p>
            <a:pPr lvl="1">
              <a:buClr>
                <a:srgbClr val="2187BA"/>
              </a:buClr>
              <a:buNone/>
            </a:pPr>
            <a:endParaRPr lang="en-US" sz="2000" b="1" dirty="0" smtClean="0">
              <a:solidFill>
                <a:srgbClr val="000000"/>
              </a:solidFill>
            </a:endParaRPr>
          </a:p>
          <a:p>
            <a:pPr marL="357188" indent="-357188"/>
            <a:r>
              <a:rPr lang="el-GR" sz="2000" b="1" dirty="0" smtClean="0">
                <a:solidFill>
                  <a:srgbClr val="000000"/>
                </a:solidFill>
              </a:rPr>
              <a:t> </a:t>
            </a:r>
            <a:r>
              <a:rPr lang="en-US" sz="2000" b="1" dirty="0" err="1" smtClean="0">
                <a:solidFill>
                  <a:srgbClr val="000000"/>
                </a:solidFill>
              </a:rPr>
              <a:t>Μια</a:t>
            </a:r>
            <a:r>
              <a:rPr lang="en-US" sz="2000" b="1" dirty="0" smtClean="0">
                <a:solidFill>
                  <a:srgbClr val="000000"/>
                </a:solidFill>
              </a:rPr>
              <a:t> </a:t>
            </a:r>
            <a:r>
              <a:rPr lang="en-US" sz="2000" b="1" dirty="0" err="1" smtClean="0">
                <a:solidFill>
                  <a:srgbClr val="000000"/>
                </a:solidFill>
              </a:rPr>
              <a:t>μονάδα</a:t>
            </a:r>
            <a:r>
              <a:rPr lang="en-US" sz="2000" b="1" dirty="0" smtClean="0">
                <a:solidFill>
                  <a:srgbClr val="000000"/>
                </a:solidFill>
              </a:rPr>
              <a:t> </a:t>
            </a:r>
            <a:r>
              <a:rPr lang="en-US" sz="2000" b="1" dirty="0" err="1" smtClean="0">
                <a:solidFill>
                  <a:srgbClr val="000000"/>
                </a:solidFill>
              </a:rPr>
              <a:t>που</a:t>
            </a:r>
            <a:r>
              <a:rPr lang="en-US" sz="2000" b="1" dirty="0" smtClean="0">
                <a:solidFill>
                  <a:srgbClr val="000000"/>
                </a:solidFill>
              </a:rPr>
              <a:t> </a:t>
            </a:r>
            <a:r>
              <a:rPr lang="en-US" sz="2000" b="1" dirty="0" err="1" smtClean="0">
                <a:solidFill>
                  <a:srgbClr val="000000"/>
                </a:solidFill>
              </a:rPr>
              <a:t>δεν</a:t>
            </a:r>
            <a:r>
              <a:rPr lang="en-US" sz="2000" b="1" dirty="0" smtClean="0">
                <a:solidFill>
                  <a:srgbClr val="000000"/>
                </a:solidFill>
              </a:rPr>
              <a:t> </a:t>
            </a:r>
            <a:r>
              <a:rPr lang="en-US" sz="2000" b="1" dirty="0" err="1" smtClean="0">
                <a:solidFill>
                  <a:srgbClr val="000000"/>
                </a:solidFill>
              </a:rPr>
              <a:t>ανήκει</a:t>
            </a:r>
            <a:r>
              <a:rPr lang="en-US" sz="2000" b="1" dirty="0" smtClean="0">
                <a:solidFill>
                  <a:srgbClr val="000000"/>
                </a:solidFill>
              </a:rPr>
              <a:t> </a:t>
            </a:r>
            <a:r>
              <a:rPr lang="en-US" sz="2000" b="1" dirty="0" err="1" smtClean="0">
                <a:solidFill>
                  <a:srgbClr val="000000"/>
                </a:solidFill>
              </a:rPr>
              <a:t>στο</a:t>
            </a:r>
            <a:r>
              <a:rPr lang="en-US" sz="2000" b="1" dirty="0" smtClean="0">
                <a:solidFill>
                  <a:srgbClr val="000000"/>
                </a:solidFill>
              </a:rPr>
              <a:t> </a:t>
            </a:r>
            <a:r>
              <a:rPr lang="en-US" sz="2000" b="1" dirty="0" err="1" smtClean="0">
                <a:solidFill>
                  <a:srgbClr val="000000"/>
                </a:solidFill>
              </a:rPr>
              <a:t>σύστημα</a:t>
            </a:r>
            <a:r>
              <a:rPr lang="en-US" sz="2000" b="1" dirty="0" smtClean="0">
                <a:solidFill>
                  <a:srgbClr val="000000"/>
                </a:solidFill>
              </a:rPr>
              <a:t> SI, </a:t>
            </a:r>
            <a:r>
              <a:rPr lang="en-US" sz="2000" b="1" dirty="0" err="1" smtClean="0">
                <a:solidFill>
                  <a:srgbClr val="000000"/>
                </a:solidFill>
              </a:rPr>
              <a:t>αλλά</a:t>
            </a:r>
            <a:r>
              <a:rPr lang="en-US" sz="2000" b="1" dirty="0" smtClean="0">
                <a:solidFill>
                  <a:srgbClr val="000000"/>
                </a:solidFill>
              </a:rPr>
              <a:t> </a:t>
            </a:r>
            <a:r>
              <a:rPr lang="en-US" sz="2000" b="1" dirty="0" err="1" smtClean="0">
                <a:solidFill>
                  <a:srgbClr val="000000"/>
                </a:solidFill>
              </a:rPr>
              <a:t>χρησιμοποιείται</a:t>
            </a:r>
            <a:r>
              <a:rPr lang="en-US" sz="2000" b="1" dirty="0" smtClean="0">
                <a:solidFill>
                  <a:srgbClr val="000000"/>
                </a:solidFill>
              </a:rPr>
              <a:t> </a:t>
            </a:r>
            <a:r>
              <a:rPr lang="en-US" sz="2000" b="1" dirty="0" err="1" smtClean="0">
                <a:solidFill>
                  <a:srgbClr val="000000"/>
                </a:solidFill>
              </a:rPr>
              <a:t>συχνά</a:t>
            </a:r>
            <a:r>
              <a:rPr lang="en-US"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 </a:t>
            </a:r>
            <a:r>
              <a:rPr lang="en-US" sz="2000" b="1" dirty="0" err="1" smtClean="0">
                <a:solidFill>
                  <a:srgbClr val="000000"/>
                </a:solidFill>
              </a:rPr>
              <a:t>το</a:t>
            </a:r>
            <a:r>
              <a:rPr lang="en-US" sz="2000" b="1" dirty="0" smtClean="0">
                <a:solidFill>
                  <a:srgbClr val="000000"/>
                </a:solidFill>
              </a:rPr>
              <a:t> </a:t>
            </a:r>
            <a:r>
              <a:rPr lang="en-US" sz="2000" b="1" dirty="0" smtClean="0">
                <a:solidFill>
                  <a:srgbClr val="002060"/>
                </a:solidFill>
              </a:rPr>
              <a:t>gauss (G)</a:t>
            </a:r>
            <a:r>
              <a:rPr lang="en-US" sz="2000" b="1" dirty="0" smtClean="0">
                <a:solidFill>
                  <a:srgbClr val="000000"/>
                </a:solidFill>
              </a:rPr>
              <a:t>.</a:t>
            </a:r>
            <a:r>
              <a:rPr lang="el-GR" sz="2000" b="1" dirty="0" smtClean="0">
                <a:solidFill>
                  <a:srgbClr val="000000"/>
                </a:solidFill>
              </a:rPr>
              <a:t> </a:t>
            </a:r>
            <a:r>
              <a:rPr lang="en-US" sz="2000" b="1" dirty="0" smtClean="0">
                <a:solidFill>
                  <a:srgbClr val="000000"/>
                </a:solidFill>
              </a:rPr>
              <a:t> </a:t>
            </a:r>
            <a:r>
              <a:rPr lang="el-GR" sz="2000" b="1" dirty="0" smtClean="0">
                <a:solidFill>
                  <a:srgbClr val="000000"/>
                </a:solidFill>
              </a:rPr>
              <a:t> </a:t>
            </a:r>
            <a:r>
              <a:rPr lang="en-US" sz="2400" b="1" dirty="0" smtClean="0">
                <a:solidFill>
                  <a:srgbClr val="002060"/>
                </a:solidFill>
              </a:rPr>
              <a:t>1 T = 10</a:t>
            </a:r>
            <a:r>
              <a:rPr lang="en-US" sz="2400" b="1" baseline="30000" dirty="0" smtClean="0">
                <a:solidFill>
                  <a:srgbClr val="002060"/>
                </a:solidFill>
              </a:rPr>
              <a:t>4</a:t>
            </a:r>
            <a:r>
              <a:rPr lang="en-US" sz="2400" b="1" dirty="0" smtClean="0">
                <a:solidFill>
                  <a:srgbClr val="002060"/>
                </a:solidFill>
              </a:rPr>
              <a:t> G</a:t>
            </a:r>
          </a:p>
        </p:txBody>
      </p:sp>
      <p:graphicFrame>
        <p:nvGraphicFramePr>
          <p:cNvPr id="4098" name="Object 4"/>
          <p:cNvGraphicFramePr>
            <a:graphicFrameLocks noChangeAspect="1"/>
          </p:cNvGraphicFramePr>
          <p:nvPr/>
        </p:nvGraphicFramePr>
        <p:xfrm>
          <a:off x="3703141" y="2740571"/>
          <a:ext cx="3826933" cy="677863"/>
        </p:xfrm>
        <a:graphic>
          <a:graphicData uri="http://schemas.openxmlformats.org/presentationml/2006/ole">
            <mc:AlternateContent xmlns:mc="http://schemas.openxmlformats.org/markup-compatibility/2006">
              <mc:Choice xmlns:v="urn:schemas-microsoft-com:vml" Requires="v">
                <p:oleObj spid="_x0000_s560136" name="Equation" r:id="rId3" imgW="1777680" imgH="419040" progId="Equation.DSMT4">
                  <p:embed/>
                </p:oleObj>
              </mc:Choice>
              <mc:Fallback>
                <p:oleObj name="Equation" r:id="rId3" imgW="1777680" imgH="419040" progId="Equation.DSMT4">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3141" y="2740571"/>
                        <a:ext cx="3826933" cy="677863"/>
                      </a:xfrm>
                      <a:prstGeom prst="rect">
                        <a:avLst/>
                      </a:prstGeom>
                      <a:solidFill>
                        <a:srgbClr val="FF9900"/>
                      </a:solidFill>
                    </p:spPr>
                  </p:pic>
                </p:oleObj>
              </mc:Fallback>
            </mc:AlternateContent>
          </a:graphicData>
        </a:graphic>
      </p:graphicFrame>
      <p:sp>
        <p:nvSpPr>
          <p:cNvPr id="6" name="Text Box 5"/>
          <p:cNvSpPr txBox="1">
            <a:spLocks noChangeArrowheads="1"/>
          </p:cNvSpPr>
          <p:nvPr/>
        </p:nvSpPr>
        <p:spPr bwMode="auto">
          <a:xfrm>
            <a:off x="148313" y="92071"/>
            <a:ext cx="11887200" cy="64633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3600" b="1" dirty="0" smtClean="0">
                <a:solidFill>
                  <a:srgbClr val="0F7698"/>
                </a:solidFill>
              </a:rPr>
              <a:t>Η έννοια του μαγνητικού πεδίου</a:t>
            </a:r>
            <a:endParaRPr lang="en-US" sz="3600" b="1" dirty="0" smtClean="0">
              <a:solidFill>
                <a:srgbClr val="0F7698"/>
              </a:solidFill>
            </a:endParaRPr>
          </a:p>
        </p:txBody>
      </p:sp>
      <p:sp>
        <p:nvSpPr>
          <p:cNvPr id="7" name="6 - TextBox"/>
          <p:cNvSpPr txBox="1"/>
          <p:nvPr/>
        </p:nvSpPr>
        <p:spPr>
          <a:xfrm>
            <a:off x="1030012" y="5286703"/>
            <a:ext cx="9690539" cy="400110"/>
          </a:xfrm>
          <a:prstGeom prst="rect">
            <a:avLst/>
          </a:prstGeom>
          <a:noFill/>
        </p:spPr>
        <p:txBody>
          <a:bodyPr wrap="square" rtlCol="0">
            <a:spAutoFit/>
          </a:bodyPr>
          <a:lstStyle/>
          <a:p>
            <a:r>
              <a:rPr lang="el-GR" sz="2000" b="1" dirty="0" smtClean="0">
                <a:solidFill>
                  <a:srgbClr val="002060"/>
                </a:solidFill>
              </a:rPr>
              <a:t>Η τιμή του μαγνητικού πεδίου της Γης μας είναι της τάξης των 5</a:t>
            </a:r>
            <a:r>
              <a:rPr lang="en-US" sz="2000" b="1" dirty="0" smtClean="0">
                <a:solidFill>
                  <a:srgbClr val="002060"/>
                </a:solidFill>
              </a:rPr>
              <a:t>x</a:t>
            </a:r>
            <a:r>
              <a:rPr lang="el-GR" sz="2000" b="1" dirty="0" smtClean="0">
                <a:solidFill>
                  <a:srgbClr val="002060"/>
                </a:solidFill>
              </a:rPr>
              <a:t>10</a:t>
            </a:r>
            <a:r>
              <a:rPr lang="el-GR" sz="2000" b="1" baseline="30000" dirty="0" smtClean="0">
                <a:solidFill>
                  <a:srgbClr val="002060"/>
                </a:solidFill>
              </a:rPr>
              <a:t>-</a:t>
            </a:r>
            <a:r>
              <a:rPr lang="en-US" sz="2000" b="1" baseline="30000" dirty="0" smtClean="0">
                <a:solidFill>
                  <a:srgbClr val="002060"/>
                </a:solidFill>
              </a:rPr>
              <a:t>5</a:t>
            </a:r>
            <a:r>
              <a:rPr lang="el-GR" sz="2000" b="1" dirty="0" smtClean="0">
                <a:solidFill>
                  <a:srgbClr val="002060"/>
                </a:solidFill>
              </a:rPr>
              <a:t> Τ (0,5</a:t>
            </a:r>
            <a:r>
              <a:rPr lang="en-US" sz="2000" b="1" dirty="0" smtClean="0">
                <a:solidFill>
                  <a:srgbClr val="002060"/>
                </a:solidFill>
              </a:rPr>
              <a:t>G)</a:t>
            </a:r>
            <a:r>
              <a:rPr lang="el-GR" sz="2000" b="1" dirty="0" smtClean="0">
                <a:solidFill>
                  <a:srgbClr val="002060"/>
                </a:solidFill>
              </a:rPr>
              <a:t>.</a:t>
            </a:r>
            <a:endParaRPr lang="el-GR" sz="2000" b="1" dirty="0">
              <a:solidFill>
                <a:srgbClr val="002060"/>
              </a:solidFill>
            </a:endParaRPr>
          </a:p>
        </p:txBody>
      </p:sp>
      <p:sp>
        <p:nvSpPr>
          <p:cNvPr id="8" name="7 - TextBox"/>
          <p:cNvSpPr txBox="1"/>
          <p:nvPr/>
        </p:nvSpPr>
        <p:spPr>
          <a:xfrm>
            <a:off x="1035272" y="5638793"/>
            <a:ext cx="9580175" cy="400110"/>
          </a:xfrm>
          <a:prstGeom prst="rect">
            <a:avLst/>
          </a:prstGeom>
          <a:noFill/>
        </p:spPr>
        <p:txBody>
          <a:bodyPr wrap="square" rtlCol="0">
            <a:spAutoFit/>
          </a:bodyPr>
          <a:lstStyle/>
          <a:p>
            <a:r>
              <a:rPr lang="el-GR" sz="2000" b="1" dirty="0" smtClean="0">
                <a:solidFill>
                  <a:srgbClr val="002060"/>
                </a:solidFill>
              </a:rPr>
              <a:t>Η τιμή του μαγνητικού πεδίου του πλανήτη Δία είναι 105 φορές μεγαλύτερη</a:t>
            </a:r>
            <a:endParaRPr lang="el-GR" sz="2000" b="1" dirty="0">
              <a:solidFill>
                <a:srgbClr val="002060"/>
              </a:solidFill>
            </a:endParaRPr>
          </a:p>
        </p:txBody>
      </p:sp>
      <p:sp>
        <p:nvSpPr>
          <p:cNvPr id="11" name="10 - Θέση αριθμού διαφάνειας"/>
          <p:cNvSpPr>
            <a:spLocks noGrp="1"/>
          </p:cNvSpPr>
          <p:nvPr>
            <p:ph type="sldNum" sz="quarter" idx="12"/>
          </p:nvPr>
        </p:nvSpPr>
        <p:spPr/>
        <p:txBody>
          <a:bodyPr/>
          <a:lstStyle/>
          <a:p>
            <a:fld id="{C2F5A187-A889-495D-B202-899DA2CF5BAE}" type="slidenum">
              <a:rPr lang="en-US" smtClean="0"/>
              <a:pPr/>
              <a:t>127</a:t>
            </a:fld>
            <a:endParaRPr lang="en-US"/>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4"/>
          <p:cNvSpPr>
            <a:spLocks noGrp="1" noChangeArrowheads="1"/>
          </p:cNvSpPr>
          <p:nvPr>
            <p:ph sz="half" idx="1"/>
          </p:nvPr>
        </p:nvSpPr>
        <p:spPr>
          <a:xfrm>
            <a:off x="262769" y="1214658"/>
            <a:ext cx="8113985" cy="2527025"/>
          </a:xfrm>
        </p:spPr>
        <p:txBody>
          <a:bodyPr>
            <a:normAutofit/>
          </a:bodyPr>
          <a:lstStyle/>
          <a:p>
            <a:pPr marL="357188" indent="-357188" algn="just">
              <a:lnSpc>
                <a:spcPct val="100000"/>
              </a:lnSpc>
            </a:pPr>
            <a:r>
              <a:rPr lang="en-US" sz="2000" b="1" dirty="0" err="1" smtClean="0">
                <a:solidFill>
                  <a:srgbClr val="000000"/>
                </a:solidFill>
              </a:rPr>
              <a:t>Όταν</a:t>
            </a:r>
            <a:r>
              <a:rPr lang="en-US" sz="2000" b="1" dirty="0" smtClean="0">
                <a:solidFill>
                  <a:srgbClr val="000000"/>
                </a:solidFill>
              </a:rPr>
              <a:t> </a:t>
            </a:r>
            <a:r>
              <a:rPr lang="en-US" sz="2000" b="1" dirty="0" err="1" smtClean="0">
                <a:solidFill>
                  <a:srgbClr val="000000"/>
                </a:solidFill>
              </a:rPr>
              <a:t>τα</a:t>
            </a:r>
            <a:r>
              <a:rPr lang="en-US" sz="2000" b="1" dirty="0" smtClean="0">
                <a:solidFill>
                  <a:srgbClr val="000000"/>
                </a:solidFill>
              </a:rPr>
              <a:t> </a:t>
            </a:r>
            <a:r>
              <a:rPr lang="en-US" sz="2000" b="1" dirty="0" err="1" smtClean="0">
                <a:solidFill>
                  <a:srgbClr val="000000"/>
                </a:solidFill>
              </a:rPr>
              <a:t>διανύσματα</a:t>
            </a:r>
            <a:r>
              <a:rPr lang="en-US"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 </a:t>
            </a:r>
            <a:r>
              <a:rPr lang="en-US" sz="2000" b="1" dirty="0" err="1" smtClean="0">
                <a:solidFill>
                  <a:srgbClr val="000000"/>
                </a:solidFill>
              </a:rPr>
              <a:t>κάθετα</a:t>
            </a:r>
            <a:r>
              <a:rPr lang="en-US" sz="2000" b="1" dirty="0" smtClean="0">
                <a:solidFill>
                  <a:srgbClr val="000000"/>
                </a:solidFill>
              </a:rPr>
              <a:t> </a:t>
            </a:r>
            <a:r>
              <a:rPr lang="en-US" sz="2000" b="1" dirty="0" err="1" smtClean="0">
                <a:solidFill>
                  <a:srgbClr val="000000"/>
                </a:solidFill>
              </a:rPr>
              <a:t>στο</a:t>
            </a:r>
            <a:r>
              <a:rPr lang="en-US" sz="2000" b="1" dirty="0" smtClean="0">
                <a:solidFill>
                  <a:srgbClr val="000000"/>
                </a:solidFill>
              </a:rPr>
              <a:t> </a:t>
            </a:r>
            <a:r>
              <a:rPr lang="en-US" sz="2000" b="1" dirty="0" err="1" smtClean="0">
                <a:solidFill>
                  <a:srgbClr val="000000"/>
                </a:solidFill>
              </a:rPr>
              <a:t>επίπεδο</a:t>
            </a:r>
            <a:r>
              <a:rPr lang="en-US" sz="2000" b="1" dirty="0" smtClean="0">
                <a:solidFill>
                  <a:srgbClr val="000000"/>
                </a:solidFill>
              </a:rPr>
              <a:t> </a:t>
            </a:r>
            <a:r>
              <a:rPr lang="en-US" sz="2000" b="1" dirty="0" err="1" smtClean="0">
                <a:solidFill>
                  <a:srgbClr val="000000"/>
                </a:solidFill>
              </a:rPr>
              <a:t>της</a:t>
            </a:r>
            <a:r>
              <a:rPr lang="en-US" sz="2000" b="1" dirty="0" smtClean="0">
                <a:solidFill>
                  <a:srgbClr val="000000"/>
                </a:solidFill>
              </a:rPr>
              <a:t> </a:t>
            </a:r>
            <a:r>
              <a:rPr lang="en-US" sz="2000" b="1" dirty="0" err="1" smtClean="0">
                <a:solidFill>
                  <a:srgbClr val="000000"/>
                </a:solidFill>
              </a:rPr>
              <a:t>σελίδας</a:t>
            </a:r>
            <a:r>
              <a:rPr lang="en-US" sz="2000" b="1" dirty="0" smtClean="0">
                <a:solidFill>
                  <a:srgbClr val="000000"/>
                </a:solidFill>
              </a:rPr>
              <a:t>, </a:t>
            </a:r>
            <a:r>
              <a:rPr lang="en-US" sz="2000" b="1" dirty="0" err="1" smtClean="0">
                <a:solidFill>
                  <a:srgbClr val="000000"/>
                </a:solidFill>
              </a:rPr>
              <a:t>χρησιμοποιούμε</a:t>
            </a:r>
            <a:r>
              <a:rPr lang="en-US" sz="2000" b="1" dirty="0" smtClean="0">
                <a:solidFill>
                  <a:srgbClr val="000000"/>
                </a:solidFill>
              </a:rPr>
              <a:t> </a:t>
            </a:r>
            <a:r>
              <a:rPr lang="en-US" sz="2000" b="1" dirty="0" err="1" smtClean="0">
                <a:solidFill>
                  <a:srgbClr val="000000"/>
                </a:solidFill>
              </a:rPr>
              <a:t>κουκκίδες</a:t>
            </a:r>
            <a:r>
              <a:rPr lang="en-US" sz="2000" b="1" dirty="0" smtClean="0">
                <a:solidFill>
                  <a:srgbClr val="000000"/>
                </a:solidFill>
              </a:rPr>
              <a:t> ή </a:t>
            </a:r>
            <a:r>
              <a:rPr lang="en-US" sz="2000" b="1" dirty="0" err="1" smtClean="0">
                <a:solidFill>
                  <a:srgbClr val="000000"/>
                </a:solidFill>
              </a:rPr>
              <a:t>σταυρούς</a:t>
            </a:r>
            <a:r>
              <a:rPr lang="en-US" sz="2000" b="1" dirty="0" smtClean="0">
                <a:solidFill>
                  <a:srgbClr val="000000"/>
                </a:solidFill>
              </a:rPr>
              <a:t>.</a:t>
            </a:r>
          </a:p>
          <a:p>
            <a:pPr marL="357188" lvl="1" indent="-357188" algn="just">
              <a:buClr>
                <a:srgbClr val="2187BA"/>
              </a:buClr>
            </a:pPr>
            <a:r>
              <a:rPr lang="en-US" sz="2000" b="1" dirty="0" err="1" smtClean="0">
                <a:solidFill>
                  <a:srgbClr val="000000"/>
                </a:solidFill>
              </a:rPr>
              <a:t>Οι</a:t>
            </a:r>
            <a:r>
              <a:rPr lang="en-US" sz="2000" b="1" dirty="0" smtClean="0">
                <a:solidFill>
                  <a:srgbClr val="000000"/>
                </a:solidFill>
              </a:rPr>
              <a:t> </a:t>
            </a:r>
            <a:r>
              <a:rPr lang="en-US" sz="2000" b="1" dirty="0" err="1" smtClean="0">
                <a:solidFill>
                  <a:srgbClr val="000000"/>
                </a:solidFill>
              </a:rPr>
              <a:t>κουκκίδες</a:t>
            </a:r>
            <a:r>
              <a:rPr lang="en-US" sz="2000" b="1" dirty="0" smtClean="0">
                <a:solidFill>
                  <a:srgbClr val="000000"/>
                </a:solidFill>
              </a:rPr>
              <a:t> </a:t>
            </a:r>
            <a:r>
              <a:rPr lang="en-US" sz="2000" b="1" dirty="0" err="1" smtClean="0">
                <a:solidFill>
                  <a:srgbClr val="000000"/>
                </a:solidFill>
              </a:rPr>
              <a:t>συμβολίζουν</a:t>
            </a:r>
            <a:r>
              <a:rPr lang="en-US" sz="2000" b="1" dirty="0" smtClean="0">
                <a:solidFill>
                  <a:srgbClr val="000000"/>
                </a:solidFill>
              </a:rPr>
              <a:t> </a:t>
            </a:r>
            <a:r>
              <a:rPr lang="en-US" sz="2000" b="1" dirty="0" err="1" smtClean="0">
                <a:solidFill>
                  <a:srgbClr val="000000"/>
                </a:solidFill>
              </a:rPr>
              <a:t>διανύσματα</a:t>
            </a:r>
            <a:r>
              <a:rPr lang="en-US" sz="2000" b="1" dirty="0" smtClean="0">
                <a:solidFill>
                  <a:srgbClr val="000000"/>
                </a:solidFill>
              </a:rPr>
              <a:t> </a:t>
            </a:r>
            <a:r>
              <a:rPr lang="en-US" sz="2000" b="1" dirty="0" err="1" smtClean="0">
                <a:solidFill>
                  <a:srgbClr val="000000"/>
                </a:solidFill>
              </a:rPr>
              <a:t>που</a:t>
            </a:r>
            <a:r>
              <a:rPr lang="en-US"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 </a:t>
            </a:r>
            <a:r>
              <a:rPr lang="en-US" sz="2000" b="1" dirty="0" err="1" smtClean="0">
                <a:solidFill>
                  <a:srgbClr val="000000"/>
                </a:solidFill>
              </a:rPr>
              <a:t>κάθετα</a:t>
            </a:r>
            <a:r>
              <a:rPr lang="en-US" sz="2000" b="1" dirty="0" smtClean="0">
                <a:solidFill>
                  <a:srgbClr val="000000"/>
                </a:solidFill>
              </a:rPr>
              <a:t> </a:t>
            </a:r>
            <a:r>
              <a:rPr lang="en-US" sz="2000" b="1" dirty="0" err="1" smtClean="0">
                <a:solidFill>
                  <a:srgbClr val="000000"/>
                </a:solidFill>
              </a:rPr>
              <a:t>στο</a:t>
            </a:r>
            <a:r>
              <a:rPr lang="en-US" sz="2000" b="1" dirty="0" smtClean="0">
                <a:solidFill>
                  <a:srgbClr val="000000"/>
                </a:solidFill>
              </a:rPr>
              <a:t> </a:t>
            </a:r>
            <a:r>
              <a:rPr lang="en-US" sz="2000" b="1" dirty="0" err="1" smtClean="0">
                <a:solidFill>
                  <a:srgbClr val="000000"/>
                </a:solidFill>
              </a:rPr>
              <a:t>επίπεδο</a:t>
            </a:r>
            <a:r>
              <a:rPr lang="en-US" sz="2000" b="1" dirty="0" smtClean="0">
                <a:solidFill>
                  <a:srgbClr val="000000"/>
                </a:solidFill>
              </a:rPr>
              <a:t> </a:t>
            </a:r>
            <a:r>
              <a:rPr lang="en-US" sz="2000" b="1" dirty="0" err="1" smtClean="0">
                <a:solidFill>
                  <a:srgbClr val="000000"/>
                </a:solidFill>
              </a:rPr>
              <a:t>της</a:t>
            </a:r>
            <a:r>
              <a:rPr lang="en-US" sz="2000" b="1" dirty="0" smtClean="0">
                <a:solidFill>
                  <a:srgbClr val="000000"/>
                </a:solidFill>
              </a:rPr>
              <a:t> </a:t>
            </a:r>
            <a:r>
              <a:rPr lang="en-US" sz="2000" b="1" dirty="0" err="1" smtClean="0">
                <a:solidFill>
                  <a:srgbClr val="000000"/>
                </a:solidFill>
              </a:rPr>
              <a:t>σελίδας</a:t>
            </a:r>
            <a:r>
              <a:rPr lang="en-US" sz="2000" b="1" dirty="0" smtClean="0">
                <a:solidFill>
                  <a:srgbClr val="000000"/>
                </a:solidFill>
              </a:rPr>
              <a:t> </a:t>
            </a:r>
            <a:r>
              <a:rPr lang="en-US" sz="2000" b="1" dirty="0" err="1" smtClean="0">
                <a:solidFill>
                  <a:srgbClr val="000000"/>
                </a:solidFill>
              </a:rPr>
              <a:t>και</a:t>
            </a:r>
            <a:r>
              <a:rPr lang="en-US" sz="2000" b="1" dirty="0" smtClean="0">
                <a:solidFill>
                  <a:srgbClr val="000000"/>
                </a:solidFill>
              </a:rPr>
              <a:t> </a:t>
            </a:r>
            <a:r>
              <a:rPr lang="en-US" sz="2000" b="1" dirty="0" err="1" smtClean="0">
                <a:solidFill>
                  <a:srgbClr val="000000"/>
                </a:solidFill>
              </a:rPr>
              <a:t>έχουν</a:t>
            </a:r>
            <a:r>
              <a:rPr lang="en-US" sz="2000" b="1" dirty="0" smtClean="0">
                <a:solidFill>
                  <a:srgbClr val="000000"/>
                </a:solidFill>
              </a:rPr>
              <a:t> </a:t>
            </a:r>
            <a:r>
              <a:rPr lang="en-US" sz="2000" b="1" dirty="0" err="1" smtClean="0">
                <a:solidFill>
                  <a:srgbClr val="000000"/>
                </a:solidFill>
              </a:rPr>
              <a:t>φορά</a:t>
            </a:r>
            <a:r>
              <a:rPr lang="en-US" sz="2000" b="1" dirty="0" smtClean="0">
                <a:solidFill>
                  <a:srgbClr val="000000"/>
                </a:solidFill>
              </a:rPr>
              <a:t> </a:t>
            </a:r>
            <a:r>
              <a:rPr lang="en-US" sz="2000" b="1" dirty="0" err="1" smtClean="0">
                <a:solidFill>
                  <a:srgbClr val="000000"/>
                </a:solidFill>
              </a:rPr>
              <a:t>προς</a:t>
            </a:r>
            <a:r>
              <a:rPr lang="en-US" sz="2000" b="1" dirty="0" smtClean="0">
                <a:solidFill>
                  <a:srgbClr val="000000"/>
                </a:solidFill>
              </a:rPr>
              <a:t> </a:t>
            </a:r>
            <a:r>
              <a:rPr lang="en-US" sz="2000" b="1" dirty="0" err="1" smtClean="0">
                <a:solidFill>
                  <a:srgbClr val="000000"/>
                </a:solidFill>
              </a:rPr>
              <a:t>τα</a:t>
            </a:r>
            <a:r>
              <a:rPr lang="en-US" sz="2000" b="1" dirty="0" smtClean="0">
                <a:solidFill>
                  <a:srgbClr val="000000"/>
                </a:solidFill>
              </a:rPr>
              <a:t> </a:t>
            </a:r>
            <a:r>
              <a:rPr lang="en-US" sz="2000" b="1" dirty="0" err="1" smtClean="0">
                <a:solidFill>
                  <a:srgbClr val="000000"/>
                </a:solidFill>
              </a:rPr>
              <a:t>έξω</a:t>
            </a:r>
            <a:r>
              <a:rPr lang="en-US" sz="2000" b="1" dirty="0" smtClean="0">
                <a:solidFill>
                  <a:srgbClr val="000000"/>
                </a:solidFill>
              </a:rPr>
              <a:t>.</a:t>
            </a:r>
          </a:p>
          <a:p>
            <a:pPr marL="357188" lvl="1" indent="-357188" algn="just">
              <a:buClr>
                <a:srgbClr val="2187BA"/>
              </a:buClr>
            </a:pPr>
            <a:r>
              <a:rPr lang="en-US" sz="2000" b="1" dirty="0" err="1" smtClean="0">
                <a:solidFill>
                  <a:srgbClr val="000000"/>
                </a:solidFill>
              </a:rPr>
              <a:t>Οι</a:t>
            </a:r>
            <a:r>
              <a:rPr lang="en-US" sz="2000" b="1" dirty="0" smtClean="0">
                <a:solidFill>
                  <a:srgbClr val="000000"/>
                </a:solidFill>
              </a:rPr>
              <a:t> </a:t>
            </a:r>
            <a:r>
              <a:rPr lang="en-US" sz="2000" b="1" dirty="0" err="1" smtClean="0">
                <a:solidFill>
                  <a:srgbClr val="000000"/>
                </a:solidFill>
              </a:rPr>
              <a:t>σταυροί</a:t>
            </a:r>
            <a:r>
              <a:rPr lang="en-US" sz="2000" b="1" dirty="0" smtClean="0">
                <a:solidFill>
                  <a:srgbClr val="000000"/>
                </a:solidFill>
              </a:rPr>
              <a:t> </a:t>
            </a:r>
            <a:r>
              <a:rPr lang="en-US" sz="2000" b="1" dirty="0" err="1" smtClean="0">
                <a:solidFill>
                  <a:srgbClr val="000000"/>
                </a:solidFill>
              </a:rPr>
              <a:t>συμβολίζουν</a:t>
            </a:r>
            <a:r>
              <a:rPr lang="en-US" sz="2000" b="1" dirty="0" smtClean="0">
                <a:solidFill>
                  <a:srgbClr val="000000"/>
                </a:solidFill>
              </a:rPr>
              <a:t> </a:t>
            </a:r>
            <a:r>
              <a:rPr lang="en-US" sz="2000" b="1" dirty="0" err="1" smtClean="0">
                <a:solidFill>
                  <a:srgbClr val="000000"/>
                </a:solidFill>
              </a:rPr>
              <a:t>διανύσματα</a:t>
            </a:r>
            <a:r>
              <a:rPr lang="en-US" sz="2000" b="1" dirty="0" smtClean="0">
                <a:solidFill>
                  <a:srgbClr val="000000"/>
                </a:solidFill>
              </a:rPr>
              <a:t> </a:t>
            </a:r>
            <a:r>
              <a:rPr lang="en-US" sz="2000" b="1" dirty="0" err="1" smtClean="0">
                <a:solidFill>
                  <a:srgbClr val="000000"/>
                </a:solidFill>
              </a:rPr>
              <a:t>που</a:t>
            </a:r>
            <a:r>
              <a:rPr lang="en-US"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 </a:t>
            </a:r>
            <a:r>
              <a:rPr lang="en-US" sz="2000" b="1" dirty="0" err="1" smtClean="0">
                <a:solidFill>
                  <a:srgbClr val="000000"/>
                </a:solidFill>
              </a:rPr>
              <a:t>κάθετα</a:t>
            </a:r>
            <a:r>
              <a:rPr lang="en-US" sz="2000" b="1" dirty="0" smtClean="0">
                <a:solidFill>
                  <a:srgbClr val="000000"/>
                </a:solidFill>
              </a:rPr>
              <a:t> </a:t>
            </a:r>
            <a:r>
              <a:rPr lang="en-US" sz="2000" b="1" dirty="0" err="1" smtClean="0">
                <a:solidFill>
                  <a:srgbClr val="000000"/>
                </a:solidFill>
              </a:rPr>
              <a:t>στο</a:t>
            </a:r>
            <a:r>
              <a:rPr lang="en-US" sz="2000" b="1" dirty="0" smtClean="0">
                <a:solidFill>
                  <a:srgbClr val="000000"/>
                </a:solidFill>
              </a:rPr>
              <a:t> </a:t>
            </a:r>
            <a:r>
              <a:rPr lang="en-US" sz="2000" b="1" dirty="0" err="1" smtClean="0">
                <a:solidFill>
                  <a:srgbClr val="000000"/>
                </a:solidFill>
              </a:rPr>
              <a:t>επίπεδο</a:t>
            </a:r>
            <a:r>
              <a:rPr lang="en-US" sz="2000" b="1" dirty="0" smtClean="0">
                <a:solidFill>
                  <a:srgbClr val="000000"/>
                </a:solidFill>
              </a:rPr>
              <a:t> </a:t>
            </a:r>
            <a:r>
              <a:rPr lang="en-US" sz="2000" b="1" dirty="0" err="1" smtClean="0">
                <a:solidFill>
                  <a:srgbClr val="000000"/>
                </a:solidFill>
              </a:rPr>
              <a:t>της</a:t>
            </a:r>
            <a:r>
              <a:rPr lang="en-US" sz="2000" b="1" dirty="0" smtClean="0">
                <a:solidFill>
                  <a:srgbClr val="000000"/>
                </a:solidFill>
              </a:rPr>
              <a:t> </a:t>
            </a:r>
            <a:r>
              <a:rPr lang="en-US" sz="2000" b="1" dirty="0" err="1" smtClean="0">
                <a:solidFill>
                  <a:srgbClr val="000000"/>
                </a:solidFill>
              </a:rPr>
              <a:t>σελίδας</a:t>
            </a:r>
            <a:r>
              <a:rPr lang="en-US" sz="2000" b="1" dirty="0" smtClean="0">
                <a:solidFill>
                  <a:srgbClr val="000000"/>
                </a:solidFill>
              </a:rPr>
              <a:t> </a:t>
            </a:r>
            <a:r>
              <a:rPr lang="en-US" sz="2000" b="1" dirty="0" err="1" smtClean="0">
                <a:solidFill>
                  <a:srgbClr val="000000"/>
                </a:solidFill>
              </a:rPr>
              <a:t>και</a:t>
            </a:r>
            <a:r>
              <a:rPr lang="en-US" sz="2000" b="1" dirty="0" smtClean="0">
                <a:solidFill>
                  <a:srgbClr val="000000"/>
                </a:solidFill>
              </a:rPr>
              <a:t> </a:t>
            </a:r>
            <a:r>
              <a:rPr lang="en-US" sz="2000" b="1" dirty="0" err="1" smtClean="0">
                <a:solidFill>
                  <a:srgbClr val="000000"/>
                </a:solidFill>
              </a:rPr>
              <a:t>έχουν</a:t>
            </a:r>
            <a:r>
              <a:rPr lang="en-US" sz="2000" b="1" dirty="0" smtClean="0">
                <a:solidFill>
                  <a:srgbClr val="000000"/>
                </a:solidFill>
              </a:rPr>
              <a:t> </a:t>
            </a:r>
            <a:r>
              <a:rPr lang="en-US" sz="2000" b="1" dirty="0" err="1" smtClean="0">
                <a:solidFill>
                  <a:srgbClr val="000000"/>
                </a:solidFill>
              </a:rPr>
              <a:t>φορά</a:t>
            </a:r>
            <a:r>
              <a:rPr lang="en-US" sz="2000" b="1" dirty="0" smtClean="0">
                <a:solidFill>
                  <a:srgbClr val="000000"/>
                </a:solidFill>
              </a:rPr>
              <a:t> </a:t>
            </a:r>
            <a:r>
              <a:rPr lang="en-US" sz="2000" b="1" dirty="0" err="1" smtClean="0">
                <a:solidFill>
                  <a:srgbClr val="000000"/>
                </a:solidFill>
              </a:rPr>
              <a:t>προς</a:t>
            </a:r>
            <a:r>
              <a:rPr lang="en-US" sz="2000" b="1" dirty="0" smtClean="0">
                <a:solidFill>
                  <a:srgbClr val="000000"/>
                </a:solidFill>
              </a:rPr>
              <a:t> </a:t>
            </a:r>
            <a:r>
              <a:rPr lang="en-US" sz="2000" b="1" dirty="0" err="1" smtClean="0">
                <a:solidFill>
                  <a:srgbClr val="000000"/>
                </a:solidFill>
              </a:rPr>
              <a:t>τα</a:t>
            </a:r>
            <a:r>
              <a:rPr lang="en-US" sz="2000" b="1" dirty="0" smtClean="0">
                <a:solidFill>
                  <a:srgbClr val="000000"/>
                </a:solidFill>
              </a:rPr>
              <a:t> </a:t>
            </a:r>
            <a:r>
              <a:rPr lang="en-US" sz="2000" b="1" dirty="0" err="1" smtClean="0">
                <a:solidFill>
                  <a:srgbClr val="000000"/>
                </a:solidFill>
              </a:rPr>
              <a:t>μέσα</a:t>
            </a:r>
            <a:r>
              <a:rPr lang="en-US" sz="2000" b="1" dirty="0" smtClean="0">
                <a:solidFill>
                  <a:srgbClr val="000000"/>
                </a:solidFill>
              </a:rPr>
              <a:t> (</a:t>
            </a:r>
            <a:r>
              <a:rPr lang="en-US" sz="2000" b="1" dirty="0" err="1" smtClean="0">
                <a:solidFill>
                  <a:srgbClr val="000000"/>
                </a:solidFill>
              </a:rPr>
              <a:t>προς</a:t>
            </a:r>
            <a:r>
              <a:rPr lang="en-US" sz="2000" b="1" dirty="0" smtClean="0">
                <a:solidFill>
                  <a:srgbClr val="000000"/>
                </a:solidFill>
              </a:rPr>
              <a:t> </a:t>
            </a:r>
            <a:r>
              <a:rPr lang="en-US" sz="2000" b="1" dirty="0" err="1" smtClean="0">
                <a:solidFill>
                  <a:srgbClr val="000000"/>
                </a:solidFill>
              </a:rPr>
              <a:t>τη</a:t>
            </a:r>
            <a:r>
              <a:rPr lang="en-US" sz="2000" b="1" dirty="0" smtClean="0">
                <a:solidFill>
                  <a:srgbClr val="000000"/>
                </a:solidFill>
              </a:rPr>
              <a:t> </a:t>
            </a:r>
            <a:r>
              <a:rPr lang="en-US" sz="2000" b="1" dirty="0" err="1" smtClean="0">
                <a:solidFill>
                  <a:srgbClr val="000000"/>
                </a:solidFill>
              </a:rPr>
              <a:t>σελίδα</a:t>
            </a:r>
            <a:r>
              <a:rPr lang="en-US" sz="2000" b="1" dirty="0" smtClean="0">
                <a:solidFill>
                  <a:srgbClr val="000000"/>
                </a:solidFill>
              </a:rPr>
              <a:t>).</a:t>
            </a:r>
          </a:p>
        </p:txBody>
      </p:sp>
      <p:pic>
        <p:nvPicPr>
          <p:cNvPr id="50181" name="Picture 7" descr="27819_2907"/>
          <p:cNvPicPr>
            <a:picLocks noChangeAspect="1" noChangeArrowheads="1"/>
          </p:cNvPicPr>
          <p:nvPr/>
        </p:nvPicPr>
        <p:blipFill>
          <a:blip r:embed="rId2" cstate="print"/>
          <a:srcRect/>
          <a:stretch>
            <a:fillRect/>
          </a:stretch>
        </p:blipFill>
        <p:spPr bwMode="auto">
          <a:xfrm>
            <a:off x="9036054" y="769557"/>
            <a:ext cx="2775924" cy="5757369"/>
          </a:xfrm>
          <a:prstGeom prst="rect">
            <a:avLst/>
          </a:prstGeom>
          <a:noFill/>
          <a:ln w="9525">
            <a:noFill/>
            <a:miter lim="800000"/>
            <a:headEnd/>
            <a:tailEnd/>
          </a:ln>
          <a:scene3d>
            <a:camera prst="orthographicFront"/>
            <a:lightRig rig="threePt" dir="t"/>
          </a:scene3d>
          <a:sp3d>
            <a:bevelT/>
          </a:sp3d>
        </p:spPr>
      </p:pic>
      <p:sp>
        <p:nvSpPr>
          <p:cNvPr id="7" name="Text Box 5"/>
          <p:cNvSpPr txBox="1">
            <a:spLocks noChangeArrowheads="1"/>
          </p:cNvSpPr>
          <p:nvPr/>
        </p:nvSpPr>
        <p:spPr bwMode="auto">
          <a:xfrm>
            <a:off x="148313" y="92071"/>
            <a:ext cx="11887200" cy="64633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3600" b="1" dirty="0" smtClean="0">
                <a:solidFill>
                  <a:srgbClr val="0F7698"/>
                </a:solidFill>
              </a:rPr>
              <a:t>Η έννοια του μαγνητικού πεδίου</a:t>
            </a:r>
            <a:endParaRPr lang="en-US" sz="3600" b="1" dirty="0" smtClean="0">
              <a:solidFill>
                <a:srgbClr val="0F7698"/>
              </a:solidFill>
            </a:endParaRPr>
          </a:p>
        </p:txBody>
      </p:sp>
      <p:pic>
        <p:nvPicPr>
          <p:cNvPr id="8" name="Picture 8" descr="27819_2909"/>
          <p:cNvPicPr>
            <a:picLocks noChangeAspect="1" noChangeArrowheads="1"/>
          </p:cNvPicPr>
          <p:nvPr/>
        </p:nvPicPr>
        <p:blipFill>
          <a:blip r:embed="rId3" cstate="print"/>
          <a:srcRect/>
          <a:stretch>
            <a:fillRect/>
          </a:stretch>
        </p:blipFill>
        <p:spPr bwMode="auto">
          <a:xfrm>
            <a:off x="3543088" y="3716936"/>
            <a:ext cx="4758593" cy="2904577"/>
          </a:xfrm>
          <a:prstGeom prst="rect">
            <a:avLst/>
          </a:prstGeom>
          <a:noFill/>
          <a:ln w="9525">
            <a:noFill/>
            <a:miter lim="800000"/>
            <a:headEnd/>
            <a:tailEnd/>
          </a:ln>
          <a:scene3d>
            <a:camera prst="orthographicFront"/>
            <a:lightRig rig="threePt" dir="t"/>
          </a:scene3d>
          <a:sp3d>
            <a:bevelT/>
          </a:sp3d>
        </p:spPr>
      </p:pic>
      <p:sp>
        <p:nvSpPr>
          <p:cNvPr id="9" name="Rectangle 3"/>
          <p:cNvSpPr>
            <a:spLocks noGrp="1" noChangeArrowheads="1"/>
          </p:cNvSpPr>
          <p:nvPr>
            <p:ph sz="half" idx="1"/>
          </p:nvPr>
        </p:nvSpPr>
        <p:spPr>
          <a:xfrm>
            <a:off x="126125" y="4261945"/>
            <a:ext cx="3394842" cy="2054772"/>
          </a:xfrm>
        </p:spPr>
        <p:txBody>
          <a:bodyPr>
            <a:normAutofit fontScale="92500" lnSpcReduction="10000"/>
          </a:bodyPr>
          <a:lstStyle/>
          <a:p>
            <a:pPr marL="452438" indent="-452438" algn="just"/>
            <a:r>
              <a:rPr lang="en-US" sz="2000" b="1" dirty="0" err="1" smtClean="0">
                <a:solidFill>
                  <a:srgbClr val="000000"/>
                </a:solidFill>
              </a:rPr>
              <a:t>Αν</a:t>
            </a:r>
            <a:r>
              <a:rPr lang="en-US" sz="2000" b="1" dirty="0" smtClean="0">
                <a:solidFill>
                  <a:srgbClr val="000000"/>
                </a:solidFill>
              </a:rPr>
              <a:t> </a:t>
            </a:r>
            <a:r>
              <a:rPr lang="en-US" sz="2000" b="1" dirty="0" err="1" smtClean="0">
                <a:solidFill>
                  <a:srgbClr val="000000"/>
                </a:solidFill>
              </a:rPr>
              <a:t>ένα</a:t>
            </a:r>
            <a:r>
              <a:rPr lang="en-US" sz="2000" b="1" dirty="0" smtClean="0">
                <a:solidFill>
                  <a:srgbClr val="000000"/>
                </a:solidFill>
              </a:rPr>
              <a:t> </a:t>
            </a:r>
            <a:r>
              <a:rPr lang="en-US" sz="2000" b="1" dirty="0" err="1" smtClean="0">
                <a:solidFill>
                  <a:srgbClr val="000000"/>
                </a:solidFill>
              </a:rPr>
              <a:t>φορτισμένο</a:t>
            </a:r>
            <a:r>
              <a:rPr lang="en-US" sz="2000" b="1" dirty="0" smtClean="0">
                <a:solidFill>
                  <a:srgbClr val="000000"/>
                </a:solidFill>
              </a:rPr>
              <a:t> </a:t>
            </a:r>
            <a:r>
              <a:rPr lang="en-US" sz="2000" b="1" dirty="0" err="1" smtClean="0">
                <a:solidFill>
                  <a:srgbClr val="000000"/>
                </a:solidFill>
              </a:rPr>
              <a:t>σωματίδιο</a:t>
            </a:r>
            <a:r>
              <a:rPr lang="en-US" sz="2000" b="1" dirty="0" smtClean="0">
                <a:solidFill>
                  <a:srgbClr val="000000"/>
                </a:solidFill>
              </a:rPr>
              <a:t> </a:t>
            </a:r>
            <a:r>
              <a:rPr lang="en-US" sz="2000" b="1" dirty="0" err="1" smtClean="0">
                <a:solidFill>
                  <a:srgbClr val="000000"/>
                </a:solidFill>
              </a:rPr>
              <a:t>κινείται</a:t>
            </a:r>
            <a:r>
              <a:rPr lang="en-US" sz="2000" b="1" dirty="0" smtClean="0">
                <a:solidFill>
                  <a:srgbClr val="000000"/>
                </a:solidFill>
              </a:rPr>
              <a:t> </a:t>
            </a:r>
            <a:r>
              <a:rPr lang="en-US" sz="2000" b="1" dirty="0" err="1" smtClean="0">
                <a:solidFill>
                  <a:srgbClr val="000000"/>
                </a:solidFill>
              </a:rPr>
              <a:t>μέσα</a:t>
            </a:r>
            <a:r>
              <a:rPr lang="en-US" sz="2000" b="1" dirty="0" smtClean="0">
                <a:solidFill>
                  <a:srgbClr val="000000"/>
                </a:solidFill>
              </a:rPr>
              <a:t> </a:t>
            </a:r>
            <a:r>
              <a:rPr lang="en-US" sz="2000" b="1" dirty="0" err="1" smtClean="0">
                <a:solidFill>
                  <a:srgbClr val="000000"/>
                </a:solidFill>
              </a:rPr>
              <a:t>σε</a:t>
            </a:r>
            <a:r>
              <a:rPr lang="en-US" sz="2000" b="1" dirty="0" smtClean="0">
                <a:solidFill>
                  <a:srgbClr val="000000"/>
                </a:solidFill>
              </a:rPr>
              <a:t> </a:t>
            </a:r>
            <a:r>
              <a:rPr lang="el-GR" sz="2000" b="1" dirty="0" smtClean="0">
                <a:solidFill>
                  <a:srgbClr val="000000"/>
                </a:solidFill>
              </a:rPr>
              <a:t>ένα </a:t>
            </a:r>
            <a:r>
              <a:rPr lang="en-US" sz="2000" b="1" dirty="0" err="1" smtClean="0">
                <a:solidFill>
                  <a:srgbClr val="000000"/>
                </a:solidFill>
              </a:rPr>
              <a:t>μαγνητικό</a:t>
            </a:r>
            <a:r>
              <a:rPr lang="en-US" sz="2000" b="1" dirty="0" smtClean="0">
                <a:solidFill>
                  <a:srgbClr val="000000"/>
                </a:solidFill>
              </a:rPr>
              <a:t> </a:t>
            </a:r>
            <a:r>
              <a:rPr lang="en-US" sz="2000" b="1" dirty="0" err="1" smtClean="0">
                <a:solidFill>
                  <a:srgbClr val="000000"/>
                </a:solidFill>
              </a:rPr>
              <a:t>πεδίο</a:t>
            </a:r>
            <a:r>
              <a:rPr lang="en-US" sz="2000" b="1" dirty="0" smtClean="0">
                <a:solidFill>
                  <a:srgbClr val="000000"/>
                </a:solidFill>
              </a:rPr>
              <a:t> </a:t>
            </a:r>
            <a:r>
              <a:rPr lang="el-GR" sz="2000" b="1" dirty="0" smtClean="0">
                <a:solidFill>
                  <a:srgbClr val="000000"/>
                </a:solidFill>
              </a:rPr>
              <a:t>με </a:t>
            </a:r>
            <a:r>
              <a:rPr lang="en-US" sz="2000" b="1" dirty="0" err="1" smtClean="0">
                <a:solidFill>
                  <a:srgbClr val="000000"/>
                </a:solidFill>
              </a:rPr>
              <a:t>ταχύτητ</a:t>
            </a:r>
            <a:r>
              <a:rPr lang="el-GR" sz="2000" b="1" dirty="0" smtClean="0">
                <a:solidFill>
                  <a:srgbClr val="000000"/>
                </a:solidFill>
              </a:rPr>
              <a:t>α</a:t>
            </a:r>
            <a:r>
              <a:rPr lang="en-US" sz="2000" b="1" dirty="0" smtClean="0">
                <a:solidFill>
                  <a:srgbClr val="000000"/>
                </a:solidFill>
              </a:rPr>
              <a:t> </a:t>
            </a:r>
            <a:r>
              <a:rPr lang="el-GR" sz="2000" b="1" dirty="0" smtClean="0">
                <a:solidFill>
                  <a:srgbClr val="000000"/>
                </a:solidFill>
              </a:rPr>
              <a:t>η οποία</a:t>
            </a:r>
            <a:r>
              <a:rPr lang="en-US" sz="2000" b="1" dirty="0" smtClean="0">
                <a:solidFill>
                  <a:srgbClr val="000000"/>
                </a:solidFill>
              </a:rPr>
              <a:t> </a:t>
            </a:r>
            <a:r>
              <a:rPr lang="en-US" sz="2000" b="1" dirty="0" err="1" smtClean="0">
                <a:solidFill>
                  <a:srgbClr val="000000"/>
                </a:solidFill>
              </a:rPr>
              <a:t>σχηματίζει</a:t>
            </a:r>
            <a:r>
              <a:rPr lang="en-US" sz="2000" b="1" dirty="0" smtClean="0">
                <a:solidFill>
                  <a:srgbClr val="000000"/>
                </a:solidFill>
              </a:rPr>
              <a:t> </a:t>
            </a:r>
            <a:r>
              <a:rPr lang="en-US" sz="2000" b="1" dirty="0" err="1" smtClean="0">
                <a:solidFill>
                  <a:srgbClr val="000000"/>
                </a:solidFill>
              </a:rPr>
              <a:t>γωνία</a:t>
            </a:r>
            <a:r>
              <a:rPr lang="en-US" sz="2000" b="1" dirty="0" smtClean="0">
                <a:solidFill>
                  <a:srgbClr val="000000"/>
                </a:solidFill>
              </a:rPr>
              <a:t> </a:t>
            </a:r>
            <a:r>
              <a:rPr lang="en-US" sz="2000" b="1" dirty="0" err="1" smtClean="0">
                <a:solidFill>
                  <a:srgbClr val="000000"/>
                </a:solidFill>
              </a:rPr>
              <a:t>με</a:t>
            </a:r>
            <a:r>
              <a:rPr lang="en-US" sz="2000" b="1" dirty="0" smtClean="0">
                <a:solidFill>
                  <a:srgbClr val="000000"/>
                </a:solidFill>
              </a:rPr>
              <a:t> </a:t>
            </a: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πεδίο</a:t>
            </a:r>
            <a:r>
              <a:rPr lang="en-US" sz="2000" b="1" dirty="0" smtClean="0">
                <a:solidFill>
                  <a:srgbClr val="000000"/>
                </a:solidFill>
              </a:rPr>
              <a:t>, </a:t>
            </a:r>
            <a:r>
              <a:rPr lang="en-US" sz="2000" b="1" dirty="0" err="1" smtClean="0">
                <a:solidFill>
                  <a:srgbClr val="000000"/>
                </a:solidFill>
              </a:rPr>
              <a:t>τότε</a:t>
            </a:r>
            <a:r>
              <a:rPr lang="en-US" sz="2000" b="1" dirty="0" smtClean="0">
                <a:solidFill>
                  <a:srgbClr val="000000"/>
                </a:solidFill>
              </a:rPr>
              <a:t> </a:t>
            </a:r>
            <a:r>
              <a:rPr lang="en-US" sz="2000" b="1" dirty="0" err="1" smtClean="0">
                <a:solidFill>
                  <a:srgbClr val="000000"/>
                </a:solidFill>
              </a:rPr>
              <a:t>διαγράφει</a:t>
            </a:r>
            <a:r>
              <a:rPr lang="en-US" sz="2000" b="1" dirty="0" smtClean="0">
                <a:solidFill>
                  <a:srgbClr val="000000"/>
                </a:solidFill>
              </a:rPr>
              <a:t> </a:t>
            </a:r>
            <a:r>
              <a:rPr lang="en-US" sz="2000" b="1" dirty="0" err="1" smtClean="0">
                <a:solidFill>
                  <a:srgbClr val="000000"/>
                </a:solidFill>
              </a:rPr>
              <a:t>ελικοειδή</a:t>
            </a:r>
            <a:r>
              <a:rPr lang="en-US" sz="2000" b="1" dirty="0" smtClean="0">
                <a:solidFill>
                  <a:srgbClr val="000000"/>
                </a:solidFill>
              </a:rPr>
              <a:t> </a:t>
            </a:r>
            <a:r>
              <a:rPr lang="en-US" sz="2000" b="1" dirty="0" err="1" smtClean="0">
                <a:solidFill>
                  <a:srgbClr val="000000"/>
                </a:solidFill>
              </a:rPr>
              <a:t>τροχιά</a:t>
            </a:r>
            <a:r>
              <a:rPr lang="en-US" sz="2000" b="1" dirty="0" smtClean="0">
                <a:solidFill>
                  <a:srgbClr val="000000"/>
                </a:solidFill>
              </a:rPr>
              <a:t>.</a:t>
            </a:r>
          </a:p>
          <a:p>
            <a:pPr marL="0" indent="0"/>
            <a:endParaRPr lang="en-US" sz="1800" dirty="0" smtClean="0">
              <a:solidFill>
                <a:srgbClr val="000000"/>
              </a:solidFill>
            </a:endParaRPr>
          </a:p>
        </p:txBody>
      </p:sp>
      <p:sp>
        <p:nvSpPr>
          <p:cNvPr id="12" name="11 - Θέση αριθμού διαφάνειας"/>
          <p:cNvSpPr>
            <a:spLocks noGrp="1"/>
          </p:cNvSpPr>
          <p:nvPr>
            <p:ph type="sldNum" sz="quarter" idx="12"/>
          </p:nvPr>
        </p:nvSpPr>
        <p:spPr/>
        <p:txBody>
          <a:bodyPr/>
          <a:lstStyle/>
          <a:p>
            <a:fld id="{C2F5A187-A889-495D-B202-899DA2CF5BAE}" type="slidenum">
              <a:rPr lang="en-US" smtClean="0"/>
              <a:pPr/>
              <a:t>128</a:t>
            </a:fld>
            <a:endParaRPr lang="en-US"/>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677334" y="914390"/>
            <a:ext cx="4199466" cy="620112"/>
          </a:xfrm>
        </p:spPr>
        <p:txBody>
          <a:bodyPr>
            <a:normAutofit/>
          </a:bodyPr>
          <a:lstStyle/>
          <a:p>
            <a:r>
              <a:rPr lang="el-GR" sz="2800" b="1" dirty="0" smtClean="0">
                <a:solidFill>
                  <a:srgbClr val="0D3857"/>
                </a:solidFill>
              </a:rPr>
              <a:t>Ρ</a:t>
            </a:r>
            <a:r>
              <a:rPr lang="en-US" sz="2800" b="1" dirty="0" err="1" smtClean="0">
                <a:solidFill>
                  <a:srgbClr val="0D3857"/>
                </a:solidFill>
              </a:rPr>
              <a:t>ευματοφόρος</a:t>
            </a:r>
            <a:r>
              <a:rPr lang="en-US" sz="2800" b="1" dirty="0" smtClean="0">
                <a:solidFill>
                  <a:srgbClr val="0D3857"/>
                </a:solidFill>
              </a:rPr>
              <a:t> </a:t>
            </a:r>
            <a:r>
              <a:rPr lang="el-GR" sz="2800" b="1" dirty="0" smtClean="0">
                <a:solidFill>
                  <a:srgbClr val="0D3857"/>
                </a:solidFill>
              </a:rPr>
              <a:t>Α</a:t>
            </a:r>
            <a:r>
              <a:rPr lang="en-US" sz="2800" b="1" dirty="0" err="1" smtClean="0">
                <a:solidFill>
                  <a:srgbClr val="0D3857"/>
                </a:solidFill>
              </a:rPr>
              <a:t>γωγός</a:t>
            </a:r>
            <a:endParaRPr lang="en-US" sz="2800" b="1" dirty="0" smtClean="0">
              <a:solidFill>
                <a:srgbClr val="0D3857"/>
              </a:solidFill>
            </a:endParaRPr>
          </a:p>
        </p:txBody>
      </p:sp>
      <p:sp>
        <p:nvSpPr>
          <p:cNvPr id="61443" name="Rectangle 3"/>
          <p:cNvSpPr>
            <a:spLocks noGrp="1" noChangeArrowheads="1"/>
          </p:cNvSpPr>
          <p:nvPr>
            <p:ph idx="1"/>
          </p:nvPr>
        </p:nvSpPr>
        <p:spPr>
          <a:xfrm>
            <a:off x="414584" y="1761221"/>
            <a:ext cx="5481719" cy="2978952"/>
          </a:xfrm>
        </p:spPr>
        <p:txBody>
          <a:bodyPr>
            <a:noAutofit/>
          </a:bodyPr>
          <a:lstStyle/>
          <a:p>
            <a:pPr marL="452438" indent="-452438" algn="just">
              <a:tabLst>
                <a:tab pos="357188" algn="l"/>
              </a:tabLst>
            </a:pPr>
            <a:r>
              <a:rPr lang="en-US" sz="2000" b="1" dirty="0" err="1" smtClean="0">
                <a:solidFill>
                  <a:srgbClr val="000000"/>
                </a:solidFill>
              </a:rPr>
              <a:t>Σε</a:t>
            </a:r>
            <a:r>
              <a:rPr lang="en-US" sz="2000" b="1" dirty="0" smtClean="0">
                <a:solidFill>
                  <a:srgbClr val="000000"/>
                </a:solidFill>
              </a:rPr>
              <a:t> </a:t>
            </a:r>
            <a:r>
              <a:rPr lang="el-GR" sz="2000" b="1" dirty="0" smtClean="0">
                <a:solidFill>
                  <a:srgbClr val="000000"/>
                </a:solidFill>
              </a:rPr>
              <a:t>έναν </a:t>
            </a:r>
            <a:r>
              <a:rPr lang="en-US" sz="2000" b="1" dirty="0" err="1" smtClean="0">
                <a:solidFill>
                  <a:srgbClr val="000000"/>
                </a:solidFill>
              </a:rPr>
              <a:t>ρευματοφόρο</a:t>
            </a:r>
            <a:r>
              <a:rPr lang="en-US" sz="2000" b="1" dirty="0" smtClean="0">
                <a:solidFill>
                  <a:srgbClr val="000000"/>
                </a:solidFill>
              </a:rPr>
              <a:t> </a:t>
            </a:r>
            <a:r>
              <a:rPr lang="el-GR" sz="2000" b="1" dirty="0" smtClean="0">
                <a:solidFill>
                  <a:srgbClr val="000000"/>
                </a:solidFill>
              </a:rPr>
              <a:t>σύρμα,</a:t>
            </a:r>
            <a:r>
              <a:rPr lang="en-US" sz="2000" b="1" dirty="0" smtClean="0">
                <a:solidFill>
                  <a:srgbClr val="000000"/>
                </a:solidFill>
              </a:rPr>
              <a:t> </a:t>
            </a:r>
            <a:r>
              <a:rPr lang="el-GR" sz="2000" b="1" dirty="0" smtClean="0">
                <a:solidFill>
                  <a:srgbClr val="000000"/>
                </a:solidFill>
              </a:rPr>
              <a:t>το οποίο </a:t>
            </a:r>
            <a:r>
              <a:rPr lang="en-US" sz="2000" b="1" dirty="0" err="1" smtClean="0">
                <a:solidFill>
                  <a:srgbClr val="000000"/>
                </a:solidFill>
              </a:rPr>
              <a:t>βρίσκεται</a:t>
            </a:r>
            <a:r>
              <a:rPr lang="en-US" sz="2000" b="1" dirty="0" smtClean="0">
                <a:solidFill>
                  <a:srgbClr val="000000"/>
                </a:solidFill>
              </a:rPr>
              <a:t> </a:t>
            </a:r>
            <a:r>
              <a:rPr lang="en-US" sz="2000" b="1" dirty="0" err="1" smtClean="0">
                <a:solidFill>
                  <a:srgbClr val="000000"/>
                </a:solidFill>
              </a:rPr>
              <a:t>μέσα</a:t>
            </a:r>
            <a:r>
              <a:rPr lang="en-US" sz="2000" b="1" dirty="0" smtClean="0">
                <a:solidFill>
                  <a:srgbClr val="000000"/>
                </a:solidFill>
              </a:rPr>
              <a:t> </a:t>
            </a:r>
            <a:r>
              <a:rPr lang="en-US" sz="2000" b="1" dirty="0" err="1" smtClean="0">
                <a:solidFill>
                  <a:srgbClr val="000000"/>
                </a:solidFill>
              </a:rPr>
              <a:t>σε</a:t>
            </a:r>
            <a:r>
              <a:rPr lang="en-US" sz="2000" b="1" dirty="0" smtClean="0">
                <a:solidFill>
                  <a:srgbClr val="000000"/>
                </a:solidFill>
              </a:rPr>
              <a:t> </a:t>
            </a:r>
            <a:r>
              <a:rPr lang="el-GR" sz="2000" b="1" dirty="0" smtClean="0">
                <a:solidFill>
                  <a:srgbClr val="000000"/>
                </a:solidFill>
              </a:rPr>
              <a:t>ένα </a:t>
            </a:r>
            <a:r>
              <a:rPr lang="en-US" sz="2000" b="1" dirty="0" err="1" smtClean="0">
                <a:solidFill>
                  <a:srgbClr val="000000"/>
                </a:solidFill>
              </a:rPr>
              <a:t>μαγνητικό</a:t>
            </a:r>
            <a:r>
              <a:rPr lang="en-US" sz="2000" b="1" dirty="0" smtClean="0">
                <a:solidFill>
                  <a:srgbClr val="000000"/>
                </a:solidFill>
              </a:rPr>
              <a:t> </a:t>
            </a:r>
            <a:r>
              <a:rPr lang="en-US" sz="2000" b="1" dirty="0" err="1" smtClean="0">
                <a:solidFill>
                  <a:srgbClr val="000000"/>
                </a:solidFill>
              </a:rPr>
              <a:t>πεδίο</a:t>
            </a:r>
            <a:r>
              <a:rPr lang="el-GR" sz="2000" b="1" dirty="0" smtClean="0">
                <a:solidFill>
                  <a:srgbClr val="000000"/>
                </a:solidFill>
              </a:rPr>
              <a:t>,</a:t>
            </a:r>
            <a:r>
              <a:rPr lang="en-US" sz="2000" b="1" dirty="0" smtClean="0">
                <a:solidFill>
                  <a:srgbClr val="000000"/>
                </a:solidFill>
              </a:rPr>
              <a:t> </a:t>
            </a:r>
            <a:r>
              <a:rPr lang="en-US" sz="2000" b="1" dirty="0" err="1" smtClean="0">
                <a:solidFill>
                  <a:srgbClr val="000000"/>
                </a:solidFill>
              </a:rPr>
              <a:t>ασκείται</a:t>
            </a:r>
            <a:r>
              <a:rPr lang="en-US" sz="2000" b="1" dirty="0" smtClean="0">
                <a:solidFill>
                  <a:srgbClr val="000000"/>
                </a:solidFill>
              </a:rPr>
              <a:t> </a:t>
            </a:r>
            <a:r>
              <a:rPr lang="en-US" sz="2000" b="1" dirty="0" err="1" smtClean="0">
                <a:solidFill>
                  <a:srgbClr val="000000"/>
                </a:solidFill>
              </a:rPr>
              <a:t>δύναμη</a:t>
            </a:r>
            <a:r>
              <a:rPr lang="en-US" sz="2000" b="1" dirty="0" smtClean="0">
                <a:solidFill>
                  <a:srgbClr val="000000"/>
                </a:solidFill>
              </a:rPr>
              <a:t>.</a:t>
            </a:r>
          </a:p>
          <a:p>
            <a:pPr marL="452438" lvl="1" indent="-452438" algn="just">
              <a:buClr>
                <a:srgbClr val="2187BA"/>
              </a:buClr>
              <a:tabLst>
                <a:tab pos="452438" algn="l"/>
              </a:tabLst>
            </a:pP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ρεύμα</a:t>
            </a:r>
            <a:r>
              <a:rPr lang="en-US"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 </a:t>
            </a:r>
            <a:r>
              <a:rPr lang="en-US" sz="2000" b="1" dirty="0" err="1" smtClean="0">
                <a:solidFill>
                  <a:srgbClr val="000000"/>
                </a:solidFill>
              </a:rPr>
              <a:t>ένα</a:t>
            </a:r>
            <a:r>
              <a:rPr lang="en-US" sz="2000" b="1" dirty="0" smtClean="0">
                <a:solidFill>
                  <a:srgbClr val="000000"/>
                </a:solidFill>
              </a:rPr>
              <a:t> </a:t>
            </a:r>
            <a:r>
              <a:rPr lang="en-US" sz="2000" b="1" dirty="0" err="1" smtClean="0">
                <a:solidFill>
                  <a:srgbClr val="000000"/>
                </a:solidFill>
              </a:rPr>
              <a:t>σύνολο</a:t>
            </a:r>
            <a:r>
              <a:rPr lang="en-US" sz="2000" b="1" dirty="0" smtClean="0">
                <a:solidFill>
                  <a:srgbClr val="000000"/>
                </a:solidFill>
              </a:rPr>
              <a:t> </a:t>
            </a:r>
            <a:r>
              <a:rPr lang="en-US" sz="2000" b="1" dirty="0" err="1" smtClean="0">
                <a:solidFill>
                  <a:srgbClr val="000000"/>
                </a:solidFill>
              </a:rPr>
              <a:t>πολλών</a:t>
            </a:r>
            <a:r>
              <a:rPr lang="en-US" sz="2000" b="1" dirty="0" smtClean="0">
                <a:solidFill>
                  <a:srgbClr val="000000"/>
                </a:solidFill>
              </a:rPr>
              <a:t> </a:t>
            </a:r>
            <a:r>
              <a:rPr lang="en-US" sz="2000" b="1" dirty="0" err="1" smtClean="0">
                <a:solidFill>
                  <a:srgbClr val="000000"/>
                </a:solidFill>
              </a:rPr>
              <a:t>κινούμενων</a:t>
            </a:r>
            <a:r>
              <a:rPr lang="en-US" sz="2000" b="1" dirty="0" smtClean="0">
                <a:solidFill>
                  <a:srgbClr val="000000"/>
                </a:solidFill>
              </a:rPr>
              <a:t> </a:t>
            </a:r>
            <a:r>
              <a:rPr lang="en-US" sz="2000" b="1" dirty="0" err="1" smtClean="0">
                <a:solidFill>
                  <a:srgbClr val="000000"/>
                </a:solidFill>
              </a:rPr>
              <a:t>φορτισμένων</a:t>
            </a:r>
            <a:r>
              <a:rPr lang="en-US" sz="2000" b="1" dirty="0" smtClean="0">
                <a:solidFill>
                  <a:srgbClr val="000000"/>
                </a:solidFill>
              </a:rPr>
              <a:t> </a:t>
            </a:r>
            <a:r>
              <a:rPr lang="en-US" sz="2000" b="1" dirty="0" err="1" smtClean="0">
                <a:solidFill>
                  <a:srgbClr val="000000"/>
                </a:solidFill>
              </a:rPr>
              <a:t>σωματιδίων</a:t>
            </a:r>
            <a:r>
              <a:rPr lang="en-US" sz="2000" b="1" dirty="0" smtClean="0">
                <a:solidFill>
                  <a:srgbClr val="000000"/>
                </a:solidFill>
              </a:rPr>
              <a:t>.</a:t>
            </a:r>
          </a:p>
          <a:p>
            <a:pPr marL="452438" indent="-452438" algn="just"/>
            <a:r>
              <a:rPr lang="en-US" sz="2000" b="1" dirty="0" smtClean="0">
                <a:solidFill>
                  <a:srgbClr val="000000"/>
                </a:solidFill>
              </a:rPr>
              <a:t>Η </a:t>
            </a:r>
            <a:r>
              <a:rPr lang="en-US" sz="2000" b="1" dirty="0" err="1" smtClean="0">
                <a:solidFill>
                  <a:srgbClr val="000000"/>
                </a:solidFill>
              </a:rPr>
              <a:t>κατεύθυνση</a:t>
            </a:r>
            <a:r>
              <a:rPr lang="en-US" sz="2000" b="1" dirty="0" smtClean="0">
                <a:solidFill>
                  <a:srgbClr val="000000"/>
                </a:solidFill>
              </a:rPr>
              <a:t> </a:t>
            </a:r>
            <a:r>
              <a:rPr lang="en-US" sz="2000" b="1" dirty="0" err="1" smtClean="0">
                <a:solidFill>
                  <a:srgbClr val="000000"/>
                </a:solidFill>
              </a:rPr>
              <a:t>της</a:t>
            </a:r>
            <a:r>
              <a:rPr lang="en-US" sz="2000" b="1" dirty="0" smtClean="0">
                <a:solidFill>
                  <a:srgbClr val="000000"/>
                </a:solidFill>
              </a:rPr>
              <a:t> </a:t>
            </a:r>
            <a:r>
              <a:rPr lang="en-US" sz="2000" b="1" dirty="0" err="1" smtClean="0">
                <a:solidFill>
                  <a:srgbClr val="000000"/>
                </a:solidFill>
              </a:rPr>
              <a:t>δύναμης</a:t>
            </a:r>
            <a:r>
              <a:rPr lang="en-US" sz="2000" b="1" dirty="0" smtClean="0">
                <a:solidFill>
                  <a:srgbClr val="000000"/>
                </a:solidFill>
              </a:rPr>
              <a:t> </a:t>
            </a:r>
            <a:r>
              <a:rPr lang="el-GR" sz="2000" b="1" dirty="0" smtClean="0">
                <a:solidFill>
                  <a:srgbClr val="000000"/>
                </a:solidFill>
              </a:rPr>
              <a:t>προσδιορίζεται</a:t>
            </a:r>
            <a:r>
              <a:rPr lang="en-US" sz="2000" b="1" dirty="0" smtClean="0">
                <a:solidFill>
                  <a:srgbClr val="000000"/>
                </a:solidFill>
              </a:rPr>
              <a:t> </a:t>
            </a:r>
            <a:r>
              <a:rPr lang="el-GR" sz="2000" b="1" dirty="0" smtClean="0">
                <a:solidFill>
                  <a:srgbClr val="000000"/>
                </a:solidFill>
              </a:rPr>
              <a:t>με</a:t>
            </a:r>
            <a:r>
              <a:rPr lang="en-US" sz="2000" b="1" dirty="0" smtClean="0">
                <a:solidFill>
                  <a:srgbClr val="000000"/>
                </a:solidFill>
              </a:rPr>
              <a:t> </a:t>
            </a:r>
            <a:r>
              <a:rPr lang="en-US" sz="2000" b="1" dirty="0" err="1" smtClean="0">
                <a:solidFill>
                  <a:srgbClr val="000000"/>
                </a:solidFill>
              </a:rPr>
              <a:t>τον</a:t>
            </a:r>
            <a:r>
              <a:rPr lang="en-US" sz="2000" b="1" dirty="0" smtClean="0">
                <a:solidFill>
                  <a:srgbClr val="000000"/>
                </a:solidFill>
              </a:rPr>
              <a:t> </a:t>
            </a:r>
            <a:r>
              <a:rPr lang="en-US" sz="2000" b="1" dirty="0" err="1" smtClean="0">
                <a:solidFill>
                  <a:srgbClr val="000000"/>
                </a:solidFill>
              </a:rPr>
              <a:t>κανόνα</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δεξιού</a:t>
            </a:r>
            <a:r>
              <a:rPr lang="en-US" sz="2000" b="1" dirty="0" smtClean="0">
                <a:solidFill>
                  <a:srgbClr val="000000"/>
                </a:solidFill>
              </a:rPr>
              <a:t> </a:t>
            </a:r>
            <a:r>
              <a:rPr lang="en-US" sz="2000" b="1" dirty="0" err="1" smtClean="0">
                <a:solidFill>
                  <a:srgbClr val="000000"/>
                </a:solidFill>
              </a:rPr>
              <a:t>χεριού</a:t>
            </a:r>
            <a:r>
              <a:rPr lang="en-US" sz="2000" b="1" dirty="0" smtClean="0">
                <a:solidFill>
                  <a:srgbClr val="000000"/>
                </a:solidFill>
              </a:rPr>
              <a:t>.</a:t>
            </a:r>
          </a:p>
        </p:txBody>
      </p:sp>
      <p:sp>
        <p:nvSpPr>
          <p:cNvPr id="5" name="Text Box 5"/>
          <p:cNvSpPr txBox="1">
            <a:spLocks noChangeArrowheads="1"/>
          </p:cNvSpPr>
          <p:nvPr/>
        </p:nvSpPr>
        <p:spPr bwMode="auto">
          <a:xfrm>
            <a:off x="148313" y="92071"/>
            <a:ext cx="11887200" cy="64633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3600" b="1" dirty="0" smtClean="0">
                <a:solidFill>
                  <a:srgbClr val="0F7698"/>
                </a:solidFill>
              </a:rPr>
              <a:t>Η έννοια του μαγνητικού πεδίου</a:t>
            </a:r>
            <a:endParaRPr lang="en-US" sz="3600" b="1" dirty="0" smtClean="0">
              <a:solidFill>
                <a:srgbClr val="0F7698"/>
              </a:solidFill>
            </a:endParaRPr>
          </a:p>
        </p:txBody>
      </p:sp>
      <p:pic>
        <p:nvPicPr>
          <p:cNvPr id="7" name="Picture 7" descr="27819_2917"/>
          <p:cNvPicPr>
            <a:picLocks noChangeAspect="1" noChangeArrowheads="1"/>
          </p:cNvPicPr>
          <p:nvPr/>
        </p:nvPicPr>
        <p:blipFill>
          <a:blip r:embed="rId2" cstate="print"/>
          <a:srcRect/>
          <a:stretch>
            <a:fillRect/>
          </a:stretch>
        </p:blipFill>
        <p:spPr bwMode="auto">
          <a:xfrm>
            <a:off x="6168259" y="1358080"/>
            <a:ext cx="5634567" cy="3943350"/>
          </a:xfrm>
          <a:prstGeom prst="rect">
            <a:avLst/>
          </a:prstGeom>
          <a:noFill/>
          <a:ln w="9525">
            <a:noFill/>
            <a:miter lim="800000"/>
            <a:headEnd/>
            <a:tailEnd/>
          </a:ln>
          <a:scene3d>
            <a:camera prst="orthographicFront"/>
            <a:lightRig rig="threePt" dir="t"/>
          </a:scene3d>
          <a:sp3d>
            <a:bevelT/>
          </a:sp3d>
        </p:spPr>
      </p:pic>
      <p:sp>
        <p:nvSpPr>
          <p:cNvPr id="9" name="8 - Θέση αριθμού διαφάνειας"/>
          <p:cNvSpPr>
            <a:spLocks noGrp="1"/>
          </p:cNvSpPr>
          <p:nvPr>
            <p:ph type="sldNum" sz="quarter" idx="12"/>
          </p:nvPr>
        </p:nvSpPr>
        <p:spPr/>
        <p:txBody>
          <a:bodyPr/>
          <a:lstStyle/>
          <a:p>
            <a:fld id="{C2F5A187-A889-495D-B202-899DA2CF5BAE}" type="slidenum">
              <a:rPr lang="en-US" smtClean="0"/>
              <a:pPr/>
              <a:t>129</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Grp="1" noChangeArrowheads="1"/>
          </p:cNvSpPr>
          <p:nvPr>
            <p:ph type="title"/>
          </p:nvPr>
        </p:nvSpPr>
        <p:spPr>
          <a:xfrm>
            <a:off x="2709333" y="129809"/>
            <a:ext cx="6824134" cy="655638"/>
          </a:xfrm>
        </p:spPr>
        <p:txBody>
          <a:bodyPr>
            <a:normAutofit fontScale="90000"/>
          </a:bodyPr>
          <a:lstStyle/>
          <a:p>
            <a:pPr algn="ctr" eaLnBrk="1" hangingPunct="1"/>
            <a:r>
              <a:rPr lang="el-GR" b="1" dirty="0" smtClean="0">
                <a:solidFill>
                  <a:srgbClr val="0F7698"/>
                </a:solidFill>
              </a:rPr>
              <a:t>Η Έννοια του Πεδίου στη Φυσική</a:t>
            </a:r>
            <a:endParaRPr lang="en-US" b="1" dirty="0" smtClean="0">
              <a:solidFill>
                <a:srgbClr val="0F7698"/>
              </a:solidFill>
            </a:endParaRPr>
          </a:p>
        </p:txBody>
      </p:sp>
      <p:grpSp>
        <p:nvGrpSpPr>
          <p:cNvPr id="18" name="17 - Ομάδα"/>
          <p:cNvGrpSpPr/>
          <p:nvPr/>
        </p:nvGrpSpPr>
        <p:grpSpPr>
          <a:xfrm>
            <a:off x="609029" y="850027"/>
            <a:ext cx="10680526" cy="2159000"/>
            <a:chOff x="577882" y="2842427"/>
            <a:chExt cx="10680526" cy="2159000"/>
          </a:xfrm>
        </p:grpSpPr>
        <p:graphicFrame>
          <p:nvGraphicFramePr>
            <p:cNvPr id="220162" name="Object 2"/>
            <p:cNvGraphicFramePr>
              <a:graphicFrameLocks noChangeAspect="1"/>
            </p:cNvGraphicFramePr>
            <p:nvPr>
              <p:extLst>
                <p:ext uri="{D42A27DB-BD31-4B8C-83A1-F6EECF244321}">
                  <p14:modId xmlns:p14="http://schemas.microsoft.com/office/powerpoint/2010/main" val="3383404161"/>
                </p:ext>
              </p:extLst>
            </p:nvPr>
          </p:nvGraphicFramePr>
          <p:xfrm>
            <a:off x="577882" y="3078885"/>
            <a:ext cx="4013200" cy="990600"/>
          </p:xfrm>
          <a:graphic>
            <a:graphicData uri="http://schemas.openxmlformats.org/presentationml/2006/ole">
              <mc:AlternateContent xmlns:mc="http://schemas.openxmlformats.org/markup-compatibility/2006">
                <mc:Choice xmlns:v="urn:schemas-microsoft-com:vml" Requires="v">
                  <p:oleObj spid="_x0000_s268298" name="Equation" r:id="rId3" imgW="4012920" imgH="990360" progId="Equation.DSMT4">
                    <p:embed/>
                  </p:oleObj>
                </mc:Choice>
                <mc:Fallback>
                  <p:oleObj name="Equation" r:id="rId3" imgW="4012920" imgH="990360" progId="Equation.DSMT4">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882" y="3078885"/>
                          <a:ext cx="4013200" cy="990600"/>
                        </a:xfrm>
                        <a:prstGeom prst="rect">
                          <a:avLst/>
                        </a:prstGeom>
                        <a:solidFill>
                          <a:schemeClr val="folHlink"/>
                        </a:solidFill>
                      </p:spPr>
                    </p:pic>
                  </p:oleObj>
                </mc:Fallback>
              </mc:AlternateContent>
            </a:graphicData>
          </a:graphic>
        </p:graphicFrame>
        <p:pic>
          <p:nvPicPr>
            <p:cNvPr id="220164" name="Picture 4" descr="Αποτέλεσμα εικόνας για coulomb">
              <a:hlinkClick r:id="rId5"/>
            </p:cNvPr>
            <p:cNvPicPr>
              <a:picLocks noChangeAspect="1" noChangeArrowheads="1"/>
            </p:cNvPicPr>
            <p:nvPr/>
          </p:nvPicPr>
          <p:blipFill>
            <a:blip r:embed="rId6" cstate="print"/>
            <a:srcRect/>
            <a:stretch>
              <a:fillRect/>
            </a:stretch>
          </p:blipFill>
          <p:spPr bwMode="auto">
            <a:xfrm>
              <a:off x="9209476" y="2842427"/>
              <a:ext cx="2048932" cy="2159000"/>
            </a:xfrm>
            <a:prstGeom prst="rect">
              <a:avLst/>
            </a:prstGeom>
            <a:noFill/>
            <a:scene3d>
              <a:camera prst="orthographicFront"/>
              <a:lightRig rig="threePt" dir="t"/>
            </a:scene3d>
            <a:sp3d>
              <a:bevelT/>
            </a:sp3d>
          </p:spPr>
        </p:pic>
      </p:grpSp>
      <p:sp>
        <p:nvSpPr>
          <p:cNvPr id="9" name="8 - TextBox"/>
          <p:cNvSpPr txBox="1"/>
          <p:nvPr/>
        </p:nvSpPr>
        <p:spPr>
          <a:xfrm>
            <a:off x="477889" y="4130254"/>
            <a:ext cx="10760364" cy="1323439"/>
          </a:xfrm>
          <a:prstGeom prst="rect">
            <a:avLst/>
          </a:prstGeom>
          <a:noFill/>
        </p:spPr>
        <p:txBody>
          <a:bodyPr wrap="square" rtlCol="0">
            <a:spAutoFit/>
          </a:bodyPr>
          <a:lstStyle/>
          <a:p>
            <a:pPr>
              <a:buFont typeface="Wingdings" pitchFamily="2" charset="2"/>
              <a:buChar char="Ø"/>
            </a:pPr>
            <a:r>
              <a:rPr lang="en-US" sz="2000" b="1" dirty="0" smtClean="0"/>
              <a:t> </a:t>
            </a:r>
            <a:r>
              <a:rPr lang="el-GR" sz="2000" b="1" dirty="0" smtClean="0"/>
              <a:t>Οι δυνάμεις ανάμεσα σε ηλεκτρικά φορτία είναι ή ΕΛΚΤΙΚΕΣ ή ΑΠΩΣΤΙΚΕΣ</a:t>
            </a:r>
          </a:p>
          <a:p>
            <a:endParaRPr lang="el-GR" sz="2000" b="1" dirty="0" smtClean="0"/>
          </a:p>
          <a:p>
            <a:pPr marL="177800" indent="-177800">
              <a:buFont typeface="Wingdings" pitchFamily="2" charset="2"/>
              <a:buChar char="Ø"/>
            </a:pPr>
            <a:r>
              <a:rPr lang="en-US" sz="2000" b="1" dirty="0" smtClean="0"/>
              <a:t> </a:t>
            </a:r>
            <a:r>
              <a:rPr lang="el-GR" sz="2000" b="1" dirty="0" smtClean="0"/>
              <a:t>Τα ομώνυμα ηλεκτρικά φορτία απωθούνται (ΑΠΩΣΤΙΚΕΣ ΔΥΝΑΜΕΙΣ) ενώ τα ετερώνυμα  έλκονται (ΕΛΚΤΙΚΕΣ)</a:t>
            </a:r>
            <a:endParaRPr lang="el-GR" sz="2000" b="1" dirty="0"/>
          </a:p>
        </p:txBody>
      </p:sp>
      <p:grpSp>
        <p:nvGrpSpPr>
          <p:cNvPr id="16" name="15 - Ομάδα"/>
          <p:cNvGrpSpPr/>
          <p:nvPr/>
        </p:nvGrpSpPr>
        <p:grpSpPr>
          <a:xfrm>
            <a:off x="444909" y="2418722"/>
            <a:ext cx="4377266" cy="699649"/>
            <a:chOff x="6629642" y="6087525"/>
            <a:chExt cx="4377266" cy="699649"/>
          </a:xfrm>
        </p:grpSpPr>
        <p:sp>
          <p:nvSpPr>
            <p:cNvPr id="11" name="10 - TextBox"/>
            <p:cNvSpPr txBox="1"/>
            <p:nvPr/>
          </p:nvSpPr>
          <p:spPr>
            <a:xfrm>
              <a:off x="6629642" y="6087525"/>
              <a:ext cx="4377266" cy="400110"/>
            </a:xfrm>
            <a:prstGeom prst="rect">
              <a:avLst/>
            </a:prstGeom>
            <a:noFill/>
          </p:spPr>
          <p:txBody>
            <a:bodyPr wrap="square" rtlCol="0">
              <a:spAutoFit/>
            </a:bodyPr>
            <a:lstStyle/>
            <a:p>
              <a:r>
                <a:rPr lang="el-GR" sz="2000" b="1" dirty="0" err="1" smtClean="0">
                  <a:solidFill>
                    <a:srgbClr val="002060"/>
                  </a:solidFill>
                </a:rPr>
                <a:t>ε</a:t>
              </a:r>
              <a:r>
                <a:rPr lang="el-GR" sz="2000" b="1" baseline="-25000" dirty="0" err="1" smtClean="0">
                  <a:solidFill>
                    <a:srgbClr val="002060"/>
                  </a:solidFill>
                </a:rPr>
                <a:t>ο</a:t>
              </a:r>
              <a:r>
                <a:rPr lang="en-US" sz="2000" b="1" dirty="0" smtClean="0">
                  <a:solidFill>
                    <a:srgbClr val="002060"/>
                  </a:solidFill>
                </a:rPr>
                <a:t> </a:t>
              </a:r>
              <a:r>
                <a:rPr lang="el-GR" sz="2000" b="1" dirty="0" smtClean="0">
                  <a:solidFill>
                    <a:srgbClr val="002060"/>
                  </a:solidFill>
                </a:rPr>
                <a:t>η Ηλεκτρική Σταθερά του Κενού</a:t>
              </a:r>
              <a:endParaRPr lang="el-GR" sz="2000" b="1" dirty="0">
                <a:solidFill>
                  <a:srgbClr val="002060"/>
                </a:solidFill>
              </a:endParaRPr>
            </a:p>
          </p:txBody>
        </p:sp>
        <p:sp>
          <p:nvSpPr>
            <p:cNvPr id="12" name="11 - Ορθογώνιο"/>
            <p:cNvSpPr/>
            <p:nvPr/>
          </p:nvSpPr>
          <p:spPr>
            <a:xfrm>
              <a:off x="7228955" y="6387064"/>
              <a:ext cx="2961067" cy="400110"/>
            </a:xfrm>
            <a:prstGeom prst="rect">
              <a:avLst/>
            </a:prstGeom>
          </p:spPr>
          <p:txBody>
            <a:bodyPr wrap="none">
              <a:spAutoFit/>
            </a:bodyPr>
            <a:lstStyle/>
            <a:p>
              <a:r>
                <a:rPr lang="pt-BR" sz="2000" b="1" dirty="0" smtClean="0">
                  <a:solidFill>
                    <a:srgbClr val="002060"/>
                  </a:solidFill>
                </a:rPr>
                <a:t>8.854 × 10</a:t>
              </a:r>
              <a:r>
                <a:rPr lang="pt-BR" sz="2000" b="1" baseline="30000" dirty="0" smtClean="0">
                  <a:solidFill>
                    <a:srgbClr val="002060"/>
                  </a:solidFill>
                </a:rPr>
                <a:t>-12</a:t>
              </a:r>
              <a:r>
                <a:rPr lang="pt-BR" sz="2000" b="1" dirty="0" smtClean="0">
                  <a:solidFill>
                    <a:srgbClr val="002060"/>
                  </a:solidFill>
                </a:rPr>
                <a:t> C</a:t>
              </a:r>
              <a:r>
                <a:rPr lang="pt-BR" sz="2000" b="1" baseline="30000" dirty="0" smtClean="0">
                  <a:solidFill>
                    <a:srgbClr val="002060"/>
                  </a:solidFill>
                </a:rPr>
                <a:t>2</a:t>
              </a:r>
              <a:r>
                <a:rPr lang="pt-BR" sz="2000" b="1" dirty="0" smtClean="0">
                  <a:solidFill>
                    <a:srgbClr val="002060"/>
                  </a:solidFill>
                </a:rPr>
                <a:t> m</a:t>
              </a:r>
              <a:r>
                <a:rPr lang="pt-BR" sz="2000" b="1" baseline="30000" dirty="0" smtClean="0">
                  <a:solidFill>
                    <a:srgbClr val="002060"/>
                  </a:solidFill>
                </a:rPr>
                <a:t>-2</a:t>
              </a:r>
              <a:r>
                <a:rPr lang="pt-BR" sz="2000" b="1" dirty="0" smtClean="0">
                  <a:solidFill>
                    <a:srgbClr val="002060"/>
                  </a:solidFill>
                </a:rPr>
                <a:t> N</a:t>
              </a:r>
              <a:r>
                <a:rPr lang="pt-BR" sz="2000" b="1" baseline="30000" dirty="0" smtClean="0">
                  <a:solidFill>
                    <a:srgbClr val="002060"/>
                  </a:solidFill>
                </a:rPr>
                <a:t>-1</a:t>
              </a:r>
              <a:endParaRPr lang="el-GR" sz="2000" b="1" baseline="30000" dirty="0">
                <a:solidFill>
                  <a:srgbClr val="002060"/>
                </a:solidFill>
              </a:endParaRPr>
            </a:p>
          </p:txBody>
        </p:sp>
      </p:grpSp>
      <p:sp>
        <p:nvSpPr>
          <p:cNvPr id="20" name="19 - TextBox"/>
          <p:cNvSpPr txBox="1"/>
          <p:nvPr/>
        </p:nvSpPr>
        <p:spPr>
          <a:xfrm>
            <a:off x="9229344" y="3224783"/>
            <a:ext cx="1803400" cy="461665"/>
          </a:xfrm>
          <a:prstGeom prst="rect">
            <a:avLst/>
          </a:prstGeom>
          <a:solidFill>
            <a:srgbClr val="996600"/>
          </a:solidFill>
          <a:scene3d>
            <a:camera prst="orthographicFront"/>
            <a:lightRig rig="threePt" dir="t"/>
          </a:scene3d>
          <a:sp3d>
            <a:bevelT/>
          </a:sp3d>
        </p:spPr>
        <p:txBody>
          <a:bodyPr wrap="square" rtlCol="0">
            <a:spAutoFit/>
          </a:bodyPr>
          <a:lstStyle/>
          <a:p>
            <a:pPr algn="ctr"/>
            <a:r>
              <a:rPr lang="en-US" sz="2400" dirty="0" smtClean="0">
                <a:hlinkClick r:id="rId5"/>
              </a:rPr>
              <a:t>C. Coulomb</a:t>
            </a:r>
            <a:endParaRPr lang="el-GR" sz="2400" dirty="0"/>
          </a:p>
        </p:txBody>
      </p:sp>
      <p:sp>
        <p:nvSpPr>
          <p:cNvPr id="24" name="23 - Θέση αριθμού διαφάνειας"/>
          <p:cNvSpPr>
            <a:spLocks noGrp="1"/>
          </p:cNvSpPr>
          <p:nvPr>
            <p:ph type="sldNum" sz="quarter" idx="12"/>
          </p:nvPr>
        </p:nvSpPr>
        <p:spPr>
          <a:xfrm>
            <a:off x="11343388" y="6279487"/>
            <a:ext cx="683339" cy="365125"/>
          </a:xfrm>
        </p:spPr>
        <p:txBody>
          <a:bodyPr/>
          <a:lstStyle/>
          <a:p>
            <a:fld id="{C2F5A187-A889-495D-B202-899DA2CF5BAE}" type="slidenum">
              <a:rPr lang="en-US" smtClean="0"/>
              <a:pPr/>
              <a:t>13</a:t>
            </a:fld>
            <a:endParaRPr lang="en-US" dirty="0"/>
          </a:p>
        </p:txBody>
      </p:sp>
    </p:spTree>
    <p:extLst>
      <p:ext uri="{BB962C8B-B14F-4D97-AF65-F5344CB8AC3E}">
        <p14:creationId xmlns:p14="http://schemas.microsoft.com/office/powerpoint/2010/main" val="197185758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title"/>
          </p:nvPr>
        </p:nvSpPr>
        <p:spPr>
          <a:xfrm>
            <a:off x="645802" y="851338"/>
            <a:ext cx="5933673" cy="546538"/>
          </a:xfrm>
        </p:spPr>
        <p:txBody>
          <a:bodyPr>
            <a:noAutofit/>
          </a:bodyPr>
          <a:lstStyle/>
          <a:p>
            <a:r>
              <a:rPr lang="en-US" sz="2800" b="1" dirty="0" smtClean="0">
                <a:solidFill>
                  <a:srgbClr val="002060"/>
                </a:solidFill>
              </a:rPr>
              <a:t>Η </a:t>
            </a:r>
            <a:r>
              <a:rPr lang="en-US" sz="2800" b="1" dirty="0" err="1" smtClean="0">
                <a:solidFill>
                  <a:srgbClr val="002060"/>
                </a:solidFill>
              </a:rPr>
              <a:t>δύναμη</a:t>
            </a:r>
            <a:r>
              <a:rPr lang="en-US" sz="2800" b="1" dirty="0" smtClean="0">
                <a:solidFill>
                  <a:srgbClr val="002060"/>
                </a:solidFill>
              </a:rPr>
              <a:t> </a:t>
            </a:r>
            <a:r>
              <a:rPr lang="en-US" sz="2800" b="1" dirty="0" err="1" smtClean="0">
                <a:solidFill>
                  <a:srgbClr val="002060"/>
                </a:solidFill>
              </a:rPr>
              <a:t>που</a:t>
            </a:r>
            <a:r>
              <a:rPr lang="en-US" sz="2800" b="1" dirty="0" smtClean="0">
                <a:solidFill>
                  <a:srgbClr val="002060"/>
                </a:solidFill>
              </a:rPr>
              <a:t> </a:t>
            </a:r>
            <a:r>
              <a:rPr lang="en-US" sz="2800" b="1" dirty="0" err="1" smtClean="0">
                <a:solidFill>
                  <a:srgbClr val="002060"/>
                </a:solidFill>
              </a:rPr>
              <a:t>δέχεται</a:t>
            </a:r>
            <a:r>
              <a:rPr lang="en-US" sz="2800" b="1" dirty="0" smtClean="0">
                <a:solidFill>
                  <a:srgbClr val="002060"/>
                </a:solidFill>
              </a:rPr>
              <a:t> </a:t>
            </a:r>
            <a:r>
              <a:rPr lang="en-US" sz="2800" b="1" dirty="0" err="1" smtClean="0">
                <a:solidFill>
                  <a:srgbClr val="002060"/>
                </a:solidFill>
              </a:rPr>
              <a:t>ένα</a:t>
            </a:r>
            <a:r>
              <a:rPr lang="en-US" sz="2800" b="1" dirty="0" smtClean="0">
                <a:solidFill>
                  <a:srgbClr val="002060"/>
                </a:solidFill>
              </a:rPr>
              <a:t> </a:t>
            </a:r>
            <a:r>
              <a:rPr lang="en-US" sz="2800" b="1" dirty="0" err="1" smtClean="0">
                <a:solidFill>
                  <a:srgbClr val="002060"/>
                </a:solidFill>
              </a:rPr>
              <a:t>σύρμα</a:t>
            </a:r>
            <a:endParaRPr lang="en-US" sz="2800" b="1" dirty="0" smtClean="0">
              <a:solidFill>
                <a:srgbClr val="002060"/>
              </a:solidFill>
            </a:endParaRPr>
          </a:p>
        </p:txBody>
      </p:sp>
      <p:sp>
        <p:nvSpPr>
          <p:cNvPr id="11269" name="Rectangle 3"/>
          <p:cNvSpPr>
            <a:spLocks noGrp="1" noChangeArrowheads="1"/>
          </p:cNvSpPr>
          <p:nvPr>
            <p:ph sz="half" idx="1"/>
          </p:nvPr>
        </p:nvSpPr>
        <p:spPr>
          <a:xfrm>
            <a:off x="246424" y="2160589"/>
            <a:ext cx="4184035" cy="3880772"/>
          </a:xfrm>
        </p:spPr>
        <p:txBody>
          <a:bodyPr/>
          <a:lstStyle/>
          <a:p>
            <a:pPr marL="357188" indent="-357188" algn="just">
              <a:lnSpc>
                <a:spcPct val="90000"/>
              </a:lnSpc>
            </a:pPr>
            <a:r>
              <a:rPr lang="en-US" sz="2000" b="1" dirty="0" err="1" smtClean="0">
                <a:solidFill>
                  <a:srgbClr val="000000"/>
                </a:solidFill>
              </a:rPr>
              <a:t>Σε</a:t>
            </a:r>
            <a:r>
              <a:rPr lang="en-US" sz="2000" b="1" dirty="0" smtClean="0">
                <a:solidFill>
                  <a:srgbClr val="000000"/>
                </a:solidFill>
              </a:rPr>
              <a:t> </a:t>
            </a:r>
            <a:r>
              <a:rPr lang="en-US" sz="2000" b="1" dirty="0" err="1" smtClean="0">
                <a:solidFill>
                  <a:srgbClr val="000000"/>
                </a:solidFill>
              </a:rPr>
              <a:t>κάθε</a:t>
            </a:r>
            <a:r>
              <a:rPr lang="en-US" sz="2000" b="1" dirty="0" smtClean="0">
                <a:solidFill>
                  <a:srgbClr val="000000"/>
                </a:solidFill>
              </a:rPr>
              <a:t> </a:t>
            </a:r>
            <a:r>
              <a:rPr lang="en-US" sz="2000" b="1" dirty="0" err="1" smtClean="0">
                <a:solidFill>
                  <a:srgbClr val="000000"/>
                </a:solidFill>
              </a:rPr>
              <a:t>κινούμενο</a:t>
            </a:r>
            <a:r>
              <a:rPr lang="en-US" sz="2000" b="1" dirty="0" smtClean="0">
                <a:solidFill>
                  <a:srgbClr val="000000"/>
                </a:solidFill>
              </a:rPr>
              <a:t> </a:t>
            </a:r>
            <a:r>
              <a:rPr lang="en-US" sz="2000" b="1" dirty="0" err="1" smtClean="0">
                <a:solidFill>
                  <a:srgbClr val="000000"/>
                </a:solidFill>
              </a:rPr>
              <a:t>φορτίο</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σύρματος</a:t>
            </a:r>
            <a:r>
              <a:rPr lang="en-US" sz="2000" b="1" dirty="0" smtClean="0">
                <a:solidFill>
                  <a:srgbClr val="000000"/>
                </a:solidFill>
              </a:rPr>
              <a:t> </a:t>
            </a:r>
            <a:r>
              <a:rPr lang="en-US" sz="2000" b="1" dirty="0" err="1" smtClean="0">
                <a:solidFill>
                  <a:srgbClr val="000000"/>
                </a:solidFill>
              </a:rPr>
              <a:t>ασκείται</a:t>
            </a:r>
            <a:r>
              <a:rPr lang="en-US" sz="2000" b="1" dirty="0" smtClean="0">
                <a:solidFill>
                  <a:srgbClr val="000000"/>
                </a:solidFill>
              </a:rPr>
              <a:t> </a:t>
            </a:r>
            <a:r>
              <a:rPr lang="en-US" sz="2000" b="1" dirty="0" err="1" smtClean="0">
                <a:solidFill>
                  <a:srgbClr val="000000"/>
                </a:solidFill>
              </a:rPr>
              <a:t>μαγνητική</a:t>
            </a:r>
            <a:r>
              <a:rPr lang="en-US" sz="2000" b="1" dirty="0" smtClean="0">
                <a:solidFill>
                  <a:srgbClr val="000000"/>
                </a:solidFill>
              </a:rPr>
              <a:t> </a:t>
            </a:r>
            <a:r>
              <a:rPr lang="en-US" sz="2000" b="1" dirty="0" err="1" smtClean="0">
                <a:solidFill>
                  <a:srgbClr val="000000"/>
                </a:solidFill>
              </a:rPr>
              <a:t>δύναμη</a:t>
            </a:r>
            <a:r>
              <a:rPr lang="en-US" sz="2000" b="1" dirty="0" smtClean="0">
                <a:solidFill>
                  <a:srgbClr val="000000"/>
                </a:solidFill>
              </a:rPr>
              <a:t>.</a:t>
            </a:r>
          </a:p>
          <a:p>
            <a:pPr lvl="1" algn="just">
              <a:lnSpc>
                <a:spcPct val="90000"/>
              </a:lnSpc>
              <a:buClr>
                <a:srgbClr val="2187BA"/>
              </a:buClr>
              <a:buNone/>
            </a:pPr>
            <a:r>
              <a:rPr lang="en-US" sz="2000" b="1" dirty="0" smtClean="0">
                <a:solidFill>
                  <a:srgbClr val="000000"/>
                </a:solidFill>
              </a:rPr>
              <a:t> </a:t>
            </a:r>
            <a:endParaRPr lang="el-GR" sz="2000" b="1" dirty="0" smtClean="0">
              <a:solidFill>
                <a:srgbClr val="000000"/>
              </a:solidFill>
            </a:endParaRPr>
          </a:p>
          <a:p>
            <a:pPr lvl="1" algn="just">
              <a:lnSpc>
                <a:spcPct val="90000"/>
              </a:lnSpc>
              <a:buClr>
                <a:srgbClr val="2187BA"/>
              </a:buClr>
              <a:buNone/>
            </a:pPr>
            <a:endParaRPr lang="en-US" sz="2000" b="1" dirty="0" smtClean="0">
              <a:solidFill>
                <a:srgbClr val="000000"/>
              </a:solidFill>
            </a:endParaRPr>
          </a:p>
          <a:p>
            <a:pPr marL="357188" indent="-357188" algn="just">
              <a:lnSpc>
                <a:spcPct val="90000"/>
              </a:lnSpc>
            </a:pPr>
            <a:r>
              <a:rPr lang="en-US" sz="2000" b="1" dirty="0" smtClean="0">
                <a:solidFill>
                  <a:srgbClr val="000000"/>
                </a:solidFill>
              </a:rPr>
              <a:t>Η </a:t>
            </a:r>
            <a:r>
              <a:rPr lang="en-US" sz="2000" b="1" dirty="0" err="1" smtClean="0">
                <a:solidFill>
                  <a:srgbClr val="000000"/>
                </a:solidFill>
              </a:rPr>
              <a:t>συνολική</a:t>
            </a:r>
            <a:r>
              <a:rPr lang="en-US" sz="2000" b="1" dirty="0" smtClean="0">
                <a:solidFill>
                  <a:srgbClr val="000000"/>
                </a:solidFill>
              </a:rPr>
              <a:t> </a:t>
            </a:r>
            <a:r>
              <a:rPr lang="en-US" sz="2000" b="1" dirty="0" err="1" smtClean="0">
                <a:solidFill>
                  <a:srgbClr val="000000"/>
                </a:solidFill>
              </a:rPr>
              <a:t>δύναμη</a:t>
            </a:r>
            <a:r>
              <a:rPr lang="en-US"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 </a:t>
            </a: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γινόμενο</a:t>
            </a:r>
            <a:r>
              <a:rPr lang="en-US" sz="2000" b="1" dirty="0" smtClean="0">
                <a:solidFill>
                  <a:srgbClr val="000000"/>
                </a:solidFill>
              </a:rPr>
              <a:t> </a:t>
            </a:r>
            <a:r>
              <a:rPr lang="en-US" sz="2000" b="1" dirty="0" err="1" smtClean="0">
                <a:solidFill>
                  <a:srgbClr val="000000"/>
                </a:solidFill>
              </a:rPr>
              <a:t>της</a:t>
            </a:r>
            <a:r>
              <a:rPr lang="en-US" sz="2000" b="1" dirty="0" smtClean="0">
                <a:solidFill>
                  <a:srgbClr val="000000"/>
                </a:solidFill>
              </a:rPr>
              <a:t> </a:t>
            </a:r>
            <a:r>
              <a:rPr lang="en-US" sz="2000" b="1" dirty="0" err="1" smtClean="0">
                <a:solidFill>
                  <a:srgbClr val="000000"/>
                </a:solidFill>
              </a:rPr>
              <a:t>δύναμης</a:t>
            </a:r>
            <a:r>
              <a:rPr lang="en-US" sz="2000" b="1" dirty="0" smtClean="0">
                <a:solidFill>
                  <a:srgbClr val="000000"/>
                </a:solidFill>
              </a:rPr>
              <a:t> </a:t>
            </a:r>
            <a:r>
              <a:rPr lang="en-US" sz="2000" b="1" dirty="0" err="1" smtClean="0">
                <a:solidFill>
                  <a:srgbClr val="000000"/>
                </a:solidFill>
              </a:rPr>
              <a:t>που</a:t>
            </a:r>
            <a:r>
              <a:rPr lang="en-US" sz="2000" b="1" dirty="0" smtClean="0">
                <a:solidFill>
                  <a:srgbClr val="000000"/>
                </a:solidFill>
              </a:rPr>
              <a:t> </a:t>
            </a:r>
            <a:r>
              <a:rPr lang="en-US" sz="2000" b="1" dirty="0" err="1" smtClean="0">
                <a:solidFill>
                  <a:srgbClr val="000000"/>
                </a:solidFill>
              </a:rPr>
              <a:t>ασκείται</a:t>
            </a:r>
            <a:r>
              <a:rPr lang="en-US" sz="2000" b="1" dirty="0" smtClean="0">
                <a:solidFill>
                  <a:srgbClr val="000000"/>
                </a:solidFill>
              </a:rPr>
              <a:t> </a:t>
            </a:r>
            <a:r>
              <a:rPr lang="en-US" sz="2000" b="1" dirty="0" err="1" smtClean="0">
                <a:solidFill>
                  <a:srgbClr val="000000"/>
                </a:solidFill>
              </a:rPr>
              <a:t>σε</a:t>
            </a:r>
            <a:r>
              <a:rPr lang="en-US" sz="2000" b="1" dirty="0" smtClean="0">
                <a:solidFill>
                  <a:srgbClr val="000000"/>
                </a:solidFill>
              </a:rPr>
              <a:t> </a:t>
            </a:r>
            <a:r>
              <a:rPr lang="en-US" sz="2000" b="1" dirty="0" err="1" smtClean="0">
                <a:solidFill>
                  <a:srgbClr val="000000"/>
                </a:solidFill>
              </a:rPr>
              <a:t>ένα</a:t>
            </a:r>
            <a:r>
              <a:rPr lang="en-US" sz="2000" b="1" dirty="0" smtClean="0">
                <a:solidFill>
                  <a:srgbClr val="000000"/>
                </a:solidFill>
              </a:rPr>
              <a:t> </a:t>
            </a:r>
            <a:r>
              <a:rPr lang="en-US" sz="2000" b="1" dirty="0" err="1" smtClean="0">
                <a:solidFill>
                  <a:srgbClr val="000000"/>
                </a:solidFill>
              </a:rPr>
              <a:t>φορτίο</a:t>
            </a:r>
            <a:r>
              <a:rPr lang="en-US" sz="2000" b="1" dirty="0" smtClean="0">
                <a:solidFill>
                  <a:srgbClr val="000000"/>
                </a:solidFill>
              </a:rPr>
              <a:t> </a:t>
            </a:r>
            <a:r>
              <a:rPr lang="en-US" sz="2000" b="1" dirty="0" err="1" smtClean="0">
                <a:solidFill>
                  <a:srgbClr val="000000"/>
                </a:solidFill>
              </a:rPr>
              <a:t>επί</a:t>
            </a:r>
            <a:r>
              <a:rPr lang="en-US" sz="2000" b="1" dirty="0" smtClean="0">
                <a:solidFill>
                  <a:srgbClr val="000000"/>
                </a:solidFill>
              </a:rPr>
              <a:t> </a:t>
            </a: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πλήθος</a:t>
            </a:r>
            <a:r>
              <a:rPr lang="en-US" sz="2000" b="1" dirty="0" smtClean="0">
                <a:solidFill>
                  <a:srgbClr val="000000"/>
                </a:solidFill>
              </a:rPr>
              <a:t> </a:t>
            </a:r>
            <a:r>
              <a:rPr lang="en-US" sz="2000" b="1" dirty="0" err="1" smtClean="0">
                <a:solidFill>
                  <a:srgbClr val="000000"/>
                </a:solidFill>
              </a:rPr>
              <a:t>των</a:t>
            </a:r>
            <a:r>
              <a:rPr lang="en-US" sz="2000" b="1" dirty="0" smtClean="0">
                <a:solidFill>
                  <a:srgbClr val="000000"/>
                </a:solidFill>
              </a:rPr>
              <a:t> </a:t>
            </a:r>
            <a:r>
              <a:rPr lang="en-US" sz="2000" b="1" dirty="0" err="1" smtClean="0">
                <a:solidFill>
                  <a:srgbClr val="000000"/>
                </a:solidFill>
              </a:rPr>
              <a:t>φορτίων</a:t>
            </a:r>
            <a:r>
              <a:rPr lang="en-US" sz="2000" b="1" dirty="0" smtClean="0">
                <a:solidFill>
                  <a:srgbClr val="000000"/>
                </a:solidFill>
              </a:rPr>
              <a:t>.</a:t>
            </a:r>
          </a:p>
          <a:p>
            <a:pPr lvl="1">
              <a:lnSpc>
                <a:spcPct val="90000"/>
              </a:lnSpc>
              <a:buClr>
                <a:srgbClr val="2187BA"/>
              </a:buClr>
              <a:buNone/>
            </a:pPr>
            <a:r>
              <a:rPr lang="en-US" b="1" dirty="0" smtClean="0">
                <a:solidFill>
                  <a:srgbClr val="000000"/>
                </a:solidFill>
              </a:rPr>
              <a:t> </a:t>
            </a:r>
          </a:p>
        </p:txBody>
      </p:sp>
      <p:graphicFrame>
        <p:nvGraphicFramePr>
          <p:cNvPr id="11266" name="Object 8"/>
          <p:cNvGraphicFramePr>
            <a:graphicFrameLocks noChangeAspect="1"/>
          </p:cNvGraphicFramePr>
          <p:nvPr/>
        </p:nvGraphicFramePr>
        <p:xfrm>
          <a:off x="1180684" y="3187249"/>
          <a:ext cx="2507218" cy="575452"/>
        </p:xfrm>
        <a:graphic>
          <a:graphicData uri="http://schemas.openxmlformats.org/presentationml/2006/ole">
            <mc:AlternateContent xmlns:mc="http://schemas.openxmlformats.org/markup-compatibility/2006">
              <mc:Choice xmlns:v="urn:schemas-microsoft-com:vml" Requires="v">
                <p:oleObj spid="_x0000_s565268" name="Equation" r:id="rId3" imgW="952200" imgH="291960" progId="Equation.DSMT4">
                  <p:embed/>
                </p:oleObj>
              </mc:Choice>
              <mc:Fallback>
                <p:oleObj name="Equation" r:id="rId3" imgW="952200" imgH="291960" progId="Equation.DSMT4">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0684" y="3187249"/>
                        <a:ext cx="2507218" cy="575452"/>
                      </a:xfrm>
                      <a:prstGeom prst="rect">
                        <a:avLst/>
                      </a:prstGeom>
                      <a:solidFill>
                        <a:srgbClr val="FF9900"/>
                      </a:solidFill>
                    </p:spPr>
                  </p:pic>
                </p:oleObj>
              </mc:Fallback>
            </mc:AlternateContent>
          </a:graphicData>
        </a:graphic>
      </p:graphicFrame>
      <p:graphicFrame>
        <p:nvGraphicFramePr>
          <p:cNvPr id="11267" name="Object 9"/>
          <p:cNvGraphicFramePr>
            <a:graphicFrameLocks noChangeAspect="1"/>
          </p:cNvGraphicFramePr>
          <p:nvPr/>
        </p:nvGraphicFramePr>
        <p:xfrm>
          <a:off x="798808" y="5218985"/>
          <a:ext cx="3360468" cy="635278"/>
        </p:xfrm>
        <a:graphic>
          <a:graphicData uri="http://schemas.openxmlformats.org/presentationml/2006/ole">
            <mc:AlternateContent xmlns:mc="http://schemas.openxmlformats.org/markup-compatibility/2006">
              <mc:Choice xmlns:v="urn:schemas-microsoft-com:vml" Requires="v">
                <p:oleObj spid="_x0000_s565269" name="Equation" r:id="rId5" imgW="1460160" imgH="368280" progId="Equation.DSMT4">
                  <p:embed/>
                </p:oleObj>
              </mc:Choice>
              <mc:Fallback>
                <p:oleObj name="Equation" r:id="rId5" imgW="1460160" imgH="368280" progId="Equation.DSMT4">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808" y="5218985"/>
                        <a:ext cx="3360468" cy="635278"/>
                      </a:xfrm>
                      <a:prstGeom prst="rect">
                        <a:avLst/>
                      </a:prstGeom>
                      <a:solidFill>
                        <a:srgbClr val="FF9900"/>
                      </a:solidFill>
                    </p:spPr>
                  </p:pic>
                </p:oleObj>
              </mc:Fallback>
            </mc:AlternateContent>
          </a:graphicData>
        </a:graphic>
      </p:graphicFrame>
      <p:pic>
        <p:nvPicPr>
          <p:cNvPr id="11271" name="Picture 9" descr="27819_2918"/>
          <p:cNvPicPr>
            <a:picLocks noChangeAspect="1" noChangeArrowheads="1"/>
          </p:cNvPicPr>
          <p:nvPr/>
        </p:nvPicPr>
        <p:blipFill>
          <a:blip r:embed="rId7" cstate="print"/>
          <a:srcRect/>
          <a:stretch>
            <a:fillRect/>
          </a:stretch>
        </p:blipFill>
        <p:spPr bwMode="auto">
          <a:xfrm>
            <a:off x="7330018" y="965200"/>
            <a:ext cx="4411133" cy="5148263"/>
          </a:xfrm>
          <a:prstGeom prst="rect">
            <a:avLst/>
          </a:prstGeom>
          <a:noFill/>
          <a:ln w="9525">
            <a:noFill/>
            <a:miter lim="800000"/>
            <a:headEnd/>
            <a:tailEnd/>
          </a:ln>
        </p:spPr>
      </p:pic>
      <p:sp>
        <p:nvSpPr>
          <p:cNvPr id="8" name="Text Box 5"/>
          <p:cNvSpPr txBox="1">
            <a:spLocks noChangeArrowheads="1"/>
          </p:cNvSpPr>
          <p:nvPr/>
        </p:nvSpPr>
        <p:spPr bwMode="auto">
          <a:xfrm>
            <a:off x="148313" y="92071"/>
            <a:ext cx="11887200" cy="64633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3600" b="1" dirty="0" smtClean="0">
                <a:solidFill>
                  <a:srgbClr val="0F7698"/>
                </a:solidFill>
              </a:rPr>
              <a:t>Η έννοια του μαγνητικού πεδίου</a:t>
            </a:r>
            <a:endParaRPr lang="en-US" sz="3600" b="1" dirty="0" smtClean="0">
              <a:solidFill>
                <a:srgbClr val="0F7698"/>
              </a:solidFill>
            </a:endParaRPr>
          </a:p>
        </p:txBody>
      </p:sp>
      <p:graphicFrame>
        <p:nvGraphicFramePr>
          <p:cNvPr id="565252" name="Object 4"/>
          <p:cNvGraphicFramePr>
            <a:graphicFrameLocks noChangeAspect="1"/>
          </p:cNvGraphicFramePr>
          <p:nvPr/>
        </p:nvGraphicFramePr>
        <p:xfrm>
          <a:off x="4631224" y="4074949"/>
          <a:ext cx="2688356" cy="665217"/>
        </p:xfrm>
        <a:graphic>
          <a:graphicData uri="http://schemas.openxmlformats.org/presentationml/2006/ole">
            <mc:AlternateContent xmlns:mc="http://schemas.openxmlformats.org/markup-compatibility/2006">
              <mc:Choice xmlns:v="urn:schemas-microsoft-com:vml" Requires="v">
                <p:oleObj spid="_x0000_s565270" name="Equation" r:id="rId8" imgW="888840" imgH="291960" progId="Equation.DSMT4">
                  <p:embed/>
                </p:oleObj>
              </mc:Choice>
              <mc:Fallback>
                <p:oleObj name="Equation" r:id="rId8" imgW="888840" imgH="291960" progId="Equation.DSMT4">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31224" y="4074949"/>
                        <a:ext cx="2688356" cy="665217"/>
                      </a:xfrm>
                      <a:prstGeom prst="rect">
                        <a:avLst/>
                      </a:prstGeom>
                      <a:solidFill>
                        <a:srgbClr val="FF9900"/>
                      </a:solidFill>
                    </p:spPr>
                  </p:pic>
                </p:oleObj>
              </mc:Fallback>
            </mc:AlternateContent>
          </a:graphicData>
        </a:graphic>
      </p:graphicFrame>
      <p:sp>
        <p:nvSpPr>
          <p:cNvPr id="11" name="10 - Θέση αριθμού διαφάνειας"/>
          <p:cNvSpPr>
            <a:spLocks noGrp="1"/>
          </p:cNvSpPr>
          <p:nvPr>
            <p:ph type="sldNum" sz="quarter" idx="12"/>
          </p:nvPr>
        </p:nvSpPr>
        <p:spPr/>
        <p:txBody>
          <a:bodyPr/>
          <a:lstStyle/>
          <a:p>
            <a:fld id="{C2F5A187-A889-495D-B202-899DA2CF5BAE}" type="slidenum">
              <a:rPr lang="en-US" smtClean="0"/>
              <a:pPr/>
              <a:t>130</a:t>
            </a:fld>
            <a:endParaRPr lang="en-US"/>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8" name="Rectangle 3"/>
          <p:cNvSpPr>
            <a:spLocks noGrp="1" noChangeArrowheads="1"/>
          </p:cNvSpPr>
          <p:nvPr>
            <p:ph sz="half" idx="1"/>
          </p:nvPr>
        </p:nvSpPr>
        <p:spPr>
          <a:xfrm>
            <a:off x="677334" y="1876819"/>
            <a:ext cx="5618363" cy="3880772"/>
          </a:xfrm>
        </p:spPr>
        <p:txBody>
          <a:bodyPr>
            <a:normAutofit/>
          </a:bodyPr>
          <a:lstStyle/>
          <a:p>
            <a:pPr marL="0" indent="0"/>
            <a:r>
              <a:rPr lang="en-US" sz="2000" b="1" dirty="0" err="1" smtClean="0">
                <a:solidFill>
                  <a:srgbClr val="000000"/>
                </a:solidFill>
              </a:rPr>
              <a:t>Θεωρούμε</a:t>
            </a:r>
            <a:r>
              <a:rPr lang="en-US" sz="2000" b="1" dirty="0" smtClean="0">
                <a:solidFill>
                  <a:srgbClr val="000000"/>
                </a:solidFill>
              </a:rPr>
              <a:t> </a:t>
            </a:r>
            <a:r>
              <a:rPr lang="en-US" sz="2000" b="1" dirty="0" err="1" smtClean="0">
                <a:solidFill>
                  <a:srgbClr val="000000"/>
                </a:solidFill>
              </a:rPr>
              <a:t>ένα</a:t>
            </a:r>
            <a:r>
              <a:rPr lang="en-US" sz="2000" b="1" dirty="0" smtClean="0">
                <a:solidFill>
                  <a:srgbClr val="000000"/>
                </a:solidFill>
              </a:rPr>
              <a:t> </a:t>
            </a:r>
            <a:r>
              <a:rPr lang="en-US" sz="2000" b="1" dirty="0" err="1" smtClean="0">
                <a:solidFill>
                  <a:srgbClr val="000000"/>
                </a:solidFill>
              </a:rPr>
              <a:t>στοιχειώδες</a:t>
            </a:r>
            <a:r>
              <a:rPr lang="en-US" sz="2000" b="1" dirty="0" smtClean="0">
                <a:solidFill>
                  <a:srgbClr val="000000"/>
                </a:solidFill>
              </a:rPr>
              <a:t> </a:t>
            </a:r>
            <a:r>
              <a:rPr lang="en-US" sz="2000" b="1" dirty="0" err="1" smtClean="0">
                <a:solidFill>
                  <a:srgbClr val="000000"/>
                </a:solidFill>
              </a:rPr>
              <a:t>τμήμα</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σύρματος</a:t>
            </a:r>
            <a:r>
              <a:rPr lang="en-US" sz="2000" b="1" dirty="0" smtClean="0">
                <a:solidFill>
                  <a:srgbClr val="000000"/>
                </a:solidFill>
              </a:rPr>
              <a:t>,</a:t>
            </a:r>
            <a:r>
              <a:rPr lang="el-GR" sz="2000" b="1" dirty="0" smtClean="0">
                <a:solidFill>
                  <a:srgbClr val="000000"/>
                </a:solidFill>
              </a:rPr>
              <a:t>     .</a:t>
            </a:r>
            <a:endParaRPr lang="en-US" sz="2000" b="1" dirty="0" smtClean="0">
              <a:solidFill>
                <a:srgbClr val="000000"/>
              </a:solidFill>
            </a:endParaRPr>
          </a:p>
          <a:p>
            <a:pPr marL="0" indent="0"/>
            <a:r>
              <a:rPr lang="en-US" sz="2000" b="1" dirty="0" smtClean="0">
                <a:solidFill>
                  <a:srgbClr val="000000"/>
                </a:solidFill>
              </a:rPr>
              <a:t>Η </a:t>
            </a:r>
            <a:r>
              <a:rPr lang="en-US" sz="2000" b="1" dirty="0" err="1" smtClean="0">
                <a:solidFill>
                  <a:srgbClr val="000000"/>
                </a:solidFill>
              </a:rPr>
              <a:t>δύναμη</a:t>
            </a:r>
            <a:r>
              <a:rPr lang="en-US" sz="2000" b="1" dirty="0" smtClean="0">
                <a:solidFill>
                  <a:srgbClr val="000000"/>
                </a:solidFill>
              </a:rPr>
              <a:t> </a:t>
            </a:r>
            <a:r>
              <a:rPr lang="en-US" sz="2000" b="1" dirty="0" err="1" smtClean="0">
                <a:solidFill>
                  <a:srgbClr val="000000"/>
                </a:solidFill>
              </a:rPr>
              <a:t>που</a:t>
            </a:r>
            <a:r>
              <a:rPr lang="en-US" sz="2000" b="1" dirty="0" smtClean="0">
                <a:solidFill>
                  <a:srgbClr val="000000"/>
                </a:solidFill>
              </a:rPr>
              <a:t> </a:t>
            </a:r>
            <a:r>
              <a:rPr lang="en-US" sz="2000" b="1" dirty="0" err="1" smtClean="0">
                <a:solidFill>
                  <a:srgbClr val="000000"/>
                </a:solidFill>
              </a:rPr>
              <a:t>ασκείται</a:t>
            </a:r>
            <a:r>
              <a:rPr lang="en-US" sz="2000" b="1" dirty="0" smtClean="0">
                <a:solidFill>
                  <a:srgbClr val="000000"/>
                </a:solidFill>
              </a:rPr>
              <a:t> </a:t>
            </a:r>
            <a:r>
              <a:rPr lang="en-US" sz="2000" b="1" dirty="0" err="1" smtClean="0">
                <a:solidFill>
                  <a:srgbClr val="000000"/>
                </a:solidFill>
              </a:rPr>
              <a:t>σε</a:t>
            </a:r>
            <a:r>
              <a:rPr lang="en-US" sz="2000" b="1" dirty="0" smtClean="0">
                <a:solidFill>
                  <a:srgbClr val="000000"/>
                </a:solidFill>
              </a:rPr>
              <a:t> </a:t>
            </a:r>
            <a:r>
              <a:rPr lang="en-US" sz="2000" b="1" dirty="0" err="1" smtClean="0">
                <a:solidFill>
                  <a:srgbClr val="000000"/>
                </a:solidFill>
              </a:rPr>
              <a:t>αυτό</a:t>
            </a:r>
            <a:r>
              <a:rPr lang="en-US" sz="2000" b="1" dirty="0" smtClean="0">
                <a:solidFill>
                  <a:srgbClr val="000000"/>
                </a:solidFill>
              </a:rPr>
              <a:t> </a:t>
            </a: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τμήμα</a:t>
            </a:r>
            <a:r>
              <a:rPr lang="en-US"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a:t>
            </a:r>
          </a:p>
          <a:p>
            <a:pPr marL="0" indent="0"/>
            <a:endParaRPr lang="el-GR" sz="2000" b="1" dirty="0" smtClean="0">
              <a:solidFill>
                <a:srgbClr val="000000"/>
              </a:solidFill>
            </a:endParaRPr>
          </a:p>
          <a:p>
            <a:pPr marL="0" indent="0">
              <a:buNone/>
            </a:pPr>
            <a:r>
              <a:rPr lang="en-US" sz="2000" b="1" dirty="0" smtClean="0">
                <a:solidFill>
                  <a:srgbClr val="000000"/>
                </a:solidFill>
              </a:rPr>
              <a:t>	</a:t>
            </a:r>
          </a:p>
          <a:p>
            <a:pPr marL="0" indent="0"/>
            <a:r>
              <a:rPr lang="en-US" sz="2000" b="1" dirty="0" smtClean="0">
                <a:solidFill>
                  <a:srgbClr val="000000"/>
                </a:solidFill>
              </a:rPr>
              <a:t>Η </a:t>
            </a:r>
            <a:r>
              <a:rPr lang="en-US" sz="2000" b="1" dirty="0" err="1" smtClean="0">
                <a:solidFill>
                  <a:srgbClr val="000000"/>
                </a:solidFill>
              </a:rPr>
              <a:t>συνολική</a:t>
            </a:r>
            <a:r>
              <a:rPr lang="en-US" sz="2000" b="1" dirty="0" smtClean="0">
                <a:solidFill>
                  <a:srgbClr val="000000"/>
                </a:solidFill>
              </a:rPr>
              <a:t> </a:t>
            </a:r>
            <a:r>
              <a:rPr lang="en-US" sz="2000" b="1" dirty="0" err="1" smtClean="0">
                <a:solidFill>
                  <a:srgbClr val="000000"/>
                </a:solidFill>
              </a:rPr>
              <a:t>δύναμη</a:t>
            </a:r>
            <a:r>
              <a:rPr lang="en-US"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a:t>
            </a:r>
          </a:p>
        </p:txBody>
      </p:sp>
      <p:graphicFrame>
        <p:nvGraphicFramePr>
          <p:cNvPr id="13314" name="Object 7"/>
          <p:cNvGraphicFramePr>
            <a:graphicFrameLocks noChangeAspect="1"/>
          </p:cNvGraphicFramePr>
          <p:nvPr/>
        </p:nvGraphicFramePr>
        <p:xfrm>
          <a:off x="1002440" y="4853054"/>
          <a:ext cx="2988910" cy="756123"/>
        </p:xfrm>
        <a:graphic>
          <a:graphicData uri="http://schemas.openxmlformats.org/presentationml/2006/ole">
            <mc:AlternateContent xmlns:mc="http://schemas.openxmlformats.org/markup-compatibility/2006">
              <mc:Choice xmlns:v="urn:schemas-microsoft-com:vml" Requires="v">
                <p:oleObj spid="_x0000_s567316" name="Equation" r:id="rId3" imgW="977760" imgH="330120" progId="Equation.DSMT4">
                  <p:embed/>
                </p:oleObj>
              </mc:Choice>
              <mc:Fallback>
                <p:oleObj name="Equation" r:id="rId3" imgW="977760" imgH="330120" progId="Equation.DSMT4">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440" y="4853054"/>
                        <a:ext cx="2988910" cy="756123"/>
                      </a:xfrm>
                      <a:prstGeom prst="rect">
                        <a:avLst/>
                      </a:prstGeom>
                      <a:solidFill>
                        <a:srgbClr val="FF9900"/>
                      </a:solidFill>
                    </p:spPr>
                  </p:pic>
                </p:oleObj>
              </mc:Fallback>
            </mc:AlternateContent>
          </a:graphicData>
        </a:graphic>
      </p:graphicFrame>
      <p:graphicFrame>
        <p:nvGraphicFramePr>
          <p:cNvPr id="13315" name="Object 9"/>
          <p:cNvGraphicFramePr>
            <a:graphicFrameLocks noChangeAspect="1"/>
          </p:cNvGraphicFramePr>
          <p:nvPr/>
        </p:nvGraphicFramePr>
        <p:xfrm>
          <a:off x="1968573" y="2262957"/>
          <a:ext cx="478367" cy="304800"/>
        </p:xfrm>
        <a:graphic>
          <a:graphicData uri="http://schemas.openxmlformats.org/presentationml/2006/ole">
            <mc:AlternateContent xmlns:mc="http://schemas.openxmlformats.org/markup-compatibility/2006">
              <mc:Choice xmlns:v="urn:schemas-microsoft-com:vml" Requires="v">
                <p:oleObj spid="_x0000_s567317" name="Equation" r:id="rId5" imgW="253800" imgH="215640" progId="Equation.DSMT4">
                  <p:embed/>
                </p:oleObj>
              </mc:Choice>
              <mc:Fallback>
                <p:oleObj name="Equation" r:id="rId5" imgW="253800" imgH="215640" progId="Equation.DSMT4">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8573" y="2262957"/>
                        <a:ext cx="478367"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6" name="Object 10"/>
          <p:cNvGraphicFramePr>
            <a:graphicFrameLocks noChangeAspect="1"/>
          </p:cNvGraphicFramePr>
          <p:nvPr/>
        </p:nvGraphicFramePr>
        <p:xfrm>
          <a:off x="1075937" y="3464048"/>
          <a:ext cx="2846579" cy="540406"/>
        </p:xfrm>
        <a:graphic>
          <a:graphicData uri="http://schemas.openxmlformats.org/presentationml/2006/ole">
            <mc:AlternateContent xmlns:mc="http://schemas.openxmlformats.org/markup-compatibility/2006">
              <mc:Choice xmlns:v="urn:schemas-microsoft-com:vml" Requires="v">
                <p:oleObj spid="_x0000_s567318" name="Equation" r:id="rId7" imgW="1155600" imgH="291960" progId="Equation.DSMT4">
                  <p:embed/>
                </p:oleObj>
              </mc:Choice>
              <mc:Fallback>
                <p:oleObj name="Equation" r:id="rId7" imgW="1155600" imgH="291960" progId="Equation.DSMT4">
                  <p:embed/>
                  <p:pic>
                    <p:nvPicPr>
                      <p:cNvPr id="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5937" y="3464048"/>
                        <a:ext cx="2846579" cy="540406"/>
                      </a:xfrm>
                      <a:prstGeom prst="rect">
                        <a:avLst/>
                      </a:prstGeom>
                      <a:solidFill>
                        <a:srgbClr val="FF9900"/>
                      </a:solidFill>
                    </p:spPr>
                  </p:pic>
                </p:oleObj>
              </mc:Fallback>
            </mc:AlternateContent>
          </a:graphicData>
        </a:graphic>
      </p:graphicFrame>
      <p:pic>
        <p:nvPicPr>
          <p:cNvPr id="13320" name="Picture 10" descr="27819_2919"/>
          <p:cNvPicPr>
            <a:picLocks noChangeAspect="1" noChangeArrowheads="1"/>
          </p:cNvPicPr>
          <p:nvPr/>
        </p:nvPicPr>
        <p:blipFill>
          <a:blip r:embed="rId9" cstate="print"/>
          <a:srcRect/>
          <a:stretch>
            <a:fillRect/>
          </a:stretch>
        </p:blipFill>
        <p:spPr bwMode="auto">
          <a:xfrm>
            <a:off x="6601298" y="1561163"/>
            <a:ext cx="4578349" cy="4538662"/>
          </a:xfrm>
          <a:prstGeom prst="rect">
            <a:avLst/>
          </a:prstGeom>
          <a:noFill/>
          <a:ln w="9525">
            <a:noFill/>
            <a:miter lim="800000"/>
            <a:headEnd/>
            <a:tailEnd/>
          </a:ln>
          <a:scene3d>
            <a:camera prst="orthographicFront"/>
            <a:lightRig rig="threePt" dir="t"/>
          </a:scene3d>
          <a:sp3d>
            <a:bevelT/>
          </a:sp3d>
        </p:spPr>
      </p:pic>
      <p:sp>
        <p:nvSpPr>
          <p:cNvPr id="10" name="Rectangle 2"/>
          <p:cNvSpPr>
            <a:spLocks noGrp="1" noChangeArrowheads="1"/>
          </p:cNvSpPr>
          <p:nvPr>
            <p:ph type="title"/>
          </p:nvPr>
        </p:nvSpPr>
        <p:spPr>
          <a:xfrm>
            <a:off x="645802" y="851338"/>
            <a:ext cx="5933673" cy="546538"/>
          </a:xfrm>
        </p:spPr>
        <p:txBody>
          <a:bodyPr>
            <a:noAutofit/>
          </a:bodyPr>
          <a:lstStyle/>
          <a:p>
            <a:r>
              <a:rPr lang="en-US" sz="2800" b="1" dirty="0" smtClean="0">
                <a:solidFill>
                  <a:srgbClr val="002060"/>
                </a:solidFill>
              </a:rPr>
              <a:t>Η </a:t>
            </a:r>
            <a:r>
              <a:rPr lang="en-US" sz="2800" b="1" dirty="0" err="1" smtClean="0">
                <a:solidFill>
                  <a:srgbClr val="002060"/>
                </a:solidFill>
              </a:rPr>
              <a:t>δύναμη</a:t>
            </a:r>
            <a:r>
              <a:rPr lang="en-US" sz="2800" b="1" dirty="0" smtClean="0">
                <a:solidFill>
                  <a:srgbClr val="002060"/>
                </a:solidFill>
              </a:rPr>
              <a:t> </a:t>
            </a:r>
            <a:r>
              <a:rPr lang="en-US" sz="2800" b="1" dirty="0" err="1" smtClean="0">
                <a:solidFill>
                  <a:srgbClr val="002060"/>
                </a:solidFill>
              </a:rPr>
              <a:t>που</a:t>
            </a:r>
            <a:r>
              <a:rPr lang="en-US" sz="2800" b="1" dirty="0" smtClean="0">
                <a:solidFill>
                  <a:srgbClr val="002060"/>
                </a:solidFill>
              </a:rPr>
              <a:t> </a:t>
            </a:r>
            <a:r>
              <a:rPr lang="en-US" sz="2800" b="1" dirty="0" err="1" smtClean="0">
                <a:solidFill>
                  <a:srgbClr val="002060"/>
                </a:solidFill>
              </a:rPr>
              <a:t>δέχεται</a:t>
            </a:r>
            <a:r>
              <a:rPr lang="en-US" sz="2800" b="1" dirty="0" smtClean="0">
                <a:solidFill>
                  <a:srgbClr val="002060"/>
                </a:solidFill>
              </a:rPr>
              <a:t> </a:t>
            </a:r>
            <a:r>
              <a:rPr lang="en-US" sz="2800" b="1" dirty="0" err="1" smtClean="0">
                <a:solidFill>
                  <a:srgbClr val="002060"/>
                </a:solidFill>
              </a:rPr>
              <a:t>ένα</a:t>
            </a:r>
            <a:r>
              <a:rPr lang="en-US" sz="2800" b="1" dirty="0" smtClean="0">
                <a:solidFill>
                  <a:srgbClr val="002060"/>
                </a:solidFill>
              </a:rPr>
              <a:t> </a:t>
            </a:r>
            <a:r>
              <a:rPr lang="en-US" sz="2800" b="1" dirty="0" err="1" smtClean="0">
                <a:solidFill>
                  <a:srgbClr val="002060"/>
                </a:solidFill>
              </a:rPr>
              <a:t>σύρμα</a:t>
            </a:r>
            <a:endParaRPr lang="en-US" sz="2800" b="1" dirty="0" smtClean="0">
              <a:solidFill>
                <a:srgbClr val="002060"/>
              </a:solidFill>
            </a:endParaRPr>
          </a:p>
        </p:txBody>
      </p:sp>
      <p:sp>
        <p:nvSpPr>
          <p:cNvPr id="11" name="Text Box 5"/>
          <p:cNvSpPr txBox="1">
            <a:spLocks noChangeArrowheads="1"/>
          </p:cNvSpPr>
          <p:nvPr/>
        </p:nvSpPr>
        <p:spPr bwMode="auto">
          <a:xfrm>
            <a:off x="148313" y="92071"/>
            <a:ext cx="11887200" cy="64633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3600" b="1" dirty="0" smtClean="0">
                <a:solidFill>
                  <a:srgbClr val="0F7698"/>
                </a:solidFill>
              </a:rPr>
              <a:t>Η έννοια του μαγνητικού πεδίου</a:t>
            </a:r>
            <a:endParaRPr lang="en-US" sz="3600" b="1" dirty="0" smtClean="0">
              <a:solidFill>
                <a:srgbClr val="0F7698"/>
              </a:solidFill>
            </a:endParaRPr>
          </a:p>
        </p:txBody>
      </p:sp>
      <p:sp>
        <p:nvSpPr>
          <p:cNvPr id="13" name="12 - Θέση αριθμού διαφάνειας"/>
          <p:cNvSpPr>
            <a:spLocks noGrp="1"/>
          </p:cNvSpPr>
          <p:nvPr>
            <p:ph type="sldNum" sz="quarter" idx="12"/>
          </p:nvPr>
        </p:nvSpPr>
        <p:spPr/>
        <p:txBody>
          <a:bodyPr/>
          <a:lstStyle/>
          <a:p>
            <a:fld id="{C2F5A187-A889-495D-B202-899DA2CF5BAE}" type="slidenum">
              <a:rPr lang="en-US" smtClean="0"/>
              <a:pPr/>
              <a:t>131</a:t>
            </a:fld>
            <a:endParaRPr lang="en-US"/>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7" name="Text Box 5"/>
          <p:cNvSpPr txBox="1">
            <a:spLocks noChangeArrowheads="1"/>
          </p:cNvSpPr>
          <p:nvPr/>
        </p:nvSpPr>
        <p:spPr bwMode="auto">
          <a:xfrm>
            <a:off x="158823" y="2025911"/>
            <a:ext cx="11887200" cy="707886"/>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4000" b="1" dirty="0" smtClean="0">
                <a:solidFill>
                  <a:srgbClr val="0F7698"/>
                </a:solidFill>
              </a:rPr>
              <a:t>Πηγές του μαγνητικού πεδίου</a:t>
            </a:r>
            <a:endParaRPr lang="en-US" sz="4000" b="1" dirty="0" smtClean="0">
              <a:solidFill>
                <a:srgbClr val="0F7698"/>
              </a:solidFill>
            </a:endParaRPr>
          </a:p>
        </p:txBody>
      </p:sp>
      <p:sp>
        <p:nvSpPr>
          <p:cNvPr id="7" name="6 - Θέση αριθμού διαφάνειας"/>
          <p:cNvSpPr>
            <a:spLocks noGrp="1"/>
          </p:cNvSpPr>
          <p:nvPr>
            <p:ph type="sldNum" sz="quarter" idx="12"/>
          </p:nvPr>
        </p:nvSpPr>
        <p:spPr/>
        <p:txBody>
          <a:bodyPr/>
          <a:lstStyle/>
          <a:p>
            <a:fld id="{C2F5A187-A889-495D-B202-899DA2CF5BAE}" type="slidenum">
              <a:rPr lang="en-US" smtClean="0"/>
              <a:pPr/>
              <a:t>132</a:t>
            </a:fld>
            <a:endParaRPr lang="en-US"/>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Content Placeholder 2"/>
          <p:cNvSpPr>
            <a:spLocks noGrp="1"/>
          </p:cNvSpPr>
          <p:nvPr>
            <p:ph idx="1"/>
          </p:nvPr>
        </p:nvSpPr>
        <p:spPr>
          <a:xfrm>
            <a:off x="609600" y="938129"/>
            <a:ext cx="10972800" cy="2120382"/>
          </a:xfrm>
        </p:spPr>
        <p:txBody>
          <a:bodyPr>
            <a:normAutofit/>
          </a:bodyPr>
          <a:lstStyle/>
          <a:p>
            <a:pPr marL="357188" indent="-357188" algn="just"/>
            <a:r>
              <a:rPr lang="en-US" sz="2000" b="1" dirty="0" smtClean="0">
                <a:solidFill>
                  <a:srgbClr val="000000"/>
                </a:solidFill>
              </a:rPr>
              <a:t>Τ</a:t>
            </a:r>
            <a:r>
              <a:rPr lang="el-GR" sz="2000" b="1" dirty="0" smtClean="0">
                <a:solidFill>
                  <a:srgbClr val="000000"/>
                </a:solidFill>
              </a:rPr>
              <a:t>α</a:t>
            </a:r>
            <a:r>
              <a:rPr lang="en-US" sz="2000" b="1" dirty="0" smtClean="0">
                <a:solidFill>
                  <a:srgbClr val="000000"/>
                </a:solidFill>
              </a:rPr>
              <a:t> </a:t>
            </a:r>
            <a:r>
              <a:rPr lang="en-US" sz="2000" b="1" dirty="0" err="1" smtClean="0">
                <a:solidFill>
                  <a:srgbClr val="000000"/>
                </a:solidFill>
              </a:rPr>
              <a:t>μαγνητικ</a:t>
            </a:r>
            <a:r>
              <a:rPr lang="el-GR" sz="2000" b="1" dirty="0" smtClean="0">
                <a:solidFill>
                  <a:srgbClr val="000000"/>
                </a:solidFill>
              </a:rPr>
              <a:t>ά</a:t>
            </a:r>
            <a:r>
              <a:rPr lang="en-US" sz="2000" b="1" dirty="0" smtClean="0">
                <a:solidFill>
                  <a:srgbClr val="000000"/>
                </a:solidFill>
              </a:rPr>
              <a:t> </a:t>
            </a:r>
            <a:r>
              <a:rPr lang="en-US" sz="2000" b="1" dirty="0" err="1" smtClean="0">
                <a:solidFill>
                  <a:srgbClr val="000000"/>
                </a:solidFill>
              </a:rPr>
              <a:t>πεδί</a:t>
            </a:r>
            <a:r>
              <a:rPr lang="el-GR" sz="2000" b="1" dirty="0" smtClean="0">
                <a:solidFill>
                  <a:srgbClr val="000000"/>
                </a:solidFill>
              </a:rPr>
              <a:t>α</a:t>
            </a:r>
            <a:r>
              <a:rPr lang="en-US" sz="2000" b="1" dirty="0" smtClean="0">
                <a:solidFill>
                  <a:srgbClr val="000000"/>
                </a:solidFill>
              </a:rPr>
              <a:t> </a:t>
            </a:r>
            <a:r>
              <a:rPr lang="en-US" sz="2000" b="1" dirty="0" err="1" smtClean="0">
                <a:solidFill>
                  <a:srgbClr val="000000"/>
                </a:solidFill>
              </a:rPr>
              <a:t>δημιουργ</a:t>
            </a:r>
            <a:r>
              <a:rPr lang="el-GR" sz="2000" b="1" dirty="0" err="1" smtClean="0">
                <a:solidFill>
                  <a:srgbClr val="000000"/>
                </a:solidFill>
              </a:rPr>
              <a:t>ούνται</a:t>
            </a:r>
            <a:r>
              <a:rPr lang="en-US" sz="2000" b="1" dirty="0" smtClean="0">
                <a:solidFill>
                  <a:srgbClr val="000000"/>
                </a:solidFill>
              </a:rPr>
              <a:t> </a:t>
            </a:r>
            <a:r>
              <a:rPr lang="en-US" sz="2000" b="1" dirty="0" err="1" smtClean="0">
                <a:solidFill>
                  <a:srgbClr val="000000"/>
                </a:solidFill>
              </a:rPr>
              <a:t>από</a:t>
            </a:r>
            <a:r>
              <a:rPr lang="en-US" sz="2000" b="1" dirty="0" smtClean="0">
                <a:solidFill>
                  <a:srgbClr val="000000"/>
                </a:solidFill>
              </a:rPr>
              <a:t> </a:t>
            </a:r>
            <a:r>
              <a:rPr lang="en-US" sz="2000" b="1" dirty="0" err="1" smtClean="0">
                <a:solidFill>
                  <a:srgbClr val="000000"/>
                </a:solidFill>
              </a:rPr>
              <a:t>κινούμενα</a:t>
            </a:r>
            <a:r>
              <a:rPr lang="en-US" sz="2000" b="1" dirty="0" smtClean="0">
                <a:solidFill>
                  <a:srgbClr val="000000"/>
                </a:solidFill>
              </a:rPr>
              <a:t> </a:t>
            </a:r>
            <a:r>
              <a:rPr lang="en-US" sz="2000" b="1" dirty="0" err="1" smtClean="0">
                <a:solidFill>
                  <a:srgbClr val="000000"/>
                </a:solidFill>
              </a:rPr>
              <a:t>ηλεκτρικά</a:t>
            </a:r>
            <a:r>
              <a:rPr lang="en-US" sz="2000" b="1" dirty="0" smtClean="0">
                <a:solidFill>
                  <a:srgbClr val="000000"/>
                </a:solidFill>
              </a:rPr>
              <a:t> </a:t>
            </a:r>
            <a:r>
              <a:rPr lang="en-US" sz="2000" b="1" dirty="0" err="1" smtClean="0">
                <a:solidFill>
                  <a:srgbClr val="000000"/>
                </a:solidFill>
              </a:rPr>
              <a:t>φορτία</a:t>
            </a:r>
            <a:r>
              <a:rPr lang="en-US" sz="2000" b="1" dirty="0" smtClean="0">
                <a:solidFill>
                  <a:srgbClr val="000000"/>
                </a:solidFill>
              </a:rPr>
              <a:t>.</a:t>
            </a:r>
          </a:p>
          <a:p>
            <a:pPr marL="357188" indent="-357188" algn="just"/>
            <a:r>
              <a:rPr lang="el-GR" sz="2000" b="1" dirty="0" smtClean="0">
                <a:solidFill>
                  <a:srgbClr val="000000"/>
                </a:solidFill>
              </a:rPr>
              <a:t>Μπορούμε</a:t>
            </a:r>
            <a:r>
              <a:rPr lang="en-US" sz="2000" b="1" dirty="0" smtClean="0">
                <a:solidFill>
                  <a:srgbClr val="000000"/>
                </a:solidFill>
              </a:rPr>
              <a:t> </a:t>
            </a:r>
            <a:r>
              <a:rPr lang="en-US" sz="2000" b="1" dirty="0" err="1" smtClean="0">
                <a:solidFill>
                  <a:srgbClr val="000000"/>
                </a:solidFill>
              </a:rPr>
              <a:t>να</a:t>
            </a:r>
            <a:r>
              <a:rPr lang="en-US" sz="2000" b="1" dirty="0" smtClean="0">
                <a:solidFill>
                  <a:srgbClr val="000000"/>
                </a:solidFill>
              </a:rPr>
              <a:t> </a:t>
            </a:r>
            <a:r>
              <a:rPr lang="el-GR" sz="2000" b="1" dirty="0" smtClean="0">
                <a:solidFill>
                  <a:srgbClr val="000000"/>
                </a:solidFill>
              </a:rPr>
              <a:t>υπολογίσουμε</a:t>
            </a:r>
            <a:r>
              <a:rPr lang="en-US" sz="2000" b="1" dirty="0" smtClean="0">
                <a:solidFill>
                  <a:srgbClr val="000000"/>
                </a:solidFill>
              </a:rPr>
              <a:t> </a:t>
            </a: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μαγνητικό</a:t>
            </a:r>
            <a:r>
              <a:rPr lang="en-US" sz="2000" b="1" dirty="0" smtClean="0">
                <a:solidFill>
                  <a:srgbClr val="000000"/>
                </a:solidFill>
              </a:rPr>
              <a:t> </a:t>
            </a:r>
            <a:r>
              <a:rPr lang="en-US" sz="2000" b="1" dirty="0" err="1" smtClean="0">
                <a:solidFill>
                  <a:srgbClr val="000000"/>
                </a:solidFill>
              </a:rPr>
              <a:t>πεδίο</a:t>
            </a:r>
            <a:r>
              <a:rPr lang="en-US" sz="2000" b="1" dirty="0" smtClean="0">
                <a:solidFill>
                  <a:srgbClr val="000000"/>
                </a:solidFill>
              </a:rPr>
              <a:t> </a:t>
            </a:r>
            <a:r>
              <a:rPr lang="en-US" sz="2000" b="1" dirty="0" err="1" smtClean="0">
                <a:solidFill>
                  <a:srgbClr val="000000"/>
                </a:solidFill>
              </a:rPr>
              <a:t>που</a:t>
            </a:r>
            <a:r>
              <a:rPr lang="en-US" sz="2000" b="1" dirty="0" smtClean="0">
                <a:solidFill>
                  <a:srgbClr val="000000"/>
                </a:solidFill>
              </a:rPr>
              <a:t> </a:t>
            </a:r>
            <a:r>
              <a:rPr lang="en-US" sz="2000" b="1" dirty="0" err="1" smtClean="0">
                <a:solidFill>
                  <a:srgbClr val="000000"/>
                </a:solidFill>
              </a:rPr>
              <a:t>δημιουργούν</a:t>
            </a:r>
            <a:r>
              <a:rPr lang="en-US" sz="2000" b="1" dirty="0" smtClean="0">
                <a:solidFill>
                  <a:srgbClr val="000000"/>
                </a:solidFill>
              </a:rPr>
              <a:t> </a:t>
            </a:r>
            <a:r>
              <a:rPr lang="en-US" sz="2000" b="1" dirty="0" err="1" smtClean="0">
                <a:solidFill>
                  <a:srgbClr val="000000"/>
                </a:solidFill>
              </a:rPr>
              <a:t>διάφορες</a:t>
            </a:r>
            <a:r>
              <a:rPr lang="en-US" sz="2000" b="1" dirty="0" smtClean="0">
                <a:solidFill>
                  <a:srgbClr val="000000"/>
                </a:solidFill>
              </a:rPr>
              <a:t> </a:t>
            </a:r>
            <a:r>
              <a:rPr lang="en-US" sz="2000" b="1" dirty="0" err="1" smtClean="0">
                <a:solidFill>
                  <a:srgbClr val="000000"/>
                </a:solidFill>
              </a:rPr>
              <a:t>κατανομές</a:t>
            </a:r>
            <a:r>
              <a:rPr lang="en-US" sz="2000" b="1" dirty="0" smtClean="0">
                <a:solidFill>
                  <a:srgbClr val="000000"/>
                </a:solidFill>
              </a:rPr>
              <a:t> </a:t>
            </a:r>
            <a:r>
              <a:rPr lang="el-GR" sz="2000" b="1" dirty="0" smtClean="0">
                <a:solidFill>
                  <a:srgbClr val="000000"/>
                </a:solidFill>
              </a:rPr>
              <a:t>ρευμάτων</a:t>
            </a:r>
            <a:r>
              <a:rPr lang="en-US" sz="2000" b="1" dirty="0" smtClean="0">
                <a:solidFill>
                  <a:srgbClr val="000000"/>
                </a:solidFill>
              </a:rPr>
              <a:t>.</a:t>
            </a:r>
          </a:p>
          <a:p>
            <a:pPr marL="357188" indent="-357188" algn="just"/>
            <a:r>
              <a:rPr lang="en-US" sz="2400" b="1" dirty="0" smtClean="0">
                <a:solidFill>
                  <a:srgbClr val="002060"/>
                </a:solidFill>
              </a:rPr>
              <a:t>Ο </a:t>
            </a:r>
            <a:r>
              <a:rPr lang="en-US" sz="2400" b="1" dirty="0" err="1" smtClean="0">
                <a:solidFill>
                  <a:srgbClr val="002060"/>
                </a:solidFill>
              </a:rPr>
              <a:t>νόμος</a:t>
            </a:r>
            <a:r>
              <a:rPr lang="en-US" sz="2400" b="1" dirty="0" smtClean="0">
                <a:solidFill>
                  <a:srgbClr val="002060"/>
                </a:solidFill>
              </a:rPr>
              <a:t> </a:t>
            </a:r>
            <a:r>
              <a:rPr lang="en-US" sz="2400" b="1" dirty="0" err="1" smtClean="0">
                <a:solidFill>
                  <a:srgbClr val="002060"/>
                </a:solidFill>
              </a:rPr>
              <a:t>του</a:t>
            </a:r>
            <a:r>
              <a:rPr lang="en-US" sz="2400" b="1" dirty="0" smtClean="0">
                <a:solidFill>
                  <a:srgbClr val="002060"/>
                </a:solidFill>
              </a:rPr>
              <a:t> </a:t>
            </a:r>
            <a:r>
              <a:rPr lang="en-US" sz="2400" b="1" dirty="0" err="1" smtClean="0">
                <a:solidFill>
                  <a:srgbClr val="002060"/>
                </a:solidFill>
              </a:rPr>
              <a:t>Amp</a:t>
            </a:r>
            <a:r>
              <a:rPr lang="en-US" sz="2400" b="1" dirty="0" err="1" smtClean="0">
                <a:solidFill>
                  <a:srgbClr val="002060"/>
                </a:solidFill>
                <a:cs typeface="Arial" charset="0"/>
              </a:rPr>
              <a:t>ère</a:t>
            </a:r>
            <a:r>
              <a:rPr lang="en-US" sz="2400" b="1" dirty="0" smtClean="0">
                <a:solidFill>
                  <a:srgbClr val="002060"/>
                </a:solidFill>
                <a:cs typeface="Arial" charset="0"/>
              </a:rPr>
              <a:t> </a:t>
            </a:r>
            <a:r>
              <a:rPr lang="en-US" sz="2000" b="1" dirty="0" err="1" smtClean="0">
                <a:solidFill>
                  <a:srgbClr val="000000"/>
                </a:solidFill>
                <a:cs typeface="Arial" charset="0"/>
              </a:rPr>
              <a:t>χρησιμεύει</a:t>
            </a:r>
            <a:r>
              <a:rPr lang="en-US" sz="2000" b="1" dirty="0" smtClean="0">
                <a:solidFill>
                  <a:srgbClr val="000000"/>
                </a:solidFill>
                <a:cs typeface="Arial" charset="0"/>
              </a:rPr>
              <a:t> </a:t>
            </a:r>
            <a:r>
              <a:rPr lang="en-US" sz="2000" b="1" dirty="0" err="1" smtClean="0">
                <a:solidFill>
                  <a:srgbClr val="000000"/>
                </a:solidFill>
                <a:cs typeface="Arial" charset="0"/>
              </a:rPr>
              <a:t>στον</a:t>
            </a:r>
            <a:r>
              <a:rPr lang="en-US" sz="2000" b="1" dirty="0" smtClean="0">
                <a:solidFill>
                  <a:srgbClr val="000000"/>
                </a:solidFill>
                <a:cs typeface="Arial" charset="0"/>
              </a:rPr>
              <a:t> </a:t>
            </a:r>
            <a:r>
              <a:rPr lang="en-US" sz="2000" b="1" dirty="0" err="1" smtClean="0">
                <a:solidFill>
                  <a:srgbClr val="000000"/>
                </a:solidFill>
                <a:cs typeface="Arial" charset="0"/>
              </a:rPr>
              <a:t>υπολογισμό</a:t>
            </a:r>
            <a:r>
              <a:rPr lang="en-US" sz="2000" b="1" dirty="0" smtClean="0">
                <a:solidFill>
                  <a:srgbClr val="000000"/>
                </a:solidFill>
                <a:cs typeface="Arial" charset="0"/>
              </a:rPr>
              <a:t> </a:t>
            </a:r>
            <a:r>
              <a:rPr lang="en-US" sz="2000" b="1" dirty="0" err="1" smtClean="0">
                <a:solidFill>
                  <a:srgbClr val="000000"/>
                </a:solidFill>
                <a:cs typeface="Arial" charset="0"/>
              </a:rPr>
              <a:t>του</a:t>
            </a:r>
            <a:r>
              <a:rPr lang="en-US" sz="2000" b="1" dirty="0" smtClean="0">
                <a:solidFill>
                  <a:srgbClr val="000000"/>
                </a:solidFill>
                <a:cs typeface="Arial" charset="0"/>
              </a:rPr>
              <a:t> </a:t>
            </a:r>
            <a:r>
              <a:rPr lang="en-US" sz="2000" b="1" dirty="0" err="1" smtClean="0">
                <a:solidFill>
                  <a:srgbClr val="000000"/>
                </a:solidFill>
                <a:cs typeface="Arial" charset="0"/>
              </a:rPr>
              <a:t>μαγνητικού</a:t>
            </a:r>
            <a:r>
              <a:rPr lang="en-US" sz="2000" b="1" dirty="0" smtClean="0">
                <a:solidFill>
                  <a:srgbClr val="000000"/>
                </a:solidFill>
                <a:cs typeface="Arial" charset="0"/>
              </a:rPr>
              <a:t> </a:t>
            </a:r>
            <a:r>
              <a:rPr lang="en-US" sz="2000" b="1" dirty="0" err="1" smtClean="0">
                <a:solidFill>
                  <a:srgbClr val="000000"/>
                </a:solidFill>
                <a:cs typeface="Arial" charset="0"/>
              </a:rPr>
              <a:t>πεδίου</a:t>
            </a:r>
            <a:r>
              <a:rPr lang="en-US" sz="2000" b="1" dirty="0" smtClean="0">
                <a:solidFill>
                  <a:srgbClr val="000000"/>
                </a:solidFill>
                <a:cs typeface="Arial" charset="0"/>
              </a:rPr>
              <a:t> </a:t>
            </a:r>
            <a:r>
              <a:rPr lang="en-US" sz="2000" b="1" dirty="0" err="1" smtClean="0">
                <a:solidFill>
                  <a:srgbClr val="000000"/>
                </a:solidFill>
                <a:cs typeface="Arial" charset="0"/>
              </a:rPr>
              <a:t>συμμετρικών</a:t>
            </a:r>
            <a:r>
              <a:rPr lang="en-US" sz="2000" b="1" dirty="0" smtClean="0">
                <a:solidFill>
                  <a:srgbClr val="000000"/>
                </a:solidFill>
                <a:cs typeface="Arial" charset="0"/>
              </a:rPr>
              <a:t> </a:t>
            </a:r>
            <a:r>
              <a:rPr lang="en-US" sz="2000" b="1" dirty="0" err="1" smtClean="0">
                <a:solidFill>
                  <a:srgbClr val="000000"/>
                </a:solidFill>
                <a:cs typeface="Arial" charset="0"/>
              </a:rPr>
              <a:t>διατάξεων</a:t>
            </a:r>
            <a:r>
              <a:rPr lang="en-US" sz="2000" b="1" dirty="0" smtClean="0">
                <a:solidFill>
                  <a:srgbClr val="000000"/>
                </a:solidFill>
                <a:cs typeface="Arial" charset="0"/>
              </a:rPr>
              <a:t> </a:t>
            </a:r>
            <a:r>
              <a:rPr lang="en-US" sz="2000" b="1" dirty="0" err="1" smtClean="0">
                <a:solidFill>
                  <a:srgbClr val="000000"/>
                </a:solidFill>
                <a:cs typeface="Arial" charset="0"/>
              </a:rPr>
              <a:t>που</a:t>
            </a:r>
            <a:r>
              <a:rPr lang="en-US" sz="2000" b="1" dirty="0" smtClean="0">
                <a:solidFill>
                  <a:srgbClr val="000000"/>
                </a:solidFill>
                <a:cs typeface="Arial" charset="0"/>
              </a:rPr>
              <a:t> </a:t>
            </a:r>
            <a:r>
              <a:rPr lang="en-US" sz="2000" b="1" dirty="0" err="1" smtClean="0">
                <a:solidFill>
                  <a:srgbClr val="000000"/>
                </a:solidFill>
                <a:cs typeface="Arial" charset="0"/>
              </a:rPr>
              <a:t>διαρρέονται</a:t>
            </a:r>
            <a:r>
              <a:rPr lang="en-US" sz="2000" b="1" dirty="0" smtClean="0">
                <a:solidFill>
                  <a:srgbClr val="000000"/>
                </a:solidFill>
                <a:cs typeface="Arial" charset="0"/>
              </a:rPr>
              <a:t> </a:t>
            </a:r>
            <a:r>
              <a:rPr lang="en-US" sz="2000" b="1" dirty="0" err="1" smtClean="0">
                <a:solidFill>
                  <a:srgbClr val="000000"/>
                </a:solidFill>
                <a:cs typeface="Arial" charset="0"/>
              </a:rPr>
              <a:t>από</a:t>
            </a:r>
            <a:r>
              <a:rPr lang="en-US" sz="2000" b="1" dirty="0" smtClean="0">
                <a:solidFill>
                  <a:srgbClr val="000000"/>
                </a:solidFill>
                <a:cs typeface="Arial" charset="0"/>
              </a:rPr>
              <a:t> </a:t>
            </a:r>
            <a:r>
              <a:rPr lang="en-US" sz="2000" b="1" dirty="0" err="1" smtClean="0">
                <a:solidFill>
                  <a:srgbClr val="000000"/>
                </a:solidFill>
                <a:cs typeface="Arial" charset="0"/>
              </a:rPr>
              <a:t>σταθερό</a:t>
            </a:r>
            <a:r>
              <a:rPr lang="en-US" sz="2000" b="1" dirty="0" smtClean="0">
                <a:solidFill>
                  <a:srgbClr val="000000"/>
                </a:solidFill>
                <a:cs typeface="Arial" charset="0"/>
              </a:rPr>
              <a:t> </a:t>
            </a:r>
            <a:r>
              <a:rPr lang="en-US" sz="2000" b="1" dirty="0" err="1" smtClean="0">
                <a:solidFill>
                  <a:srgbClr val="000000"/>
                </a:solidFill>
                <a:cs typeface="Arial" charset="0"/>
              </a:rPr>
              <a:t>ρεύμα</a:t>
            </a:r>
            <a:r>
              <a:rPr lang="en-US" sz="2000" b="1" dirty="0" smtClean="0">
                <a:solidFill>
                  <a:srgbClr val="000000"/>
                </a:solidFill>
                <a:cs typeface="Arial" charset="0"/>
              </a:rPr>
              <a:t>.</a:t>
            </a:r>
          </a:p>
        </p:txBody>
      </p:sp>
      <p:sp>
        <p:nvSpPr>
          <p:cNvPr id="6" name="Text Box 5"/>
          <p:cNvSpPr txBox="1">
            <a:spLocks noChangeArrowheads="1"/>
          </p:cNvSpPr>
          <p:nvPr/>
        </p:nvSpPr>
        <p:spPr bwMode="auto">
          <a:xfrm>
            <a:off x="158823" y="81561"/>
            <a:ext cx="11887200" cy="707886"/>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4000" b="1" dirty="0" smtClean="0">
                <a:solidFill>
                  <a:srgbClr val="0F7698"/>
                </a:solidFill>
              </a:rPr>
              <a:t>Πηγές του μαγνητικού πεδίου</a:t>
            </a:r>
            <a:endParaRPr lang="en-US" sz="4000" b="1" dirty="0" smtClean="0">
              <a:solidFill>
                <a:srgbClr val="0F7698"/>
              </a:solidFill>
            </a:endParaRPr>
          </a:p>
        </p:txBody>
      </p:sp>
      <p:sp>
        <p:nvSpPr>
          <p:cNvPr id="7" name="6 - Ορθογώνιο"/>
          <p:cNvSpPr/>
          <p:nvPr/>
        </p:nvSpPr>
        <p:spPr>
          <a:xfrm>
            <a:off x="525517" y="3082272"/>
            <a:ext cx="11098924" cy="2067169"/>
          </a:xfrm>
          <a:prstGeom prst="rect">
            <a:avLst/>
          </a:prstGeom>
        </p:spPr>
        <p:txBody>
          <a:bodyPr wrap="square">
            <a:spAutoFit/>
          </a:bodyPr>
          <a:lstStyle/>
          <a:p>
            <a:pPr marL="452438" indent="-452438" algn="just">
              <a:lnSpc>
                <a:spcPct val="150000"/>
              </a:lnSpc>
              <a:buClr>
                <a:srgbClr val="002060"/>
              </a:buClr>
              <a:buFont typeface="Wingdings" pitchFamily="2" charset="2"/>
              <a:buChar char="Ø"/>
            </a:pPr>
            <a:r>
              <a:rPr lang="en-US" sz="2400" b="1" dirty="0" err="1" smtClean="0">
                <a:solidFill>
                  <a:srgbClr val="002060"/>
                </a:solidFill>
              </a:rPr>
              <a:t>Οι</a:t>
            </a:r>
            <a:r>
              <a:rPr lang="en-US" sz="2400" b="1" dirty="0" smtClean="0">
                <a:solidFill>
                  <a:srgbClr val="002060"/>
                </a:solidFill>
              </a:rPr>
              <a:t> </a:t>
            </a:r>
            <a:r>
              <a:rPr lang="en-US" sz="2400" b="1" dirty="0" err="1" smtClean="0">
                <a:solidFill>
                  <a:srgbClr val="002060"/>
                </a:solidFill>
              </a:rPr>
              <a:t>Biot</a:t>
            </a:r>
            <a:r>
              <a:rPr lang="en-US" sz="2400" b="1" dirty="0" smtClean="0">
                <a:solidFill>
                  <a:srgbClr val="002060"/>
                </a:solidFill>
              </a:rPr>
              <a:t> </a:t>
            </a:r>
            <a:r>
              <a:rPr lang="en-US" sz="2400" b="1" dirty="0" err="1" smtClean="0">
                <a:solidFill>
                  <a:srgbClr val="002060"/>
                </a:solidFill>
              </a:rPr>
              <a:t>και</a:t>
            </a:r>
            <a:r>
              <a:rPr lang="en-US" sz="2400" b="1" dirty="0" smtClean="0">
                <a:solidFill>
                  <a:srgbClr val="002060"/>
                </a:solidFill>
              </a:rPr>
              <a:t> </a:t>
            </a:r>
            <a:r>
              <a:rPr lang="en-US" sz="2400" b="1" dirty="0" err="1" smtClean="0">
                <a:solidFill>
                  <a:srgbClr val="002060"/>
                </a:solidFill>
              </a:rPr>
              <a:t>Savart</a:t>
            </a:r>
            <a:r>
              <a:rPr lang="el-GR" sz="2400" b="1" dirty="0" smtClean="0">
                <a:solidFill>
                  <a:srgbClr val="002060"/>
                </a:solidFill>
              </a:rPr>
              <a:t> </a:t>
            </a:r>
            <a:r>
              <a:rPr lang="el-GR" sz="2000" b="1" dirty="0" smtClean="0">
                <a:solidFill>
                  <a:srgbClr val="000000"/>
                </a:solidFill>
              </a:rPr>
              <a:t>κ</a:t>
            </a:r>
            <a:r>
              <a:rPr lang="en-US" sz="2000" b="1" dirty="0" err="1" smtClean="0">
                <a:solidFill>
                  <a:srgbClr val="000000"/>
                </a:solidFill>
              </a:rPr>
              <a:t>ατέληξαν</a:t>
            </a:r>
            <a:r>
              <a:rPr lang="en-US" sz="2000" b="1" dirty="0" smtClean="0">
                <a:solidFill>
                  <a:srgbClr val="000000"/>
                </a:solidFill>
              </a:rPr>
              <a:t> </a:t>
            </a:r>
            <a:r>
              <a:rPr lang="en-US" sz="2000" b="1" dirty="0" err="1" smtClean="0">
                <a:solidFill>
                  <a:srgbClr val="000000"/>
                </a:solidFill>
              </a:rPr>
              <a:t>σε</a:t>
            </a:r>
            <a:r>
              <a:rPr lang="en-US" sz="2000" b="1" dirty="0" smtClean="0">
                <a:solidFill>
                  <a:srgbClr val="000000"/>
                </a:solidFill>
              </a:rPr>
              <a:t> </a:t>
            </a:r>
            <a:r>
              <a:rPr lang="en-US" sz="2000" b="1" dirty="0" err="1" smtClean="0">
                <a:solidFill>
                  <a:srgbClr val="000000"/>
                </a:solidFill>
              </a:rPr>
              <a:t>μια</a:t>
            </a:r>
            <a:r>
              <a:rPr lang="en-US" sz="2000" b="1" dirty="0" smtClean="0">
                <a:solidFill>
                  <a:srgbClr val="000000"/>
                </a:solidFill>
              </a:rPr>
              <a:t> </a:t>
            </a:r>
            <a:r>
              <a:rPr lang="en-US" sz="2000" b="1" dirty="0" err="1" smtClean="0">
                <a:solidFill>
                  <a:srgbClr val="000000"/>
                </a:solidFill>
              </a:rPr>
              <a:t>μαθηματική</a:t>
            </a:r>
            <a:r>
              <a:rPr lang="en-US" sz="2000" b="1" dirty="0" smtClean="0">
                <a:solidFill>
                  <a:srgbClr val="000000"/>
                </a:solidFill>
              </a:rPr>
              <a:t> </a:t>
            </a:r>
            <a:r>
              <a:rPr lang="en-US" sz="2000" b="1" dirty="0" err="1" smtClean="0">
                <a:solidFill>
                  <a:srgbClr val="000000"/>
                </a:solidFill>
              </a:rPr>
              <a:t>σχέση</a:t>
            </a:r>
            <a:r>
              <a:rPr lang="en-US" sz="2000" b="1" dirty="0" smtClean="0">
                <a:solidFill>
                  <a:srgbClr val="000000"/>
                </a:solidFill>
              </a:rPr>
              <a:t> η </a:t>
            </a:r>
            <a:r>
              <a:rPr lang="en-US" sz="2000" b="1" dirty="0" err="1" smtClean="0">
                <a:solidFill>
                  <a:srgbClr val="000000"/>
                </a:solidFill>
              </a:rPr>
              <a:t>οποία</a:t>
            </a:r>
            <a:r>
              <a:rPr lang="en-US" sz="2000" b="1" dirty="0" smtClean="0">
                <a:solidFill>
                  <a:srgbClr val="000000"/>
                </a:solidFill>
              </a:rPr>
              <a:t> </a:t>
            </a:r>
            <a:r>
              <a:rPr lang="en-US" sz="2000" b="1" dirty="0" err="1" smtClean="0">
                <a:solidFill>
                  <a:srgbClr val="000000"/>
                </a:solidFill>
              </a:rPr>
              <a:t>δίνει</a:t>
            </a:r>
            <a:r>
              <a:rPr lang="en-US" sz="2000" b="1" dirty="0" smtClean="0">
                <a:solidFill>
                  <a:srgbClr val="000000"/>
                </a:solidFill>
              </a:rPr>
              <a:t> </a:t>
            </a: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μαγνητικ</a:t>
            </a:r>
            <a:r>
              <a:rPr lang="el-GR" sz="2000" b="1" dirty="0" smtClean="0">
                <a:solidFill>
                  <a:srgbClr val="000000"/>
                </a:solidFill>
              </a:rPr>
              <a:t>ό</a:t>
            </a:r>
            <a:r>
              <a:rPr lang="en-US" sz="2000" b="1" dirty="0" smtClean="0">
                <a:solidFill>
                  <a:srgbClr val="000000"/>
                </a:solidFill>
              </a:rPr>
              <a:t> </a:t>
            </a:r>
            <a:r>
              <a:rPr lang="en-US" sz="2000" b="1" dirty="0" err="1" smtClean="0">
                <a:solidFill>
                  <a:srgbClr val="000000"/>
                </a:solidFill>
              </a:rPr>
              <a:t>πεδίο</a:t>
            </a:r>
            <a:r>
              <a:rPr lang="en-US" sz="2000" b="1" dirty="0" smtClean="0">
                <a:solidFill>
                  <a:srgbClr val="000000"/>
                </a:solidFill>
              </a:rPr>
              <a:t> </a:t>
            </a:r>
            <a:r>
              <a:rPr lang="en-US" sz="2000" b="1" dirty="0" err="1" smtClean="0">
                <a:solidFill>
                  <a:srgbClr val="000000"/>
                </a:solidFill>
              </a:rPr>
              <a:t>που</a:t>
            </a:r>
            <a:r>
              <a:rPr lang="en-US" sz="2000" b="1" dirty="0" smtClean="0">
                <a:solidFill>
                  <a:srgbClr val="000000"/>
                </a:solidFill>
              </a:rPr>
              <a:t> </a:t>
            </a:r>
            <a:r>
              <a:rPr lang="en-US" sz="2000" b="1" dirty="0" err="1" smtClean="0">
                <a:solidFill>
                  <a:srgbClr val="000000"/>
                </a:solidFill>
              </a:rPr>
              <a:t>δημιουργεί</a:t>
            </a:r>
            <a:r>
              <a:rPr lang="el-GR" sz="2000" b="1" dirty="0" err="1" smtClean="0">
                <a:solidFill>
                  <a:srgbClr val="000000"/>
                </a:solidFill>
              </a:rPr>
              <a:t>ται</a:t>
            </a:r>
            <a:r>
              <a:rPr lang="el-GR" sz="2000" b="1" dirty="0" smtClean="0">
                <a:solidFill>
                  <a:srgbClr val="000000"/>
                </a:solidFill>
              </a:rPr>
              <a:t> από</a:t>
            </a:r>
            <a:r>
              <a:rPr lang="en-US" sz="2000" b="1" dirty="0" smtClean="0">
                <a:solidFill>
                  <a:srgbClr val="000000"/>
                </a:solidFill>
              </a:rPr>
              <a:t> </a:t>
            </a:r>
            <a:r>
              <a:rPr lang="en-US" sz="2000" b="1" dirty="0" err="1" smtClean="0">
                <a:solidFill>
                  <a:srgbClr val="000000"/>
                </a:solidFill>
              </a:rPr>
              <a:t>ένα</a:t>
            </a:r>
            <a:r>
              <a:rPr lang="en-US" sz="2000" b="1" dirty="0" smtClean="0">
                <a:solidFill>
                  <a:srgbClr val="000000"/>
                </a:solidFill>
              </a:rPr>
              <a:t> </a:t>
            </a:r>
            <a:r>
              <a:rPr lang="en-US" sz="2000" b="1" dirty="0" err="1" smtClean="0">
                <a:solidFill>
                  <a:srgbClr val="000000"/>
                </a:solidFill>
              </a:rPr>
              <a:t>ρεύμα</a:t>
            </a:r>
            <a:r>
              <a:rPr lang="en-US" sz="2000" b="1" dirty="0" smtClean="0">
                <a:solidFill>
                  <a:srgbClr val="000000"/>
                </a:solidFill>
              </a:rPr>
              <a:t> </a:t>
            </a:r>
            <a:r>
              <a:rPr lang="en-US" sz="2000" b="1" dirty="0" err="1" smtClean="0">
                <a:solidFill>
                  <a:srgbClr val="000000"/>
                </a:solidFill>
              </a:rPr>
              <a:t>σε</a:t>
            </a:r>
            <a:r>
              <a:rPr lang="en-US" sz="2000" b="1" dirty="0" smtClean="0">
                <a:solidFill>
                  <a:srgbClr val="000000"/>
                </a:solidFill>
              </a:rPr>
              <a:t> </a:t>
            </a:r>
            <a:r>
              <a:rPr lang="el-GR" sz="2000" b="1" dirty="0" smtClean="0">
                <a:solidFill>
                  <a:srgbClr val="000000"/>
                </a:solidFill>
              </a:rPr>
              <a:t>κάποιο</a:t>
            </a:r>
            <a:r>
              <a:rPr lang="en-US" sz="2000" b="1" dirty="0" smtClean="0">
                <a:solidFill>
                  <a:srgbClr val="000000"/>
                </a:solidFill>
              </a:rPr>
              <a:t> </a:t>
            </a:r>
            <a:r>
              <a:rPr lang="en-US" sz="2000" b="1" dirty="0" err="1" smtClean="0">
                <a:solidFill>
                  <a:srgbClr val="000000"/>
                </a:solidFill>
              </a:rPr>
              <a:t>σημείο</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χώρου</a:t>
            </a:r>
            <a:r>
              <a:rPr lang="en-US" sz="2000" b="1" dirty="0" smtClean="0">
                <a:solidFill>
                  <a:srgbClr val="000000"/>
                </a:solidFill>
              </a:rPr>
              <a:t>.</a:t>
            </a:r>
          </a:p>
          <a:p>
            <a:pPr marL="452438" indent="-452438" algn="just">
              <a:lnSpc>
                <a:spcPct val="150000"/>
              </a:lnSpc>
              <a:buClr>
                <a:srgbClr val="002060"/>
              </a:buClr>
              <a:buFont typeface="Wingdings" pitchFamily="2" charset="2"/>
              <a:buChar char="Ø"/>
            </a:pP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μαγνητικό</a:t>
            </a:r>
            <a:r>
              <a:rPr lang="en-US" sz="2000" b="1" dirty="0" smtClean="0">
                <a:solidFill>
                  <a:srgbClr val="000000"/>
                </a:solidFill>
              </a:rPr>
              <a:t> </a:t>
            </a:r>
            <a:r>
              <a:rPr lang="en-US" sz="2000" b="1" dirty="0" err="1" smtClean="0">
                <a:solidFill>
                  <a:srgbClr val="000000"/>
                </a:solidFill>
              </a:rPr>
              <a:t>πεδίο</a:t>
            </a:r>
            <a:r>
              <a:rPr lang="en-US" sz="2000" b="1" dirty="0" smtClean="0">
                <a:solidFill>
                  <a:srgbClr val="000000"/>
                </a:solidFill>
              </a:rPr>
              <a:t> </a:t>
            </a:r>
            <a:r>
              <a:rPr lang="en-US" sz="2000" b="1" dirty="0" err="1" smtClean="0">
                <a:solidFill>
                  <a:srgbClr val="000000"/>
                </a:solidFill>
              </a:rPr>
              <a:t>που</a:t>
            </a:r>
            <a:r>
              <a:rPr lang="en-US" sz="2000" b="1" dirty="0" smtClean="0">
                <a:solidFill>
                  <a:srgbClr val="000000"/>
                </a:solidFill>
              </a:rPr>
              <a:t> </a:t>
            </a:r>
            <a:r>
              <a:rPr lang="en-US" sz="2000" b="1" dirty="0" err="1" smtClean="0">
                <a:solidFill>
                  <a:srgbClr val="000000"/>
                </a:solidFill>
              </a:rPr>
              <a:t>περιγράφει</a:t>
            </a:r>
            <a:r>
              <a:rPr lang="en-US" sz="2000" b="1" dirty="0" smtClean="0">
                <a:solidFill>
                  <a:srgbClr val="000000"/>
                </a:solidFill>
              </a:rPr>
              <a:t> </a:t>
            </a:r>
            <a:r>
              <a:rPr lang="en-US" sz="2400" b="1" dirty="0" smtClean="0">
                <a:solidFill>
                  <a:srgbClr val="002060"/>
                </a:solidFill>
              </a:rPr>
              <a:t>ο </a:t>
            </a:r>
            <a:r>
              <a:rPr lang="en-US" sz="2400" b="1" dirty="0" err="1" smtClean="0">
                <a:solidFill>
                  <a:srgbClr val="002060"/>
                </a:solidFill>
              </a:rPr>
              <a:t>νόμος</a:t>
            </a:r>
            <a:r>
              <a:rPr lang="en-US" sz="2400" b="1" dirty="0" smtClean="0">
                <a:solidFill>
                  <a:srgbClr val="002060"/>
                </a:solidFill>
              </a:rPr>
              <a:t> </a:t>
            </a:r>
            <a:r>
              <a:rPr lang="en-US" sz="2400" b="1" dirty="0" err="1" smtClean="0">
                <a:solidFill>
                  <a:srgbClr val="002060"/>
                </a:solidFill>
              </a:rPr>
              <a:t>Biot</a:t>
            </a:r>
            <a:r>
              <a:rPr lang="el-GR" sz="2400" b="1" dirty="0" smtClean="0">
                <a:solidFill>
                  <a:srgbClr val="002060"/>
                </a:solidFill>
              </a:rPr>
              <a:t>-</a:t>
            </a:r>
            <a:r>
              <a:rPr lang="en-US" sz="2400" b="1" dirty="0" err="1" smtClean="0">
                <a:solidFill>
                  <a:srgbClr val="002060"/>
                </a:solidFill>
              </a:rPr>
              <a:t>Savart</a:t>
            </a:r>
            <a:r>
              <a:rPr lang="en-US" sz="2400" b="1" dirty="0" smtClean="0">
                <a:solidFill>
                  <a:srgbClr val="002060"/>
                </a:solidFill>
              </a:rPr>
              <a:t> </a:t>
            </a:r>
            <a:r>
              <a:rPr lang="el-GR" sz="2000" b="1" dirty="0" smtClean="0">
                <a:solidFill>
                  <a:srgbClr val="000000"/>
                </a:solidFill>
              </a:rPr>
              <a:t>είναι το πεδίο</a:t>
            </a:r>
            <a:r>
              <a:rPr lang="en-US" sz="2000" b="1" dirty="0" smtClean="0">
                <a:solidFill>
                  <a:srgbClr val="000000"/>
                </a:solidFill>
              </a:rPr>
              <a:t> </a:t>
            </a:r>
            <a:r>
              <a:rPr lang="en-US" sz="2000" b="1" dirty="0" err="1" smtClean="0">
                <a:solidFill>
                  <a:srgbClr val="000000"/>
                </a:solidFill>
              </a:rPr>
              <a:t>που</a:t>
            </a:r>
            <a:r>
              <a:rPr lang="en-US" sz="2000" b="1" dirty="0" smtClean="0">
                <a:solidFill>
                  <a:srgbClr val="000000"/>
                </a:solidFill>
              </a:rPr>
              <a:t> </a:t>
            </a:r>
            <a:r>
              <a:rPr lang="el-GR" sz="2000" b="1" i="1" dirty="0" smtClean="0">
                <a:solidFill>
                  <a:srgbClr val="000000"/>
                </a:solidFill>
              </a:rPr>
              <a:t>δημιουργείται</a:t>
            </a:r>
            <a:r>
              <a:rPr lang="en-US" sz="2000" b="1" dirty="0" smtClean="0">
                <a:solidFill>
                  <a:srgbClr val="000000"/>
                </a:solidFill>
              </a:rPr>
              <a:t> </a:t>
            </a:r>
            <a:r>
              <a:rPr lang="el-GR" sz="2000" b="1" dirty="0" smtClean="0">
                <a:solidFill>
                  <a:srgbClr val="000000"/>
                </a:solidFill>
              </a:rPr>
              <a:t>από </a:t>
            </a:r>
            <a:r>
              <a:rPr lang="en-US" sz="2000" b="1" dirty="0" err="1" smtClean="0">
                <a:solidFill>
                  <a:srgbClr val="000000"/>
                </a:solidFill>
              </a:rPr>
              <a:t>ένα</a:t>
            </a:r>
            <a:r>
              <a:rPr lang="el-GR" sz="2000" b="1" dirty="0" smtClean="0">
                <a:solidFill>
                  <a:srgbClr val="000000"/>
                </a:solidFill>
              </a:rPr>
              <a:t>ν</a:t>
            </a:r>
            <a:r>
              <a:rPr lang="en-US" sz="2000" b="1" dirty="0" smtClean="0">
                <a:solidFill>
                  <a:srgbClr val="000000"/>
                </a:solidFill>
              </a:rPr>
              <a:t> </a:t>
            </a:r>
            <a:r>
              <a:rPr lang="en-US" sz="2000" b="1" dirty="0" err="1" smtClean="0">
                <a:solidFill>
                  <a:srgbClr val="000000"/>
                </a:solidFill>
              </a:rPr>
              <a:t>ρευματοφόρο</a:t>
            </a:r>
            <a:r>
              <a:rPr lang="en-US" sz="2000" b="1" dirty="0" smtClean="0">
                <a:solidFill>
                  <a:srgbClr val="000000"/>
                </a:solidFill>
              </a:rPr>
              <a:t> </a:t>
            </a:r>
            <a:r>
              <a:rPr lang="en-US" sz="2000" b="1" dirty="0" err="1" smtClean="0">
                <a:solidFill>
                  <a:srgbClr val="000000"/>
                </a:solidFill>
              </a:rPr>
              <a:t>αγωγό</a:t>
            </a:r>
            <a:r>
              <a:rPr lang="en-US" sz="2000" b="1" dirty="0" smtClean="0">
                <a:solidFill>
                  <a:srgbClr val="000000"/>
                </a:solidFill>
              </a:rPr>
              <a:t>.</a:t>
            </a:r>
          </a:p>
        </p:txBody>
      </p:sp>
      <p:graphicFrame>
        <p:nvGraphicFramePr>
          <p:cNvPr id="598018" name="Object 6"/>
          <p:cNvGraphicFramePr>
            <a:graphicFrameLocks noChangeAspect="1"/>
          </p:cNvGraphicFramePr>
          <p:nvPr/>
        </p:nvGraphicFramePr>
        <p:xfrm>
          <a:off x="4113376" y="5213515"/>
          <a:ext cx="3629451" cy="998099"/>
        </p:xfrm>
        <a:graphic>
          <a:graphicData uri="http://schemas.openxmlformats.org/presentationml/2006/ole">
            <mc:AlternateContent xmlns:mc="http://schemas.openxmlformats.org/markup-compatibility/2006">
              <mc:Choice xmlns:v="urn:schemas-microsoft-com:vml" Requires="v">
                <p:oleObj spid="_x0000_s598024" name="Equation" r:id="rId3" imgW="1104840" imgH="406080" progId="Equation.DSMT4">
                  <p:embed/>
                </p:oleObj>
              </mc:Choice>
              <mc:Fallback>
                <p:oleObj name="Equation" r:id="rId3" imgW="1104840" imgH="406080" progId="Equation.DSMT4">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3376" y="5213515"/>
                        <a:ext cx="3629451" cy="998099"/>
                      </a:xfrm>
                      <a:prstGeom prst="rect">
                        <a:avLst/>
                      </a:prstGeom>
                      <a:solidFill>
                        <a:srgbClr val="FF9900"/>
                      </a:solidFill>
                    </p:spPr>
                  </p:pic>
                </p:oleObj>
              </mc:Fallback>
            </mc:AlternateContent>
          </a:graphicData>
        </a:graphic>
      </p:graphicFrame>
      <p:sp>
        <p:nvSpPr>
          <p:cNvPr id="9" name="8 - Ορθογώνιο"/>
          <p:cNvSpPr/>
          <p:nvPr/>
        </p:nvSpPr>
        <p:spPr>
          <a:xfrm>
            <a:off x="767255" y="6348299"/>
            <a:ext cx="10352690" cy="461665"/>
          </a:xfrm>
          <a:prstGeom prst="rect">
            <a:avLst/>
          </a:prstGeom>
        </p:spPr>
        <p:txBody>
          <a:bodyPr wrap="square">
            <a:spAutoFit/>
          </a:bodyPr>
          <a:lstStyle/>
          <a:p>
            <a:r>
              <a:rPr lang="en-US" sz="2000" b="1" dirty="0" smtClean="0">
                <a:solidFill>
                  <a:srgbClr val="000000"/>
                </a:solidFill>
              </a:rPr>
              <a:t>Η </a:t>
            </a:r>
            <a:r>
              <a:rPr lang="en-US" sz="2000" b="1" dirty="0" err="1" smtClean="0">
                <a:solidFill>
                  <a:srgbClr val="000000"/>
                </a:solidFill>
              </a:rPr>
              <a:t>σταθερά</a:t>
            </a:r>
            <a:r>
              <a:rPr lang="en-US" sz="2000" b="1" dirty="0" smtClean="0">
                <a:solidFill>
                  <a:srgbClr val="000000"/>
                </a:solidFill>
              </a:rPr>
              <a:t> </a:t>
            </a:r>
            <a:r>
              <a:rPr lang="el-GR" sz="2000" b="1" i="1" dirty="0" smtClean="0">
                <a:solidFill>
                  <a:srgbClr val="000000"/>
                </a:solidFill>
              </a:rPr>
              <a:t>μ</a:t>
            </a:r>
            <a:r>
              <a:rPr lang="en-US" sz="2000" b="1" baseline="-25000" dirty="0" smtClean="0">
                <a:solidFill>
                  <a:srgbClr val="000000"/>
                </a:solidFill>
              </a:rPr>
              <a:t>o</a:t>
            </a:r>
            <a:r>
              <a:rPr lang="en-US" sz="2000" b="1" dirty="0" smtClean="0">
                <a:solidFill>
                  <a:srgbClr val="000000"/>
                </a:solidFill>
              </a:rPr>
              <a:t> </a:t>
            </a:r>
            <a:r>
              <a:rPr lang="en-US" sz="2000" b="1" dirty="0" err="1" smtClean="0">
                <a:solidFill>
                  <a:srgbClr val="000000"/>
                </a:solidFill>
              </a:rPr>
              <a:t>ονομάζεται</a:t>
            </a:r>
            <a:r>
              <a:rPr lang="en-US" sz="2000" b="1" dirty="0" smtClean="0">
                <a:solidFill>
                  <a:srgbClr val="000000"/>
                </a:solidFill>
              </a:rPr>
              <a:t> </a:t>
            </a:r>
            <a:r>
              <a:rPr lang="en-US" sz="2000" b="1" dirty="0" err="1" smtClean="0"/>
              <a:t>διαπερατότητα</a:t>
            </a:r>
            <a:r>
              <a:rPr lang="en-US" sz="2000" b="1" dirty="0" smtClean="0"/>
              <a:t> </a:t>
            </a:r>
            <a:r>
              <a:rPr lang="en-US" sz="2000" b="1" dirty="0" err="1" smtClean="0"/>
              <a:t>του</a:t>
            </a:r>
            <a:r>
              <a:rPr lang="en-US" sz="2000" b="1" dirty="0" smtClean="0"/>
              <a:t> </a:t>
            </a:r>
            <a:r>
              <a:rPr lang="en-US" sz="2000" b="1" dirty="0" err="1" smtClean="0"/>
              <a:t>κενού</a:t>
            </a:r>
            <a:r>
              <a:rPr lang="en-US" sz="2000" b="1" dirty="0" smtClean="0"/>
              <a:t>.</a:t>
            </a:r>
            <a:r>
              <a:rPr lang="el-GR" sz="2000" b="1" dirty="0" smtClean="0"/>
              <a:t>      </a:t>
            </a:r>
            <a:r>
              <a:rPr lang="el-GR" sz="2400" b="1" i="1" dirty="0" smtClean="0">
                <a:solidFill>
                  <a:srgbClr val="002060"/>
                </a:solidFill>
              </a:rPr>
              <a:t>μ</a:t>
            </a:r>
            <a:r>
              <a:rPr lang="en-US" sz="2400" b="1" baseline="-25000" dirty="0" smtClean="0">
                <a:solidFill>
                  <a:srgbClr val="002060"/>
                </a:solidFill>
              </a:rPr>
              <a:t>o</a:t>
            </a:r>
            <a:r>
              <a:rPr lang="en-US" sz="2400" b="1" dirty="0" smtClean="0">
                <a:solidFill>
                  <a:srgbClr val="002060"/>
                </a:solidFill>
              </a:rPr>
              <a:t> = 4</a:t>
            </a:r>
            <a:r>
              <a:rPr lang="el-GR" sz="2400" b="1" dirty="0" smtClean="0">
                <a:solidFill>
                  <a:srgbClr val="002060"/>
                </a:solidFill>
              </a:rPr>
              <a:t>π</a:t>
            </a:r>
            <a:r>
              <a:rPr lang="en-US" sz="2400" b="1" dirty="0" smtClean="0">
                <a:solidFill>
                  <a:srgbClr val="002060"/>
                </a:solidFill>
              </a:rPr>
              <a:t> x 10</a:t>
            </a:r>
            <a:r>
              <a:rPr lang="en-US" sz="2400" b="1" baseline="30000" dirty="0" smtClean="0">
                <a:solidFill>
                  <a:srgbClr val="002060"/>
                </a:solidFill>
              </a:rPr>
              <a:t>–7</a:t>
            </a:r>
            <a:r>
              <a:rPr lang="en-US" sz="2400" b="1" dirty="0" smtClean="0">
                <a:solidFill>
                  <a:srgbClr val="002060"/>
                </a:solidFill>
              </a:rPr>
              <a:t> T</a:t>
            </a:r>
            <a:r>
              <a:rPr lang="en-US" sz="2400" b="1" baseline="30000" dirty="0" smtClean="0">
                <a:solidFill>
                  <a:srgbClr val="002060"/>
                </a:solidFill>
              </a:rPr>
              <a:t>.</a:t>
            </a:r>
            <a:r>
              <a:rPr lang="en-US" sz="2400" b="1" dirty="0" smtClean="0">
                <a:solidFill>
                  <a:srgbClr val="002060"/>
                </a:solidFill>
              </a:rPr>
              <a:t> m / A</a:t>
            </a:r>
          </a:p>
        </p:txBody>
      </p:sp>
      <p:sp>
        <p:nvSpPr>
          <p:cNvPr id="11" name="10 - Θέση αριθμού διαφάνειας"/>
          <p:cNvSpPr>
            <a:spLocks noGrp="1"/>
          </p:cNvSpPr>
          <p:nvPr>
            <p:ph type="sldNum" sz="quarter" idx="12"/>
          </p:nvPr>
        </p:nvSpPr>
        <p:spPr/>
        <p:txBody>
          <a:bodyPr/>
          <a:lstStyle/>
          <a:p>
            <a:fld id="{C2F5A187-A889-495D-B202-899DA2CF5BAE}" type="slidenum">
              <a:rPr lang="en-US" smtClean="0"/>
              <a:pPr/>
              <a:t>133</a:t>
            </a:fld>
            <a:endParaRPr lang="en-US"/>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158823" y="81561"/>
            <a:ext cx="11887200" cy="707886"/>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4000" b="1" dirty="0" smtClean="0">
                <a:solidFill>
                  <a:srgbClr val="0F7698"/>
                </a:solidFill>
              </a:rPr>
              <a:t>Πηγές του μαγνητικού πεδίου</a:t>
            </a:r>
            <a:endParaRPr lang="en-US" sz="4000" b="1" dirty="0" smtClean="0">
              <a:solidFill>
                <a:srgbClr val="0F7698"/>
              </a:solidFill>
            </a:endParaRPr>
          </a:p>
        </p:txBody>
      </p:sp>
      <p:graphicFrame>
        <p:nvGraphicFramePr>
          <p:cNvPr id="598018" name="Object 6"/>
          <p:cNvGraphicFramePr>
            <a:graphicFrameLocks noChangeAspect="1"/>
          </p:cNvGraphicFramePr>
          <p:nvPr/>
        </p:nvGraphicFramePr>
        <p:xfrm>
          <a:off x="4113376" y="1198695"/>
          <a:ext cx="3629451" cy="998099"/>
        </p:xfrm>
        <a:graphic>
          <a:graphicData uri="http://schemas.openxmlformats.org/presentationml/2006/ole">
            <mc:AlternateContent xmlns:mc="http://schemas.openxmlformats.org/markup-compatibility/2006">
              <mc:Choice xmlns:v="urn:schemas-microsoft-com:vml" Requires="v">
                <p:oleObj spid="_x0000_s599114" name="Equation" r:id="rId3" imgW="1104840" imgH="406080" progId="Equation.DSMT4">
                  <p:embed/>
                </p:oleObj>
              </mc:Choice>
              <mc:Fallback>
                <p:oleObj name="Equation" r:id="rId3" imgW="1104840" imgH="406080" progId="Equation.DSMT4">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3376" y="1198695"/>
                        <a:ext cx="3629451" cy="998099"/>
                      </a:xfrm>
                      <a:prstGeom prst="rect">
                        <a:avLst/>
                      </a:prstGeom>
                      <a:solidFill>
                        <a:srgbClr val="FF9900"/>
                      </a:solidFill>
                    </p:spPr>
                  </p:pic>
                </p:oleObj>
              </mc:Fallback>
            </mc:AlternateContent>
          </a:graphicData>
        </a:graphic>
      </p:graphicFrame>
      <p:grpSp>
        <p:nvGrpSpPr>
          <p:cNvPr id="21" name="20 - Ομάδα"/>
          <p:cNvGrpSpPr/>
          <p:nvPr/>
        </p:nvGrpSpPr>
        <p:grpSpPr>
          <a:xfrm>
            <a:off x="550040" y="2453365"/>
            <a:ext cx="7816194" cy="2990969"/>
            <a:chOff x="508000" y="3115495"/>
            <a:chExt cx="10464800" cy="2990969"/>
          </a:xfrm>
        </p:grpSpPr>
        <p:sp>
          <p:nvSpPr>
            <p:cNvPr id="10" name="Rectangle 6"/>
            <p:cNvSpPr txBox="1">
              <a:spLocks noChangeArrowheads="1"/>
            </p:cNvSpPr>
            <p:nvPr/>
          </p:nvSpPr>
          <p:spPr>
            <a:xfrm>
              <a:off x="508000" y="3127603"/>
              <a:ext cx="10464800" cy="2978861"/>
            </a:xfrm>
            <a:prstGeom prst="rect">
              <a:avLst/>
            </a:prstGeom>
          </p:spPr>
          <p:txBody>
            <a:bodyPr vert="horz" lIns="91440" tIns="45720" rIns="91440" bIns="45720" rtlCol="0">
              <a:normAutofit lnSpcReduction="10000"/>
            </a:bodyPr>
            <a:lstStyle/>
            <a:p>
              <a:pPr marL="357188" marR="0" lvl="0" indent="-357188" algn="just"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n-US" sz="2000" b="1" i="0" u="none" strike="noStrike" kern="1200" cap="none" spc="0" normalizeH="0" baseline="0" noProof="0" dirty="0" err="1" smtClean="0">
                  <a:ln>
                    <a:noFill/>
                  </a:ln>
                  <a:solidFill>
                    <a:srgbClr val="000000"/>
                  </a:solidFill>
                  <a:effectLst/>
                  <a:uLnTx/>
                  <a:uFillTx/>
                  <a:ea typeface="+mn-ea"/>
                  <a:cs typeface="+mn-cs"/>
                </a:rPr>
                <a:t>Το</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διάνυσμα</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είναι</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κάθετο</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τόσο</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στο</a:t>
              </a:r>
              <a:r>
                <a:rPr kumimoji="0" lang="el-GR"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όσο</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και</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στο</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μοναδιαίο</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διάνυσμα</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l-GR" sz="2000" b="1" i="0" u="none" strike="noStrike" kern="1200" cap="none" spc="0" normalizeH="0" baseline="0" noProof="0" dirty="0" smtClean="0">
                  <a:ln>
                    <a:noFill/>
                  </a:ln>
                  <a:solidFill>
                    <a:srgbClr val="000000"/>
                  </a:solidFill>
                  <a:effectLst/>
                  <a:uLnTx/>
                  <a:uFillTx/>
                  <a:ea typeface="+mn-ea"/>
                  <a:cs typeface="+mn-cs"/>
                </a:rPr>
                <a:t>που έχει</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κατεύθυνση</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από</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το</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προς</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το</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σημείο</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1" u="none" strike="noStrike" kern="1200" cap="none" spc="0" normalizeH="0" baseline="0" noProof="0" dirty="0" smtClean="0">
                  <a:ln>
                    <a:noFill/>
                  </a:ln>
                  <a:solidFill>
                    <a:srgbClr val="000000"/>
                  </a:solidFill>
                  <a:effectLst/>
                  <a:uLnTx/>
                  <a:uFillTx/>
                  <a:ea typeface="+mn-ea"/>
                  <a:cs typeface="+mn-cs"/>
                </a:rPr>
                <a:t>Σ</a:t>
              </a:r>
              <a:r>
                <a:rPr kumimoji="0" lang="en-US" sz="2000" b="1" i="0" u="none" strike="noStrike" kern="1200" cap="none" spc="0" normalizeH="0" baseline="0" noProof="0" dirty="0" smtClean="0">
                  <a:ln>
                    <a:noFill/>
                  </a:ln>
                  <a:solidFill>
                    <a:srgbClr val="000000"/>
                  </a:solidFill>
                  <a:effectLst/>
                  <a:uLnTx/>
                  <a:uFillTx/>
                  <a:ea typeface="+mn-ea"/>
                  <a:cs typeface="+mn-cs"/>
                </a:rPr>
                <a:t>.</a:t>
              </a:r>
            </a:p>
            <a:p>
              <a:pPr marL="357188" marR="0" lvl="0" indent="-357188" algn="just"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n-US" sz="2000" b="1" i="0" u="none" strike="noStrike" kern="1200" cap="none" spc="0" normalizeH="0" baseline="0" noProof="0" dirty="0" err="1" smtClean="0">
                  <a:ln>
                    <a:noFill/>
                  </a:ln>
                  <a:solidFill>
                    <a:srgbClr val="000000"/>
                  </a:solidFill>
                  <a:effectLst/>
                  <a:uLnTx/>
                  <a:uFillTx/>
                  <a:ea typeface="+mn-ea"/>
                  <a:cs typeface="+mn-cs"/>
                </a:rPr>
                <a:t>Το</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μέτρο</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του</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είναι</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αντιστρόφως</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ανάλογο</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του</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1" u="none" strike="noStrike" kern="1200" cap="none" spc="100" normalizeH="0" baseline="0" noProof="0" dirty="0" smtClean="0">
                  <a:ln>
                    <a:noFill/>
                  </a:ln>
                  <a:solidFill>
                    <a:srgbClr val="000000"/>
                  </a:solidFill>
                  <a:effectLst/>
                  <a:uLnTx/>
                  <a:uFillTx/>
                  <a:ea typeface="+mn-ea"/>
                  <a:cs typeface="+mn-cs"/>
                </a:rPr>
                <a:t>r</a:t>
              </a:r>
              <a:r>
                <a:rPr kumimoji="0" lang="en-US" sz="2000" b="1" i="0" u="none" strike="noStrike" kern="1200" cap="none" spc="100" normalizeH="0" baseline="30000" noProof="0" dirty="0" smtClean="0">
                  <a:ln>
                    <a:noFill/>
                  </a:ln>
                  <a:solidFill>
                    <a:srgbClr val="000000"/>
                  </a:solidFill>
                  <a:effectLst/>
                  <a:uLnTx/>
                  <a:uFillTx/>
                  <a:ea typeface="+mn-ea"/>
                  <a:cs typeface="+mn-cs"/>
                </a:rPr>
                <a:t>2</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όπου</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1" u="none" strike="noStrike" kern="1200" cap="none" spc="0" normalizeH="0" baseline="0" noProof="0" dirty="0" smtClean="0">
                  <a:ln>
                    <a:noFill/>
                  </a:ln>
                  <a:solidFill>
                    <a:srgbClr val="000000"/>
                  </a:solidFill>
                  <a:effectLst/>
                  <a:uLnTx/>
                  <a:uFillTx/>
                  <a:ea typeface="+mn-ea"/>
                  <a:cs typeface="+mn-cs"/>
                </a:rPr>
                <a:t>r </a:t>
              </a:r>
              <a:r>
                <a:rPr kumimoji="0" lang="en-US" sz="2000" b="1" i="0" u="none" strike="noStrike" kern="1200" cap="none" spc="0" normalizeH="0" baseline="0" noProof="0" dirty="0" err="1" smtClean="0">
                  <a:ln>
                    <a:noFill/>
                  </a:ln>
                  <a:solidFill>
                    <a:srgbClr val="000000"/>
                  </a:solidFill>
                  <a:effectLst/>
                  <a:uLnTx/>
                  <a:uFillTx/>
                  <a:ea typeface="+mn-ea"/>
                  <a:cs typeface="+mn-cs"/>
                </a:rPr>
                <a:t>είναι</a:t>
              </a:r>
              <a:r>
                <a:rPr kumimoji="0" lang="en-US" sz="2000" b="1" i="0" u="none" strike="noStrike" kern="1200" cap="none" spc="0" normalizeH="0" baseline="0" noProof="0" dirty="0" smtClean="0">
                  <a:ln>
                    <a:noFill/>
                  </a:ln>
                  <a:solidFill>
                    <a:srgbClr val="000000"/>
                  </a:solidFill>
                  <a:effectLst/>
                  <a:uLnTx/>
                  <a:uFillTx/>
                  <a:ea typeface="+mn-ea"/>
                  <a:cs typeface="+mn-cs"/>
                </a:rPr>
                <a:t> η </a:t>
              </a:r>
              <a:r>
                <a:rPr kumimoji="0" lang="en-US" sz="2000" b="1" i="0" u="none" strike="noStrike" kern="1200" cap="none" spc="0" normalizeH="0" baseline="0" noProof="0" dirty="0" err="1" smtClean="0">
                  <a:ln>
                    <a:noFill/>
                  </a:ln>
                  <a:solidFill>
                    <a:srgbClr val="000000"/>
                  </a:solidFill>
                  <a:effectLst/>
                  <a:uLnTx/>
                  <a:uFillTx/>
                  <a:ea typeface="+mn-ea"/>
                  <a:cs typeface="+mn-cs"/>
                </a:rPr>
                <a:t>απόσταση</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από</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το</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στο</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1" u="none" strike="noStrike" kern="1200" cap="none" spc="0" normalizeH="0" baseline="0" noProof="0" dirty="0" smtClean="0">
                  <a:ln>
                    <a:noFill/>
                  </a:ln>
                  <a:solidFill>
                    <a:srgbClr val="000000"/>
                  </a:solidFill>
                  <a:effectLst/>
                  <a:uLnTx/>
                  <a:uFillTx/>
                  <a:ea typeface="+mn-ea"/>
                  <a:cs typeface="+mn-cs"/>
                </a:rPr>
                <a:t>Σ</a:t>
              </a:r>
              <a:r>
                <a:rPr kumimoji="0" lang="en-US" sz="2000" b="1" i="0" u="none" strike="noStrike" kern="1200" cap="none" spc="0" normalizeH="0" baseline="0" noProof="0" dirty="0" smtClean="0">
                  <a:ln>
                    <a:noFill/>
                  </a:ln>
                  <a:solidFill>
                    <a:srgbClr val="000000"/>
                  </a:solidFill>
                  <a:effectLst/>
                  <a:uLnTx/>
                  <a:uFillTx/>
                  <a:ea typeface="+mn-ea"/>
                  <a:cs typeface="+mn-cs"/>
                </a:rPr>
                <a:t>.</a:t>
              </a:r>
            </a:p>
            <a:p>
              <a:pPr marL="357188" marR="0" lvl="0" indent="-357188" algn="just"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n-US" sz="2000" b="1" i="0" u="none" strike="noStrike" kern="1200" cap="none" spc="0" normalizeH="0" baseline="0" noProof="0" dirty="0" err="1" smtClean="0">
                  <a:ln>
                    <a:noFill/>
                  </a:ln>
                  <a:solidFill>
                    <a:srgbClr val="000000"/>
                  </a:solidFill>
                  <a:effectLst/>
                  <a:uLnTx/>
                  <a:uFillTx/>
                  <a:ea typeface="+mn-ea"/>
                  <a:cs typeface="+mn-cs"/>
                </a:rPr>
                <a:t>Το</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μέτρο</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του</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είναι</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ανάλογο</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της</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τιμής</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του</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ρεύματος</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και</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του</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μήκους</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1" u="none" strike="noStrike" kern="1200" cap="none" spc="0" normalizeH="0" baseline="0" noProof="0" dirty="0" err="1" smtClean="0">
                  <a:ln>
                    <a:noFill/>
                  </a:ln>
                  <a:solidFill>
                    <a:srgbClr val="000000"/>
                  </a:solidFill>
                  <a:effectLst/>
                  <a:uLnTx/>
                  <a:uFillTx/>
                  <a:ea typeface="+mn-ea"/>
                  <a:cs typeface="+mn-cs"/>
                </a:rPr>
                <a:t>ds</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του</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στοιχειώδους</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τμήματος</a:t>
              </a:r>
              <a:r>
                <a:rPr kumimoji="0" lang="en-US" sz="2000" b="1" i="0" u="none" strike="noStrike" kern="1200" cap="none" spc="0" normalizeH="0" baseline="0" noProof="0" dirty="0" smtClean="0">
                  <a:ln>
                    <a:noFill/>
                  </a:ln>
                  <a:solidFill>
                    <a:srgbClr val="000000"/>
                  </a:solidFill>
                  <a:effectLst/>
                  <a:uLnTx/>
                  <a:uFillTx/>
                  <a:ea typeface="+mn-ea"/>
                  <a:cs typeface="+mn-cs"/>
                </a:rPr>
                <a:t>      . </a:t>
              </a:r>
              <a:r>
                <a:rPr kumimoji="0" lang="en-US" sz="2000" b="1" i="1" u="none" strike="noStrike" kern="1200" cap="none" spc="0" normalizeH="0" baseline="0" noProof="0" dirty="0" smtClean="0">
                  <a:ln>
                    <a:noFill/>
                  </a:ln>
                  <a:solidFill>
                    <a:srgbClr val="000000"/>
                  </a:solidFill>
                  <a:effectLst/>
                  <a:uLnTx/>
                  <a:uFillTx/>
                  <a:ea typeface="+mn-ea"/>
                  <a:cs typeface="+mn-cs"/>
                </a:rPr>
                <a:t> </a:t>
              </a:r>
            </a:p>
            <a:p>
              <a:pPr marL="357188" marR="0" lvl="0" indent="-357188" algn="just"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n-US" sz="2000" b="1" i="0" u="none" strike="noStrike" kern="1200" cap="none" spc="0" normalizeH="0" baseline="0" noProof="0" dirty="0" err="1" smtClean="0">
                  <a:ln>
                    <a:noFill/>
                  </a:ln>
                  <a:solidFill>
                    <a:srgbClr val="000000"/>
                  </a:solidFill>
                  <a:effectLst/>
                  <a:uLnTx/>
                  <a:uFillTx/>
                  <a:ea typeface="+mn-ea"/>
                  <a:cs typeface="+mn-cs"/>
                </a:rPr>
                <a:t>Το</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μέτρο</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του</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l-GR"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είναι</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ανάλογο</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του</a:t>
              </a:r>
              <a:r>
                <a:rPr kumimoji="0" lang="en-US" sz="2000" b="1" i="0" u="none" strike="noStrike" kern="1200" cap="none" spc="0" normalizeH="0" baseline="0" noProof="0" dirty="0" smtClean="0">
                  <a:ln>
                    <a:noFill/>
                  </a:ln>
                  <a:solidFill>
                    <a:srgbClr val="000000"/>
                  </a:solidFill>
                  <a:effectLst/>
                  <a:uLnTx/>
                  <a:uFillTx/>
                  <a:ea typeface="+mn-ea"/>
                  <a:cs typeface="+mn-cs"/>
                </a:rPr>
                <a:t> sin</a:t>
              </a:r>
              <a:r>
                <a:rPr kumimoji="0" lang="el-GR" sz="2000" b="1" i="1" u="none" strike="noStrike" kern="1200" cap="none" spc="0" normalizeH="0" baseline="0" noProof="0" dirty="0" smtClean="0">
                  <a:ln>
                    <a:noFill/>
                  </a:ln>
                  <a:solidFill>
                    <a:srgbClr val="000000"/>
                  </a:solidFill>
                  <a:effectLst/>
                  <a:uLnTx/>
                  <a:uFillTx/>
                  <a:ea typeface="+mn-ea"/>
                  <a:cs typeface="+mn-cs"/>
                </a:rPr>
                <a:t>θ</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όπου</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l-GR" sz="2000" b="1" i="1" u="none" strike="noStrike" kern="1200" cap="none" spc="0" normalizeH="0" baseline="0" noProof="0" dirty="0" smtClean="0">
                  <a:ln>
                    <a:noFill/>
                  </a:ln>
                  <a:solidFill>
                    <a:srgbClr val="000000"/>
                  </a:solidFill>
                  <a:effectLst/>
                  <a:uLnTx/>
                  <a:uFillTx/>
                  <a:ea typeface="+mn-ea"/>
                  <a:cs typeface="+mn-cs"/>
                </a:rPr>
                <a:t>θ</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είναι</a:t>
              </a:r>
              <a:r>
                <a:rPr kumimoji="0" lang="en-US" sz="2000" b="1" i="0" u="none" strike="noStrike" kern="1200" cap="none" spc="0" normalizeH="0" baseline="0" noProof="0" dirty="0" smtClean="0">
                  <a:ln>
                    <a:noFill/>
                  </a:ln>
                  <a:solidFill>
                    <a:srgbClr val="000000"/>
                  </a:solidFill>
                  <a:effectLst/>
                  <a:uLnTx/>
                  <a:uFillTx/>
                  <a:ea typeface="+mn-ea"/>
                  <a:cs typeface="+mn-cs"/>
                </a:rPr>
                <a:t> η </a:t>
              </a:r>
              <a:r>
                <a:rPr kumimoji="0" lang="en-US" sz="2000" b="1" i="0" u="none" strike="noStrike" kern="1200" cap="none" spc="0" normalizeH="0" baseline="0" noProof="0" dirty="0" err="1" smtClean="0">
                  <a:ln>
                    <a:noFill/>
                  </a:ln>
                  <a:solidFill>
                    <a:srgbClr val="000000"/>
                  </a:solidFill>
                  <a:effectLst/>
                  <a:uLnTx/>
                  <a:uFillTx/>
                  <a:ea typeface="+mn-ea"/>
                  <a:cs typeface="+mn-cs"/>
                </a:rPr>
                <a:t>γωνία</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που</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σχηματίζουν</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τα</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διανύσματα</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και</a:t>
              </a:r>
              <a:r>
                <a:rPr kumimoji="0" lang="en-US" sz="2000" b="1" i="0" u="none" strike="noStrike" kern="1200" cap="none" spc="0" normalizeH="0" baseline="0" noProof="0" dirty="0" smtClean="0">
                  <a:ln>
                    <a:noFill/>
                  </a:ln>
                  <a:solidFill>
                    <a:srgbClr val="000000"/>
                  </a:solidFill>
                  <a:effectLst/>
                  <a:uLnTx/>
                  <a:uFillTx/>
                  <a:ea typeface="+mn-ea"/>
                  <a:cs typeface="+mn-cs"/>
                </a:rPr>
                <a:t>   .</a:t>
              </a:r>
            </a:p>
            <a:p>
              <a:pPr marL="0" marR="0" lvl="0" indent="0" algn="l"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endParaRPr kumimoji="0" lang="en-US" sz="1800" b="0" i="0" u="none" strike="noStrike" kern="1200" cap="none" spc="0" normalizeH="0" baseline="0" noProof="0" dirty="0" smtClean="0">
                <a:ln>
                  <a:noFill/>
                </a:ln>
                <a:solidFill>
                  <a:srgbClr val="000000"/>
                </a:solidFill>
                <a:effectLst/>
                <a:uLnTx/>
                <a:uFillTx/>
                <a:latin typeface="+mn-lt"/>
                <a:ea typeface="+mn-ea"/>
                <a:cs typeface="+mn-cs"/>
              </a:endParaRPr>
            </a:p>
          </p:txBody>
        </p:sp>
        <p:grpSp>
          <p:nvGrpSpPr>
            <p:cNvPr id="20" name="19 - Ομάδα"/>
            <p:cNvGrpSpPr/>
            <p:nvPr/>
          </p:nvGrpSpPr>
          <p:grpSpPr>
            <a:xfrm>
              <a:off x="3233104" y="3115495"/>
              <a:ext cx="6632276" cy="2921274"/>
              <a:chOff x="3233104" y="3115495"/>
              <a:chExt cx="6632276" cy="2921274"/>
            </a:xfrm>
          </p:grpSpPr>
          <p:graphicFrame>
            <p:nvGraphicFramePr>
              <p:cNvPr id="599043" name="Object 7"/>
              <p:cNvGraphicFramePr>
                <a:graphicFrameLocks noChangeAspect="1"/>
              </p:cNvGraphicFramePr>
              <p:nvPr/>
            </p:nvGraphicFramePr>
            <p:xfrm>
              <a:off x="3233104" y="3115495"/>
              <a:ext cx="508000" cy="347662"/>
            </p:xfrm>
            <a:graphic>
              <a:graphicData uri="http://schemas.openxmlformats.org/presentationml/2006/ole">
                <mc:AlternateContent xmlns:mc="http://schemas.openxmlformats.org/markup-compatibility/2006">
                  <mc:Choice xmlns:v="urn:schemas-microsoft-com:vml" Requires="v">
                    <p:oleObj spid="_x0000_s599115" name="Equation" r:id="rId5" imgW="279360" imgH="253800" progId="Equation.DSMT4">
                      <p:embed/>
                    </p:oleObj>
                  </mc:Choice>
                  <mc:Fallback>
                    <p:oleObj name="Equation" r:id="rId5" imgW="279360" imgH="253800" progId="Equation.DSMT4">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3104" y="3115495"/>
                            <a:ext cx="508000" cy="3476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9044" name="Object 4"/>
              <p:cNvGraphicFramePr>
                <a:graphicFrameLocks noChangeAspect="1"/>
              </p:cNvGraphicFramePr>
              <p:nvPr/>
            </p:nvGraphicFramePr>
            <p:xfrm>
              <a:off x="4378010" y="3475092"/>
              <a:ext cx="166688" cy="228600"/>
            </p:xfrm>
            <a:graphic>
              <a:graphicData uri="http://schemas.openxmlformats.org/presentationml/2006/ole">
                <mc:AlternateContent xmlns:mc="http://schemas.openxmlformats.org/markup-compatibility/2006">
                  <mc:Choice xmlns:v="urn:schemas-microsoft-com:vml" Requires="v">
                    <p:oleObj spid="_x0000_s599116" name="Equation" r:id="rId7" imgW="152280" imgH="279360" progId="Equation.3">
                      <p:embed/>
                    </p:oleObj>
                  </mc:Choice>
                  <mc:Fallback>
                    <p:oleObj name="Equation" r:id="rId7" imgW="152280" imgH="279360" progId="Equation.3">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78010" y="3475092"/>
                            <a:ext cx="166688"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9045" name="Object 13"/>
              <p:cNvGraphicFramePr>
                <a:graphicFrameLocks noChangeAspect="1"/>
              </p:cNvGraphicFramePr>
              <p:nvPr/>
            </p:nvGraphicFramePr>
            <p:xfrm>
              <a:off x="3337380" y="4041446"/>
              <a:ext cx="508000" cy="346075"/>
            </p:xfrm>
            <a:graphic>
              <a:graphicData uri="http://schemas.openxmlformats.org/presentationml/2006/ole">
                <mc:AlternateContent xmlns:mc="http://schemas.openxmlformats.org/markup-compatibility/2006">
                  <mc:Choice xmlns:v="urn:schemas-microsoft-com:vml" Requires="v">
                    <p:oleObj spid="_x0000_s599117" name="Equation" r:id="rId9" imgW="279360" imgH="253800" progId="Equation.DSMT4">
                      <p:embed/>
                    </p:oleObj>
                  </mc:Choice>
                  <mc:Fallback>
                    <p:oleObj name="Equation" r:id="rId9" imgW="279360" imgH="253800" progId="Equation.DSMT4">
                      <p:embed/>
                      <p:pic>
                        <p:nvPicPr>
                          <p:cNvPr id="0" name="Object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7380" y="4041446"/>
                            <a:ext cx="508000" cy="346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9046" name="Object 11"/>
              <p:cNvGraphicFramePr>
                <a:graphicFrameLocks noChangeAspect="1"/>
              </p:cNvGraphicFramePr>
              <p:nvPr/>
            </p:nvGraphicFramePr>
            <p:xfrm>
              <a:off x="7953084" y="3133943"/>
              <a:ext cx="508000" cy="323850"/>
            </p:xfrm>
            <a:graphic>
              <a:graphicData uri="http://schemas.openxmlformats.org/presentationml/2006/ole">
                <mc:AlternateContent xmlns:mc="http://schemas.openxmlformats.org/markup-compatibility/2006">
                  <mc:Choice xmlns:v="urn:schemas-microsoft-com:vml" Requires="v">
                    <p:oleObj spid="_x0000_s599118" name="Equation" r:id="rId10" imgW="253800" imgH="215640" progId="Equation.DSMT4">
                      <p:embed/>
                    </p:oleObj>
                  </mc:Choice>
                  <mc:Fallback>
                    <p:oleObj name="Equation" r:id="rId10" imgW="253800" imgH="215640" progId="Equation.DSMT4">
                      <p:embed/>
                      <p:pic>
                        <p:nvPicPr>
                          <p:cNvPr id="0"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53084" y="3133943"/>
                            <a:ext cx="508000" cy="323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9047" name="Object 9"/>
              <p:cNvGraphicFramePr>
                <a:graphicFrameLocks noChangeAspect="1"/>
              </p:cNvGraphicFramePr>
              <p:nvPr/>
            </p:nvGraphicFramePr>
            <p:xfrm>
              <a:off x="9387543" y="3437375"/>
              <a:ext cx="477837" cy="304800"/>
            </p:xfrm>
            <a:graphic>
              <a:graphicData uri="http://schemas.openxmlformats.org/presentationml/2006/ole">
                <mc:AlternateContent xmlns:mc="http://schemas.openxmlformats.org/markup-compatibility/2006">
                  <mc:Choice xmlns:v="urn:schemas-microsoft-com:vml" Requires="v">
                    <p:oleObj spid="_x0000_s599119" name="Equation" r:id="rId12" imgW="253800" imgH="215640" progId="Equation.DSMT4">
                      <p:embed/>
                    </p:oleObj>
                  </mc:Choice>
                  <mc:Fallback>
                    <p:oleObj name="Equation" r:id="rId12" imgW="253800" imgH="215640" progId="Equation.DSMT4">
                      <p:embed/>
                      <p:pic>
                        <p:nvPicPr>
                          <p:cNvPr id="0" name="Object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87543" y="3437375"/>
                            <a:ext cx="477837"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9048" name="Object 15"/>
              <p:cNvGraphicFramePr>
                <a:graphicFrameLocks noChangeAspect="1"/>
              </p:cNvGraphicFramePr>
              <p:nvPr/>
            </p:nvGraphicFramePr>
            <p:xfrm>
              <a:off x="5136419" y="4351227"/>
              <a:ext cx="508000" cy="323850"/>
            </p:xfrm>
            <a:graphic>
              <a:graphicData uri="http://schemas.openxmlformats.org/presentationml/2006/ole">
                <mc:AlternateContent xmlns:mc="http://schemas.openxmlformats.org/markup-compatibility/2006">
                  <mc:Choice xmlns:v="urn:schemas-microsoft-com:vml" Requires="v">
                    <p:oleObj spid="_x0000_s599120" name="Equation" r:id="rId13" imgW="253800" imgH="215640" progId="Equation.DSMT4">
                      <p:embed/>
                    </p:oleObj>
                  </mc:Choice>
                  <mc:Fallback>
                    <p:oleObj name="Equation" r:id="rId13" imgW="253800" imgH="215640" progId="Equation.DSMT4">
                      <p:embed/>
                      <p:pic>
                        <p:nvPicPr>
                          <p:cNvPr id="0" name="Object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36419" y="4351227"/>
                            <a:ext cx="508000" cy="323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9049" name="Object 17"/>
              <p:cNvGraphicFramePr>
                <a:graphicFrameLocks noChangeAspect="1"/>
              </p:cNvGraphicFramePr>
              <p:nvPr/>
            </p:nvGraphicFramePr>
            <p:xfrm>
              <a:off x="3394769" y="4722100"/>
              <a:ext cx="508000" cy="347663"/>
            </p:xfrm>
            <a:graphic>
              <a:graphicData uri="http://schemas.openxmlformats.org/presentationml/2006/ole">
                <mc:AlternateContent xmlns:mc="http://schemas.openxmlformats.org/markup-compatibility/2006">
                  <mc:Choice xmlns:v="urn:schemas-microsoft-com:vml" Requires="v">
                    <p:oleObj spid="_x0000_s599121" name="Equation" r:id="rId14" imgW="279360" imgH="253800" progId="Equation.DSMT4">
                      <p:embed/>
                    </p:oleObj>
                  </mc:Choice>
                  <mc:Fallback>
                    <p:oleObj name="Equation" r:id="rId14" imgW="279360" imgH="253800" progId="Equation.DSMT4">
                      <p:embed/>
                      <p:pic>
                        <p:nvPicPr>
                          <p:cNvPr id="0" name="Object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94769" y="4722100"/>
                            <a:ext cx="508000" cy="347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9050" name="Object 18"/>
              <p:cNvGraphicFramePr>
                <a:graphicFrameLocks noChangeAspect="1"/>
              </p:cNvGraphicFramePr>
              <p:nvPr/>
            </p:nvGraphicFramePr>
            <p:xfrm>
              <a:off x="3412113" y="5381130"/>
              <a:ext cx="508000" cy="347662"/>
            </p:xfrm>
            <a:graphic>
              <a:graphicData uri="http://schemas.openxmlformats.org/presentationml/2006/ole">
                <mc:AlternateContent xmlns:mc="http://schemas.openxmlformats.org/markup-compatibility/2006">
                  <mc:Choice xmlns:v="urn:schemas-microsoft-com:vml" Requires="v">
                    <p:oleObj spid="_x0000_s599122" name="Equation" r:id="rId15" imgW="279360" imgH="253800" progId="Equation.DSMT4">
                      <p:embed/>
                    </p:oleObj>
                  </mc:Choice>
                  <mc:Fallback>
                    <p:oleObj name="Equation" r:id="rId15" imgW="279360" imgH="253800" progId="Equation.DSMT4">
                      <p:embed/>
                      <p:pic>
                        <p:nvPicPr>
                          <p:cNvPr id="0" name="Object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2113" y="5381130"/>
                            <a:ext cx="508000" cy="3476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9051" name="Object 19"/>
              <p:cNvGraphicFramePr>
                <a:graphicFrameLocks noChangeAspect="1"/>
              </p:cNvGraphicFramePr>
              <p:nvPr/>
            </p:nvGraphicFramePr>
            <p:xfrm>
              <a:off x="7832378" y="5032868"/>
              <a:ext cx="508000" cy="323850"/>
            </p:xfrm>
            <a:graphic>
              <a:graphicData uri="http://schemas.openxmlformats.org/presentationml/2006/ole">
                <mc:AlternateContent xmlns:mc="http://schemas.openxmlformats.org/markup-compatibility/2006">
                  <mc:Choice xmlns:v="urn:schemas-microsoft-com:vml" Requires="v">
                    <p:oleObj spid="_x0000_s599123" name="Equation" r:id="rId16" imgW="253800" imgH="215640" progId="Equation.DSMT4">
                      <p:embed/>
                    </p:oleObj>
                  </mc:Choice>
                  <mc:Fallback>
                    <p:oleObj name="Equation" r:id="rId16" imgW="253800" imgH="215640" progId="Equation.DSMT4">
                      <p:embed/>
                      <p:pic>
                        <p:nvPicPr>
                          <p:cNvPr id="0" name="Object 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32378" y="5032868"/>
                            <a:ext cx="508000" cy="323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9052" name="Object 20"/>
              <p:cNvGraphicFramePr>
                <a:graphicFrameLocks noChangeAspect="1"/>
              </p:cNvGraphicFramePr>
              <p:nvPr/>
            </p:nvGraphicFramePr>
            <p:xfrm>
              <a:off x="7323109" y="5712919"/>
              <a:ext cx="508000" cy="323850"/>
            </p:xfrm>
            <a:graphic>
              <a:graphicData uri="http://schemas.openxmlformats.org/presentationml/2006/ole">
                <mc:AlternateContent xmlns:mc="http://schemas.openxmlformats.org/markup-compatibility/2006">
                  <mc:Choice xmlns:v="urn:schemas-microsoft-com:vml" Requires="v">
                    <p:oleObj spid="_x0000_s599124" name="Equation" r:id="rId17" imgW="253800" imgH="215640" progId="Equation.DSMT4">
                      <p:embed/>
                    </p:oleObj>
                  </mc:Choice>
                  <mc:Fallback>
                    <p:oleObj name="Equation" r:id="rId17" imgW="253800" imgH="215640" progId="Equation.DSMT4">
                      <p:embed/>
                      <p:pic>
                        <p:nvPicPr>
                          <p:cNvPr id="0" name="Object 2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23109" y="5712919"/>
                            <a:ext cx="508000" cy="323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9053" name="Object 12"/>
              <p:cNvGraphicFramePr>
                <a:graphicFrameLocks noChangeAspect="1"/>
              </p:cNvGraphicFramePr>
              <p:nvPr/>
            </p:nvGraphicFramePr>
            <p:xfrm>
              <a:off x="8598981" y="5772644"/>
              <a:ext cx="168275" cy="228600"/>
            </p:xfrm>
            <a:graphic>
              <a:graphicData uri="http://schemas.openxmlformats.org/presentationml/2006/ole">
                <mc:AlternateContent xmlns:mc="http://schemas.openxmlformats.org/markup-compatibility/2006">
                  <mc:Choice xmlns:v="urn:schemas-microsoft-com:vml" Requires="v">
                    <p:oleObj spid="_x0000_s599125" name="Equation" r:id="rId18" imgW="152280" imgH="279360" progId="Equation.3">
                      <p:embed/>
                    </p:oleObj>
                  </mc:Choice>
                  <mc:Fallback>
                    <p:oleObj name="Equation" r:id="rId18" imgW="152280" imgH="279360" progId="Equation.3">
                      <p:embed/>
                      <p:pic>
                        <p:nvPicPr>
                          <p:cNvPr id="0" name="Object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98981" y="5772644"/>
                            <a:ext cx="168275"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pic>
        <p:nvPicPr>
          <p:cNvPr id="22" name="Picture 6" descr="Αποτέλεσμα εικόνας για biot savart law"/>
          <p:cNvPicPr>
            <a:picLocks noChangeAspect="1" noChangeArrowheads="1"/>
          </p:cNvPicPr>
          <p:nvPr/>
        </p:nvPicPr>
        <p:blipFill>
          <a:blip r:embed="rId19" cstate="print"/>
          <a:srcRect/>
          <a:stretch>
            <a:fillRect/>
          </a:stretch>
        </p:blipFill>
        <p:spPr bwMode="auto">
          <a:xfrm>
            <a:off x="8450318" y="2485788"/>
            <a:ext cx="3634615" cy="3011104"/>
          </a:xfrm>
          <a:prstGeom prst="rect">
            <a:avLst/>
          </a:prstGeom>
          <a:noFill/>
          <a:scene3d>
            <a:camera prst="orthographicFront"/>
            <a:lightRig rig="threePt" dir="t"/>
          </a:scene3d>
          <a:sp3d>
            <a:bevelT/>
          </a:sp3d>
        </p:spPr>
      </p:pic>
      <p:sp>
        <p:nvSpPr>
          <p:cNvPr id="24" name="23 - Θέση αριθμού διαφάνειας"/>
          <p:cNvSpPr>
            <a:spLocks noGrp="1"/>
          </p:cNvSpPr>
          <p:nvPr>
            <p:ph type="sldNum" sz="quarter" idx="12"/>
          </p:nvPr>
        </p:nvSpPr>
        <p:spPr/>
        <p:txBody>
          <a:bodyPr/>
          <a:lstStyle/>
          <a:p>
            <a:fld id="{C2F5A187-A889-495D-B202-899DA2CF5BAE}" type="slidenum">
              <a:rPr lang="en-US" smtClean="0"/>
              <a:pPr/>
              <a:t>134</a:t>
            </a:fld>
            <a:endParaRPr lang="en-US"/>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Rectangle 6"/>
          <p:cNvSpPr>
            <a:spLocks noGrp="1" noChangeArrowheads="1"/>
          </p:cNvSpPr>
          <p:nvPr>
            <p:ph type="body" idx="4294967295"/>
          </p:nvPr>
        </p:nvSpPr>
        <p:spPr>
          <a:xfrm>
            <a:off x="711200" y="1277843"/>
            <a:ext cx="10261600" cy="4411662"/>
          </a:xfrm>
        </p:spPr>
        <p:txBody>
          <a:bodyPr/>
          <a:lstStyle/>
          <a:p>
            <a:pPr marL="357188" indent="-357188"/>
            <a:r>
              <a:rPr lang="en-US" dirty="0" smtClean="0">
                <a:solidFill>
                  <a:srgbClr val="000000"/>
                </a:solidFill>
              </a:rPr>
              <a:t>      </a:t>
            </a:r>
            <a:r>
              <a:rPr lang="el-GR" dirty="0" smtClean="0">
                <a:solidFill>
                  <a:srgbClr val="000000"/>
                </a:solidFill>
              </a:rPr>
              <a:t>    </a:t>
            </a:r>
            <a:r>
              <a:rPr lang="en-US" sz="2000" b="1" dirty="0" err="1" smtClean="0">
                <a:solidFill>
                  <a:srgbClr val="000000"/>
                </a:solidFill>
              </a:rPr>
              <a:t>είναι</a:t>
            </a:r>
            <a:r>
              <a:rPr lang="en-US" sz="2000" b="1" dirty="0" smtClean="0">
                <a:solidFill>
                  <a:srgbClr val="000000"/>
                </a:solidFill>
              </a:rPr>
              <a:t> </a:t>
            </a: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πεδίο</a:t>
            </a:r>
            <a:r>
              <a:rPr lang="en-US" sz="2000" b="1" dirty="0" smtClean="0">
                <a:solidFill>
                  <a:srgbClr val="000000"/>
                </a:solidFill>
              </a:rPr>
              <a:t> </a:t>
            </a:r>
            <a:r>
              <a:rPr lang="el-GR" sz="2000" b="1" dirty="0" smtClean="0">
                <a:solidFill>
                  <a:srgbClr val="000000"/>
                </a:solidFill>
              </a:rPr>
              <a:t>στο σημείο </a:t>
            </a:r>
            <a:r>
              <a:rPr lang="en-US" sz="2000" b="1" dirty="0" smtClean="0">
                <a:solidFill>
                  <a:srgbClr val="000000"/>
                </a:solidFill>
              </a:rPr>
              <a:t>P </a:t>
            </a:r>
            <a:r>
              <a:rPr lang="en-US" sz="2000" b="1" dirty="0" err="1" smtClean="0">
                <a:solidFill>
                  <a:srgbClr val="000000"/>
                </a:solidFill>
              </a:rPr>
              <a:t>που</a:t>
            </a:r>
            <a:r>
              <a:rPr lang="en-US" sz="2000" b="1" dirty="0" smtClean="0">
                <a:solidFill>
                  <a:srgbClr val="000000"/>
                </a:solidFill>
              </a:rPr>
              <a:t> </a:t>
            </a:r>
            <a:r>
              <a:rPr lang="en-US" sz="2000" b="1" dirty="0" err="1" smtClean="0">
                <a:solidFill>
                  <a:srgbClr val="000000"/>
                </a:solidFill>
              </a:rPr>
              <a:t>δημιουργείται</a:t>
            </a:r>
            <a:r>
              <a:rPr lang="en-US" sz="2000" b="1" dirty="0" smtClean="0">
                <a:solidFill>
                  <a:srgbClr val="000000"/>
                </a:solidFill>
              </a:rPr>
              <a:t> </a:t>
            </a:r>
            <a:r>
              <a:rPr lang="en-US" sz="2000" b="1" dirty="0" err="1" smtClean="0">
                <a:solidFill>
                  <a:srgbClr val="000000"/>
                </a:solidFill>
              </a:rPr>
              <a:t>από</a:t>
            </a:r>
            <a:r>
              <a:rPr lang="en-US" sz="2000" b="1" dirty="0" smtClean="0">
                <a:solidFill>
                  <a:srgbClr val="000000"/>
                </a:solidFill>
              </a:rPr>
              <a:t> </a:t>
            </a: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ρεύμα</a:t>
            </a:r>
            <a:r>
              <a:rPr lang="en-US" sz="2000" b="1" dirty="0" smtClean="0">
                <a:solidFill>
                  <a:srgbClr val="000000"/>
                </a:solidFill>
              </a:rPr>
              <a:t> </a:t>
            </a: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οποίο</a:t>
            </a:r>
            <a:r>
              <a:rPr lang="en-US" sz="2000" b="1" dirty="0" smtClean="0">
                <a:solidFill>
                  <a:srgbClr val="000000"/>
                </a:solidFill>
              </a:rPr>
              <a:t> </a:t>
            </a:r>
            <a:r>
              <a:rPr lang="en-US" sz="2000" b="1" dirty="0" err="1" smtClean="0">
                <a:solidFill>
                  <a:srgbClr val="000000"/>
                </a:solidFill>
              </a:rPr>
              <a:t>διαρρέει</a:t>
            </a:r>
            <a:r>
              <a:rPr lang="en-US" sz="2000" b="1" dirty="0" smtClean="0">
                <a:solidFill>
                  <a:srgbClr val="000000"/>
                </a:solidFill>
              </a:rPr>
              <a:t> </a:t>
            </a: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στοιχειώδες</a:t>
            </a:r>
            <a:r>
              <a:rPr lang="en-US" sz="2000" b="1" dirty="0" smtClean="0">
                <a:solidFill>
                  <a:srgbClr val="000000"/>
                </a:solidFill>
              </a:rPr>
              <a:t> </a:t>
            </a:r>
            <a:r>
              <a:rPr lang="en-US" sz="2000" b="1" dirty="0" err="1" smtClean="0">
                <a:solidFill>
                  <a:srgbClr val="000000"/>
                </a:solidFill>
              </a:rPr>
              <a:t>τμήμα</a:t>
            </a:r>
            <a:r>
              <a:rPr lang="en-US" sz="2000" b="1" dirty="0" smtClean="0">
                <a:solidFill>
                  <a:srgbClr val="000000"/>
                </a:solidFill>
              </a:rPr>
              <a:t> </a:t>
            </a:r>
            <a:r>
              <a:rPr lang="el-GR" sz="2000" b="1" dirty="0" smtClean="0">
                <a:solidFill>
                  <a:srgbClr val="000000"/>
                </a:solidFill>
              </a:rPr>
              <a:t>μήκους </a:t>
            </a:r>
            <a:r>
              <a:rPr lang="en-US" sz="2000" b="1" i="1" dirty="0" err="1" smtClean="0">
                <a:solidFill>
                  <a:srgbClr val="000000"/>
                </a:solidFill>
              </a:rPr>
              <a:t>ds</a:t>
            </a:r>
            <a:r>
              <a:rPr lang="en-US" sz="2000" b="1" dirty="0" smtClean="0">
                <a:solidFill>
                  <a:srgbClr val="000000"/>
                </a:solidFill>
              </a:rPr>
              <a:t>.</a:t>
            </a:r>
          </a:p>
          <a:p>
            <a:pPr marL="357188" indent="-357188"/>
            <a:r>
              <a:rPr lang="en-US" sz="2000" b="1" dirty="0" err="1" smtClean="0">
                <a:solidFill>
                  <a:srgbClr val="000000"/>
                </a:solidFill>
              </a:rPr>
              <a:t>Για</a:t>
            </a:r>
            <a:r>
              <a:rPr lang="en-US" sz="2000" b="1" dirty="0" smtClean="0">
                <a:solidFill>
                  <a:srgbClr val="000000"/>
                </a:solidFill>
              </a:rPr>
              <a:t> </a:t>
            </a:r>
            <a:r>
              <a:rPr lang="en-US" sz="2000" b="1" dirty="0" err="1" smtClean="0">
                <a:solidFill>
                  <a:srgbClr val="000000"/>
                </a:solidFill>
              </a:rPr>
              <a:t>να</a:t>
            </a:r>
            <a:r>
              <a:rPr lang="en-US" sz="2000" b="1" dirty="0" smtClean="0">
                <a:solidFill>
                  <a:srgbClr val="000000"/>
                </a:solidFill>
              </a:rPr>
              <a:t> </a:t>
            </a:r>
            <a:r>
              <a:rPr lang="en-US" sz="2000" b="1" dirty="0" err="1" smtClean="0">
                <a:solidFill>
                  <a:srgbClr val="000000"/>
                </a:solidFill>
              </a:rPr>
              <a:t>βρούμε</a:t>
            </a:r>
            <a:r>
              <a:rPr lang="en-US" sz="2000" b="1" dirty="0" smtClean="0">
                <a:solidFill>
                  <a:srgbClr val="000000"/>
                </a:solidFill>
              </a:rPr>
              <a:t> </a:t>
            </a:r>
            <a:r>
              <a:rPr lang="en-US" sz="2000" b="1" dirty="0" err="1" smtClean="0">
                <a:solidFill>
                  <a:srgbClr val="000000"/>
                </a:solidFill>
              </a:rPr>
              <a:t>το</a:t>
            </a:r>
            <a:r>
              <a:rPr lang="en-US" sz="2000" b="1" dirty="0" smtClean="0">
                <a:solidFill>
                  <a:srgbClr val="000000"/>
                </a:solidFill>
              </a:rPr>
              <a:t> </a:t>
            </a:r>
            <a:r>
              <a:rPr lang="el-GR" sz="2000" b="1" dirty="0" smtClean="0">
                <a:solidFill>
                  <a:srgbClr val="000000"/>
                </a:solidFill>
              </a:rPr>
              <a:t>συν</a:t>
            </a:r>
            <a:r>
              <a:rPr lang="en-US" sz="2000" b="1" dirty="0" err="1" smtClean="0">
                <a:solidFill>
                  <a:srgbClr val="000000"/>
                </a:solidFill>
              </a:rPr>
              <a:t>ολικό</a:t>
            </a:r>
            <a:r>
              <a:rPr lang="en-US" sz="2000" b="1" dirty="0" smtClean="0">
                <a:solidFill>
                  <a:srgbClr val="000000"/>
                </a:solidFill>
              </a:rPr>
              <a:t> </a:t>
            </a:r>
            <a:r>
              <a:rPr lang="en-US" sz="2000" b="1" dirty="0" err="1" smtClean="0">
                <a:solidFill>
                  <a:srgbClr val="000000"/>
                </a:solidFill>
              </a:rPr>
              <a:t>πεδίο</a:t>
            </a:r>
            <a:r>
              <a:rPr lang="en-US" sz="2000" b="1" dirty="0" smtClean="0">
                <a:solidFill>
                  <a:srgbClr val="000000"/>
                </a:solidFill>
              </a:rPr>
              <a:t>, </a:t>
            </a:r>
            <a:r>
              <a:rPr lang="en-US" sz="2000" b="1" dirty="0" err="1" smtClean="0">
                <a:solidFill>
                  <a:srgbClr val="000000"/>
                </a:solidFill>
              </a:rPr>
              <a:t>αθροί</a:t>
            </a:r>
            <a:r>
              <a:rPr lang="el-GR" sz="2000" b="1" dirty="0" smtClean="0">
                <a:solidFill>
                  <a:srgbClr val="000000"/>
                </a:solidFill>
              </a:rPr>
              <a:t>ζ</a:t>
            </a:r>
            <a:r>
              <a:rPr lang="en-US" sz="2000" b="1" dirty="0" err="1" smtClean="0">
                <a:solidFill>
                  <a:srgbClr val="000000"/>
                </a:solidFill>
              </a:rPr>
              <a:t>ουμε</a:t>
            </a:r>
            <a:r>
              <a:rPr lang="en-US" sz="2000" b="1" dirty="0" smtClean="0">
                <a:solidFill>
                  <a:srgbClr val="000000"/>
                </a:solidFill>
              </a:rPr>
              <a:t> </a:t>
            </a:r>
            <a:r>
              <a:rPr lang="en-US" sz="2000" b="1" dirty="0" err="1" smtClean="0">
                <a:solidFill>
                  <a:srgbClr val="000000"/>
                </a:solidFill>
              </a:rPr>
              <a:t>τις</a:t>
            </a:r>
            <a:r>
              <a:rPr lang="en-US" sz="2000" b="1" dirty="0" smtClean="0">
                <a:solidFill>
                  <a:srgbClr val="000000"/>
                </a:solidFill>
              </a:rPr>
              <a:t> </a:t>
            </a:r>
            <a:r>
              <a:rPr lang="en-US" sz="2000" b="1" dirty="0" err="1" smtClean="0">
                <a:solidFill>
                  <a:srgbClr val="000000"/>
                </a:solidFill>
              </a:rPr>
              <a:t>συνεισφορές</a:t>
            </a:r>
            <a:r>
              <a:rPr lang="en-US" sz="2000" b="1" dirty="0" smtClean="0">
                <a:solidFill>
                  <a:srgbClr val="000000"/>
                </a:solidFill>
              </a:rPr>
              <a:t> </a:t>
            </a:r>
            <a:r>
              <a:rPr lang="el-GR" sz="2000" b="1" dirty="0" smtClean="0">
                <a:solidFill>
                  <a:srgbClr val="000000"/>
                </a:solidFill>
              </a:rPr>
              <a:t>όλων των στοιχειωδών ρευμάτων</a:t>
            </a:r>
            <a:r>
              <a:rPr lang="en-US" sz="2000" b="1" dirty="0" smtClean="0">
                <a:solidFill>
                  <a:srgbClr val="000000"/>
                </a:solidFill>
              </a:rPr>
              <a:t> </a:t>
            </a:r>
            <a:r>
              <a:rPr lang="en-US" sz="2000" b="1" i="1" dirty="0" smtClean="0">
                <a:solidFill>
                  <a:srgbClr val="000000"/>
                </a:solidFill>
              </a:rPr>
              <a:t>I</a:t>
            </a:r>
            <a:r>
              <a:rPr lang="el-GR" sz="2000" b="1" i="1" dirty="0" smtClean="0">
                <a:solidFill>
                  <a:srgbClr val="000000"/>
                </a:solidFill>
              </a:rPr>
              <a:t> </a:t>
            </a:r>
            <a:r>
              <a:rPr lang="en-US" sz="2000" b="1" dirty="0" smtClean="0">
                <a:solidFill>
                  <a:srgbClr val="000000"/>
                </a:solidFill>
              </a:rPr>
              <a:t>:</a:t>
            </a:r>
            <a:endParaRPr lang="el-GR" sz="2000" b="1" dirty="0" smtClean="0">
              <a:solidFill>
                <a:srgbClr val="000000"/>
              </a:solidFill>
            </a:endParaRPr>
          </a:p>
          <a:p>
            <a:pPr marL="357188" indent="-357188"/>
            <a:endParaRPr lang="en-US" sz="2000" b="1" dirty="0" smtClean="0">
              <a:solidFill>
                <a:srgbClr val="000000"/>
              </a:solidFill>
            </a:endParaRPr>
          </a:p>
          <a:p>
            <a:pPr marL="0" indent="0"/>
            <a:endParaRPr lang="en-US" sz="2000" b="1" dirty="0" smtClean="0">
              <a:solidFill>
                <a:srgbClr val="000000"/>
              </a:solidFill>
            </a:endParaRPr>
          </a:p>
          <a:p>
            <a:pPr marL="0" indent="0"/>
            <a:endParaRPr lang="en-US" sz="2000" b="1" dirty="0" smtClean="0">
              <a:solidFill>
                <a:srgbClr val="000000"/>
              </a:solidFill>
            </a:endParaRPr>
          </a:p>
          <a:p>
            <a:pPr marL="357188" lvl="1" indent="-357188">
              <a:buClr>
                <a:srgbClr val="2187BA"/>
              </a:buClr>
            </a:pPr>
            <a:r>
              <a:rPr lang="en-US" sz="2000" b="1" dirty="0" smtClean="0">
                <a:solidFill>
                  <a:srgbClr val="000000"/>
                </a:solidFill>
              </a:rPr>
              <a:t>Η </a:t>
            </a:r>
            <a:r>
              <a:rPr lang="en-US" sz="2000" b="1" dirty="0" err="1" smtClean="0">
                <a:solidFill>
                  <a:srgbClr val="000000"/>
                </a:solidFill>
              </a:rPr>
              <a:t>ολοκλήρωση</a:t>
            </a:r>
            <a:r>
              <a:rPr lang="en-US" sz="2000" b="1" dirty="0" smtClean="0">
                <a:solidFill>
                  <a:srgbClr val="000000"/>
                </a:solidFill>
              </a:rPr>
              <a:t> </a:t>
            </a:r>
            <a:r>
              <a:rPr lang="en-US" sz="2000" b="1" dirty="0" err="1" smtClean="0">
                <a:solidFill>
                  <a:srgbClr val="000000"/>
                </a:solidFill>
              </a:rPr>
              <a:t>γίνεται</a:t>
            </a:r>
            <a:r>
              <a:rPr lang="en-US" sz="2000" b="1" dirty="0" smtClean="0">
                <a:solidFill>
                  <a:srgbClr val="000000"/>
                </a:solidFill>
              </a:rPr>
              <a:t> </a:t>
            </a:r>
            <a:r>
              <a:rPr lang="en-US" sz="2000" b="1" dirty="0" err="1" smtClean="0">
                <a:solidFill>
                  <a:srgbClr val="000000"/>
                </a:solidFill>
              </a:rPr>
              <a:t>σε</a:t>
            </a:r>
            <a:r>
              <a:rPr lang="en-US" sz="2000" b="1" dirty="0" smtClean="0">
                <a:solidFill>
                  <a:srgbClr val="000000"/>
                </a:solidFill>
              </a:rPr>
              <a:t> </a:t>
            </a:r>
            <a:r>
              <a:rPr lang="en-US" sz="2000" b="1" dirty="0" err="1" smtClean="0">
                <a:solidFill>
                  <a:srgbClr val="000000"/>
                </a:solidFill>
              </a:rPr>
              <a:t>ολόκληρη</a:t>
            </a:r>
            <a:endParaRPr lang="el-GR" sz="2000" b="1" dirty="0" smtClean="0">
              <a:solidFill>
                <a:srgbClr val="000000"/>
              </a:solidFill>
            </a:endParaRPr>
          </a:p>
          <a:p>
            <a:pPr marL="357188" lvl="1" indent="-357188">
              <a:buClr>
                <a:srgbClr val="2187BA"/>
              </a:buClr>
              <a:buNone/>
            </a:pPr>
            <a:r>
              <a:rPr lang="el-GR" sz="2000" b="1" dirty="0" smtClean="0">
                <a:solidFill>
                  <a:srgbClr val="000000"/>
                </a:solidFill>
              </a:rPr>
              <a:t>    </a:t>
            </a:r>
            <a:r>
              <a:rPr lang="en-US" sz="2000" b="1" dirty="0" smtClean="0">
                <a:solidFill>
                  <a:srgbClr val="000000"/>
                </a:solidFill>
              </a:rPr>
              <a:t> </a:t>
            </a:r>
            <a:r>
              <a:rPr lang="en-US" sz="2000" b="1" dirty="0" err="1" smtClean="0">
                <a:solidFill>
                  <a:srgbClr val="000000"/>
                </a:solidFill>
              </a:rPr>
              <a:t>την</a:t>
            </a:r>
            <a:r>
              <a:rPr lang="en-US" sz="2000" b="1" dirty="0" smtClean="0">
                <a:solidFill>
                  <a:srgbClr val="000000"/>
                </a:solidFill>
              </a:rPr>
              <a:t> </a:t>
            </a:r>
            <a:r>
              <a:rPr lang="en-US" sz="2000" b="1" dirty="0" err="1" smtClean="0">
                <a:solidFill>
                  <a:srgbClr val="000000"/>
                </a:solidFill>
              </a:rPr>
              <a:t>κατανομή</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ρεύματος</a:t>
            </a:r>
            <a:r>
              <a:rPr lang="en-US" sz="2000" b="1" dirty="0" smtClean="0">
                <a:solidFill>
                  <a:srgbClr val="000000"/>
                </a:solidFill>
              </a:rPr>
              <a:t>.</a:t>
            </a:r>
          </a:p>
        </p:txBody>
      </p:sp>
      <p:graphicFrame>
        <p:nvGraphicFramePr>
          <p:cNvPr id="3074" name="Object 4"/>
          <p:cNvGraphicFramePr>
            <a:graphicFrameLocks noChangeAspect="1"/>
          </p:cNvGraphicFramePr>
          <p:nvPr/>
        </p:nvGraphicFramePr>
        <p:xfrm>
          <a:off x="4182532" y="2934419"/>
          <a:ext cx="3109171" cy="891352"/>
        </p:xfrm>
        <a:graphic>
          <a:graphicData uri="http://schemas.openxmlformats.org/presentationml/2006/ole">
            <mc:AlternateContent xmlns:mc="http://schemas.openxmlformats.org/markup-compatibility/2006">
              <mc:Choice xmlns:v="urn:schemas-microsoft-com:vml" Requires="v">
                <p:oleObj spid="_x0000_s578580" name="Equation" r:id="rId3" imgW="1066680" imgH="406080" progId="Equation.DSMT4">
                  <p:embed/>
                </p:oleObj>
              </mc:Choice>
              <mc:Fallback>
                <p:oleObj name="Equation" r:id="rId3" imgW="1066680" imgH="406080" progId="Equation.DSMT4">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2532" y="2934419"/>
                        <a:ext cx="3109171" cy="891352"/>
                      </a:xfrm>
                      <a:prstGeom prst="rect">
                        <a:avLst/>
                      </a:prstGeom>
                      <a:solidFill>
                        <a:srgbClr val="FF9900"/>
                      </a:solidFill>
                    </p:spPr>
                  </p:pic>
                </p:oleObj>
              </mc:Fallback>
            </mc:AlternateContent>
          </a:graphicData>
        </a:graphic>
      </p:graphicFrame>
      <p:graphicFrame>
        <p:nvGraphicFramePr>
          <p:cNvPr id="3075" name="Object 9"/>
          <p:cNvGraphicFramePr>
            <a:graphicFrameLocks noGrp="1" noChangeAspect="1"/>
          </p:cNvGraphicFramePr>
          <p:nvPr>
            <p:ph sz="quarter" idx="4294967295"/>
          </p:nvPr>
        </p:nvGraphicFramePr>
        <p:xfrm>
          <a:off x="9819139" y="2065353"/>
          <a:ext cx="472017" cy="301625"/>
        </p:xfrm>
        <a:graphic>
          <a:graphicData uri="http://schemas.openxmlformats.org/presentationml/2006/ole">
            <mc:AlternateContent xmlns:mc="http://schemas.openxmlformats.org/markup-compatibility/2006">
              <mc:Choice xmlns:v="urn:schemas-microsoft-com:vml" Requires="v">
                <p:oleObj spid="_x0000_s578581" name="Equation" r:id="rId5" imgW="253800" imgH="215640" progId="Equation.DSMT4">
                  <p:embed/>
                </p:oleObj>
              </mc:Choice>
              <mc:Fallback>
                <p:oleObj name="Equation" r:id="rId5" imgW="253800" imgH="215640" progId="Equation.DSMT4">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19139" y="2065353"/>
                        <a:ext cx="472017" cy="301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6" name="Object 7"/>
          <p:cNvGraphicFramePr>
            <a:graphicFrameLocks noGrp="1" noChangeAspect="1"/>
          </p:cNvGraphicFramePr>
          <p:nvPr>
            <p:ph idx="1"/>
          </p:nvPr>
        </p:nvGraphicFramePr>
        <p:xfrm>
          <a:off x="1152628" y="1287531"/>
          <a:ext cx="448733" cy="304800"/>
        </p:xfrm>
        <a:graphic>
          <a:graphicData uri="http://schemas.openxmlformats.org/presentationml/2006/ole">
            <mc:AlternateContent xmlns:mc="http://schemas.openxmlformats.org/markup-compatibility/2006">
              <mc:Choice xmlns:v="urn:schemas-microsoft-com:vml" Requires="v">
                <p:oleObj spid="_x0000_s578582" name="Equation" r:id="rId7" imgW="279360" imgH="253800" progId="Equation.DSMT4">
                  <p:embed/>
                </p:oleObj>
              </mc:Choice>
              <mc:Fallback>
                <p:oleObj name="Equation" r:id="rId7" imgW="279360" imgH="253800" progId="Equation.DSMT4">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2628" y="1287531"/>
                        <a:ext cx="448733"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 Box 5"/>
          <p:cNvSpPr txBox="1">
            <a:spLocks noChangeArrowheads="1"/>
          </p:cNvSpPr>
          <p:nvPr/>
        </p:nvSpPr>
        <p:spPr bwMode="auto">
          <a:xfrm>
            <a:off x="158823" y="81561"/>
            <a:ext cx="11887200" cy="707886"/>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4000" b="1" dirty="0" smtClean="0">
                <a:solidFill>
                  <a:srgbClr val="0F7698"/>
                </a:solidFill>
              </a:rPr>
              <a:t>Πηγές του μαγνητικού πεδίου</a:t>
            </a:r>
            <a:endParaRPr lang="en-US" sz="4000" b="1" dirty="0" smtClean="0">
              <a:solidFill>
                <a:srgbClr val="0F7698"/>
              </a:solidFill>
            </a:endParaRPr>
          </a:p>
        </p:txBody>
      </p:sp>
      <p:pic>
        <p:nvPicPr>
          <p:cNvPr id="578566" name="Picture 6" descr="Αποτέλεσμα εικόνας για biot savart law"/>
          <p:cNvPicPr>
            <a:picLocks noChangeAspect="1" noChangeArrowheads="1"/>
          </p:cNvPicPr>
          <p:nvPr/>
        </p:nvPicPr>
        <p:blipFill>
          <a:blip r:embed="rId9" cstate="print"/>
          <a:srcRect/>
          <a:stretch>
            <a:fillRect/>
          </a:stretch>
        </p:blipFill>
        <p:spPr bwMode="auto">
          <a:xfrm>
            <a:off x="7556992" y="2632951"/>
            <a:ext cx="4319699" cy="3578663"/>
          </a:xfrm>
          <a:prstGeom prst="rect">
            <a:avLst/>
          </a:prstGeom>
          <a:noFill/>
          <a:scene3d>
            <a:camera prst="orthographicFront"/>
            <a:lightRig rig="threePt" dir="t"/>
          </a:scene3d>
          <a:sp3d>
            <a:bevelT/>
          </a:sp3d>
        </p:spPr>
      </p:pic>
      <p:sp>
        <p:nvSpPr>
          <p:cNvPr id="11" name="10 - Θέση αριθμού διαφάνειας"/>
          <p:cNvSpPr>
            <a:spLocks noGrp="1"/>
          </p:cNvSpPr>
          <p:nvPr>
            <p:ph type="sldNum" sz="quarter" idx="12"/>
          </p:nvPr>
        </p:nvSpPr>
        <p:spPr/>
        <p:txBody>
          <a:bodyPr/>
          <a:lstStyle/>
          <a:p>
            <a:fld id="{C2F5A187-A889-495D-B202-899DA2CF5BAE}" type="slidenum">
              <a:rPr lang="en-US" smtClean="0"/>
              <a:pPr/>
              <a:t>135</a:t>
            </a:fld>
            <a:endParaRPr lang="en-US"/>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a:xfrm>
            <a:off x="578078" y="1061540"/>
            <a:ext cx="6947338" cy="504497"/>
          </a:xfrm>
        </p:spPr>
        <p:txBody>
          <a:bodyPr>
            <a:normAutofit fontScale="90000"/>
          </a:bodyPr>
          <a:lstStyle/>
          <a:p>
            <a:pPr algn="ctr"/>
            <a:r>
              <a:rPr lang="en-US" dirty="0" smtClean="0">
                <a:solidFill>
                  <a:srgbClr val="0D3857"/>
                </a:solidFill>
              </a:rPr>
              <a:t> </a:t>
            </a:r>
            <a:r>
              <a:rPr lang="en-US" sz="2700" b="1" dirty="0" err="1" smtClean="0">
                <a:solidFill>
                  <a:srgbClr val="0D3857"/>
                </a:solidFill>
              </a:rPr>
              <a:t>Σύγκριση</a:t>
            </a:r>
            <a:r>
              <a:rPr lang="en-US" sz="2700" b="1" dirty="0" smtClean="0">
                <a:solidFill>
                  <a:srgbClr val="0D3857"/>
                </a:solidFill>
              </a:rPr>
              <a:t> </a:t>
            </a:r>
            <a:r>
              <a:rPr lang="en-US" sz="2700" b="1" dirty="0" err="1" smtClean="0">
                <a:solidFill>
                  <a:srgbClr val="0D3857"/>
                </a:solidFill>
              </a:rPr>
              <a:t>μαγνητικού</a:t>
            </a:r>
            <a:r>
              <a:rPr lang="en-US" sz="2700" b="1" dirty="0" smtClean="0">
                <a:solidFill>
                  <a:srgbClr val="0D3857"/>
                </a:solidFill>
              </a:rPr>
              <a:t> </a:t>
            </a:r>
            <a:r>
              <a:rPr lang="en-US" sz="2700" b="1" dirty="0" err="1" smtClean="0">
                <a:solidFill>
                  <a:srgbClr val="0D3857"/>
                </a:solidFill>
              </a:rPr>
              <a:t>και</a:t>
            </a:r>
            <a:r>
              <a:rPr lang="el-GR" sz="2700" b="1" dirty="0" smtClean="0">
                <a:solidFill>
                  <a:srgbClr val="0D3857"/>
                </a:solidFill>
              </a:rPr>
              <a:t> </a:t>
            </a:r>
            <a:r>
              <a:rPr lang="en-US" sz="2700" b="1" dirty="0" err="1" smtClean="0">
                <a:solidFill>
                  <a:srgbClr val="0D3857"/>
                </a:solidFill>
              </a:rPr>
              <a:t>ηλεκτρικού</a:t>
            </a:r>
            <a:r>
              <a:rPr lang="en-US" sz="2700" b="1" dirty="0" smtClean="0">
                <a:solidFill>
                  <a:srgbClr val="0D3857"/>
                </a:solidFill>
              </a:rPr>
              <a:t> </a:t>
            </a:r>
            <a:r>
              <a:rPr lang="en-US" sz="2700" b="1" dirty="0" err="1" smtClean="0">
                <a:solidFill>
                  <a:srgbClr val="0D3857"/>
                </a:solidFill>
              </a:rPr>
              <a:t>πεδίου</a:t>
            </a:r>
            <a:endParaRPr lang="en-US" sz="2700" b="1" dirty="0" smtClean="0">
              <a:solidFill>
                <a:srgbClr val="0D3857"/>
              </a:solidFill>
            </a:endParaRPr>
          </a:p>
        </p:txBody>
      </p:sp>
      <p:sp>
        <p:nvSpPr>
          <p:cNvPr id="4101" name="Rectangle 3"/>
          <p:cNvSpPr>
            <a:spLocks noGrp="1" noChangeArrowheads="1"/>
          </p:cNvSpPr>
          <p:nvPr>
            <p:ph type="body" idx="1"/>
          </p:nvPr>
        </p:nvSpPr>
        <p:spPr>
          <a:xfrm>
            <a:off x="677333" y="1719169"/>
            <a:ext cx="10863025" cy="3880773"/>
          </a:xfrm>
        </p:spPr>
        <p:txBody>
          <a:bodyPr>
            <a:normAutofit/>
          </a:bodyPr>
          <a:lstStyle/>
          <a:p>
            <a:pPr marL="0" indent="0" algn="just"/>
            <a:r>
              <a:rPr lang="el-GR" sz="2000" b="1" dirty="0" smtClean="0">
                <a:solidFill>
                  <a:srgbClr val="000000"/>
                </a:solidFill>
              </a:rPr>
              <a:t>   </a:t>
            </a:r>
            <a:r>
              <a:rPr lang="en-US" sz="2000" b="1" dirty="0" err="1" smtClean="0">
                <a:solidFill>
                  <a:srgbClr val="000000"/>
                </a:solidFill>
              </a:rPr>
              <a:t>Απόσταση</a:t>
            </a:r>
            <a:r>
              <a:rPr lang="en-US" sz="2000" b="1" dirty="0" smtClean="0">
                <a:solidFill>
                  <a:srgbClr val="000000"/>
                </a:solidFill>
              </a:rPr>
              <a:t> </a:t>
            </a:r>
          </a:p>
          <a:p>
            <a:pPr lvl="1" algn="just">
              <a:buClr>
                <a:srgbClr val="2187BA"/>
              </a:buClr>
            </a:pP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μέτρο</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μαγνητικού</a:t>
            </a:r>
            <a:r>
              <a:rPr lang="en-US" sz="2000" b="1" dirty="0" smtClean="0">
                <a:solidFill>
                  <a:srgbClr val="000000"/>
                </a:solidFill>
              </a:rPr>
              <a:t> </a:t>
            </a:r>
            <a:r>
              <a:rPr lang="en-US" sz="2000" b="1" dirty="0" err="1" smtClean="0">
                <a:solidFill>
                  <a:srgbClr val="000000"/>
                </a:solidFill>
              </a:rPr>
              <a:t>πεδίου</a:t>
            </a:r>
            <a:r>
              <a:rPr lang="en-US"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 </a:t>
            </a:r>
            <a:r>
              <a:rPr lang="en-US" sz="2000" b="1" dirty="0" err="1" smtClean="0">
                <a:solidFill>
                  <a:srgbClr val="000000"/>
                </a:solidFill>
              </a:rPr>
              <a:t>αντιστρόφως</a:t>
            </a:r>
            <a:r>
              <a:rPr lang="en-US" sz="2000" b="1" dirty="0" smtClean="0">
                <a:solidFill>
                  <a:srgbClr val="000000"/>
                </a:solidFill>
              </a:rPr>
              <a:t> </a:t>
            </a:r>
            <a:r>
              <a:rPr lang="en-US" sz="2000" b="1" dirty="0" err="1" smtClean="0">
                <a:solidFill>
                  <a:srgbClr val="000000"/>
                </a:solidFill>
              </a:rPr>
              <a:t>ανάλογο</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τετραγώνου</a:t>
            </a:r>
            <a:r>
              <a:rPr lang="en-US" sz="2000" b="1" dirty="0" smtClean="0">
                <a:solidFill>
                  <a:srgbClr val="000000"/>
                </a:solidFill>
              </a:rPr>
              <a:t> </a:t>
            </a:r>
            <a:r>
              <a:rPr lang="en-US" sz="2000" b="1" dirty="0" err="1" smtClean="0">
                <a:solidFill>
                  <a:srgbClr val="000000"/>
                </a:solidFill>
              </a:rPr>
              <a:t>της</a:t>
            </a:r>
            <a:r>
              <a:rPr lang="en-US" sz="2000" b="1" dirty="0" smtClean="0">
                <a:solidFill>
                  <a:srgbClr val="000000"/>
                </a:solidFill>
              </a:rPr>
              <a:t> </a:t>
            </a:r>
            <a:r>
              <a:rPr lang="en-US" sz="2000" b="1" dirty="0" err="1" smtClean="0">
                <a:solidFill>
                  <a:srgbClr val="000000"/>
                </a:solidFill>
              </a:rPr>
              <a:t>απόστασης</a:t>
            </a:r>
            <a:r>
              <a:rPr lang="en-US" sz="2000" b="1" dirty="0" smtClean="0">
                <a:solidFill>
                  <a:srgbClr val="000000"/>
                </a:solidFill>
              </a:rPr>
              <a:t> </a:t>
            </a:r>
            <a:r>
              <a:rPr lang="en-US" sz="2000" b="1" dirty="0" err="1" smtClean="0">
                <a:solidFill>
                  <a:srgbClr val="000000"/>
                </a:solidFill>
              </a:rPr>
              <a:t>από</a:t>
            </a:r>
            <a:r>
              <a:rPr lang="en-US" sz="2000" b="1" dirty="0" smtClean="0">
                <a:solidFill>
                  <a:srgbClr val="000000"/>
                </a:solidFill>
              </a:rPr>
              <a:t> </a:t>
            </a:r>
            <a:r>
              <a:rPr lang="en-US" sz="2000" b="1" dirty="0" err="1" smtClean="0">
                <a:solidFill>
                  <a:srgbClr val="000000"/>
                </a:solidFill>
              </a:rPr>
              <a:t>την</a:t>
            </a:r>
            <a:r>
              <a:rPr lang="en-US" sz="2000" b="1" dirty="0" smtClean="0">
                <a:solidFill>
                  <a:srgbClr val="000000"/>
                </a:solidFill>
              </a:rPr>
              <a:t> </a:t>
            </a:r>
            <a:r>
              <a:rPr lang="en-US" sz="2000" b="1" dirty="0" err="1" smtClean="0">
                <a:solidFill>
                  <a:srgbClr val="000000"/>
                </a:solidFill>
              </a:rPr>
              <a:t>πηγή</a:t>
            </a:r>
            <a:r>
              <a:rPr lang="en-US" sz="2000" b="1" dirty="0" smtClean="0">
                <a:solidFill>
                  <a:srgbClr val="000000"/>
                </a:solidFill>
              </a:rPr>
              <a:t>.</a:t>
            </a:r>
          </a:p>
          <a:p>
            <a:pPr lvl="1" algn="just">
              <a:buClr>
                <a:srgbClr val="2187BA"/>
              </a:buClr>
            </a:pP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ηλεκτρικό</a:t>
            </a:r>
            <a:r>
              <a:rPr lang="en-US" sz="2000" b="1" dirty="0" smtClean="0">
                <a:solidFill>
                  <a:srgbClr val="000000"/>
                </a:solidFill>
              </a:rPr>
              <a:t> </a:t>
            </a:r>
            <a:r>
              <a:rPr lang="en-US" sz="2000" b="1" dirty="0" err="1" smtClean="0">
                <a:solidFill>
                  <a:srgbClr val="000000"/>
                </a:solidFill>
              </a:rPr>
              <a:t>πεδίο</a:t>
            </a:r>
            <a:r>
              <a:rPr lang="en-US" sz="2000" b="1" dirty="0" smtClean="0">
                <a:solidFill>
                  <a:srgbClr val="000000"/>
                </a:solidFill>
              </a:rPr>
              <a:t> </a:t>
            </a:r>
            <a:r>
              <a:rPr lang="en-US" sz="2000" b="1" dirty="0" err="1" smtClean="0">
                <a:solidFill>
                  <a:srgbClr val="000000"/>
                </a:solidFill>
              </a:rPr>
              <a:t>που</a:t>
            </a:r>
            <a:r>
              <a:rPr lang="en-US" sz="2000" b="1" dirty="0" smtClean="0">
                <a:solidFill>
                  <a:srgbClr val="000000"/>
                </a:solidFill>
              </a:rPr>
              <a:t> </a:t>
            </a:r>
            <a:r>
              <a:rPr lang="en-US" sz="2000" b="1" dirty="0" err="1" smtClean="0">
                <a:solidFill>
                  <a:srgbClr val="000000"/>
                </a:solidFill>
              </a:rPr>
              <a:t>δημιουργεί</a:t>
            </a:r>
            <a:r>
              <a:rPr lang="el-GR" sz="2000" b="1" dirty="0" err="1" smtClean="0">
                <a:solidFill>
                  <a:srgbClr val="000000"/>
                </a:solidFill>
              </a:rPr>
              <a:t>ται</a:t>
            </a:r>
            <a:r>
              <a:rPr lang="el-GR" sz="2000" b="1" dirty="0" smtClean="0">
                <a:solidFill>
                  <a:srgbClr val="000000"/>
                </a:solidFill>
              </a:rPr>
              <a:t> από</a:t>
            </a:r>
            <a:r>
              <a:rPr lang="en-US" sz="2000" b="1" dirty="0" smtClean="0">
                <a:solidFill>
                  <a:srgbClr val="000000"/>
                </a:solidFill>
              </a:rPr>
              <a:t> </a:t>
            </a:r>
            <a:r>
              <a:rPr lang="en-US" sz="2000" b="1" dirty="0" err="1" smtClean="0">
                <a:solidFill>
                  <a:srgbClr val="000000"/>
                </a:solidFill>
              </a:rPr>
              <a:t>ένα</a:t>
            </a:r>
            <a:r>
              <a:rPr lang="en-US" sz="2000" b="1" dirty="0" smtClean="0">
                <a:solidFill>
                  <a:srgbClr val="000000"/>
                </a:solidFill>
              </a:rPr>
              <a:t> </a:t>
            </a:r>
            <a:r>
              <a:rPr lang="en-US" sz="2000" b="1" dirty="0" err="1" smtClean="0">
                <a:solidFill>
                  <a:srgbClr val="000000"/>
                </a:solidFill>
              </a:rPr>
              <a:t>σημειακό</a:t>
            </a:r>
            <a:r>
              <a:rPr lang="en-US" sz="2000" b="1" dirty="0" smtClean="0">
                <a:solidFill>
                  <a:srgbClr val="000000"/>
                </a:solidFill>
              </a:rPr>
              <a:t> </a:t>
            </a:r>
            <a:r>
              <a:rPr lang="en-US" sz="2000" b="1" dirty="0" err="1" smtClean="0">
                <a:solidFill>
                  <a:srgbClr val="000000"/>
                </a:solidFill>
              </a:rPr>
              <a:t>φορτίο</a:t>
            </a:r>
            <a:r>
              <a:rPr lang="en-US"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 </a:t>
            </a:r>
            <a:r>
              <a:rPr lang="en-US" sz="2000" b="1" dirty="0" err="1" smtClean="0">
                <a:solidFill>
                  <a:srgbClr val="000000"/>
                </a:solidFill>
              </a:rPr>
              <a:t>επίσης</a:t>
            </a:r>
            <a:r>
              <a:rPr lang="en-US" sz="2000" b="1" dirty="0" smtClean="0">
                <a:solidFill>
                  <a:srgbClr val="000000"/>
                </a:solidFill>
              </a:rPr>
              <a:t> </a:t>
            </a:r>
            <a:r>
              <a:rPr lang="en-US" sz="2000" b="1" dirty="0" err="1" smtClean="0">
                <a:solidFill>
                  <a:srgbClr val="000000"/>
                </a:solidFill>
              </a:rPr>
              <a:t>αντιστρόφως</a:t>
            </a:r>
            <a:r>
              <a:rPr lang="en-US" sz="2000" b="1" dirty="0" smtClean="0">
                <a:solidFill>
                  <a:srgbClr val="000000"/>
                </a:solidFill>
              </a:rPr>
              <a:t> </a:t>
            </a:r>
            <a:r>
              <a:rPr lang="en-US" sz="2000" b="1" dirty="0" err="1" smtClean="0">
                <a:solidFill>
                  <a:srgbClr val="000000"/>
                </a:solidFill>
              </a:rPr>
              <a:t>ανάλογο</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τετραγώνου</a:t>
            </a:r>
            <a:r>
              <a:rPr lang="en-US" sz="2000" b="1" dirty="0" smtClean="0">
                <a:solidFill>
                  <a:srgbClr val="000000"/>
                </a:solidFill>
              </a:rPr>
              <a:t> </a:t>
            </a:r>
            <a:r>
              <a:rPr lang="en-US" sz="2000" b="1" dirty="0" err="1" smtClean="0">
                <a:solidFill>
                  <a:srgbClr val="000000"/>
                </a:solidFill>
              </a:rPr>
              <a:t>της</a:t>
            </a:r>
            <a:r>
              <a:rPr lang="en-US" sz="2000" b="1" dirty="0" smtClean="0">
                <a:solidFill>
                  <a:srgbClr val="000000"/>
                </a:solidFill>
              </a:rPr>
              <a:t> </a:t>
            </a:r>
            <a:r>
              <a:rPr lang="en-US" sz="2000" b="1" dirty="0" err="1" smtClean="0">
                <a:solidFill>
                  <a:srgbClr val="000000"/>
                </a:solidFill>
              </a:rPr>
              <a:t>απόστασης</a:t>
            </a:r>
            <a:r>
              <a:rPr lang="en-US" sz="2000" b="1" dirty="0" smtClean="0">
                <a:solidFill>
                  <a:srgbClr val="000000"/>
                </a:solidFill>
              </a:rPr>
              <a:t> </a:t>
            </a:r>
            <a:r>
              <a:rPr lang="en-US" sz="2000" b="1" dirty="0" err="1" smtClean="0">
                <a:solidFill>
                  <a:srgbClr val="000000"/>
                </a:solidFill>
              </a:rPr>
              <a:t>από</a:t>
            </a:r>
            <a:r>
              <a:rPr lang="en-US" sz="2000" b="1" dirty="0" smtClean="0">
                <a:solidFill>
                  <a:srgbClr val="000000"/>
                </a:solidFill>
              </a:rPr>
              <a:t> </a:t>
            </a: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φορτίο</a:t>
            </a:r>
            <a:r>
              <a:rPr lang="en-US" sz="2000" b="1" dirty="0" smtClean="0">
                <a:solidFill>
                  <a:srgbClr val="000000"/>
                </a:solidFill>
              </a:rPr>
              <a:t>.</a:t>
            </a:r>
          </a:p>
          <a:p>
            <a:pPr marL="0" indent="0" algn="just"/>
            <a:r>
              <a:rPr lang="el-GR" sz="2000" b="1" dirty="0" smtClean="0">
                <a:solidFill>
                  <a:srgbClr val="000000"/>
                </a:solidFill>
              </a:rPr>
              <a:t>   </a:t>
            </a:r>
            <a:r>
              <a:rPr lang="el-GR" sz="2000" b="1" dirty="0" err="1" smtClean="0">
                <a:solidFill>
                  <a:srgbClr val="000000"/>
                </a:solidFill>
              </a:rPr>
              <a:t>Δι</a:t>
            </a:r>
            <a:r>
              <a:rPr lang="en-US" sz="2000" b="1" dirty="0" err="1" smtClean="0">
                <a:solidFill>
                  <a:srgbClr val="000000"/>
                </a:solidFill>
              </a:rPr>
              <a:t>εύθυνση</a:t>
            </a:r>
            <a:endParaRPr lang="en-US" sz="2000" b="1" dirty="0" smtClean="0">
              <a:solidFill>
                <a:srgbClr val="000000"/>
              </a:solidFill>
            </a:endParaRPr>
          </a:p>
          <a:p>
            <a:pPr lvl="1" algn="just">
              <a:buClr>
                <a:srgbClr val="2187BA"/>
              </a:buClr>
            </a:pP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ηλεκτρικό</a:t>
            </a:r>
            <a:r>
              <a:rPr lang="en-US" sz="2000" b="1" dirty="0" smtClean="0">
                <a:solidFill>
                  <a:srgbClr val="000000"/>
                </a:solidFill>
              </a:rPr>
              <a:t> </a:t>
            </a:r>
            <a:r>
              <a:rPr lang="en-US" sz="2000" b="1" dirty="0" err="1" smtClean="0">
                <a:solidFill>
                  <a:srgbClr val="000000"/>
                </a:solidFill>
              </a:rPr>
              <a:t>πεδίο</a:t>
            </a:r>
            <a:r>
              <a:rPr lang="en-US" sz="2000" b="1" dirty="0" smtClean="0">
                <a:solidFill>
                  <a:srgbClr val="000000"/>
                </a:solidFill>
              </a:rPr>
              <a:t> </a:t>
            </a:r>
            <a:r>
              <a:rPr lang="en-US" sz="2000" b="1" dirty="0" err="1" smtClean="0">
                <a:solidFill>
                  <a:srgbClr val="000000"/>
                </a:solidFill>
              </a:rPr>
              <a:t>που</a:t>
            </a:r>
            <a:r>
              <a:rPr lang="en-US" sz="2000" b="1" dirty="0" smtClean="0">
                <a:solidFill>
                  <a:srgbClr val="000000"/>
                </a:solidFill>
              </a:rPr>
              <a:t> </a:t>
            </a:r>
            <a:r>
              <a:rPr lang="en-US" sz="2000" b="1" dirty="0" err="1" smtClean="0">
                <a:solidFill>
                  <a:srgbClr val="000000"/>
                </a:solidFill>
              </a:rPr>
              <a:t>δημιουργεί</a:t>
            </a:r>
            <a:r>
              <a:rPr lang="el-GR" sz="2000" b="1" dirty="0" err="1" smtClean="0">
                <a:solidFill>
                  <a:srgbClr val="000000"/>
                </a:solidFill>
              </a:rPr>
              <a:t>ται</a:t>
            </a:r>
            <a:r>
              <a:rPr lang="en-US" sz="2000" b="1" dirty="0" smtClean="0">
                <a:solidFill>
                  <a:srgbClr val="000000"/>
                </a:solidFill>
              </a:rPr>
              <a:t> </a:t>
            </a:r>
            <a:r>
              <a:rPr lang="el-GR" sz="2000" b="1" dirty="0" smtClean="0">
                <a:solidFill>
                  <a:srgbClr val="000000"/>
                </a:solidFill>
              </a:rPr>
              <a:t>από </a:t>
            </a:r>
            <a:r>
              <a:rPr lang="en-US" sz="2000" b="1" dirty="0" err="1" smtClean="0">
                <a:solidFill>
                  <a:srgbClr val="000000"/>
                </a:solidFill>
              </a:rPr>
              <a:t>ένα</a:t>
            </a:r>
            <a:r>
              <a:rPr lang="en-US" sz="2000" b="1" dirty="0" smtClean="0">
                <a:solidFill>
                  <a:srgbClr val="000000"/>
                </a:solidFill>
              </a:rPr>
              <a:t> </a:t>
            </a:r>
            <a:r>
              <a:rPr lang="en-US" sz="2000" b="1" dirty="0" err="1" smtClean="0">
                <a:solidFill>
                  <a:srgbClr val="000000"/>
                </a:solidFill>
              </a:rPr>
              <a:t>σημειακό</a:t>
            </a:r>
            <a:r>
              <a:rPr lang="en-US" sz="2000" b="1" dirty="0" smtClean="0">
                <a:solidFill>
                  <a:srgbClr val="000000"/>
                </a:solidFill>
              </a:rPr>
              <a:t> </a:t>
            </a:r>
            <a:r>
              <a:rPr lang="en-US" sz="2000" b="1" dirty="0" err="1" smtClean="0">
                <a:solidFill>
                  <a:srgbClr val="000000"/>
                </a:solidFill>
              </a:rPr>
              <a:t>φορτίο</a:t>
            </a:r>
            <a:r>
              <a:rPr lang="en-US" sz="2000" b="1" dirty="0" smtClean="0">
                <a:solidFill>
                  <a:srgbClr val="000000"/>
                </a:solidFill>
              </a:rPr>
              <a:t> </a:t>
            </a:r>
            <a:r>
              <a:rPr lang="el-GR" sz="2000" b="1" dirty="0" smtClean="0">
                <a:solidFill>
                  <a:srgbClr val="000000"/>
                </a:solidFill>
              </a:rPr>
              <a:t>έχει</a:t>
            </a:r>
            <a:r>
              <a:rPr lang="en-US" sz="2000" b="1" dirty="0" smtClean="0">
                <a:solidFill>
                  <a:srgbClr val="000000"/>
                </a:solidFill>
              </a:rPr>
              <a:t> </a:t>
            </a:r>
            <a:r>
              <a:rPr lang="en-US" sz="2000" b="1" dirty="0" err="1" smtClean="0">
                <a:solidFill>
                  <a:srgbClr val="000000"/>
                </a:solidFill>
              </a:rPr>
              <a:t>ακτινικ</a:t>
            </a:r>
            <a:r>
              <a:rPr lang="el-GR" sz="2000" b="1" dirty="0" smtClean="0">
                <a:solidFill>
                  <a:srgbClr val="000000"/>
                </a:solidFill>
              </a:rPr>
              <a:t>ή διεύθυνση</a:t>
            </a:r>
            <a:r>
              <a:rPr lang="en-US" sz="2000" b="1" dirty="0" smtClean="0">
                <a:solidFill>
                  <a:srgbClr val="000000"/>
                </a:solidFill>
              </a:rPr>
              <a:t>.</a:t>
            </a:r>
          </a:p>
          <a:p>
            <a:pPr lvl="1" algn="just">
              <a:buClr>
                <a:srgbClr val="2187BA"/>
              </a:buClr>
            </a:pP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μαγνητικό</a:t>
            </a:r>
            <a:r>
              <a:rPr lang="en-US" sz="2000" b="1" dirty="0" smtClean="0">
                <a:solidFill>
                  <a:srgbClr val="000000"/>
                </a:solidFill>
              </a:rPr>
              <a:t> </a:t>
            </a:r>
            <a:r>
              <a:rPr lang="en-US" sz="2000" b="1" dirty="0" err="1" smtClean="0">
                <a:solidFill>
                  <a:srgbClr val="000000"/>
                </a:solidFill>
              </a:rPr>
              <a:t>πεδίο</a:t>
            </a:r>
            <a:r>
              <a:rPr lang="en-US" sz="2000" b="1" dirty="0" smtClean="0">
                <a:solidFill>
                  <a:srgbClr val="000000"/>
                </a:solidFill>
              </a:rPr>
              <a:t> </a:t>
            </a:r>
            <a:r>
              <a:rPr lang="en-US" sz="2000" b="1" dirty="0" err="1" smtClean="0">
                <a:solidFill>
                  <a:srgbClr val="000000"/>
                </a:solidFill>
              </a:rPr>
              <a:t>που</a:t>
            </a:r>
            <a:r>
              <a:rPr lang="en-US" sz="2000" b="1" dirty="0" smtClean="0">
                <a:solidFill>
                  <a:srgbClr val="000000"/>
                </a:solidFill>
              </a:rPr>
              <a:t> </a:t>
            </a:r>
            <a:r>
              <a:rPr lang="en-US" sz="2000" b="1" dirty="0" err="1" smtClean="0">
                <a:solidFill>
                  <a:srgbClr val="000000"/>
                </a:solidFill>
              </a:rPr>
              <a:t>δημιουργεί</a:t>
            </a:r>
            <a:r>
              <a:rPr lang="el-GR" sz="2000" b="1" dirty="0" err="1" smtClean="0">
                <a:solidFill>
                  <a:srgbClr val="000000"/>
                </a:solidFill>
              </a:rPr>
              <a:t>ται</a:t>
            </a:r>
            <a:r>
              <a:rPr lang="el-GR" sz="2000" b="1" dirty="0" smtClean="0">
                <a:solidFill>
                  <a:srgbClr val="000000"/>
                </a:solidFill>
              </a:rPr>
              <a:t> από</a:t>
            </a:r>
            <a:r>
              <a:rPr lang="en-US" sz="2000" b="1" dirty="0" smtClean="0">
                <a:solidFill>
                  <a:srgbClr val="000000"/>
                </a:solidFill>
              </a:rPr>
              <a:t> </a:t>
            </a:r>
            <a:r>
              <a:rPr lang="en-US" sz="2000" b="1" dirty="0" err="1" smtClean="0">
                <a:solidFill>
                  <a:srgbClr val="000000"/>
                </a:solidFill>
              </a:rPr>
              <a:t>ένα</a:t>
            </a:r>
            <a:r>
              <a:rPr lang="en-US" sz="2000" b="1" dirty="0" smtClean="0">
                <a:solidFill>
                  <a:srgbClr val="000000"/>
                </a:solidFill>
              </a:rPr>
              <a:t> </a:t>
            </a:r>
            <a:r>
              <a:rPr lang="en-US" sz="2000" b="1" dirty="0" err="1" smtClean="0">
                <a:solidFill>
                  <a:srgbClr val="000000"/>
                </a:solidFill>
              </a:rPr>
              <a:t>στοιχε</a:t>
            </a:r>
            <a:r>
              <a:rPr lang="el-GR" sz="2000" b="1" dirty="0" smtClean="0">
                <a:solidFill>
                  <a:srgbClr val="000000"/>
                </a:solidFill>
              </a:rPr>
              <a:t>ιώδες</a:t>
            </a:r>
            <a:r>
              <a:rPr lang="en-US" sz="2000" b="1" dirty="0" smtClean="0">
                <a:solidFill>
                  <a:srgbClr val="000000"/>
                </a:solidFill>
              </a:rPr>
              <a:t> </a:t>
            </a:r>
            <a:r>
              <a:rPr lang="en-US" sz="2000" b="1" dirty="0" err="1" smtClean="0">
                <a:solidFill>
                  <a:srgbClr val="000000"/>
                </a:solidFill>
              </a:rPr>
              <a:t>ρεύμα</a:t>
            </a:r>
            <a:r>
              <a:rPr lang="el-GR"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 </a:t>
            </a:r>
            <a:r>
              <a:rPr lang="en-US" sz="2000" b="1" dirty="0" err="1" smtClean="0">
                <a:solidFill>
                  <a:srgbClr val="000000"/>
                </a:solidFill>
              </a:rPr>
              <a:t>κάθετο</a:t>
            </a:r>
            <a:r>
              <a:rPr lang="en-US" sz="2000" b="1" dirty="0" smtClean="0">
                <a:solidFill>
                  <a:srgbClr val="000000"/>
                </a:solidFill>
              </a:rPr>
              <a:t> </a:t>
            </a:r>
            <a:r>
              <a:rPr lang="en-US" sz="2000" b="1" dirty="0" err="1" smtClean="0">
                <a:solidFill>
                  <a:srgbClr val="000000"/>
                </a:solidFill>
              </a:rPr>
              <a:t>τόσο</a:t>
            </a:r>
            <a:r>
              <a:rPr lang="en-US" sz="2000" b="1" dirty="0" smtClean="0">
                <a:solidFill>
                  <a:srgbClr val="000000"/>
                </a:solidFill>
              </a:rPr>
              <a:t> </a:t>
            </a:r>
            <a:r>
              <a:rPr lang="en-US" sz="2000" b="1" dirty="0" err="1" smtClean="0">
                <a:solidFill>
                  <a:srgbClr val="000000"/>
                </a:solidFill>
              </a:rPr>
              <a:t>στο</a:t>
            </a:r>
            <a:r>
              <a:rPr lang="en-US" sz="2000" b="1" dirty="0" smtClean="0">
                <a:solidFill>
                  <a:srgbClr val="000000"/>
                </a:solidFill>
              </a:rPr>
              <a:t> </a:t>
            </a:r>
            <a:r>
              <a:rPr lang="en-US" sz="2000" b="1" dirty="0" err="1" smtClean="0">
                <a:solidFill>
                  <a:srgbClr val="000000"/>
                </a:solidFill>
              </a:rPr>
              <a:t>στοιχειώδες</a:t>
            </a:r>
            <a:r>
              <a:rPr lang="en-US" sz="2000" b="1" dirty="0" smtClean="0">
                <a:solidFill>
                  <a:srgbClr val="000000"/>
                </a:solidFill>
              </a:rPr>
              <a:t> </a:t>
            </a:r>
            <a:r>
              <a:rPr lang="en-US" sz="2000" b="1" dirty="0" err="1" smtClean="0">
                <a:solidFill>
                  <a:srgbClr val="000000"/>
                </a:solidFill>
              </a:rPr>
              <a:t>τμήμα</a:t>
            </a:r>
            <a:r>
              <a:rPr lang="en-US" sz="2000" b="1" dirty="0" smtClean="0">
                <a:solidFill>
                  <a:srgbClr val="000000"/>
                </a:solidFill>
              </a:rPr>
              <a:t>       </a:t>
            </a:r>
            <a:r>
              <a:rPr lang="en-US" sz="2000" b="1" dirty="0" err="1" smtClean="0">
                <a:solidFill>
                  <a:srgbClr val="000000"/>
                </a:solidFill>
              </a:rPr>
              <a:t>όσο</a:t>
            </a:r>
            <a:r>
              <a:rPr lang="en-US" sz="2000" b="1" dirty="0" smtClean="0">
                <a:solidFill>
                  <a:srgbClr val="000000"/>
                </a:solidFill>
              </a:rPr>
              <a:t> </a:t>
            </a:r>
            <a:r>
              <a:rPr lang="en-US" sz="2000" b="1" dirty="0" err="1" smtClean="0">
                <a:solidFill>
                  <a:srgbClr val="000000"/>
                </a:solidFill>
              </a:rPr>
              <a:t>και</a:t>
            </a:r>
            <a:r>
              <a:rPr lang="en-US" sz="2000" b="1" dirty="0" smtClean="0">
                <a:solidFill>
                  <a:srgbClr val="000000"/>
                </a:solidFill>
              </a:rPr>
              <a:t> </a:t>
            </a:r>
            <a:r>
              <a:rPr lang="en-US" sz="2000" b="1" dirty="0" err="1" smtClean="0">
                <a:solidFill>
                  <a:srgbClr val="000000"/>
                </a:solidFill>
              </a:rPr>
              <a:t>στο</a:t>
            </a:r>
            <a:r>
              <a:rPr lang="en-US" sz="2000" b="1" dirty="0" smtClean="0">
                <a:solidFill>
                  <a:srgbClr val="000000"/>
                </a:solidFill>
              </a:rPr>
              <a:t> </a:t>
            </a:r>
            <a:r>
              <a:rPr lang="en-US" sz="2000" b="1" dirty="0" err="1" smtClean="0">
                <a:solidFill>
                  <a:srgbClr val="000000"/>
                </a:solidFill>
              </a:rPr>
              <a:t>μοναδιαίο</a:t>
            </a:r>
            <a:r>
              <a:rPr lang="en-US" sz="2000" b="1" dirty="0" smtClean="0">
                <a:solidFill>
                  <a:srgbClr val="000000"/>
                </a:solidFill>
              </a:rPr>
              <a:t> </a:t>
            </a:r>
            <a:r>
              <a:rPr lang="en-US" sz="2000" b="1" dirty="0" err="1" smtClean="0">
                <a:solidFill>
                  <a:srgbClr val="000000"/>
                </a:solidFill>
              </a:rPr>
              <a:t>διάνυσμα</a:t>
            </a:r>
            <a:r>
              <a:rPr lang="el-GR" sz="2000" b="1" dirty="0" smtClean="0">
                <a:solidFill>
                  <a:srgbClr val="000000"/>
                </a:solidFill>
              </a:rPr>
              <a:t>   </a:t>
            </a:r>
            <a:r>
              <a:rPr lang="en-US" sz="2000" b="1" dirty="0" smtClean="0">
                <a:solidFill>
                  <a:srgbClr val="000000"/>
                </a:solidFill>
              </a:rPr>
              <a:t>.</a:t>
            </a:r>
          </a:p>
        </p:txBody>
      </p:sp>
      <p:graphicFrame>
        <p:nvGraphicFramePr>
          <p:cNvPr id="4098" name="Object 8"/>
          <p:cNvGraphicFramePr>
            <a:graphicFrameLocks noChangeAspect="1"/>
          </p:cNvGraphicFramePr>
          <p:nvPr/>
        </p:nvGraphicFramePr>
        <p:xfrm>
          <a:off x="4908551" y="5190422"/>
          <a:ext cx="406400" cy="258762"/>
        </p:xfrm>
        <a:graphic>
          <a:graphicData uri="http://schemas.openxmlformats.org/presentationml/2006/ole">
            <mc:AlternateContent xmlns:mc="http://schemas.openxmlformats.org/markup-compatibility/2006">
              <mc:Choice xmlns:v="urn:schemas-microsoft-com:vml" Requires="v">
                <p:oleObj spid="_x0000_s579598" name="Equation" r:id="rId3" imgW="253800" imgH="215640" progId="Equation.DSMT4">
                  <p:embed/>
                </p:oleObj>
              </mc:Choice>
              <mc:Fallback>
                <p:oleObj name="Equation" r:id="rId3" imgW="253800" imgH="215640" progId="Equation.DSMT4">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8551" y="5190422"/>
                        <a:ext cx="406400" cy="2587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99" name="Object 10"/>
          <p:cNvGraphicFramePr>
            <a:graphicFrameLocks noChangeAspect="1"/>
          </p:cNvGraphicFramePr>
          <p:nvPr/>
        </p:nvGraphicFramePr>
        <p:xfrm>
          <a:off x="9239039" y="5190423"/>
          <a:ext cx="167217" cy="228600"/>
        </p:xfrm>
        <a:graphic>
          <a:graphicData uri="http://schemas.openxmlformats.org/presentationml/2006/ole">
            <mc:AlternateContent xmlns:mc="http://schemas.openxmlformats.org/markup-compatibility/2006">
              <mc:Choice xmlns:v="urn:schemas-microsoft-com:vml" Requires="v">
                <p:oleObj spid="_x0000_s579599" name="Equation" r:id="rId5" imgW="152280" imgH="279360" progId="Equation.DSMT4">
                  <p:embed/>
                </p:oleObj>
              </mc:Choice>
              <mc:Fallback>
                <p:oleObj name="Equation" r:id="rId5" imgW="152280" imgH="279360" progId="Equation.DSMT4">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39039" y="5190423"/>
                        <a:ext cx="167217"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 Box 5"/>
          <p:cNvSpPr txBox="1">
            <a:spLocks noChangeArrowheads="1"/>
          </p:cNvSpPr>
          <p:nvPr/>
        </p:nvSpPr>
        <p:spPr bwMode="auto">
          <a:xfrm>
            <a:off x="158823" y="81561"/>
            <a:ext cx="11887200" cy="707886"/>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4000" b="1" dirty="0" smtClean="0">
                <a:solidFill>
                  <a:srgbClr val="0F7698"/>
                </a:solidFill>
              </a:rPr>
              <a:t>Πηγές του μαγνητικού πεδίου</a:t>
            </a:r>
            <a:endParaRPr lang="en-US" sz="4000" b="1" dirty="0" smtClean="0">
              <a:solidFill>
                <a:srgbClr val="0F7698"/>
              </a:solidFill>
            </a:endParaRPr>
          </a:p>
        </p:txBody>
      </p:sp>
      <p:sp>
        <p:nvSpPr>
          <p:cNvPr id="10" name="9 - Θέση αριθμού διαφάνειας"/>
          <p:cNvSpPr>
            <a:spLocks noGrp="1"/>
          </p:cNvSpPr>
          <p:nvPr>
            <p:ph type="sldNum" sz="quarter" idx="12"/>
          </p:nvPr>
        </p:nvSpPr>
        <p:spPr/>
        <p:txBody>
          <a:bodyPr/>
          <a:lstStyle/>
          <a:p>
            <a:fld id="{C2F5A187-A889-495D-B202-899DA2CF5BAE}" type="slidenum">
              <a:rPr lang="en-US" smtClean="0"/>
              <a:pPr/>
              <a:t>136</a:t>
            </a:fld>
            <a:endParaRPr lang="en-US"/>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3"/>
          <p:cNvSpPr>
            <a:spLocks noGrp="1" noChangeArrowheads="1"/>
          </p:cNvSpPr>
          <p:nvPr>
            <p:ph type="body" sz="half" idx="1"/>
          </p:nvPr>
        </p:nvSpPr>
        <p:spPr>
          <a:xfrm>
            <a:off x="609600" y="1235803"/>
            <a:ext cx="5864772" cy="3346707"/>
          </a:xfrm>
        </p:spPr>
        <p:txBody>
          <a:bodyPr>
            <a:normAutofit/>
          </a:bodyPr>
          <a:lstStyle/>
          <a:p>
            <a:pPr marL="357188" indent="-357188" algn="just"/>
            <a:r>
              <a:rPr lang="en-US" sz="2000" b="1" dirty="0" err="1" smtClean="0">
                <a:solidFill>
                  <a:srgbClr val="000000"/>
                </a:solidFill>
              </a:rPr>
              <a:t>Βρίσκουμε</a:t>
            </a:r>
            <a:r>
              <a:rPr lang="en-US" sz="2000" b="1" dirty="0" smtClean="0">
                <a:solidFill>
                  <a:srgbClr val="000000"/>
                </a:solidFill>
              </a:rPr>
              <a:t> </a:t>
            </a:r>
            <a:r>
              <a:rPr lang="en-US" sz="2000" b="1" dirty="0" err="1" smtClean="0">
                <a:solidFill>
                  <a:srgbClr val="000000"/>
                </a:solidFill>
              </a:rPr>
              <a:t>τη</a:t>
            </a:r>
            <a:r>
              <a:rPr lang="en-US" sz="2000" b="1" dirty="0" smtClean="0">
                <a:solidFill>
                  <a:srgbClr val="000000"/>
                </a:solidFill>
              </a:rPr>
              <a:t> </a:t>
            </a:r>
            <a:r>
              <a:rPr lang="en-US" sz="2000" b="1" dirty="0" err="1" smtClean="0">
                <a:solidFill>
                  <a:srgbClr val="000000"/>
                </a:solidFill>
              </a:rPr>
              <a:t>συνεισφορά</a:t>
            </a:r>
            <a:r>
              <a:rPr lang="en-US" sz="2000" b="1" dirty="0" smtClean="0">
                <a:solidFill>
                  <a:srgbClr val="000000"/>
                </a:solidFill>
              </a:rPr>
              <a:t> </a:t>
            </a:r>
            <a:r>
              <a:rPr lang="en-US" sz="2000" b="1" dirty="0" err="1" smtClean="0">
                <a:solidFill>
                  <a:srgbClr val="000000"/>
                </a:solidFill>
              </a:rPr>
              <a:t>ενός</a:t>
            </a:r>
            <a:r>
              <a:rPr lang="en-US" sz="2000" b="1" dirty="0" smtClean="0">
                <a:solidFill>
                  <a:srgbClr val="000000"/>
                </a:solidFill>
              </a:rPr>
              <a:t> </a:t>
            </a:r>
            <a:r>
              <a:rPr lang="en-US" sz="2000" b="1" dirty="0" err="1" smtClean="0">
                <a:solidFill>
                  <a:srgbClr val="000000"/>
                </a:solidFill>
              </a:rPr>
              <a:t>στοιχε</a:t>
            </a:r>
            <a:r>
              <a:rPr lang="el-GR" sz="2000" b="1" dirty="0" smtClean="0">
                <a:solidFill>
                  <a:srgbClr val="000000"/>
                </a:solidFill>
              </a:rPr>
              <a:t>ιώδους</a:t>
            </a:r>
            <a:r>
              <a:rPr lang="en-US" sz="2000" b="1" dirty="0" smtClean="0">
                <a:solidFill>
                  <a:srgbClr val="000000"/>
                </a:solidFill>
              </a:rPr>
              <a:t> </a:t>
            </a:r>
            <a:r>
              <a:rPr lang="en-US" sz="2000" b="1" dirty="0" err="1" smtClean="0">
                <a:solidFill>
                  <a:srgbClr val="000000"/>
                </a:solidFill>
              </a:rPr>
              <a:t>ρεύματος</a:t>
            </a:r>
            <a:r>
              <a:rPr lang="en-US" sz="2000" b="1" dirty="0" smtClean="0">
                <a:solidFill>
                  <a:srgbClr val="000000"/>
                </a:solidFill>
              </a:rPr>
              <a:t> </a:t>
            </a:r>
            <a:r>
              <a:rPr lang="en-US" sz="2000" b="1" dirty="0" err="1" smtClean="0">
                <a:solidFill>
                  <a:srgbClr val="000000"/>
                </a:solidFill>
              </a:rPr>
              <a:t>στο</a:t>
            </a:r>
            <a:r>
              <a:rPr lang="en-US" sz="2000" b="1" dirty="0" smtClean="0">
                <a:solidFill>
                  <a:srgbClr val="000000"/>
                </a:solidFill>
              </a:rPr>
              <a:t> </a:t>
            </a:r>
            <a:r>
              <a:rPr lang="en-US" sz="2000" b="1" dirty="0" err="1" smtClean="0">
                <a:solidFill>
                  <a:srgbClr val="000000"/>
                </a:solidFill>
              </a:rPr>
              <a:t>συνολικό</a:t>
            </a:r>
            <a:r>
              <a:rPr lang="en-US" sz="2000" b="1" dirty="0" smtClean="0">
                <a:solidFill>
                  <a:srgbClr val="000000"/>
                </a:solidFill>
              </a:rPr>
              <a:t> </a:t>
            </a:r>
            <a:r>
              <a:rPr lang="en-US" sz="2000" b="1" dirty="0" err="1" smtClean="0">
                <a:solidFill>
                  <a:srgbClr val="000000"/>
                </a:solidFill>
              </a:rPr>
              <a:t>πεδίο</a:t>
            </a:r>
            <a:r>
              <a:rPr lang="en-US" sz="2000" b="1" dirty="0" smtClean="0">
                <a:solidFill>
                  <a:srgbClr val="000000"/>
                </a:solidFill>
              </a:rPr>
              <a:t> </a:t>
            </a:r>
            <a:r>
              <a:rPr lang="en-US" sz="2000" b="1" dirty="0" err="1" smtClean="0">
                <a:solidFill>
                  <a:srgbClr val="000000"/>
                </a:solidFill>
              </a:rPr>
              <a:t>και</a:t>
            </a:r>
            <a:r>
              <a:rPr lang="en-US" sz="2000" b="1" dirty="0" smtClean="0">
                <a:solidFill>
                  <a:srgbClr val="000000"/>
                </a:solidFill>
              </a:rPr>
              <a:t> </a:t>
            </a:r>
            <a:r>
              <a:rPr lang="el-GR" sz="2000" b="1" dirty="0" smtClean="0">
                <a:solidFill>
                  <a:srgbClr val="000000"/>
                </a:solidFill>
              </a:rPr>
              <a:t>στη συνέχεια</a:t>
            </a:r>
            <a:r>
              <a:rPr lang="en-US" sz="2000" b="1" dirty="0" smtClean="0">
                <a:solidFill>
                  <a:srgbClr val="000000"/>
                </a:solidFill>
              </a:rPr>
              <a:t> </a:t>
            </a:r>
            <a:r>
              <a:rPr lang="en-US" sz="2000" b="1" dirty="0" err="1" smtClean="0">
                <a:solidFill>
                  <a:srgbClr val="000000"/>
                </a:solidFill>
              </a:rPr>
              <a:t>ολοκληρώνουμε</a:t>
            </a:r>
            <a:r>
              <a:rPr lang="en-US" sz="2000" b="1" dirty="0" smtClean="0">
                <a:solidFill>
                  <a:srgbClr val="000000"/>
                </a:solidFill>
              </a:rPr>
              <a:t> </a:t>
            </a:r>
            <a:r>
              <a:rPr lang="en-US" sz="2000" b="1" dirty="0" err="1" smtClean="0">
                <a:solidFill>
                  <a:srgbClr val="000000"/>
                </a:solidFill>
              </a:rPr>
              <a:t>στην</a:t>
            </a:r>
            <a:r>
              <a:rPr lang="en-US" sz="2000" b="1" dirty="0" smtClean="0">
                <a:solidFill>
                  <a:srgbClr val="000000"/>
                </a:solidFill>
              </a:rPr>
              <a:t> </a:t>
            </a:r>
            <a:r>
              <a:rPr lang="en-US" sz="2000" b="1" dirty="0" err="1" smtClean="0">
                <a:solidFill>
                  <a:srgbClr val="000000"/>
                </a:solidFill>
              </a:rPr>
              <a:t>κατανομή</a:t>
            </a:r>
            <a:r>
              <a:rPr lang="en-US" sz="2000" b="1" dirty="0" smtClean="0">
                <a:solidFill>
                  <a:srgbClr val="000000"/>
                </a:solidFill>
              </a:rPr>
              <a:t> </a:t>
            </a:r>
            <a:r>
              <a:rPr lang="el-GR" sz="2000" b="1" dirty="0" smtClean="0">
                <a:solidFill>
                  <a:srgbClr val="000000"/>
                </a:solidFill>
              </a:rPr>
              <a:t>του </a:t>
            </a:r>
            <a:r>
              <a:rPr lang="en-US" sz="2000" b="1" dirty="0" err="1" smtClean="0">
                <a:solidFill>
                  <a:srgbClr val="000000"/>
                </a:solidFill>
              </a:rPr>
              <a:t>ρεύματος</a:t>
            </a:r>
            <a:r>
              <a:rPr lang="en-US" sz="2000" b="1" dirty="0" smtClean="0">
                <a:solidFill>
                  <a:srgbClr val="000000"/>
                </a:solidFill>
              </a:rPr>
              <a:t>.</a:t>
            </a:r>
          </a:p>
          <a:p>
            <a:pPr marL="357188" indent="-357188" algn="just"/>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λεπτό</a:t>
            </a:r>
            <a:r>
              <a:rPr lang="en-US" sz="2000" b="1" dirty="0" smtClean="0">
                <a:solidFill>
                  <a:srgbClr val="000000"/>
                </a:solidFill>
              </a:rPr>
              <a:t> </a:t>
            </a:r>
            <a:r>
              <a:rPr lang="en-US" sz="2000" b="1" dirty="0" err="1" smtClean="0">
                <a:solidFill>
                  <a:srgbClr val="000000"/>
                </a:solidFill>
              </a:rPr>
              <a:t>ευθύγραμμο</a:t>
            </a:r>
            <a:r>
              <a:rPr lang="en-US" sz="2000" b="1" dirty="0" smtClean="0">
                <a:solidFill>
                  <a:srgbClr val="000000"/>
                </a:solidFill>
              </a:rPr>
              <a:t> </a:t>
            </a:r>
            <a:r>
              <a:rPr lang="en-US" sz="2000" b="1" dirty="0" err="1" smtClean="0">
                <a:solidFill>
                  <a:srgbClr val="000000"/>
                </a:solidFill>
              </a:rPr>
              <a:t>σύρμα</a:t>
            </a:r>
            <a:r>
              <a:rPr lang="en-US" sz="2000" b="1" dirty="0" smtClean="0">
                <a:solidFill>
                  <a:srgbClr val="000000"/>
                </a:solidFill>
              </a:rPr>
              <a:t> </a:t>
            </a:r>
            <a:r>
              <a:rPr lang="el-GR" sz="2000" b="1" dirty="0" smtClean="0">
                <a:solidFill>
                  <a:srgbClr val="000000"/>
                </a:solidFill>
              </a:rPr>
              <a:t>διαρρέεται</a:t>
            </a:r>
            <a:r>
              <a:rPr lang="en-US" sz="2000" b="1" dirty="0" smtClean="0">
                <a:solidFill>
                  <a:srgbClr val="000000"/>
                </a:solidFill>
              </a:rPr>
              <a:t> </a:t>
            </a:r>
            <a:r>
              <a:rPr lang="el-GR" sz="2000" b="1" dirty="0" smtClean="0">
                <a:solidFill>
                  <a:srgbClr val="000000"/>
                </a:solidFill>
              </a:rPr>
              <a:t>από </a:t>
            </a:r>
            <a:r>
              <a:rPr lang="en-US" sz="2000" b="1" dirty="0" err="1" smtClean="0">
                <a:solidFill>
                  <a:srgbClr val="000000"/>
                </a:solidFill>
              </a:rPr>
              <a:t>σταθερό</a:t>
            </a:r>
            <a:r>
              <a:rPr lang="en-US" sz="2000" b="1" dirty="0" smtClean="0">
                <a:solidFill>
                  <a:srgbClr val="000000"/>
                </a:solidFill>
              </a:rPr>
              <a:t> </a:t>
            </a:r>
            <a:r>
              <a:rPr lang="en-US" sz="2000" b="1" dirty="0" err="1" smtClean="0">
                <a:solidFill>
                  <a:srgbClr val="000000"/>
                </a:solidFill>
              </a:rPr>
              <a:t>ρεύμα</a:t>
            </a:r>
            <a:r>
              <a:rPr lang="en-US" sz="2000" b="1" dirty="0" smtClean="0">
                <a:solidFill>
                  <a:srgbClr val="000000"/>
                </a:solidFill>
              </a:rPr>
              <a:t>:</a:t>
            </a:r>
          </a:p>
          <a:p>
            <a:pPr marL="357188" indent="-357188" algn="just"/>
            <a:r>
              <a:rPr lang="en-US" sz="2000" b="1" dirty="0" smtClean="0">
                <a:solidFill>
                  <a:srgbClr val="000000"/>
                </a:solidFill>
              </a:rPr>
              <a:t>        </a:t>
            </a:r>
          </a:p>
          <a:p>
            <a:pPr marL="357188" indent="-357188" algn="just"/>
            <a:r>
              <a:rPr lang="el-GR" sz="2000" b="1" dirty="0" smtClean="0">
                <a:solidFill>
                  <a:srgbClr val="000000"/>
                </a:solidFill>
              </a:rPr>
              <a:t>Ολοκληρώνοντας</a:t>
            </a:r>
            <a:r>
              <a:rPr lang="en-US" sz="2000" b="1" dirty="0" smtClean="0">
                <a:solidFill>
                  <a:srgbClr val="000000"/>
                </a:solidFill>
              </a:rPr>
              <a:t> </a:t>
            </a:r>
            <a:r>
              <a:rPr lang="en-US" sz="2000" b="1" dirty="0" err="1" smtClean="0">
                <a:solidFill>
                  <a:srgbClr val="000000"/>
                </a:solidFill>
              </a:rPr>
              <a:t>για</a:t>
            </a:r>
            <a:r>
              <a:rPr lang="en-US" sz="2000" b="1" dirty="0" smtClean="0">
                <a:solidFill>
                  <a:srgbClr val="000000"/>
                </a:solidFill>
              </a:rPr>
              <a:t> </a:t>
            </a:r>
            <a:r>
              <a:rPr lang="en-US" sz="2000" b="1" dirty="0" err="1" smtClean="0">
                <a:solidFill>
                  <a:srgbClr val="000000"/>
                </a:solidFill>
              </a:rPr>
              <a:t>όλα</a:t>
            </a:r>
            <a:r>
              <a:rPr lang="en-US" sz="2000" b="1" dirty="0" smtClean="0">
                <a:solidFill>
                  <a:srgbClr val="000000"/>
                </a:solidFill>
              </a:rPr>
              <a:t> </a:t>
            </a:r>
            <a:r>
              <a:rPr lang="en-US" sz="2000" b="1" dirty="0" err="1" smtClean="0">
                <a:solidFill>
                  <a:srgbClr val="000000"/>
                </a:solidFill>
              </a:rPr>
              <a:t>τα</a:t>
            </a:r>
            <a:r>
              <a:rPr lang="en-US" sz="2000" b="1" dirty="0" smtClean="0">
                <a:solidFill>
                  <a:srgbClr val="000000"/>
                </a:solidFill>
              </a:rPr>
              <a:t> </a:t>
            </a:r>
            <a:r>
              <a:rPr lang="el-GR" sz="2000" b="1" dirty="0" smtClean="0">
                <a:solidFill>
                  <a:srgbClr val="000000"/>
                </a:solidFill>
              </a:rPr>
              <a:t>στοιχειώδη ρεύματα</a:t>
            </a:r>
            <a:r>
              <a:rPr lang="en-US" sz="2000" b="1" dirty="0" smtClean="0">
                <a:solidFill>
                  <a:srgbClr val="000000"/>
                </a:solidFill>
              </a:rPr>
              <a:t> </a:t>
            </a:r>
            <a:r>
              <a:rPr lang="en-US" sz="2000" b="1" dirty="0" err="1" smtClean="0">
                <a:solidFill>
                  <a:srgbClr val="000000"/>
                </a:solidFill>
              </a:rPr>
              <a:t>παίρνουμε</a:t>
            </a:r>
            <a:r>
              <a:rPr lang="en-US" sz="2000" b="1" dirty="0" smtClean="0">
                <a:solidFill>
                  <a:srgbClr val="000000"/>
                </a:solidFill>
              </a:rPr>
              <a:t>:</a:t>
            </a:r>
          </a:p>
        </p:txBody>
      </p:sp>
      <p:graphicFrame>
        <p:nvGraphicFramePr>
          <p:cNvPr id="5122" name="Object 9"/>
          <p:cNvGraphicFramePr>
            <a:graphicFrameLocks noChangeAspect="1"/>
          </p:cNvGraphicFramePr>
          <p:nvPr/>
        </p:nvGraphicFramePr>
        <p:xfrm>
          <a:off x="1332332" y="4593897"/>
          <a:ext cx="4375905" cy="1670268"/>
        </p:xfrm>
        <a:graphic>
          <a:graphicData uri="http://schemas.openxmlformats.org/presentationml/2006/ole">
            <mc:AlternateContent xmlns:mc="http://schemas.openxmlformats.org/markup-compatibility/2006">
              <mc:Choice xmlns:v="urn:schemas-microsoft-com:vml" Requires="v">
                <p:oleObj spid="_x0000_s580628" name="Equation" r:id="rId3" imgW="1600200" imgH="812520" progId="Equation.DSMT4">
                  <p:embed/>
                </p:oleObj>
              </mc:Choice>
              <mc:Fallback>
                <p:oleObj name="Equation" r:id="rId3" imgW="1600200" imgH="812520" progId="Equation.DSMT4">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2332" y="4593897"/>
                        <a:ext cx="4375905" cy="1670268"/>
                      </a:xfrm>
                      <a:prstGeom prst="rect">
                        <a:avLst/>
                      </a:prstGeom>
                      <a:solidFill>
                        <a:srgbClr val="FF9900"/>
                      </a:solidFill>
                    </p:spPr>
                  </p:pic>
                </p:oleObj>
              </mc:Fallback>
            </mc:AlternateContent>
          </a:graphicData>
        </a:graphic>
      </p:graphicFrame>
      <p:graphicFrame>
        <p:nvGraphicFramePr>
          <p:cNvPr id="5123" name="Object 10"/>
          <p:cNvGraphicFramePr>
            <a:graphicFrameLocks noChangeAspect="1"/>
          </p:cNvGraphicFramePr>
          <p:nvPr/>
        </p:nvGraphicFramePr>
        <p:xfrm>
          <a:off x="1754551" y="3310094"/>
          <a:ext cx="2844800" cy="439738"/>
        </p:xfrm>
        <a:graphic>
          <a:graphicData uri="http://schemas.openxmlformats.org/presentationml/2006/ole">
            <mc:AlternateContent xmlns:mc="http://schemas.openxmlformats.org/markup-compatibility/2006">
              <mc:Choice xmlns:v="urn:schemas-microsoft-com:vml" Requires="v">
                <p:oleObj spid="_x0000_s580629" name="Equation" r:id="rId5" imgW="1295280" imgH="266400" progId="Equation.DSMT4">
                  <p:embed/>
                </p:oleObj>
              </mc:Choice>
              <mc:Fallback>
                <p:oleObj name="Equation" r:id="rId5" imgW="1295280" imgH="266400" progId="Equation.DSMT4">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4551" y="3310094"/>
                        <a:ext cx="2844800" cy="439738"/>
                      </a:xfrm>
                      <a:prstGeom prst="rect">
                        <a:avLst/>
                      </a:prstGeom>
                      <a:solidFill>
                        <a:srgbClr val="FF9900"/>
                      </a:solidFill>
                    </p:spPr>
                  </p:pic>
                </p:oleObj>
              </mc:Fallback>
            </mc:AlternateContent>
          </a:graphicData>
        </a:graphic>
      </p:graphicFrame>
      <p:pic>
        <p:nvPicPr>
          <p:cNvPr id="5127" name="Picture 9" descr="27819_3003"/>
          <p:cNvPicPr>
            <a:picLocks noChangeAspect="1" noChangeArrowheads="1"/>
          </p:cNvPicPr>
          <p:nvPr/>
        </p:nvPicPr>
        <p:blipFill>
          <a:blip r:embed="rId7" cstate="print"/>
          <a:srcRect b="50372"/>
          <a:stretch>
            <a:fillRect/>
          </a:stretch>
        </p:blipFill>
        <p:spPr bwMode="auto">
          <a:xfrm>
            <a:off x="6576484" y="1103495"/>
            <a:ext cx="4967816" cy="4197350"/>
          </a:xfrm>
          <a:prstGeom prst="rect">
            <a:avLst/>
          </a:prstGeom>
          <a:noFill/>
          <a:ln w="9525">
            <a:noFill/>
            <a:miter lim="800000"/>
            <a:headEnd/>
            <a:tailEnd/>
          </a:ln>
          <a:scene3d>
            <a:camera prst="orthographicFront"/>
            <a:lightRig rig="threePt" dir="t"/>
          </a:scene3d>
          <a:sp3d>
            <a:bevelT/>
          </a:sp3d>
        </p:spPr>
      </p:pic>
      <p:sp>
        <p:nvSpPr>
          <p:cNvPr id="9" name="Text Box 5"/>
          <p:cNvSpPr txBox="1">
            <a:spLocks noChangeArrowheads="1"/>
          </p:cNvSpPr>
          <p:nvPr/>
        </p:nvSpPr>
        <p:spPr bwMode="auto">
          <a:xfrm>
            <a:off x="158823" y="81561"/>
            <a:ext cx="11887200" cy="707886"/>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4000" b="1" dirty="0" smtClean="0">
                <a:solidFill>
                  <a:srgbClr val="0F7698"/>
                </a:solidFill>
              </a:rPr>
              <a:t>Πηγές του μαγνητικού πεδίου</a:t>
            </a:r>
            <a:endParaRPr lang="en-US" sz="4000" b="1" dirty="0" smtClean="0">
              <a:solidFill>
                <a:srgbClr val="0F7698"/>
              </a:solidFill>
            </a:endParaRPr>
          </a:p>
        </p:txBody>
      </p:sp>
      <p:graphicFrame>
        <p:nvGraphicFramePr>
          <p:cNvPr id="580612" name="Object 7"/>
          <p:cNvGraphicFramePr>
            <a:graphicFrameLocks noChangeAspect="1"/>
          </p:cNvGraphicFramePr>
          <p:nvPr/>
        </p:nvGraphicFramePr>
        <p:xfrm>
          <a:off x="8074275" y="5497402"/>
          <a:ext cx="2270058" cy="1124115"/>
        </p:xfrm>
        <a:graphic>
          <a:graphicData uri="http://schemas.openxmlformats.org/presentationml/2006/ole">
            <mc:AlternateContent xmlns:mc="http://schemas.openxmlformats.org/markup-compatibility/2006">
              <mc:Choice xmlns:v="urn:schemas-microsoft-com:vml" Requires="v">
                <p:oleObj spid="_x0000_s580630" name="Equation" r:id="rId8" imgW="596880" imgH="393480" progId="Equation.DSMT4">
                  <p:embed/>
                </p:oleObj>
              </mc:Choice>
              <mc:Fallback>
                <p:oleObj name="Equation" r:id="rId8" imgW="596880" imgH="393480" progId="Equation.DSMT4">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74275" y="5497402"/>
                        <a:ext cx="2270058" cy="1124115"/>
                      </a:xfrm>
                      <a:prstGeom prst="rect">
                        <a:avLst/>
                      </a:prstGeom>
                      <a:solidFill>
                        <a:srgbClr val="FF9900"/>
                      </a:solidFill>
                    </p:spPr>
                  </p:pic>
                </p:oleObj>
              </mc:Fallback>
            </mc:AlternateContent>
          </a:graphicData>
        </a:graphic>
      </p:graphicFrame>
      <p:sp>
        <p:nvSpPr>
          <p:cNvPr id="11" name="10 - Θέση αριθμού διαφάνειας"/>
          <p:cNvSpPr>
            <a:spLocks noGrp="1"/>
          </p:cNvSpPr>
          <p:nvPr>
            <p:ph type="sldNum" sz="quarter" idx="12"/>
          </p:nvPr>
        </p:nvSpPr>
        <p:spPr/>
        <p:txBody>
          <a:bodyPr/>
          <a:lstStyle/>
          <a:p>
            <a:pPr>
              <a:defRPr/>
            </a:pPr>
            <a:fld id="{1A5AFEB3-9FE6-4F28-B17E-F12F1808A410}" type="slidenum">
              <a:rPr lang="en-US" altLang="en-US" smtClean="0"/>
              <a:pPr>
                <a:defRPr/>
              </a:pPr>
              <a:t>137</a:t>
            </a:fld>
            <a:endParaRPr lang="en-US" altLang="en-US"/>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1"/>
          <p:cNvSpPr>
            <a:spLocks noGrp="1" noChangeArrowheads="1"/>
          </p:cNvSpPr>
          <p:nvPr>
            <p:ph type="title"/>
          </p:nvPr>
        </p:nvSpPr>
        <p:spPr>
          <a:xfrm>
            <a:off x="609599" y="943300"/>
            <a:ext cx="7136525" cy="507134"/>
          </a:xfrm>
        </p:spPr>
        <p:txBody>
          <a:bodyPr>
            <a:normAutofit/>
          </a:bodyPr>
          <a:lstStyle/>
          <a:p>
            <a:r>
              <a:rPr lang="en-US" sz="2400" b="1" dirty="0" err="1" smtClean="0">
                <a:solidFill>
                  <a:srgbClr val="0D3857"/>
                </a:solidFill>
              </a:rPr>
              <a:t>Οι</a:t>
            </a:r>
            <a:r>
              <a:rPr lang="en-US" sz="2400" b="1" dirty="0" smtClean="0">
                <a:solidFill>
                  <a:srgbClr val="0D3857"/>
                </a:solidFill>
              </a:rPr>
              <a:t> </a:t>
            </a:r>
            <a:r>
              <a:rPr lang="en-US" sz="2400" b="1" dirty="0" err="1" smtClean="0">
                <a:solidFill>
                  <a:srgbClr val="0D3857"/>
                </a:solidFill>
              </a:rPr>
              <a:t>γραμμές</a:t>
            </a:r>
            <a:r>
              <a:rPr lang="en-US" sz="2400" b="1" dirty="0" smtClean="0">
                <a:solidFill>
                  <a:srgbClr val="0D3857"/>
                </a:solidFill>
              </a:rPr>
              <a:t> </a:t>
            </a:r>
            <a:r>
              <a:rPr lang="en-US" sz="2400" b="1" dirty="0" err="1" smtClean="0">
                <a:solidFill>
                  <a:srgbClr val="0D3857"/>
                </a:solidFill>
              </a:rPr>
              <a:t>του</a:t>
            </a:r>
            <a:r>
              <a:rPr lang="en-US" sz="2400" b="1" dirty="0" smtClean="0">
                <a:solidFill>
                  <a:srgbClr val="0D3857"/>
                </a:solidFill>
              </a:rPr>
              <a:t> </a:t>
            </a:r>
            <a:r>
              <a:rPr lang="en-US" sz="2400" b="1" dirty="0" err="1" smtClean="0">
                <a:solidFill>
                  <a:srgbClr val="0D3857"/>
                </a:solidFill>
              </a:rPr>
              <a:t>μαγνητικού</a:t>
            </a:r>
            <a:r>
              <a:rPr lang="en-US" sz="2400" b="1" dirty="0" smtClean="0">
                <a:solidFill>
                  <a:srgbClr val="0D3857"/>
                </a:solidFill>
              </a:rPr>
              <a:t> </a:t>
            </a:r>
            <a:r>
              <a:rPr lang="en-US" sz="2400" b="1" dirty="0" err="1" smtClean="0">
                <a:solidFill>
                  <a:srgbClr val="0D3857"/>
                </a:solidFill>
              </a:rPr>
              <a:t>πεδίου</a:t>
            </a:r>
            <a:r>
              <a:rPr lang="en-US" sz="2400" b="1" dirty="0" smtClean="0">
                <a:solidFill>
                  <a:srgbClr val="0D3857"/>
                </a:solidFill>
              </a:rPr>
              <a:t> </a:t>
            </a:r>
            <a:r>
              <a:rPr lang="en-US" sz="2400" b="1" dirty="0" err="1" smtClean="0">
                <a:solidFill>
                  <a:srgbClr val="0D3857"/>
                </a:solidFill>
              </a:rPr>
              <a:t>ενός</a:t>
            </a:r>
            <a:r>
              <a:rPr lang="en-US" sz="2400" b="1" dirty="0" smtClean="0">
                <a:solidFill>
                  <a:srgbClr val="0D3857"/>
                </a:solidFill>
              </a:rPr>
              <a:t> </a:t>
            </a:r>
            <a:r>
              <a:rPr lang="en-US" sz="2400" b="1" dirty="0" err="1" smtClean="0">
                <a:solidFill>
                  <a:srgbClr val="0D3857"/>
                </a:solidFill>
              </a:rPr>
              <a:t>βρόχου</a:t>
            </a:r>
            <a:endParaRPr lang="en-US" sz="2400" b="1" dirty="0" smtClean="0">
              <a:solidFill>
                <a:srgbClr val="0D3857"/>
              </a:solidFill>
            </a:endParaRPr>
          </a:p>
        </p:txBody>
      </p:sp>
      <p:sp>
        <p:nvSpPr>
          <p:cNvPr id="36867" name="Rectangle 13"/>
          <p:cNvSpPr>
            <a:spLocks noGrp="1" noChangeArrowheads="1"/>
          </p:cNvSpPr>
          <p:nvPr>
            <p:ph type="body" sz="half" idx="2"/>
          </p:nvPr>
        </p:nvSpPr>
        <p:spPr>
          <a:xfrm>
            <a:off x="609600" y="4726639"/>
            <a:ext cx="10972800" cy="1705685"/>
          </a:xfrm>
        </p:spPr>
        <p:txBody>
          <a:bodyPr>
            <a:normAutofit lnSpcReduction="10000"/>
          </a:bodyPr>
          <a:lstStyle/>
          <a:p>
            <a:pPr marL="357188" indent="-357188" algn="just">
              <a:lnSpc>
                <a:spcPct val="90000"/>
              </a:lnSpc>
            </a:pPr>
            <a:r>
              <a:rPr lang="en-US" sz="2000" b="1" dirty="0" err="1" smtClean="0">
                <a:solidFill>
                  <a:srgbClr val="000000"/>
                </a:solidFill>
              </a:rPr>
              <a:t>Στην</a:t>
            </a:r>
            <a:r>
              <a:rPr lang="en-US" sz="2000" b="1" dirty="0" smtClean="0">
                <a:solidFill>
                  <a:srgbClr val="000000"/>
                </a:solidFill>
              </a:rPr>
              <a:t> </a:t>
            </a:r>
            <a:r>
              <a:rPr lang="en-US" sz="2000" b="1" dirty="0" err="1" smtClean="0">
                <a:solidFill>
                  <a:srgbClr val="000000"/>
                </a:solidFill>
              </a:rPr>
              <a:t>εικόνα</a:t>
            </a:r>
            <a:r>
              <a:rPr lang="en-US" sz="2000" b="1" dirty="0" smtClean="0">
                <a:solidFill>
                  <a:srgbClr val="000000"/>
                </a:solidFill>
              </a:rPr>
              <a:t> (α) </a:t>
            </a:r>
            <a:r>
              <a:rPr lang="el-GR" sz="2000" b="1" dirty="0" smtClean="0">
                <a:solidFill>
                  <a:srgbClr val="000000"/>
                </a:solidFill>
              </a:rPr>
              <a:t>παρουσιάζονται</a:t>
            </a:r>
            <a:r>
              <a:rPr lang="en-US" sz="2000" b="1" dirty="0" smtClean="0">
                <a:solidFill>
                  <a:srgbClr val="000000"/>
                </a:solidFill>
              </a:rPr>
              <a:t> </a:t>
            </a:r>
            <a:r>
              <a:rPr lang="en-US" sz="2000" b="1" dirty="0" err="1" smtClean="0">
                <a:solidFill>
                  <a:srgbClr val="000000"/>
                </a:solidFill>
              </a:rPr>
              <a:t>οι</a:t>
            </a:r>
            <a:r>
              <a:rPr lang="en-US" sz="2000" b="1" dirty="0" smtClean="0">
                <a:solidFill>
                  <a:srgbClr val="000000"/>
                </a:solidFill>
              </a:rPr>
              <a:t> </a:t>
            </a:r>
            <a:r>
              <a:rPr lang="en-US" sz="2000" b="1" dirty="0" err="1" smtClean="0">
                <a:solidFill>
                  <a:srgbClr val="000000"/>
                </a:solidFill>
              </a:rPr>
              <a:t>γραμμές</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μαγνητικού</a:t>
            </a:r>
            <a:r>
              <a:rPr lang="en-US" sz="2000" b="1" dirty="0" smtClean="0">
                <a:solidFill>
                  <a:srgbClr val="000000"/>
                </a:solidFill>
              </a:rPr>
              <a:t> </a:t>
            </a:r>
            <a:r>
              <a:rPr lang="en-US" sz="2000" b="1" dirty="0" err="1" smtClean="0">
                <a:solidFill>
                  <a:srgbClr val="000000"/>
                </a:solidFill>
              </a:rPr>
              <a:t>πεδίου</a:t>
            </a:r>
            <a:r>
              <a:rPr lang="en-US" sz="2000" b="1" dirty="0" smtClean="0">
                <a:solidFill>
                  <a:srgbClr val="000000"/>
                </a:solidFill>
              </a:rPr>
              <a:t> </a:t>
            </a:r>
            <a:r>
              <a:rPr lang="en-US" sz="2000" b="1" dirty="0" err="1" smtClean="0">
                <a:solidFill>
                  <a:srgbClr val="000000"/>
                </a:solidFill>
              </a:rPr>
              <a:t>γύρω</a:t>
            </a:r>
            <a:r>
              <a:rPr lang="en-US" sz="2000" b="1" dirty="0" smtClean="0">
                <a:solidFill>
                  <a:srgbClr val="000000"/>
                </a:solidFill>
              </a:rPr>
              <a:t> </a:t>
            </a:r>
            <a:r>
              <a:rPr lang="en-US" sz="2000" b="1" dirty="0" err="1" smtClean="0">
                <a:solidFill>
                  <a:srgbClr val="000000"/>
                </a:solidFill>
              </a:rPr>
              <a:t>από</a:t>
            </a:r>
            <a:r>
              <a:rPr lang="en-US" sz="2000" b="1" dirty="0" smtClean="0">
                <a:solidFill>
                  <a:srgbClr val="000000"/>
                </a:solidFill>
              </a:rPr>
              <a:t> </a:t>
            </a:r>
            <a:r>
              <a:rPr lang="en-US" sz="2000" b="1" dirty="0" err="1" smtClean="0">
                <a:solidFill>
                  <a:srgbClr val="000000"/>
                </a:solidFill>
              </a:rPr>
              <a:t>έναν</a:t>
            </a:r>
            <a:r>
              <a:rPr lang="en-US" sz="2000" b="1" dirty="0" smtClean="0">
                <a:solidFill>
                  <a:srgbClr val="000000"/>
                </a:solidFill>
              </a:rPr>
              <a:t> </a:t>
            </a:r>
            <a:r>
              <a:rPr lang="en-US" sz="2000" b="1" dirty="0" err="1" smtClean="0">
                <a:solidFill>
                  <a:srgbClr val="000000"/>
                </a:solidFill>
              </a:rPr>
              <a:t>ρευματοφόρο</a:t>
            </a:r>
            <a:r>
              <a:rPr lang="en-US" sz="2000" b="1" dirty="0" smtClean="0">
                <a:solidFill>
                  <a:srgbClr val="000000"/>
                </a:solidFill>
              </a:rPr>
              <a:t> </a:t>
            </a:r>
            <a:r>
              <a:rPr lang="en-US" sz="2000" b="1" dirty="0" err="1" smtClean="0">
                <a:solidFill>
                  <a:srgbClr val="000000"/>
                </a:solidFill>
              </a:rPr>
              <a:t>βρόχο</a:t>
            </a:r>
            <a:r>
              <a:rPr lang="en-US" sz="2000" b="1" dirty="0" smtClean="0">
                <a:solidFill>
                  <a:srgbClr val="000000"/>
                </a:solidFill>
              </a:rPr>
              <a:t>.</a:t>
            </a:r>
          </a:p>
          <a:p>
            <a:pPr marL="357188" indent="-357188" algn="just">
              <a:lnSpc>
                <a:spcPct val="90000"/>
              </a:lnSpc>
            </a:pPr>
            <a:r>
              <a:rPr lang="en-US" sz="2000" b="1" dirty="0" err="1" smtClean="0">
                <a:solidFill>
                  <a:srgbClr val="000000"/>
                </a:solidFill>
              </a:rPr>
              <a:t>Στην</a:t>
            </a:r>
            <a:r>
              <a:rPr lang="en-US" sz="2000" b="1" dirty="0" smtClean="0">
                <a:solidFill>
                  <a:srgbClr val="000000"/>
                </a:solidFill>
              </a:rPr>
              <a:t> </a:t>
            </a:r>
            <a:r>
              <a:rPr lang="en-US" sz="2000" b="1" dirty="0" err="1" smtClean="0">
                <a:solidFill>
                  <a:srgbClr val="000000"/>
                </a:solidFill>
              </a:rPr>
              <a:t>εικόνα</a:t>
            </a:r>
            <a:r>
              <a:rPr lang="en-US" sz="2000" b="1" dirty="0" smtClean="0">
                <a:solidFill>
                  <a:srgbClr val="000000"/>
                </a:solidFill>
              </a:rPr>
              <a:t> (β) </a:t>
            </a:r>
            <a:r>
              <a:rPr lang="el-GR" sz="2000" b="1" dirty="0" smtClean="0">
                <a:solidFill>
                  <a:srgbClr val="000000"/>
                </a:solidFill>
              </a:rPr>
              <a:t>παρουσιάζονται, για λόγους σύγκρισης,</a:t>
            </a:r>
            <a:r>
              <a:rPr lang="en-US" sz="2000" b="1" dirty="0" smtClean="0">
                <a:solidFill>
                  <a:srgbClr val="000000"/>
                </a:solidFill>
              </a:rPr>
              <a:t> </a:t>
            </a:r>
            <a:r>
              <a:rPr lang="el-GR" sz="2000" b="1" dirty="0" smtClean="0">
                <a:solidFill>
                  <a:srgbClr val="000000"/>
                </a:solidFill>
              </a:rPr>
              <a:t>οι γραμμές </a:t>
            </a:r>
            <a:r>
              <a:rPr lang="en-US" sz="2000" b="1" dirty="0" err="1" smtClean="0">
                <a:solidFill>
                  <a:srgbClr val="000000"/>
                </a:solidFill>
              </a:rPr>
              <a:t>του</a:t>
            </a:r>
            <a:r>
              <a:rPr lang="en-US" sz="2000" b="1" dirty="0" smtClean="0">
                <a:solidFill>
                  <a:srgbClr val="000000"/>
                </a:solidFill>
              </a:rPr>
              <a:t> </a:t>
            </a:r>
            <a:r>
              <a:rPr lang="el-GR" sz="2000" b="1" dirty="0" smtClean="0">
                <a:solidFill>
                  <a:srgbClr val="000000"/>
                </a:solidFill>
              </a:rPr>
              <a:t>μαγνητικού </a:t>
            </a:r>
            <a:r>
              <a:rPr lang="en-US" sz="2000" b="1" dirty="0" err="1" smtClean="0">
                <a:solidFill>
                  <a:srgbClr val="000000"/>
                </a:solidFill>
              </a:rPr>
              <a:t>πεδίου</a:t>
            </a:r>
            <a:r>
              <a:rPr lang="en-US" sz="2000" b="1" dirty="0" smtClean="0">
                <a:solidFill>
                  <a:srgbClr val="000000"/>
                </a:solidFill>
              </a:rPr>
              <a:t> </a:t>
            </a:r>
            <a:r>
              <a:rPr lang="el-GR" sz="2000" b="1" dirty="0" smtClean="0">
                <a:solidFill>
                  <a:srgbClr val="000000"/>
                </a:solidFill>
              </a:rPr>
              <a:t>γύρω από έναν </a:t>
            </a:r>
            <a:r>
              <a:rPr lang="en-US" sz="2000" b="1" dirty="0" err="1" smtClean="0">
                <a:solidFill>
                  <a:srgbClr val="000000"/>
                </a:solidFill>
              </a:rPr>
              <a:t>ραβδόμορφο</a:t>
            </a:r>
            <a:r>
              <a:rPr lang="en-US" sz="2000" b="1" dirty="0" smtClean="0">
                <a:solidFill>
                  <a:srgbClr val="000000"/>
                </a:solidFill>
              </a:rPr>
              <a:t> </a:t>
            </a:r>
            <a:r>
              <a:rPr lang="en-US" sz="2000" b="1" dirty="0" err="1" smtClean="0">
                <a:solidFill>
                  <a:srgbClr val="000000"/>
                </a:solidFill>
              </a:rPr>
              <a:t>μαγνήτη</a:t>
            </a:r>
            <a:r>
              <a:rPr lang="en-US" sz="2000" b="1" dirty="0" smtClean="0">
                <a:solidFill>
                  <a:srgbClr val="000000"/>
                </a:solidFill>
              </a:rPr>
              <a:t>.</a:t>
            </a:r>
          </a:p>
          <a:p>
            <a:pPr marL="357188" indent="-357188" algn="just">
              <a:lnSpc>
                <a:spcPct val="90000"/>
              </a:lnSpc>
            </a:pPr>
            <a:r>
              <a:rPr lang="el-GR" sz="2000" b="1" dirty="0" smtClean="0">
                <a:solidFill>
                  <a:srgbClr val="000000"/>
                </a:solidFill>
              </a:rPr>
              <a:t>Παρατηρήστε τις</a:t>
            </a:r>
            <a:r>
              <a:rPr lang="en-US" sz="2000" b="1" dirty="0" smtClean="0">
                <a:solidFill>
                  <a:srgbClr val="000000"/>
                </a:solidFill>
              </a:rPr>
              <a:t> </a:t>
            </a:r>
            <a:r>
              <a:rPr lang="en-US" sz="2000" b="1" dirty="0" err="1" smtClean="0">
                <a:solidFill>
                  <a:srgbClr val="000000"/>
                </a:solidFill>
              </a:rPr>
              <a:t>ομοιότητες</a:t>
            </a:r>
            <a:r>
              <a:rPr lang="el-GR" sz="2000" b="1" dirty="0" smtClean="0">
                <a:solidFill>
                  <a:srgbClr val="000000"/>
                </a:solidFill>
              </a:rPr>
              <a:t> στη μορφή των δύο πεδίων.</a:t>
            </a:r>
            <a:endParaRPr lang="en-US" sz="2000" b="1" dirty="0" smtClean="0">
              <a:solidFill>
                <a:srgbClr val="000000"/>
              </a:solidFill>
            </a:endParaRPr>
          </a:p>
        </p:txBody>
      </p:sp>
      <p:pic>
        <p:nvPicPr>
          <p:cNvPr id="36869" name="Picture 7" descr="27819_3006"/>
          <p:cNvPicPr>
            <a:picLocks noChangeAspect="1" noChangeArrowheads="1"/>
          </p:cNvPicPr>
          <p:nvPr/>
        </p:nvPicPr>
        <p:blipFill>
          <a:blip r:embed="rId2" cstate="print"/>
          <a:srcRect/>
          <a:stretch>
            <a:fillRect/>
          </a:stretch>
        </p:blipFill>
        <p:spPr bwMode="auto">
          <a:xfrm>
            <a:off x="3363311" y="1502351"/>
            <a:ext cx="5211308" cy="3075284"/>
          </a:xfrm>
          <a:prstGeom prst="rect">
            <a:avLst/>
          </a:prstGeom>
          <a:noFill/>
          <a:ln w="9525">
            <a:noFill/>
            <a:miter lim="800000"/>
            <a:headEnd/>
            <a:tailEnd/>
          </a:ln>
          <a:scene3d>
            <a:camera prst="orthographicFront"/>
            <a:lightRig rig="threePt" dir="t"/>
          </a:scene3d>
          <a:sp3d>
            <a:bevelT/>
          </a:sp3d>
        </p:spPr>
      </p:pic>
      <p:sp>
        <p:nvSpPr>
          <p:cNvPr id="6" name="Text Box 5"/>
          <p:cNvSpPr txBox="1">
            <a:spLocks noChangeArrowheads="1"/>
          </p:cNvSpPr>
          <p:nvPr/>
        </p:nvSpPr>
        <p:spPr bwMode="auto">
          <a:xfrm>
            <a:off x="158823" y="81561"/>
            <a:ext cx="11887200" cy="707886"/>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4000" b="1" dirty="0" smtClean="0">
                <a:solidFill>
                  <a:srgbClr val="0F7698"/>
                </a:solidFill>
              </a:rPr>
              <a:t>Πηγές του μαγνητικού πεδίου</a:t>
            </a:r>
            <a:endParaRPr lang="en-US" sz="4000" b="1" dirty="0" smtClean="0">
              <a:solidFill>
                <a:srgbClr val="0F7698"/>
              </a:solidFill>
            </a:endParaRPr>
          </a:p>
        </p:txBody>
      </p:sp>
      <p:sp>
        <p:nvSpPr>
          <p:cNvPr id="9" name="8 - Θέση αριθμού διαφάνειας"/>
          <p:cNvSpPr>
            <a:spLocks noGrp="1"/>
          </p:cNvSpPr>
          <p:nvPr>
            <p:ph type="sldNum" sz="quarter" idx="12"/>
          </p:nvPr>
        </p:nvSpPr>
        <p:spPr/>
        <p:txBody>
          <a:bodyPr/>
          <a:lstStyle/>
          <a:p>
            <a:pPr>
              <a:defRPr/>
            </a:pPr>
            <a:fld id="{D9BCBB20-4528-4154-9DD1-907AB1DA4A80}" type="slidenum">
              <a:rPr lang="en-US" smtClean="0"/>
              <a:pPr>
                <a:defRPr/>
              </a:pPr>
              <a:t>138</a:t>
            </a:fld>
            <a:endParaRPr lang="en-US"/>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3038656" y="2772209"/>
            <a:ext cx="5432680"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Ο Νόμος του </a:t>
            </a:r>
            <a:r>
              <a:rPr lang="en-US" sz="4000" b="1" dirty="0" smtClean="0">
                <a:solidFill>
                  <a:srgbClr val="0F7698"/>
                </a:solidFill>
              </a:rPr>
              <a:t>Ampere</a:t>
            </a:r>
          </a:p>
        </p:txBody>
      </p:sp>
      <p:sp>
        <p:nvSpPr>
          <p:cNvPr id="622594" name="AutoShape 2" descr="Αποτέλεσμα εικόνας για ampere"/>
          <p:cNvSpPr>
            <a:spLocks noChangeAspect="1" noChangeArrowheads="1"/>
          </p:cNvSpPr>
          <p:nvPr/>
        </p:nvSpPr>
        <p:spPr bwMode="auto">
          <a:xfrm>
            <a:off x="155575" y="-2185988"/>
            <a:ext cx="3552825" cy="4562476"/>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622596" name="AutoShape 4" descr="Αποτέλεσμα εικόνας για ampere"/>
          <p:cNvSpPr>
            <a:spLocks noChangeAspect="1" noChangeArrowheads="1"/>
          </p:cNvSpPr>
          <p:nvPr/>
        </p:nvSpPr>
        <p:spPr bwMode="auto">
          <a:xfrm>
            <a:off x="155575" y="-2185988"/>
            <a:ext cx="3552825" cy="4562476"/>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622598" name="Picture 6" descr="Αποτέλεσμα εικόνας για ampere">
            <a:hlinkClick r:id="rId2"/>
          </p:cNvPr>
          <p:cNvPicPr>
            <a:picLocks noChangeAspect="1" noChangeArrowheads="1"/>
          </p:cNvPicPr>
          <p:nvPr/>
        </p:nvPicPr>
        <p:blipFill>
          <a:blip r:embed="rId3" cstate="print"/>
          <a:srcRect/>
          <a:stretch>
            <a:fillRect/>
          </a:stretch>
        </p:blipFill>
        <p:spPr bwMode="auto">
          <a:xfrm>
            <a:off x="355272" y="325985"/>
            <a:ext cx="2535073" cy="3255497"/>
          </a:xfrm>
          <a:prstGeom prst="rect">
            <a:avLst/>
          </a:prstGeom>
          <a:noFill/>
          <a:scene3d>
            <a:camera prst="orthographicFront"/>
            <a:lightRig rig="threePt" dir="t"/>
          </a:scene3d>
          <a:sp3d>
            <a:bevelT/>
            <a:bevelB prst="angle"/>
          </a:sp3d>
        </p:spPr>
      </p:pic>
      <p:sp>
        <p:nvSpPr>
          <p:cNvPr id="12" name="11 - Ορθογώνιο"/>
          <p:cNvSpPr/>
          <p:nvPr/>
        </p:nvSpPr>
        <p:spPr>
          <a:xfrm>
            <a:off x="360230" y="3675258"/>
            <a:ext cx="2443362" cy="646331"/>
          </a:xfrm>
          <a:prstGeom prst="rect">
            <a:avLst/>
          </a:prstGeom>
          <a:solidFill>
            <a:srgbClr val="DCC690"/>
          </a:solidFill>
          <a:scene3d>
            <a:camera prst="orthographicFront"/>
            <a:lightRig rig="threePt" dir="t"/>
          </a:scene3d>
          <a:sp3d>
            <a:bevelT/>
          </a:sp3d>
        </p:spPr>
        <p:txBody>
          <a:bodyPr wrap="none">
            <a:spAutoFit/>
          </a:bodyPr>
          <a:lstStyle/>
          <a:p>
            <a:pPr algn="ctr"/>
            <a:r>
              <a:rPr lang="en-US" b="1" dirty="0" smtClean="0">
                <a:hlinkClick r:id="rId2"/>
              </a:rPr>
              <a:t>Andre-Marie Ampere</a:t>
            </a:r>
            <a:endParaRPr lang="el-GR" b="1" dirty="0" smtClean="0"/>
          </a:p>
          <a:p>
            <a:pPr algn="ctr"/>
            <a:r>
              <a:rPr lang="en-US" b="1" dirty="0" smtClean="0"/>
              <a:t>(1775–1836)</a:t>
            </a:r>
            <a:endParaRPr lang="el-GR" b="1" dirty="0"/>
          </a:p>
        </p:txBody>
      </p:sp>
      <p:sp>
        <p:nvSpPr>
          <p:cNvPr id="9" name="8 - Θέση αριθμού διαφάνειας"/>
          <p:cNvSpPr>
            <a:spLocks noGrp="1"/>
          </p:cNvSpPr>
          <p:nvPr>
            <p:ph type="sldNum" sz="quarter" idx="12"/>
          </p:nvPr>
        </p:nvSpPr>
        <p:spPr/>
        <p:txBody>
          <a:bodyPr/>
          <a:lstStyle/>
          <a:p>
            <a:fld id="{C2F5A187-A889-495D-B202-899DA2CF5BAE}" type="slidenum">
              <a:rPr lang="en-US" smtClean="0"/>
              <a:pPr/>
              <a:t>139</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Grp="1" noChangeArrowheads="1"/>
          </p:cNvSpPr>
          <p:nvPr>
            <p:ph type="title"/>
          </p:nvPr>
        </p:nvSpPr>
        <p:spPr>
          <a:xfrm>
            <a:off x="2709333" y="129809"/>
            <a:ext cx="6824134" cy="655638"/>
          </a:xfrm>
        </p:spPr>
        <p:txBody>
          <a:bodyPr>
            <a:normAutofit fontScale="90000"/>
          </a:bodyPr>
          <a:lstStyle/>
          <a:p>
            <a:pPr algn="ctr" eaLnBrk="1" hangingPunct="1"/>
            <a:r>
              <a:rPr lang="el-GR" b="1" dirty="0" smtClean="0">
                <a:solidFill>
                  <a:srgbClr val="0F7698"/>
                </a:solidFill>
              </a:rPr>
              <a:t>Η Έννοια του Πεδίου στη Φυσική</a:t>
            </a:r>
            <a:endParaRPr lang="en-US" b="1" dirty="0" smtClean="0">
              <a:solidFill>
                <a:srgbClr val="0F7698"/>
              </a:solidFill>
            </a:endParaRPr>
          </a:p>
        </p:txBody>
      </p:sp>
      <p:grpSp>
        <p:nvGrpSpPr>
          <p:cNvPr id="9" name="8 - Ομάδα"/>
          <p:cNvGrpSpPr/>
          <p:nvPr/>
        </p:nvGrpSpPr>
        <p:grpSpPr>
          <a:xfrm>
            <a:off x="474133" y="838187"/>
            <a:ext cx="11133667" cy="5262979"/>
            <a:chOff x="474133" y="872055"/>
            <a:chExt cx="11133667" cy="5262979"/>
          </a:xfrm>
        </p:grpSpPr>
        <p:sp>
          <p:nvSpPr>
            <p:cNvPr id="4" name="3 - TextBox"/>
            <p:cNvSpPr txBox="1"/>
            <p:nvPr/>
          </p:nvSpPr>
          <p:spPr>
            <a:xfrm>
              <a:off x="474133" y="872055"/>
              <a:ext cx="11133667" cy="5262979"/>
            </a:xfrm>
            <a:prstGeom prst="rect">
              <a:avLst/>
            </a:prstGeom>
            <a:noFill/>
          </p:spPr>
          <p:txBody>
            <a:bodyPr wrap="square" rtlCol="0">
              <a:spAutoFit/>
            </a:bodyPr>
            <a:lstStyle/>
            <a:p>
              <a:pPr algn="ctr"/>
              <a:r>
                <a:rPr lang="el-GR" sz="2400" b="1" dirty="0" smtClean="0">
                  <a:solidFill>
                    <a:srgbClr val="002060"/>
                  </a:solidFill>
                </a:rPr>
                <a:t>Πεδίο</a:t>
              </a:r>
              <a:r>
                <a:rPr lang="el-GR" sz="2000" b="1" dirty="0" smtClean="0"/>
                <a:t> στη Φυσική καλείται ο χώρος εκείνος μέσα στον οποίο όταν βρεθεί το κατάλληλο υπόθεμα αυτό υφίσταται την επίδραση δυνάμεων.</a:t>
              </a:r>
            </a:p>
            <a:p>
              <a:pPr algn="ctr"/>
              <a:endParaRPr lang="el-GR" sz="2000" b="1" dirty="0" smtClean="0"/>
            </a:p>
            <a:p>
              <a:pPr algn="ctr"/>
              <a:r>
                <a:rPr lang="el-GR" sz="2400" b="1" dirty="0" smtClean="0">
                  <a:solidFill>
                    <a:srgbClr val="002060"/>
                  </a:solidFill>
                </a:rPr>
                <a:t>ΒΑΡΥΤΙΚΟ ΠΕΔΙΟ</a:t>
              </a:r>
            </a:p>
            <a:p>
              <a:pPr algn="ctr"/>
              <a:r>
                <a:rPr lang="el-GR" sz="2400" b="1" dirty="0" smtClean="0">
                  <a:solidFill>
                    <a:srgbClr val="002060"/>
                  </a:solidFill>
                </a:rPr>
                <a:t>ΗΛΕΚΤΡΟΣΤΑΤΙΚΟ ΠΕΔΙΟ</a:t>
              </a:r>
            </a:p>
            <a:p>
              <a:pPr algn="ctr"/>
              <a:r>
                <a:rPr lang="el-GR" sz="2400" b="1" dirty="0" smtClean="0">
                  <a:solidFill>
                    <a:srgbClr val="002060"/>
                  </a:solidFill>
                </a:rPr>
                <a:t>ΜΑΓΝΗΤΙΚΟ ΠΕΔΙΟ</a:t>
              </a:r>
            </a:p>
            <a:p>
              <a:pPr algn="ctr"/>
              <a:endParaRPr lang="el-GR" sz="2000" b="1" dirty="0" smtClean="0">
                <a:solidFill>
                  <a:srgbClr val="002060"/>
                </a:solidFill>
              </a:endParaRPr>
            </a:p>
            <a:p>
              <a:pPr algn="just"/>
              <a:endParaRPr lang="el-GR" sz="2000" b="1" dirty="0" smtClean="0">
                <a:solidFill>
                  <a:srgbClr val="002060"/>
                </a:solidFill>
              </a:endParaRPr>
            </a:p>
            <a:p>
              <a:pPr algn="just"/>
              <a:r>
                <a:rPr lang="el-GR" sz="2000" b="1" dirty="0" smtClean="0">
                  <a:solidFill>
                    <a:srgbClr val="002060"/>
                  </a:solidFill>
                </a:rPr>
                <a:t>Πηγές παραγωγής των πεδίων :</a:t>
              </a:r>
            </a:p>
            <a:p>
              <a:pPr algn="just"/>
              <a:endParaRPr lang="el-GR" sz="2000" b="1" dirty="0" smtClean="0">
                <a:solidFill>
                  <a:srgbClr val="002060"/>
                </a:solidFill>
              </a:endParaRPr>
            </a:p>
            <a:p>
              <a:pPr algn="just"/>
              <a:r>
                <a:rPr lang="el-GR" sz="2000" b="1" dirty="0" smtClean="0"/>
                <a:t>ΒΑΡΥΤΙΚΟ ΠΕΔΙΟ</a:t>
              </a:r>
              <a:r>
                <a:rPr lang="en-US" sz="2000" b="1" dirty="0" smtClean="0"/>
                <a:t>     </a:t>
              </a:r>
              <a:r>
                <a:rPr lang="el-GR" sz="2000" b="1" dirty="0" smtClean="0"/>
                <a:t>           </a:t>
              </a:r>
              <a:r>
                <a:rPr lang="en-US" sz="2000" b="1" dirty="0" smtClean="0"/>
                <a:t>         </a:t>
              </a:r>
              <a:r>
                <a:rPr lang="el-GR" sz="2000" b="1" dirty="0" smtClean="0"/>
                <a:t>ΜΑΖΑ</a:t>
              </a:r>
            </a:p>
            <a:p>
              <a:pPr algn="just"/>
              <a:r>
                <a:rPr lang="el-GR" sz="2000" b="1" dirty="0" smtClean="0"/>
                <a:t>ΗΛΕΚΤΡΟΣΤΑΤΙΚΟ ΠΕΔΙΟ            ΑΚΙΝΗΤΟ ΗΛΕΚΤΡΙΚΟ ΦΟΡΤΙΟ</a:t>
              </a:r>
            </a:p>
            <a:p>
              <a:pPr algn="just"/>
              <a:r>
                <a:rPr lang="el-GR" sz="2000" b="1" dirty="0" smtClean="0"/>
                <a:t>ΜΑΓΝΗΤΙΚΟ ΠΕΔΙΟ            </a:t>
              </a:r>
              <a:r>
                <a:rPr lang="en-US" sz="2000" b="1" dirty="0" smtClean="0"/>
                <a:t>          </a:t>
              </a:r>
              <a:r>
                <a:rPr lang="el-GR" sz="2000" b="1" dirty="0" smtClean="0"/>
                <a:t>ΚΙΝΟΥΜΕΝΟ ΗΛΕΚΤΡΙΚΟ ΦΟΡΤΙΟ</a:t>
              </a:r>
            </a:p>
            <a:p>
              <a:pPr algn="just"/>
              <a:endParaRPr lang="el-GR" sz="2000" b="1" dirty="0" smtClean="0">
                <a:solidFill>
                  <a:srgbClr val="002060"/>
                </a:solidFill>
              </a:endParaRPr>
            </a:p>
            <a:p>
              <a:pPr algn="just"/>
              <a:r>
                <a:rPr lang="el-GR" sz="2000" b="1" dirty="0" smtClean="0"/>
                <a:t>ΜΑΖΑ :  </a:t>
              </a:r>
              <a:r>
                <a:rPr lang="en-US" sz="2000" b="1" dirty="0" smtClean="0"/>
                <a:t>m (Kg)</a:t>
              </a:r>
            </a:p>
            <a:p>
              <a:pPr algn="just"/>
              <a:r>
                <a:rPr lang="el-GR" sz="2000" b="1" dirty="0" smtClean="0"/>
                <a:t>ΗΛΕΚΤΡΙΚΟ ΦΟΡΤΙΟ</a:t>
              </a:r>
              <a:r>
                <a:rPr lang="en-US" sz="2000" b="1" dirty="0" smtClean="0"/>
                <a:t> </a:t>
              </a:r>
              <a:r>
                <a:rPr lang="el-GR" sz="2000" b="1" dirty="0" smtClean="0"/>
                <a:t>: </a:t>
              </a:r>
              <a:r>
                <a:rPr lang="en-US" sz="2000" b="1" dirty="0" smtClean="0"/>
                <a:t>Q (</a:t>
              </a:r>
              <a:r>
                <a:rPr lang="en-US" sz="2000" b="1" dirty="0" err="1" smtClean="0"/>
                <a:t>Cb</a:t>
              </a:r>
              <a:r>
                <a:rPr lang="en-US" sz="2000" b="1" dirty="0" smtClean="0"/>
                <a:t>)</a:t>
              </a:r>
              <a:endParaRPr lang="el-GR" sz="2000" b="1" dirty="0">
                <a:solidFill>
                  <a:srgbClr val="002060"/>
                </a:solidFill>
              </a:endParaRPr>
            </a:p>
          </p:txBody>
        </p:sp>
        <p:cxnSp>
          <p:nvCxnSpPr>
            <p:cNvPr id="16" name="15 - Ευθύγραμμο βέλος σύνδεσης"/>
            <p:cNvCxnSpPr/>
            <p:nvPr/>
          </p:nvCxnSpPr>
          <p:spPr>
            <a:xfrm>
              <a:off x="3166528" y="4394189"/>
              <a:ext cx="736600" cy="0"/>
            </a:xfrm>
            <a:prstGeom prst="straightConnector1">
              <a:avLst/>
            </a:prstGeom>
            <a:ln w="31750">
              <a:solidFill>
                <a:srgbClr val="002060"/>
              </a:solidFill>
              <a:tailEnd type="stealth"/>
            </a:ln>
          </p:spPr>
          <p:style>
            <a:lnRef idx="1">
              <a:schemeClr val="accent1"/>
            </a:lnRef>
            <a:fillRef idx="0">
              <a:schemeClr val="accent1"/>
            </a:fillRef>
            <a:effectRef idx="0">
              <a:schemeClr val="accent1"/>
            </a:effectRef>
            <a:fontRef idx="minor">
              <a:schemeClr val="tx1"/>
            </a:fontRef>
          </p:style>
        </p:cxnSp>
        <p:cxnSp>
          <p:nvCxnSpPr>
            <p:cNvPr id="17" name="16 - Ευθύγραμμο βέλος σύνδεσης"/>
            <p:cNvCxnSpPr/>
            <p:nvPr/>
          </p:nvCxnSpPr>
          <p:spPr>
            <a:xfrm>
              <a:off x="3183481" y="4986855"/>
              <a:ext cx="736600" cy="0"/>
            </a:xfrm>
            <a:prstGeom prst="straightConnector1">
              <a:avLst/>
            </a:prstGeom>
            <a:ln w="31750">
              <a:solidFill>
                <a:srgbClr val="002060"/>
              </a:solidFill>
              <a:tailEnd type="stealth"/>
            </a:ln>
          </p:spPr>
          <p:style>
            <a:lnRef idx="1">
              <a:schemeClr val="accent1"/>
            </a:lnRef>
            <a:fillRef idx="0">
              <a:schemeClr val="accent1"/>
            </a:fillRef>
            <a:effectRef idx="0">
              <a:schemeClr val="accent1"/>
            </a:effectRef>
            <a:fontRef idx="minor">
              <a:schemeClr val="tx1"/>
            </a:fontRef>
          </p:style>
        </p:cxnSp>
        <p:cxnSp>
          <p:nvCxnSpPr>
            <p:cNvPr id="18" name="17 - Ευθύγραμμο βέλος σύνδεσης"/>
            <p:cNvCxnSpPr/>
            <p:nvPr/>
          </p:nvCxnSpPr>
          <p:spPr>
            <a:xfrm>
              <a:off x="3598333" y="4682056"/>
              <a:ext cx="736600" cy="0"/>
            </a:xfrm>
            <a:prstGeom prst="straightConnector1">
              <a:avLst/>
            </a:prstGeom>
            <a:ln w="31750">
              <a:solidFill>
                <a:srgbClr val="002060"/>
              </a:solidFill>
              <a:tailEnd type="stealth"/>
            </a:ln>
          </p:spPr>
          <p:style>
            <a:lnRef idx="1">
              <a:schemeClr val="accent1"/>
            </a:lnRef>
            <a:fillRef idx="0">
              <a:schemeClr val="accent1"/>
            </a:fillRef>
            <a:effectRef idx="0">
              <a:schemeClr val="accent1"/>
            </a:effectRef>
            <a:fontRef idx="minor">
              <a:schemeClr val="tx1"/>
            </a:fontRef>
          </p:style>
        </p:cxnSp>
        <p:pic>
          <p:nvPicPr>
            <p:cNvPr id="8" name="Picture 9" descr="Αποτέλεσμα εικόνας για faraday">
              <a:hlinkClick r:id="rId2"/>
            </p:cNvPr>
            <p:cNvPicPr>
              <a:picLocks noChangeAspect="1" noChangeArrowheads="1"/>
            </p:cNvPicPr>
            <p:nvPr/>
          </p:nvPicPr>
          <p:blipFill>
            <a:blip r:embed="rId3" cstate="print"/>
            <a:srcRect/>
            <a:stretch>
              <a:fillRect/>
            </a:stretch>
          </p:blipFill>
          <p:spPr bwMode="auto">
            <a:xfrm>
              <a:off x="9154101" y="2170016"/>
              <a:ext cx="1944158" cy="2329984"/>
            </a:xfrm>
            <a:prstGeom prst="rect">
              <a:avLst/>
            </a:prstGeom>
            <a:noFill/>
            <a:scene3d>
              <a:camera prst="orthographicFront"/>
              <a:lightRig rig="threePt" dir="t"/>
            </a:scene3d>
            <a:sp3d>
              <a:bevelT/>
            </a:sp3d>
          </p:spPr>
        </p:pic>
      </p:grpSp>
      <p:sp>
        <p:nvSpPr>
          <p:cNvPr id="11" name="10 - TextBox"/>
          <p:cNvSpPr txBox="1"/>
          <p:nvPr/>
        </p:nvSpPr>
        <p:spPr>
          <a:xfrm>
            <a:off x="9220200" y="4580466"/>
            <a:ext cx="1803400" cy="461665"/>
          </a:xfrm>
          <a:prstGeom prst="rect">
            <a:avLst/>
          </a:prstGeom>
          <a:solidFill>
            <a:srgbClr val="996600"/>
          </a:solidFill>
          <a:scene3d>
            <a:camera prst="orthographicFront"/>
            <a:lightRig rig="threePt" dir="t"/>
          </a:scene3d>
          <a:sp3d>
            <a:bevelT/>
          </a:sp3d>
        </p:spPr>
        <p:txBody>
          <a:bodyPr wrap="square" rtlCol="0">
            <a:spAutoFit/>
          </a:bodyPr>
          <a:lstStyle/>
          <a:p>
            <a:pPr algn="ctr"/>
            <a:r>
              <a:rPr lang="en-US" sz="2400" dirty="0" smtClean="0">
                <a:hlinkClick r:id="rId2"/>
              </a:rPr>
              <a:t>M. Faraday</a:t>
            </a:r>
            <a:endParaRPr lang="el-GR" sz="2400" dirty="0"/>
          </a:p>
        </p:txBody>
      </p:sp>
      <p:sp>
        <p:nvSpPr>
          <p:cNvPr id="13" name="12 - Θέση αριθμού διαφάνειας"/>
          <p:cNvSpPr>
            <a:spLocks noGrp="1"/>
          </p:cNvSpPr>
          <p:nvPr>
            <p:ph type="sldNum" sz="quarter" idx="12"/>
          </p:nvPr>
        </p:nvSpPr>
        <p:spPr/>
        <p:txBody>
          <a:bodyPr/>
          <a:lstStyle/>
          <a:p>
            <a:pPr>
              <a:defRPr/>
            </a:pPr>
            <a:fld id="{0DCFDD24-2996-492C-86F7-30BA09BC7043}" type="slidenum">
              <a:rPr lang="en-US" smtClean="0"/>
              <a:pPr>
                <a:defRPr/>
              </a:pPr>
              <a:t>14</a:t>
            </a:fld>
            <a:endParaRPr lang="en-US"/>
          </a:p>
        </p:txBody>
      </p:sp>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type="body" sz="half" idx="1"/>
          </p:nvPr>
        </p:nvSpPr>
        <p:spPr>
          <a:xfrm>
            <a:off x="283777" y="1256804"/>
            <a:ext cx="7714593" cy="3220595"/>
          </a:xfrm>
        </p:spPr>
        <p:txBody>
          <a:bodyPr>
            <a:normAutofit fontScale="92500" lnSpcReduction="20000"/>
          </a:bodyPr>
          <a:lstStyle/>
          <a:p>
            <a:pPr marL="273050" indent="-273050" algn="just">
              <a:lnSpc>
                <a:spcPct val="120000"/>
              </a:lnSpc>
            </a:pPr>
            <a:r>
              <a:rPr lang="en-US" sz="2000" b="1" dirty="0" err="1" smtClean="0">
                <a:solidFill>
                  <a:srgbClr val="000000"/>
                </a:solidFill>
              </a:rPr>
              <a:t>Οι</a:t>
            </a:r>
            <a:r>
              <a:rPr lang="en-US" sz="2000" b="1" dirty="0" smtClean="0">
                <a:solidFill>
                  <a:srgbClr val="000000"/>
                </a:solidFill>
              </a:rPr>
              <a:t> </a:t>
            </a:r>
            <a:r>
              <a:rPr lang="en-US" sz="2000" b="1" dirty="0" err="1" smtClean="0">
                <a:solidFill>
                  <a:srgbClr val="000000"/>
                </a:solidFill>
              </a:rPr>
              <a:t>γραμμές</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μαγνητικού</a:t>
            </a:r>
            <a:r>
              <a:rPr lang="en-US" sz="2000" b="1" dirty="0" smtClean="0">
                <a:solidFill>
                  <a:srgbClr val="000000"/>
                </a:solidFill>
              </a:rPr>
              <a:t> </a:t>
            </a:r>
            <a:r>
              <a:rPr lang="en-US" sz="2000" b="1" dirty="0" err="1" smtClean="0">
                <a:solidFill>
                  <a:srgbClr val="000000"/>
                </a:solidFill>
              </a:rPr>
              <a:t>πεδίου</a:t>
            </a:r>
            <a:r>
              <a:rPr lang="en-US"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 </a:t>
            </a:r>
            <a:r>
              <a:rPr lang="en-US" sz="2000" b="1" dirty="0" err="1" smtClean="0">
                <a:solidFill>
                  <a:srgbClr val="000000"/>
                </a:solidFill>
              </a:rPr>
              <a:t>κύκλοι</a:t>
            </a:r>
            <a:r>
              <a:rPr lang="en-US" sz="2000" b="1" dirty="0" smtClean="0">
                <a:solidFill>
                  <a:srgbClr val="000000"/>
                </a:solidFill>
              </a:rPr>
              <a:t> </a:t>
            </a:r>
            <a:r>
              <a:rPr lang="en-US" sz="2000" b="1" dirty="0" err="1" smtClean="0">
                <a:solidFill>
                  <a:srgbClr val="000000"/>
                </a:solidFill>
              </a:rPr>
              <a:t>ομόκεντροι</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σύρματος</a:t>
            </a:r>
            <a:r>
              <a:rPr lang="en-US" sz="2000" b="1" dirty="0" smtClean="0">
                <a:solidFill>
                  <a:srgbClr val="000000"/>
                </a:solidFill>
              </a:rPr>
              <a:t>.</a:t>
            </a:r>
          </a:p>
          <a:p>
            <a:pPr marL="273050" indent="-273050" algn="just">
              <a:lnSpc>
                <a:spcPct val="120000"/>
              </a:lnSpc>
            </a:pPr>
            <a:r>
              <a:rPr lang="en-US" sz="2000" b="1" dirty="0" err="1" smtClean="0">
                <a:solidFill>
                  <a:srgbClr val="000000"/>
                </a:solidFill>
              </a:rPr>
              <a:t>Οι</a:t>
            </a:r>
            <a:r>
              <a:rPr lang="en-US" sz="2000" b="1" dirty="0" smtClean="0">
                <a:solidFill>
                  <a:srgbClr val="000000"/>
                </a:solidFill>
              </a:rPr>
              <a:t> </a:t>
            </a:r>
            <a:r>
              <a:rPr lang="en-US" sz="2000" b="1" dirty="0" err="1" smtClean="0">
                <a:solidFill>
                  <a:srgbClr val="000000"/>
                </a:solidFill>
              </a:rPr>
              <a:t>γραμμές</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πεδίου</a:t>
            </a:r>
            <a:r>
              <a:rPr lang="en-US" sz="2000" b="1" dirty="0" smtClean="0">
                <a:solidFill>
                  <a:srgbClr val="000000"/>
                </a:solidFill>
              </a:rPr>
              <a:t> </a:t>
            </a:r>
            <a:r>
              <a:rPr lang="en-US" sz="2000" b="1" dirty="0" err="1" smtClean="0">
                <a:solidFill>
                  <a:srgbClr val="000000"/>
                </a:solidFill>
              </a:rPr>
              <a:t>ανήκουν</a:t>
            </a:r>
            <a:r>
              <a:rPr lang="en-US" sz="2000" b="1" dirty="0" smtClean="0">
                <a:solidFill>
                  <a:srgbClr val="000000"/>
                </a:solidFill>
              </a:rPr>
              <a:t> </a:t>
            </a:r>
            <a:r>
              <a:rPr lang="en-US" sz="2000" b="1" dirty="0" err="1" smtClean="0">
                <a:solidFill>
                  <a:srgbClr val="000000"/>
                </a:solidFill>
              </a:rPr>
              <a:t>σε</a:t>
            </a:r>
            <a:r>
              <a:rPr lang="en-US" sz="2000" b="1" dirty="0" smtClean="0">
                <a:solidFill>
                  <a:srgbClr val="000000"/>
                </a:solidFill>
              </a:rPr>
              <a:t> </a:t>
            </a:r>
            <a:r>
              <a:rPr lang="en-US" sz="2000" b="1" dirty="0" err="1" smtClean="0">
                <a:solidFill>
                  <a:srgbClr val="000000"/>
                </a:solidFill>
              </a:rPr>
              <a:t>επίπεδα</a:t>
            </a:r>
            <a:r>
              <a:rPr lang="en-US" sz="2000" b="1" dirty="0" smtClean="0">
                <a:solidFill>
                  <a:srgbClr val="000000"/>
                </a:solidFill>
              </a:rPr>
              <a:t> </a:t>
            </a:r>
            <a:r>
              <a:rPr lang="en-US" sz="2000" b="1" dirty="0" err="1" smtClean="0">
                <a:solidFill>
                  <a:srgbClr val="000000"/>
                </a:solidFill>
              </a:rPr>
              <a:t>κάθετα</a:t>
            </a:r>
            <a:r>
              <a:rPr lang="en-US" sz="2000" b="1" dirty="0" smtClean="0">
                <a:solidFill>
                  <a:srgbClr val="000000"/>
                </a:solidFill>
              </a:rPr>
              <a:t> </a:t>
            </a:r>
            <a:r>
              <a:rPr lang="el-GR" sz="2000" b="1" dirty="0" smtClean="0">
                <a:solidFill>
                  <a:srgbClr val="000000"/>
                </a:solidFill>
              </a:rPr>
              <a:t>σ</a:t>
            </a: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σύρμα</a:t>
            </a:r>
            <a:r>
              <a:rPr lang="en-US" sz="2000" b="1" dirty="0" smtClean="0">
                <a:solidFill>
                  <a:srgbClr val="000000"/>
                </a:solidFill>
              </a:rPr>
              <a:t>.</a:t>
            </a:r>
          </a:p>
          <a:p>
            <a:pPr marL="273050" indent="-273050" algn="just">
              <a:lnSpc>
                <a:spcPct val="120000"/>
              </a:lnSpc>
            </a:pP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μέτρο</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πεδίου</a:t>
            </a:r>
            <a:r>
              <a:rPr lang="en-US"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 </a:t>
            </a:r>
            <a:r>
              <a:rPr lang="en-US" sz="2000" b="1" dirty="0" err="1" smtClean="0">
                <a:solidFill>
                  <a:srgbClr val="000000"/>
                </a:solidFill>
              </a:rPr>
              <a:t>σταθερό</a:t>
            </a:r>
            <a:r>
              <a:rPr lang="en-US" sz="2000" b="1" dirty="0" smtClean="0">
                <a:solidFill>
                  <a:srgbClr val="000000"/>
                </a:solidFill>
              </a:rPr>
              <a:t> </a:t>
            </a:r>
            <a:r>
              <a:rPr lang="en-US" sz="2000" b="1" dirty="0" err="1" smtClean="0">
                <a:solidFill>
                  <a:srgbClr val="000000"/>
                </a:solidFill>
              </a:rPr>
              <a:t>σε</a:t>
            </a:r>
            <a:r>
              <a:rPr lang="en-US" sz="2000" b="1" dirty="0" smtClean="0">
                <a:solidFill>
                  <a:srgbClr val="000000"/>
                </a:solidFill>
              </a:rPr>
              <a:t> </a:t>
            </a:r>
            <a:r>
              <a:rPr lang="en-US" sz="2000" b="1" dirty="0" err="1" smtClean="0">
                <a:solidFill>
                  <a:srgbClr val="000000"/>
                </a:solidFill>
              </a:rPr>
              <a:t>κάθε</a:t>
            </a:r>
            <a:r>
              <a:rPr lang="en-US" sz="2000" b="1" dirty="0" smtClean="0">
                <a:solidFill>
                  <a:srgbClr val="000000"/>
                </a:solidFill>
              </a:rPr>
              <a:t> </a:t>
            </a:r>
            <a:r>
              <a:rPr lang="en-US" sz="2000" b="1" dirty="0" err="1" smtClean="0">
                <a:solidFill>
                  <a:srgbClr val="000000"/>
                </a:solidFill>
              </a:rPr>
              <a:t>κύκλο</a:t>
            </a:r>
            <a:r>
              <a:rPr lang="en-US" sz="2000" b="1" dirty="0" smtClean="0">
                <a:solidFill>
                  <a:srgbClr val="000000"/>
                </a:solidFill>
              </a:rPr>
              <a:t> </a:t>
            </a:r>
            <a:r>
              <a:rPr lang="en-US" sz="2000" b="1" dirty="0" err="1" smtClean="0">
                <a:solidFill>
                  <a:srgbClr val="000000"/>
                </a:solidFill>
              </a:rPr>
              <a:t>ακτίνας</a:t>
            </a:r>
            <a:r>
              <a:rPr lang="en-US" sz="2000" b="1" dirty="0" smtClean="0">
                <a:solidFill>
                  <a:srgbClr val="000000"/>
                </a:solidFill>
              </a:rPr>
              <a:t> </a:t>
            </a:r>
            <a:r>
              <a:rPr lang="el-GR" sz="2000" b="1" i="1" dirty="0" smtClean="0">
                <a:solidFill>
                  <a:srgbClr val="000000"/>
                </a:solidFill>
              </a:rPr>
              <a:t>α</a:t>
            </a:r>
            <a:r>
              <a:rPr lang="en-US" sz="2000" b="1" i="1" dirty="0" smtClean="0">
                <a:solidFill>
                  <a:srgbClr val="000000"/>
                </a:solidFill>
              </a:rPr>
              <a:t>.</a:t>
            </a:r>
          </a:p>
          <a:p>
            <a:pPr marL="273050" indent="-273050" algn="just">
              <a:lnSpc>
                <a:spcPct val="120000"/>
              </a:lnSpc>
            </a:pPr>
            <a:r>
              <a:rPr lang="en-US" sz="2000" b="1" dirty="0" err="1" smtClean="0">
                <a:solidFill>
                  <a:srgbClr val="000000"/>
                </a:solidFill>
              </a:rPr>
              <a:t>Προσδιορίζουμε</a:t>
            </a:r>
            <a:r>
              <a:rPr lang="en-US" sz="2000" b="1" dirty="0" smtClean="0">
                <a:solidFill>
                  <a:srgbClr val="000000"/>
                </a:solidFill>
              </a:rPr>
              <a:t> </a:t>
            </a:r>
            <a:r>
              <a:rPr lang="en-US" sz="2000" b="1" dirty="0" err="1" smtClean="0">
                <a:solidFill>
                  <a:srgbClr val="000000"/>
                </a:solidFill>
              </a:rPr>
              <a:t>την</a:t>
            </a:r>
            <a:r>
              <a:rPr lang="en-US" sz="2000" b="1" dirty="0" smtClean="0">
                <a:solidFill>
                  <a:srgbClr val="000000"/>
                </a:solidFill>
              </a:rPr>
              <a:t> </a:t>
            </a:r>
            <a:r>
              <a:rPr lang="en-US" sz="2000" b="1" dirty="0" err="1" smtClean="0">
                <a:solidFill>
                  <a:srgbClr val="000000"/>
                </a:solidFill>
              </a:rPr>
              <a:t>κατεύθυνση</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πεδίου</a:t>
            </a:r>
            <a:r>
              <a:rPr lang="en-US" sz="2000" b="1" dirty="0" smtClean="0">
                <a:solidFill>
                  <a:srgbClr val="000000"/>
                </a:solidFill>
              </a:rPr>
              <a:t> </a:t>
            </a:r>
            <a:r>
              <a:rPr lang="el-GR" sz="2000" b="1" dirty="0" smtClean="0">
                <a:solidFill>
                  <a:srgbClr val="000000"/>
                </a:solidFill>
              </a:rPr>
              <a:t>χρησιμοποιώντας</a:t>
            </a:r>
            <a:r>
              <a:rPr lang="en-US" sz="2000" b="1" dirty="0" smtClean="0">
                <a:solidFill>
                  <a:srgbClr val="000000"/>
                </a:solidFill>
              </a:rPr>
              <a:t> </a:t>
            </a:r>
            <a:r>
              <a:rPr lang="en-US" sz="2000" b="1" dirty="0" err="1" smtClean="0">
                <a:solidFill>
                  <a:srgbClr val="000000"/>
                </a:solidFill>
              </a:rPr>
              <a:t>τον</a:t>
            </a:r>
            <a:r>
              <a:rPr lang="en-US" sz="2000" b="1" dirty="0" smtClean="0">
                <a:solidFill>
                  <a:srgbClr val="000000"/>
                </a:solidFill>
              </a:rPr>
              <a:t> </a:t>
            </a:r>
            <a:r>
              <a:rPr lang="en-US" sz="2000" b="1" dirty="0" err="1" smtClean="0">
                <a:solidFill>
                  <a:srgbClr val="000000"/>
                </a:solidFill>
              </a:rPr>
              <a:t>κανόνα</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δεξιού</a:t>
            </a:r>
            <a:r>
              <a:rPr lang="en-US" sz="2000" b="1" dirty="0" smtClean="0">
                <a:solidFill>
                  <a:srgbClr val="000000"/>
                </a:solidFill>
              </a:rPr>
              <a:t> </a:t>
            </a:r>
            <a:r>
              <a:rPr lang="en-US" sz="2000" b="1" dirty="0" err="1" smtClean="0">
                <a:solidFill>
                  <a:srgbClr val="000000"/>
                </a:solidFill>
              </a:rPr>
              <a:t>χεριού</a:t>
            </a:r>
            <a:r>
              <a:rPr lang="en-US" sz="2000" b="1" dirty="0" smtClean="0">
                <a:solidFill>
                  <a:srgbClr val="000000"/>
                </a:solidFill>
              </a:rPr>
              <a:t>, </a:t>
            </a:r>
            <a:r>
              <a:rPr lang="en-US" sz="2000" b="1" dirty="0" err="1" smtClean="0">
                <a:solidFill>
                  <a:srgbClr val="000000"/>
                </a:solidFill>
              </a:rPr>
              <a:t>όπως</a:t>
            </a:r>
            <a:r>
              <a:rPr lang="en-US" sz="2000" b="1" dirty="0" smtClean="0">
                <a:solidFill>
                  <a:srgbClr val="000000"/>
                </a:solidFill>
              </a:rPr>
              <a:t> </a:t>
            </a:r>
            <a:r>
              <a:rPr lang="el-GR" sz="2000" b="1" dirty="0" smtClean="0">
                <a:solidFill>
                  <a:srgbClr val="000000"/>
                </a:solidFill>
              </a:rPr>
              <a:t>παρουσιάζεται</a:t>
            </a:r>
            <a:r>
              <a:rPr lang="en-US" sz="2000" b="1" dirty="0" smtClean="0">
                <a:solidFill>
                  <a:srgbClr val="000000"/>
                </a:solidFill>
              </a:rPr>
              <a:t> </a:t>
            </a:r>
            <a:r>
              <a:rPr lang="en-US" sz="2000" b="1" dirty="0" err="1" smtClean="0">
                <a:solidFill>
                  <a:srgbClr val="000000"/>
                </a:solidFill>
              </a:rPr>
              <a:t>στην</a:t>
            </a:r>
            <a:r>
              <a:rPr lang="en-US" sz="2000" b="1" dirty="0" smtClean="0">
                <a:solidFill>
                  <a:srgbClr val="000000"/>
                </a:solidFill>
              </a:rPr>
              <a:t> </a:t>
            </a:r>
            <a:r>
              <a:rPr lang="en-US" sz="2000" b="1" dirty="0" err="1" smtClean="0">
                <a:solidFill>
                  <a:srgbClr val="000000"/>
                </a:solidFill>
              </a:rPr>
              <a:t>εικόνα</a:t>
            </a:r>
            <a:r>
              <a:rPr lang="en-US" sz="2000" b="1" dirty="0" smtClean="0">
                <a:solidFill>
                  <a:srgbClr val="000000"/>
                </a:solidFill>
              </a:rPr>
              <a:t>.</a:t>
            </a:r>
          </a:p>
          <a:p>
            <a:pPr marL="273050" indent="-273050" algn="just">
              <a:lnSpc>
                <a:spcPct val="120000"/>
              </a:lnSpc>
            </a:pPr>
            <a:r>
              <a:rPr lang="el-GR" sz="2000" b="1" dirty="0" smtClean="0">
                <a:solidFill>
                  <a:srgbClr val="000000"/>
                </a:solidFill>
              </a:rPr>
              <a:t>Τα ρινίσματα σιδήρου α</a:t>
            </a:r>
            <a:r>
              <a:rPr lang="en-US" sz="2000" b="1" dirty="0" err="1" smtClean="0">
                <a:solidFill>
                  <a:srgbClr val="000000"/>
                </a:solidFill>
              </a:rPr>
              <a:t>ποτυπώνο</a:t>
            </a:r>
            <a:r>
              <a:rPr lang="el-GR" sz="2000" b="1" dirty="0" smtClean="0">
                <a:solidFill>
                  <a:srgbClr val="000000"/>
                </a:solidFill>
              </a:rPr>
              <a:t>υν</a:t>
            </a:r>
            <a:r>
              <a:rPr lang="en-US" sz="2000" b="1" dirty="0" smtClean="0">
                <a:solidFill>
                  <a:srgbClr val="000000"/>
                </a:solidFill>
              </a:rPr>
              <a:t> </a:t>
            </a: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κυκλικό</a:t>
            </a:r>
            <a:r>
              <a:rPr lang="en-US" sz="2000" b="1" dirty="0" smtClean="0">
                <a:solidFill>
                  <a:srgbClr val="000000"/>
                </a:solidFill>
              </a:rPr>
              <a:t> </a:t>
            </a:r>
            <a:r>
              <a:rPr lang="en-US" sz="2000" b="1" dirty="0" err="1" smtClean="0">
                <a:solidFill>
                  <a:srgbClr val="000000"/>
                </a:solidFill>
              </a:rPr>
              <a:t>μαγνητικό</a:t>
            </a:r>
            <a:r>
              <a:rPr lang="en-US" sz="2000" b="1" dirty="0" smtClean="0">
                <a:solidFill>
                  <a:srgbClr val="000000"/>
                </a:solidFill>
              </a:rPr>
              <a:t> </a:t>
            </a:r>
            <a:r>
              <a:rPr lang="en-US" sz="2000" b="1" dirty="0" err="1" smtClean="0">
                <a:solidFill>
                  <a:srgbClr val="000000"/>
                </a:solidFill>
              </a:rPr>
              <a:t>πεδίο</a:t>
            </a:r>
            <a:r>
              <a:rPr lang="en-US" sz="2000" b="1" dirty="0" smtClean="0">
                <a:solidFill>
                  <a:srgbClr val="000000"/>
                </a:solidFill>
              </a:rPr>
              <a:t> </a:t>
            </a:r>
            <a:r>
              <a:rPr lang="en-US" sz="2000" b="1" dirty="0" err="1" smtClean="0">
                <a:solidFill>
                  <a:srgbClr val="000000"/>
                </a:solidFill>
              </a:rPr>
              <a:t>που</a:t>
            </a:r>
            <a:r>
              <a:rPr lang="en-US" sz="2000" b="1" dirty="0" smtClean="0">
                <a:solidFill>
                  <a:srgbClr val="000000"/>
                </a:solidFill>
              </a:rPr>
              <a:t> </a:t>
            </a:r>
            <a:r>
              <a:rPr lang="en-US" sz="2000" b="1" dirty="0" err="1" smtClean="0">
                <a:solidFill>
                  <a:srgbClr val="000000"/>
                </a:solidFill>
              </a:rPr>
              <a:t>δημιουργείται</a:t>
            </a:r>
            <a:r>
              <a:rPr lang="en-US" sz="2000" b="1" dirty="0" smtClean="0">
                <a:solidFill>
                  <a:srgbClr val="000000"/>
                </a:solidFill>
              </a:rPr>
              <a:t> </a:t>
            </a:r>
            <a:r>
              <a:rPr lang="en-US" sz="2000" b="1" dirty="0" err="1" smtClean="0">
                <a:solidFill>
                  <a:srgbClr val="000000"/>
                </a:solidFill>
              </a:rPr>
              <a:t>γύρω</a:t>
            </a:r>
            <a:r>
              <a:rPr lang="en-US" sz="2000" b="1" dirty="0" smtClean="0">
                <a:solidFill>
                  <a:srgbClr val="000000"/>
                </a:solidFill>
              </a:rPr>
              <a:t> </a:t>
            </a:r>
            <a:r>
              <a:rPr lang="en-US" sz="2000" b="1" dirty="0" err="1" smtClean="0">
                <a:solidFill>
                  <a:srgbClr val="000000"/>
                </a:solidFill>
              </a:rPr>
              <a:t>από</a:t>
            </a:r>
            <a:r>
              <a:rPr lang="en-US" sz="2000" b="1" dirty="0" smtClean="0">
                <a:solidFill>
                  <a:srgbClr val="000000"/>
                </a:solidFill>
              </a:rPr>
              <a:t> </a:t>
            </a: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ρευματοφόρο</a:t>
            </a:r>
            <a:r>
              <a:rPr lang="en-US" sz="2000" b="1" dirty="0" smtClean="0">
                <a:solidFill>
                  <a:srgbClr val="000000"/>
                </a:solidFill>
              </a:rPr>
              <a:t> </a:t>
            </a:r>
            <a:r>
              <a:rPr lang="en-US" sz="2000" b="1" dirty="0" err="1" smtClean="0">
                <a:solidFill>
                  <a:srgbClr val="000000"/>
                </a:solidFill>
              </a:rPr>
              <a:t>σύρμα</a:t>
            </a:r>
            <a:r>
              <a:rPr lang="en-US" sz="2000" b="1" dirty="0" smtClean="0">
                <a:solidFill>
                  <a:srgbClr val="000000"/>
                </a:solidFill>
              </a:rPr>
              <a:t>.</a:t>
            </a:r>
          </a:p>
          <a:p>
            <a:pPr marL="273050" indent="-273050" algn="just">
              <a:lnSpc>
                <a:spcPct val="90000"/>
              </a:lnSpc>
            </a:pPr>
            <a:endParaRPr lang="en-US" sz="2000" b="1" dirty="0" smtClean="0">
              <a:solidFill>
                <a:srgbClr val="000000"/>
              </a:solidFill>
            </a:endParaRPr>
          </a:p>
        </p:txBody>
      </p:sp>
      <p:pic>
        <p:nvPicPr>
          <p:cNvPr id="40965" name="Picture 7" descr="27819_3009"/>
          <p:cNvPicPr>
            <a:picLocks noChangeAspect="1" noChangeArrowheads="1"/>
          </p:cNvPicPr>
          <p:nvPr/>
        </p:nvPicPr>
        <p:blipFill>
          <a:blip r:embed="rId2" cstate="print"/>
          <a:srcRect/>
          <a:stretch>
            <a:fillRect/>
          </a:stretch>
        </p:blipFill>
        <p:spPr bwMode="auto">
          <a:xfrm>
            <a:off x="8471337" y="348761"/>
            <a:ext cx="3216166" cy="2907068"/>
          </a:xfrm>
          <a:prstGeom prst="rect">
            <a:avLst/>
          </a:prstGeom>
          <a:noFill/>
          <a:ln w="9525">
            <a:noFill/>
            <a:miter lim="800000"/>
            <a:headEnd/>
            <a:tailEnd/>
          </a:ln>
          <a:scene3d>
            <a:camera prst="orthographicFront"/>
            <a:lightRig rig="threePt" dir="t"/>
          </a:scene3d>
          <a:sp3d>
            <a:bevelT/>
          </a:sp3d>
        </p:spPr>
      </p:pic>
      <p:sp>
        <p:nvSpPr>
          <p:cNvPr id="8" name="Text Box 5"/>
          <p:cNvSpPr txBox="1">
            <a:spLocks noChangeArrowheads="1"/>
          </p:cNvSpPr>
          <p:nvPr/>
        </p:nvSpPr>
        <p:spPr bwMode="auto">
          <a:xfrm>
            <a:off x="3038656" y="81649"/>
            <a:ext cx="5432680"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Ο Νόμος του </a:t>
            </a:r>
            <a:r>
              <a:rPr lang="en-US" sz="4000" b="1" dirty="0" smtClean="0">
                <a:solidFill>
                  <a:srgbClr val="0F7698"/>
                </a:solidFill>
              </a:rPr>
              <a:t>Ampere</a:t>
            </a:r>
          </a:p>
        </p:txBody>
      </p:sp>
      <p:pic>
        <p:nvPicPr>
          <p:cNvPr id="9" name="Picture 7" descr="27819_3010c"/>
          <p:cNvPicPr>
            <a:picLocks noChangeAspect="1" noChangeArrowheads="1"/>
          </p:cNvPicPr>
          <p:nvPr/>
        </p:nvPicPr>
        <p:blipFill>
          <a:blip r:embed="rId3" cstate="print"/>
          <a:srcRect/>
          <a:stretch>
            <a:fillRect/>
          </a:stretch>
        </p:blipFill>
        <p:spPr bwMode="auto">
          <a:xfrm>
            <a:off x="8647022" y="3358416"/>
            <a:ext cx="2893337" cy="3436524"/>
          </a:xfrm>
          <a:prstGeom prst="rect">
            <a:avLst/>
          </a:prstGeom>
          <a:noFill/>
          <a:ln w="9525">
            <a:noFill/>
            <a:miter lim="800000"/>
            <a:headEnd/>
            <a:tailEnd/>
          </a:ln>
          <a:scene3d>
            <a:camera prst="orthographicFront"/>
            <a:lightRig rig="threePt" dir="t"/>
          </a:scene3d>
          <a:sp3d>
            <a:bevelT/>
          </a:sp3d>
        </p:spPr>
      </p:pic>
      <p:sp>
        <p:nvSpPr>
          <p:cNvPr id="10" name="9 - Θέση αριθμού διαφάνειας"/>
          <p:cNvSpPr>
            <a:spLocks noGrp="1"/>
          </p:cNvSpPr>
          <p:nvPr>
            <p:ph type="sldNum" sz="quarter" idx="12"/>
          </p:nvPr>
        </p:nvSpPr>
        <p:spPr/>
        <p:txBody>
          <a:bodyPr/>
          <a:lstStyle/>
          <a:p>
            <a:pPr>
              <a:defRPr/>
            </a:pPr>
            <a:fld id="{1A5AFEB3-9FE6-4F28-B17E-F12F1808A410}" type="slidenum">
              <a:rPr lang="en-US" altLang="en-US" smtClean="0"/>
              <a:pPr>
                <a:defRPr/>
              </a:pPr>
              <a:t>140</a:t>
            </a:fld>
            <a:endParaRPr lang="en-US" altLang="en-US"/>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4"/>
          <p:cNvGraphicFramePr>
            <a:graphicFrameLocks noChangeAspect="1"/>
          </p:cNvGraphicFramePr>
          <p:nvPr/>
        </p:nvGraphicFramePr>
        <p:xfrm>
          <a:off x="3876970" y="1104960"/>
          <a:ext cx="4781608" cy="1046546"/>
        </p:xfrm>
        <a:graphic>
          <a:graphicData uri="http://schemas.openxmlformats.org/presentationml/2006/ole">
            <mc:AlternateContent xmlns:mc="http://schemas.openxmlformats.org/markup-compatibility/2006">
              <mc:Choice xmlns:v="urn:schemas-microsoft-com:vml" Requires="v">
                <p:oleObj spid="_x0000_s589832" name="Equation" r:id="rId3" imgW="1409400" imgH="380880" progId="Equation.DSMT4">
                  <p:embed/>
                </p:oleObj>
              </mc:Choice>
              <mc:Fallback>
                <p:oleObj name="Equation" r:id="rId3" imgW="1409400" imgH="380880" progId="Equation.DSMT4">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6970" y="1104960"/>
                        <a:ext cx="4781608" cy="1046546"/>
                      </a:xfrm>
                      <a:prstGeom prst="rect">
                        <a:avLst/>
                      </a:prstGeom>
                      <a:solidFill>
                        <a:srgbClr val="FF9900"/>
                      </a:solidFill>
                    </p:spPr>
                  </p:pic>
                </p:oleObj>
              </mc:Fallback>
            </mc:AlternateContent>
          </a:graphicData>
        </a:graphic>
      </p:graphicFrame>
      <p:sp>
        <p:nvSpPr>
          <p:cNvPr id="10" name="Text Box 5"/>
          <p:cNvSpPr txBox="1">
            <a:spLocks noChangeArrowheads="1"/>
          </p:cNvSpPr>
          <p:nvPr/>
        </p:nvSpPr>
        <p:spPr bwMode="auto">
          <a:xfrm>
            <a:off x="3038656" y="81649"/>
            <a:ext cx="5432680"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Ο Νόμος του </a:t>
            </a:r>
            <a:r>
              <a:rPr lang="en-US" sz="4000" b="1" dirty="0" smtClean="0">
                <a:solidFill>
                  <a:srgbClr val="0F7698"/>
                </a:solidFill>
              </a:rPr>
              <a:t>Ampere</a:t>
            </a:r>
          </a:p>
        </p:txBody>
      </p:sp>
      <p:pic>
        <p:nvPicPr>
          <p:cNvPr id="12" name="Picture 7" descr="27819_3013"/>
          <p:cNvPicPr>
            <a:picLocks noChangeAspect="1" noChangeArrowheads="1"/>
          </p:cNvPicPr>
          <p:nvPr/>
        </p:nvPicPr>
        <p:blipFill>
          <a:blip r:embed="rId5" cstate="print"/>
          <a:srcRect/>
          <a:stretch>
            <a:fillRect/>
          </a:stretch>
        </p:blipFill>
        <p:spPr bwMode="auto">
          <a:xfrm>
            <a:off x="7675437" y="3236368"/>
            <a:ext cx="4217821" cy="2733509"/>
          </a:xfrm>
          <a:prstGeom prst="rect">
            <a:avLst/>
          </a:prstGeom>
          <a:noFill/>
          <a:ln w="9525">
            <a:noFill/>
            <a:miter lim="800000"/>
            <a:headEnd/>
            <a:tailEnd/>
          </a:ln>
          <a:scene3d>
            <a:camera prst="orthographicFront"/>
            <a:lightRig rig="threePt" dir="t"/>
          </a:scene3d>
          <a:sp3d>
            <a:bevelT/>
          </a:sp3d>
        </p:spPr>
      </p:pic>
      <p:sp>
        <p:nvSpPr>
          <p:cNvPr id="13" name="Rectangle 3"/>
          <p:cNvSpPr>
            <a:spLocks noGrp="1" noChangeArrowheads="1"/>
          </p:cNvSpPr>
          <p:nvPr>
            <p:ph sz="half" idx="1"/>
          </p:nvPr>
        </p:nvSpPr>
        <p:spPr>
          <a:xfrm>
            <a:off x="283780" y="2581002"/>
            <a:ext cx="7031421" cy="4030004"/>
          </a:xfrm>
        </p:spPr>
        <p:txBody>
          <a:bodyPr>
            <a:noAutofit/>
          </a:bodyPr>
          <a:lstStyle/>
          <a:p>
            <a:pPr marL="273050" indent="-273050" algn="just">
              <a:lnSpc>
                <a:spcPct val="100000"/>
              </a:lnSpc>
            </a:pPr>
            <a:r>
              <a:rPr lang="en-US" sz="2000" b="1" dirty="0" err="1" smtClean="0">
                <a:solidFill>
                  <a:srgbClr val="000000"/>
                </a:solidFill>
              </a:rPr>
              <a:t>Υπολογίζουμε</a:t>
            </a:r>
            <a:r>
              <a:rPr lang="en-US" sz="2000" b="1" dirty="0" smtClean="0">
                <a:solidFill>
                  <a:srgbClr val="000000"/>
                </a:solidFill>
              </a:rPr>
              <a:t> </a:t>
            </a: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μαγνητικό</a:t>
            </a:r>
            <a:r>
              <a:rPr lang="en-US" sz="2000" b="1" dirty="0" smtClean="0">
                <a:solidFill>
                  <a:srgbClr val="000000"/>
                </a:solidFill>
              </a:rPr>
              <a:t> </a:t>
            </a:r>
            <a:r>
              <a:rPr lang="en-US" sz="2000" b="1" dirty="0" err="1" smtClean="0">
                <a:solidFill>
                  <a:srgbClr val="000000"/>
                </a:solidFill>
              </a:rPr>
              <a:t>πεδίο</a:t>
            </a:r>
            <a:r>
              <a:rPr lang="en-US" sz="2000" b="1" dirty="0" smtClean="0">
                <a:solidFill>
                  <a:srgbClr val="000000"/>
                </a:solidFill>
              </a:rPr>
              <a:t> </a:t>
            </a:r>
            <a:r>
              <a:rPr lang="en-US" sz="2000" b="1" dirty="0" err="1" smtClean="0">
                <a:solidFill>
                  <a:srgbClr val="000000"/>
                </a:solidFill>
              </a:rPr>
              <a:t>σε</a:t>
            </a:r>
            <a:r>
              <a:rPr lang="en-US" sz="2000" b="1" dirty="0" smtClean="0">
                <a:solidFill>
                  <a:srgbClr val="000000"/>
                </a:solidFill>
              </a:rPr>
              <a:t> </a:t>
            </a:r>
            <a:r>
              <a:rPr lang="en-US" sz="2000" b="1" dirty="0" err="1" smtClean="0">
                <a:solidFill>
                  <a:srgbClr val="000000"/>
                </a:solidFill>
              </a:rPr>
              <a:t>απόσταση</a:t>
            </a:r>
            <a:r>
              <a:rPr lang="en-US" sz="2000" b="1" dirty="0" smtClean="0">
                <a:solidFill>
                  <a:srgbClr val="000000"/>
                </a:solidFill>
              </a:rPr>
              <a:t> </a:t>
            </a:r>
            <a:r>
              <a:rPr lang="en-US" sz="2000" b="1" i="1" dirty="0" smtClean="0">
                <a:solidFill>
                  <a:srgbClr val="000000"/>
                </a:solidFill>
              </a:rPr>
              <a:t>r</a:t>
            </a:r>
            <a:r>
              <a:rPr lang="en-US" sz="2000" b="1" dirty="0" smtClean="0">
                <a:solidFill>
                  <a:srgbClr val="000000"/>
                </a:solidFill>
              </a:rPr>
              <a:t> </a:t>
            </a:r>
            <a:r>
              <a:rPr lang="el-GR" sz="2000" b="1" dirty="0" smtClean="0">
                <a:solidFill>
                  <a:srgbClr val="000000"/>
                </a:solidFill>
              </a:rPr>
              <a:t> </a:t>
            </a:r>
            <a:r>
              <a:rPr lang="en-US" sz="2000" b="1" dirty="0" err="1" smtClean="0">
                <a:solidFill>
                  <a:srgbClr val="000000"/>
                </a:solidFill>
              </a:rPr>
              <a:t>από</a:t>
            </a:r>
            <a:r>
              <a:rPr lang="en-US" sz="2000" b="1" dirty="0" smtClean="0">
                <a:solidFill>
                  <a:srgbClr val="000000"/>
                </a:solidFill>
              </a:rPr>
              <a:t> </a:t>
            </a: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κέντρο</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σύρματος</a:t>
            </a:r>
            <a:r>
              <a:rPr lang="el-GR" sz="2000" b="1" dirty="0" smtClean="0">
                <a:solidFill>
                  <a:srgbClr val="000000"/>
                </a:solidFill>
              </a:rPr>
              <a:t>,</a:t>
            </a:r>
            <a:r>
              <a:rPr lang="en-US" sz="2000" b="1" dirty="0" smtClean="0">
                <a:solidFill>
                  <a:srgbClr val="000000"/>
                </a:solidFill>
              </a:rPr>
              <a:t> </a:t>
            </a:r>
            <a:r>
              <a:rPr lang="el-GR" sz="2000" b="1" dirty="0" smtClean="0">
                <a:solidFill>
                  <a:srgbClr val="000000"/>
                </a:solidFill>
              </a:rPr>
              <a:t>το οποίο</a:t>
            </a:r>
            <a:r>
              <a:rPr lang="en-US" sz="2000" b="1" dirty="0" smtClean="0">
                <a:solidFill>
                  <a:srgbClr val="000000"/>
                </a:solidFill>
              </a:rPr>
              <a:t> </a:t>
            </a:r>
            <a:r>
              <a:rPr lang="en-US" sz="2000" b="1" dirty="0" err="1" smtClean="0">
                <a:solidFill>
                  <a:srgbClr val="000000"/>
                </a:solidFill>
              </a:rPr>
              <a:t>διαρρέεται</a:t>
            </a:r>
            <a:r>
              <a:rPr lang="en-US" sz="2000" b="1" dirty="0" smtClean="0">
                <a:solidFill>
                  <a:srgbClr val="000000"/>
                </a:solidFill>
              </a:rPr>
              <a:t> </a:t>
            </a:r>
            <a:r>
              <a:rPr lang="en-US" sz="2000" b="1" dirty="0" err="1" smtClean="0">
                <a:solidFill>
                  <a:srgbClr val="000000"/>
                </a:solidFill>
              </a:rPr>
              <a:t>από</a:t>
            </a:r>
            <a:r>
              <a:rPr lang="en-US" sz="2000" b="1" dirty="0" smtClean="0">
                <a:solidFill>
                  <a:srgbClr val="000000"/>
                </a:solidFill>
              </a:rPr>
              <a:t> </a:t>
            </a:r>
            <a:r>
              <a:rPr lang="en-US" sz="2000" b="1" dirty="0" err="1" smtClean="0">
                <a:solidFill>
                  <a:srgbClr val="000000"/>
                </a:solidFill>
              </a:rPr>
              <a:t>σταθερό</a:t>
            </a:r>
            <a:r>
              <a:rPr lang="en-US" sz="2000" b="1" dirty="0" smtClean="0">
                <a:solidFill>
                  <a:srgbClr val="000000"/>
                </a:solidFill>
              </a:rPr>
              <a:t> </a:t>
            </a:r>
            <a:r>
              <a:rPr lang="en-US" sz="2000" b="1" dirty="0" err="1" smtClean="0">
                <a:solidFill>
                  <a:srgbClr val="000000"/>
                </a:solidFill>
              </a:rPr>
              <a:t>ρεύμα</a:t>
            </a:r>
            <a:r>
              <a:rPr lang="en-US" sz="2000" b="1" dirty="0" smtClean="0">
                <a:solidFill>
                  <a:srgbClr val="000000"/>
                </a:solidFill>
              </a:rPr>
              <a:t> </a:t>
            </a:r>
            <a:r>
              <a:rPr lang="en-US" sz="2000" b="1" i="1" dirty="0" smtClean="0">
                <a:solidFill>
                  <a:srgbClr val="000000"/>
                </a:solidFill>
              </a:rPr>
              <a:t>I.</a:t>
            </a:r>
          </a:p>
          <a:p>
            <a:pPr marL="273050" indent="-273050" algn="just">
              <a:lnSpc>
                <a:spcPct val="100000"/>
              </a:lnSpc>
            </a:pP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ρεύμα</a:t>
            </a:r>
            <a:r>
              <a:rPr lang="en-US"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 </a:t>
            </a:r>
            <a:r>
              <a:rPr lang="en-US" sz="2000" b="1" dirty="0" err="1" smtClean="0">
                <a:solidFill>
                  <a:srgbClr val="000000"/>
                </a:solidFill>
              </a:rPr>
              <a:t>κατανεμημένο</a:t>
            </a:r>
            <a:r>
              <a:rPr lang="en-US" sz="2000" b="1" dirty="0" smtClean="0">
                <a:solidFill>
                  <a:srgbClr val="000000"/>
                </a:solidFill>
              </a:rPr>
              <a:t> </a:t>
            </a:r>
            <a:r>
              <a:rPr lang="en-US" sz="2000" b="1" dirty="0" err="1" smtClean="0">
                <a:solidFill>
                  <a:srgbClr val="000000"/>
                </a:solidFill>
              </a:rPr>
              <a:t>ομοιόμορφα</a:t>
            </a:r>
            <a:r>
              <a:rPr lang="en-US" sz="2000" b="1" dirty="0" smtClean="0">
                <a:solidFill>
                  <a:srgbClr val="000000"/>
                </a:solidFill>
              </a:rPr>
              <a:t> </a:t>
            </a:r>
            <a:r>
              <a:rPr lang="en-US" sz="2000" b="1" dirty="0" err="1" smtClean="0">
                <a:solidFill>
                  <a:srgbClr val="000000"/>
                </a:solidFill>
              </a:rPr>
              <a:t>στη</a:t>
            </a:r>
            <a:r>
              <a:rPr lang="en-US" sz="2000" b="1" dirty="0" smtClean="0">
                <a:solidFill>
                  <a:srgbClr val="000000"/>
                </a:solidFill>
              </a:rPr>
              <a:t> </a:t>
            </a:r>
            <a:r>
              <a:rPr lang="en-US" sz="2000" b="1" dirty="0" err="1" smtClean="0">
                <a:solidFill>
                  <a:srgbClr val="000000"/>
                </a:solidFill>
              </a:rPr>
              <a:t>διατομή</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σύρματος</a:t>
            </a:r>
            <a:r>
              <a:rPr lang="en-US" sz="2000" b="1" dirty="0" smtClean="0">
                <a:solidFill>
                  <a:srgbClr val="000000"/>
                </a:solidFill>
              </a:rPr>
              <a:t>.</a:t>
            </a:r>
          </a:p>
          <a:p>
            <a:pPr marL="273050" indent="-273050" algn="just">
              <a:lnSpc>
                <a:spcPct val="100000"/>
              </a:lnSpc>
            </a:pPr>
            <a:r>
              <a:rPr lang="el-GR" sz="2000" b="1" dirty="0" smtClean="0">
                <a:solidFill>
                  <a:srgbClr val="000000"/>
                </a:solidFill>
              </a:rPr>
              <a:t>Εφόσον</a:t>
            </a:r>
            <a:r>
              <a:rPr lang="en-US" sz="2000" b="1" dirty="0" smtClean="0">
                <a:solidFill>
                  <a:srgbClr val="000000"/>
                </a:solidFill>
              </a:rPr>
              <a:t> </a:t>
            </a: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σύρμα</a:t>
            </a:r>
            <a:r>
              <a:rPr lang="en-US" sz="2000" b="1" dirty="0" smtClean="0">
                <a:solidFill>
                  <a:srgbClr val="000000"/>
                </a:solidFill>
              </a:rPr>
              <a:t> </a:t>
            </a:r>
            <a:r>
              <a:rPr lang="el-GR" sz="2000" b="1" dirty="0" smtClean="0">
                <a:solidFill>
                  <a:srgbClr val="000000"/>
                </a:solidFill>
              </a:rPr>
              <a:t>έχει</a:t>
            </a:r>
            <a:r>
              <a:rPr lang="en-US" sz="2000" b="1" dirty="0" smtClean="0">
                <a:solidFill>
                  <a:srgbClr val="000000"/>
                </a:solidFill>
              </a:rPr>
              <a:t> </a:t>
            </a:r>
            <a:r>
              <a:rPr lang="el-GR" sz="2000" b="1" dirty="0" smtClean="0">
                <a:solidFill>
                  <a:srgbClr val="000000"/>
                </a:solidFill>
              </a:rPr>
              <a:t>μεγάλο βαθμό </a:t>
            </a:r>
            <a:r>
              <a:rPr lang="en-US" sz="2000" b="1" dirty="0" err="1" smtClean="0">
                <a:solidFill>
                  <a:srgbClr val="000000"/>
                </a:solidFill>
              </a:rPr>
              <a:t>συμμετρία</a:t>
            </a:r>
            <a:r>
              <a:rPr lang="el-GR" sz="2000" b="1" dirty="0" smtClean="0">
                <a:solidFill>
                  <a:srgbClr val="000000"/>
                </a:solidFill>
              </a:rPr>
              <a:t>ς</a:t>
            </a:r>
            <a:r>
              <a:rPr lang="en-US" sz="2000" b="1" dirty="0" smtClean="0">
                <a:solidFill>
                  <a:srgbClr val="000000"/>
                </a:solidFill>
              </a:rPr>
              <a:t>, </a:t>
            </a:r>
            <a:r>
              <a:rPr lang="el-GR" sz="2000" b="1" dirty="0" smtClean="0">
                <a:solidFill>
                  <a:srgbClr val="000000"/>
                </a:solidFill>
              </a:rPr>
              <a:t>κατηγοριοποιούμε </a:t>
            </a: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πρόβλημα</a:t>
            </a:r>
            <a:r>
              <a:rPr lang="en-US" sz="2000" b="1" dirty="0" smtClean="0">
                <a:solidFill>
                  <a:srgbClr val="000000"/>
                </a:solidFill>
              </a:rPr>
              <a:t> </a:t>
            </a:r>
            <a:r>
              <a:rPr lang="el-GR" sz="2000" b="1" dirty="0" smtClean="0">
                <a:solidFill>
                  <a:srgbClr val="000000"/>
                </a:solidFill>
              </a:rPr>
              <a:t>ως πρόβλημα που </a:t>
            </a:r>
            <a:r>
              <a:rPr lang="en-US" sz="2000" b="1" dirty="0" err="1" smtClean="0">
                <a:solidFill>
                  <a:srgbClr val="000000"/>
                </a:solidFill>
              </a:rPr>
              <a:t>λύνεται</a:t>
            </a:r>
            <a:r>
              <a:rPr lang="en-US" sz="2000" b="1" dirty="0" smtClean="0">
                <a:solidFill>
                  <a:srgbClr val="000000"/>
                </a:solidFill>
              </a:rPr>
              <a:t> </a:t>
            </a:r>
            <a:r>
              <a:rPr lang="en-US" sz="2000" b="1" dirty="0" err="1" smtClean="0">
                <a:solidFill>
                  <a:srgbClr val="000000"/>
                </a:solidFill>
              </a:rPr>
              <a:t>με</a:t>
            </a:r>
            <a:r>
              <a:rPr lang="en-US" sz="2000" b="1" dirty="0" smtClean="0">
                <a:solidFill>
                  <a:srgbClr val="000000"/>
                </a:solidFill>
              </a:rPr>
              <a:t> </a:t>
            </a:r>
            <a:r>
              <a:rPr lang="el-GR" sz="2000" b="1" dirty="0" smtClean="0">
                <a:solidFill>
                  <a:srgbClr val="000000"/>
                </a:solidFill>
              </a:rPr>
              <a:t>εφαρμογή </a:t>
            </a:r>
            <a:r>
              <a:rPr lang="en-US" sz="2000" b="1" dirty="0" err="1" smtClean="0">
                <a:solidFill>
                  <a:srgbClr val="000000"/>
                </a:solidFill>
              </a:rPr>
              <a:t>το</a:t>
            </a:r>
            <a:r>
              <a:rPr lang="el-GR" sz="2000" b="1" dirty="0" smtClean="0">
                <a:solidFill>
                  <a:srgbClr val="000000"/>
                </a:solidFill>
              </a:rPr>
              <a:t>υ</a:t>
            </a:r>
            <a:r>
              <a:rPr lang="en-US" sz="2000" b="1" dirty="0" smtClean="0">
                <a:solidFill>
                  <a:srgbClr val="000000"/>
                </a:solidFill>
              </a:rPr>
              <a:t> </a:t>
            </a:r>
            <a:r>
              <a:rPr lang="en-US" sz="2000" b="1" dirty="0" err="1" smtClean="0">
                <a:solidFill>
                  <a:srgbClr val="000000"/>
                </a:solidFill>
              </a:rPr>
              <a:t>νόμο</a:t>
            </a:r>
            <a:r>
              <a:rPr lang="el-GR" sz="2000" b="1" dirty="0" smtClean="0">
                <a:solidFill>
                  <a:srgbClr val="000000"/>
                </a:solidFill>
              </a:rPr>
              <a:t>υ</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Amp</a:t>
            </a:r>
            <a:r>
              <a:rPr lang="en-US" sz="2000" b="1" dirty="0" err="1" smtClean="0">
                <a:solidFill>
                  <a:srgbClr val="000000"/>
                </a:solidFill>
                <a:cs typeface="Arial" charset="0"/>
              </a:rPr>
              <a:t>ère</a:t>
            </a:r>
            <a:r>
              <a:rPr lang="en-US" sz="2000" b="1" dirty="0" smtClean="0">
                <a:solidFill>
                  <a:srgbClr val="000000"/>
                </a:solidFill>
                <a:cs typeface="Arial" charset="0"/>
              </a:rPr>
              <a:t>.</a:t>
            </a:r>
          </a:p>
          <a:p>
            <a:pPr marL="273050" lvl="1" indent="-273050" algn="just">
              <a:buClr>
                <a:srgbClr val="2187BA"/>
              </a:buClr>
            </a:pPr>
            <a:r>
              <a:rPr lang="en-US" sz="2000" b="1" dirty="0" err="1" smtClean="0">
                <a:solidFill>
                  <a:srgbClr val="000000"/>
                </a:solidFill>
              </a:rPr>
              <a:t>Για</a:t>
            </a:r>
            <a:r>
              <a:rPr lang="en-US" sz="2000" b="1" dirty="0" smtClean="0">
                <a:solidFill>
                  <a:srgbClr val="000000"/>
                </a:solidFill>
              </a:rPr>
              <a:t> </a:t>
            </a:r>
            <a:r>
              <a:rPr lang="en-US" sz="2000" b="1" i="1" dirty="0" smtClean="0">
                <a:solidFill>
                  <a:srgbClr val="000000"/>
                </a:solidFill>
              </a:rPr>
              <a:t>r </a:t>
            </a:r>
            <a:r>
              <a:rPr lang="en-US" sz="2000" b="1" i="1" dirty="0" smtClean="0">
                <a:solidFill>
                  <a:srgbClr val="000000"/>
                </a:solidFill>
                <a:cs typeface="Arial" charset="0"/>
              </a:rPr>
              <a:t>≥ R</a:t>
            </a:r>
            <a:r>
              <a:rPr lang="en-US" sz="2000" b="1" dirty="0" smtClean="0">
                <a:solidFill>
                  <a:srgbClr val="000000"/>
                </a:solidFill>
                <a:cs typeface="Arial" charset="0"/>
              </a:rPr>
              <a:t>, </a:t>
            </a:r>
            <a:r>
              <a:rPr lang="el-GR" sz="2000" b="1" dirty="0" smtClean="0">
                <a:solidFill>
                  <a:srgbClr val="000000"/>
                </a:solidFill>
                <a:cs typeface="Arial" charset="0"/>
              </a:rPr>
              <a:t>το αποτέλεσμα πρέπει </a:t>
            </a:r>
            <a:r>
              <a:rPr lang="en-US" sz="2000" b="1" dirty="0" err="1" smtClean="0">
                <a:solidFill>
                  <a:srgbClr val="000000"/>
                </a:solidFill>
                <a:cs typeface="Arial" charset="0"/>
              </a:rPr>
              <a:t>να</a:t>
            </a:r>
            <a:r>
              <a:rPr lang="en-US" sz="2000" b="1" dirty="0" smtClean="0">
                <a:solidFill>
                  <a:srgbClr val="000000"/>
                </a:solidFill>
                <a:cs typeface="Arial" charset="0"/>
              </a:rPr>
              <a:t> </a:t>
            </a:r>
            <a:r>
              <a:rPr lang="el-GR" sz="2000" b="1" dirty="0" smtClean="0">
                <a:solidFill>
                  <a:srgbClr val="000000"/>
                </a:solidFill>
                <a:cs typeface="Arial" charset="0"/>
              </a:rPr>
              <a:t>είναι</a:t>
            </a:r>
            <a:r>
              <a:rPr lang="en-US" sz="2000" b="1" dirty="0" smtClean="0">
                <a:solidFill>
                  <a:srgbClr val="000000"/>
                </a:solidFill>
                <a:cs typeface="Arial" charset="0"/>
              </a:rPr>
              <a:t> </a:t>
            </a:r>
            <a:r>
              <a:rPr lang="en-US" sz="2000" b="1" dirty="0" err="1" smtClean="0">
                <a:solidFill>
                  <a:srgbClr val="000000"/>
                </a:solidFill>
                <a:cs typeface="Arial" charset="0"/>
              </a:rPr>
              <a:t>το</a:t>
            </a:r>
            <a:r>
              <a:rPr lang="en-US" sz="2000" b="1" dirty="0" smtClean="0">
                <a:solidFill>
                  <a:srgbClr val="000000"/>
                </a:solidFill>
                <a:cs typeface="Arial" charset="0"/>
              </a:rPr>
              <a:t> </a:t>
            </a:r>
            <a:r>
              <a:rPr lang="en-US" sz="2000" b="1" dirty="0" err="1" smtClean="0">
                <a:solidFill>
                  <a:srgbClr val="000000"/>
                </a:solidFill>
                <a:cs typeface="Arial" charset="0"/>
              </a:rPr>
              <a:t>ίδιο</a:t>
            </a:r>
            <a:r>
              <a:rPr lang="en-US" sz="2000" b="1" dirty="0" smtClean="0">
                <a:solidFill>
                  <a:srgbClr val="000000"/>
                </a:solidFill>
                <a:cs typeface="Arial" charset="0"/>
              </a:rPr>
              <a:t> </a:t>
            </a:r>
            <a:r>
              <a:rPr lang="en-US" sz="2000" b="1" dirty="0" err="1" smtClean="0">
                <a:solidFill>
                  <a:srgbClr val="000000"/>
                </a:solidFill>
                <a:cs typeface="Arial" charset="0"/>
              </a:rPr>
              <a:t>με</a:t>
            </a:r>
            <a:r>
              <a:rPr lang="en-US" sz="2000" b="1" dirty="0" smtClean="0">
                <a:solidFill>
                  <a:srgbClr val="000000"/>
                </a:solidFill>
                <a:cs typeface="Arial" charset="0"/>
              </a:rPr>
              <a:t> </a:t>
            </a:r>
            <a:r>
              <a:rPr lang="en-US" sz="2000" b="1" dirty="0" err="1" smtClean="0">
                <a:solidFill>
                  <a:srgbClr val="000000"/>
                </a:solidFill>
                <a:cs typeface="Arial" charset="0"/>
              </a:rPr>
              <a:t>εκείνο</a:t>
            </a:r>
            <a:r>
              <a:rPr lang="en-US" sz="2000" b="1" dirty="0" smtClean="0">
                <a:solidFill>
                  <a:srgbClr val="000000"/>
                </a:solidFill>
                <a:cs typeface="Arial" charset="0"/>
              </a:rPr>
              <a:t> </a:t>
            </a:r>
            <a:r>
              <a:rPr lang="en-US" sz="2000" b="1" dirty="0" err="1" smtClean="0">
                <a:solidFill>
                  <a:srgbClr val="000000"/>
                </a:solidFill>
                <a:cs typeface="Arial" charset="0"/>
              </a:rPr>
              <a:t>που</a:t>
            </a:r>
            <a:r>
              <a:rPr lang="en-US" sz="2000" b="1" dirty="0" smtClean="0">
                <a:solidFill>
                  <a:srgbClr val="000000"/>
                </a:solidFill>
                <a:cs typeface="Arial" charset="0"/>
              </a:rPr>
              <a:t> </a:t>
            </a:r>
            <a:r>
              <a:rPr lang="el-GR" sz="2000" b="1" dirty="0" smtClean="0">
                <a:solidFill>
                  <a:srgbClr val="000000"/>
                </a:solidFill>
                <a:cs typeface="Arial" charset="0"/>
              </a:rPr>
              <a:t>προκύπτει</a:t>
            </a:r>
            <a:r>
              <a:rPr lang="en-US" sz="2000" b="1" dirty="0" smtClean="0">
                <a:solidFill>
                  <a:srgbClr val="000000"/>
                </a:solidFill>
                <a:cs typeface="Arial" charset="0"/>
              </a:rPr>
              <a:t> </a:t>
            </a:r>
            <a:r>
              <a:rPr lang="el-GR" sz="2000" b="1" dirty="0" smtClean="0">
                <a:solidFill>
                  <a:srgbClr val="000000"/>
                </a:solidFill>
                <a:cs typeface="Arial" charset="0"/>
              </a:rPr>
              <a:t>με την εφαρμογή του</a:t>
            </a:r>
            <a:r>
              <a:rPr lang="en-US" sz="2000" b="1" dirty="0" smtClean="0">
                <a:solidFill>
                  <a:srgbClr val="000000"/>
                </a:solidFill>
                <a:cs typeface="Arial" charset="0"/>
              </a:rPr>
              <a:t> </a:t>
            </a:r>
            <a:r>
              <a:rPr lang="en-US" sz="2000" b="1" dirty="0" err="1" smtClean="0">
                <a:solidFill>
                  <a:srgbClr val="000000"/>
                </a:solidFill>
                <a:cs typeface="Arial" charset="0"/>
              </a:rPr>
              <a:t>νόμο</a:t>
            </a:r>
            <a:r>
              <a:rPr lang="el-GR" sz="2000" b="1" dirty="0" smtClean="0">
                <a:solidFill>
                  <a:srgbClr val="000000"/>
                </a:solidFill>
                <a:cs typeface="Arial" charset="0"/>
              </a:rPr>
              <a:t>υ</a:t>
            </a:r>
            <a:r>
              <a:rPr lang="en-US" sz="2000" b="1" dirty="0" smtClean="0">
                <a:solidFill>
                  <a:srgbClr val="000000"/>
                </a:solidFill>
                <a:cs typeface="Arial" charset="0"/>
              </a:rPr>
              <a:t> </a:t>
            </a:r>
            <a:r>
              <a:rPr lang="en-US" sz="2000" b="1" dirty="0" err="1" smtClean="0">
                <a:solidFill>
                  <a:srgbClr val="000000"/>
                </a:solidFill>
                <a:cs typeface="Arial" charset="0"/>
              </a:rPr>
              <a:t>Biot</a:t>
            </a:r>
            <a:r>
              <a:rPr lang="el-GR" sz="2000" b="1" dirty="0" smtClean="0">
                <a:solidFill>
                  <a:srgbClr val="000000"/>
                </a:solidFill>
                <a:cs typeface="Arial" charset="0"/>
              </a:rPr>
              <a:t>-</a:t>
            </a:r>
            <a:r>
              <a:rPr lang="en-US" sz="2000" b="1" dirty="0" err="1" smtClean="0">
                <a:solidFill>
                  <a:srgbClr val="000000"/>
                </a:solidFill>
                <a:cs typeface="Arial" charset="0"/>
              </a:rPr>
              <a:t>Savart</a:t>
            </a:r>
            <a:r>
              <a:rPr lang="en-US" sz="2000" b="1" dirty="0" smtClean="0">
                <a:solidFill>
                  <a:srgbClr val="000000"/>
                </a:solidFill>
                <a:cs typeface="Arial" charset="0"/>
              </a:rPr>
              <a:t>.</a:t>
            </a:r>
          </a:p>
        </p:txBody>
      </p:sp>
      <p:sp>
        <p:nvSpPr>
          <p:cNvPr id="14" name="13 - TextBox"/>
          <p:cNvSpPr txBox="1"/>
          <p:nvPr/>
        </p:nvSpPr>
        <p:spPr>
          <a:xfrm>
            <a:off x="168554" y="1052591"/>
            <a:ext cx="3415862" cy="1323439"/>
          </a:xfrm>
          <a:prstGeom prst="rect">
            <a:avLst/>
          </a:prstGeom>
          <a:noFill/>
        </p:spPr>
        <p:txBody>
          <a:bodyPr wrap="square" rtlCol="0">
            <a:spAutoFit/>
          </a:bodyPr>
          <a:lstStyle/>
          <a:p>
            <a:pPr algn="just"/>
            <a:r>
              <a:rPr lang="el-GR" sz="2000" b="1" dirty="0" smtClean="0">
                <a:solidFill>
                  <a:srgbClr val="002060"/>
                </a:solidFill>
              </a:rPr>
              <a:t>Έχει γενική Ισχύ. Ισχύει για οποιοδήποτε μαγνητικό πεδίο όποιες και εάν είναι οι πηγές του</a:t>
            </a:r>
            <a:r>
              <a:rPr lang="el-GR" sz="2000" b="1" dirty="0" smtClean="0"/>
              <a:t>.</a:t>
            </a:r>
            <a:endParaRPr lang="el-GR" sz="2000" b="1" dirty="0"/>
          </a:p>
        </p:txBody>
      </p:sp>
      <p:sp>
        <p:nvSpPr>
          <p:cNvPr id="9" name="8 - Θέση αριθμού διαφάνειας"/>
          <p:cNvSpPr>
            <a:spLocks noGrp="1"/>
          </p:cNvSpPr>
          <p:nvPr>
            <p:ph type="sldNum" sz="quarter" idx="12"/>
          </p:nvPr>
        </p:nvSpPr>
        <p:spPr/>
        <p:txBody>
          <a:bodyPr/>
          <a:lstStyle/>
          <a:p>
            <a:fld id="{C2F5A187-A889-495D-B202-899DA2CF5BAE}" type="slidenum">
              <a:rPr lang="en-US" smtClean="0"/>
              <a:pPr/>
              <a:t>141</a:t>
            </a:fld>
            <a:endParaRPr lang="en-US"/>
          </a:p>
        </p:txBody>
      </p:sp>
      <p:sp>
        <p:nvSpPr>
          <p:cNvPr id="15" name="14 - TextBox"/>
          <p:cNvSpPr txBox="1"/>
          <p:nvPr/>
        </p:nvSpPr>
        <p:spPr>
          <a:xfrm>
            <a:off x="8884356" y="1016002"/>
            <a:ext cx="3127022" cy="1200329"/>
          </a:xfrm>
          <a:prstGeom prst="rect">
            <a:avLst/>
          </a:prstGeom>
          <a:solidFill>
            <a:schemeClr val="accent1">
              <a:alpha val="49000"/>
            </a:schemeClr>
          </a:solidFill>
          <a:scene3d>
            <a:camera prst="orthographicFront"/>
            <a:lightRig rig="threePt" dir="t"/>
          </a:scene3d>
          <a:sp3d>
            <a:bevelT/>
          </a:sp3d>
        </p:spPr>
        <p:txBody>
          <a:bodyPr wrap="square" rtlCol="0">
            <a:spAutoFit/>
          </a:bodyPr>
          <a:lstStyle/>
          <a:p>
            <a:pPr algn="ctr"/>
            <a:r>
              <a:rPr lang="el-GR" sz="2400" b="1" dirty="0" smtClean="0">
                <a:solidFill>
                  <a:srgbClr val="002060"/>
                </a:solidFill>
              </a:rPr>
              <a:t>Η 3</a:t>
            </a:r>
            <a:r>
              <a:rPr lang="el-GR" sz="2400" b="1" baseline="30000" dirty="0" smtClean="0">
                <a:solidFill>
                  <a:srgbClr val="002060"/>
                </a:solidFill>
              </a:rPr>
              <a:t>η</a:t>
            </a:r>
            <a:r>
              <a:rPr lang="el-GR" sz="2400" b="1" dirty="0" smtClean="0">
                <a:solidFill>
                  <a:srgbClr val="002060"/>
                </a:solidFill>
              </a:rPr>
              <a:t> από τις υπέροχες εξισώσεις του </a:t>
            </a:r>
            <a:r>
              <a:rPr lang="en-US" sz="2400" b="1" dirty="0" smtClean="0">
                <a:solidFill>
                  <a:srgbClr val="002060"/>
                </a:solidFill>
              </a:rPr>
              <a:t>Maxwell</a:t>
            </a:r>
            <a:endParaRPr lang="el-GR" sz="2400" b="1" dirty="0">
              <a:solidFill>
                <a:srgbClr val="002060"/>
              </a:solidFill>
            </a:endParaRP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4"/>
          <p:cNvGraphicFramePr>
            <a:graphicFrameLocks noChangeAspect="1"/>
          </p:cNvGraphicFramePr>
          <p:nvPr/>
        </p:nvGraphicFramePr>
        <p:xfrm>
          <a:off x="3876970" y="1104960"/>
          <a:ext cx="4781608" cy="1046546"/>
        </p:xfrm>
        <a:graphic>
          <a:graphicData uri="http://schemas.openxmlformats.org/presentationml/2006/ole">
            <mc:AlternateContent xmlns:mc="http://schemas.openxmlformats.org/markup-compatibility/2006">
              <mc:Choice xmlns:v="urn:schemas-microsoft-com:vml" Requires="v">
                <p:oleObj spid="_x0000_s1026056" name="Equation" r:id="rId3" imgW="1409400" imgH="380880" progId="Equation.DSMT4">
                  <p:embed/>
                </p:oleObj>
              </mc:Choice>
              <mc:Fallback>
                <p:oleObj name="Equation" r:id="rId3" imgW="1409400" imgH="380880" progId="Equation.DSMT4">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6970" y="1104960"/>
                        <a:ext cx="4781608" cy="1046546"/>
                      </a:xfrm>
                      <a:prstGeom prst="rect">
                        <a:avLst/>
                      </a:prstGeom>
                      <a:solidFill>
                        <a:srgbClr val="FF9900"/>
                      </a:solidFill>
                    </p:spPr>
                  </p:pic>
                </p:oleObj>
              </mc:Fallback>
            </mc:AlternateContent>
          </a:graphicData>
        </a:graphic>
      </p:graphicFrame>
      <p:sp>
        <p:nvSpPr>
          <p:cNvPr id="10" name="Text Box 5"/>
          <p:cNvSpPr txBox="1">
            <a:spLocks noChangeArrowheads="1"/>
          </p:cNvSpPr>
          <p:nvPr/>
        </p:nvSpPr>
        <p:spPr bwMode="auto">
          <a:xfrm>
            <a:off x="3038656" y="81649"/>
            <a:ext cx="5432680"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Ο Νόμος του </a:t>
            </a:r>
            <a:r>
              <a:rPr lang="en-US" sz="4000" b="1" dirty="0" smtClean="0">
                <a:solidFill>
                  <a:srgbClr val="0F7698"/>
                </a:solidFill>
              </a:rPr>
              <a:t>Ampere</a:t>
            </a:r>
          </a:p>
        </p:txBody>
      </p:sp>
      <p:pic>
        <p:nvPicPr>
          <p:cNvPr id="12" name="Picture 7" descr="27819_3013"/>
          <p:cNvPicPr>
            <a:picLocks noChangeAspect="1" noChangeArrowheads="1"/>
          </p:cNvPicPr>
          <p:nvPr/>
        </p:nvPicPr>
        <p:blipFill>
          <a:blip r:embed="rId5" cstate="print"/>
          <a:srcRect/>
          <a:stretch>
            <a:fillRect/>
          </a:stretch>
        </p:blipFill>
        <p:spPr bwMode="auto">
          <a:xfrm>
            <a:off x="7675437" y="3236368"/>
            <a:ext cx="4217821" cy="2733509"/>
          </a:xfrm>
          <a:prstGeom prst="rect">
            <a:avLst/>
          </a:prstGeom>
          <a:noFill/>
          <a:ln w="9525">
            <a:noFill/>
            <a:miter lim="800000"/>
            <a:headEnd/>
            <a:tailEnd/>
          </a:ln>
          <a:scene3d>
            <a:camera prst="orthographicFront"/>
            <a:lightRig rig="threePt" dir="t"/>
          </a:scene3d>
          <a:sp3d>
            <a:bevelT/>
          </a:sp3d>
        </p:spPr>
      </p:pic>
      <p:sp>
        <p:nvSpPr>
          <p:cNvPr id="13" name="Rectangle 3"/>
          <p:cNvSpPr>
            <a:spLocks noGrp="1" noChangeArrowheads="1"/>
          </p:cNvSpPr>
          <p:nvPr>
            <p:ph sz="half" idx="1"/>
          </p:nvPr>
        </p:nvSpPr>
        <p:spPr>
          <a:xfrm>
            <a:off x="283780" y="2581002"/>
            <a:ext cx="7031421" cy="4030004"/>
          </a:xfrm>
        </p:spPr>
        <p:txBody>
          <a:bodyPr>
            <a:noAutofit/>
          </a:bodyPr>
          <a:lstStyle/>
          <a:p>
            <a:pPr marL="273050" indent="-273050" algn="just">
              <a:lnSpc>
                <a:spcPct val="100000"/>
              </a:lnSpc>
            </a:pPr>
            <a:r>
              <a:rPr lang="en-US" sz="2000" b="1" dirty="0" err="1" smtClean="0">
                <a:solidFill>
                  <a:srgbClr val="000000"/>
                </a:solidFill>
              </a:rPr>
              <a:t>Υπολογίζουμε</a:t>
            </a:r>
            <a:r>
              <a:rPr lang="en-US" sz="2000" b="1" dirty="0" smtClean="0">
                <a:solidFill>
                  <a:srgbClr val="000000"/>
                </a:solidFill>
              </a:rPr>
              <a:t> </a:t>
            </a: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μαγνητικό</a:t>
            </a:r>
            <a:r>
              <a:rPr lang="en-US" sz="2000" b="1" dirty="0" smtClean="0">
                <a:solidFill>
                  <a:srgbClr val="000000"/>
                </a:solidFill>
              </a:rPr>
              <a:t> </a:t>
            </a:r>
            <a:r>
              <a:rPr lang="en-US" sz="2000" b="1" dirty="0" err="1" smtClean="0">
                <a:solidFill>
                  <a:srgbClr val="000000"/>
                </a:solidFill>
              </a:rPr>
              <a:t>πεδίο</a:t>
            </a:r>
            <a:r>
              <a:rPr lang="en-US" sz="2000" b="1" dirty="0" smtClean="0">
                <a:solidFill>
                  <a:srgbClr val="000000"/>
                </a:solidFill>
              </a:rPr>
              <a:t> </a:t>
            </a:r>
            <a:r>
              <a:rPr lang="en-US" sz="2000" b="1" dirty="0" err="1" smtClean="0">
                <a:solidFill>
                  <a:srgbClr val="000000"/>
                </a:solidFill>
              </a:rPr>
              <a:t>σε</a:t>
            </a:r>
            <a:r>
              <a:rPr lang="en-US" sz="2000" b="1" dirty="0" smtClean="0">
                <a:solidFill>
                  <a:srgbClr val="000000"/>
                </a:solidFill>
              </a:rPr>
              <a:t> </a:t>
            </a:r>
            <a:r>
              <a:rPr lang="en-US" sz="2000" b="1" dirty="0" err="1" smtClean="0">
                <a:solidFill>
                  <a:srgbClr val="000000"/>
                </a:solidFill>
              </a:rPr>
              <a:t>απόσταση</a:t>
            </a:r>
            <a:r>
              <a:rPr lang="en-US" sz="2000" b="1" dirty="0" smtClean="0">
                <a:solidFill>
                  <a:srgbClr val="000000"/>
                </a:solidFill>
              </a:rPr>
              <a:t> </a:t>
            </a:r>
            <a:r>
              <a:rPr lang="en-US" sz="2000" b="1" i="1" dirty="0" smtClean="0">
                <a:solidFill>
                  <a:srgbClr val="000000"/>
                </a:solidFill>
              </a:rPr>
              <a:t>r</a:t>
            </a:r>
            <a:r>
              <a:rPr lang="en-US" sz="2000" b="1" dirty="0" smtClean="0">
                <a:solidFill>
                  <a:srgbClr val="000000"/>
                </a:solidFill>
              </a:rPr>
              <a:t> </a:t>
            </a:r>
            <a:r>
              <a:rPr lang="el-GR" sz="2000" b="1" dirty="0" smtClean="0">
                <a:solidFill>
                  <a:srgbClr val="000000"/>
                </a:solidFill>
              </a:rPr>
              <a:t> </a:t>
            </a:r>
            <a:r>
              <a:rPr lang="en-US" sz="2000" b="1" dirty="0" err="1" smtClean="0">
                <a:solidFill>
                  <a:srgbClr val="000000"/>
                </a:solidFill>
              </a:rPr>
              <a:t>από</a:t>
            </a:r>
            <a:r>
              <a:rPr lang="en-US" sz="2000" b="1" dirty="0" smtClean="0">
                <a:solidFill>
                  <a:srgbClr val="000000"/>
                </a:solidFill>
              </a:rPr>
              <a:t> </a:t>
            </a: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κέντρο</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σύρματος</a:t>
            </a:r>
            <a:r>
              <a:rPr lang="el-GR" sz="2000" b="1" dirty="0" smtClean="0">
                <a:solidFill>
                  <a:srgbClr val="000000"/>
                </a:solidFill>
              </a:rPr>
              <a:t>,</a:t>
            </a:r>
            <a:r>
              <a:rPr lang="en-US" sz="2000" b="1" dirty="0" smtClean="0">
                <a:solidFill>
                  <a:srgbClr val="000000"/>
                </a:solidFill>
              </a:rPr>
              <a:t> </a:t>
            </a:r>
            <a:r>
              <a:rPr lang="el-GR" sz="2000" b="1" dirty="0" smtClean="0">
                <a:solidFill>
                  <a:srgbClr val="000000"/>
                </a:solidFill>
              </a:rPr>
              <a:t>το οποίο</a:t>
            </a:r>
            <a:r>
              <a:rPr lang="en-US" sz="2000" b="1" dirty="0" smtClean="0">
                <a:solidFill>
                  <a:srgbClr val="000000"/>
                </a:solidFill>
              </a:rPr>
              <a:t> </a:t>
            </a:r>
            <a:r>
              <a:rPr lang="en-US" sz="2000" b="1" dirty="0" err="1" smtClean="0">
                <a:solidFill>
                  <a:srgbClr val="000000"/>
                </a:solidFill>
              </a:rPr>
              <a:t>διαρρέεται</a:t>
            </a:r>
            <a:r>
              <a:rPr lang="en-US" sz="2000" b="1" dirty="0" smtClean="0">
                <a:solidFill>
                  <a:srgbClr val="000000"/>
                </a:solidFill>
              </a:rPr>
              <a:t> </a:t>
            </a:r>
            <a:r>
              <a:rPr lang="en-US" sz="2000" b="1" dirty="0" err="1" smtClean="0">
                <a:solidFill>
                  <a:srgbClr val="000000"/>
                </a:solidFill>
              </a:rPr>
              <a:t>από</a:t>
            </a:r>
            <a:r>
              <a:rPr lang="en-US" sz="2000" b="1" dirty="0" smtClean="0">
                <a:solidFill>
                  <a:srgbClr val="000000"/>
                </a:solidFill>
              </a:rPr>
              <a:t> </a:t>
            </a:r>
            <a:r>
              <a:rPr lang="en-US" sz="2000" b="1" dirty="0" err="1" smtClean="0">
                <a:solidFill>
                  <a:srgbClr val="000000"/>
                </a:solidFill>
              </a:rPr>
              <a:t>σταθερό</a:t>
            </a:r>
            <a:r>
              <a:rPr lang="en-US" sz="2000" b="1" dirty="0" smtClean="0">
                <a:solidFill>
                  <a:srgbClr val="000000"/>
                </a:solidFill>
              </a:rPr>
              <a:t> </a:t>
            </a:r>
            <a:r>
              <a:rPr lang="en-US" sz="2000" b="1" dirty="0" err="1" smtClean="0">
                <a:solidFill>
                  <a:srgbClr val="000000"/>
                </a:solidFill>
              </a:rPr>
              <a:t>ρεύμα</a:t>
            </a:r>
            <a:r>
              <a:rPr lang="en-US" sz="2000" b="1" dirty="0" smtClean="0">
                <a:solidFill>
                  <a:srgbClr val="000000"/>
                </a:solidFill>
              </a:rPr>
              <a:t> </a:t>
            </a:r>
            <a:r>
              <a:rPr lang="en-US" sz="2000" b="1" i="1" dirty="0" smtClean="0">
                <a:solidFill>
                  <a:srgbClr val="000000"/>
                </a:solidFill>
              </a:rPr>
              <a:t>I.</a:t>
            </a:r>
          </a:p>
          <a:p>
            <a:pPr marL="273050" indent="-273050" algn="just">
              <a:lnSpc>
                <a:spcPct val="100000"/>
              </a:lnSpc>
            </a:pP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ρεύμα</a:t>
            </a:r>
            <a:r>
              <a:rPr lang="en-US"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 </a:t>
            </a:r>
            <a:r>
              <a:rPr lang="en-US" sz="2000" b="1" dirty="0" err="1" smtClean="0">
                <a:solidFill>
                  <a:srgbClr val="000000"/>
                </a:solidFill>
              </a:rPr>
              <a:t>κατανεμημένο</a:t>
            </a:r>
            <a:r>
              <a:rPr lang="en-US" sz="2000" b="1" dirty="0" smtClean="0">
                <a:solidFill>
                  <a:srgbClr val="000000"/>
                </a:solidFill>
              </a:rPr>
              <a:t> </a:t>
            </a:r>
            <a:r>
              <a:rPr lang="en-US" sz="2000" b="1" dirty="0" err="1" smtClean="0">
                <a:solidFill>
                  <a:srgbClr val="000000"/>
                </a:solidFill>
              </a:rPr>
              <a:t>ομοιόμορφα</a:t>
            </a:r>
            <a:r>
              <a:rPr lang="en-US" sz="2000" b="1" dirty="0" smtClean="0">
                <a:solidFill>
                  <a:srgbClr val="000000"/>
                </a:solidFill>
              </a:rPr>
              <a:t> </a:t>
            </a:r>
            <a:r>
              <a:rPr lang="en-US" sz="2000" b="1" dirty="0" err="1" smtClean="0">
                <a:solidFill>
                  <a:srgbClr val="000000"/>
                </a:solidFill>
              </a:rPr>
              <a:t>στη</a:t>
            </a:r>
            <a:r>
              <a:rPr lang="en-US" sz="2000" b="1" dirty="0" smtClean="0">
                <a:solidFill>
                  <a:srgbClr val="000000"/>
                </a:solidFill>
              </a:rPr>
              <a:t> </a:t>
            </a:r>
            <a:r>
              <a:rPr lang="en-US" sz="2000" b="1" dirty="0" err="1" smtClean="0">
                <a:solidFill>
                  <a:srgbClr val="000000"/>
                </a:solidFill>
              </a:rPr>
              <a:t>διατομή</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σύρματος</a:t>
            </a:r>
            <a:r>
              <a:rPr lang="en-US" sz="2000" b="1" dirty="0" smtClean="0">
                <a:solidFill>
                  <a:srgbClr val="000000"/>
                </a:solidFill>
              </a:rPr>
              <a:t>.</a:t>
            </a:r>
          </a:p>
          <a:p>
            <a:pPr marL="273050" indent="-273050" algn="just">
              <a:lnSpc>
                <a:spcPct val="100000"/>
              </a:lnSpc>
            </a:pPr>
            <a:r>
              <a:rPr lang="el-GR" sz="2000" b="1" dirty="0" smtClean="0">
                <a:solidFill>
                  <a:srgbClr val="000000"/>
                </a:solidFill>
              </a:rPr>
              <a:t>Εφόσον</a:t>
            </a:r>
            <a:r>
              <a:rPr lang="en-US" sz="2000" b="1" dirty="0" smtClean="0">
                <a:solidFill>
                  <a:srgbClr val="000000"/>
                </a:solidFill>
              </a:rPr>
              <a:t> </a:t>
            </a: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σύρμα</a:t>
            </a:r>
            <a:r>
              <a:rPr lang="en-US" sz="2000" b="1" dirty="0" smtClean="0">
                <a:solidFill>
                  <a:srgbClr val="000000"/>
                </a:solidFill>
              </a:rPr>
              <a:t> </a:t>
            </a:r>
            <a:r>
              <a:rPr lang="el-GR" sz="2000" b="1" dirty="0" smtClean="0">
                <a:solidFill>
                  <a:srgbClr val="000000"/>
                </a:solidFill>
              </a:rPr>
              <a:t>έχει</a:t>
            </a:r>
            <a:r>
              <a:rPr lang="en-US" sz="2000" b="1" dirty="0" smtClean="0">
                <a:solidFill>
                  <a:srgbClr val="000000"/>
                </a:solidFill>
              </a:rPr>
              <a:t> </a:t>
            </a:r>
            <a:r>
              <a:rPr lang="el-GR" sz="2000" b="1" dirty="0" smtClean="0">
                <a:solidFill>
                  <a:srgbClr val="000000"/>
                </a:solidFill>
              </a:rPr>
              <a:t>μεγάλο βαθμό </a:t>
            </a:r>
            <a:r>
              <a:rPr lang="en-US" sz="2000" b="1" dirty="0" err="1" smtClean="0">
                <a:solidFill>
                  <a:srgbClr val="000000"/>
                </a:solidFill>
              </a:rPr>
              <a:t>συμμετρία</a:t>
            </a:r>
            <a:r>
              <a:rPr lang="el-GR" sz="2000" b="1" dirty="0" smtClean="0">
                <a:solidFill>
                  <a:srgbClr val="000000"/>
                </a:solidFill>
              </a:rPr>
              <a:t>ς</a:t>
            </a:r>
            <a:r>
              <a:rPr lang="en-US" sz="2000" b="1" dirty="0" smtClean="0">
                <a:solidFill>
                  <a:srgbClr val="000000"/>
                </a:solidFill>
              </a:rPr>
              <a:t>, </a:t>
            </a:r>
            <a:r>
              <a:rPr lang="el-GR" sz="2000" b="1" dirty="0" smtClean="0">
                <a:solidFill>
                  <a:srgbClr val="000000"/>
                </a:solidFill>
              </a:rPr>
              <a:t>κατηγοριοποιούμε </a:t>
            </a: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πρόβλημα</a:t>
            </a:r>
            <a:r>
              <a:rPr lang="en-US" sz="2000" b="1" dirty="0" smtClean="0">
                <a:solidFill>
                  <a:srgbClr val="000000"/>
                </a:solidFill>
              </a:rPr>
              <a:t> </a:t>
            </a:r>
            <a:r>
              <a:rPr lang="el-GR" sz="2000" b="1" dirty="0" smtClean="0">
                <a:solidFill>
                  <a:srgbClr val="000000"/>
                </a:solidFill>
              </a:rPr>
              <a:t>ως πρόβλημα που </a:t>
            </a:r>
            <a:r>
              <a:rPr lang="en-US" sz="2000" b="1" dirty="0" err="1" smtClean="0">
                <a:solidFill>
                  <a:srgbClr val="000000"/>
                </a:solidFill>
              </a:rPr>
              <a:t>λύνεται</a:t>
            </a:r>
            <a:r>
              <a:rPr lang="en-US" sz="2000" b="1" dirty="0" smtClean="0">
                <a:solidFill>
                  <a:srgbClr val="000000"/>
                </a:solidFill>
              </a:rPr>
              <a:t> </a:t>
            </a:r>
            <a:r>
              <a:rPr lang="en-US" sz="2000" b="1" dirty="0" err="1" smtClean="0">
                <a:solidFill>
                  <a:srgbClr val="000000"/>
                </a:solidFill>
              </a:rPr>
              <a:t>με</a:t>
            </a:r>
            <a:r>
              <a:rPr lang="en-US" sz="2000" b="1" dirty="0" smtClean="0">
                <a:solidFill>
                  <a:srgbClr val="000000"/>
                </a:solidFill>
              </a:rPr>
              <a:t> </a:t>
            </a:r>
            <a:r>
              <a:rPr lang="el-GR" sz="2000" b="1" dirty="0" smtClean="0">
                <a:solidFill>
                  <a:srgbClr val="000000"/>
                </a:solidFill>
              </a:rPr>
              <a:t>εφαρμογή </a:t>
            </a:r>
            <a:r>
              <a:rPr lang="en-US" sz="2000" b="1" dirty="0" err="1" smtClean="0">
                <a:solidFill>
                  <a:srgbClr val="000000"/>
                </a:solidFill>
              </a:rPr>
              <a:t>το</a:t>
            </a:r>
            <a:r>
              <a:rPr lang="el-GR" sz="2000" b="1" dirty="0" smtClean="0">
                <a:solidFill>
                  <a:srgbClr val="000000"/>
                </a:solidFill>
              </a:rPr>
              <a:t>υ</a:t>
            </a:r>
            <a:r>
              <a:rPr lang="en-US" sz="2000" b="1" dirty="0" smtClean="0">
                <a:solidFill>
                  <a:srgbClr val="000000"/>
                </a:solidFill>
              </a:rPr>
              <a:t> </a:t>
            </a:r>
            <a:r>
              <a:rPr lang="en-US" sz="2000" b="1" dirty="0" err="1" smtClean="0">
                <a:solidFill>
                  <a:srgbClr val="000000"/>
                </a:solidFill>
              </a:rPr>
              <a:t>νόμο</a:t>
            </a:r>
            <a:r>
              <a:rPr lang="el-GR" sz="2000" b="1" dirty="0" smtClean="0">
                <a:solidFill>
                  <a:srgbClr val="000000"/>
                </a:solidFill>
              </a:rPr>
              <a:t>υ</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Amp</a:t>
            </a:r>
            <a:r>
              <a:rPr lang="en-US" sz="2000" b="1" dirty="0" err="1" smtClean="0">
                <a:solidFill>
                  <a:srgbClr val="000000"/>
                </a:solidFill>
                <a:cs typeface="Arial" charset="0"/>
              </a:rPr>
              <a:t>ère</a:t>
            </a:r>
            <a:r>
              <a:rPr lang="en-US" sz="2000" b="1" dirty="0" smtClean="0">
                <a:solidFill>
                  <a:srgbClr val="000000"/>
                </a:solidFill>
                <a:cs typeface="Arial" charset="0"/>
              </a:rPr>
              <a:t>.</a:t>
            </a:r>
          </a:p>
          <a:p>
            <a:pPr marL="273050" lvl="1" indent="-273050" algn="just">
              <a:buClr>
                <a:srgbClr val="2187BA"/>
              </a:buClr>
            </a:pPr>
            <a:r>
              <a:rPr lang="en-US" sz="2000" b="1" dirty="0" err="1" smtClean="0">
                <a:solidFill>
                  <a:srgbClr val="000000"/>
                </a:solidFill>
              </a:rPr>
              <a:t>Για</a:t>
            </a:r>
            <a:r>
              <a:rPr lang="en-US" sz="2000" b="1" dirty="0" smtClean="0">
                <a:solidFill>
                  <a:srgbClr val="000000"/>
                </a:solidFill>
              </a:rPr>
              <a:t> </a:t>
            </a:r>
            <a:r>
              <a:rPr lang="en-US" sz="2000" b="1" i="1" dirty="0" smtClean="0">
                <a:solidFill>
                  <a:srgbClr val="000000"/>
                </a:solidFill>
              </a:rPr>
              <a:t>r </a:t>
            </a:r>
            <a:r>
              <a:rPr lang="en-US" sz="2000" b="1" i="1" dirty="0" smtClean="0">
                <a:solidFill>
                  <a:srgbClr val="000000"/>
                </a:solidFill>
                <a:cs typeface="Arial" charset="0"/>
              </a:rPr>
              <a:t>≥ R</a:t>
            </a:r>
            <a:r>
              <a:rPr lang="en-US" sz="2000" b="1" dirty="0" smtClean="0">
                <a:solidFill>
                  <a:srgbClr val="000000"/>
                </a:solidFill>
                <a:cs typeface="Arial" charset="0"/>
              </a:rPr>
              <a:t>, </a:t>
            </a:r>
            <a:r>
              <a:rPr lang="el-GR" sz="2000" b="1" dirty="0" smtClean="0">
                <a:solidFill>
                  <a:srgbClr val="000000"/>
                </a:solidFill>
                <a:cs typeface="Arial" charset="0"/>
              </a:rPr>
              <a:t>το αποτέλεσμα πρέπει </a:t>
            </a:r>
            <a:r>
              <a:rPr lang="en-US" sz="2000" b="1" dirty="0" err="1" smtClean="0">
                <a:solidFill>
                  <a:srgbClr val="000000"/>
                </a:solidFill>
                <a:cs typeface="Arial" charset="0"/>
              </a:rPr>
              <a:t>να</a:t>
            </a:r>
            <a:r>
              <a:rPr lang="en-US" sz="2000" b="1" dirty="0" smtClean="0">
                <a:solidFill>
                  <a:srgbClr val="000000"/>
                </a:solidFill>
                <a:cs typeface="Arial" charset="0"/>
              </a:rPr>
              <a:t> </a:t>
            </a:r>
            <a:r>
              <a:rPr lang="el-GR" sz="2000" b="1" dirty="0" smtClean="0">
                <a:solidFill>
                  <a:srgbClr val="000000"/>
                </a:solidFill>
                <a:cs typeface="Arial" charset="0"/>
              </a:rPr>
              <a:t>είναι</a:t>
            </a:r>
            <a:r>
              <a:rPr lang="en-US" sz="2000" b="1" dirty="0" smtClean="0">
                <a:solidFill>
                  <a:srgbClr val="000000"/>
                </a:solidFill>
                <a:cs typeface="Arial" charset="0"/>
              </a:rPr>
              <a:t> </a:t>
            </a:r>
            <a:r>
              <a:rPr lang="en-US" sz="2000" b="1" dirty="0" err="1" smtClean="0">
                <a:solidFill>
                  <a:srgbClr val="000000"/>
                </a:solidFill>
                <a:cs typeface="Arial" charset="0"/>
              </a:rPr>
              <a:t>το</a:t>
            </a:r>
            <a:r>
              <a:rPr lang="en-US" sz="2000" b="1" dirty="0" smtClean="0">
                <a:solidFill>
                  <a:srgbClr val="000000"/>
                </a:solidFill>
                <a:cs typeface="Arial" charset="0"/>
              </a:rPr>
              <a:t> </a:t>
            </a:r>
            <a:r>
              <a:rPr lang="en-US" sz="2000" b="1" dirty="0" err="1" smtClean="0">
                <a:solidFill>
                  <a:srgbClr val="000000"/>
                </a:solidFill>
                <a:cs typeface="Arial" charset="0"/>
              </a:rPr>
              <a:t>ίδιο</a:t>
            </a:r>
            <a:r>
              <a:rPr lang="en-US" sz="2000" b="1" dirty="0" smtClean="0">
                <a:solidFill>
                  <a:srgbClr val="000000"/>
                </a:solidFill>
                <a:cs typeface="Arial" charset="0"/>
              </a:rPr>
              <a:t> </a:t>
            </a:r>
            <a:r>
              <a:rPr lang="en-US" sz="2000" b="1" dirty="0" err="1" smtClean="0">
                <a:solidFill>
                  <a:srgbClr val="000000"/>
                </a:solidFill>
                <a:cs typeface="Arial" charset="0"/>
              </a:rPr>
              <a:t>με</a:t>
            </a:r>
            <a:r>
              <a:rPr lang="en-US" sz="2000" b="1" dirty="0" smtClean="0">
                <a:solidFill>
                  <a:srgbClr val="000000"/>
                </a:solidFill>
                <a:cs typeface="Arial" charset="0"/>
              </a:rPr>
              <a:t> </a:t>
            </a:r>
            <a:r>
              <a:rPr lang="en-US" sz="2000" b="1" dirty="0" err="1" smtClean="0">
                <a:solidFill>
                  <a:srgbClr val="000000"/>
                </a:solidFill>
                <a:cs typeface="Arial" charset="0"/>
              </a:rPr>
              <a:t>εκείνο</a:t>
            </a:r>
            <a:r>
              <a:rPr lang="en-US" sz="2000" b="1" dirty="0" smtClean="0">
                <a:solidFill>
                  <a:srgbClr val="000000"/>
                </a:solidFill>
                <a:cs typeface="Arial" charset="0"/>
              </a:rPr>
              <a:t> </a:t>
            </a:r>
            <a:r>
              <a:rPr lang="en-US" sz="2000" b="1" dirty="0" err="1" smtClean="0">
                <a:solidFill>
                  <a:srgbClr val="000000"/>
                </a:solidFill>
                <a:cs typeface="Arial" charset="0"/>
              </a:rPr>
              <a:t>που</a:t>
            </a:r>
            <a:r>
              <a:rPr lang="en-US" sz="2000" b="1" dirty="0" smtClean="0">
                <a:solidFill>
                  <a:srgbClr val="000000"/>
                </a:solidFill>
                <a:cs typeface="Arial" charset="0"/>
              </a:rPr>
              <a:t> </a:t>
            </a:r>
            <a:r>
              <a:rPr lang="el-GR" sz="2000" b="1" dirty="0" smtClean="0">
                <a:solidFill>
                  <a:srgbClr val="000000"/>
                </a:solidFill>
                <a:cs typeface="Arial" charset="0"/>
              </a:rPr>
              <a:t>προκύπτει</a:t>
            </a:r>
            <a:r>
              <a:rPr lang="en-US" sz="2000" b="1" dirty="0" smtClean="0">
                <a:solidFill>
                  <a:srgbClr val="000000"/>
                </a:solidFill>
                <a:cs typeface="Arial" charset="0"/>
              </a:rPr>
              <a:t> </a:t>
            </a:r>
            <a:r>
              <a:rPr lang="el-GR" sz="2000" b="1" dirty="0" smtClean="0">
                <a:solidFill>
                  <a:srgbClr val="000000"/>
                </a:solidFill>
                <a:cs typeface="Arial" charset="0"/>
              </a:rPr>
              <a:t>με την εφαρμογή του</a:t>
            </a:r>
            <a:r>
              <a:rPr lang="en-US" sz="2000" b="1" dirty="0" smtClean="0">
                <a:solidFill>
                  <a:srgbClr val="000000"/>
                </a:solidFill>
                <a:cs typeface="Arial" charset="0"/>
              </a:rPr>
              <a:t> </a:t>
            </a:r>
            <a:r>
              <a:rPr lang="en-US" sz="2000" b="1" dirty="0" err="1" smtClean="0">
                <a:solidFill>
                  <a:srgbClr val="000000"/>
                </a:solidFill>
                <a:cs typeface="Arial" charset="0"/>
              </a:rPr>
              <a:t>νόμο</a:t>
            </a:r>
            <a:r>
              <a:rPr lang="el-GR" sz="2000" b="1" dirty="0" smtClean="0">
                <a:solidFill>
                  <a:srgbClr val="000000"/>
                </a:solidFill>
                <a:cs typeface="Arial" charset="0"/>
              </a:rPr>
              <a:t>υ</a:t>
            </a:r>
            <a:r>
              <a:rPr lang="en-US" sz="2000" b="1" dirty="0" smtClean="0">
                <a:solidFill>
                  <a:srgbClr val="000000"/>
                </a:solidFill>
                <a:cs typeface="Arial" charset="0"/>
              </a:rPr>
              <a:t> </a:t>
            </a:r>
            <a:r>
              <a:rPr lang="en-US" sz="2000" b="1" dirty="0" err="1" smtClean="0">
                <a:solidFill>
                  <a:srgbClr val="000000"/>
                </a:solidFill>
                <a:cs typeface="Arial" charset="0"/>
              </a:rPr>
              <a:t>Biot</a:t>
            </a:r>
            <a:r>
              <a:rPr lang="el-GR" sz="2000" b="1" dirty="0" smtClean="0">
                <a:solidFill>
                  <a:srgbClr val="000000"/>
                </a:solidFill>
                <a:cs typeface="Arial" charset="0"/>
              </a:rPr>
              <a:t>-</a:t>
            </a:r>
            <a:r>
              <a:rPr lang="en-US" sz="2000" b="1" dirty="0" err="1" smtClean="0">
                <a:solidFill>
                  <a:srgbClr val="000000"/>
                </a:solidFill>
                <a:cs typeface="Arial" charset="0"/>
              </a:rPr>
              <a:t>Savart</a:t>
            </a:r>
            <a:r>
              <a:rPr lang="en-US" sz="2000" b="1" dirty="0" smtClean="0">
                <a:solidFill>
                  <a:srgbClr val="000000"/>
                </a:solidFill>
                <a:cs typeface="Arial" charset="0"/>
              </a:rPr>
              <a:t>.</a:t>
            </a:r>
          </a:p>
        </p:txBody>
      </p:sp>
      <p:sp>
        <p:nvSpPr>
          <p:cNvPr id="14" name="13 - TextBox"/>
          <p:cNvSpPr txBox="1"/>
          <p:nvPr/>
        </p:nvSpPr>
        <p:spPr>
          <a:xfrm>
            <a:off x="168554" y="1052591"/>
            <a:ext cx="3415862" cy="1323439"/>
          </a:xfrm>
          <a:prstGeom prst="rect">
            <a:avLst/>
          </a:prstGeom>
          <a:noFill/>
        </p:spPr>
        <p:txBody>
          <a:bodyPr wrap="square" rtlCol="0">
            <a:spAutoFit/>
          </a:bodyPr>
          <a:lstStyle/>
          <a:p>
            <a:pPr algn="just"/>
            <a:r>
              <a:rPr lang="el-GR" sz="2000" b="1" dirty="0" smtClean="0">
                <a:solidFill>
                  <a:srgbClr val="002060"/>
                </a:solidFill>
              </a:rPr>
              <a:t>Έχει γενική Ισχύ. Ισχύει για οποιοδήποτε μαγνητικό πεδίο όποιες και εάν είναι οι πηγές του</a:t>
            </a:r>
            <a:r>
              <a:rPr lang="el-GR" sz="2000" b="1" dirty="0" smtClean="0"/>
              <a:t>.</a:t>
            </a:r>
            <a:endParaRPr lang="el-GR" sz="2000" b="1" dirty="0"/>
          </a:p>
        </p:txBody>
      </p:sp>
      <p:sp>
        <p:nvSpPr>
          <p:cNvPr id="9" name="8 - Θέση αριθμού διαφάνειας"/>
          <p:cNvSpPr>
            <a:spLocks noGrp="1"/>
          </p:cNvSpPr>
          <p:nvPr>
            <p:ph type="sldNum" sz="quarter" idx="12"/>
          </p:nvPr>
        </p:nvSpPr>
        <p:spPr/>
        <p:txBody>
          <a:bodyPr/>
          <a:lstStyle/>
          <a:p>
            <a:fld id="{C2F5A187-A889-495D-B202-899DA2CF5BAE}" type="slidenum">
              <a:rPr lang="en-US" smtClean="0"/>
              <a:pPr/>
              <a:t>142</a:t>
            </a:fld>
            <a:endParaRPr lang="en-US"/>
          </a:p>
        </p:txBody>
      </p:sp>
      <p:sp>
        <p:nvSpPr>
          <p:cNvPr id="15" name="Text Box 2"/>
          <p:cNvSpPr txBox="1">
            <a:spLocks noChangeArrowheads="1"/>
          </p:cNvSpPr>
          <p:nvPr/>
        </p:nvSpPr>
        <p:spPr bwMode="auto">
          <a:xfrm>
            <a:off x="8794045" y="630842"/>
            <a:ext cx="3138312" cy="2246769"/>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lgn="ctr" eaLnBrk="1" hangingPunct="1">
              <a:spcBef>
                <a:spcPct val="50000"/>
              </a:spcBef>
            </a:pPr>
            <a:r>
              <a:rPr lang="el-GR" sz="2000" b="1" dirty="0" smtClean="0">
                <a:solidFill>
                  <a:srgbClr val="002060"/>
                </a:solidFill>
              </a:rPr>
              <a:t>Ως εργαλείο υπολογισμού εντάσεων μπορεί να χρησιμοποιηθεί </a:t>
            </a:r>
            <a:r>
              <a:rPr lang="el-GR" sz="2000" b="1" dirty="0" smtClean="0">
                <a:solidFill>
                  <a:srgbClr val="C00000"/>
                </a:solidFill>
              </a:rPr>
              <a:t>ΜΟΝΟ</a:t>
            </a:r>
            <a:r>
              <a:rPr lang="el-GR" sz="2000" b="1" dirty="0" smtClean="0">
                <a:solidFill>
                  <a:srgbClr val="002060"/>
                </a:solidFill>
              </a:rPr>
              <a:t> εάν το αντίστοιχο πεδίο παρουσιάζει </a:t>
            </a:r>
            <a:r>
              <a:rPr lang="el-GR" sz="2000" b="1" dirty="0" smtClean="0">
                <a:solidFill>
                  <a:srgbClr val="C00000"/>
                </a:solidFill>
              </a:rPr>
              <a:t>ΣΥΜΜΕΤΡΙΑ</a:t>
            </a:r>
            <a:r>
              <a:rPr lang="el-GR" sz="2000" b="1" dirty="0" smtClean="0">
                <a:solidFill>
                  <a:srgbClr val="002060"/>
                </a:solidFill>
              </a:rPr>
              <a:t> την οποία γνωρίζουμε.</a:t>
            </a:r>
            <a:endParaRPr lang="el-GR" sz="2000" b="1" dirty="0">
              <a:solidFill>
                <a:srgbClr val="002060"/>
              </a:solidFill>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3"/>
          <p:cNvSpPr>
            <a:spLocks noGrp="1" noChangeArrowheads="1"/>
          </p:cNvSpPr>
          <p:nvPr>
            <p:ph idx="1"/>
          </p:nvPr>
        </p:nvSpPr>
        <p:spPr>
          <a:xfrm>
            <a:off x="256934" y="2160589"/>
            <a:ext cx="7236956" cy="2716211"/>
          </a:xfrm>
        </p:spPr>
        <p:txBody>
          <a:bodyPr>
            <a:normAutofit lnSpcReduction="10000"/>
          </a:bodyPr>
          <a:lstStyle/>
          <a:p>
            <a:pPr marL="273050" indent="-273050" algn="just"/>
            <a:r>
              <a:rPr lang="el-GR" sz="2000" b="1" dirty="0" smtClean="0">
                <a:solidFill>
                  <a:srgbClr val="000000"/>
                </a:solidFill>
              </a:rPr>
              <a:t>Στην περιοχή εκτός του</a:t>
            </a:r>
            <a:r>
              <a:rPr lang="en-US" sz="2000" b="1" dirty="0" smtClean="0">
                <a:solidFill>
                  <a:srgbClr val="000000"/>
                </a:solidFill>
              </a:rPr>
              <a:t> </a:t>
            </a:r>
            <a:r>
              <a:rPr lang="en-US" sz="2000" b="1" dirty="0" err="1" smtClean="0">
                <a:solidFill>
                  <a:srgbClr val="000000"/>
                </a:solidFill>
              </a:rPr>
              <a:t>σύρμα</a:t>
            </a:r>
            <a:r>
              <a:rPr lang="el-GR" sz="2000" b="1" dirty="0" err="1" smtClean="0">
                <a:solidFill>
                  <a:srgbClr val="000000"/>
                </a:solidFill>
              </a:rPr>
              <a:t>τος</a:t>
            </a:r>
            <a:r>
              <a:rPr lang="en-US" sz="2000" b="1" dirty="0" smtClean="0">
                <a:solidFill>
                  <a:srgbClr val="000000"/>
                </a:solidFill>
              </a:rPr>
              <a:t>, </a:t>
            </a:r>
            <a:r>
              <a:rPr lang="en-US" sz="2000" b="1" i="1" dirty="0" smtClean="0">
                <a:solidFill>
                  <a:srgbClr val="000000"/>
                </a:solidFill>
              </a:rPr>
              <a:t>r</a:t>
            </a:r>
            <a:r>
              <a:rPr lang="en-US" sz="2000" b="1" dirty="0" smtClean="0">
                <a:solidFill>
                  <a:srgbClr val="000000"/>
                </a:solidFill>
              </a:rPr>
              <a:t> &gt; </a:t>
            </a:r>
            <a:r>
              <a:rPr lang="en-US" sz="2000" b="1" i="1" dirty="0" smtClean="0">
                <a:solidFill>
                  <a:srgbClr val="000000"/>
                </a:solidFill>
              </a:rPr>
              <a:t>R</a:t>
            </a:r>
            <a:r>
              <a:rPr lang="el-GR" sz="2000" b="1" i="1" dirty="0" smtClean="0">
                <a:solidFill>
                  <a:srgbClr val="000000"/>
                </a:solidFill>
              </a:rPr>
              <a:t>.</a:t>
            </a:r>
            <a:endParaRPr lang="en-US" sz="2000" b="1" i="1" dirty="0" smtClean="0">
              <a:solidFill>
                <a:srgbClr val="000000"/>
              </a:solidFill>
            </a:endParaRPr>
          </a:p>
          <a:p>
            <a:pPr marL="273050" indent="-273050" algn="just"/>
            <a:endParaRPr lang="en-US" sz="2000" b="1" dirty="0" smtClean="0">
              <a:solidFill>
                <a:srgbClr val="000000"/>
              </a:solidFill>
            </a:endParaRPr>
          </a:p>
          <a:p>
            <a:pPr marL="273050" indent="-273050" algn="just"/>
            <a:endParaRPr lang="en-US" sz="2000" b="1" dirty="0" smtClean="0">
              <a:solidFill>
                <a:srgbClr val="000000"/>
              </a:solidFill>
            </a:endParaRPr>
          </a:p>
          <a:p>
            <a:pPr marL="273050" indent="-273050" algn="just">
              <a:buNone/>
            </a:pPr>
            <a:endParaRPr lang="en-US" sz="2000" b="1" dirty="0" smtClean="0">
              <a:solidFill>
                <a:srgbClr val="000000"/>
              </a:solidFill>
            </a:endParaRPr>
          </a:p>
          <a:p>
            <a:pPr marL="273050" indent="-273050" algn="just"/>
            <a:r>
              <a:rPr lang="en-US" sz="2000" b="1" dirty="0" err="1" smtClean="0">
                <a:solidFill>
                  <a:srgbClr val="000000"/>
                </a:solidFill>
              </a:rPr>
              <a:t>Στο</a:t>
            </a:r>
            <a:r>
              <a:rPr lang="en-US" sz="2000" b="1" dirty="0" smtClean="0">
                <a:solidFill>
                  <a:srgbClr val="000000"/>
                </a:solidFill>
              </a:rPr>
              <a:t> </a:t>
            </a:r>
            <a:r>
              <a:rPr lang="en-US" sz="2000" b="1" dirty="0" err="1" smtClean="0">
                <a:solidFill>
                  <a:srgbClr val="000000"/>
                </a:solidFill>
              </a:rPr>
              <a:t>εσωτερικό</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σύρματος</a:t>
            </a:r>
            <a:r>
              <a:rPr lang="en-US" sz="2000" b="1" dirty="0" smtClean="0">
                <a:solidFill>
                  <a:srgbClr val="000000"/>
                </a:solidFill>
              </a:rPr>
              <a:t>, </a:t>
            </a:r>
            <a:r>
              <a:rPr lang="en-US" sz="2000" b="1" dirty="0" err="1" smtClean="0">
                <a:solidFill>
                  <a:srgbClr val="000000"/>
                </a:solidFill>
              </a:rPr>
              <a:t>πρέπει</a:t>
            </a:r>
            <a:r>
              <a:rPr lang="en-US" sz="2000" b="1" dirty="0" smtClean="0">
                <a:solidFill>
                  <a:srgbClr val="000000"/>
                </a:solidFill>
              </a:rPr>
              <a:t> </a:t>
            </a:r>
            <a:r>
              <a:rPr lang="en-US" sz="2000" b="1" dirty="0" err="1" smtClean="0">
                <a:solidFill>
                  <a:srgbClr val="000000"/>
                </a:solidFill>
              </a:rPr>
              <a:t>να</a:t>
            </a:r>
            <a:r>
              <a:rPr lang="en-US" sz="2000" b="1" dirty="0" smtClean="0">
                <a:solidFill>
                  <a:srgbClr val="000000"/>
                </a:solidFill>
              </a:rPr>
              <a:t> </a:t>
            </a:r>
            <a:r>
              <a:rPr lang="el-GR" sz="2000" b="1" dirty="0" smtClean="0">
                <a:solidFill>
                  <a:srgbClr val="000000"/>
                </a:solidFill>
              </a:rPr>
              <a:t>υπολογίσουμε</a:t>
            </a:r>
            <a:r>
              <a:rPr lang="en-US" sz="2000" b="1" dirty="0" smtClean="0">
                <a:solidFill>
                  <a:srgbClr val="000000"/>
                </a:solidFill>
              </a:rPr>
              <a:t> </a:t>
            </a:r>
            <a:r>
              <a:rPr lang="en-US" sz="2000" b="1" dirty="0" err="1" smtClean="0">
                <a:solidFill>
                  <a:srgbClr val="000000"/>
                </a:solidFill>
              </a:rPr>
              <a:t>το</a:t>
            </a:r>
            <a:r>
              <a:rPr lang="en-US" sz="2000" b="1" dirty="0" smtClean="0">
                <a:solidFill>
                  <a:srgbClr val="000000"/>
                </a:solidFill>
              </a:rPr>
              <a:t> </a:t>
            </a:r>
            <a:r>
              <a:rPr lang="en-US" sz="2000" b="1" i="1" dirty="0" smtClean="0">
                <a:solidFill>
                  <a:srgbClr val="000000"/>
                </a:solidFill>
              </a:rPr>
              <a:t>I</a:t>
            </a:r>
            <a:r>
              <a:rPr lang="el-GR" sz="2000" b="1" i="1" dirty="0" smtClean="0">
                <a:solidFill>
                  <a:srgbClr val="000000"/>
                </a:solidFill>
              </a:rPr>
              <a:t>΄</a:t>
            </a:r>
            <a:r>
              <a:rPr lang="en-US" sz="2000" b="1" dirty="0" smtClean="0">
                <a:solidFill>
                  <a:srgbClr val="000000"/>
                </a:solidFill>
              </a:rPr>
              <a:t>, </a:t>
            </a: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ρεύμα</a:t>
            </a:r>
            <a:r>
              <a:rPr lang="en-US" sz="2000" b="1" dirty="0" smtClean="0">
                <a:solidFill>
                  <a:srgbClr val="000000"/>
                </a:solidFill>
              </a:rPr>
              <a:t> </a:t>
            </a:r>
            <a:r>
              <a:rPr lang="en-US" sz="2000" b="1" dirty="0" err="1" smtClean="0">
                <a:solidFill>
                  <a:srgbClr val="000000"/>
                </a:solidFill>
              </a:rPr>
              <a:t>που</a:t>
            </a:r>
            <a:r>
              <a:rPr lang="en-US" sz="2000" b="1" dirty="0" smtClean="0">
                <a:solidFill>
                  <a:srgbClr val="000000"/>
                </a:solidFill>
              </a:rPr>
              <a:t> </a:t>
            </a:r>
            <a:r>
              <a:rPr lang="en-US" sz="2000" b="1" dirty="0" err="1" smtClean="0">
                <a:solidFill>
                  <a:srgbClr val="000000"/>
                </a:solidFill>
              </a:rPr>
              <a:t>κυκλοφορεί</a:t>
            </a:r>
            <a:r>
              <a:rPr lang="en-US" sz="2000" b="1" dirty="0" smtClean="0">
                <a:solidFill>
                  <a:srgbClr val="000000"/>
                </a:solidFill>
              </a:rPr>
              <a:t> </a:t>
            </a:r>
            <a:r>
              <a:rPr lang="en-US" sz="2000" b="1" dirty="0" err="1" smtClean="0">
                <a:solidFill>
                  <a:srgbClr val="000000"/>
                </a:solidFill>
              </a:rPr>
              <a:t>στο</a:t>
            </a:r>
            <a:r>
              <a:rPr lang="en-US" sz="2000" b="1" dirty="0" smtClean="0">
                <a:solidFill>
                  <a:srgbClr val="000000"/>
                </a:solidFill>
              </a:rPr>
              <a:t> </a:t>
            </a:r>
            <a:r>
              <a:rPr lang="en-US" sz="2000" b="1" dirty="0" err="1" smtClean="0">
                <a:solidFill>
                  <a:srgbClr val="000000"/>
                </a:solidFill>
              </a:rPr>
              <a:t>εσωτερικό</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βρόχου</a:t>
            </a:r>
            <a:r>
              <a:rPr lang="en-US" sz="2000" b="1" dirty="0" smtClean="0">
                <a:solidFill>
                  <a:srgbClr val="000000"/>
                </a:solidFill>
              </a:rPr>
              <a:t> </a:t>
            </a:r>
            <a:r>
              <a:rPr lang="en-US" sz="2000" b="1" dirty="0" err="1" smtClean="0">
                <a:solidFill>
                  <a:srgbClr val="000000"/>
                </a:solidFill>
              </a:rPr>
              <a:t>Ampère</a:t>
            </a:r>
            <a:r>
              <a:rPr lang="en-US" sz="2000" b="1" dirty="0" smtClean="0">
                <a:solidFill>
                  <a:srgbClr val="000000"/>
                </a:solidFill>
              </a:rPr>
              <a:t>.</a:t>
            </a:r>
          </a:p>
          <a:p>
            <a:pPr marL="0" indent="0"/>
            <a:endParaRPr lang="en-US" dirty="0" smtClean="0">
              <a:solidFill>
                <a:srgbClr val="000000"/>
              </a:solidFill>
            </a:endParaRPr>
          </a:p>
        </p:txBody>
      </p:sp>
      <p:graphicFrame>
        <p:nvGraphicFramePr>
          <p:cNvPr id="15362" name="Object 5"/>
          <p:cNvGraphicFramePr>
            <a:graphicFrameLocks noChangeAspect="1"/>
          </p:cNvGraphicFramePr>
          <p:nvPr/>
        </p:nvGraphicFramePr>
        <p:xfrm>
          <a:off x="334432" y="2751082"/>
          <a:ext cx="6752647" cy="801413"/>
        </p:xfrm>
        <a:graphic>
          <a:graphicData uri="http://schemas.openxmlformats.org/presentationml/2006/ole">
            <mc:AlternateContent xmlns:mc="http://schemas.openxmlformats.org/markup-compatibility/2006">
              <mc:Choice xmlns:v="urn:schemas-microsoft-com:vml" Requires="v">
                <p:oleObj spid="_x0000_s609301" name="Equation" r:id="rId3" imgW="2489040" imgH="393480" progId="Equation.DSMT4">
                  <p:embed/>
                </p:oleObj>
              </mc:Choice>
              <mc:Fallback>
                <p:oleObj name="Equation" r:id="rId3" imgW="2489040" imgH="393480" progId="Equation.DSMT4">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432" y="2751082"/>
                        <a:ext cx="6752647" cy="801413"/>
                      </a:xfrm>
                      <a:prstGeom prst="rect">
                        <a:avLst/>
                      </a:prstGeom>
                      <a:solidFill>
                        <a:srgbClr val="FF9900"/>
                      </a:solidFill>
                    </p:spPr>
                  </p:pic>
                </p:oleObj>
              </mc:Fallback>
            </mc:AlternateContent>
          </a:graphicData>
        </a:graphic>
      </p:graphicFrame>
      <p:graphicFrame>
        <p:nvGraphicFramePr>
          <p:cNvPr id="15363" name="Object 6"/>
          <p:cNvGraphicFramePr>
            <a:graphicFrameLocks noChangeAspect="1"/>
          </p:cNvGraphicFramePr>
          <p:nvPr/>
        </p:nvGraphicFramePr>
        <p:xfrm>
          <a:off x="421290" y="4726480"/>
          <a:ext cx="6811544" cy="1737382"/>
        </p:xfrm>
        <a:graphic>
          <a:graphicData uri="http://schemas.openxmlformats.org/presentationml/2006/ole">
            <mc:AlternateContent xmlns:mc="http://schemas.openxmlformats.org/markup-compatibility/2006">
              <mc:Choice xmlns:v="urn:schemas-microsoft-com:vml" Requires="v">
                <p:oleObj spid="_x0000_s609302" name="Equation" r:id="rId5" imgW="2539800" imgH="863280" progId="Equation.DSMT4">
                  <p:embed/>
                </p:oleObj>
              </mc:Choice>
              <mc:Fallback>
                <p:oleObj name="Equation" r:id="rId5" imgW="2539800" imgH="863280" progId="Equation.DSMT4">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290" y="4726480"/>
                        <a:ext cx="6811544" cy="1737382"/>
                      </a:xfrm>
                      <a:prstGeom prst="rect">
                        <a:avLst/>
                      </a:prstGeom>
                      <a:solidFill>
                        <a:srgbClr val="FF9900"/>
                      </a:solidFill>
                    </p:spPr>
                  </p:pic>
                </p:oleObj>
              </mc:Fallback>
            </mc:AlternateContent>
          </a:graphicData>
        </a:graphic>
      </p:graphicFrame>
      <p:graphicFrame>
        <p:nvGraphicFramePr>
          <p:cNvPr id="10" name="Object 4"/>
          <p:cNvGraphicFramePr>
            <a:graphicFrameLocks noChangeAspect="1"/>
          </p:cNvGraphicFramePr>
          <p:nvPr/>
        </p:nvGraphicFramePr>
        <p:xfrm>
          <a:off x="341204" y="918888"/>
          <a:ext cx="4031085" cy="815319"/>
        </p:xfrm>
        <a:graphic>
          <a:graphicData uri="http://schemas.openxmlformats.org/presentationml/2006/ole">
            <mc:AlternateContent xmlns:mc="http://schemas.openxmlformats.org/markup-compatibility/2006">
              <mc:Choice xmlns:v="urn:schemas-microsoft-com:vml" Requires="v">
                <p:oleObj spid="_x0000_s609303" name="Equation" r:id="rId7" imgW="1409400" imgH="380880" progId="Equation.DSMT4">
                  <p:embed/>
                </p:oleObj>
              </mc:Choice>
              <mc:Fallback>
                <p:oleObj name="Equation" r:id="rId7" imgW="1409400" imgH="380880" progId="Equation.DSMT4">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204" y="918888"/>
                        <a:ext cx="4031085" cy="815319"/>
                      </a:xfrm>
                      <a:prstGeom prst="rect">
                        <a:avLst/>
                      </a:prstGeom>
                      <a:solidFill>
                        <a:srgbClr val="FF9900"/>
                      </a:solidFill>
                    </p:spPr>
                  </p:pic>
                </p:oleObj>
              </mc:Fallback>
            </mc:AlternateContent>
          </a:graphicData>
        </a:graphic>
      </p:graphicFrame>
      <p:sp>
        <p:nvSpPr>
          <p:cNvPr id="11" name="Text Box 5"/>
          <p:cNvSpPr txBox="1">
            <a:spLocks noChangeArrowheads="1"/>
          </p:cNvSpPr>
          <p:nvPr/>
        </p:nvSpPr>
        <p:spPr bwMode="auto">
          <a:xfrm>
            <a:off x="3038656" y="81649"/>
            <a:ext cx="5432680"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Ο Νόμος του </a:t>
            </a:r>
            <a:r>
              <a:rPr lang="en-US" sz="4000" b="1" dirty="0" smtClean="0">
                <a:solidFill>
                  <a:srgbClr val="0F7698"/>
                </a:solidFill>
              </a:rPr>
              <a:t>Ampere</a:t>
            </a:r>
          </a:p>
        </p:txBody>
      </p:sp>
      <p:pic>
        <p:nvPicPr>
          <p:cNvPr id="12" name="Picture 7" descr="27819_3014"/>
          <p:cNvPicPr>
            <a:picLocks noChangeAspect="1" noChangeArrowheads="1"/>
          </p:cNvPicPr>
          <p:nvPr/>
        </p:nvPicPr>
        <p:blipFill>
          <a:blip r:embed="rId9" cstate="print"/>
          <a:srcRect/>
          <a:stretch>
            <a:fillRect/>
          </a:stretch>
        </p:blipFill>
        <p:spPr bwMode="auto">
          <a:xfrm>
            <a:off x="7662041" y="3926162"/>
            <a:ext cx="4193628" cy="2750584"/>
          </a:xfrm>
          <a:prstGeom prst="rect">
            <a:avLst/>
          </a:prstGeom>
          <a:noFill/>
          <a:ln w="9525">
            <a:noFill/>
            <a:miter lim="800000"/>
            <a:headEnd/>
            <a:tailEnd/>
          </a:ln>
          <a:scene3d>
            <a:camera prst="orthographicFront"/>
            <a:lightRig rig="threePt" dir="t"/>
          </a:scene3d>
          <a:sp3d>
            <a:bevelT/>
          </a:sp3d>
        </p:spPr>
      </p:pic>
      <p:pic>
        <p:nvPicPr>
          <p:cNvPr id="13" name="Picture 7" descr="27819_3013"/>
          <p:cNvPicPr>
            <a:picLocks noChangeAspect="1" noChangeArrowheads="1"/>
          </p:cNvPicPr>
          <p:nvPr/>
        </p:nvPicPr>
        <p:blipFill>
          <a:blip r:embed="rId10" cstate="print"/>
          <a:srcRect/>
          <a:stretch>
            <a:fillRect/>
          </a:stretch>
        </p:blipFill>
        <p:spPr bwMode="auto">
          <a:xfrm>
            <a:off x="7643906" y="1029196"/>
            <a:ext cx="4217821" cy="2733509"/>
          </a:xfrm>
          <a:prstGeom prst="rect">
            <a:avLst/>
          </a:prstGeom>
          <a:noFill/>
          <a:ln w="9525">
            <a:noFill/>
            <a:miter lim="800000"/>
            <a:headEnd/>
            <a:tailEnd/>
          </a:ln>
          <a:scene3d>
            <a:camera prst="orthographicFront"/>
            <a:lightRig rig="threePt" dir="t"/>
          </a:scene3d>
          <a:sp3d>
            <a:bevelT/>
          </a:sp3d>
        </p:spPr>
      </p:pic>
      <p:sp>
        <p:nvSpPr>
          <p:cNvPr id="15" name="14 - Θέση αριθμού διαφάνειας"/>
          <p:cNvSpPr>
            <a:spLocks noGrp="1"/>
          </p:cNvSpPr>
          <p:nvPr>
            <p:ph type="sldNum" sz="quarter" idx="12"/>
          </p:nvPr>
        </p:nvSpPr>
        <p:spPr/>
        <p:txBody>
          <a:bodyPr/>
          <a:lstStyle/>
          <a:p>
            <a:fld id="{C2F5A187-A889-495D-B202-899DA2CF5BAE}" type="slidenum">
              <a:rPr lang="en-US" smtClean="0"/>
              <a:pPr/>
              <a:t>143</a:t>
            </a:fld>
            <a:endParaRPr lang="en-US"/>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3038656" y="2207759"/>
            <a:ext cx="5432680"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Μαγνητικά Υλικά</a:t>
            </a:r>
            <a:endParaRPr lang="en-US" sz="4000" b="1" dirty="0" smtClean="0">
              <a:solidFill>
                <a:srgbClr val="0F7698"/>
              </a:solidFill>
            </a:endParaRPr>
          </a:p>
        </p:txBody>
      </p:sp>
      <p:sp>
        <p:nvSpPr>
          <p:cNvPr id="622594" name="AutoShape 2" descr="Αποτέλεσμα εικόνας για ampere"/>
          <p:cNvSpPr>
            <a:spLocks noChangeAspect="1" noChangeArrowheads="1"/>
          </p:cNvSpPr>
          <p:nvPr/>
        </p:nvSpPr>
        <p:spPr bwMode="auto">
          <a:xfrm>
            <a:off x="155575" y="-2185988"/>
            <a:ext cx="3552825" cy="4562476"/>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622596" name="AutoShape 4" descr="Αποτέλεσμα εικόνας για ampere"/>
          <p:cNvSpPr>
            <a:spLocks noChangeAspect="1" noChangeArrowheads="1"/>
          </p:cNvSpPr>
          <p:nvPr/>
        </p:nvSpPr>
        <p:spPr bwMode="auto">
          <a:xfrm>
            <a:off x="155575" y="-2185988"/>
            <a:ext cx="3552825" cy="4562476"/>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9" name="8 - Θέση αριθμού διαφάνειας"/>
          <p:cNvSpPr>
            <a:spLocks noGrp="1"/>
          </p:cNvSpPr>
          <p:nvPr>
            <p:ph type="sldNum" sz="quarter" idx="12"/>
          </p:nvPr>
        </p:nvSpPr>
        <p:spPr/>
        <p:txBody>
          <a:bodyPr/>
          <a:lstStyle/>
          <a:p>
            <a:fld id="{C2F5A187-A889-495D-B202-899DA2CF5BAE}" type="slidenum">
              <a:rPr lang="en-US" smtClean="0"/>
              <a:pPr/>
              <a:t>144</a:t>
            </a:fld>
            <a:endParaRPr lang="en-US"/>
          </a:p>
        </p:txBody>
      </p:sp>
      <p:pic>
        <p:nvPicPr>
          <p:cNvPr id="8" name="Picture 7" descr="27819_3027"/>
          <p:cNvPicPr>
            <a:picLocks noChangeAspect="1" noChangeArrowheads="1"/>
          </p:cNvPicPr>
          <p:nvPr/>
        </p:nvPicPr>
        <p:blipFill>
          <a:blip r:embed="rId2" cstate="print"/>
          <a:srcRect/>
          <a:stretch>
            <a:fillRect/>
          </a:stretch>
        </p:blipFill>
        <p:spPr bwMode="auto">
          <a:xfrm>
            <a:off x="8150577" y="1743958"/>
            <a:ext cx="3671007" cy="4474039"/>
          </a:xfrm>
          <a:prstGeom prst="rect">
            <a:avLst/>
          </a:prstGeom>
          <a:noFill/>
          <a:ln w="9525">
            <a:noFill/>
            <a:miter lim="800000"/>
            <a:headEnd/>
            <a:tailEnd/>
          </a:ln>
          <a:scene3d>
            <a:camera prst="orthographicFront"/>
            <a:lightRig rig="threePt" dir="t"/>
          </a:scene3d>
          <a:sp3d>
            <a:bevelT/>
          </a:sp3d>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77334" y="812802"/>
            <a:ext cx="3081866" cy="654756"/>
          </a:xfrm>
        </p:spPr>
        <p:txBody>
          <a:bodyPr>
            <a:normAutofit/>
          </a:bodyPr>
          <a:lstStyle/>
          <a:p>
            <a:r>
              <a:rPr lang="en-US" sz="2800" b="1" dirty="0" err="1" smtClean="0">
                <a:solidFill>
                  <a:srgbClr val="002060"/>
                </a:solidFill>
              </a:rPr>
              <a:t>Μαγνητική</a:t>
            </a:r>
            <a:r>
              <a:rPr lang="en-US" sz="2800" b="1" dirty="0" smtClean="0">
                <a:solidFill>
                  <a:srgbClr val="002060"/>
                </a:solidFill>
              </a:rPr>
              <a:t> </a:t>
            </a:r>
            <a:r>
              <a:rPr lang="en-US" sz="2800" b="1" dirty="0" err="1" smtClean="0">
                <a:solidFill>
                  <a:srgbClr val="002060"/>
                </a:solidFill>
              </a:rPr>
              <a:t>ροπή</a:t>
            </a:r>
            <a:endParaRPr lang="en-US" sz="2800" b="1" dirty="0" smtClean="0">
              <a:solidFill>
                <a:srgbClr val="002060"/>
              </a:solidFill>
            </a:endParaRPr>
          </a:p>
        </p:txBody>
      </p:sp>
      <p:sp>
        <p:nvSpPr>
          <p:cNvPr id="53251" name="Rectangle 3"/>
          <p:cNvSpPr>
            <a:spLocks noGrp="1" noChangeArrowheads="1"/>
          </p:cNvSpPr>
          <p:nvPr>
            <p:ph idx="1"/>
          </p:nvPr>
        </p:nvSpPr>
        <p:spPr>
          <a:xfrm>
            <a:off x="282222" y="1528412"/>
            <a:ext cx="7089421" cy="729366"/>
          </a:xfrm>
        </p:spPr>
        <p:txBody>
          <a:bodyPr>
            <a:noAutofit/>
          </a:bodyPr>
          <a:lstStyle/>
          <a:p>
            <a:pPr marL="271463" indent="-271463" algn="just">
              <a:lnSpc>
                <a:spcPct val="90000"/>
              </a:lnSpc>
            </a:pPr>
            <a:r>
              <a:rPr lang="en-US" sz="2000" b="1" dirty="0" err="1" smtClean="0">
                <a:solidFill>
                  <a:schemeClr val="tx1"/>
                </a:solidFill>
              </a:rPr>
              <a:t>Γενικά</a:t>
            </a:r>
            <a:r>
              <a:rPr lang="en-US" sz="2000" b="1" dirty="0" smtClean="0">
                <a:solidFill>
                  <a:schemeClr val="tx1"/>
                </a:solidFill>
              </a:rPr>
              <a:t>, </a:t>
            </a:r>
            <a:r>
              <a:rPr lang="en-US" sz="2000" b="1" dirty="0" err="1" smtClean="0">
                <a:solidFill>
                  <a:schemeClr val="tx1"/>
                </a:solidFill>
              </a:rPr>
              <a:t>κάθε</a:t>
            </a:r>
            <a:r>
              <a:rPr lang="en-US" sz="2000" b="1" dirty="0" smtClean="0">
                <a:solidFill>
                  <a:schemeClr val="tx1"/>
                </a:solidFill>
              </a:rPr>
              <a:t> </a:t>
            </a:r>
            <a:r>
              <a:rPr lang="en-US" sz="2000" b="1" dirty="0" err="1" smtClean="0">
                <a:solidFill>
                  <a:schemeClr val="tx1"/>
                </a:solidFill>
              </a:rPr>
              <a:t>βρόχος</a:t>
            </a:r>
            <a:r>
              <a:rPr lang="en-US" sz="2000" b="1" dirty="0" smtClean="0">
                <a:solidFill>
                  <a:schemeClr val="tx1"/>
                </a:solidFill>
              </a:rPr>
              <a:t> </a:t>
            </a:r>
            <a:r>
              <a:rPr lang="en-US" sz="2000" b="1" dirty="0" err="1" smtClean="0">
                <a:solidFill>
                  <a:schemeClr val="tx1"/>
                </a:solidFill>
              </a:rPr>
              <a:t>ρεύματος</a:t>
            </a:r>
            <a:r>
              <a:rPr lang="en-US" sz="2000" b="1" dirty="0" smtClean="0">
                <a:solidFill>
                  <a:schemeClr val="tx1"/>
                </a:solidFill>
              </a:rPr>
              <a:t> </a:t>
            </a:r>
            <a:r>
              <a:rPr lang="el-GR" sz="2000" b="1" dirty="0" smtClean="0">
                <a:solidFill>
                  <a:schemeClr val="tx1"/>
                </a:solidFill>
              </a:rPr>
              <a:t>αναπτύσσει</a:t>
            </a:r>
            <a:r>
              <a:rPr lang="en-US" sz="2000" b="1" dirty="0" smtClean="0">
                <a:solidFill>
                  <a:schemeClr val="tx1"/>
                </a:solidFill>
              </a:rPr>
              <a:t> </a:t>
            </a:r>
            <a:r>
              <a:rPr lang="en-US" sz="2000" b="1" dirty="0" err="1" smtClean="0">
                <a:solidFill>
                  <a:schemeClr val="tx1"/>
                </a:solidFill>
              </a:rPr>
              <a:t>μαγνητικό</a:t>
            </a:r>
            <a:r>
              <a:rPr lang="en-US" sz="2000" b="1" dirty="0" smtClean="0">
                <a:solidFill>
                  <a:schemeClr val="tx1"/>
                </a:solidFill>
              </a:rPr>
              <a:t> </a:t>
            </a:r>
            <a:r>
              <a:rPr lang="en-US" sz="2000" b="1" dirty="0" err="1" smtClean="0">
                <a:solidFill>
                  <a:schemeClr val="tx1"/>
                </a:solidFill>
              </a:rPr>
              <a:t>πεδίο</a:t>
            </a:r>
            <a:r>
              <a:rPr lang="en-US" sz="2000" b="1" dirty="0" smtClean="0">
                <a:solidFill>
                  <a:schemeClr val="tx1"/>
                </a:solidFill>
              </a:rPr>
              <a:t> </a:t>
            </a:r>
            <a:r>
              <a:rPr lang="en-US" sz="2000" b="1" dirty="0" err="1" smtClean="0">
                <a:solidFill>
                  <a:schemeClr val="tx1"/>
                </a:solidFill>
              </a:rPr>
              <a:t>και</a:t>
            </a:r>
            <a:r>
              <a:rPr lang="el-GR" sz="2000" b="1" dirty="0" smtClean="0">
                <a:solidFill>
                  <a:schemeClr val="tx1"/>
                </a:solidFill>
              </a:rPr>
              <a:t>,</a:t>
            </a:r>
            <a:r>
              <a:rPr lang="en-US" sz="2000" b="1" dirty="0" smtClean="0">
                <a:solidFill>
                  <a:schemeClr val="tx1"/>
                </a:solidFill>
              </a:rPr>
              <a:t> </a:t>
            </a:r>
            <a:r>
              <a:rPr lang="en-US" sz="2000" b="1" dirty="0" err="1" smtClean="0">
                <a:solidFill>
                  <a:schemeClr val="tx1"/>
                </a:solidFill>
              </a:rPr>
              <a:t>επομένως</a:t>
            </a:r>
            <a:r>
              <a:rPr lang="el-GR" sz="2000" b="1" dirty="0" smtClean="0">
                <a:solidFill>
                  <a:schemeClr val="tx1"/>
                </a:solidFill>
              </a:rPr>
              <a:t>,</a:t>
            </a:r>
            <a:r>
              <a:rPr lang="en-US" sz="2000" b="1" dirty="0" smtClean="0">
                <a:solidFill>
                  <a:schemeClr val="tx1"/>
                </a:solidFill>
              </a:rPr>
              <a:t> </a:t>
            </a:r>
            <a:r>
              <a:rPr lang="en-US" sz="2000" b="1" dirty="0" err="1" smtClean="0">
                <a:solidFill>
                  <a:schemeClr val="tx1"/>
                </a:solidFill>
              </a:rPr>
              <a:t>έχει</a:t>
            </a:r>
            <a:r>
              <a:rPr lang="en-US" sz="2000" b="1" dirty="0" smtClean="0">
                <a:solidFill>
                  <a:schemeClr val="tx1"/>
                </a:solidFill>
              </a:rPr>
              <a:t> </a:t>
            </a:r>
            <a:r>
              <a:rPr lang="en-US" sz="2000" b="1" dirty="0" err="1" smtClean="0">
                <a:solidFill>
                  <a:schemeClr val="tx1"/>
                </a:solidFill>
              </a:rPr>
              <a:t>μαγνητική</a:t>
            </a:r>
            <a:r>
              <a:rPr lang="en-US" sz="2000" b="1" dirty="0" smtClean="0">
                <a:solidFill>
                  <a:schemeClr val="tx1"/>
                </a:solidFill>
              </a:rPr>
              <a:t> </a:t>
            </a:r>
            <a:r>
              <a:rPr lang="en-US" sz="2000" b="1" dirty="0" err="1" smtClean="0">
                <a:solidFill>
                  <a:schemeClr val="tx1"/>
                </a:solidFill>
              </a:rPr>
              <a:t>διπολική</a:t>
            </a:r>
            <a:r>
              <a:rPr lang="en-US" sz="2000" b="1" dirty="0" smtClean="0">
                <a:solidFill>
                  <a:schemeClr val="tx1"/>
                </a:solidFill>
              </a:rPr>
              <a:t> </a:t>
            </a:r>
            <a:r>
              <a:rPr lang="en-US" sz="2000" b="1" dirty="0" err="1" smtClean="0">
                <a:solidFill>
                  <a:schemeClr val="tx1"/>
                </a:solidFill>
              </a:rPr>
              <a:t>ροπή</a:t>
            </a:r>
            <a:r>
              <a:rPr lang="en-US" sz="2000" b="1" dirty="0" smtClean="0">
                <a:solidFill>
                  <a:schemeClr val="tx1"/>
                </a:solidFill>
              </a:rPr>
              <a:t>.</a:t>
            </a:r>
          </a:p>
        </p:txBody>
      </p:sp>
      <p:sp>
        <p:nvSpPr>
          <p:cNvPr id="5" name="Text Box 5"/>
          <p:cNvSpPr txBox="1">
            <a:spLocks noChangeArrowheads="1"/>
          </p:cNvSpPr>
          <p:nvPr/>
        </p:nvSpPr>
        <p:spPr bwMode="auto">
          <a:xfrm>
            <a:off x="3501501" y="130602"/>
            <a:ext cx="5432680"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Μαγνητικά Υλικά</a:t>
            </a:r>
            <a:endParaRPr lang="en-US" sz="4000" b="1" dirty="0" smtClean="0">
              <a:solidFill>
                <a:srgbClr val="0F7698"/>
              </a:solidFill>
            </a:endParaRPr>
          </a:p>
        </p:txBody>
      </p:sp>
      <p:sp>
        <p:nvSpPr>
          <p:cNvPr id="7" name="Rectangle 3"/>
          <p:cNvSpPr txBox="1">
            <a:spLocks noChangeArrowheads="1"/>
          </p:cNvSpPr>
          <p:nvPr/>
        </p:nvSpPr>
        <p:spPr>
          <a:xfrm>
            <a:off x="293511" y="2246489"/>
            <a:ext cx="7010400" cy="2946399"/>
          </a:xfrm>
          <a:prstGeom prst="rect">
            <a:avLst/>
          </a:prstGeom>
        </p:spPr>
        <p:txBody>
          <a:bodyPr vert="horz" lIns="91440" tIns="45720" rIns="91440" bIns="45720" rtlCol="0">
            <a:normAutofit/>
          </a:bodyPr>
          <a:lstStyle/>
          <a:p>
            <a:pPr marL="271463" marR="0" lvl="0" indent="-271463" algn="just"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n-US" sz="2000" b="1" i="0" u="none" strike="noStrike" kern="1200" cap="none" spc="0" normalizeH="0" baseline="0" noProof="0" dirty="0" err="1" smtClean="0">
                <a:ln>
                  <a:noFill/>
                </a:ln>
                <a:effectLst/>
                <a:uLnTx/>
                <a:uFillTx/>
                <a:latin typeface="+mn-lt"/>
                <a:ea typeface="+mn-ea"/>
                <a:cs typeface="+mn-cs"/>
              </a:rPr>
              <a:t>Τα</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ηλεκτρόνια</a:t>
            </a:r>
            <a:r>
              <a:rPr kumimoji="0" lang="en-US" sz="2000" b="1" i="0" u="none" strike="noStrike" kern="1200" cap="none" spc="0" normalizeH="0" baseline="0" noProof="0" dirty="0" smtClean="0">
                <a:ln>
                  <a:noFill/>
                </a:ln>
                <a:effectLst/>
                <a:uLnTx/>
                <a:uFillTx/>
                <a:latin typeface="+mn-lt"/>
                <a:ea typeface="+mn-ea"/>
                <a:cs typeface="+mn-cs"/>
              </a:rPr>
              <a:t> </a:t>
            </a:r>
            <a:r>
              <a:rPr kumimoji="0" lang="el-GR" sz="2000" b="1" i="0" u="none" strike="noStrike" kern="1200" cap="none" spc="0" normalizeH="0" baseline="0" noProof="0" dirty="0" smtClean="0">
                <a:ln>
                  <a:noFill/>
                </a:ln>
                <a:effectLst/>
                <a:uLnTx/>
                <a:uFillTx/>
                <a:latin typeface="+mn-lt"/>
                <a:ea typeface="+mn-ea"/>
                <a:cs typeface="+mn-cs"/>
              </a:rPr>
              <a:t>διαγράφουν</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κυκλικές</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τροχιές</a:t>
            </a:r>
            <a:r>
              <a:rPr kumimoji="0" lang="en-US" sz="2000" b="1" i="0" u="none" strike="noStrike" kern="1200" cap="none" spc="0" normalizeH="0" baseline="0" noProof="0" dirty="0" smtClean="0">
                <a:ln>
                  <a:noFill/>
                </a:ln>
                <a:effectLst/>
                <a:uLnTx/>
                <a:uFillTx/>
                <a:latin typeface="+mn-lt"/>
                <a:ea typeface="+mn-ea"/>
                <a:cs typeface="+mn-cs"/>
              </a:rPr>
              <a:t>.</a:t>
            </a:r>
          </a:p>
          <a:p>
            <a:pPr marL="271463" marR="0" lvl="0" indent="-271463" algn="just"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n-US" sz="2000" b="1" i="0" u="none" strike="noStrike" kern="1200" cap="none" spc="0" normalizeH="0" baseline="0" noProof="0" dirty="0" err="1" smtClean="0">
                <a:ln>
                  <a:noFill/>
                </a:ln>
                <a:effectLst/>
                <a:uLnTx/>
                <a:uFillTx/>
                <a:latin typeface="+mn-lt"/>
                <a:ea typeface="+mn-ea"/>
                <a:cs typeface="+mn-cs"/>
              </a:rPr>
              <a:t>Κάθε</a:t>
            </a:r>
            <a:r>
              <a:rPr kumimoji="0" lang="en-US" sz="2000" b="1" i="0" u="none" strike="noStrike" kern="1200" cap="none" spc="0" normalizeH="0" baseline="0" noProof="0" dirty="0" smtClean="0">
                <a:ln>
                  <a:noFill/>
                </a:ln>
                <a:effectLst/>
                <a:uLnTx/>
                <a:uFillTx/>
                <a:latin typeface="+mn-lt"/>
                <a:ea typeface="+mn-ea"/>
                <a:cs typeface="+mn-cs"/>
              </a:rPr>
              <a:t> </a:t>
            </a:r>
            <a:r>
              <a:rPr kumimoji="0" lang="el-GR" sz="2000" b="1" i="0" u="none" strike="noStrike" kern="1200" cap="none" spc="0" normalizeH="0" baseline="0" noProof="0" dirty="0" smtClean="0">
                <a:ln>
                  <a:noFill/>
                </a:ln>
                <a:effectLst/>
                <a:uLnTx/>
                <a:uFillTx/>
                <a:latin typeface="+mn-lt"/>
                <a:ea typeface="+mn-ea"/>
                <a:cs typeface="+mn-cs"/>
              </a:rPr>
              <a:t>ηλεκτρόνιο σε </a:t>
            </a:r>
            <a:r>
              <a:rPr kumimoji="0" lang="en-US" sz="2000" b="1" i="0" u="none" strike="noStrike" kern="1200" cap="none" spc="0" normalizeH="0" baseline="0" noProof="0" dirty="0" err="1" smtClean="0">
                <a:ln>
                  <a:noFill/>
                </a:ln>
                <a:effectLst/>
                <a:uLnTx/>
                <a:uFillTx/>
                <a:latin typeface="+mn-lt"/>
                <a:ea typeface="+mn-ea"/>
                <a:cs typeface="+mn-cs"/>
              </a:rPr>
              <a:t>τροχι</a:t>
            </a:r>
            <a:r>
              <a:rPr kumimoji="0" lang="el-GR" sz="2000" b="1" i="0" u="none" strike="noStrike" kern="1200" cap="none" spc="0" normalizeH="0" baseline="0" noProof="0" dirty="0" smtClean="0">
                <a:ln>
                  <a:noFill/>
                </a:ln>
                <a:effectLst/>
                <a:uLnTx/>
                <a:uFillTx/>
                <a:latin typeface="+mn-lt"/>
                <a:ea typeface="+mn-ea"/>
                <a:cs typeface="+mn-cs"/>
              </a:rPr>
              <a:t>ά</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αποτελεί</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έναν</a:t>
            </a:r>
            <a:r>
              <a:rPr kumimoji="0" lang="en-US" sz="2000" b="1" i="0" u="none" strike="noStrike" kern="1200" cap="none" spc="0" normalizeH="0" baseline="0" noProof="0" dirty="0" smtClean="0">
                <a:ln>
                  <a:noFill/>
                </a:ln>
                <a:effectLst/>
                <a:uLnTx/>
                <a:uFillTx/>
                <a:latin typeface="+mn-lt"/>
                <a:ea typeface="+mn-ea"/>
                <a:cs typeface="+mn-cs"/>
              </a:rPr>
              <a:t> </a:t>
            </a:r>
            <a:r>
              <a:rPr kumimoji="0" lang="el-GR" sz="2000" b="1" i="0" u="none" strike="noStrike" kern="1200" cap="none" spc="0" normalizeH="0" baseline="0" noProof="0" dirty="0" smtClean="0">
                <a:ln>
                  <a:noFill/>
                </a:ln>
                <a:effectLst/>
                <a:uLnTx/>
                <a:uFillTx/>
                <a:latin typeface="+mn-lt"/>
                <a:ea typeface="+mn-ea"/>
                <a:cs typeface="+mn-cs"/>
              </a:rPr>
              <a:t>στοιχειώδη</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βρόχο</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ρεύματος</a:t>
            </a:r>
            <a:r>
              <a:rPr kumimoji="0" lang="el-GR" sz="2000" b="1" i="0" u="none" strike="noStrike" kern="1200" cap="none" spc="0" normalizeH="0" baseline="0" noProof="0" dirty="0" smtClean="0">
                <a:ln>
                  <a:noFill/>
                </a:ln>
                <a:effectLst/>
                <a:uLnTx/>
                <a:uFillTx/>
                <a:latin typeface="+mn-lt"/>
                <a:ea typeface="+mn-ea"/>
                <a:cs typeface="+mn-cs"/>
              </a:rPr>
              <a:t> </a:t>
            </a:r>
            <a:r>
              <a:rPr kumimoji="0" lang="el-GR" sz="2400" b="1" i="0" u="none" strike="noStrike" kern="1200" cap="none" spc="0" normalizeH="0" baseline="0" noProof="0" dirty="0" smtClean="0">
                <a:ln>
                  <a:noFill/>
                </a:ln>
                <a:solidFill>
                  <a:srgbClr val="002060"/>
                </a:solidFill>
                <a:effectLst/>
                <a:uLnTx/>
                <a:uFillTx/>
                <a:latin typeface="+mn-lt"/>
                <a:ea typeface="+mn-ea"/>
                <a:cs typeface="+mn-cs"/>
              </a:rPr>
              <a:t>(στοιχειώδης μαγνήτης)</a:t>
            </a:r>
            <a:r>
              <a:rPr kumimoji="0" lang="en-US" sz="2000" b="1" i="0" u="none" strike="noStrike" kern="1200" cap="none" spc="0" normalizeH="0" baseline="0" noProof="0" dirty="0" smtClean="0">
                <a:ln>
                  <a:noFill/>
                </a:ln>
                <a:effectLst/>
                <a:uLnTx/>
                <a:uFillTx/>
                <a:latin typeface="+mn-lt"/>
                <a:ea typeface="+mn-ea"/>
                <a:cs typeface="+mn-cs"/>
              </a:rPr>
              <a:t>.</a:t>
            </a:r>
          </a:p>
          <a:p>
            <a:pPr marL="271463" marR="0" lvl="0" indent="-271463" algn="just"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n-US" sz="2000" b="1" i="0" u="none" strike="noStrike" kern="1200" cap="none" spc="0" normalizeH="0" baseline="0" noProof="0" dirty="0" smtClean="0">
                <a:ln>
                  <a:noFill/>
                </a:ln>
                <a:effectLst/>
                <a:uLnTx/>
                <a:uFillTx/>
                <a:latin typeface="+mn-lt"/>
                <a:ea typeface="+mn-ea"/>
                <a:cs typeface="+mn-cs"/>
              </a:rPr>
              <a:t>Η </a:t>
            </a:r>
            <a:r>
              <a:rPr kumimoji="0" lang="en-US" sz="2000" b="1" i="0" u="none" strike="noStrike" kern="1200" cap="none" spc="0" normalizeH="0" baseline="0" noProof="0" dirty="0" err="1" smtClean="0">
                <a:ln>
                  <a:noFill/>
                </a:ln>
                <a:effectLst/>
                <a:uLnTx/>
                <a:uFillTx/>
                <a:latin typeface="+mn-lt"/>
                <a:ea typeface="+mn-ea"/>
                <a:cs typeface="+mn-cs"/>
              </a:rPr>
              <a:t>μαγνητική</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ροπή</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του</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ηλεκτρονίου</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σχετίζεται</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με</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την</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τροχιακή</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κίνησή</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του</a:t>
            </a:r>
            <a:r>
              <a:rPr kumimoji="0" lang="en-US" sz="2000" b="1" i="0" u="none" strike="noStrike" kern="1200" cap="none" spc="0" normalizeH="0" baseline="0" noProof="0" dirty="0" smtClean="0">
                <a:ln>
                  <a:noFill/>
                </a:ln>
                <a:effectLst/>
                <a:uLnTx/>
                <a:uFillTx/>
                <a:latin typeface="+mn-lt"/>
                <a:ea typeface="+mn-ea"/>
                <a:cs typeface="+mn-cs"/>
              </a:rPr>
              <a:t>.</a:t>
            </a:r>
          </a:p>
          <a:p>
            <a:pPr marL="271463" marR="0" lvl="0" indent="-271463" algn="just"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l-GR" sz="2000" b="1" i="0" u="none" strike="noStrike" kern="1200" cap="none" spc="0" normalizeH="0" baseline="0" noProof="0" dirty="0" smtClean="0">
                <a:ln>
                  <a:noFill/>
                </a:ln>
                <a:effectLst/>
                <a:uLnTx/>
                <a:uFillTx/>
                <a:latin typeface="+mn-lt"/>
                <a:ea typeface="+mn-ea"/>
                <a:cs typeface="+mn-cs"/>
              </a:rPr>
              <a:t>Όπου</a:t>
            </a:r>
            <a:r>
              <a:rPr kumimoji="0" lang="en-US" sz="2000" b="1" i="0" u="none" strike="noStrike" kern="1200" cap="none" spc="0" normalizeH="0" baseline="0" noProof="0" dirty="0" smtClean="0">
                <a:ln>
                  <a:noFill/>
                </a:ln>
                <a:effectLst/>
                <a:uLnTx/>
                <a:uFillTx/>
                <a:latin typeface="+mn-lt"/>
                <a:ea typeface="+mn-ea"/>
                <a:cs typeface="+mn-cs"/>
              </a:rPr>
              <a:t>:     </a:t>
            </a:r>
            <a:r>
              <a:rPr kumimoji="0" lang="el-GR" sz="2000" b="1" i="0" u="none" strike="noStrike" kern="1200" cap="none" spc="0" normalizeH="0" baseline="0" noProof="0" dirty="0" smtClean="0">
                <a:ln>
                  <a:noFill/>
                </a:ln>
                <a:effectLst/>
                <a:uLnTx/>
                <a:uFillTx/>
                <a:latin typeface="+mn-lt"/>
                <a:ea typeface="+mn-ea"/>
                <a:cs typeface="+mn-cs"/>
              </a:rPr>
              <a:t>είναι η </a:t>
            </a:r>
            <a:r>
              <a:rPr kumimoji="0" lang="en-US" sz="2000" b="1" i="0" u="none" strike="noStrike" kern="1200" cap="none" spc="0" normalizeH="0" baseline="0" noProof="0" dirty="0" smtClean="0">
                <a:ln>
                  <a:noFill/>
                </a:ln>
                <a:effectLst/>
                <a:uLnTx/>
                <a:uFillTx/>
                <a:latin typeface="+mn-lt"/>
                <a:ea typeface="+mn-ea"/>
                <a:cs typeface="+mn-cs"/>
              </a:rPr>
              <a:t>στροφορμή</a:t>
            </a:r>
            <a:r>
              <a:rPr kumimoji="0" lang="el-GR" sz="2000" b="1" i="0" u="none" strike="noStrike" kern="1200" cap="none" spc="0" normalizeH="0" baseline="0" noProof="0" dirty="0" smtClean="0">
                <a:ln>
                  <a:noFill/>
                </a:ln>
                <a:effectLst/>
                <a:uLnTx/>
                <a:uFillTx/>
                <a:latin typeface="+mn-lt"/>
                <a:ea typeface="+mn-ea"/>
                <a:cs typeface="+mn-cs"/>
              </a:rPr>
              <a:t>.</a:t>
            </a:r>
            <a:endParaRPr kumimoji="0" lang="en-US" sz="2000" b="1" i="0" u="none" strike="noStrike" kern="1200" cap="none" spc="0" normalizeH="0" baseline="0" noProof="0" dirty="0" smtClean="0">
              <a:ln>
                <a:noFill/>
              </a:ln>
              <a:effectLst/>
              <a:uLnTx/>
              <a:uFillTx/>
              <a:latin typeface="+mn-lt"/>
              <a:ea typeface="+mn-ea"/>
              <a:cs typeface="+mn-cs"/>
            </a:endParaRPr>
          </a:p>
          <a:p>
            <a:pPr marL="271463" marR="0" lvl="0" indent="-271463" algn="just"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n-US" sz="2000" b="1" i="0" u="none" strike="noStrike" kern="1200" cap="none" spc="0" normalizeH="0" baseline="0" noProof="0" dirty="0" smtClean="0">
                <a:ln>
                  <a:noFill/>
                </a:ln>
                <a:effectLst/>
                <a:uLnTx/>
                <a:uFillTx/>
                <a:latin typeface="+mn-lt"/>
                <a:ea typeface="+mn-ea"/>
                <a:cs typeface="+mn-cs"/>
              </a:rPr>
              <a:t>    </a:t>
            </a:r>
            <a:r>
              <a:rPr kumimoji="0" lang="el-GR" sz="2000" b="1" i="0" u="none" strike="noStrike" kern="1200" cap="none" spc="0" normalizeH="0" baseline="0" noProof="0" dirty="0" smtClean="0">
                <a:ln>
                  <a:noFill/>
                </a:ln>
                <a:effectLst/>
                <a:uLnTx/>
                <a:uFillTx/>
                <a:latin typeface="+mn-lt"/>
                <a:ea typeface="+mn-ea"/>
                <a:cs typeface="+mn-cs"/>
              </a:rPr>
              <a:t>είναι η</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μαγνητική</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ροπή</a:t>
            </a:r>
            <a:r>
              <a:rPr kumimoji="0" lang="el-GR" sz="2000" b="1" i="0" u="none" strike="noStrike" kern="1200" cap="none" spc="0" normalizeH="0" baseline="0" noProof="0" dirty="0" smtClean="0">
                <a:ln>
                  <a:noFill/>
                </a:ln>
                <a:effectLst/>
                <a:uLnTx/>
                <a:uFillTx/>
                <a:latin typeface="+mn-lt"/>
                <a:ea typeface="+mn-ea"/>
                <a:cs typeface="+mn-cs"/>
              </a:rPr>
              <a:t>.</a:t>
            </a:r>
            <a:endParaRPr kumimoji="0" lang="en-US" sz="2000" b="1" i="0" u="none" strike="noStrike" kern="1200" cap="none" spc="0" normalizeH="0" baseline="0" noProof="0" dirty="0" smtClean="0">
              <a:ln>
                <a:noFill/>
              </a:ln>
              <a:effectLst/>
              <a:uLnTx/>
              <a:uFillTx/>
              <a:latin typeface="+mn-lt"/>
              <a:ea typeface="+mn-ea"/>
              <a:cs typeface="+mn-cs"/>
            </a:endParaRPr>
          </a:p>
        </p:txBody>
      </p:sp>
      <p:graphicFrame>
        <p:nvGraphicFramePr>
          <p:cNvPr id="851970" name="Object 8"/>
          <p:cNvGraphicFramePr>
            <a:graphicFrameLocks noChangeAspect="1"/>
          </p:cNvGraphicFramePr>
          <p:nvPr/>
        </p:nvGraphicFramePr>
        <p:xfrm>
          <a:off x="1491370" y="4192412"/>
          <a:ext cx="273050" cy="323850"/>
        </p:xfrm>
        <a:graphic>
          <a:graphicData uri="http://schemas.openxmlformats.org/presentationml/2006/ole">
            <mc:AlternateContent xmlns:mc="http://schemas.openxmlformats.org/markup-compatibility/2006">
              <mc:Choice xmlns:v="urn:schemas-microsoft-com:vml" Requires="v">
                <p:oleObj spid="_x0000_s851994" name="Equation" r:id="rId3" imgW="152280" imgH="241200" progId="Equation.DSMT4">
                  <p:embed/>
                </p:oleObj>
              </mc:Choice>
              <mc:Fallback>
                <p:oleObj name="Equation" r:id="rId3" imgW="152280" imgH="241200" progId="Equation.DSMT4">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1370" y="4192412"/>
                        <a:ext cx="273050" cy="323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51971" name="Object 9"/>
          <p:cNvGraphicFramePr>
            <a:graphicFrameLocks noChangeAspect="1"/>
          </p:cNvGraphicFramePr>
          <p:nvPr/>
        </p:nvGraphicFramePr>
        <p:xfrm>
          <a:off x="622300" y="4642556"/>
          <a:ext cx="369888" cy="393700"/>
        </p:xfrm>
        <a:graphic>
          <a:graphicData uri="http://schemas.openxmlformats.org/presentationml/2006/ole">
            <mc:AlternateContent xmlns:mc="http://schemas.openxmlformats.org/markup-compatibility/2006">
              <mc:Choice xmlns:v="urn:schemas-microsoft-com:vml" Requires="v">
                <p:oleObj spid="_x0000_s851995" name="Equation" r:id="rId5" imgW="215640" imgH="304560" progId="Equation.DSMT4">
                  <p:embed/>
                </p:oleObj>
              </mc:Choice>
              <mc:Fallback>
                <p:oleObj name="Equation" r:id="rId5" imgW="215640" imgH="304560" progId="Equation.DSMT4">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300" y="4642556"/>
                        <a:ext cx="369888"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51972" name="Object 5"/>
          <p:cNvGraphicFramePr>
            <a:graphicFrameLocks noChangeAspect="1"/>
          </p:cNvGraphicFramePr>
          <p:nvPr/>
        </p:nvGraphicFramePr>
        <p:xfrm>
          <a:off x="3215417" y="5390269"/>
          <a:ext cx="2936442" cy="863776"/>
        </p:xfrm>
        <a:graphic>
          <a:graphicData uri="http://schemas.openxmlformats.org/presentationml/2006/ole">
            <mc:AlternateContent xmlns:mc="http://schemas.openxmlformats.org/markup-compatibility/2006">
              <mc:Choice xmlns:v="urn:schemas-microsoft-com:vml" Requires="v">
                <p:oleObj spid="_x0000_s851996" name="Equation" r:id="rId7" imgW="1002960" imgH="393480" progId="Equation.DSMT4">
                  <p:embed/>
                </p:oleObj>
              </mc:Choice>
              <mc:Fallback>
                <p:oleObj name="Equation" r:id="rId7" imgW="1002960" imgH="393480" progId="Equation.DSMT4">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15417" y="5390269"/>
                        <a:ext cx="2936442" cy="863776"/>
                      </a:xfrm>
                      <a:prstGeom prst="rect">
                        <a:avLst/>
                      </a:prstGeom>
                      <a:solidFill>
                        <a:srgbClr val="FF9900"/>
                      </a:solidFill>
                    </p:spPr>
                  </p:pic>
                </p:oleObj>
              </mc:Fallback>
            </mc:AlternateContent>
          </a:graphicData>
        </a:graphic>
      </p:graphicFrame>
      <p:graphicFrame>
        <p:nvGraphicFramePr>
          <p:cNvPr id="851973" name="Object 4"/>
          <p:cNvGraphicFramePr>
            <a:graphicFrameLocks noChangeAspect="1"/>
          </p:cNvGraphicFramePr>
          <p:nvPr/>
        </p:nvGraphicFramePr>
        <p:xfrm>
          <a:off x="6310690" y="5320419"/>
          <a:ext cx="2359202" cy="989468"/>
        </p:xfrm>
        <a:graphic>
          <a:graphicData uri="http://schemas.openxmlformats.org/presentationml/2006/ole">
            <mc:AlternateContent xmlns:mc="http://schemas.openxmlformats.org/markup-compatibility/2006">
              <mc:Choice xmlns:v="urn:schemas-microsoft-com:vml" Requires="v">
                <p:oleObj spid="_x0000_s851997" name="Equation" r:id="rId9" imgW="863280" imgH="482400" progId="Equation.DSMT4">
                  <p:embed/>
                </p:oleObj>
              </mc:Choice>
              <mc:Fallback>
                <p:oleObj name="Equation" r:id="rId9" imgW="863280" imgH="482400" progId="Equation.DSMT4">
                  <p:embed/>
                  <p:pic>
                    <p:nvPicPr>
                      <p:cNvPr id="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10690" y="5320419"/>
                        <a:ext cx="2359202" cy="989468"/>
                      </a:xfrm>
                      <a:prstGeom prst="rect">
                        <a:avLst/>
                      </a:prstGeom>
                      <a:solidFill>
                        <a:srgbClr val="FF9900"/>
                      </a:solidFill>
                    </p:spPr>
                  </p:pic>
                </p:oleObj>
              </mc:Fallback>
            </mc:AlternateContent>
          </a:graphicData>
        </a:graphic>
      </p:graphicFrame>
      <p:pic>
        <p:nvPicPr>
          <p:cNvPr id="13" name="Picture 9" descr="27819_3024"/>
          <p:cNvPicPr>
            <a:picLocks noChangeAspect="1" noChangeArrowheads="1"/>
          </p:cNvPicPr>
          <p:nvPr/>
        </p:nvPicPr>
        <p:blipFill>
          <a:blip r:embed="rId11" cstate="print"/>
          <a:srcRect/>
          <a:stretch>
            <a:fillRect/>
          </a:stretch>
        </p:blipFill>
        <p:spPr bwMode="auto">
          <a:xfrm>
            <a:off x="7428088" y="1534755"/>
            <a:ext cx="4531078" cy="3385142"/>
          </a:xfrm>
          <a:prstGeom prst="rect">
            <a:avLst/>
          </a:prstGeom>
          <a:noFill/>
          <a:ln w="9525">
            <a:noFill/>
            <a:miter lim="800000"/>
            <a:headEnd/>
            <a:tailEnd/>
          </a:ln>
          <a:scene3d>
            <a:camera prst="orthographicFront"/>
            <a:lightRig rig="threePt" dir="t"/>
          </a:scene3d>
          <a:sp3d>
            <a:bevelT/>
          </a:sp3d>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77334" y="812802"/>
            <a:ext cx="3081866" cy="654756"/>
          </a:xfrm>
        </p:spPr>
        <p:txBody>
          <a:bodyPr>
            <a:normAutofit/>
          </a:bodyPr>
          <a:lstStyle/>
          <a:p>
            <a:r>
              <a:rPr lang="en-US" sz="2800" b="1" dirty="0" err="1" smtClean="0">
                <a:solidFill>
                  <a:srgbClr val="002060"/>
                </a:solidFill>
              </a:rPr>
              <a:t>Μαγνητική</a:t>
            </a:r>
            <a:r>
              <a:rPr lang="en-US" sz="2800" b="1" dirty="0" smtClean="0">
                <a:solidFill>
                  <a:srgbClr val="002060"/>
                </a:solidFill>
              </a:rPr>
              <a:t> </a:t>
            </a:r>
            <a:r>
              <a:rPr lang="en-US" sz="2800" b="1" dirty="0" err="1" smtClean="0">
                <a:solidFill>
                  <a:srgbClr val="002060"/>
                </a:solidFill>
              </a:rPr>
              <a:t>ροπή</a:t>
            </a:r>
            <a:endParaRPr lang="en-US" sz="2800" b="1" dirty="0" smtClean="0">
              <a:solidFill>
                <a:srgbClr val="002060"/>
              </a:solidFill>
            </a:endParaRPr>
          </a:p>
        </p:txBody>
      </p:sp>
      <p:sp>
        <p:nvSpPr>
          <p:cNvPr id="5" name="Text Box 5"/>
          <p:cNvSpPr txBox="1">
            <a:spLocks noChangeArrowheads="1"/>
          </p:cNvSpPr>
          <p:nvPr/>
        </p:nvSpPr>
        <p:spPr bwMode="auto">
          <a:xfrm>
            <a:off x="3501501" y="130602"/>
            <a:ext cx="5432680"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Μαγνητικά Υλικά</a:t>
            </a:r>
            <a:endParaRPr lang="en-US" sz="4000" b="1" dirty="0" smtClean="0">
              <a:solidFill>
                <a:srgbClr val="0F7698"/>
              </a:solidFill>
            </a:endParaRPr>
          </a:p>
        </p:txBody>
      </p:sp>
      <p:pic>
        <p:nvPicPr>
          <p:cNvPr id="6" name="Picture 9" descr="27819_3024"/>
          <p:cNvPicPr>
            <a:picLocks noChangeAspect="1" noChangeArrowheads="1"/>
          </p:cNvPicPr>
          <p:nvPr/>
        </p:nvPicPr>
        <p:blipFill>
          <a:blip r:embed="rId3" cstate="print"/>
          <a:srcRect/>
          <a:stretch>
            <a:fillRect/>
          </a:stretch>
        </p:blipFill>
        <p:spPr bwMode="auto">
          <a:xfrm>
            <a:off x="7428088" y="1534755"/>
            <a:ext cx="4531078" cy="3385142"/>
          </a:xfrm>
          <a:prstGeom prst="rect">
            <a:avLst/>
          </a:prstGeom>
          <a:noFill/>
          <a:ln w="9525">
            <a:noFill/>
            <a:miter lim="800000"/>
            <a:headEnd/>
            <a:tailEnd/>
          </a:ln>
          <a:scene3d>
            <a:camera prst="orthographicFront"/>
            <a:lightRig rig="threePt" dir="t"/>
          </a:scene3d>
          <a:sp3d>
            <a:bevelT/>
          </a:sp3d>
        </p:spPr>
      </p:pic>
      <p:sp>
        <p:nvSpPr>
          <p:cNvPr id="12" name="Rectangle 3"/>
          <p:cNvSpPr txBox="1">
            <a:spLocks noChangeArrowheads="1"/>
          </p:cNvSpPr>
          <p:nvPr/>
        </p:nvSpPr>
        <p:spPr>
          <a:xfrm>
            <a:off x="327377" y="1584850"/>
            <a:ext cx="6773334" cy="3472571"/>
          </a:xfrm>
          <a:prstGeom prst="rect">
            <a:avLst/>
          </a:prstGeom>
        </p:spPr>
        <p:txBody>
          <a:bodyPr vert="horz" lIns="91440" tIns="45720" rIns="91440" bIns="45720" rtlCol="0">
            <a:noAutofit/>
          </a:bodyPr>
          <a:lstStyle/>
          <a:p>
            <a:pPr marL="361950" marR="0" lvl="0" indent="-361950" algn="just"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n-US" sz="2000" b="1" i="0" u="none" strike="noStrike" kern="1200" cap="none" spc="0" normalizeH="0" baseline="0" noProof="0" dirty="0" err="1" smtClean="0">
                <a:ln>
                  <a:noFill/>
                </a:ln>
                <a:effectLst/>
                <a:uLnTx/>
                <a:uFillTx/>
                <a:latin typeface="+mn-lt"/>
                <a:ea typeface="+mn-ea"/>
                <a:cs typeface="+mn-cs"/>
              </a:rPr>
              <a:t>Στα</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περισσότερα</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υλικά</a:t>
            </a:r>
            <a:r>
              <a:rPr kumimoji="0" lang="en-US" sz="2000" b="1" i="0" u="none" strike="noStrike" kern="1200" cap="none" spc="0" normalizeH="0" baseline="0" noProof="0" dirty="0" smtClean="0">
                <a:ln>
                  <a:noFill/>
                </a:ln>
                <a:effectLst/>
                <a:uLnTx/>
                <a:uFillTx/>
                <a:latin typeface="+mn-lt"/>
                <a:ea typeface="+mn-ea"/>
                <a:cs typeface="+mn-cs"/>
              </a:rPr>
              <a:t>, η </a:t>
            </a:r>
            <a:r>
              <a:rPr kumimoji="0" lang="en-US" sz="2000" b="1" i="0" u="none" strike="noStrike" kern="1200" cap="none" spc="0" normalizeH="0" baseline="0" noProof="0" dirty="0" err="1" smtClean="0">
                <a:ln>
                  <a:noFill/>
                </a:ln>
                <a:effectLst/>
                <a:uLnTx/>
                <a:uFillTx/>
                <a:latin typeface="+mn-lt"/>
                <a:ea typeface="+mn-ea"/>
                <a:cs typeface="+mn-cs"/>
              </a:rPr>
              <a:t>μαγνητική</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ροπή</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ενός</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ηλεκτρονίου</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σε</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κάποιο</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άτομο</a:t>
            </a:r>
            <a:r>
              <a:rPr kumimoji="0" lang="en-US" sz="2000" b="1" i="0" u="none" strike="noStrike" kern="1200" cap="none" spc="0" normalizeH="0" baseline="0" noProof="0" dirty="0" smtClean="0">
                <a:ln>
                  <a:noFill/>
                </a:ln>
                <a:effectLst/>
                <a:uLnTx/>
                <a:uFillTx/>
                <a:latin typeface="+mn-lt"/>
                <a:ea typeface="+mn-ea"/>
                <a:cs typeface="+mn-cs"/>
              </a:rPr>
              <a:t> </a:t>
            </a:r>
            <a:r>
              <a:rPr kumimoji="0" lang="el-GR" sz="2000" b="1" i="0" u="none" strike="noStrike" kern="1200" cap="none" spc="0" normalizeH="0" baseline="0" noProof="0" dirty="0" smtClean="0">
                <a:ln>
                  <a:noFill/>
                </a:ln>
                <a:effectLst/>
                <a:uLnTx/>
                <a:uFillTx/>
                <a:latin typeface="+mn-lt"/>
                <a:ea typeface="+mn-ea"/>
                <a:cs typeface="+mn-cs"/>
              </a:rPr>
              <a:t>αντισταθμίζεται</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από</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την</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αντίστοιχη</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ενός</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άλλου</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ηλεκτρονίου</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του</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ίδιου</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ατόμου</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που</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κινείται</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σε</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τροχιά</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αντίθετης</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φοράς</a:t>
            </a:r>
            <a:r>
              <a:rPr kumimoji="0" lang="en-US" sz="2000" b="1" i="0" u="none" strike="noStrike" kern="1200" cap="none" spc="0" normalizeH="0" baseline="0" noProof="0" dirty="0" smtClean="0">
                <a:ln>
                  <a:noFill/>
                </a:ln>
                <a:effectLst/>
                <a:uLnTx/>
                <a:uFillTx/>
                <a:latin typeface="+mn-lt"/>
                <a:ea typeface="+mn-ea"/>
                <a:cs typeface="+mn-cs"/>
              </a:rPr>
              <a:t>.</a:t>
            </a:r>
          </a:p>
          <a:p>
            <a:pPr marL="361950" marR="0" lvl="0" indent="-361950" algn="just"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n-US" sz="2000" b="1" i="0" u="none" strike="noStrike" kern="1200" cap="none" spc="0" normalizeH="0" baseline="0" noProof="0" dirty="0" err="1" smtClean="0">
                <a:ln>
                  <a:noFill/>
                </a:ln>
                <a:effectLst/>
                <a:uLnTx/>
                <a:uFillTx/>
                <a:latin typeface="+mn-lt"/>
                <a:ea typeface="+mn-ea"/>
                <a:cs typeface="+mn-cs"/>
              </a:rPr>
              <a:t>Εν</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τέλει</a:t>
            </a:r>
            <a:r>
              <a:rPr kumimoji="0" lang="en-US" sz="2000" b="1" i="0" u="none" strike="noStrike" kern="1200" cap="none" spc="0" normalizeH="0" baseline="0" noProof="0" dirty="0" smtClean="0">
                <a:ln>
                  <a:noFill/>
                </a:ln>
                <a:effectLst/>
                <a:uLnTx/>
                <a:uFillTx/>
                <a:latin typeface="+mn-lt"/>
                <a:ea typeface="+mn-ea"/>
                <a:cs typeface="+mn-cs"/>
              </a:rPr>
              <a:t>, η </a:t>
            </a:r>
            <a:r>
              <a:rPr kumimoji="0" lang="en-US" sz="2000" b="1" i="0" u="none" strike="noStrike" kern="1200" cap="none" spc="0" normalizeH="0" baseline="0" noProof="0" dirty="0" err="1" smtClean="0">
                <a:ln>
                  <a:noFill/>
                </a:ln>
                <a:effectLst/>
                <a:uLnTx/>
                <a:uFillTx/>
                <a:latin typeface="+mn-lt"/>
                <a:ea typeface="+mn-ea"/>
                <a:cs typeface="+mn-cs"/>
              </a:rPr>
              <a:t>μαγνητική</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επίδραση</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της</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τροχιακής</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κίνησης</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των</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ηλεκτρονίων</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είναι</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είτε</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μηδενική</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είτε</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πολύ</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μικρή</a:t>
            </a:r>
            <a:r>
              <a:rPr kumimoji="0" lang="en-US" sz="2000" b="1" i="0" u="none" strike="noStrike" kern="1200" cap="none" spc="0" normalizeH="0" baseline="0" noProof="0" dirty="0" smtClean="0">
                <a:ln>
                  <a:noFill/>
                </a:ln>
                <a:effectLst/>
                <a:uLnTx/>
                <a:uFillTx/>
                <a:latin typeface="+mn-lt"/>
                <a:ea typeface="+mn-ea"/>
                <a:cs typeface="+mn-cs"/>
              </a:rPr>
              <a:t>.</a:t>
            </a:r>
            <a:endParaRPr kumimoji="0" lang="el-GR" sz="2000" b="1" i="0" u="none" strike="noStrike" kern="1200" cap="none" spc="0" normalizeH="0" baseline="0" noProof="0" dirty="0" smtClean="0">
              <a:ln>
                <a:noFill/>
              </a:ln>
              <a:effectLst/>
              <a:uLnTx/>
              <a:uFillTx/>
              <a:latin typeface="+mn-lt"/>
              <a:ea typeface="+mn-ea"/>
              <a:cs typeface="+mn-cs"/>
            </a:endParaRPr>
          </a:p>
          <a:p>
            <a:pPr marL="361950" marR="0" lvl="0" indent="-361950" algn="just"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l-GR" sz="2400" b="1" i="0" u="none" strike="noStrike" kern="1200" cap="none" spc="0" normalizeH="0" baseline="0" noProof="0" dirty="0" smtClean="0">
                <a:ln>
                  <a:noFill/>
                </a:ln>
                <a:solidFill>
                  <a:srgbClr val="002060"/>
                </a:solidFill>
                <a:effectLst/>
                <a:uLnTx/>
                <a:uFillTx/>
                <a:latin typeface="+mn-lt"/>
                <a:ea typeface="+mn-ea"/>
                <a:cs typeface="+mn-cs"/>
              </a:rPr>
              <a:t>Παραμαγνητικά Υλικά</a:t>
            </a:r>
          </a:p>
          <a:p>
            <a:pPr marL="361950" marR="0" lvl="0" indent="-361950" algn="just"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lang="el-GR" sz="2400" b="1" dirty="0" err="1" smtClean="0">
                <a:solidFill>
                  <a:srgbClr val="002060"/>
                </a:solidFill>
              </a:rPr>
              <a:t>Διαμαγνητικά</a:t>
            </a:r>
            <a:r>
              <a:rPr lang="el-GR" sz="2400" b="1" dirty="0" smtClean="0">
                <a:solidFill>
                  <a:srgbClr val="002060"/>
                </a:solidFill>
              </a:rPr>
              <a:t> υλικά</a:t>
            </a:r>
            <a:endParaRPr kumimoji="0" lang="en-US" sz="2400" b="1" i="0" u="none" strike="noStrike" kern="1200" cap="none" spc="0" normalizeH="0" baseline="0" noProof="0" dirty="0" smtClean="0">
              <a:ln>
                <a:noFill/>
              </a:ln>
              <a:solidFill>
                <a:srgbClr val="002060"/>
              </a:solidFill>
              <a:effectLst/>
              <a:uLnTx/>
              <a:uFillTx/>
              <a:latin typeface="+mn-lt"/>
              <a:ea typeface="+mn-ea"/>
              <a:cs typeface="+mn-cs"/>
            </a:endParaRPr>
          </a:p>
        </p:txBody>
      </p:sp>
      <p:graphicFrame>
        <p:nvGraphicFramePr>
          <p:cNvPr id="959494" name="Object 5"/>
          <p:cNvGraphicFramePr>
            <a:graphicFrameLocks noChangeAspect="1"/>
          </p:cNvGraphicFramePr>
          <p:nvPr/>
        </p:nvGraphicFramePr>
        <p:xfrm>
          <a:off x="3214688" y="5389563"/>
          <a:ext cx="2936875" cy="865187"/>
        </p:xfrm>
        <a:graphic>
          <a:graphicData uri="http://schemas.openxmlformats.org/presentationml/2006/ole">
            <mc:AlternateContent xmlns:mc="http://schemas.openxmlformats.org/markup-compatibility/2006">
              <mc:Choice xmlns:v="urn:schemas-microsoft-com:vml" Requires="v">
                <p:oleObj spid="_x0000_s959506" name="Equation" r:id="rId4" imgW="1002960" imgH="393480" progId="Equation.DSMT4">
                  <p:embed/>
                </p:oleObj>
              </mc:Choice>
              <mc:Fallback>
                <p:oleObj name="Equation" r:id="rId4" imgW="1002960" imgH="393480" progId="Equation.DSMT4">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4688" y="5389563"/>
                        <a:ext cx="2936875" cy="865187"/>
                      </a:xfrm>
                      <a:prstGeom prst="rect">
                        <a:avLst/>
                      </a:prstGeom>
                      <a:solidFill>
                        <a:srgbClr val="FF9900"/>
                      </a:solidFill>
                    </p:spPr>
                  </p:pic>
                </p:oleObj>
              </mc:Fallback>
            </mc:AlternateContent>
          </a:graphicData>
        </a:graphic>
      </p:graphicFrame>
      <p:graphicFrame>
        <p:nvGraphicFramePr>
          <p:cNvPr id="959495" name="Object 4"/>
          <p:cNvGraphicFramePr>
            <a:graphicFrameLocks noChangeAspect="1"/>
          </p:cNvGraphicFramePr>
          <p:nvPr/>
        </p:nvGraphicFramePr>
        <p:xfrm>
          <a:off x="6310313" y="5319713"/>
          <a:ext cx="2359025" cy="990600"/>
        </p:xfrm>
        <a:graphic>
          <a:graphicData uri="http://schemas.openxmlformats.org/presentationml/2006/ole">
            <mc:AlternateContent xmlns:mc="http://schemas.openxmlformats.org/markup-compatibility/2006">
              <mc:Choice xmlns:v="urn:schemas-microsoft-com:vml" Requires="v">
                <p:oleObj spid="_x0000_s959507" name="Equation" r:id="rId6" imgW="863280" imgH="482400" progId="Equation.DSMT4">
                  <p:embed/>
                </p:oleObj>
              </mc:Choice>
              <mc:Fallback>
                <p:oleObj name="Equation" r:id="rId6" imgW="863280" imgH="482400" progId="Equation.DSMT4">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0313" y="5319713"/>
                        <a:ext cx="2359025" cy="990600"/>
                      </a:xfrm>
                      <a:prstGeom prst="rect">
                        <a:avLst/>
                      </a:prstGeom>
                      <a:solidFill>
                        <a:srgbClr val="FF9900"/>
                      </a:solidFill>
                    </p:spPr>
                  </p:pic>
                </p:oleObj>
              </mc:Fallback>
            </mc:AlternateContent>
          </a:graphicData>
        </a:graphic>
      </p:graphicFrame>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5"/>
          <p:cNvSpPr>
            <a:spLocks noGrp="1" noChangeArrowheads="1"/>
          </p:cNvSpPr>
          <p:nvPr>
            <p:ph idx="1"/>
          </p:nvPr>
        </p:nvSpPr>
        <p:spPr>
          <a:xfrm>
            <a:off x="191912" y="1471967"/>
            <a:ext cx="7507110" cy="2941989"/>
          </a:xfrm>
        </p:spPr>
        <p:txBody>
          <a:bodyPr>
            <a:noAutofit/>
          </a:bodyPr>
          <a:lstStyle/>
          <a:p>
            <a:pPr marL="361950" indent="-361950" algn="just">
              <a:lnSpc>
                <a:spcPct val="100000"/>
              </a:lnSpc>
            </a:pPr>
            <a:r>
              <a:rPr lang="en-US" b="1" dirty="0" err="1" smtClean="0">
                <a:solidFill>
                  <a:schemeClr val="tx1"/>
                </a:solidFill>
              </a:rPr>
              <a:t>Το</a:t>
            </a:r>
            <a:r>
              <a:rPr lang="en-US" b="1" dirty="0" smtClean="0">
                <a:solidFill>
                  <a:schemeClr val="tx1"/>
                </a:solidFill>
              </a:rPr>
              <a:t> </a:t>
            </a:r>
            <a:r>
              <a:rPr lang="en-US" b="1" dirty="0" err="1" smtClean="0">
                <a:solidFill>
                  <a:schemeClr val="tx1"/>
                </a:solidFill>
              </a:rPr>
              <a:t>ηλεκτρόνιο</a:t>
            </a:r>
            <a:r>
              <a:rPr lang="en-US" b="1" dirty="0" smtClean="0">
                <a:solidFill>
                  <a:schemeClr val="tx1"/>
                </a:solidFill>
              </a:rPr>
              <a:t> (</a:t>
            </a:r>
            <a:r>
              <a:rPr lang="en-US" b="1" dirty="0" err="1" smtClean="0">
                <a:solidFill>
                  <a:schemeClr val="tx1"/>
                </a:solidFill>
              </a:rPr>
              <a:t>όπως</a:t>
            </a:r>
            <a:r>
              <a:rPr lang="en-US" b="1" dirty="0" smtClean="0">
                <a:solidFill>
                  <a:schemeClr val="tx1"/>
                </a:solidFill>
              </a:rPr>
              <a:t> </a:t>
            </a:r>
            <a:r>
              <a:rPr lang="en-US" b="1" dirty="0" err="1" smtClean="0">
                <a:solidFill>
                  <a:schemeClr val="tx1"/>
                </a:solidFill>
              </a:rPr>
              <a:t>και</a:t>
            </a:r>
            <a:r>
              <a:rPr lang="en-US" b="1" dirty="0" smtClean="0">
                <a:solidFill>
                  <a:schemeClr val="tx1"/>
                </a:solidFill>
              </a:rPr>
              <a:t> </a:t>
            </a:r>
            <a:r>
              <a:rPr lang="en-US" b="1" dirty="0" err="1" smtClean="0">
                <a:solidFill>
                  <a:schemeClr val="tx1"/>
                </a:solidFill>
              </a:rPr>
              <a:t>άλλα</a:t>
            </a:r>
            <a:r>
              <a:rPr lang="en-US" b="1" dirty="0" smtClean="0">
                <a:solidFill>
                  <a:schemeClr val="tx1"/>
                </a:solidFill>
              </a:rPr>
              <a:t> </a:t>
            </a:r>
            <a:r>
              <a:rPr lang="en-US" b="1" dirty="0" err="1" smtClean="0">
                <a:solidFill>
                  <a:schemeClr val="tx1"/>
                </a:solidFill>
              </a:rPr>
              <a:t>σωματίδια</a:t>
            </a:r>
            <a:r>
              <a:rPr lang="en-US" b="1" dirty="0" smtClean="0">
                <a:solidFill>
                  <a:schemeClr val="tx1"/>
                </a:solidFill>
              </a:rPr>
              <a:t>) </a:t>
            </a:r>
            <a:r>
              <a:rPr lang="en-US" b="1" dirty="0" err="1" smtClean="0">
                <a:solidFill>
                  <a:schemeClr val="tx1"/>
                </a:solidFill>
              </a:rPr>
              <a:t>έχει</a:t>
            </a:r>
            <a:r>
              <a:rPr lang="en-US" b="1" dirty="0" smtClean="0">
                <a:solidFill>
                  <a:schemeClr val="tx1"/>
                </a:solidFill>
              </a:rPr>
              <a:t> </a:t>
            </a:r>
            <a:r>
              <a:rPr lang="en-US" b="1" dirty="0" err="1" smtClean="0">
                <a:solidFill>
                  <a:schemeClr val="tx1"/>
                </a:solidFill>
              </a:rPr>
              <a:t>μια</a:t>
            </a:r>
            <a:r>
              <a:rPr lang="en-US" b="1" dirty="0" smtClean="0">
                <a:solidFill>
                  <a:schemeClr val="tx1"/>
                </a:solidFill>
              </a:rPr>
              <a:t> </a:t>
            </a:r>
            <a:r>
              <a:rPr lang="en-US" b="1" dirty="0" err="1" smtClean="0">
                <a:solidFill>
                  <a:schemeClr val="tx1"/>
                </a:solidFill>
              </a:rPr>
              <a:t>εγγενή</a:t>
            </a:r>
            <a:r>
              <a:rPr lang="en-US" b="1" dirty="0" smtClean="0">
                <a:solidFill>
                  <a:schemeClr val="tx1"/>
                </a:solidFill>
              </a:rPr>
              <a:t> </a:t>
            </a:r>
            <a:r>
              <a:rPr lang="en-US" b="1" dirty="0" err="1" smtClean="0">
                <a:solidFill>
                  <a:schemeClr val="tx1"/>
                </a:solidFill>
              </a:rPr>
              <a:t>ιδιότητα</a:t>
            </a:r>
            <a:r>
              <a:rPr lang="en-US" b="1" dirty="0" smtClean="0">
                <a:solidFill>
                  <a:schemeClr val="tx1"/>
                </a:solidFill>
              </a:rPr>
              <a:t> </a:t>
            </a:r>
            <a:r>
              <a:rPr lang="en-US" b="1" dirty="0" err="1" smtClean="0">
                <a:solidFill>
                  <a:schemeClr val="tx1"/>
                </a:solidFill>
              </a:rPr>
              <a:t>που</a:t>
            </a:r>
            <a:r>
              <a:rPr lang="en-US" b="1" dirty="0" smtClean="0">
                <a:solidFill>
                  <a:schemeClr val="tx1"/>
                </a:solidFill>
              </a:rPr>
              <a:t> </a:t>
            </a:r>
            <a:r>
              <a:rPr lang="en-US" b="1" dirty="0" err="1" smtClean="0">
                <a:solidFill>
                  <a:schemeClr val="tx1"/>
                </a:solidFill>
              </a:rPr>
              <a:t>ονομάζεται</a:t>
            </a:r>
            <a:r>
              <a:rPr lang="en-US" b="1" dirty="0" smtClean="0">
                <a:solidFill>
                  <a:schemeClr val="tx1"/>
                </a:solidFill>
              </a:rPr>
              <a:t> </a:t>
            </a:r>
            <a:r>
              <a:rPr lang="en-US" b="1" dirty="0" err="1" smtClean="0">
                <a:solidFill>
                  <a:schemeClr val="tx1"/>
                </a:solidFill>
              </a:rPr>
              <a:t>σπιν</a:t>
            </a:r>
            <a:r>
              <a:rPr lang="el-GR" b="1" dirty="0" smtClean="0">
                <a:solidFill>
                  <a:schemeClr val="tx1"/>
                </a:solidFill>
              </a:rPr>
              <a:t>,</a:t>
            </a:r>
            <a:r>
              <a:rPr lang="en-US" b="1" dirty="0" smtClean="0">
                <a:solidFill>
                  <a:schemeClr val="tx1"/>
                </a:solidFill>
              </a:rPr>
              <a:t> </a:t>
            </a:r>
            <a:r>
              <a:rPr lang="el-GR" b="1" dirty="0" smtClean="0">
                <a:solidFill>
                  <a:schemeClr val="tx1"/>
                </a:solidFill>
              </a:rPr>
              <a:t>η οποία επίσης </a:t>
            </a:r>
            <a:r>
              <a:rPr lang="en-US" b="1" dirty="0" err="1" smtClean="0">
                <a:solidFill>
                  <a:schemeClr val="tx1"/>
                </a:solidFill>
              </a:rPr>
              <a:t>συνεισφέρει</a:t>
            </a:r>
            <a:r>
              <a:rPr lang="en-US" b="1" dirty="0" smtClean="0">
                <a:solidFill>
                  <a:schemeClr val="tx1"/>
                </a:solidFill>
              </a:rPr>
              <a:t> </a:t>
            </a:r>
            <a:r>
              <a:rPr lang="en-US" b="1" dirty="0" err="1" smtClean="0">
                <a:solidFill>
                  <a:schemeClr val="tx1"/>
                </a:solidFill>
              </a:rPr>
              <a:t>στη</a:t>
            </a:r>
            <a:r>
              <a:rPr lang="en-US" b="1" dirty="0" smtClean="0">
                <a:solidFill>
                  <a:schemeClr val="tx1"/>
                </a:solidFill>
              </a:rPr>
              <a:t> </a:t>
            </a:r>
            <a:r>
              <a:rPr lang="en-US" b="1" dirty="0" err="1" smtClean="0">
                <a:solidFill>
                  <a:schemeClr val="tx1"/>
                </a:solidFill>
              </a:rPr>
              <a:t>μαγνητική</a:t>
            </a:r>
            <a:r>
              <a:rPr lang="en-US" b="1" dirty="0" smtClean="0">
                <a:solidFill>
                  <a:schemeClr val="tx1"/>
                </a:solidFill>
              </a:rPr>
              <a:t> </a:t>
            </a:r>
            <a:r>
              <a:rPr lang="en-US" b="1" dirty="0" err="1" smtClean="0">
                <a:solidFill>
                  <a:schemeClr val="tx1"/>
                </a:solidFill>
              </a:rPr>
              <a:t>ροπή</a:t>
            </a:r>
            <a:r>
              <a:rPr lang="en-US" b="1" dirty="0" smtClean="0">
                <a:solidFill>
                  <a:schemeClr val="tx1"/>
                </a:solidFill>
              </a:rPr>
              <a:t> </a:t>
            </a:r>
            <a:r>
              <a:rPr lang="en-US" b="1" dirty="0" err="1" smtClean="0">
                <a:solidFill>
                  <a:schemeClr val="tx1"/>
                </a:solidFill>
              </a:rPr>
              <a:t>του</a:t>
            </a:r>
            <a:r>
              <a:rPr lang="en-US" b="1" dirty="0" smtClean="0">
                <a:solidFill>
                  <a:schemeClr val="tx1"/>
                </a:solidFill>
              </a:rPr>
              <a:t>.</a:t>
            </a:r>
          </a:p>
          <a:p>
            <a:pPr marL="361950" lvl="1" indent="-361950" algn="just">
              <a:buClr>
                <a:srgbClr val="2187BA"/>
              </a:buClr>
            </a:pPr>
            <a:r>
              <a:rPr lang="en-US" sz="1800" b="1" dirty="0" err="1" smtClean="0">
                <a:solidFill>
                  <a:schemeClr val="tx1"/>
                </a:solidFill>
              </a:rPr>
              <a:t>Στην</a:t>
            </a:r>
            <a:r>
              <a:rPr lang="en-US" sz="1800" b="1" dirty="0" smtClean="0">
                <a:solidFill>
                  <a:schemeClr val="tx1"/>
                </a:solidFill>
              </a:rPr>
              <a:t> </a:t>
            </a:r>
            <a:r>
              <a:rPr lang="en-US" sz="1800" b="1" dirty="0" err="1" smtClean="0">
                <a:solidFill>
                  <a:schemeClr val="tx1"/>
                </a:solidFill>
              </a:rPr>
              <a:t>πραγματικότητα</a:t>
            </a:r>
            <a:r>
              <a:rPr lang="en-US" sz="1800" b="1" dirty="0" smtClean="0">
                <a:solidFill>
                  <a:schemeClr val="tx1"/>
                </a:solidFill>
              </a:rPr>
              <a:t>, </a:t>
            </a:r>
            <a:r>
              <a:rPr lang="en-US" sz="1800" b="1" dirty="0" err="1" smtClean="0">
                <a:solidFill>
                  <a:schemeClr val="tx1"/>
                </a:solidFill>
              </a:rPr>
              <a:t>το</a:t>
            </a:r>
            <a:r>
              <a:rPr lang="en-US" sz="1800" b="1" dirty="0" smtClean="0">
                <a:solidFill>
                  <a:schemeClr val="tx1"/>
                </a:solidFill>
              </a:rPr>
              <a:t> </a:t>
            </a:r>
            <a:r>
              <a:rPr lang="en-US" sz="1800" b="1" dirty="0" err="1" smtClean="0">
                <a:solidFill>
                  <a:schemeClr val="tx1"/>
                </a:solidFill>
              </a:rPr>
              <a:t>ηλεκτρόνιο</a:t>
            </a:r>
            <a:r>
              <a:rPr lang="en-US" sz="1800" b="1" dirty="0" smtClean="0">
                <a:solidFill>
                  <a:schemeClr val="tx1"/>
                </a:solidFill>
              </a:rPr>
              <a:t> </a:t>
            </a:r>
            <a:r>
              <a:rPr lang="en-US" sz="1800" b="1" dirty="0" err="1" smtClean="0">
                <a:solidFill>
                  <a:schemeClr val="tx1"/>
                </a:solidFill>
              </a:rPr>
              <a:t>δεν</a:t>
            </a:r>
            <a:r>
              <a:rPr lang="en-US" sz="1800" b="1" dirty="0" smtClean="0">
                <a:solidFill>
                  <a:schemeClr val="tx1"/>
                </a:solidFill>
              </a:rPr>
              <a:t> </a:t>
            </a:r>
            <a:r>
              <a:rPr lang="en-US" sz="1800" b="1" dirty="0" err="1" smtClean="0">
                <a:solidFill>
                  <a:schemeClr val="tx1"/>
                </a:solidFill>
              </a:rPr>
              <a:t>περιστρέφεται</a:t>
            </a:r>
            <a:r>
              <a:rPr lang="en-US" sz="1800" b="1" dirty="0" smtClean="0">
                <a:solidFill>
                  <a:schemeClr val="tx1"/>
                </a:solidFill>
              </a:rPr>
              <a:t> </a:t>
            </a:r>
            <a:r>
              <a:rPr lang="en-US" sz="1800" b="1" dirty="0" err="1" smtClean="0">
                <a:solidFill>
                  <a:schemeClr val="tx1"/>
                </a:solidFill>
              </a:rPr>
              <a:t>γύρω</a:t>
            </a:r>
            <a:r>
              <a:rPr lang="en-US" sz="1800" b="1" dirty="0" smtClean="0">
                <a:solidFill>
                  <a:schemeClr val="tx1"/>
                </a:solidFill>
              </a:rPr>
              <a:t> </a:t>
            </a:r>
            <a:r>
              <a:rPr lang="en-US" sz="1800" b="1" dirty="0" err="1" smtClean="0">
                <a:solidFill>
                  <a:schemeClr val="tx1"/>
                </a:solidFill>
              </a:rPr>
              <a:t>από</a:t>
            </a:r>
            <a:r>
              <a:rPr lang="en-US" sz="1800" b="1" dirty="0" smtClean="0">
                <a:solidFill>
                  <a:schemeClr val="tx1"/>
                </a:solidFill>
              </a:rPr>
              <a:t> </a:t>
            </a:r>
            <a:r>
              <a:rPr lang="el-GR" sz="1800" b="1" dirty="0" smtClean="0">
                <a:solidFill>
                  <a:schemeClr val="tx1"/>
                </a:solidFill>
              </a:rPr>
              <a:t>τον </a:t>
            </a:r>
            <a:r>
              <a:rPr lang="el-GR" sz="1800" b="1" dirty="0" err="1" smtClean="0">
                <a:solidFill>
                  <a:schemeClr val="tx1"/>
                </a:solidFill>
              </a:rPr>
              <a:t>ευατό</a:t>
            </a:r>
            <a:r>
              <a:rPr lang="en-US" sz="1800" b="1" dirty="0" smtClean="0">
                <a:solidFill>
                  <a:schemeClr val="tx1"/>
                </a:solidFill>
              </a:rPr>
              <a:t> </a:t>
            </a:r>
            <a:r>
              <a:rPr lang="en-US" sz="1800" b="1" dirty="0" err="1" smtClean="0">
                <a:solidFill>
                  <a:schemeClr val="tx1"/>
                </a:solidFill>
              </a:rPr>
              <a:t>του</a:t>
            </a:r>
            <a:r>
              <a:rPr lang="en-US" sz="1800" b="1" dirty="0" smtClean="0">
                <a:solidFill>
                  <a:schemeClr val="tx1"/>
                </a:solidFill>
              </a:rPr>
              <a:t>.</a:t>
            </a:r>
          </a:p>
          <a:p>
            <a:pPr marL="361950" lvl="1" indent="-361950" algn="just">
              <a:buClr>
                <a:srgbClr val="2187BA"/>
              </a:buClr>
            </a:pPr>
            <a:r>
              <a:rPr lang="en-US" sz="1800" b="1" dirty="0" err="1" smtClean="0">
                <a:solidFill>
                  <a:schemeClr val="tx1"/>
                </a:solidFill>
              </a:rPr>
              <a:t>Έχει</a:t>
            </a:r>
            <a:r>
              <a:rPr lang="en-US" sz="1800" b="1" dirty="0" smtClean="0">
                <a:solidFill>
                  <a:schemeClr val="tx1"/>
                </a:solidFill>
              </a:rPr>
              <a:t> </a:t>
            </a:r>
            <a:r>
              <a:rPr lang="en-US" sz="1800" b="1" dirty="0" err="1" smtClean="0">
                <a:solidFill>
                  <a:schemeClr val="tx1"/>
                </a:solidFill>
              </a:rPr>
              <a:t>μια</a:t>
            </a:r>
            <a:r>
              <a:rPr lang="en-US" sz="1800" b="1" dirty="0" smtClean="0">
                <a:solidFill>
                  <a:schemeClr val="tx1"/>
                </a:solidFill>
              </a:rPr>
              <a:t> </a:t>
            </a:r>
            <a:r>
              <a:rPr lang="en-US" sz="1800" b="1" dirty="0" err="1" smtClean="0">
                <a:solidFill>
                  <a:schemeClr val="tx1"/>
                </a:solidFill>
              </a:rPr>
              <a:t>εγγενή</a:t>
            </a:r>
            <a:r>
              <a:rPr lang="en-US" sz="1800" b="1" dirty="0" smtClean="0">
                <a:solidFill>
                  <a:schemeClr val="tx1"/>
                </a:solidFill>
              </a:rPr>
              <a:t> στροφορμή </a:t>
            </a:r>
            <a:r>
              <a:rPr lang="el-GR" sz="1800" b="1" dirty="0" smtClean="0">
                <a:solidFill>
                  <a:schemeClr val="tx1"/>
                </a:solidFill>
              </a:rPr>
              <a:t>σαν να</a:t>
            </a:r>
            <a:r>
              <a:rPr lang="en-US" sz="1800" b="1" dirty="0" smtClean="0">
                <a:solidFill>
                  <a:schemeClr val="tx1"/>
                </a:solidFill>
              </a:rPr>
              <a:t> </a:t>
            </a:r>
            <a:r>
              <a:rPr lang="en-US" sz="1800" b="1" dirty="0" err="1" smtClean="0">
                <a:solidFill>
                  <a:schemeClr val="tx1"/>
                </a:solidFill>
              </a:rPr>
              <a:t>περιστρεφόταν</a:t>
            </a:r>
            <a:r>
              <a:rPr lang="el-GR" sz="1800" b="1" dirty="0" smtClean="0">
                <a:solidFill>
                  <a:schemeClr val="tx1"/>
                </a:solidFill>
              </a:rPr>
              <a:t> γύρω από τον εαυτό του.</a:t>
            </a:r>
            <a:endParaRPr lang="en-US" sz="1800" b="1" dirty="0" smtClean="0">
              <a:solidFill>
                <a:schemeClr val="tx1"/>
              </a:solidFill>
            </a:endParaRPr>
          </a:p>
          <a:p>
            <a:pPr marL="361950" lvl="1" indent="-361950" algn="just">
              <a:buClr>
                <a:srgbClr val="2187BA"/>
              </a:buClr>
            </a:pPr>
            <a:r>
              <a:rPr lang="en-US" sz="1800" b="1" dirty="0" smtClean="0">
                <a:solidFill>
                  <a:schemeClr val="tx1"/>
                </a:solidFill>
              </a:rPr>
              <a:t>Η στροφορμή </a:t>
            </a:r>
            <a:r>
              <a:rPr lang="en-US" sz="1800" b="1" dirty="0" err="1" smtClean="0">
                <a:solidFill>
                  <a:schemeClr val="tx1"/>
                </a:solidFill>
              </a:rPr>
              <a:t>λόγω</a:t>
            </a:r>
            <a:r>
              <a:rPr lang="en-US" sz="1800" b="1" dirty="0" smtClean="0">
                <a:solidFill>
                  <a:schemeClr val="tx1"/>
                </a:solidFill>
              </a:rPr>
              <a:t> </a:t>
            </a:r>
            <a:r>
              <a:rPr lang="en-US" sz="1800" b="1" dirty="0" err="1" smtClean="0">
                <a:solidFill>
                  <a:schemeClr val="tx1"/>
                </a:solidFill>
              </a:rPr>
              <a:t>σπιν</a:t>
            </a:r>
            <a:r>
              <a:rPr lang="en-US" sz="1800" b="1" dirty="0" smtClean="0">
                <a:solidFill>
                  <a:schemeClr val="tx1"/>
                </a:solidFill>
              </a:rPr>
              <a:t> </a:t>
            </a:r>
            <a:r>
              <a:rPr lang="en-US" sz="1800" b="1" dirty="0" err="1" smtClean="0">
                <a:solidFill>
                  <a:schemeClr val="tx1"/>
                </a:solidFill>
              </a:rPr>
              <a:t>στην</a:t>
            </a:r>
            <a:r>
              <a:rPr lang="en-US" sz="1800" b="1" dirty="0" smtClean="0">
                <a:solidFill>
                  <a:schemeClr val="tx1"/>
                </a:solidFill>
              </a:rPr>
              <a:t> </a:t>
            </a:r>
            <a:r>
              <a:rPr lang="en-US" sz="1800" b="1" dirty="0" err="1" smtClean="0">
                <a:solidFill>
                  <a:schemeClr val="tx1"/>
                </a:solidFill>
              </a:rPr>
              <a:t>ουσία</a:t>
            </a:r>
            <a:r>
              <a:rPr lang="en-US" sz="1800" b="1" dirty="0" smtClean="0">
                <a:solidFill>
                  <a:schemeClr val="tx1"/>
                </a:solidFill>
              </a:rPr>
              <a:t> </a:t>
            </a:r>
            <a:r>
              <a:rPr lang="en-US" sz="1800" b="1" dirty="0" err="1" smtClean="0">
                <a:solidFill>
                  <a:schemeClr val="tx1"/>
                </a:solidFill>
              </a:rPr>
              <a:t>είναι</a:t>
            </a:r>
            <a:r>
              <a:rPr lang="en-US" sz="1800" b="1" dirty="0" smtClean="0">
                <a:solidFill>
                  <a:schemeClr val="tx1"/>
                </a:solidFill>
              </a:rPr>
              <a:t> </a:t>
            </a:r>
            <a:r>
              <a:rPr lang="en-US" sz="1800" b="1" dirty="0" err="1" smtClean="0">
                <a:solidFill>
                  <a:schemeClr val="tx1"/>
                </a:solidFill>
              </a:rPr>
              <a:t>σχετικιστικό</a:t>
            </a:r>
            <a:r>
              <a:rPr lang="en-US" sz="1800" b="1" dirty="0" smtClean="0">
                <a:solidFill>
                  <a:schemeClr val="tx1"/>
                </a:solidFill>
              </a:rPr>
              <a:t> </a:t>
            </a:r>
            <a:r>
              <a:rPr lang="en-US" sz="1800" b="1" dirty="0" err="1" smtClean="0">
                <a:solidFill>
                  <a:schemeClr val="tx1"/>
                </a:solidFill>
              </a:rPr>
              <a:t>φαινόμενο</a:t>
            </a:r>
            <a:r>
              <a:rPr lang="en-US" sz="1800" b="1" dirty="0" smtClean="0">
                <a:solidFill>
                  <a:schemeClr val="tx1"/>
                </a:solidFill>
              </a:rPr>
              <a:t>.</a:t>
            </a:r>
          </a:p>
        </p:txBody>
      </p:sp>
      <p:sp>
        <p:nvSpPr>
          <p:cNvPr id="6" name="Rectangle 2"/>
          <p:cNvSpPr>
            <a:spLocks noGrp="1" noChangeArrowheads="1"/>
          </p:cNvSpPr>
          <p:nvPr>
            <p:ph type="title"/>
          </p:nvPr>
        </p:nvSpPr>
        <p:spPr>
          <a:xfrm>
            <a:off x="677334" y="812802"/>
            <a:ext cx="1614310" cy="654756"/>
          </a:xfrm>
        </p:spPr>
        <p:txBody>
          <a:bodyPr>
            <a:normAutofit/>
          </a:bodyPr>
          <a:lstStyle/>
          <a:p>
            <a:r>
              <a:rPr lang="el-GR" sz="2800" b="1" dirty="0" smtClean="0">
                <a:solidFill>
                  <a:srgbClr val="002060"/>
                </a:solidFill>
              </a:rPr>
              <a:t>Το </a:t>
            </a:r>
            <a:r>
              <a:rPr lang="en-US" sz="2800" b="1" dirty="0" smtClean="0">
                <a:solidFill>
                  <a:srgbClr val="002060"/>
                </a:solidFill>
              </a:rPr>
              <a:t>spin</a:t>
            </a:r>
          </a:p>
        </p:txBody>
      </p:sp>
      <p:sp>
        <p:nvSpPr>
          <p:cNvPr id="7" name="Text Box 5"/>
          <p:cNvSpPr txBox="1">
            <a:spLocks noChangeArrowheads="1"/>
          </p:cNvSpPr>
          <p:nvPr/>
        </p:nvSpPr>
        <p:spPr bwMode="auto">
          <a:xfrm>
            <a:off x="3501501" y="130602"/>
            <a:ext cx="5432680"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Μαγνητικά Υλικά</a:t>
            </a:r>
            <a:endParaRPr lang="en-US" sz="4000" b="1" dirty="0" smtClean="0">
              <a:solidFill>
                <a:srgbClr val="0F7698"/>
              </a:solidFill>
            </a:endParaRPr>
          </a:p>
        </p:txBody>
      </p:sp>
      <p:pic>
        <p:nvPicPr>
          <p:cNvPr id="8" name="Picture 9" descr="27819_3025"/>
          <p:cNvPicPr>
            <a:picLocks noChangeAspect="1" noChangeArrowheads="1"/>
          </p:cNvPicPr>
          <p:nvPr/>
        </p:nvPicPr>
        <p:blipFill>
          <a:blip r:embed="rId3" cstate="print"/>
          <a:srcRect/>
          <a:stretch>
            <a:fillRect/>
          </a:stretch>
        </p:blipFill>
        <p:spPr bwMode="auto">
          <a:xfrm>
            <a:off x="8003823" y="961146"/>
            <a:ext cx="3872089" cy="3255912"/>
          </a:xfrm>
          <a:prstGeom prst="rect">
            <a:avLst/>
          </a:prstGeom>
          <a:noFill/>
          <a:ln w="9525">
            <a:noFill/>
            <a:miter lim="800000"/>
            <a:headEnd/>
            <a:tailEnd/>
          </a:ln>
          <a:scene3d>
            <a:camera prst="orthographicFront"/>
            <a:lightRig rig="threePt" dir="t"/>
          </a:scene3d>
          <a:sp3d>
            <a:bevelT/>
          </a:sp3d>
        </p:spPr>
      </p:pic>
      <p:sp>
        <p:nvSpPr>
          <p:cNvPr id="9" name="Rectangle 3"/>
          <p:cNvSpPr txBox="1">
            <a:spLocks noChangeArrowheads="1"/>
          </p:cNvSpPr>
          <p:nvPr/>
        </p:nvSpPr>
        <p:spPr>
          <a:xfrm>
            <a:off x="191911" y="4480455"/>
            <a:ext cx="8596668" cy="655989"/>
          </a:xfrm>
          <a:prstGeom prst="rect">
            <a:avLst/>
          </a:prstGeom>
        </p:spPr>
        <p:txBody>
          <a:bodyPr vert="horz" lIns="91440" tIns="45720" rIns="91440" bIns="45720" rtlCol="0">
            <a:normAutofit/>
          </a:bodyPr>
          <a:lstStyle/>
          <a:p>
            <a:pPr marL="361950" marR="0" lvl="0" indent="-361950" algn="just"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n-US" sz="1800" b="1" i="0" u="none" strike="noStrike" kern="1200" cap="none" spc="0" normalizeH="0" baseline="0" noProof="0" dirty="0" smtClean="0">
                <a:ln>
                  <a:noFill/>
                </a:ln>
                <a:solidFill>
                  <a:srgbClr val="000000"/>
                </a:solidFill>
                <a:effectLst/>
                <a:uLnTx/>
                <a:uFillTx/>
                <a:latin typeface="+mn-lt"/>
                <a:ea typeface="+mn-ea"/>
                <a:cs typeface="+mn-cs"/>
              </a:rPr>
              <a:t>Η </a:t>
            </a:r>
            <a:r>
              <a:rPr kumimoji="0" lang="en-US" sz="1800" b="1" i="0" u="none" strike="noStrike" kern="1200" cap="none" spc="0" normalizeH="0" baseline="0" noProof="0" dirty="0" err="1" smtClean="0">
                <a:ln>
                  <a:noFill/>
                </a:ln>
                <a:solidFill>
                  <a:srgbClr val="000000"/>
                </a:solidFill>
                <a:effectLst/>
                <a:uLnTx/>
                <a:uFillTx/>
                <a:latin typeface="+mn-lt"/>
                <a:ea typeface="+mn-ea"/>
                <a:cs typeface="+mn-cs"/>
              </a:rPr>
              <a:t>μαγνητική</a:t>
            </a:r>
            <a:r>
              <a:rPr kumimoji="0" lang="en-US" sz="18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1800" b="1" i="0" u="none" strike="noStrike" kern="1200" cap="none" spc="0" normalizeH="0" baseline="0" noProof="0" dirty="0" err="1" smtClean="0">
                <a:ln>
                  <a:noFill/>
                </a:ln>
                <a:solidFill>
                  <a:srgbClr val="000000"/>
                </a:solidFill>
                <a:effectLst/>
                <a:uLnTx/>
                <a:uFillTx/>
                <a:latin typeface="+mn-lt"/>
                <a:ea typeface="+mn-ea"/>
                <a:cs typeface="+mn-cs"/>
              </a:rPr>
              <a:t>ροπή</a:t>
            </a:r>
            <a:r>
              <a:rPr kumimoji="0" lang="en-US" sz="18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1800" b="1" i="0" u="none" strike="noStrike" kern="1200" cap="none" spc="0" normalizeH="0" baseline="0" noProof="0" dirty="0" err="1" smtClean="0">
                <a:ln>
                  <a:noFill/>
                </a:ln>
                <a:solidFill>
                  <a:srgbClr val="000000"/>
                </a:solidFill>
                <a:effectLst/>
                <a:uLnTx/>
                <a:uFillTx/>
                <a:latin typeface="+mn-lt"/>
                <a:ea typeface="+mn-ea"/>
                <a:cs typeface="+mn-cs"/>
              </a:rPr>
              <a:t>που</a:t>
            </a:r>
            <a:r>
              <a:rPr kumimoji="0" lang="en-US" sz="18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1800" b="1" i="0" u="none" strike="noStrike" kern="1200" cap="none" spc="0" normalizeH="0" baseline="0" noProof="0" dirty="0" err="1" smtClean="0">
                <a:ln>
                  <a:noFill/>
                </a:ln>
                <a:solidFill>
                  <a:srgbClr val="000000"/>
                </a:solidFill>
                <a:effectLst/>
                <a:uLnTx/>
                <a:uFillTx/>
                <a:latin typeface="+mn-lt"/>
                <a:ea typeface="+mn-ea"/>
                <a:cs typeface="+mn-cs"/>
              </a:rPr>
              <a:t>σχετίζεται</a:t>
            </a:r>
            <a:r>
              <a:rPr kumimoji="0" lang="en-US" sz="18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1800" b="1" i="0" u="none" strike="noStrike" kern="1200" cap="none" spc="0" normalizeH="0" baseline="0" noProof="0" dirty="0" err="1" smtClean="0">
                <a:ln>
                  <a:noFill/>
                </a:ln>
                <a:solidFill>
                  <a:srgbClr val="000000"/>
                </a:solidFill>
                <a:effectLst/>
                <a:uLnTx/>
                <a:uFillTx/>
                <a:latin typeface="+mn-lt"/>
                <a:ea typeface="+mn-ea"/>
                <a:cs typeface="+mn-cs"/>
              </a:rPr>
              <a:t>με</a:t>
            </a:r>
            <a:r>
              <a:rPr kumimoji="0" lang="en-US" sz="18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1800" b="1" i="0" u="none" strike="noStrike" kern="1200" cap="none" spc="0" normalizeH="0" baseline="0" noProof="0" dirty="0" err="1" smtClean="0">
                <a:ln>
                  <a:noFill/>
                </a:ln>
                <a:solidFill>
                  <a:srgbClr val="000000"/>
                </a:solidFill>
                <a:effectLst/>
                <a:uLnTx/>
                <a:uFillTx/>
                <a:latin typeface="+mn-lt"/>
                <a:ea typeface="+mn-ea"/>
                <a:cs typeface="+mn-cs"/>
              </a:rPr>
              <a:t>το</a:t>
            </a:r>
            <a:r>
              <a:rPr kumimoji="0" lang="en-US" sz="18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1800" b="1" i="0" u="none" strike="noStrike" kern="1200" cap="none" spc="0" normalizeH="0" baseline="0" noProof="0" dirty="0" err="1" smtClean="0">
                <a:ln>
                  <a:noFill/>
                </a:ln>
                <a:solidFill>
                  <a:srgbClr val="000000"/>
                </a:solidFill>
                <a:effectLst/>
                <a:uLnTx/>
                <a:uFillTx/>
                <a:latin typeface="+mn-lt"/>
                <a:ea typeface="+mn-ea"/>
                <a:cs typeface="+mn-cs"/>
              </a:rPr>
              <a:t>σπιν</a:t>
            </a:r>
            <a:r>
              <a:rPr kumimoji="0" lang="en-US" sz="18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1800" b="1" i="0" u="none" strike="noStrike" kern="1200" cap="none" spc="0" normalizeH="0" baseline="0" noProof="0" dirty="0" err="1" smtClean="0">
                <a:ln>
                  <a:noFill/>
                </a:ln>
                <a:solidFill>
                  <a:srgbClr val="000000"/>
                </a:solidFill>
                <a:effectLst/>
                <a:uLnTx/>
                <a:uFillTx/>
                <a:latin typeface="+mn-lt"/>
                <a:ea typeface="+mn-ea"/>
                <a:cs typeface="+mn-cs"/>
              </a:rPr>
              <a:t>του</a:t>
            </a:r>
            <a:r>
              <a:rPr kumimoji="0" lang="en-US" sz="18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1800" b="1" i="0" u="none" strike="noStrike" kern="1200" cap="none" spc="0" normalizeH="0" baseline="0" noProof="0" dirty="0" err="1" smtClean="0">
                <a:ln>
                  <a:noFill/>
                </a:ln>
                <a:solidFill>
                  <a:srgbClr val="000000"/>
                </a:solidFill>
                <a:effectLst/>
                <a:uLnTx/>
                <a:uFillTx/>
                <a:latin typeface="+mn-lt"/>
                <a:ea typeface="+mn-ea"/>
                <a:cs typeface="+mn-cs"/>
              </a:rPr>
              <a:t>ηλεκτρονίου</a:t>
            </a:r>
            <a:r>
              <a:rPr kumimoji="0" lang="en-US" sz="18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1800" b="1" i="0" u="none" strike="noStrike" kern="1200" cap="none" spc="0" normalizeH="0" baseline="0" noProof="0" dirty="0" err="1" smtClean="0">
                <a:ln>
                  <a:noFill/>
                </a:ln>
                <a:solidFill>
                  <a:srgbClr val="000000"/>
                </a:solidFill>
                <a:effectLst/>
                <a:uLnTx/>
                <a:uFillTx/>
                <a:latin typeface="+mn-lt"/>
                <a:ea typeface="+mn-ea"/>
                <a:cs typeface="+mn-cs"/>
              </a:rPr>
              <a:t>έχει</a:t>
            </a:r>
            <a:r>
              <a:rPr kumimoji="0" lang="en-US" sz="18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1800" b="1" i="0" u="none" strike="noStrike" kern="1200" cap="none" spc="0" normalizeH="0" baseline="0" noProof="0" dirty="0" err="1" smtClean="0">
                <a:ln>
                  <a:noFill/>
                </a:ln>
                <a:solidFill>
                  <a:srgbClr val="000000"/>
                </a:solidFill>
                <a:effectLst/>
                <a:uLnTx/>
                <a:uFillTx/>
                <a:latin typeface="+mn-lt"/>
                <a:ea typeface="+mn-ea"/>
                <a:cs typeface="+mn-cs"/>
              </a:rPr>
              <a:t>τιμή</a:t>
            </a:r>
            <a:r>
              <a:rPr kumimoji="0" lang="en-US" sz="1800" b="1" i="0" u="none" strike="noStrike" kern="1200" cap="none" spc="0" normalizeH="0" baseline="0" noProof="0" dirty="0" smtClean="0">
                <a:ln>
                  <a:noFill/>
                </a:ln>
                <a:solidFill>
                  <a:srgbClr val="000000"/>
                </a:solidFill>
                <a:effectLst/>
                <a:uLnTx/>
                <a:uFillTx/>
                <a:latin typeface="+mn-lt"/>
                <a:ea typeface="+mn-ea"/>
                <a:cs typeface="+mn-cs"/>
              </a:rPr>
              <a:t>:</a:t>
            </a:r>
          </a:p>
          <a:p>
            <a:pPr marL="0" marR="0" lvl="0" indent="0" algn="l"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endParaRPr kumimoji="0" lang="en-US" sz="1800" b="0" i="0" u="none" strike="noStrike" kern="1200" cap="none" spc="0" normalizeH="0" baseline="0" noProof="0" dirty="0" smtClean="0">
              <a:ln>
                <a:noFill/>
              </a:ln>
              <a:solidFill>
                <a:srgbClr val="000000"/>
              </a:solidFill>
              <a:effectLst/>
              <a:uLnTx/>
              <a:uFillTx/>
              <a:latin typeface="+mn-lt"/>
              <a:ea typeface="+mn-ea"/>
              <a:cs typeface="+mn-cs"/>
            </a:endParaRPr>
          </a:p>
          <a:p>
            <a:pPr marL="0" marR="0" lvl="0" indent="0" algn="l"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endParaRPr kumimoji="0" lang="en-US" sz="1800" b="0" i="0" u="none" strike="noStrike" kern="1200" cap="none" spc="0" normalizeH="0" baseline="0" noProof="0" dirty="0" smtClean="0">
              <a:ln>
                <a:noFill/>
              </a:ln>
              <a:solidFill>
                <a:srgbClr val="000000"/>
              </a:solidFill>
              <a:effectLst/>
              <a:uLnTx/>
              <a:uFillTx/>
              <a:latin typeface="+mn-lt"/>
              <a:ea typeface="+mn-ea"/>
              <a:cs typeface="+mn-cs"/>
            </a:endParaRPr>
          </a:p>
        </p:txBody>
      </p:sp>
      <p:graphicFrame>
        <p:nvGraphicFramePr>
          <p:cNvPr id="10" name="Object 4"/>
          <p:cNvGraphicFramePr>
            <a:graphicFrameLocks noChangeAspect="1"/>
          </p:cNvGraphicFramePr>
          <p:nvPr/>
        </p:nvGraphicFramePr>
        <p:xfrm>
          <a:off x="3642079" y="5108929"/>
          <a:ext cx="2269201" cy="930627"/>
        </p:xfrm>
        <a:graphic>
          <a:graphicData uri="http://schemas.openxmlformats.org/presentationml/2006/ole">
            <mc:AlternateContent xmlns:mc="http://schemas.openxmlformats.org/markup-compatibility/2006">
              <mc:Choice xmlns:v="urn:schemas-microsoft-com:vml" Requires="v">
                <p:oleObj spid="_x0000_s853006" name="Equation" r:id="rId4" imgW="787320" imgH="431640" progId="Equation.DSMT4">
                  <p:embed/>
                </p:oleObj>
              </mc:Choice>
              <mc:Fallback>
                <p:oleObj name="Equation" r:id="rId4" imgW="787320" imgH="431640" progId="Equation.DSMT4">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2079" y="5108929"/>
                        <a:ext cx="2269201" cy="930627"/>
                      </a:xfrm>
                      <a:prstGeom prst="rect">
                        <a:avLst/>
                      </a:prstGeom>
                      <a:solidFill>
                        <a:srgbClr val="FF9900"/>
                      </a:solidFill>
                    </p:spPr>
                  </p:pic>
                </p:oleObj>
              </mc:Fallback>
            </mc:AlternateContent>
          </a:graphicData>
        </a:graphic>
      </p:graphicFrame>
      <p:grpSp>
        <p:nvGrpSpPr>
          <p:cNvPr id="13" name="12 - Ομάδα"/>
          <p:cNvGrpSpPr/>
          <p:nvPr/>
        </p:nvGrpSpPr>
        <p:grpSpPr>
          <a:xfrm>
            <a:off x="6303715" y="5317896"/>
            <a:ext cx="5006499" cy="400110"/>
            <a:chOff x="6303715" y="5317896"/>
            <a:chExt cx="5006499" cy="400110"/>
          </a:xfrm>
        </p:grpSpPr>
        <p:sp>
          <p:nvSpPr>
            <p:cNvPr id="11" name="10 - Ορθογώνιο"/>
            <p:cNvSpPr/>
            <p:nvPr/>
          </p:nvSpPr>
          <p:spPr>
            <a:xfrm>
              <a:off x="6303715" y="5317896"/>
              <a:ext cx="5006499" cy="400110"/>
            </a:xfrm>
            <a:prstGeom prst="rect">
              <a:avLst/>
            </a:prstGeom>
          </p:spPr>
          <p:txBody>
            <a:bodyPr wrap="none">
              <a:spAutoFit/>
            </a:bodyPr>
            <a:lstStyle/>
            <a:p>
              <a:pPr lvl="1">
                <a:buClr>
                  <a:srgbClr val="2187BA"/>
                </a:buClr>
              </a:pPr>
              <a:r>
                <a:rPr lang="el-GR" sz="2000" b="1" dirty="0" smtClean="0">
                  <a:solidFill>
                    <a:srgbClr val="002060"/>
                  </a:solidFill>
                </a:rPr>
                <a:t>Όπου</a:t>
              </a:r>
              <a:r>
                <a:rPr lang="en-US" sz="2000" b="1" dirty="0" smtClean="0">
                  <a:solidFill>
                    <a:srgbClr val="002060"/>
                  </a:solidFill>
                </a:rPr>
                <a:t>     </a:t>
              </a:r>
              <a:r>
                <a:rPr lang="el-GR" sz="2000" b="1" dirty="0" smtClean="0">
                  <a:solidFill>
                    <a:srgbClr val="002060"/>
                  </a:solidFill>
                </a:rPr>
                <a:t>είναι </a:t>
              </a:r>
              <a:r>
                <a:rPr lang="en-US" sz="2000" b="1" dirty="0" smtClean="0">
                  <a:solidFill>
                    <a:srgbClr val="002060"/>
                  </a:solidFill>
                </a:rPr>
                <a:t>η </a:t>
              </a:r>
              <a:r>
                <a:rPr lang="en-US" sz="2000" b="1" dirty="0" err="1" smtClean="0">
                  <a:solidFill>
                    <a:srgbClr val="002060"/>
                  </a:solidFill>
                </a:rPr>
                <a:t>σταθερά</a:t>
              </a:r>
              <a:r>
                <a:rPr lang="en-US" sz="2000" b="1" dirty="0" smtClean="0">
                  <a:solidFill>
                    <a:srgbClr val="002060"/>
                  </a:solidFill>
                </a:rPr>
                <a:t> </a:t>
              </a:r>
              <a:r>
                <a:rPr lang="en-US" sz="2000" b="1" dirty="0" err="1" smtClean="0">
                  <a:solidFill>
                    <a:srgbClr val="002060"/>
                  </a:solidFill>
                </a:rPr>
                <a:t>του</a:t>
              </a:r>
              <a:r>
                <a:rPr lang="en-US" sz="2000" b="1" dirty="0" smtClean="0">
                  <a:solidFill>
                    <a:srgbClr val="002060"/>
                  </a:solidFill>
                </a:rPr>
                <a:t> Planck.</a:t>
              </a:r>
            </a:p>
          </p:txBody>
        </p:sp>
        <p:graphicFrame>
          <p:nvGraphicFramePr>
            <p:cNvPr id="852995" name="Object 8"/>
            <p:cNvGraphicFramePr>
              <a:graphicFrameLocks noChangeAspect="1"/>
            </p:cNvGraphicFramePr>
            <p:nvPr/>
          </p:nvGraphicFramePr>
          <p:xfrm>
            <a:off x="7580666" y="5367514"/>
            <a:ext cx="238125" cy="254000"/>
          </p:xfrm>
          <a:graphic>
            <a:graphicData uri="http://schemas.openxmlformats.org/presentationml/2006/ole">
              <mc:AlternateContent xmlns:mc="http://schemas.openxmlformats.org/markup-compatibility/2006">
                <mc:Choice xmlns:v="urn:schemas-microsoft-com:vml" Requires="v">
                  <p:oleObj spid="_x0000_s853007" name="Equation" r:id="rId6" imgW="177480" imgH="253800" progId="Equation.DSMT4">
                    <p:embed/>
                  </p:oleObj>
                </mc:Choice>
                <mc:Fallback>
                  <p:oleObj name="Equation" r:id="rId6" imgW="177480" imgH="253800" progId="Equation.DSMT4">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80666" y="5367514"/>
                          <a:ext cx="238125" cy="25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5"/>
          <p:cNvSpPr>
            <a:spLocks noGrp="1" noChangeArrowheads="1"/>
          </p:cNvSpPr>
          <p:nvPr>
            <p:ph idx="1"/>
          </p:nvPr>
        </p:nvSpPr>
        <p:spPr>
          <a:xfrm>
            <a:off x="135462" y="1483250"/>
            <a:ext cx="7631294" cy="1745372"/>
          </a:xfrm>
        </p:spPr>
        <p:txBody>
          <a:bodyPr>
            <a:noAutofit/>
          </a:bodyPr>
          <a:lstStyle/>
          <a:p>
            <a:pPr marL="271463" indent="-271463" algn="just">
              <a:lnSpc>
                <a:spcPct val="100000"/>
              </a:lnSpc>
              <a:defRPr/>
            </a:pPr>
            <a:r>
              <a:rPr lang="el-GR" sz="2000" b="1" dirty="0" smtClean="0">
                <a:solidFill>
                  <a:srgbClr val="000000"/>
                </a:solidFill>
              </a:rPr>
              <a:t>Μερικά</a:t>
            </a:r>
            <a:r>
              <a:rPr lang="en-US" sz="2000" b="1" dirty="0" smtClean="0">
                <a:solidFill>
                  <a:srgbClr val="000000"/>
                </a:solidFill>
              </a:rPr>
              <a:t> </a:t>
            </a:r>
            <a:r>
              <a:rPr lang="en-US" sz="2000" b="1" dirty="0" err="1" smtClean="0">
                <a:solidFill>
                  <a:srgbClr val="000000"/>
                </a:solidFill>
              </a:rPr>
              <a:t>υλικά</a:t>
            </a:r>
            <a:r>
              <a:rPr lang="en-US" sz="2000" b="1" dirty="0" smtClean="0">
                <a:solidFill>
                  <a:srgbClr val="000000"/>
                </a:solidFill>
              </a:rPr>
              <a:t> </a:t>
            </a:r>
            <a:r>
              <a:rPr lang="el-GR" sz="2000" b="1" dirty="0" smtClean="0">
                <a:solidFill>
                  <a:srgbClr val="000000"/>
                </a:solidFill>
              </a:rPr>
              <a:t>διαθέτουν</a:t>
            </a:r>
            <a:r>
              <a:rPr lang="en-US" sz="2000" b="1" dirty="0" smtClean="0">
                <a:solidFill>
                  <a:srgbClr val="000000"/>
                </a:solidFill>
              </a:rPr>
              <a:t> </a:t>
            </a:r>
            <a:r>
              <a:rPr lang="en-US" sz="2000" b="1" dirty="0" err="1" smtClean="0">
                <a:solidFill>
                  <a:srgbClr val="000000"/>
                </a:solidFill>
              </a:rPr>
              <a:t>ισχυρές</a:t>
            </a:r>
            <a:r>
              <a:rPr lang="en-US" sz="2000" b="1" dirty="0" smtClean="0">
                <a:solidFill>
                  <a:srgbClr val="000000"/>
                </a:solidFill>
              </a:rPr>
              <a:t> </a:t>
            </a:r>
            <a:r>
              <a:rPr lang="en-US" sz="2000" b="1" dirty="0" err="1" smtClean="0">
                <a:solidFill>
                  <a:srgbClr val="000000"/>
                </a:solidFill>
              </a:rPr>
              <a:t>μαγνητικές</a:t>
            </a:r>
            <a:r>
              <a:rPr lang="en-US" sz="2000" b="1" dirty="0" smtClean="0">
                <a:solidFill>
                  <a:srgbClr val="000000"/>
                </a:solidFill>
              </a:rPr>
              <a:t> </a:t>
            </a:r>
            <a:r>
              <a:rPr lang="en-US" sz="2000" b="1" dirty="0" err="1" smtClean="0">
                <a:solidFill>
                  <a:srgbClr val="000000"/>
                </a:solidFill>
              </a:rPr>
              <a:t>ιδιότητες</a:t>
            </a:r>
            <a:r>
              <a:rPr lang="el-GR" sz="2000" b="1" dirty="0" smtClean="0">
                <a:solidFill>
                  <a:srgbClr val="000000"/>
                </a:solidFill>
              </a:rPr>
              <a:t>,</a:t>
            </a:r>
            <a:r>
              <a:rPr lang="en-US" sz="2000" b="1" dirty="0" smtClean="0">
                <a:solidFill>
                  <a:srgbClr val="000000"/>
                </a:solidFill>
              </a:rPr>
              <a:t> </a:t>
            </a:r>
            <a:r>
              <a:rPr lang="en-US" sz="2000" b="1" dirty="0" err="1" smtClean="0">
                <a:solidFill>
                  <a:srgbClr val="000000"/>
                </a:solidFill>
              </a:rPr>
              <a:t>οι</a:t>
            </a:r>
            <a:r>
              <a:rPr lang="en-US" sz="2000" b="1" dirty="0" smtClean="0">
                <a:solidFill>
                  <a:srgbClr val="000000"/>
                </a:solidFill>
              </a:rPr>
              <a:t> </a:t>
            </a:r>
            <a:r>
              <a:rPr lang="en-US" sz="2000" b="1" dirty="0" err="1" smtClean="0">
                <a:solidFill>
                  <a:srgbClr val="000000"/>
                </a:solidFill>
              </a:rPr>
              <a:t>οποίες</a:t>
            </a:r>
            <a:r>
              <a:rPr lang="en-US" sz="2000" b="1" dirty="0" smtClean="0">
                <a:solidFill>
                  <a:srgbClr val="000000"/>
                </a:solidFill>
              </a:rPr>
              <a:t> </a:t>
            </a:r>
            <a:r>
              <a:rPr lang="en-US" sz="2000" b="1" dirty="0" err="1" smtClean="0">
                <a:solidFill>
                  <a:srgbClr val="000000"/>
                </a:solidFill>
              </a:rPr>
              <a:t>συνολικά</a:t>
            </a:r>
            <a:r>
              <a:rPr lang="en-US"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 </a:t>
            </a:r>
            <a:r>
              <a:rPr lang="en-US" sz="2000" b="1" dirty="0" err="1" smtClean="0">
                <a:solidFill>
                  <a:srgbClr val="000000"/>
                </a:solidFill>
              </a:rPr>
              <a:t>γνωστές</a:t>
            </a:r>
            <a:r>
              <a:rPr lang="en-US" sz="2000" b="1" dirty="0" smtClean="0">
                <a:solidFill>
                  <a:srgbClr val="000000"/>
                </a:solidFill>
              </a:rPr>
              <a:t> </a:t>
            </a:r>
            <a:r>
              <a:rPr lang="en-US" sz="2000" b="1" dirty="0" err="1" smtClean="0">
                <a:solidFill>
                  <a:srgbClr val="000000"/>
                </a:solidFill>
              </a:rPr>
              <a:t>ως</a:t>
            </a:r>
            <a:r>
              <a:rPr lang="en-US" sz="2000" b="1" dirty="0" smtClean="0">
                <a:solidFill>
                  <a:srgbClr val="000000"/>
                </a:solidFill>
              </a:rPr>
              <a:t>.</a:t>
            </a:r>
          </a:p>
          <a:p>
            <a:pPr marL="271463" indent="-271463" algn="just">
              <a:defRPr/>
            </a:pPr>
            <a:r>
              <a:rPr lang="en-US" sz="2000" b="1" dirty="0" err="1" smtClean="0">
                <a:solidFill>
                  <a:srgbClr val="000000"/>
                </a:solidFill>
              </a:rPr>
              <a:t>Παραδείγματα</a:t>
            </a:r>
            <a:r>
              <a:rPr lang="en-US" sz="2000" b="1" dirty="0" smtClean="0">
                <a:solidFill>
                  <a:srgbClr val="000000"/>
                </a:solidFill>
              </a:rPr>
              <a:t> </a:t>
            </a:r>
            <a:r>
              <a:rPr lang="en-US" sz="2000" b="1" dirty="0" err="1" smtClean="0">
                <a:solidFill>
                  <a:srgbClr val="000000"/>
                </a:solidFill>
              </a:rPr>
              <a:t>σιδηρομαγνητικών</a:t>
            </a:r>
            <a:r>
              <a:rPr lang="en-US" sz="2000" b="1" dirty="0" smtClean="0">
                <a:solidFill>
                  <a:srgbClr val="000000"/>
                </a:solidFill>
              </a:rPr>
              <a:t> </a:t>
            </a:r>
            <a:r>
              <a:rPr lang="en-US" sz="2000" b="1" dirty="0" err="1" smtClean="0">
                <a:solidFill>
                  <a:srgbClr val="000000"/>
                </a:solidFill>
              </a:rPr>
              <a:t>υλικών</a:t>
            </a:r>
            <a:r>
              <a:rPr lang="en-US" sz="2000" b="1" dirty="0" smtClean="0">
                <a:solidFill>
                  <a:srgbClr val="000000"/>
                </a:solidFill>
              </a:rPr>
              <a:t>:</a:t>
            </a:r>
          </a:p>
          <a:p>
            <a:pPr marL="271463" lvl="1" indent="-271463" algn="just">
              <a:buClr>
                <a:srgbClr val="2187BA"/>
              </a:buClr>
              <a:defRPr/>
            </a:pPr>
            <a:r>
              <a:rPr lang="en-US" sz="2000" b="1" dirty="0" err="1" smtClean="0">
                <a:solidFill>
                  <a:srgbClr val="002060"/>
                </a:solidFill>
              </a:rPr>
              <a:t>Σίδηρος</a:t>
            </a:r>
            <a:r>
              <a:rPr lang="el-GR" sz="2000" b="1" dirty="0" smtClean="0">
                <a:solidFill>
                  <a:srgbClr val="002060"/>
                </a:solidFill>
              </a:rPr>
              <a:t>, </a:t>
            </a:r>
            <a:r>
              <a:rPr lang="en-US" sz="2000" b="1" dirty="0" err="1" smtClean="0">
                <a:solidFill>
                  <a:srgbClr val="002060"/>
                </a:solidFill>
              </a:rPr>
              <a:t>Κοβάλτιο</a:t>
            </a:r>
            <a:r>
              <a:rPr lang="el-GR" sz="2000" b="1" dirty="0" smtClean="0">
                <a:solidFill>
                  <a:srgbClr val="002060"/>
                </a:solidFill>
              </a:rPr>
              <a:t>, </a:t>
            </a:r>
            <a:r>
              <a:rPr lang="en-US" sz="2000" b="1" dirty="0" err="1" smtClean="0">
                <a:solidFill>
                  <a:srgbClr val="002060"/>
                </a:solidFill>
              </a:rPr>
              <a:t>Νικέλιο</a:t>
            </a:r>
            <a:r>
              <a:rPr lang="el-GR" sz="2000" b="1" dirty="0" smtClean="0">
                <a:solidFill>
                  <a:srgbClr val="002060"/>
                </a:solidFill>
              </a:rPr>
              <a:t>, </a:t>
            </a:r>
            <a:r>
              <a:rPr lang="en-US" sz="2000" b="1" dirty="0" err="1" smtClean="0">
                <a:solidFill>
                  <a:srgbClr val="002060"/>
                </a:solidFill>
              </a:rPr>
              <a:t>Γαδολίνιο</a:t>
            </a:r>
            <a:r>
              <a:rPr lang="el-GR" sz="2000" b="1" dirty="0" smtClean="0">
                <a:solidFill>
                  <a:srgbClr val="002060"/>
                </a:solidFill>
              </a:rPr>
              <a:t>, </a:t>
            </a:r>
            <a:r>
              <a:rPr lang="en-US" sz="2000" b="1" dirty="0" err="1" smtClean="0">
                <a:solidFill>
                  <a:srgbClr val="002060"/>
                </a:solidFill>
              </a:rPr>
              <a:t>Δυσπρόσιο</a:t>
            </a:r>
            <a:r>
              <a:rPr lang="en-US" sz="2000" b="1" dirty="0" smtClean="0">
                <a:solidFill>
                  <a:srgbClr val="002060"/>
                </a:solidFill>
              </a:rPr>
              <a:t>.</a:t>
            </a:r>
          </a:p>
        </p:txBody>
      </p:sp>
      <p:sp>
        <p:nvSpPr>
          <p:cNvPr id="6" name="Rectangle 2"/>
          <p:cNvSpPr>
            <a:spLocks noGrp="1" noChangeArrowheads="1"/>
          </p:cNvSpPr>
          <p:nvPr>
            <p:ph type="title"/>
          </p:nvPr>
        </p:nvSpPr>
        <p:spPr>
          <a:xfrm>
            <a:off x="677333" y="812802"/>
            <a:ext cx="3556000" cy="654756"/>
          </a:xfrm>
        </p:spPr>
        <p:txBody>
          <a:bodyPr>
            <a:normAutofit/>
          </a:bodyPr>
          <a:lstStyle/>
          <a:p>
            <a:r>
              <a:rPr lang="el-GR" sz="2800" b="1" dirty="0" smtClean="0">
                <a:solidFill>
                  <a:srgbClr val="002060"/>
                </a:solidFill>
              </a:rPr>
              <a:t>Σιδηρομαγνητισμός</a:t>
            </a:r>
            <a:endParaRPr lang="en-US" sz="2800" b="1" dirty="0" smtClean="0">
              <a:solidFill>
                <a:srgbClr val="002060"/>
              </a:solidFill>
            </a:endParaRPr>
          </a:p>
        </p:txBody>
      </p:sp>
      <p:sp>
        <p:nvSpPr>
          <p:cNvPr id="7" name="Text Box 5"/>
          <p:cNvSpPr txBox="1">
            <a:spLocks noChangeArrowheads="1"/>
          </p:cNvSpPr>
          <p:nvPr/>
        </p:nvSpPr>
        <p:spPr bwMode="auto">
          <a:xfrm>
            <a:off x="3501501" y="130602"/>
            <a:ext cx="5432680"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Μαγνητικά Υλικά</a:t>
            </a:r>
            <a:endParaRPr lang="en-US" sz="4000" b="1" dirty="0" smtClean="0">
              <a:solidFill>
                <a:srgbClr val="0F7698"/>
              </a:solidFill>
            </a:endParaRPr>
          </a:p>
        </p:txBody>
      </p:sp>
      <p:sp>
        <p:nvSpPr>
          <p:cNvPr id="8" name="Rectangle 3"/>
          <p:cNvSpPr txBox="1">
            <a:spLocks noChangeArrowheads="1"/>
          </p:cNvSpPr>
          <p:nvPr/>
        </p:nvSpPr>
        <p:spPr>
          <a:xfrm>
            <a:off x="135467" y="3120141"/>
            <a:ext cx="7710311" cy="2862969"/>
          </a:xfrm>
          <a:prstGeom prst="rect">
            <a:avLst/>
          </a:prstGeom>
        </p:spPr>
        <p:txBody>
          <a:bodyPr vert="horz" lIns="91440" tIns="45720" rIns="91440" bIns="45720" rtlCol="0">
            <a:noAutofit/>
          </a:bodyPr>
          <a:lstStyle/>
          <a:p>
            <a:pPr marL="271463" marR="0" lvl="0" indent="-271463" algn="just"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n-US" sz="2000" b="1" i="0" u="none" strike="noStrike" kern="1200" cap="none" spc="0" normalizeH="0" baseline="0" noProof="0" dirty="0" err="1" smtClean="0">
                <a:ln>
                  <a:noFill/>
                </a:ln>
                <a:effectLst/>
                <a:uLnTx/>
                <a:uFillTx/>
                <a:latin typeface="+mn-lt"/>
                <a:ea typeface="+mn-ea"/>
                <a:cs typeface="+mn-cs"/>
              </a:rPr>
              <a:t>Όλα</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τα</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σιδηρομαγνητικά</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υλικά</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αποτελούνται</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από</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μικροσκοπικά</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τμήματα</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που</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ονομάζονται</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solidFill>
                  <a:srgbClr val="002060"/>
                </a:solidFill>
                <a:effectLst/>
                <a:uLnTx/>
                <a:uFillTx/>
                <a:latin typeface="+mn-lt"/>
                <a:ea typeface="+mn-ea"/>
                <a:cs typeface="+mn-cs"/>
              </a:rPr>
              <a:t>μαγνητικές</a:t>
            </a:r>
            <a:r>
              <a:rPr kumimoji="0" lang="en-US" sz="2000" b="1" i="0" u="none" strike="noStrike" kern="1200" cap="none" spc="0" normalizeH="0" baseline="0" noProof="0" dirty="0" smtClean="0">
                <a:ln>
                  <a:noFill/>
                </a:ln>
                <a:solidFill>
                  <a:srgbClr val="00206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2060"/>
                </a:solidFill>
                <a:effectLst/>
                <a:uLnTx/>
                <a:uFillTx/>
                <a:latin typeface="+mn-lt"/>
                <a:ea typeface="+mn-ea"/>
                <a:cs typeface="+mn-cs"/>
              </a:rPr>
              <a:t>περιοχές</a:t>
            </a:r>
            <a:r>
              <a:rPr kumimoji="0" lang="el-GR" sz="2000" b="1" i="0" u="none" strike="noStrike" kern="1200" cap="none" spc="0" normalizeH="0" baseline="0" noProof="0" dirty="0" smtClean="0">
                <a:ln>
                  <a:noFill/>
                </a:ln>
                <a:solidFill>
                  <a:srgbClr val="002060"/>
                </a:solidFill>
                <a:effectLst/>
                <a:uLnTx/>
                <a:uFillTx/>
                <a:latin typeface="+mn-lt"/>
                <a:ea typeface="+mn-ea"/>
                <a:cs typeface="+mn-cs"/>
              </a:rPr>
              <a:t> (ή περιοχές </a:t>
            </a:r>
            <a:r>
              <a:rPr kumimoji="0" lang="en-US" sz="2000" b="1" i="0" u="none" strike="noStrike" kern="1200" cap="none" spc="0" normalizeH="0" baseline="0" noProof="0" dirty="0" err="1" smtClean="0">
                <a:ln>
                  <a:noFill/>
                </a:ln>
                <a:solidFill>
                  <a:srgbClr val="002060"/>
                </a:solidFill>
                <a:effectLst/>
                <a:uLnTx/>
                <a:uFillTx/>
                <a:latin typeface="+mn-lt"/>
                <a:ea typeface="+mn-ea"/>
                <a:cs typeface="+mn-cs"/>
              </a:rPr>
              <a:t>weiss</a:t>
            </a:r>
            <a:r>
              <a:rPr kumimoji="0" lang="en-US" sz="2000" b="1" i="0" u="none" strike="noStrike" kern="1200" cap="none" spc="0" normalizeH="0" baseline="0" noProof="0" dirty="0" smtClean="0">
                <a:ln>
                  <a:noFill/>
                </a:ln>
                <a:solidFill>
                  <a:srgbClr val="002060"/>
                </a:solidFill>
                <a:effectLst/>
                <a:uLnTx/>
                <a:uFillTx/>
                <a:latin typeface="+mn-lt"/>
                <a:ea typeface="+mn-ea"/>
                <a:cs typeface="+mn-cs"/>
              </a:rPr>
              <a:t>)</a:t>
            </a:r>
            <a:r>
              <a:rPr kumimoji="0" lang="en-US" sz="2000" b="1" i="0" u="none" strike="noStrike" kern="1200" cap="none" spc="0" normalizeH="0" baseline="0" noProof="0" dirty="0" smtClean="0">
                <a:ln>
                  <a:noFill/>
                </a:ln>
                <a:effectLst/>
                <a:uLnTx/>
                <a:uFillTx/>
                <a:latin typeface="+mn-lt"/>
                <a:ea typeface="+mn-ea"/>
                <a:cs typeface="+mn-cs"/>
              </a:rPr>
              <a:t>.</a:t>
            </a:r>
          </a:p>
          <a:p>
            <a:pPr marL="271463" marR="0" lvl="1" indent="-271463" algn="just" defTabSz="457200" rtl="0" eaLnBrk="1" fontAlgn="auto" latinLnBrk="0" hangingPunct="1">
              <a:lnSpc>
                <a:spcPct val="100000"/>
              </a:lnSpc>
              <a:spcBef>
                <a:spcPts val="1000"/>
              </a:spcBef>
              <a:spcAft>
                <a:spcPts val="0"/>
              </a:spcAft>
              <a:buClr>
                <a:srgbClr val="2187BA"/>
              </a:buClr>
              <a:buSzPct val="80000"/>
              <a:buFont typeface="Wingdings 3" charset="2"/>
              <a:buChar char=""/>
              <a:tabLst/>
              <a:defRPr/>
            </a:pPr>
            <a:r>
              <a:rPr kumimoji="0" lang="en-US" sz="2000" b="1" i="0" u="none" strike="noStrike" kern="1200" cap="none" spc="0" normalizeH="0" baseline="0" noProof="0" dirty="0" err="1" smtClean="0">
                <a:ln>
                  <a:noFill/>
                </a:ln>
                <a:effectLst/>
                <a:uLnTx/>
                <a:uFillTx/>
                <a:latin typeface="+mn-lt"/>
                <a:ea typeface="+mn-ea"/>
                <a:cs typeface="+mn-cs"/>
              </a:rPr>
              <a:t>Μέσα</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στις</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μαγνητικές</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περιοχές</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όλες</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οι</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solidFill>
                  <a:srgbClr val="002060"/>
                </a:solidFill>
                <a:effectLst/>
                <a:uLnTx/>
                <a:uFillTx/>
                <a:latin typeface="+mn-lt"/>
                <a:ea typeface="+mn-ea"/>
                <a:cs typeface="+mn-cs"/>
              </a:rPr>
              <a:t>μαγνητικές</a:t>
            </a:r>
            <a:r>
              <a:rPr kumimoji="0" lang="en-US" sz="2000" b="1" i="0" u="none" strike="noStrike" kern="1200" cap="none" spc="0" normalizeH="0" baseline="0" noProof="0" dirty="0" smtClean="0">
                <a:ln>
                  <a:noFill/>
                </a:ln>
                <a:solidFill>
                  <a:srgbClr val="00206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2060"/>
                </a:solidFill>
                <a:effectLst/>
                <a:uLnTx/>
                <a:uFillTx/>
                <a:latin typeface="+mn-lt"/>
                <a:ea typeface="+mn-ea"/>
                <a:cs typeface="+mn-cs"/>
              </a:rPr>
              <a:t>ροπέ</a:t>
            </a:r>
            <a:r>
              <a:rPr kumimoji="0" lang="en-US" sz="2000" b="1" i="0" u="none" strike="noStrike" kern="1200" cap="none" spc="0" normalizeH="0" baseline="0" noProof="0" dirty="0" err="1" smtClean="0">
                <a:ln>
                  <a:noFill/>
                </a:ln>
                <a:effectLst/>
                <a:uLnTx/>
                <a:uFillTx/>
                <a:latin typeface="+mn-lt"/>
                <a:ea typeface="+mn-ea"/>
                <a:cs typeface="+mn-cs"/>
              </a:rPr>
              <a:t>ς</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είναι</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solidFill>
                  <a:srgbClr val="002060"/>
                </a:solidFill>
                <a:effectLst/>
                <a:uLnTx/>
                <a:uFillTx/>
                <a:latin typeface="+mn-lt"/>
                <a:ea typeface="+mn-ea"/>
                <a:cs typeface="+mn-cs"/>
              </a:rPr>
              <a:t>ευθυγραμμισμένες</a:t>
            </a:r>
            <a:r>
              <a:rPr kumimoji="0" lang="en-US" sz="2000" b="1" i="0" u="none" strike="noStrike" kern="1200" cap="none" spc="0" normalizeH="0" baseline="0" noProof="0" dirty="0" smtClean="0">
                <a:ln>
                  <a:noFill/>
                </a:ln>
                <a:effectLst/>
                <a:uLnTx/>
                <a:uFillTx/>
                <a:latin typeface="+mn-lt"/>
                <a:ea typeface="+mn-ea"/>
                <a:cs typeface="+mn-cs"/>
              </a:rPr>
              <a:t>.</a:t>
            </a:r>
          </a:p>
          <a:p>
            <a:pPr marL="271463" marR="0" lvl="0" indent="-271463" algn="just"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n-US" sz="2000" b="1" i="0" u="none" strike="noStrike" kern="1200" cap="none" spc="0" normalizeH="0" baseline="0" noProof="0" dirty="0" err="1" smtClean="0">
                <a:ln>
                  <a:noFill/>
                </a:ln>
                <a:effectLst/>
                <a:uLnTx/>
                <a:uFillTx/>
                <a:latin typeface="+mn-lt"/>
                <a:ea typeface="+mn-ea"/>
                <a:cs typeface="+mn-cs"/>
              </a:rPr>
              <a:t>Τα</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σύνορα</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μεταξύ</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των</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μαγνητικών</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περιοχών</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με</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διαφορετικ</a:t>
            </a:r>
            <a:r>
              <a:rPr kumimoji="0" lang="el-GR" sz="2000" b="1" i="0" u="none" strike="noStrike" kern="1200" cap="none" spc="0" normalizeH="0" baseline="0" noProof="0" dirty="0" smtClean="0">
                <a:ln>
                  <a:noFill/>
                </a:ln>
                <a:effectLst/>
                <a:uLnTx/>
                <a:uFillTx/>
                <a:latin typeface="+mn-lt"/>
                <a:ea typeface="+mn-ea"/>
                <a:cs typeface="+mn-cs"/>
              </a:rPr>
              <a:t>ό</a:t>
            </a:r>
            <a:r>
              <a:rPr kumimoji="0" lang="en-US" sz="2000" b="1" i="0" u="none" strike="noStrike" kern="1200" cap="none" spc="0" normalizeH="0" baseline="0" noProof="0" dirty="0" smtClean="0">
                <a:ln>
                  <a:noFill/>
                </a:ln>
                <a:effectLst/>
                <a:uLnTx/>
                <a:uFillTx/>
                <a:latin typeface="+mn-lt"/>
                <a:ea typeface="+mn-ea"/>
                <a:cs typeface="+mn-cs"/>
              </a:rPr>
              <a:t> </a:t>
            </a:r>
            <a:r>
              <a:rPr kumimoji="0" lang="el-GR" sz="2000" b="1" i="0" u="none" strike="noStrike" kern="1200" cap="none" spc="0" normalizeH="0" baseline="0" noProof="0" dirty="0" smtClean="0">
                <a:ln>
                  <a:noFill/>
                </a:ln>
                <a:effectLst/>
                <a:uLnTx/>
                <a:uFillTx/>
                <a:latin typeface="+mn-lt"/>
                <a:ea typeface="+mn-ea"/>
                <a:cs typeface="+mn-cs"/>
              </a:rPr>
              <a:t>προσανατολισμό</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ονομάζονται</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solidFill>
                  <a:srgbClr val="002060"/>
                </a:solidFill>
                <a:effectLst/>
                <a:uLnTx/>
                <a:uFillTx/>
                <a:latin typeface="+mn-lt"/>
                <a:ea typeface="+mn-ea"/>
                <a:cs typeface="+mn-cs"/>
              </a:rPr>
              <a:t>τοιχώματα</a:t>
            </a:r>
            <a:r>
              <a:rPr kumimoji="0" lang="en-US" sz="2000" b="1" i="0" u="none" strike="noStrike" kern="1200" cap="none" spc="0" normalizeH="0" baseline="0" noProof="0" dirty="0" smtClean="0">
                <a:ln>
                  <a:noFill/>
                </a:ln>
                <a:solidFill>
                  <a:srgbClr val="00206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2060"/>
                </a:solidFill>
                <a:effectLst/>
                <a:uLnTx/>
                <a:uFillTx/>
                <a:latin typeface="+mn-lt"/>
                <a:ea typeface="+mn-ea"/>
                <a:cs typeface="+mn-cs"/>
              </a:rPr>
              <a:t>μαγνητικών</a:t>
            </a:r>
            <a:r>
              <a:rPr kumimoji="0" lang="en-US" sz="2000" b="1" i="0" u="none" strike="noStrike" kern="1200" cap="none" spc="0" normalizeH="0" baseline="0" noProof="0" dirty="0" smtClean="0">
                <a:ln>
                  <a:noFill/>
                </a:ln>
                <a:solidFill>
                  <a:srgbClr val="00206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2060"/>
                </a:solidFill>
                <a:effectLst/>
                <a:uLnTx/>
                <a:uFillTx/>
                <a:latin typeface="+mn-lt"/>
                <a:ea typeface="+mn-ea"/>
                <a:cs typeface="+mn-cs"/>
              </a:rPr>
              <a:t>περιοχών</a:t>
            </a:r>
            <a:r>
              <a:rPr kumimoji="0" lang="en-US" sz="2000" b="1" i="0" u="none" strike="noStrike" kern="1200" cap="none" spc="0" normalizeH="0" baseline="0" noProof="0" dirty="0" smtClean="0">
                <a:ln>
                  <a:noFill/>
                </a:ln>
                <a:solidFill>
                  <a:srgbClr val="002060"/>
                </a:solidFill>
                <a:effectLst/>
                <a:uLnTx/>
                <a:uFillTx/>
                <a:latin typeface="+mn-lt"/>
                <a:ea typeface="+mn-ea"/>
                <a:cs typeface="+mn-cs"/>
              </a:rPr>
              <a:t> ή </a:t>
            </a:r>
            <a:r>
              <a:rPr kumimoji="0" lang="en-US" sz="2000" b="1" i="0" u="none" strike="noStrike" kern="1200" cap="none" spc="0" normalizeH="0" baseline="0" noProof="0" dirty="0" err="1" smtClean="0">
                <a:ln>
                  <a:noFill/>
                </a:ln>
                <a:solidFill>
                  <a:srgbClr val="002060"/>
                </a:solidFill>
                <a:effectLst/>
                <a:uLnTx/>
                <a:uFillTx/>
                <a:latin typeface="+mn-lt"/>
                <a:ea typeface="+mn-ea"/>
                <a:cs typeface="+mn-cs"/>
              </a:rPr>
              <a:t>μαγνητικά</a:t>
            </a:r>
            <a:r>
              <a:rPr kumimoji="0" lang="en-US" sz="2000" b="1" i="0" u="none" strike="noStrike" kern="1200" cap="none" spc="0" normalizeH="0" baseline="0" noProof="0" dirty="0" smtClean="0">
                <a:ln>
                  <a:noFill/>
                </a:ln>
                <a:solidFill>
                  <a:srgbClr val="00206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2060"/>
                </a:solidFill>
                <a:effectLst/>
                <a:uLnTx/>
                <a:uFillTx/>
                <a:latin typeface="+mn-lt"/>
                <a:ea typeface="+mn-ea"/>
                <a:cs typeface="+mn-cs"/>
              </a:rPr>
              <a:t>τοιχώματα</a:t>
            </a:r>
            <a:r>
              <a:rPr kumimoji="0" lang="en-US" sz="2000" b="1" i="0" u="none" strike="noStrike" kern="1200" cap="none" spc="0" normalizeH="0" baseline="0" noProof="0" dirty="0" smtClean="0">
                <a:ln>
                  <a:noFill/>
                </a:ln>
                <a:effectLst/>
                <a:uLnTx/>
                <a:uFillTx/>
                <a:latin typeface="+mn-lt"/>
                <a:ea typeface="+mn-ea"/>
                <a:cs typeface="+mn-cs"/>
              </a:rPr>
              <a:t>.</a:t>
            </a:r>
          </a:p>
        </p:txBody>
      </p:sp>
      <p:pic>
        <p:nvPicPr>
          <p:cNvPr id="9" name="Picture 8" descr="27819_3026"/>
          <p:cNvPicPr>
            <a:picLocks noChangeAspect="1" noChangeArrowheads="1"/>
          </p:cNvPicPr>
          <p:nvPr/>
        </p:nvPicPr>
        <p:blipFill>
          <a:blip r:embed="rId2" cstate="print"/>
          <a:srcRect b="71332"/>
          <a:stretch>
            <a:fillRect/>
          </a:stretch>
        </p:blipFill>
        <p:spPr bwMode="auto">
          <a:xfrm>
            <a:off x="7879645" y="980724"/>
            <a:ext cx="4161366" cy="3868352"/>
          </a:xfrm>
          <a:prstGeom prst="rect">
            <a:avLst/>
          </a:prstGeom>
          <a:noFill/>
          <a:ln w="9525">
            <a:noFill/>
            <a:miter lim="800000"/>
            <a:headEnd/>
            <a:tailEnd/>
          </a:ln>
          <a:scene3d>
            <a:camera prst="orthographicFront"/>
            <a:lightRig rig="threePt" dir="t"/>
          </a:scene3d>
          <a:sp3d>
            <a:bevelT/>
          </a:sp3d>
        </p:spPr>
      </p:pic>
      <p:sp>
        <p:nvSpPr>
          <p:cNvPr id="10" name="Rectangle 3"/>
          <p:cNvSpPr txBox="1">
            <a:spLocks noChangeArrowheads="1"/>
          </p:cNvSpPr>
          <p:nvPr/>
        </p:nvSpPr>
        <p:spPr>
          <a:xfrm>
            <a:off x="7857068" y="4970459"/>
            <a:ext cx="4303890" cy="1639183"/>
          </a:xfrm>
          <a:prstGeom prst="rect">
            <a:avLst/>
          </a:prstGeom>
        </p:spPr>
        <p:txBody>
          <a:bodyPr vert="horz" lIns="91440" tIns="45720" rIns="91440" bIns="45720" rtlCol="0">
            <a:noAutofit/>
          </a:bodyPr>
          <a:lstStyle/>
          <a:p>
            <a:pPr marL="271463" marR="0" lvl="0" indent="-271463" algn="just"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n-US" b="1" i="0" u="none" strike="noStrike" kern="1200" cap="none" spc="0" normalizeH="0" baseline="0" noProof="0" dirty="0" err="1" smtClean="0">
                <a:ln>
                  <a:noFill/>
                </a:ln>
                <a:solidFill>
                  <a:srgbClr val="000000"/>
                </a:solidFill>
                <a:effectLst/>
                <a:uLnTx/>
                <a:uFillTx/>
                <a:latin typeface="+mn-lt"/>
                <a:ea typeface="+mn-ea"/>
                <a:cs typeface="+mn-cs"/>
              </a:rPr>
              <a:t>Οι</a:t>
            </a:r>
            <a:r>
              <a:rPr kumimoji="0" lang="en-US" b="1" i="0" u="none" strike="noStrike" kern="1200" cap="none" spc="0" normalizeH="0" baseline="0" noProof="0" dirty="0" smtClean="0">
                <a:ln>
                  <a:noFill/>
                </a:ln>
                <a:solidFill>
                  <a:srgbClr val="000000"/>
                </a:solidFill>
                <a:effectLst/>
                <a:uLnTx/>
                <a:uFillTx/>
                <a:latin typeface="+mn-lt"/>
                <a:ea typeface="+mn-ea"/>
                <a:cs typeface="+mn-cs"/>
              </a:rPr>
              <a:t> </a:t>
            </a:r>
            <a:r>
              <a:rPr kumimoji="0" lang="en-US" b="1" i="0" u="none" strike="noStrike" kern="1200" cap="none" spc="0" normalizeH="0" baseline="0" noProof="0" dirty="0" err="1" smtClean="0">
                <a:ln>
                  <a:noFill/>
                </a:ln>
                <a:solidFill>
                  <a:srgbClr val="000000"/>
                </a:solidFill>
                <a:effectLst/>
                <a:uLnTx/>
                <a:uFillTx/>
                <a:latin typeface="+mn-lt"/>
                <a:ea typeface="+mn-ea"/>
                <a:cs typeface="+mn-cs"/>
              </a:rPr>
              <a:t>μαγνητικές</a:t>
            </a:r>
            <a:r>
              <a:rPr kumimoji="0" lang="en-US" b="1" i="0" u="none" strike="noStrike" kern="1200" cap="none" spc="0" normalizeH="0" baseline="0" noProof="0" dirty="0" smtClean="0">
                <a:ln>
                  <a:noFill/>
                </a:ln>
                <a:solidFill>
                  <a:srgbClr val="000000"/>
                </a:solidFill>
                <a:effectLst/>
                <a:uLnTx/>
                <a:uFillTx/>
                <a:latin typeface="+mn-lt"/>
                <a:ea typeface="+mn-ea"/>
                <a:cs typeface="+mn-cs"/>
              </a:rPr>
              <a:t> </a:t>
            </a:r>
            <a:r>
              <a:rPr kumimoji="0" lang="en-US" b="1" i="0" u="none" strike="noStrike" kern="1200" cap="none" spc="0" normalizeH="0" baseline="0" noProof="0" dirty="0" err="1" smtClean="0">
                <a:ln>
                  <a:noFill/>
                </a:ln>
                <a:solidFill>
                  <a:srgbClr val="000000"/>
                </a:solidFill>
                <a:effectLst/>
                <a:uLnTx/>
                <a:uFillTx/>
                <a:latin typeface="+mn-lt"/>
                <a:ea typeface="+mn-ea"/>
                <a:cs typeface="+mn-cs"/>
              </a:rPr>
              <a:t>ροπές</a:t>
            </a:r>
            <a:r>
              <a:rPr kumimoji="0" lang="en-US" b="1" i="0" u="none" strike="noStrike" kern="1200" cap="none" spc="0" normalizeH="0" baseline="0" noProof="0" dirty="0" smtClean="0">
                <a:ln>
                  <a:noFill/>
                </a:ln>
                <a:solidFill>
                  <a:srgbClr val="000000"/>
                </a:solidFill>
                <a:effectLst/>
                <a:uLnTx/>
                <a:uFillTx/>
                <a:latin typeface="+mn-lt"/>
                <a:ea typeface="+mn-ea"/>
                <a:cs typeface="+mn-cs"/>
              </a:rPr>
              <a:t> </a:t>
            </a:r>
            <a:r>
              <a:rPr kumimoji="0" lang="en-US" b="1" i="0" u="none" strike="noStrike" kern="1200" cap="none" spc="0" normalizeH="0" baseline="0" noProof="0" dirty="0" err="1" smtClean="0">
                <a:ln>
                  <a:noFill/>
                </a:ln>
                <a:solidFill>
                  <a:srgbClr val="000000"/>
                </a:solidFill>
                <a:effectLst/>
                <a:uLnTx/>
                <a:uFillTx/>
                <a:latin typeface="+mn-lt"/>
                <a:ea typeface="+mn-ea"/>
                <a:cs typeface="+mn-cs"/>
              </a:rPr>
              <a:t>στο</a:t>
            </a:r>
            <a:r>
              <a:rPr kumimoji="0" lang="en-US" b="1" i="0" u="none" strike="noStrike" kern="1200" cap="none" spc="0" normalizeH="0" baseline="0" noProof="0" dirty="0" smtClean="0">
                <a:ln>
                  <a:noFill/>
                </a:ln>
                <a:solidFill>
                  <a:srgbClr val="000000"/>
                </a:solidFill>
                <a:effectLst/>
                <a:uLnTx/>
                <a:uFillTx/>
                <a:latin typeface="+mn-lt"/>
                <a:ea typeface="+mn-ea"/>
                <a:cs typeface="+mn-cs"/>
              </a:rPr>
              <a:t> </a:t>
            </a:r>
            <a:r>
              <a:rPr kumimoji="0" lang="en-US" b="1" i="0" u="none" strike="noStrike" kern="1200" cap="none" spc="0" normalizeH="0" baseline="0" noProof="0" dirty="0" err="1" smtClean="0">
                <a:ln>
                  <a:noFill/>
                </a:ln>
                <a:solidFill>
                  <a:srgbClr val="000000"/>
                </a:solidFill>
                <a:effectLst/>
                <a:uLnTx/>
                <a:uFillTx/>
                <a:latin typeface="+mn-lt"/>
                <a:ea typeface="+mn-ea"/>
                <a:cs typeface="+mn-cs"/>
              </a:rPr>
              <a:t>εσωτερικό</a:t>
            </a:r>
            <a:r>
              <a:rPr kumimoji="0" lang="en-US" b="1" i="0" u="none" strike="noStrike" kern="1200" cap="none" spc="0" normalizeH="0" baseline="0" noProof="0" dirty="0" smtClean="0">
                <a:ln>
                  <a:noFill/>
                </a:ln>
                <a:solidFill>
                  <a:srgbClr val="000000"/>
                </a:solidFill>
                <a:effectLst/>
                <a:uLnTx/>
                <a:uFillTx/>
                <a:latin typeface="+mn-lt"/>
                <a:ea typeface="+mn-ea"/>
                <a:cs typeface="+mn-cs"/>
              </a:rPr>
              <a:t> </a:t>
            </a:r>
            <a:r>
              <a:rPr kumimoji="0" lang="en-US" b="1" i="0" u="none" strike="noStrike" kern="1200" cap="none" spc="0" normalizeH="0" baseline="0" noProof="0" dirty="0" err="1" smtClean="0">
                <a:ln>
                  <a:noFill/>
                </a:ln>
                <a:solidFill>
                  <a:srgbClr val="000000"/>
                </a:solidFill>
                <a:effectLst/>
                <a:uLnTx/>
                <a:uFillTx/>
                <a:latin typeface="+mn-lt"/>
                <a:ea typeface="+mn-ea"/>
                <a:cs typeface="+mn-cs"/>
              </a:rPr>
              <a:t>των</a:t>
            </a:r>
            <a:r>
              <a:rPr kumimoji="0" lang="en-US" b="1" i="0" u="none" strike="noStrike" kern="1200" cap="none" spc="0" normalizeH="0" baseline="0" noProof="0" dirty="0" smtClean="0">
                <a:ln>
                  <a:noFill/>
                </a:ln>
                <a:solidFill>
                  <a:srgbClr val="000000"/>
                </a:solidFill>
                <a:effectLst/>
                <a:uLnTx/>
                <a:uFillTx/>
                <a:latin typeface="+mn-lt"/>
                <a:ea typeface="+mn-ea"/>
                <a:cs typeface="+mn-cs"/>
              </a:rPr>
              <a:t> </a:t>
            </a:r>
            <a:r>
              <a:rPr kumimoji="0" lang="el-GR" b="1" i="0" u="none" strike="noStrike" kern="1200" cap="none" spc="0" normalizeH="0" baseline="0" noProof="0" dirty="0" smtClean="0">
                <a:ln>
                  <a:noFill/>
                </a:ln>
                <a:solidFill>
                  <a:srgbClr val="000000"/>
                </a:solidFill>
                <a:effectLst/>
                <a:uLnTx/>
                <a:uFillTx/>
                <a:latin typeface="+mn-lt"/>
                <a:ea typeface="+mn-ea"/>
                <a:cs typeface="+mn-cs"/>
              </a:rPr>
              <a:t>μαγνητικών </a:t>
            </a:r>
            <a:r>
              <a:rPr kumimoji="0" lang="en-US" b="1" i="0" u="none" strike="noStrike" kern="1200" cap="none" spc="0" normalizeH="0" baseline="0" noProof="0" dirty="0" err="1" smtClean="0">
                <a:ln>
                  <a:noFill/>
                </a:ln>
                <a:solidFill>
                  <a:srgbClr val="000000"/>
                </a:solidFill>
                <a:effectLst/>
                <a:uLnTx/>
                <a:uFillTx/>
                <a:latin typeface="+mn-lt"/>
                <a:ea typeface="+mn-ea"/>
                <a:cs typeface="+mn-cs"/>
              </a:rPr>
              <a:t>περιοχών</a:t>
            </a:r>
            <a:r>
              <a:rPr kumimoji="0" lang="en-US" b="1" i="0" u="none" strike="noStrike" kern="1200" cap="none" spc="0" normalizeH="0" baseline="0" noProof="0" dirty="0" smtClean="0">
                <a:ln>
                  <a:noFill/>
                </a:ln>
                <a:solidFill>
                  <a:srgbClr val="000000"/>
                </a:solidFill>
                <a:effectLst/>
                <a:uLnTx/>
                <a:uFillTx/>
                <a:latin typeface="+mn-lt"/>
                <a:ea typeface="+mn-ea"/>
                <a:cs typeface="+mn-cs"/>
              </a:rPr>
              <a:t> </a:t>
            </a:r>
            <a:r>
              <a:rPr kumimoji="0" lang="en-US" b="1" i="0" u="none" strike="noStrike" kern="1200" cap="none" spc="0" normalizeH="0" baseline="0" noProof="0" dirty="0" err="1" smtClean="0">
                <a:ln>
                  <a:noFill/>
                </a:ln>
                <a:solidFill>
                  <a:srgbClr val="000000"/>
                </a:solidFill>
                <a:effectLst/>
                <a:uLnTx/>
                <a:uFillTx/>
                <a:latin typeface="+mn-lt"/>
                <a:ea typeface="+mn-ea"/>
                <a:cs typeface="+mn-cs"/>
              </a:rPr>
              <a:t>είναι</a:t>
            </a:r>
            <a:r>
              <a:rPr kumimoji="0" lang="en-US" b="1" i="0" u="none" strike="noStrike" kern="1200" cap="none" spc="0" normalizeH="0" baseline="0" noProof="0" dirty="0" smtClean="0">
                <a:ln>
                  <a:noFill/>
                </a:ln>
                <a:solidFill>
                  <a:srgbClr val="000000"/>
                </a:solidFill>
                <a:effectLst/>
                <a:uLnTx/>
                <a:uFillTx/>
                <a:latin typeface="+mn-lt"/>
                <a:ea typeface="+mn-ea"/>
                <a:cs typeface="+mn-cs"/>
              </a:rPr>
              <a:t> </a:t>
            </a:r>
            <a:r>
              <a:rPr kumimoji="0" lang="el-GR" b="1" i="0" u="none" strike="noStrike" kern="1200" cap="none" spc="0" normalizeH="0" baseline="0" noProof="0" dirty="0" smtClean="0">
                <a:ln>
                  <a:noFill/>
                </a:ln>
                <a:solidFill>
                  <a:srgbClr val="002060"/>
                </a:solidFill>
                <a:effectLst/>
                <a:uLnTx/>
                <a:uFillTx/>
                <a:latin typeface="+mn-lt"/>
                <a:ea typeface="+mn-ea"/>
                <a:cs typeface="+mn-cs"/>
              </a:rPr>
              <a:t>τυχαία </a:t>
            </a:r>
            <a:r>
              <a:rPr kumimoji="0" lang="en-US" b="1" i="0" u="none" strike="noStrike" kern="1200" cap="none" spc="0" normalizeH="0" baseline="0" noProof="0" dirty="0" err="1" smtClean="0">
                <a:ln>
                  <a:noFill/>
                </a:ln>
                <a:solidFill>
                  <a:srgbClr val="002060"/>
                </a:solidFill>
                <a:effectLst/>
                <a:uLnTx/>
                <a:uFillTx/>
                <a:latin typeface="+mn-lt"/>
                <a:ea typeface="+mn-ea"/>
                <a:cs typeface="+mn-cs"/>
              </a:rPr>
              <a:t>προσανατολισμ</a:t>
            </a:r>
            <a:r>
              <a:rPr kumimoji="0" lang="el-GR" b="1" i="0" u="none" strike="noStrike" kern="1200" cap="none" spc="0" normalizeH="0" baseline="0" noProof="0" dirty="0" err="1" smtClean="0">
                <a:ln>
                  <a:noFill/>
                </a:ln>
                <a:solidFill>
                  <a:srgbClr val="002060"/>
                </a:solidFill>
                <a:effectLst/>
                <a:uLnTx/>
                <a:uFillTx/>
                <a:latin typeface="+mn-lt"/>
                <a:ea typeface="+mn-ea"/>
                <a:cs typeface="+mn-cs"/>
              </a:rPr>
              <a:t>ένες</a:t>
            </a:r>
            <a:r>
              <a:rPr kumimoji="0" lang="en-US" b="1" i="0" u="none" strike="noStrike" kern="1200" cap="none" spc="0" normalizeH="0" baseline="0" noProof="0" dirty="0" smtClean="0">
                <a:ln>
                  <a:noFill/>
                </a:ln>
                <a:solidFill>
                  <a:srgbClr val="000000"/>
                </a:solidFill>
                <a:effectLst/>
                <a:uLnTx/>
                <a:uFillTx/>
                <a:latin typeface="+mn-lt"/>
                <a:ea typeface="+mn-ea"/>
                <a:cs typeface="+mn-cs"/>
              </a:rPr>
              <a:t>.</a:t>
            </a:r>
          </a:p>
          <a:p>
            <a:pPr marL="271463" marR="0" lvl="0" indent="-271463" algn="just"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n-US" b="1" i="0" u="none" strike="noStrike" kern="1200" cap="none" spc="0" normalizeH="0" baseline="0" noProof="0" dirty="0" smtClean="0">
                <a:ln>
                  <a:noFill/>
                </a:ln>
                <a:solidFill>
                  <a:srgbClr val="000000"/>
                </a:solidFill>
                <a:effectLst/>
                <a:uLnTx/>
                <a:uFillTx/>
                <a:latin typeface="+mn-lt"/>
                <a:ea typeface="+mn-ea"/>
                <a:cs typeface="+mn-cs"/>
              </a:rPr>
              <a:t>Η </a:t>
            </a:r>
            <a:r>
              <a:rPr kumimoji="0" lang="en-US" b="1" i="0" u="none" strike="noStrike" kern="1200" cap="none" spc="0" normalizeH="0" baseline="0" noProof="0" dirty="0" err="1" smtClean="0">
                <a:ln>
                  <a:noFill/>
                </a:ln>
                <a:solidFill>
                  <a:srgbClr val="002060"/>
                </a:solidFill>
                <a:effectLst/>
                <a:uLnTx/>
                <a:uFillTx/>
                <a:latin typeface="+mn-lt"/>
                <a:ea typeface="+mn-ea"/>
                <a:cs typeface="+mn-cs"/>
              </a:rPr>
              <a:t>συνολική</a:t>
            </a:r>
            <a:r>
              <a:rPr kumimoji="0" lang="en-US" b="1" i="0" u="none" strike="noStrike" kern="1200" cap="none" spc="0" normalizeH="0" baseline="0" noProof="0" dirty="0" smtClean="0">
                <a:ln>
                  <a:noFill/>
                </a:ln>
                <a:solidFill>
                  <a:srgbClr val="002060"/>
                </a:solidFill>
                <a:effectLst/>
                <a:uLnTx/>
                <a:uFillTx/>
                <a:latin typeface="+mn-lt"/>
                <a:ea typeface="+mn-ea"/>
                <a:cs typeface="+mn-cs"/>
              </a:rPr>
              <a:t> </a:t>
            </a:r>
            <a:r>
              <a:rPr kumimoji="0" lang="en-US" b="1" i="0" u="none" strike="noStrike" kern="1200" cap="none" spc="0" normalizeH="0" baseline="0" noProof="0" dirty="0" err="1" smtClean="0">
                <a:ln>
                  <a:noFill/>
                </a:ln>
                <a:solidFill>
                  <a:srgbClr val="002060"/>
                </a:solidFill>
                <a:effectLst/>
                <a:uLnTx/>
                <a:uFillTx/>
                <a:latin typeface="+mn-lt"/>
                <a:ea typeface="+mn-ea"/>
                <a:cs typeface="+mn-cs"/>
              </a:rPr>
              <a:t>μαγνητική</a:t>
            </a:r>
            <a:r>
              <a:rPr kumimoji="0" lang="en-US" b="1" i="0" u="none" strike="noStrike" kern="1200" cap="none" spc="0" normalizeH="0" baseline="0" noProof="0" dirty="0" smtClean="0">
                <a:ln>
                  <a:noFill/>
                </a:ln>
                <a:solidFill>
                  <a:srgbClr val="002060"/>
                </a:solidFill>
                <a:effectLst/>
                <a:uLnTx/>
                <a:uFillTx/>
                <a:latin typeface="+mn-lt"/>
                <a:ea typeface="+mn-ea"/>
                <a:cs typeface="+mn-cs"/>
              </a:rPr>
              <a:t> </a:t>
            </a:r>
            <a:r>
              <a:rPr kumimoji="0" lang="en-US" b="1" i="0" u="none" strike="noStrike" kern="1200" cap="none" spc="0" normalizeH="0" baseline="0" noProof="0" dirty="0" err="1" smtClean="0">
                <a:ln>
                  <a:noFill/>
                </a:ln>
                <a:solidFill>
                  <a:srgbClr val="002060"/>
                </a:solidFill>
                <a:effectLst/>
                <a:uLnTx/>
                <a:uFillTx/>
                <a:latin typeface="+mn-lt"/>
                <a:ea typeface="+mn-ea"/>
                <a:cs typeface="+mn-cs"/>
              </a:rPr>
              <a:t>ροπή</a:t>
            </a:r>
            <a:r>
              <a:rPr kumimoji="0" lang="en-US" b="1" i="0" u="none" strike="noStrike" kern="1200" cap="none" spc="0" normalizeH="0" baseline="0" noProof="0" dirty="0" smtClean="0">
                <a:ln>
                  <a:noFill/>
                </a:ln>
                <a:solidFill>
                  <a:srgbClr val="002060"/>
                </a:solidFill>
                <a:effectLst/>
                <a:uLnTx/>
                <a:uFillTx/>
                <a:latin typeface="+mn-lt"/>
                <a:ea typeface="+mn-ea"/>
                <a:cs typeface="+mn-cs"/>
              </a:rPr>
              <a:t> </a:t>
            </a:r>
            <a:r>
              <a:rPr kumimoji="0" lang="el-GR" b="1" i="0" u="none" strike="noStrike" kern="1200" cap="none" spc="0" normalizeH="0" baseline="0" noProof="0" dirty="0" smtClean="0">
                <a:ln>
                  <a:noFill/>
                </a:ln>
                <a:solidFill>
                  <a:srgbClr val="000000"/>
                </a:solidFill>
                <a:effectLst/>
                <a:uLnTx/>
                <a:uFillTx/>
                <a:latin typeface="+mn-lt"/>
                <a:ea typeface="+mn-ea"/>
                <a:cs typeface="+mn-cs"/>
              </a:rPr>
              <a:t/>
            </a:r>
            <a:br>
              <a:rPr kumimoji="0" lang="el-GR" b="1" i="0" u="none" strike="noStrike" kern="1200" cap="none" spc="0" normalizeH="0" baseline="0" noProof="0" dirty="0" smtClean="0">
                <a:ln>
                  <a:noFill/>
                </a:ln>
                <a:solidFill>
                  <a:srgbClr val="000000"/>
                </a:solidFill>
                <a:effectLst/>
                <a:uLnTx/>
                <a:uFillTx/>
                <a:latin typeface="+mn-lt"/>
                <a:ea typeface="+mn-ea"/>
                <a:cs typeface="+mn-cs"/>
              </a:rPr>
            </a:br>
            <a:r>
              <a:rPr kumimoji="0" lang="el-GR" b="1" i="0" u="none" strike="noStrike" kern="1200" cap="none" spc="0" normalizeH="0" baseline="0" noProof="0" dirty="0" smtClean="0">
                <a:ln>
                  <a:noFill/>
                </a:ln>
                <a:solidFill>
                  <a:srgbClr val="000000"/>
                </a:solidFill>
                <a:effectLst/>
                <a:uLnTx/>
                <a:uFillTx/>
                <a:latin typeface="+mn-lt"/>
                <a:ea typeface="+mn-ea"/>
                <a:cs typeface="+mn-cs"/>
              </a:rPr>
              <a:t>ισούται με </a:t>
            </a:r>
            <a:r>
              <a:rPr kumimoji="0" lang="el-GR" b="1" i="0" u="none" strike="noStrike" kern="1200" cap="none" spc="0" normalizeH="0" baseline="0" noProof="0" dirty="0" smtClean="0">
                <a:ln>
                  <a:noFill/>
                </a:ln>
                <a:solidFill>
                  <a:srgbClr val="002060"/>
                </a:solidFill>
                <a:effectLst/>
                <a:uLnTx/>
                <a:uFillTx/>
                <a:latin typeface="+mn-lt"/>
                <a:ea typeface="+mn-ea"/>
                <a:cs typeface="+mn-cs"/>
              </a:rPr>
              <a:t>μηδέν</a:t>
            </a:r>
            <a:r>
              <a:rPr kumimoji="0" lang="en-US" b="1" i="0" u="none" strike="noStrike" kern="1200" cap="none" spc="0" normalizeH="0" baseline="0" noProof="0" dirty="0" smtClean="0">
                <a:ln>
                  <a:noFill/>
                </a:ln>
                <a:solidFill>
                  <a:srgbClr val="000000"/>
                </a:solidFill>
                <a:effectLst/>
                <a:uLnTx/>
                <a:uFillTx/>
                <a:latin typeface="+mn-lt"/>
                <a:ea typeface="+mn-ea"/>
                <a:cs typeface="+mn-cs"/>
              </a:rPr>
              <a:t>.</a:t>
            </a: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Grp="1" noChangeArrowheads="1"/>
          </p:cNvSpPr>
          <p:nvPr>
            <p:ph type="body" sz="half" idx="1"/>
          </p:nvPr>
        </p:nvSpPr>
        <p:spPr>
          <a:xfrm>
            <a:off x="609600" y="1719264"/>
            <a:ext cx="6863644" cy="2006070"/>
          </a:xfrm>
        </p:spPr>
        <p:txBody>
          <a:bodyPr>
            <a:normAutofit/>
          </a:bodyPr>
          <a:lstStyle/>
          <a:p>
            <a:pPr marL="0" indent="0" algn="just"/>
            <a:r>
              <a:rPr lang="en-US" sz="2000" b="1" dirty="0" err="1" smtClean="0">
                <a:solidFill>
                  <a:srgbClr val="000000"/>
                </a:solidFill>
              </a:rPr>
              <a:t>Ένα</a:t>
            </a:r>
            <a:r>
              <a:rPr lang="en-US" sz="2000" b="1" dirty="0" smtClean="0">
                <a:solidFill>
                  <a:srgbClr val="000000"/>
                </a:solidFill>
              </a:rPr>
              <a:t> </a:t>
            </a:r>
            <a:r>
              <a:rPr lang="en-US" sz="2000" b="1" dirty="0" err="1" smtClean="0">
                <a:solidFill>
                  <a:srgbClr val="000000"/>
                </a:solidFill>
              </a:rPr>
              <a:t>δοκίμιο</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υλικού</a:t>
            </a:r>
            <a:r>
              <a:rPr lang="en-US" sz="2000" b="1" dirty="0" smtClean="0">
                <a:solidFill>
                  <a:srgbClr val="000000"/>
                </a:solidFill>
              </a:rPr>
              <a:t> </a:t>
            </a:r>
            <a:r>
              <a:rPr lang="en-US" sz="2000" b="1" dirty="0" err="1" smtClean="0">
                <a:solidFill>
                  <a:srgbClr val="000000"/>
                </a:solidFill>
              </a:rPr>
              <a:t>τοποθετείται</a:t>
            </a:r>
            <a:r>
              <a:rPr lang="en-US" sz="2000" b="1" dirty="0" smtClean="0">
                <a:solidFill>
                  <a:srgbClr val="000000"/>
                </a:solidFill>
              </a:rPr>
              <a:t> </a:t>
            </a:r>
            <a:r>
              <a:rPr lang="en-US" sz="2000" b="1" dirty="0" err="1" smtClean="0">
                <a:solidFill>
                  <a:srgbClr val="000000"/>
                </a:solidFill>
              </a:rPr>
              <a:t>μέσα</a:t>
            </a:r>
            <a:r>
              <a:rPr lang="en-US" sz="2000" b="1" dirty="0" smtClean="0">
                <a:solidFill>
                  <a:srgbClr val="000000"/>
                </a:solidFill>
              </a:rPr>
              <a:t> </a:t>
            </a:r>
            <a:r>
              <a:rPr lang="en-US" sz="2000" b="1" dirty="0" err="1" smtClean="0">
                <a:solidFill>
                  <a:srgbClr val="000000"/>
                </a:solidFill>
              </a:rPr>
              <a:t>σε</a:t>
            </a:r>
            <a:r>
              <a:rPr lang="en-US" sz="2000" b="1" dirty="0" smtClean="0">
                <a:solidFill>
                  <a:srgbClr val="000000"/>
                </a:solidFill>
              </a:rPr>
              <a:t> </a:t>
            </a:r>
            <a:r>
              <a:rPr lang="el-GR" sz="2000" b="1" dirty="0" smtClean="0">
                <a:solidFill>
                  <a:srgbClr val="000000"/>
                </a:solidFill>
              </a:rPr>
              <a:t>ένα </a:t>
            </a:r>
            <a:r>
              <a:rPr lang="en-US" sz="2000" b="1" dirty="0" err="1" smtClean="0">
                <a:solidFill>
                  <a:srgbClr val="000000"/>
                </a:solidFill>
              </a:rPr>
              <a:t>εξωτερικό</a:t>
            </a:r>
            <a:r>
              <a:rPr lang="en-US" sz="2000" b="1" dirty="0" smtClean="0">
                <a:solidFill>
                  <a:srgbClr val="000000"/>
                </a:solidFill>
              </a:rPr>
              <a:t> </a:t>
            </a:r>
            <a:r>
              <a:rPr lang="en-US" sz="2000" b="1" dirty="0" err="1" smtClean="0">
                <a:solidFill>
                  <a:srgbClr val="000000"/>
                </a:solidFill>
              </a:rPr>
              <a:t>μαγνητικό</a:t>
            </a:r>
            <a:r>
              <a:rPr lang="en-US" sz="2000" b="1" dirty="0" smtClean="0">
                <a:solidFill>
                  <a:srgbClr val="000000"/>
                </a:solidFill>
              </a:rPr>
              <a:t> </a:t>
            </a:r>
            <a:r>
              <a:rPr lang="en-US" sz="2000" b="1" dirty="0" err="1" smtClean="0">
                <a:solidFill>
                  <a:srgbClr val="000000"/>
                </a:solidFill>
              </a:rPr>
              <a:t>πεδίο</a:t>
            </a:r>
            <a:r>
              <a:rPr lang="en-US" sz="2000" b="1" dirty="0" smtClean="0">
                <a:solidFill>
                  <a:srgbClr val="000000"/>
                </a:solidFill>
              </a:rPr>
              <a:t>.</a:t>
            </a:r>
          </a:p>
          <a:p>
            <a:pPr marL="0" indent="0" algn="just"/>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μέγεθος</a:t>
            </a:r>
            <a:r>
              <a:rPr lang="en-US" sz="2000" b="1" dirty="0" smtClean="0">
                <a:solidFill>
                  <a:srgbClr val="000000"/>
                </a:solidFill>
              </a:rPr>
              <a:t> </a:t>
            </a:r>
            <a:r>
              <a:rPr lang="en-US" sz="2000" b="1" dirty="0" err="1" smtClean="0">
                <a:solidFill>
                  <a:srgbClr val="000000"/>
                </a:solidFill>
              </a:rPr>
              <a:t>των</a:t>
            </a:r>
            <a:r>
              <a:rPr lang="en-US" sz="2000" b="1" dirty="0" smtClean="0">
                <a:solidFill>
                  <a:srgbClr val="000000"/>
                </a:solidFill>
              </a:rPr>
              <a:t> </a:t>
            </a:r>
            <a:r>
              <a:rPr lang="el-GR" sz="2000" b="1" dirty="0" smtClean="0">
                <a:solidFill>
                  <a:srgbClr val="000000"/>
                </a:solidFill>
              </a:rPr>
              <a:t>μαγνητικών </a:t>
            </a:r>
            <a:r>
              <a:rPr lang="en-US" sz="2000" b="1" dirty="0" err="1" smtClean="0">
                <a:solidFill>
                  <a:srgbClr val="000000"/>
                </a:solidFill>
              </a:rPr>
              <a:t>περιοχών</a:t>
            </a:r>
            <a:r>
              <a:rPr lang="en-US" sz="2000" b="1" dirty="0" smtClean="0">
                <a:solidFill>
                  <a:srgbClr val="000000"/>
                </a:solidFill>
              </a:rPr>
              <a:t> </a:t>
            </a:r>
            <a:r>
              <a:rPr lang="el-GR" sz="2000" b="1" dirty="0" smtClean="0">
                <a:solidFill>
                  <a:srgbClr val="000000"/>
                </a:solidFill>
              </a:rPr>
              <a:t>με</a:t>
            </a:r>
            <a:r>
              <a:rPr lang="en-US" sz="2000" b="1" dirty="0" smtClean="0">
                <a:solidFill>
                  <a:srgbClr val="000000"/>
                </a:solidFill>
              </a:rPr>
              <a:t> </a:t>
            </a:r>
            <a:r>
              <a:rPr lang="en-US" sz="2000" b="1" dirty="0" err="1" smtClean="0">
                <a:solidFill>
                  <a:srgbClr val="002060"/>
                </a:solidFill>
              </a:rPr>
              <a:t>μαγνητικ</a:t>
            </a:r>
            <a:r>
              <a:rPr lang="el-GR" sz="2000" b="1" dirty="0" smtClean="0">
                <a:solidFill>
                  <a:srgbClr val="002060"/>
                </a:solidFill>
              </a:rPr>
              <a:t>ή</a:t>
            </a:r>
            <a:r>
              <a:rPr lang="en-US" sz="2000" b="1" dirty="0" smtClean="0">
                <a:solidFill>
                  <a:srgbClr val="002060"/>
                </a:solidFill>
              </a:rPr>
              <a:t> </a:t>
            </a:r>
            <a:r>
              <a:rPr lang="en-US" sz="2000" b="1" dirty="0" err="1" smtClean="0">
                <a:solidFill>
                  <a:srgbClr val="002060"/>
                </a:solidFill>
              </a:rPr>
              <a:t>ροπ</a:t>
            </a:r>
            <a:r>
              <a:rPr lang="el-GR" sz="2000" b="1" dirty="0" smtClean="0">
                <a:solidFill>
                  <a:srgbClr val="002060"/>
                </a:solidFill>
              </a:rPr>
              <a:t>ή</a:t>
            </a:r>
            <a:r>
              <a:rPr lang="en-US" sz="2000" b="1" dirty="0" smtClean="0">
                <a:solidFill>
                  <a:srgbClr val="002060"/>
                </a:solidFill>
              </a:rPr>
              <a:t> </a:t>
            </a:r>
            <a:r>
              <a:rPr lang="el-GR" sz="2000" b="1" dirty="0" smtClean="0">
                <a:solidFill>
                  <a:srgbClr val="002060"/>
                </a:solidFill>
              </a:rPr>
              <a:t>παράλληλη προς το εξωτερικό πεδίο </a:t>
            </a:r>
            <a:r>
              <a:rPr lang="en-US" sz="2000" b="1" dirty="0" err="1" smtClean="0">
                <a:solidFill>
                  <a:srgbClr val="002060"/>
                </a:solidFill>
              </a:rPr>
              <a:t>μεγαλώνει</a:t>
            </a:r>
            <a:r>
              <a:rPr lang="en-US" sz="2000" b="1" dirty="0" smtClean="0">
                <a:solidFill>
                  <a:srgbClr val="000000"/>
                </a:solidFill>
              </a:rPr>
              <a:t>.</a:t>
            </a:r>
          </a:p>
          <a:p>
            <a:pPr marL="0" indent="0" algn="just"/>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δοκίμιο</a:t>
            </a:r>
            <a:r>
              <a:rPr lang="en-US" sz="2000" b="1" dirty="0" smtClean="0">
                <a:solidFill>
                  <a:srgbClr val="000000"/>
                </a:solidFill>
              </a:rPr>
              <a:t> </a:t>
            </a:r>
            <a:r>
              <a:rPr lang="en-US" sz="2000" b="1" dirty="0" err="1" smtClean="0">
                <a:solidFill>
                  <a:srgbClr val="002060"/>
                </a:solidFill>
              </a:rPr>
              <a:t>μαγνητίζεται</a:t>
            </a:r>
            <a:r>
              <a:rPr lang="en-US" sz="2000" b="1" dirty="0" smtClean="0">
                <a:solidFill>
                  <a:srgbClr val="000000"/>
                </a:solidFill>
              </a:rPr>
              <a:t>.</a:t>
            </a:r>
          </a:p>
        </p:txBody>
      </p:sp>
      <p:pic>
        <p:nvPicPr>
          <p:cNvPr id="60421" name="Picture 7" descr="27819_3026"/>
          <p:cNvPicPr>
            <a:picLocks noChangeAspect="1" noChangeArrowheads="1"/>
          </p:cNvPicPr>
          <p:nvPr/>
        </p:nvPicPr>
        <p:blipFill>
          <a:blip r:embed="rId2" cstate="print"/>
          <a:srcRect t="30420" b="34648"/>
          <a:stretch>
            <a:fillRect/>
          </a:stretch>
        </p:blipFill>
        <p:spPr bwMode="auto">
          <a:xfrm>
            <a:off x="7685618" y="842611"/>
            <a:ext cx="4000500" cy="4532312"/>
          </a:xfrm>
          <a:prstGeom prst="rect">
            <a:avLst/>
          </a:prstGeom>
          <a:noFill/>
          <a:ln w="9525">
            <a:noFill/>
            <a:miter lim="800000"/>
            <a:headEnd/>
            <a:tailEnd/>
          </a:ln>
          <a:scene3d>
            <a:camera prst="orthographicFront"/>
            <a:lightRig rig="threePt" dir="t"/>
          </a:scene3d>
          <a:sp3d>
            <a:bevelT/>
          </a:sp3d>
        </p:spPr>
      </p:pic>
      <p:sp>
        <p:nvSpPr>
          <p:cNvPr id="7" name="Rectangle 2"/>
          <p:cNvSpPr>
            <a:spLocks noGrp="1" noChangeArrowheads="1"/>
          </p:cNvSpPr>
          <p:nvPr>
            <p:ph type="title"/>
          </p:nvPr>
        </p:nvSpPr>
        <p:spPr>
          <a:xfrm>
            <a:off x="677333" y="812802"/>
            <a:ext cx="3397955" cy="654756"/>
          </a:xfrm>
        </p:spPr>
        <p:txBody>
          <a:bodyPr>
            <a:normAutofit/>
          </a:bodyPr>
          <a:lstStyle/>
          <a:p>
            <a:r>
              <a:rPr lang="el-GR" sz="2800" b="1" dirty="0" smtClean="0">
                <a:solidFill>
                  <a:srgbClr val="002060"/>
                </a:solidFill>
              </a:rPr>
              <a:t>Σιδηρομαγνητισμός</a:t>
            </a:r>
            <a:endParaRPr lang="en-US" sz="2800" b="1" dirty="0" smtClean="0">
              <a:solidFill>
                <a:srgbClr val="002060"/>
              </a:solidFill>
            </a:endParaRPr>
          </a:p>
        </p:txBody>
      </p:sp>
      <p:sp>
        <p:nvSpPr>
          <p:cNvPr id="8" name="Text Box 5"/>
          <p:cNvSpPr txBox="1">
            <a:spLocks noChangeArrowheads="1"/>
          </p:cNvSpPr>
          <p:nvPr/>
        </p:nvSpPr>
        <p:spPr bwMode="auto">
          <a:xfrm>
            <a:off x="3501501" y="130602"/>
            <a:ext cx="5432680"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Μαγνητικά Υλικά</a:t>
            </a:r>
            <a:endParaRPr lang="en-US" sz="4000" b="1" dirty="0" smtClean="0">
              <a:solidFill>
                <a:srgbClr val="0F7698"/>
              </a:solidFill>
            </a:endParaRPr>
          </a:p>
        </p:txBody>
      </p:sp>
      <p:sp>
        <p:nvSpPr>
          <p:cNvPr id="9" name="Rectangle 3"/>
          <p:cNvSpPr txBox="1">
            <a:spLocks noChangeArrowheads="1"/>
          </p:cNvSpPr>
          <p:nvPr/>
        </p:nvSpPr>
        <p:spPr>
          <a:xfrm>
            <a:off x="609601" y="3627085"/>
            <a:ext cx="6626577" cy="2931759"/>
          </a:xfrm>
          <a:prstGeom prst="rect">
            <a:avLst/>
          </a:prstGeom>
        </p:spPr>
        <p:txBody>
          <a:bodyPr vert="horz" lIns="91440" tIns="45720" rIns="91440" bIns="45720" rtlCol="0">
            <a:normAutofit/>
          </a:bodyPr>
          <a:lstStyle/>
          <a:p>
            <a:pPr marL="0" marR="0" lvl="0" indent="0" algn="just"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n-US" sz="2000" b="1" i="0" u="none" strike="noStrike" kern="1200" cap="none" spc="0" normalizeH="0" baseline="0" noProof="0" dirty="0" err="1" smtClean="0">
                <a:ln>
                  <a:noFill/>
                </a:ln>
                <a:effectLst/>
                <a:uLnTx/>
                <a:uFillTx/>
                <a:latin typeface="+mn-lt"/>
                <a:ea typeface="+mn-ea"/>
                <a:cs typeface="+mn-cs"/>
              </a:rPr>
              <a:t>Το</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υλικό</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τοποθετείται</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μέσα</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σε</a:t>
            </a:r>
            <a:r>
              <a:rPr kumimoji="0" lang="en-US" sz="2000" b="1" i="0" u="none" strike="noStrike" kern="1200" cap="none" spc="0" normalizeH="0" baseline="0" noProof="0" dirty="0" smtClean="0">
                <a:ln>
                  <a:noFill/>
                </a:ln>
                <a:effectLst/>
                <a:uLnTx/>
                <a:uFillTx/>
                <a:latin typeface="+mn-lt"/>
                <a:ea typeface="+mn-ea"/>
                <a:cs typeface="+mn-cs"/>
              </a:rPr>
              <a:t> </a:t>
            </a:r>
            <a:r>
              <a:rPr kumimoji="0" lang="el-GR" sz="2000" b="1" i="0" u="none" strike="noStrike" kern="1200" cap="none" spc="0" normalizeH="0" baseline="0" noProof="0" dirty="0" smtClean="0">
                <a:ln>
                  <a:noFill/>
                </a:ln>
                <a:effectLst/>
                <a:uLnTx/>
                <a:uFillTx/>
                <a:latin typeface="+mn-lt"/>
                <a:ea typeface="+mn-ea"/>
                <a:cs typeface="+mn-cs"/>
              </a:rPr>
              <a:t>ένα </a:t>
            </a:r>
            <a:r>
              <a:rPr kumimoji="0" lang="en-US" sz="2000" b="1" i="0" u="none" strike="noStrike" kern="1200" cap="none" spc="0" normalizeH="0" baseline="0" noProof="0" dirty="0" err="1" smtClean="0">
                <a:ln>
                  <a:noFill/>
                </a:ln>
                <a:effectLst/>
                <a:uLnTx/>
                <a:uFillTx/>
                <a:latin typeface="+mn-lt"/>
                <a:ea typeface="+mn-ea"/>
                <a:cs typeface="+mn-cs"/>
              </a:rPr>
              <a:t>ισχυρότερο</a:t>
            </a:r>
            <a:r>
              <a:rPr kumimoji="0" lang="en-US" sz="2000" b="1" i="0" u="none" strike="noStrike" kern="1200" cap="none" spc="0" normalizeH="0" baseline="0" noProof="0" dirty="0" smtClean="0">
                <a:ln>
                  <a:noFill/>
                </a:ln>
                <a:effectLst/>
                <a:uLnTx/>
                <a:uFillTx/>
                <a:latin typeface="+mn-lt"/>
                <a:ea typeface="+mn-ea"/>
                <a:cs typeface="+mn-cs"/>
              </a:rPr>
              <a:t> </a:t>
            </a:r>
            <a:r>
              <a:rPr kumimoji="0" lang="el-GR" sz="2000" b="1" i="0" u="none" strike="noStrike" kern="1200" cap="none" spc="0" normalizeH="0" baseline="0" noProof="0" dirty="0" smtClean="0">
                <a:ln>
                  <a:noFill/>
                </a:ln>
                <a:effectLst/>
                <a:uLnTx/>
                <a:uFillTx/>
                <a:latin typeface="+mn-lt"/>
                <a:ea typeface="+mn-ea"/>
                <a:cs typeface="+mn-cs"/>
              </a:rPr>
              <a:t>μαγνητικό </a:t>
            </a:r>
            <a:r>
              <a:rPr kumimoji="0" lang="en-US" sz="2000" b="1" i="0" u="none" strike="noStrike" kern="1200" cap="none" spc="0" normalizeH="0" baseline="0" noProof="0" dirty="0" err="1" smtClean="0">
                <a:ln>
                  <a:noFill/>
                </a:ln>
                <a:effectLst/>
                <a:uLnTx/>
                <a:uFillTx/>
                <a:latin typeface="+mn-lt"/>
                <a:ea typeface="+mn-ea"/>
                <a:cs typeface="+mn-cs"/>
              </a:rPr>
              <a:t>πεδίο</a:t>
            </a:r>
            <a:r>
              <a:rPr kumimoji="0" lang="en-US" sz="2000" b="1" i="0" u="none" strike="noStrike" kern="1200" cap="none" spc="0" normalizeH="0" baseline="0" noProof="0" dirty="0" smtClean="0">
                <a:ln>
                  <a:noFill/>
                </a:ln>
                <a:effectLst/>
                <a:uLnTx/>
                <a:uFillTx/>
                <a:latin typeface="+mn-lt"/>
                <a:ea typeface="+mn-ea"/>
                <a:cs typeface="+mn-cs"/>
              </a:rPr>
              <a:t>.</a:t>
            </a:r>
          </a:p>
          <a:p>
            <a:pPr marL="0" marR="0" lvl="0" indent="0" algn="just"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l-GR" sz="2000" b="1" i="0" u="none" strike="noStrike" kern="1200" cap="none" spc="0" normalizeH="0" baseline="0" noProof="0" dirty="0" smtClean="0">
                <a:ln>
                  <a:noFill/>
                </a:ln>
                <a:effectLst/>
                <a:uLnTx/>
                <a:uFillTx/>
                <a:latin typeface="+mn-lt"/>
                <a:ea typeface="+mn-ea"/>
                <a:cs typeface="+mn-cs"/>
              </a:rPr>
              <a:t>Οι μαγνητικές περιοχές στις οποίες οι μαγνητικές ροπές </a:t>
            </a:r>
            <a:r>
              <a:rPr kumimoji="0" lang="el-GR" sz="2000" b="1" i="0" u="none" strike="noStrike" kern="1200" cap="none" spc="0" normalizeH="0" baseline="0" noProof="0" dirty="0" smtClean="0">
                <a:ln>
                  <a:noFill/>
                </a:ln>
                <a:solidFill>
                  <a:srgbClr val="002060"/>
                </a:solidFill>
                <a:effectLst/>
                <a:uLnTx/>
                <a:uFillTx/>
                <a:latin typeface="+mn-lt"/>
                <a:ea typeface="+mn-ea"/>
                <a:cs typeface="+mn-cs"/>
              </a:rPr>
              <a:t>δεν είναι ευθυγραμμισμένες με το πεδίο συρρικνώνονται</a:t>
            </a:r>
            <a:r>
              <a:rPr kumimoji="0" lang="en-US" sz="2000" b="1" i="0" u="none" strike="noStrike" kern="1200" cap="none" spc="0" normalizeH="0" baseline="0" noProof="0" dirty="0" smtClean="0">
                <a:ln>
                  <a:noFill/>
                </a:ln>
                <a:effectLst/>
                <a:uLnTx/>
                <a:uFillTx/>
                <a:latin typeface="+mn-lt"/>
                <a:ea typeface="+mn-ea"/>
                <a:cs typeface="+mn-cs"/>
              </a:rPr>
              <a:t>.</a:t>
            </a:r>
          </a:p>
          <a:p>
            <a:pPr marL="0" marR="0" lvl="0" indent="0" algn="just"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n-US" sz="2000" b="1" i="0" u="none" strike="noStrike" kern="1200" cap="none" spc="0" normalizeH="0" baseline="0" noProof="0" dirty="0" err="1" smtClean="0">
                <a:ln>
                  <a:noFill/>
                </a:ln>
                <a:effectLst/>
                <a:uLnTx/>
                <a:uFillTx/>
                <a:latin typeface="+mn-lt"/>
                <a:ea typeface="+mn-ea"/>
                <a:cs typeface="+mn-cs"/>
              </a:rPr>
              <a:t>Όταν</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αφαιρεθεί</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το</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εξωτερικό</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πεδίο</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το</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δοκίμιο</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μπορεί</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solidFill>
                  <a:srgbClr val="002060"/>
                </a:solidFill>
                <a:effectLst/>
                <a:uLnTx/>
                <a:uFillTx/>
                <a:latin typeface="+mn-lt"/>
                <a:ea typeface="+mn-ea"/>
                <a:cs typeface="+mn-cs"/>
              </a:rPr>
              <a:t>να</a:t>
            </a:r>
            <a:r>
              <a:rPr kumimoji="0" lang="en-US" sz="2000" b="1" i="0" u="none" strike="noStrike" kern="1200" cap="none" spc="0" normalizeH="0" baseline="0" noProof="0" dirty="0" smtClean="0">
                <a:ln>
                  <a:noFill/>
                </a:ln>
                <a:solidFill>
                  <a:srgbClr val="00206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2060"/>
                </a:solidFill>
                <a:effectLst/>
                <a:uLnTx/>
                <a:uFillTx/>
                <a:latin typeface="+mn-lt"/>
                <a:ea typeface="+mn-ea"/>
                <a:cs typeface="+mn-cs"/>
              </a:rPr>
              <a:t>παραμείνει</a:t>
            </a:r>
            <a:r>
              <a:rPr kumimoji="0" lang="en-US" sz="2000" b="1" i="0" u="none" strike="noStrike" kern="1200" cap="none" spc="0" normalizeH="0" baseline="0" noProof="0" dirty="0" smtClean="0">
                <a:ln>
                  <a:noFill/>
                </a:ln>
                <a:solidFill>
                  <a:srgbClr val="00206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2060"/>
                </a:solidFill>
                <a:effectLst/>
                <a:uLnTx/>
                <a:uFillTx/>
                <a:latin typeface="+mn-lt"/>
                <a:ea typeface="+mn-ea"/>
                <a:cs typeface="+mn-cs"/>
              </a:rPr>
              <a:t>μαγνητισμένο</a:t>
            </a:r>
            <a:r>
              <a:rPr kumimoji="0" lang="en-US" sz="2000" b="1" i="0" u="none" strike="noStrike" kern="1200" cap="none" spc="0" normalizeH="0" baseline="0" noProof="0" dirty="0" smtClean="0">
                <a:ln>
                  <a:noFill/>
                </a:ln>
                <a:solidFill>
                  <a:srgbClr val="002060"/>
                </a:solidFill>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κατά</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την</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κατεύθυνση</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που</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είχε</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το</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εξωτερικό</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0" u="none" strike="noStrike" kern="1200" cap="none" spc="0" normalizeH="0" baseline="0" noProof="0" dirty="0" err="1" smtClean="0">
                <a:ln>
                  <a:noFill/>
                </a:ln>
                <a:effectLst/>
                <a:uLnTx/>
                <a:uFillTx/>
                <a:latin typeface="+mn-lt"/>
                <a:ea typeface="+mn-ea"/>
                <a:cs typeface="+mn-cs"/>
              </a:rPr>
              <a:t>πεδίο</a:t>
            </a:r>
            <a:r>
              <a:rPr kumimoji="0" lang="en-US" sz="2000" b="1" i="0" u="none" strike="noStrike" kern="1200" cap="none" spc="0" normalizeH="0" baseline="0" noProof="0" dirty="0" smtClean="0">
                <a:ln>
                  <a:noFill/>
                </a:ln>
                <a:effectLst/>
                <a:uLnTx/>
                <a:uFillTx/>
                <a:latin typeface="+mn-lt"/>
                <a:ea typeface="+mn-ea"/>
                <a:cs typeface="+mn-cs"/>
              </a:rPr>
              <a:t>.</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https://player.slideplayer.gr/71/12152623/slides/slide_9.jpg"/>
          <p:cNvPicPr>
            <a:picLocks noChangeAspect="1" noChangeArrowheads="1"/>
          </p:cNvPicPr>
          <p:nvPr/>
        </p:nvPicPr>
        <p:blipFill>
          <a:blip r:embed="rId2" cstate="print"/>
          <a:srcRect/>
          <a:stretch>
            <a:fillRect/>
          </a:stretch>
        </p:blipFill>
        <p:spPr bwMode="auto">
          <a:xfrm>
            <a:off x="1088342" y="778932"/>
            <a:ext cx="9990667" cy="5638801"/>
          </a:xfrm>
          <a:prstGeom prst="rect">
            <a:avLst/>
          </a:prstGeom>
          <a:noFill/>
          <a:scene3d>
            <a:camera prst="orthographicFront"/>
            <a:lightRig rig="threePt" dir="t"/>
          </a:scene3d>
          <a:sp3d>
            <a:bevelT/>
          </a:sp3d>
        </p:spPr>
      </p:pic>
      <p:sp>
        <p:nvSpPr>
          <p:cNvPr id="8" name="Rectangle 4"/>
          <p:cNvSpPr>
            <a:spLocks noGrp="1" noChangeArrowheads="1"/>
          </p:cNvSpPr>
          <p:nvPr>
            <p:ph type="title"/>
          </p:nvPr>
        </p:nvSpPr>
        <p:spPr>
          <a:xfrm>
            <a:off x="2709333" y="129809"/>
            <a:ext cx="6824134" cy="655638"/>
          </a:xfrm>
        </p:spPr>
        <p:txBody>
          <a:bodyPr>
            <a:normAutofit fontScale="90000"/>
          </a:bodyPr>
          <a:lstStyle/>
          <a:p>
            <a:pPr algn="ctr" eaLnBrk="1" hangingPunct="1"/>
            <a:r>
              <a:rPr lang="el-GR" b="1" dirty="0" smtClean="0">
                <a:solidFill>
                  <a:srgbClr val="0F7698"/>
                </a:solidFill>
              </a:rPr>
              <a:t>Η Έννοια του Πεδίου στη Φυσική</a:t>
            </a:r>
            <a:endParaRPr lang="en-US" b="1" dirty="0" smtClean="0">
              <a:solidFill>
                <a:srgbClr val="0F7698"/>
              </a:solidFill>
            </a:endParaRPr>
          </a:p>
        </p:txBody>
      </p:sp>
      <p:pic>
        <p:nvPicPr>
          <p:cNvPr id="10" name="Picture 2" descr="Αποτέλεσμα εικόνας για Newton">
            <a:hlinkClick r:id="rId3"/>
          </p:cNvPr>
          <p:cNvPicPr>
            <a:picLocks noChangeAspect="1" noChangeArrowheads="1"/>
          </p:cNvPicPr>
          <p:nvPr/>
        </p:nvPicPr>
        <p:blipFill>
          <a:blip r:embed="rId4" cstate="print"/>
          <a:srcRect/>
          <a:stretch>
            <a:fillRect/>
          </a:stretch>
        </p:blipFill>
        <p:spPr bwMode="auto">
          <a:xfrm>
            <a:off x="269745" y="3054544"/>
            <a:ext cx="1948760" cy="2205564"/>
          </a:xfrm>
          <a:prstGeom prst="rect">
            <a:avLst/>
          </a:prstGeom>
          <a:noFill/>
          <a:scene3d>
            <a:camera prst="orthographicFront"/>
            <a:lightRig rig="threePt" dir="t"/>
          </a:scene3d>
          <a:sp3d>
            <a:bevelT/>
          </a:sp3d>
        </p:spPr>
      </p:pic>
      <p:sp>
        <p:nvSpPr>
          <p:cNvPr id="218117" name="AutoShape 5" descr="Αποτέλεσμα εικόνας για faraday"/>
          <p:cNvSpPr>
            <a:spLocks noChangeAspect="1" noChangeArrowheads="1"/>
          </p:cNvSpPr>
          <p:nvPr/>
        </p:nvSpPr>
        <p:spPr bwMode="auto">
          <a:xfrm>
            <a:off x="155575" y="-2125663"/>
            <a:ext cx="3695700" cy="4429126"/>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218119" name="AutoShape 7" descr="Αποτέλεσμα εικόνας για faraday"/>
          <p:cNvSpPr>
            <a:spLocks noChangeAspect="1" noChangeArrowheads="1"/>
          </p:cNvSpPr>
          <p:nvPr/>
        </p:nvSpPr>
        <p:spPr bwMode="auto">
          <a:xfrm>
            <a:off x="155575" y="-2125663"/>
            <a:ext cx="3695700" cy="4429126"/>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9" name="Picture 4" descr="Αποτέλεσμα εικόνας για coulomb">
            <a:hlinkClick r:id="rId5"/>
          </p:cNvPr>
          <p:cNvPicPr>
            <a:picLocks noChangeAspect="1" noChangeArrowheads="1"/>
          </p:cNvPicPr>
          <p:nvPr/>
        </p:nvPicPr>
        <p:blipFill>
          <a:blip r:embed="rId6" cstate="print"/>
          <a:srcRect/>
          <a:stretch>
            <a:fillRect/>
          </a:stretch>
        </p:blipFill>
        <p:spPr bwMode="auto">
          <a:xfrm>
            <a:off x="9997341" y="4348275"/>
            <a:ext cx="2048932" cy="2159000"/>
          </a:xfrm>
          <a:prstGeom prst="rect">
            <a:avLst/>
          </a:prstGeom>
          <a:noFill/>
          <a:scene3d>
            <a:camera prst="orthographicFront"/>
            <a:lightRig rig="threePt" dir="t"/>
          </a:scene3d>
          <a:sp3d>
            <a:bevelT/>
            <a:bevelB/>
          </a:sp3d>
        </p:spPr>
      </p:pic>
      <p:sp>
        <p:nvSpPr>
          <p:cNvPr id="13" name="12 - Θέση αριθμού διαφάνειας"/>
          <p:cNvSpPr>
            <a:spLocks noGrp="1"/>
          </p:cNvSpPr>
          <p:nvPr>
            <p:ph type="sldNum" sz="quarter" idx="12"/>
          </p:nvPr>
        </p:nvSpPr>
        <p:spPr/>
        <p:txBody>
          <a:bodyPr/>
          <a:lstStyle/>
          <a:p>
            <a:fld id="{C2F5A187-A889-495D-B202-899DA2CF5BAE}" type="slidenum">
              <a:rPr lang="en-US" smtClean="0"/>
              <a:pPr/>
              <a:t>15</a:t>
            </a:fld>
            <a:endParaRPr lang="en-US"/>
          </a:p>
        </p:txBody>
      </p:sp>
    </p:spTree>
    <p:extLst>
      <p:ext uri="{BB962C8B-B14F-4D97-AF65-F5344CB8AC3E}">
        <p14:creationId xmlns:p14="http://schemas.microsoft.com/office/powerpoint/2010/main" val="146167832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677334" y="812802"/>
            <a:ext cx="3589866" cy="835376"/>
          </a:xfrm>
        </p:spPr>
        <p:txBody>
          <a:bodyPr>
            <a:noAutofit/>
          </a:bodyPr>
          <a:lstStyle/>
          <a:p>
            <a:r>
              <a:rPr lang="el-GR" sz="2800" b="1" dirty="0" err="1" smtClean="0">
                <a:solidFill>
                  <a:srgbClr val="002060"/>
                </a:solidFill>
              </a:rPr>
              <a:t>ΣιδηρομαγνητισμόςΒρόχος</a:t>
            </a:r>
            <a:r>
              <a:rPr lang="el-GR" sz="2800" b="1" dirty="0" smtClean="0">
                <a:solidFill>
                  <a:srgbClr val="002060"/>
                </a:solidFill>
              </a:rPr>
              <a:t> υστέρησης</a:t>
            </a:r>
            <a:endParaRPr lang="en-US" sz="2800" b="1" dirty="0" smtClean="0">
              <a:solidFill>
                <a:srgbClr val="002060"/>
              </a:solidFill>
            </a:endParaRPr>
          </a:p>
        </p:txBody>
      </p:sp>
      <p:sp>
        <p:nvSpPr>
          <p:cNvPr id="8" name="Text Box 5"/>
          <p:cNvSpPr txBox="1">
            <a:spLocks noChangeArrowheads="1"/>
          </p:cNvSpPr>
          <p:nvPr/>
        </p:nvSpPr>
        <p:spPr bwMode="auto">
          <a:xfrm>
            <a:off x="3501501" y="130602"/>
            <a:ext cx="5432680"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Μαγνητικά Υλικά</a:t>
            </a:r>
            <a:endParaRPr lang="en-US" sz="4000" b="1" dirty="0" smtClean="0">
              <a:solidFill>
                <a:srgbClr val="0F7698"/>
              </a:solidFill>
            </a:endParaRPr>
          </a:p>
        </p:txBody>
      </p:sp>
      <p:sp>
        <p:nvSpPr>
          <p:cNvPr id="854018" name="AutoShape 2" descr="Αποτέλεσμα εικόνας για βροχος υστερησης"/>
          <p:cNvSpPr>
            <a:spLocks noChangeAspect="1" noChangeArrowheads="1"/>
          </p:cNvSpPr>
          <p:nvPr/>
        </p:nvSpPr>
        <p:spPr bwMode="auto">
          <a:xfrm>
            <a:off x="155575" y="-922338"/>
            <a:ext cx="2371725" cy="192405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854020" name="AutoShape 4" descr="Αποτέλεσμα εικόνας για βροχος υστερησης"/>
          <p:cNvSpPr>
            <a:spLocks noChangeAspect="1" noChangeArrowheads="1"/>
          </p:cNvSpPr>
          <p:nvPr/>
        </p:nvSpPr>
        <p:spPr bwMode="auto">
          <a:xfrm>
            <a:off x="155575" y="-922338"/>
            <a:ext cx="2371725" cy="192405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854022" name="AutoShape 6" descr="Αποτέλεσμα εικόνας για βροχος υστερησης"/>
          <p:cNvSpPr>
            <a:spLocks noChangeAspect="1" noChangeArrowheads="1"/>
          </p:cNvSpPr>
          <p:nvPr/>
        </p:nvSpPr>
        <p:spPr bwMode="auto">
          <a:xfrm>
            <a:off x="155575" y="-922338"/>
            <a:ext cx="2371725" cy="192405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854023" name="Picture 7"/>
          <p:cNvPicPr>
            <a:picLocks noChangeAspect="1" noChangeArrowheads="1"/>
          </p:cNvPicPr>
          <p:nvPr/>
        </p:nvPicPr>
        <p:blipFill>
          <a:blip r:embed="rId2" cstate="print"/>
          <a:srcRect/>
          <a:stretch>
            <a:fillRect/>
          </a:stretch>
        </p:blipFill>
        <p:spPr bwMode="auto">
          <a:xfrm>
            <a:off x="716494" y="1829683"/>
            <a:ext cx="5571419" cy="4528312"/>
          </a:xfrm>
          <a:prstGeom prst="rect">
            <a:avLst/>
          </a:prstGeom>
          <a:noFill/>
          <a:ln w="9525">
            <a:noFill/>
            <a:miter lim="800000"/>
            <a:headEnd/>
            <a:tailEnd/>
          </a:ln>
          <a:scene3d>
            <a:camera prst="orthographicFront"/>
            <a:lightRig rig="threePt" dir="t"/>
          </a:scene3d>
          <a:sp3d>
            <a:bevelT/>
          </a:sp3d>
        </p:spPr>
      </p:pic>
      <p:pic>
        <p:nvPicPr>
          <p:cNvPr id="854025" name="Picture 9" descr="Αποτέλεσμα εικόνας για βροχος υστερησης"/>
          <p:cNvPicPr>
            <a:picLocks noChangeAspect="1" noChangeArrowheads="1"/>
          </p:cNvPicPr>
          <p:nvPr/>
        </p:nvPicPr>
        <p:blipFill>
          <a:blip r:embed="rId3" cstate="print"/>
          <a:srcRect/>
          <a:stretch>
            <a:fillRect/>
          </a:stretch>
        </p:blipFill>
        <p:spPr bwMode="auto">
          <a:xfrm>
            <a:off x="7109534" y="1851377"/>
            <a:ext cx="4337403" cy="4463893"/>
          </a:xfrm>
          <a:prstGeom prst="rect">
            <a:avLst/>
          </a:prstGeom>
          <a:noFill/>
          <a:scene3d>
            <a:camera prst="orthographicFront"/>
            <a:lightRig rig="threePt" dir="t"/>
          </a:scene3d>
          <a:sp3d>
            <a:bevelT/>
          </a:sp3d>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3"/>
          <p:cNvSpPr>
            <a:spLocks noGrp="1" noChangeArrowheads="1"/>
          </p:cNvSpPr>
          <p:nvPr>
            <p:ph idx="1"/>
          </p:nvPr>
        </p:nvSpPr>
        <p:spPr>
          <a:xfrm>
            <a:off x="824089" y="1505834"/>
            <a:ext cx="10487377" cy="3258078"/>
          </a:xfrm>
        </p:spPr>
        <p:txBody>
          <a:bodyPr>
            <a:normAutofit/>
          </a:bodyPr>
          <a:lstStyle/>
          <a:p>
            <a:pPr marL="361950" indent="-361950" algn="just">
              <a:lnSpc>
                <a:spcPct val="100000"/>
              </a:lnSpc>
            </a:pPr>
            <a:r>
              <a:rPr lang="en-US" sz="2000" b="1" dirty="0" err="1" smtClean="0">
                <a:solidFill>
                  <a:schemeClr val="tx1"/>
                </a:solidFill>
              </a:rPr>
              <a:t>Τα</a:t>
            </a:r>
            <a:r>
              <a:rPr lang="en-US" sz="2000" b="1" dirty="0" smtClean="0">
                <a:solidFill>
                  <a:schemeClr val="tx1"/>
                </a:solidFill>
              </a:rPr>
              <a:t> </a:t>
            </a:r>
            <a:r>
              <a:rPr lang="en-US" sz="2000" b="1" dirty="0" err="1" smtClean="0">
                <a:solidFill>
                  <a:schemeClr val="tx1"/>
                </a:solidFill>
              </a:rPr>
              <a:t>παραμαγνητικά</a:t>
            </a:r>
            <a:r>
              <a:rPr lang="en-US" sz="2000" b="1" dirty="0" smtClean="0">
                <a:solidFill>
                  <a:schemeClr val="tx1"/>
                </a:solidFill>
              </a:rPr>
              <a:t> </a:t>
            </a:r>
            <a:r>
              <a:rPr lang="en-US" sz="2000" b="1" dirty="0" err="1" smtClean="0">
                <a:solidFill>
                  <a:schemeClr val="tx1"/>
                </a:solidFill>
              </a:rPr>
              <a:t>υλικά</a:t>
            </a:r>
            <a:r>
              <a:rPr lang="en-US" sz="2000" b="1" dirty="0" smtClean="0">
                <a:solidFill>
                  <a:schemeClr val="tx1"/>
                </a:solidFill>
              </a:rPr>
              <a:t> </a:t>
            </a:r>
            <a:r>
              <a:rPr lang="en-US" sz="2000" b="1" dirty="0" err="1" smtClean="0">
                <a:solidFill>
                  <a:schemeClr val="tx1"/>
                </a:solidFill>
              </a:rPr>
              <a:t>έχουν</a:t>
            </a:r>
            <a:r>
              <a:rPr lang="en-US" sz="2000" b="1" dirty="0" smtClean="0">
                <a:solidFill>
                  <a:schemeClr val="tx1"/>
                </a:solidFill>
              </a:rPr>
              <a:t> </a:t>
            </a:r>
            <a:r>
              <a:rPr lang="en-US" sz="2000" b="1" dirty="0" err="1" smtClean="0">
                <a:solidFill>
                  <a:schemeClr val="tx1"/>
                </a:solidFill>
              </a:rPr>
              <a:t>ασθενή</a:t>
            </a:r>
            <a:r>
              <a:rPr lang="en-US" sz="2000" b="1" dirty="0" smtClean="0">
                <a:solidFill>
                  <a:schemeClr val="tx1"/>
                </a:solidFill>
              </a:rPr>
              <a:t> </a:t>
            </a:r>
            <a:r>
              <a:rPr lang="en-US" sz="2000" b="1" dirty="0" err="1" smtClean="0">
                <a:solidFill>
                  <a:srgbClr val="002060"/>
                </a:solidFill>
              </a:rPr>
              <a:t>μαγνητισμό</a:t>
            </a:r>
            <a:r>
              <a:rPr lang="en-US" sz="2000" b="1" dirty="0" smtClean="0">
                <a:solidFill>
                  <a:schemeClr val="tx1"/>
                </a:solidFill>
              </a:rPr>
              <a:t>. </a:t>
            </a:r>
          </a:p>
          <a:p>
            <a:pPr marL="361950" indent="-361950" algn="just">
              <a:lnSpc>
                <a:spcPct val="100000"/>
              </a:lnSpc>
            </a:pPr>
            <a:r>
              <a:rPr lang="el-GR" sz="2000" b="1" dirty="0" smtClean="0">
                <a:solidFill>
                  <a:schemeClr val="tx1"/>
                </a:solidFill>
              </a:rPr>
              <a:t>Ο μαγνητισμός αυτός ε</a:t>
            </a:r>
            <a:r>
              <a:rPr lang="en-US" sz="2000" b="1" dirty="0" err="1" smtClean="0">
                <a:solidFill>
                  <a:schemeClr val="tx1"/>
                </a:solidFill>
              </a:rPr>
              <a:t>ίναι</a:t>
            </a:r>
            <a:r>
              <a:rPr lang="en-US" sz="2000" b="1" dirty="0" smtClean="0">
                <a:solidFill>
                  <a:schemeClr val="tx1"/>
                </a:solidFill>
              </a:rPr>
              <a:t> </a:t>
            </a:r>
            <a:r>
              <a:rPr lang="en-US" sz="2000" b="1" dirty="0" err="1" smtClean="0">
                <a:solidFill>
                  <a:schemeClr val="tx1"/>
                </a:solidFill>
              </a:rPr>
              <a:t>αποτέλεσμα</a:t>
            </a:r>
            <a:r>
              <a:rPr lang="en-US" sz="2000" b="1" dirty="0" smtClean="0">
                <a:solidFill>
                  <a:schemeClr val="tx1"/>
                </a:solidFill>
              </a:rPr>
              <a:t> </a:t>
            </a:r>
            <a:r>
              <a:rPr lang="en-US" sz="2000" b="1" dirty="0" err="1" smtClean="0">
                <a:solidFill>
                  <a:schemeClr val="tx1"/>
                </a:solidFill>
              </a:rPr>
              <a:t>της</a:t>
            </a:r>
            <a:r>
              <a:rPr lang="en-US" sz="2000" b="1" dirty="0" smtClean="0">
                <a:solidFill>
                  <a:schemeClr val="tx1"/>
                </a:solidFill>
              </a:rPr>
              <a:t> </a:t>
            </a:r>
            <a:r>
              <a:rPr lang="en-US" sz="2000" b="1" dirty="0" err="1" smtClean="0">
                <a:solidFill>
                  <a:schemeClr val="tx1"/>
                </a:solidFill>
              </a:rPr>
              <a:t>ύπαρξης</a:t>
            </a:r>
            <a:r>
              <a:rPr lang="en-US" sz="2000" b="1" dirty="0" smtClean="0">
                <a:solidFill>
                  <a:schemeClr val="tx1"/>
                </a:solidFill>
              </a:rPr>
              <a:t> </a:t>
            </a:r>
            <a:r>
              <a:rPr lang="en-US" sz="2000" b="1" dirty="0" err="1" smtClean="0">
                <a:solidFill>
                  <a:schemeClr val="tx1"/>
                </a:solidFill>
              </a:rPr>
              <a:t>ατόμων</a:t>
            </a:r>
            <a:r>
              <a:rPr lang="en-US" sz="2000" b="1" dirty="0" smtClean="0">
                <a:solidFill>
                  <a:schemeClr val="tx1"/>
                </a:solidFill>
              </a:rPr>
              <a:t> (ή </a:t>
            </a:r>
            <a:r>
              <a:rPr lang="en-US" sz="2000" b="1" dirty="0" err="1" smtClean="0">
                <a:solidFill>
                  <a:schemeClr val="tx1"/>
                </a:solidFill>
              </a:rPr>
              <a:t>ιόντων</a:t>
            </a:r>
            <a:r>
              <a:rPr lang="en-US" sz="2000" b="1" dirty="0" smtClean="0">
                <a:solidFill>
                  <a:schemeClr val="tx1"/>
                </a:solidFill>
              </a:rPr>
              <a:t>) </a:t>
            </a:r>
            <a:r>
              <a:rPr lang="en-US" sz="2000" b="1" dirty="0" err="1" smtClean="0">
                <a:solidFill>
                  <a:schemeClr val="tx1"/>
                </a:solidFill>
              </a:rPr>
              <a:t>με</a:t>
            </a:r>
            <a:r>
              <a:rPr lang="en-US" sz="2000" b="1" dirty="0" smtClean="0">
                <a:solidFill>
                  <a:schemeClr val="tx1"/>
                </a:solidFill>
              </a:rPr>
              <a:t> </a:t>
            </a:r>
            <a:r>
              <a:rPr lang="en-US" sz="2000" b="1" dirty="0" err="1" smtClean="0">
                <a:solidFill>
                  <a:schemeClr val="tx1"/>
                </a:solidFill>
              </a:rPr>
              <a:t>μόνιμες</a:t>
            </a:r>
            <a:r>
              <a:rPr lang="en-US" sz="2000" b="1" dirty="0" smtClean="0">
                <a:solidFill>
                  <a:schemeClr val="tx1"/>
                </a:solidFill>
              </a:rPr>
              <a:t> </a:t>
            </a:r>
            <a:r>
              <a:rPr lang="en-US" sz="2000" b="1" dirty="0" err="1" smtClean="0">
                <a:solidFill>
                  <a:schemeClr val="tx1"/>
                </a:solidFill>
              </a:rPr>
              <a:t>μαγνητικές</a:t>
            </a:r>
            <a:r>
              <a:rPr lang="en-US" sz="2000" b="1" dirty="0" smtClean="0">
                <a:solidFill>
                  <a:schemeClr val="tx1"/>
                </a:solidFill>
              </a:rPr>
              <a:t> </a:t>
            </a:r>
            <a:r>
              <a:rPr lang="en-US" sz="2000" b="1" dirty="0" err="1" smtClean="0">
                <a:solidFill>
                  <a:schemeClr val="tx1"/>
                </a:solidFill>
              </a:rPr>
              <a:t>ροπές</a:t>
            </a:r>
            <a:r>
              <a:rPr lang="en-US" sz="2000" b="1" dirty="0" smtClean="0">
                <a:solidFill>
                  <a:schemeClr val="tx1"/>
                </a:solidFill>
              </a:rPr>
              <a:t>.</a:t>
            </a:r>
          </a:p>
          <a:p>
            <a:pPr marL="361950" lvl="1" indent="-361950" algn="just">
              <a:buClr>
                <a:srgbClr val="2187BA"/>
              </a:buClr>
            </a:pPr>
            <a:r>
              <a:rPr lang="en-US" sz="2000" b="1" dirty="0" err="1" smtClean="0">
                <a:solidFill>
                  <a:schemeClr val="tx1"/>
                </a:solidFill>
              </a:rPr>
              <a:t>Οι</a:t>
            </a:r>
            <a:r>
              <a:rPr lang="en-US" sz="2000" b="1" dirty="0" smtClean="0">
                <a:solidFill>
                  <a:schemeClr val="tx1"/>
                </a:solidFill>
              </a:rPr>
              <a:t> </a:t>
            </a:r>
            <a:r>
              <a:rPr lang="en-US" sz="2000" b="1" dirty="0" err="1" smtClean="0">
                <a:solidFill>
                  <a:schemeClr val="tx1"/>
                </a:solidFill>
              </a:rPr>
              <a:t>ροπές</a:t>
            </a:r>
            <a:r>
              <a:rPr lang="en-US" sz="2000" b="1" dirty="0" smtClean="0">
                <a:solidFill>
                  <a:schemeClr val="tx1"/>
                </a:solidFill>
              </a:rPr>
              <a:t> </a:t>
            </a:r>
            <a:r>
              <a:rPr lang="en-US" sz="2000" b="1" dirty="0" err="1" smtClean="0">
                <a:solidFill>
                  <a:schemeClr val="tx1"/>
                </a:solidFill>
              </a:rPr>
              <a:t>αυτές</a:t>
            </a:r>
            <a:r>
              <a:rPr lang="en-US" sz="2000" b="1" dirty="0" smtClean="0">
                <a:solidFill>
                  <a:schemeClr val="tx1"/>
                </a:solidFill>
              </a:rPr>
              <a:t> </a:t>
            </a:r>
            <a:r>
              <a:rPr lang="en-US" sz="2000" b="1" dirty="0" err="1" smtClean="0">
                <a:solidFill>
                  <a:schemeClr val="tx1"/>
                </a:solidFill>
              </a:rPr>
              <a:t>αλληλεπιδρούν</a:t>
            </a:r>
            <a:r>
              <a:rPr lang="en-US" sz="2000" b="1" dirty="0" smtClean="0">
                <a:solidFill>
                  <a:schemeClr val="tx1"/>
                </a:solidFill>
              </a:rPr>
              <a:t> </a:t>
            </a:r>
            <a:r>
              <a:rPr lang="en-US" sz="2000" b="1" dirty="0" err="1" smtClean="0">
                <a:solidFill>
                  <a:schemeClr val="tx1"/>
                </a:solidFill>
              </a:rPr>
              <a:t>μεταξύ</a:t>
            </a:r>
            <a:r>
              <a:rPr lang="en-US" sz="2000" b="1" dirty="0" smtClean="0">
                <a:solidFill>
                  <a:schemeClr val="tx1"/>
                </a:solidFill>
              </a:rPr>
              <a:t> </a:t>
            </a:r>
            <a:r>
              <a:rPr lang="en-US" sz="2000" b="1" dirty="0" err="1" smtClean="0">
                <a:solidFill>
                  <a:schemeClr val="tx1"/>
                </a:solidFill>
              </a:rPr>
              <a:t>τους</a:t>
            </a:r>
            <a:r>
              <a:rPr lang="en-US" sz="2000" b="1" dirty="0" smtClean="0">
                <a:solidFill>
                  <a:schemeClr val="tx1"/>
                </a:solidFill>
              </a:rPr>
              <a:t> </a:t>
            </a:r>
            <a:r>
              <a:rPr lang="en-US" sz="2000" b="1" dirty="0" err="1" smtClean="0">
                <a:solidFill>
                  <a:schemeClr val="tx1"/>
                </a:solidFill>
              </a:rPr>
              <a:t>σε</a:t>
            </a:r>
            <a:r>
              <a:rPr lang="en-US" sz="2000" b="1" dirty="0" smtClean="0">
                <a:solidFill>
                  <a:schemeClr val="tx1"/>
                </a:solidFill>
              </a:rPr>
              <a:t> </a:t>
            </a:r>
            <a:r>
              <a:rPr lang="en-US" sz="2000" b="1" dirty="0" err="1" smtClean="0">
                <a:solidFill>
                  <a:schemeClr val="tx1"/>
                </a:solidFill>
              </a:rPr>
              <a:t>πολύ</a:t>
            </a:r>
            <a:r>
              <a:rPr lang="en-US" sz="2000" b="1" dirty="0" smtClean="0">
                <a:solidFill>
                  <a:schemeClr val="tx1"/>
                </a:solidFill>
              </a:rPr>
              <a:t> </a:t>
            </a:r>
            <a:r>
              <a:rPr lang="en-US" sz="2000" b="1" dirty="0" err="1" smtClean="0">
                <a:solidFill>
                  <a:schemeClr val="tx1"/>
                </a:solidFill>
              </a:rPr>
              <a:t>μικρό</a:t>
            </a:r>
            <a:r>
              <a:rPr lang="en-US" sz="2000" b="1" dirty="0" smtClean="0">
                <a:solidFill>
                  <a:schemeClr val="tx1"/>
                </a:solidFill>
              </a:rPr>
              <a:t> </a:t>
            </a:r>
            <a:r>
              <a:rPr lang="en-US" sz="2000" b="1" dirty="0" err="1" smtClean="0">
                <a:solidFill>
                  <a:schemeClr val="tx1"/>
                </a:solidFill>
              </a:rPr>
              <a:t>βαθμό</a:t>
            </a:r>
            <a:r>
              <a:rPr lang="en-US" sz="2000" b="1" dirty="0" smtClean="0">
                <a:solidFill>
                  <a:schemeClr val="tx1"/>
                </a:solidFill>
              </a:rPr>
              <a:t>.</a:t>
            </a:r>
          </a:p>
          <a:p>
            <a:pPr marL="361950" indent="-361950" algn="just">
              <a:lnSpc>
                <a:spcPct val="100000"/>
              </a:lnSpc>
            </a:pPr>
            <a:r>
              <a:rPr lang="en-US" sz="2000" b="1" dirty="0" err="1" smtClean="0">
                <a:solidFill>
                  <a:schemeClr val="tx1"/>
                </a:solidFill>
              </a:rPr>
              <a:t>Όταν</a:t>
            </a:r>
            <a:r>
              <a:rPr lang="en-US" sz="2000" b="1" dirty="0" smtClean="0">
                <a:solidFill>
                  <a:schemeClr val="tx1"/>
                </a:solidFill>
              </a:rPr>
              <a:t> </a:t>
            </a:r>
            <a:r>
              <a:rPr lang="en-US" sz="2000" b="1" dirty="0" err="1" smtClean="0">
                <a:solidFill>
                  <a:schemeClr val="tx1"/>
                </a:solidFill>
              </a:rPr>
              <a:t>ένα</a:t>
            </a:r>
            <a:r>
              <a:rPr lang="en-US" sz="2000" b="1" dirty="0" smtClean="0">
                <a:solidFill>
                  <a:schemeClr val="tx1"/>
                </a:solidFill>
              </a:rPr>
              <a:t> </a:t>
            </a:r>
            <a:r>
              <a:rPr lang="en-US" sz="2000" b="1" dirty="0" err="1" smtClean="0">
                <a:solidFill>
                  <a:schemeClr val="tx1"/>
                </a:solidFill>
              </a:rPr>
              <a:t>παραμαγνητικό</a:t>
            </a:r>
            <a:r>
              <a:rPr lang="en-US" sz="2000" b="1" dirty="0" smtClean="0">
                <a:solidFill>
                  <a:schemeClr val="tx1"/>
                </a:solidFill>
              </a:rPr>
              <a:t> </a:t>
            </a:r>
            <a:r>
              <a:rPr lang="en-US" sz="2000" b="1" dirty="0" err="1" smtClean="0">
                <a:solidFill>
                  <a:schemeClr val="tx1"/>
                </a:solidFill>
              </a:rPr>
              <a:t>υλικό</a:t>
            </a:r>
            <a:r>
              <a:rPr lang="en-US" sz="2000" b="1" dirty="0" smtClean="0">
                <a:solidFill>
                  <a:schemeClr val="tx1"/>
                </a:solidFill>
              </a:rPr>
              <a:t> </a:t>
            </a:r>
            <a:r>
              <a:rPr lang="en-US" sz="2000" b="1" dirty="0" err="1" smtClean="0">
                <a:solidFill>
                  <a:schemeClr val="tx1"/>
                </a:solidFill>
              </a:rPr>
              <a:t>τοποθετείται</a:t>
            </a:r>
            <a:r>
              <a:rPr lang="en-US" sz="2000" b="1" dirty="0" smtClean="0">
                <a:solidFill>
                  <a:schemeClr val="tx1"/>
                </a:solidFill>
              </a:rPr>
              <a:t> </a:t>
            </a:r>
            <a:r>
              <a:rPr lang="en-US" sz="2000" b="1" dirty="0" err="1" smtClean="0">
                <a:solidFill>
                  <a:schemeClr val="tx1"/>
                </a:solidFill>
              </a:rPr>
              <a:t>μέσα</a:t>
            </a:r>
            <a:r>
              <a:rPr lang="en-US" sz="2000" b="1" dirty="0" smtClean="0">
                <a:solidFill>
                  <a:schemeClr val="tx1"/>
                </a:solidFill>
              </a:rPr>
              <a:t> </a:t>
            </a:r>
            <a:r>
              <a:rPr lang="en-US" sz="2000" b="1" dirty="0" err="1" smtClean="0">
                <a:solidFill>
                  <a:schemeClr val="tx1"/>
                </a:solidFill>
              </a:rPr>
              <a:t>σε</a:t>
            </a:r>
            <a:r>
              <a:rPr lang="en-US" sz="2000" b="1" dirty="0" smtClean="0">
                <a:solidFill>
                  <a:schemeClr val="tx1"/>
                </a:solidFill>
              </a:rPr>
              <a:t> </a:t>
            </a:r>
            <a:r>
              <a:rPr lang="el-GR" sz="2000" b="1" dirty="0" smtClean="0">
                <a:solidFill>
                  <a:schemeClr val="tx1"/>
                </a:solidFill>
              </a:rPr>
              <a:t>ένα </a:t>
            </a:r>
            <a:r>
              <a:rPr lang="en-US" sz="2000" b="1" dirty="0" err="1" smtClean="0">
                <a:solidFill>
                  <a:schemeClr val="tx1"/>
                </a:solidFill>
              </a:rPr>
              <a:t>εξωτερικό</a:t>
            </a:r>
            <a:r>
              <a:rPr lang="en-US" sz="2000" b="1" dirty="0" smtClean="0">
                <a:solidFill>
                  <a:schemeClr val="tx1"/>
                </a:solidFill>
              </a:rPr>
              <a:t> </a:t>
            </a:r>
            <a:r>
              <a:rPr lang="en-US" sz="2000" b="1" dirty="0" err="1" smtClean="0">
                <a:solidFill>
                  <a:schemeClr val="tx1"/>
                </a:solidFill>
              </a:rPr>
              <a:t>μαγνητικό</a:t>
            </a:r>
            <a:r>
              <a:rPr lang="en-US" sz="2000" b="1" dirty="0" smtClean="0">
                <a:solidFill>
                  <a:schemeClr val="tx1"/>
                </a:solidFill>
              </a:rPr>
              <a:t> </a:t>
            </a:r>
            <a:r>
              <a:rPr lang="en-US" sz="2000" b="1" dirty="0" err="1" smtClean="0">
                <a:solidFill>
                  <a:schemeClr val="tx1"/>
                </a:solidFill>
              </a:rPr>
              <a:t>πεδίο</a:t>
            </a:r>
            <a:r>
              <a:rPr lang="en-US" sz="2000" b="1" dirty="0" smtClean="0">
                <a:solidFill>
                  <a:schemeClr val="tx1"/>
                </a:solidFill>
              </a:rPr>
              <a:t>, </a:t>
            </a:r>
            <a:r>
              <a:rPr lang="en-US" sz="2000" b="1" dirty="0" err="1" smtClean="0">
                <a:solidFill>
                  <a:srgbClr val="002060"/>
                </a:solidFill>
              </a:rPr>
              <a:t>οι</a:t>
            </a:r>
            <a:r>
              <a:rPr lang="en-US" sz="2000" b="1" dirty="0" smtClean="0">
                <a:solidFill>
                  <a:srgbClr val="002060"/>
                </a:solidFill>
              </a:rPr>
              <a:t> </a:t>
            </a:r>
            <a:r>
              <a:rPr lang="en-US" sz="2000" b="1" dirty="0" err="1" smtClean="0">
                <a:solidFill>
                  <a:srgbClr val="002060"/>
                </a:solidFill>
              </a:rPr>
              <a:t>ροπές</a:t>
            </a:r>
            <a:r>
              <a:rPr lang="en-US" sz="2000" b="1" dirty="0" smtClean="0">
                <a:solidFill>
                  <a:srgbClr val="002060"/>
                </a:solidFill>
              </a:rPr>
              <a:t> </a:t>
            </a:r>
            <a:r>
              <a:rPr lang="en-US" sz="2000" b="1" dirty="0" err="1" smtClean="0">
                <a:solidFill>
                  <a:srgbClr val="002060"/>
                </a:solidFill>
              </a:rPr>
              <a:t>των</a:t>
            </a:r>
            <a:r>
              <a:rPr lang="en-US" sz="2000" b="1" dirty="0" smtClean="0">
                <a:solidFill>
                  <a:srgbClr val="002060"/>
                </a:solidFill>
              </a:rPr>
              <a:t> </a:t>
            </a:r>
            <a:r>
              <a:rPr lang="en-US" sz="2000" b="1" dirty="0" err="1" smtClean="0">
                <a:solidFill>
                  <a:srgbClr val="002060"/>
                </a:solidFill>
              </a:rPr>
              <a:t>ατόμων</a:t>
            </a:r>
            <a:r>
              <a:rPr lang="en-US" sz="2000" b="1" dirty="0" smtClean="0">
                <a:solidFill>
                  <a:srgbClr val="002060"/>
                </a:solidFill>
              </a:rPr>
              <a:t> </a:t>
            </a:r>
            <a:r>
              <a:rPr lang="en-US" sz="2000" b="1" dirty="0" err="1" smtClean="0">
                <a:solidFill>
                  <a:srgbClr val="002060"/>
                </a:solidFill>
              </a:rPr>
              <a:t>του</a:t>
            </a:r>
            <a:r>
              <a:rPr lang="en-US" sz="2000" b="1" dirty="0" smtClean="0">
                <a:solidFill>
                  <a:srgbClr val="002060"/>
                </a:solidFill>
              </a:rPr>
              <a:t> </a:t>
            </a:r>
            <a:r>
              <a:rPr lang="en-US" sz="2000" b="1" dirty="0" err="1" smtClean="0">
                <a:solidFill>
                  <a:srgbClr val="002060"/>
                </a:solidFill>
              </a:rPr>
              <a:t>τείνουν</a:t>
            </a:r>
            <a:r>
              <a:rPr lang="en-US" sz="2000" b="1" dirty="0" smtClean="0">
                <a:solidFill>
                  <a:srgbClr val="002060"/>
                </a:solidFill>
              </a:rPr>
              <a:t> </a:t>
            </a:r>
            <a:r>
              <a:rPr lang="en-US" sz="2000" b="1" dirty="0" err="1" smtClean="0">
                <a:solidFill>
                  <a:srgbClr val="002060"/>
                </a:solidFill>
              </a:rPr>
              <a:t>να</a:t>
            </a:r>
            <a:r>
              <a:rPr lang="en-US" sz="2000" b="1" dirty="0" smtClean="0">
                <a:solidFill>
                  <a:srgbClr val="002060"/>
                </a:solidFill>
              </a:rPr>
              <a:t> </a:t>
            </a:r>
            <a:r>
              <a:rPr lang="en-US" sz="2000" b="1" dirty="0" err="1" smtClean="0">
                <a:solidFill>
                  <a:srgbClr val="002060"/>
                </a:solidFill>
              </a:rPr>
              <a:t>ευθυγραμμιστούν</a:t>
            </a:r>
            <a:r>
              <a:rPr lang="en-US" sz="2000" b="1" dirty="0" smtClean="0">
                <a:solidFill>
                  <a:srgbClr val="002060"/>
                </a:solidFill>
              </a:rPr>
              <a:t> </a:t>
            </a:r>
            <a:r>
              <a:rPr lang="en-US" sz="2000" b="1" dirty="0" err="1" smtClean="0">
                <a:solidFill>
                  <a:srgbClr val="002060"/>
                </a:solidFill>
              </a:rPr>
              <a:t>με</a:t>
            </a:r>
            <a:r>
              <a:rPr lang="en-US" sz="2000" b="1" dirty="0" smtClean="0">
                <a:solidFill>
                  <a:srgbClr val="002060"/>
                </a:solidFill>
              </a:rPr>
              <a:t> </a:t>
            </a:r>
            <a:r>
              <a:rPr lang="en-US" sz="2000" b="1" dirty="0" err="1" smtClean="0">
                <a:solidFill>
                  <a:srgbClr val="002060"/>
                </a:solidFill>
              </a:rPr>
              <a:t>το</a:t>
            </a:r>
            <a:r>
              <a:rPr lang="en-US" sz="2000" b="1" dirty="0" smtClean="0">
                <a:solidFill>
                  <a:srgbClr val="002060"/>
                </a:solidFill>
              </a:rPr>
              <a:t> </a:t>
            </a:r>
            <a:r>
              <a:rPr lang="en-US" sz="2000" b="1" dirty="0" err="1" smtClean="0">
                <a:solidFill>
                  <a:srgbClr val="002060"/>
                </a:solidFill>
              </a:rPr>
              <a:t>πεδίο</a:t>
            </a:r>
            <a:r>
              <a:rPr lang="en-US" sz="2000" b="1" dirty="0" smtClean="0">
                <a:solidFill>
                  <a:schemeClr val="tx1"/>
                </a:solidFill>
              </a:rPr>
              <a:t>.</a:t>
            </a:r>
          </a:p>
          <a:p>
            <a:pPr marL="361950" lvl="1" indent="-361950" algn="just">
              <a:buClr>
                <a:srgbClr val="2187BA"/>
              </a:buClr>
            </a:pPr>
            <a:r>
              <a:rPr lang="en-US" sz="2000" b="1" dirty="0" smtClean="0">
                <a:solidFill>
                  <a:schemeClr val="tx1"/>
                </a:solidFill>
              </a:rPr>
              <a:t>Η </a:t>
            </a:r>
            <a:r>
              <a:rPr lang="en-US" sz="2000" b="1" dirty="0" err="1" smtClean="0">
                <a:solidFill>
                  <a:schemeClr val="tx1"/>
                </a:solidFill>
              </a:rPr>
              <a:t>διαδικασία</a:t>
            </a:r>
            <a:r>
              <a:rPr lang="en-US" sz="2000" b="1" dirty="0" smtClean="0">
                <a:solidFill>
                  <a:schemeClr val="tx1"/>
                </a:solidFill>
              </a:rPr>
              <a:t> </a:t>
            </a:r>
            <a:r>
              <a:rPr lang="en-US" sz="2000" b="1" dirty="0" err="1" smtClean="0">
                <a:solidFill>
                  <a:schemeClr val="tx1"/>
                </a:solidFill>
              </a:rPr>
              <a:t>της</a:t>
            </a:r>
            <a:r>
              <a:rPr lang="en-US" sz="2000" b="1" dirty="0" smtClean="0">
                <a:solidFill>
                  <a:schemeClr val="tx1"/>
                </a:solidFill>
              </a:rPr>
              <a:t> </a:t>
            </a:r>
            <a:r>
              <a:rPr lang="en-US" sz="2000" b="1" dirty="0" err="1" smtClean="0">
                <a:solidFill>
                  <a:schemeClr val="tx1"/>
                </a:solidFill>
              </a:rPr>
              <a:t>ευθυγράμμισης</a:t>
            </a:r>
            <a:r>
              <a:rPr lang="en-US" sz="2000" b="1" dirty="0" smtClean="0">
                <a:solidFill>
                  <a:schemeClr val="tx1"/>
                </a:solidFill>
              </a:rPr>
              <a:t> </a:t>
            </a:r>
            <a:r>
              <a:rPr lang="el-GR" sz="2000" b="1" dirty="0" smtClean="0">
                <a:solidFill>
                  <a:schemeClr val="tx1"/>
                </a:solidFill>
              </a:rPr>
              <a:t>είναι ανταγωνιστική</a:t>
            </a:r>
            <a:r>
              <a:rPr lang="en-US" sz="2000" b="1" dirty="0" smtClean="0">
                <a:solidFill>
                  <a:schemeClr val="tx1"/>
                </a:solidFill>
              </a:rPr>
              <a:t> </a:t>
            </a:r>
            <a:r>
              <a:rPr lang="en-US" sz="2000" b="1" dirty="0" err="1" smtClean="0">
                <a:solidFill>
                  <a:schemeClr val="tx1"/>
                </a:solidFill>
              </a:rPr>
              <a:t>τη</a:t>
            </a:r>
            <a:r>
              <a:rPr lang="el-GR" sz="2000" b="1" dirty="0" smtClean="0">
                <a:solidFill>
                  <a:schemeClr val="tx1"/>
                </a:solidFill>
              </a:rPr>
              <a:t>ς</a:t>
            </a:r>
            <a:r>
              <a:rPr lang="en-US" sz="2000" b="1" dirty="0" smtClean="0">
                <a:solidFill>
                  <a:schemeClr val="tx1"/>
                </a:solidFill>
              </a:rPr>
              <a:t> </a:t>
            </a:r>
            <a:r>
              <a:rPr lang="en-US" sz="2000" b="1" dirty="0" err="1" smtClean="0">
                <a:solidFill>
                  <a:schemeClr val="tx1"/>
                </a:solidFill>
              </a:rPr>
              <a:t>θερμική</a:t>
            </a:r>
            <a:r>
              <a:rPr lang="el-GR" sz="2000" b="1" dirty="0" smtClean="0">
                <a:solidFill>
                  <a:schemeClr val="tx1"/>
                </a:solidFill>
              </a:rPr>
              <a:t>ς</a:t>
            </a:r>
            <a:r>
              <a:rPr lang="en-US" sz="2000" b="1" dirty="0" smtClean="0">
                <a:solidFill>
                  <a:schemeClr val="tx1"/>
                </a:solidFill>
              </a:rPr>
              <a:t> </a:t>
            </a:r>
            <a:r>
              <a:rPr lang="en-US" sz="2000" b="1" dirty="0" err="1" smtClean="0">
                <a:solidFill>
                  <a:schemeClr val="tx1"/>
                </a:solidFill>
              </a:rPr>
              <a:t>κίνηση</a:t>
            </a:r>
            <a:r>
              <a:rPr lang="el-GR" sz="2000" b="1" dirty="0" smtClean="0">
                <a:solidFill>
                  <a:schemeClr val="tx1"/>
                </a:solidFill>
              </a:rPr>
              <a:t>ς</a:t>
            </a:r>
            <a:r>
              <a:rPr lang="en-US" sz="2000" b="1" dirty="0" smtClean="0">
                <a:solidFill>
                  <a:schemeClr val="tx1"/>
                </a:solidFill>
              </a:rPr>
              <a:t>, η </a:t>
            </a:r>
            <a:r>
              <a:rPr lang="en-US" sz="2000" b="1" dirty="0" err="1" smtClean="0">
                <a:solidFill>
                  <a:schemeClr val="tx1"/>
                </a:solidFill>
              </a:rPr>
              <a:t>οποία</a:t>
            </a:r>
            <a:r>
              <a:rPr lang="en-US" sz="2000" b="1" dirty="0" smtClean="0">
                <a:solidFill>
                  <a:schemeClr val="tx1"/>
                </a:solidFill>
              </a:rPr>
              <a:t> </a:t>
            </a:r>
            <a:r>
              <a:rPr lang="en-US" sz="2000" b="1" dirty="0" err="1" smtClean="0">
                <a:solidFill>
                  <a:schemeClr val="tx1"/>
                </a:solidFill>
              </a:rPr>
              <a:t>έχει</a:t>
            </a:r>
            <a:r>
              <a:rPr lang="en-US" sz="2000" b="1" dirty="0" smtClean="0">
                <a:solidFill>
                  <a:schemeClr val="tx1"/>
                </a:solidFill>
              </a:rPr>
              <a:t> </a:t>
            </a:r>
            <a:r>
              <a:rPr lang="en-US" sz="2000" b="1" dirty="0" err="1" smtClean="0">
                <a:solidFill>
                  <a:schemeClr val="tx1"/>
                </a:solidFill>
              </a:rPr>
              <a:t>την</a:t>
            </a:r>
            <a:r>
              <a:rPr lang="en-US" sz="2000" b="1" dirty="0" smtClean="0">
                <a:solidFill>
                  <a:schemeClr val="tx1"/>
                </a:solidFill>
              </a:rPr>
              <a:t> </a:t>
            </a:r>
            <a:r>
              <a:rPr lang="en-US" sz="2000" b="1" dirty="0" err="1" smtClean="0">
                <a:solidFill>
                  <a:schemeClr val="tx1"/>
                </a:solidFill>
              </a:rPr>
              <a:t>τάση</a:t>
            </a:r>
            <a:r>
              <a:rPr lang="en-US" sz="2000" b="1" dirty="0" smtClean="0">
                <a:solidFill>
                  <a:schemeClr val="tx1"/>
                </a:solidFill>
              </a:rPr>
              <a:t> </a:t>
            </a:r>
            <a:r>
              <a:rPr lang="en-US" sz="2000" b="1" dirty="0" err="1" smtClean="0">
                <a:solidFill>
                  <a:schemeClr val="tx1"/>
                </a:solidFill>
              </a:rPr>
              <a:t>να</a:t>
            </a:r>
            <a:r>
              <a:rPr lang="en-US" sz="2000" b="1" dirty="0" smtClean="0">
                <a:solidFill>
                  <a:schemeClr val="tx1"/>
                </a:solidFill>
              </a:rPr>
              <a:t> </a:t>
            </a:r>
            <a:r>
              <a:rPr lang="en-US" sz="2000" b="1" dirty="0" err="1" smtClean="0">
                <a:solidFill>
                  <a:schemeClr val="tx1"/>
                </a:solidFill>
              </a:rPr>
              <a:t>διατάσσει</a:t>
            </a:r>
            <a:r>
              <a:rPr lang="en-US" sz="2000" b="1" dirty="0" smtClean="0">
                <a:solidFill>
                  <a:schemeClr val="tx1"/>
                </a:solidFill>
              </a:rPr>
              <a:t> </a:t>
            </a:r>
            <a:r>
              <a:rPr lang="en-US" sz="2000" b="1" dirty="0" err="1" smtClean="0">
                <a:solidFill>
                  <a:schemeClr val="tx1"/>
                </a:solidFill>
              </a:rPr>
              <a:t>με</a:t>
            </a:r>
            <a:r>
              <a:rPr lang="en-US" sz="2000" b="1" dirty="0" smtClean="0">
                <a:solidFill>
                  <a:schemeClr val="tx1"/>
                </a:solidFill>
              </a:rPr>
              <a:t> </a:t>
            </a:r>
            <a:r>
              <a:rPr lang="en-US" sz="2000" b="1" dirty="0" err="1" smtClean="0">
                <a:solidFill>
                  <a:schemeClr val="tx1"/>
                </a:solidFill>
              </a:rPr>
              <a:t>τυχαίο</a:t>
            </a:r>
            <a:r>
              <a:rPr lang="en-US" sz="2000" b="1" dirty="0" smtClean="0">
                <a:solidFill>
                  <a:schemeClr val="tx1"/>
                </a:solidFill>
              </a:rPr>
              <a:t> </a:t>
            </a:r>
            <a:r>
              <a:rPr lang="en-US" sz="2000" b="1" dirty="0" err="1" smtClean="0">
                <a:solidFill>
                  <a:schemeClr val="tx1"/>
                </a:solidFill>
              </a:rPr>
              <a:t>τρόπο</a:t>
            </a:r>
            <a:r>
              <a:rPr lang="en-US" sz="2000" b="1" dirty="0" smtClean="0">
                <a:solidFill>
                  <a:schemeClr val="tx1"/>
                </a:solidFill>
              </a:rPr>
              <a:t> </a:t>
            </a:r>
            <a:r>
              <a:rPr lang="en-US" sz="2000" b="1" dirty="0" err="1" smtClean="0">
                <a:solidFill>
                  <a:schemeClr val="tx1"/>
                </a:solidFill>
              </a:rPr>
              <a:t>τις</a:t>
            </a:r>
            <a:r>
              <a:rPr lang="en-US" sz="2000" b="1" dirty="0" smtClean="0">
                <a:solidFill>
                  <a:schemeClr val="tx1"/>
                </a:solidFill>
              </a:rPr>
              <a:t> </a:t>
            </a:r>
            <a:r>
              <a:rPr lang="en-US" sz="2000" b="1" dirty="0" err="1" smtClean="0">
                <a:solidFill>
                  <a:schemeClr val="tx1"/>
                </a:solidFill>
              </a:rPr>
              <a:t>μαγνητικές</a:t>
            </a:r>
            <a:r>
              <a:rPr lang="en-US" sz="2000" b="1" dirty="0" smtClean="0">
                <a:solidFill>
                  <a:schemeClr val="tx1"/>
                </a:solidFill>
              </a:rPr>
              <a:t> </a:t>
            </a:r>
            <a:r>
              <a:rPr lang="en-US" sz="2000" b="1" dirty="0" err="1" smtClean="0">
                <a:solidFill>
                  <a:schemeClr val="tx1"/>
                </a:solidFill>
              </a:rPr>
              <a:t>ροπές</a:t>
            </a:r>
            <a:r>
              <a:rPr lang="en-US" sz="2000" b="1" dirty="0" smtClean="0">
                <a:solidFill>
                  <a:schemeClr val="tx1"/>
                </a:solidFill>
              </a:rPr>
              <a:t>.</a:t>
            </a:r>
          </a:p>
        </p:txBody>
      </p:sp>
      <p:sp>
        <p:nvSpPr>
          <p:cNvPr id="6" name="Rectangle 2"/>
          <p:cNvSpPr>
            <a:spLocks noGrp="1" noChangeArrowheads="1"/>
          </p:cNvSpPr>
          <p:nvPr>
            <p:ph type="title"/>
          </p:nvPr>
        </p:nvSpPr>
        <p:spPr>
          <a:xfrm>
            <a:off x="677334" y="812802"/>
            <a:ext cx="3375377" cy="654756"/>
          </a:xfrm>
        </p:spPr>
        <p:txBody>
          <a:bodyPr>
            <a:normAutofit/>
          </a:bodyPr>
          <a:lstStyle/>
          <a:p>
            <a:r>
              <a:rPr lang="el-GR" sz="2800" b="1" dirty="0" smtClean="0">
                <a:solidFill>
                  <a:srgbClr val="002060"/>
                </a:solidFill>
              </a:rPr>
              <a:t>Παραμαγνητισμός</a:t>
            </a:r>
            <a:endParaRPr lang="en-US" sz="2800" b="1" dirty="0" smtClean="0">
              <a:solidFill>
                <a:srgbClr val="002060"/>
              </a:solidFill>
            </a:endParaRPr>
          </a:p>
        </p:txBody>
      </p:sp>
      <p:sp>
        <p:nvSpPr>
          <p:cNvPr id="7" name="Text Box 5"/>
          <p:cNvSpPr txBox="1">
            <a:spLocks noChangeArrowheads="1"/>
          </p:cNvSpPr>
          <p:nvPr/>
        </p:nvSpPr>
        <p:spPr bwMode="auto">
          <a:xfrm>
            <a:off x="3501501" y="130602"/>
            <a:ext cx="5432680"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Μαγνητικά Υλικά</a:t>
            </a:r>
            <a:endParaRPr lang="en-US" sz="4000" b="1" dirty="0" smtClean="0">
              <a:solidFill>
                <a:srgbClr val="0F7698"/>
              </a:solidFill>
            </a:endParaRP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3"/>
          <p:cNvSpPr>
            <a:spLocks noGrp="1" noChangeArrowheads="1"/>
          </p:cNvSpPr>
          <p:nvPr>
            <p:ph idx="1"/>
          </p:nvPr>
        </p:nvSpPr>
        <p:spPr>
          <a:xfrm>
            <a:off x="1061155" y="1630012"/>
            <a:ext cx="10182577" cy="2354966"/>
          </a:xfrm>
        </p:spPr>
        <p:txBody>
          <a:bodyPr>
            <a:normAutofit/>
          </a:bodyPr>
          <a:lstStyle/>
          <a:p>
            <a:pPr marL="271463" indent="-271463" algn="just">
              <a:lnSpc>
                <a:spcPct val="100000"/>
              </a:lnSpc>
            </a:pPr>
            <a:r>
              <a:rPr lang="en-US" sz="2000" b="1" dirty="0" err="1" smtClean="0">
                <a:solidFill>
                  <a:schemeClr val="tx1"/>
                </a:solidFill>
              </a:rPr>
              <a:t>Όταν</a:t>
            </a:r>
            <a:r>
              <a:rPr lang="en-US" sz="2000" b="1" dirty="0" smtClean="0">
                <a:solidFill>
                  <a:schemeClr val="tx1"/>
                </a:solidFill>
              </a:rPr>
              <a:t> </a:t>
            </a:r>
            <a:r>
              <a:rPr lang="en-US" sz="2000" b="1" dirty="0" err="1" smtClean="0">
                <a:solidFill>
                  <a:schemeClr val="tx1"/>
                </a:solidFill>
              </a:rPr>
              <a:t>σε</a:t>
            </a:r>
            <a:r>
              <a:rPr lang="en-US" sz="2000" b="1" dirty="0" smtClean="0">
                <a:solidFill>
                  <a:schemeClr val="tx1"/>
                </a:solidFill>
              </a:rPr>
              <a:t> </a:t>
            </a:r>
            <a:r>
              <a:rPr lang="en-US" sz="2000" b="1" dirty="0" err="1" smtClean="0">
                <a:solidFill>
                  <a:schemeClr val="tx1"/>
                </a:solidFill>
              </a:rPr>
              <a:t>ένα</a:t>
            </a:r>
            <a:r>
              <a:rPr lang="en-US" sz="2000" b="1" dirty="0" smtClean="0">
                <a:solidFill>
                  <a:schemeClr val="tx1"/>
                </a:solidFill>
              </a:rPr>
              <a:t> </a:t>
            </a:r>
            <a:r>
              <a:rPr lang="en-US" sz="2000" b="1" dirty="0" err="1" smtClean="0">
                <a:solidFill>
                  <a:schemeClr val="tx1"/>
                </a:solidFill>
              </a:rPr>
              <a:t>διαμαγνητικό</a:t>
            </a:r>
            <a:r>
              <a:rPr lang="en-US" sz="2000" b="1" dirty="0" smtClean="0">
                <a:solidFill>
                  <a:schemeClr val="tx1"/>
                </a:solidFill>
              </a:rPr>
              <a:t> </a:t>
            </a:r>
            <a:r>
              <a:rPr lang="en-US" sz="2000" b="1" dirty="0" err="1" smtClean="0">
                <a:solidFill>
                  <a:schemeClr val="tx1"/>
                </a:solidFill>
              </a:rPr>
              <a:t>υλικό</a:t>
            </a:r>
            <a:r>
              <a:rPr lang="en-US" sz="2000" b="1" dirty="0" smtClean="0">
                <a:solidFill>
                  <a:schemeClr val="tx1"/>
                </a:solidFill>
              </a:rPr>
              <a:t> </a:t>
            </a:r>
            <a:r>
              <a:rPr lang="en-US" sz="2000" b="1" dirty="0" err="1" smtClean="0">
                <a:solidFill>
                  <a:schemeClr val="tx1"/>
                </a:solidFill>
              </a:rPr>
              <a:t>επιδρά</a:t>
            </a:r>
            <a:r>
              <a:rPr lang="en-US" sz="2000" b="1" dirty="0" smtClean="0">
                <a:solidFill>
                  <a:schemeClr val="tx1"/>
                </a:solidFill>
              </a:rPr>
              <a:t> </a:t>
            </a:r>
            <a:r>
              <a:rPr lang="el-GR" sz="2000" b="1" dirty="0" smtClean="0">
                <a:solidFill>
                  <a:schemeClr val="tx1"/>
                </a:solidFill>
              </a:rPr>
              <a:t>ένα </a:t>
            </a:r>
            <a:r>
              <a:rPr lang="en-US" sz="2000" b="1" dirty="0" err="1" smtClean="0">
                <a:solidFill>
                  <a:schemeClr val="tx1"/>
                </a:solidFill>
              </a:rPr>
              <a:t>εξωτερικό</a:t>
            </a:r>
            <a:r>
              <a:rPr lang="en-US" sz="2000" b="1" dirty="0" smtClean="0">
                <a:solidFill>
                  <a:schemeClr val="tx1"/>
                </a:solidFill>
              </a:rPr>
              <a:t> </a:t>
            </a:r>
            <a:r>
              <a:rPr lang="en-US" sz="2000" b="1" dirty="0" err="1" smtClean="0">
                <a:solidFill>
                  <a:schemeClr val="tx1"/>
                </a:solidFill>
              </a:rPr>
              <a:t>μαγνητικό</a:t>
            </a:r>
            <a:r>
              <a:rPr lang="en-US" sz="2000" b="1" dirty="0" smtClean="0">
                <a:solidFill>
                  <a:schemeClr val="tx1"/>
                </a:solidFill>
              </a:rPr>
              <a:t> </a:t>
            </a:r>
            <a:r>
              <a:rPr lang="en-US" sz="2000" b="1" dirty="0" err="1" smtClean="0">
                <a:solidFill>
                  <a:schemeClr val="tx1"/>
                </a:solidFill>
              </a:rPr>
              <a:t>πεδίο</a:t>
            </a:r>
            <a:r>
              <a:rPr lang="en-US" sz="2000" b="1" dirty="0" smtClean="0">
                <a:solidFill>
                  <a:schemeClr val="tx1"/>
                </a:solidFill>
              </a:rPr>
              <a:t>, </a:t>
            </a:r>
            <a:r>
              <a:rPr lang="en-US" sz="2000" b="1" dirty="0" err="1" smtClean="0">
                <a:solidFill>
                  <a:schemeClr val="tx1"/>
                </a:solidFill>
              </a:rPr>
              <a:t>τότε</a:t>
            </a:r>
            <a:r>
              <a:rPr lang="en-US" sz="2000" b="1" dirty="0" smtClean="0">
                <a:solidFill>
                  <a:schemeClr val="tx1"/>
                </a:solidFill>
              </a:rPr>
              <a:t> </a:t>
            </a:r>
            <a:r>
              <a:rPr lang="en-US" sz="2000" b="1" dirty="0" err="1" smtClean="0">
                <a:solidFill>
                  <a:schemeClr val="tx1"/>
                </a:solidFill>
              </a:rPr>
              <a:t>επάγεται</a:t>
            </a:r>
            <a:r>
              <a:rPr lang="en-US" sz="2000" b="1" dirty="0" smtClean="0">
                <a:solidFill>
                  <a:schemeClr val="tx1"/>
                </a:solidFill>
              </a:rPr>
              <a:t> </a:t>
            </a:r>
            <a:r>
              <a:rPr lang="en-US" sz="2000" b="1" dirty="0" err="1" smtClean="0">
                <a:solidFill>
                  <a:schemeClr val="tx1"/>
                </a:solidFill>
              </a:rPr>
              <a:t>στο</a:t>
            </a:r>
            <a:r>
              <a:rPr lang="en-US" sz="2000" b="1" dirty="0" smtClean="0">
                <a:solidFill>
                  <a:schemeClr val="tx1"/>
                </a:solidFill>
              </a:rPr>
              <a:t> </a:t>
            </a:r>
            <a:r>
              <a:rPr lang="en-US" sz="2000" b="1" dirty="0" err="1" smtClean="0">
                <a:solidFill>
                  <a:schemeClr val="tx1"/>
                </a:solidFill>
              </a:rPr>
              <a:t>υλικό</a:t>
            </a:r>
            <a:r>
              <a:rPr lang="en-US" sz="2000" b="1" dirty="0" smtClean="0">
                <a:solidFill>
                  <a:schemeClr val="tx1"/>
                </a:solidFill>
              </a:rPr>
              <a:t> </a:t>
            </a:r>
            <a:r>
              <a:rPr lang="en-US" sz="2000" b="1" dirty="0" err="1" smtClean="0">
                <a:solidFill>
                  <a:schemeClr val="tx1"/>
                </a:solidFill>
              </a:rPr>
              <a:t>μια</a:t>
            </a:r>
            <a:r>
              <a:rPr lang="en-US" sz="2000" b="1" dirty="0" smtClean="0">
                <a:solidFill>
                  <a:schemeClr val="tx1"/>
                </a:solidFill>
              </a:rPr>
              <a:t> </a:t>
            </a:r>
            <a:r>
              <a:rPr lang="en-US" sz="2000" b="1" dirty="0" err="1" smtClean="0">
                <a:solidFill>
                  <a:schemeClr val="tx1"/>
                </a:solidFill>
              </a:rPr>
              <a:t>ασθενής</a:t>
            </a:r>
            <a:r>
              <a:rPr lang="en-US" sz="2000" b="1" dirty="0" smtClean="0">
                <a:solidFill>
                  <a:schemeClr val="tx1"/>
                </a:solidFill>
              </a:rPr>
              <a:t> </a:t>
            </a:r>
            <a:r>
              <a:rPr lang="en-US" sz="2000" b="1" dirty="0" err="1" smtClean="0">
                <a:solidFill>
                  <a:srgbClr val="002060"/>
                </a:solidFill>
              </a:rPr>
              <a:t>μαγνητική</a:t>
            </a:r>
            <a:r>
              <a:rPr lang="en-US" sz="2000" b="1" dirty="0" smtClean="0">
                <a:solidFill>
                  <a:srgbClr val="002060"/>
                </a:solidFill>
              </a:rPr>
              <a:t> </a:t>
            </a:r>
            <a:r>
              <a:rPr lang="en-US" sz="2000" b="1" dirty="0" err="1" smtClean="0">
                <a:solidFill>
                  <a:srgbClr val="002060"/>
                </a:solidFill>
              </a:rPr>
              <a:t>ροπή</a:t>
            </a:r>
            <a:r>
              <a:rPr lang="en-US" sz="2000" b="1" dirty="0" smtClean="0">
                <a:solidFill>
                  <a:srgbClr val="002060"/>
                </a:solidFill>
              </a:rPr>
              <a:t> </a:t>
            </a:r>
            <a:r>
              <a:rPr lang="en-US" sz="2000" b="1" dirty="0" err="1" smtClean="0">
                <a:solidFill>
                  <a:srgbClr val="002060"/>
                </a:solidFill>
              </a:rPr>
              <a:t>αντίθετη</a:t>
            </a:r>
            <a:r>
              <a:rPr lang="en-US" sz="2000" b="1" dirty="0" smtClean="0">
                <a:solidFill>
                  <a:srgbClr val="002060"/>
                </a:solidFill>
              </a:rPr>
              <a:t> </a:t>
            </a:r>
            <a:r>
              <a:rPr lang="en-US" sz="2000" b="1" dirty="0" err="1" smtClean="0">
                <a:solidFill>
                  <a:srgbClr val="002060"/>
                </a:solidFill>
              </a:rPr>
              <a:t>προς</a:t>
            </a:r>
            <a:r>
              <a:rPr lang="en-US" sz="2000" b="1" dirty="0" smtClean="0">
                <a:solidFill>
                  <a:srgbClr val="002060"/>
                </a:solidFill>
              </a:rPr>
              <a:t> </a:t>
            </a:r>
            <a:r>
              <a:rPr lang="en-US" sz="2000" b="1" dirty="0" err="1" smtClean="0">
                <a:solidFill>
                  <a:srgbClr val="002060"/>
                </a:solidFill>
              </a:rPr>
              <a:t>το</a:t>
            </a:r>
            <a:r>
              <a:rPr lang="en-US" sz="2000" b="1" dirty="0" smtClean="0">
                <a:solidFill>
                  <a:srgbClr val="002060"/>
                </a:solidFill>
              </a:rPr>
              <a:t> </a:t>
            </a:r>
            <a:r>
              <a:rPr lang="en-US" sz="2000" b="1" dirty="0" err="1" smtClean="0">
                <a:solidFill>
                  <a:srgbClr val="002060"/>
                </a:solidFill>
              </a:rPr>
              <a:t>εξωτερικό</a:t>
            </a:r>
            <a:r>
              <a:rPr lang="en-US" sz="2000" b="1" dirty="0" smtClean="0">
                <a:solidFill>
                  <a:srgbClr val="002060"/>
                </a:solidFill>
              </a:rPr>
              <a:t> </a:t>
            </a:r>
            <a:r>
              <a:rPr lang="en-US" sz="2000" b="1" dirty="0" err="1" smtClean="0">
                <a:solidFill>
                  <a:srgbClr val="002060"/>
                </a:solidFill>
              </a:rPr>
              <a:t>πεδίο</a:t>
            </a:r>
            <a:r>
              <a:rPr lang="en-US" sz="2000" b="1" dirty="0" smtClean="0">
                <a:solidFill>
                  <a:schemeClr val="tx1"/>
                </a:solidFill>
              </a:rPr>
              <a:t>.</a:t>
            </a:r>
          </a:p>
          <a:p>
            <a:pPr marL="271463" indent="-271463" algn="just">
              <a:lnSpc>
                <a:spcPct val="100000"/>
              </a:lnSpc>
            </a:pPr>
            <a:r>
              <a:rPr lang="en-US" sz="2000" b="1" dirty="0" err="1" smtClean="0">
                <a:solidFill>
                  <a:schemeClr val="tx1"/>
                </a:solidFill>
              </a:rPr>
              <a:t>Γι</a:t>
            </a:r>
            <a:r>
              <a:rPr lang="el-GR" sz="2000" b="1" dirty="0" smtClean="0">
                <a:solidFill>
                  <a:schemeClr val="tx1"/>
                </a:solidFill>
              </a:rPr>
              <a:t>’</a:t>
            </a:r>
            <a:r>
              <a:rPr lang="en-US" sz="2000" b="1" dirty="0" smtClean="0">
                <a:solidFill>
                  <a:schemeClr val="tx1"/>
                </a:solidFill>
              </a:rPr>
              <a:t> </a:t>
            </a:r>
            <a:r>
              <a:rPr lang="en-US" sz="2000" b="1" dirty="0" err="1" smtClean="0">
                <a:solidFill>
                  <a:schemeClr val="tx1"/>
                </a:solidFill>
              </a:rPr>
              <a:t>αυτό</a:t>
            </a:r>
            <a:r>
              <a:rPr lang="en-US" sz="2000" b="1" dirty="0" smtClean="0">
                <a:solidFill>
                  <a:schemeClr val="tx1"/>
                </a:solidFill>
              </a:rPr>
              <a:t> </a:t>
            </a:r>
            <a:r>
              <a:rPr lang="en-US" sz="2000" b="1" dirty="0" err="1" smtClean="0">
                <a:solidFill>
                  <a:schemeClr val="tx1"/>
                </a:solidFill>
              </a:rPr>
              <a:t>τα</a:t>
            </a:r>
            <a:r>
              <a:rPr lang="en-US" sz="2000" b="1" dirty="0" smtClean="0">
                <a:solidFill>
                  <a:schemeClr val="tx1"/>
                </a:solidFill>
              </a:rPr>
              <a:t> </a:t>
            </a:r>
            <a:r>
              <a:rPr lang="en-US" sz="2000" b="1" dirty="0" err="1" smtClean="0">
                <a:solidFill>
                  <a:schemeClr val="tx1"/>
                </a:solidFill>
              </a:rPr>
              <a:t>διαμαγνητικά</a:t>
            </a:r>
            <a:r>
              <a:rPr lang="en-US" sz="2000" b="1" dirty="0" smtClean="0">
                <a:solidFill>
                  <a:schemeClr val="tx1"/>
                </a:solidFill>
              </a:rPr>
              <a:t> </a:t>
            </a:r>
            <a:r>
              <a:rPr lang="en-US" sz="2000" b="1" dirty="0" err="1" smtClean="0">
                <a:solidFill>
                  <a:schemeClr val="tx1"/>
                </a:solidFill>
              </a:rPr>
              <a:t>υλικά</a:t>
            </a:r>
            <a:r>
              <a:rPr lang="en-US" sz="2000" b="1" dirty="0" smtClean="0">
                <a:solidFill>
                  <a:schemeClr val="tx1"/>
                </a:solidFill>
              </a:rPr>
              <a:t> </a:t>
            </a:r>
            <a:r>
              <a:rPr lang="en-US" sz="2000" b="1" dirty="0" err="1" smtClean="0">
                <a:solidFill>
                  <a:schemeClr val="tx1"/>
                </a:solidFill>
              </a:rPr>
              <a:t>απωθούνται</a:t>
            </a:r>
            <a:r>
              <a:rPr lang="en-US" sz="2000" b="1" dirty="0" smtClean="0">
                <a:solidFill>
                  <a:schemeClr val="tx1"/>
                </a:solidFill>
              </a:rPr>
              <a:t> </a:t>
            </a:r>
            <a:r>
              <a:rPr lang="en-US" sz="2000" b="1" dirty="0" err="1" smtClean="0">
                <a:solidFill>
                  <a:schemeClr val="tx1"/>
                </a:solidFill>
              </a:rPr>
              <a:t>ασθενώς</a:t>
            </a:r>
            <a:r>
              <a:rPr lang="en-US" sz="2000" b="1" dirty="0" smtClean="0">
                <a:solidFill>
                  <a:schemeClr val="tx1"/>
                </a:solidFill>
              </a:rPr>
              <a:t> </a:t>
            </a:r>
            <a:r>
              <a:rPr lang="en-US" sz="2000" b="1" dirty="0" err="1" smtClean="0">
                <a:solidFill>
                  <a:schemeClr val="tx1"/>
                </a:solidFill>
              </a:rPr>
              <a:t>από</a:t>
            </a:r>
            <a:r>
              <a:rPr lang="en-US" sz="2000" b="1" dirty="0" smtClean="0">
                <a:solidFill>
                  <a:schemeClr val="tx1"/>
                </a:solidFill>
              </a:rPr>
              <a:t> </a:t>
            </a:r>
            <a:r>
              <a:rPr lang="en-US" sz="2000" b="1" dirty="0" err="1" smtClean="0">
                <a:solidFill>
                  <a:schemeClr val="tx1"/>
                </a:solidFill>
              </a:rPr>
              <a:t>τους</a:t>
            </a:r>
            <a:r>
              <a:rPr lang="en-US" sz="2000" b="1" dirty="0" smtClean="0">
                <a:solidFill>
                  <a:schemeClr val="tx1"/>
                </a:solidFill>
              </a:rPr>
              <a:t> </a:t>
            </a:r>
            <a:r>
              <a:rPr lang="en-US" sz="2000" b="1" dirty="0" err="1" smtClean="0">
                <a:solidFill>
                  <a:schemeClr val="tx1"/>
                </a:solidFill>
              </a:rPr>
              <a:t>μαγνήτες</a:t>
            </a:r>
            <a:r>
              <a:rPr lang="en-US" sz="2000" b="1" dirty="0" smtClean="0">
                <a:solidFill>
                  <a:schemeClr val="tx1"/>
                </a:solidFill>
              </a:rPr>
              <a:t>.</a:t>
            </a:r>
          </a:p>
          <a:p>
            <a:pPr marL="271463" lvl="1" indent="-271463" algn="just">
              <a:buClr>
                <a:srgbClr val="2187BA"/>
              </a:buClr>
            </a:pPr>
            <a:r>
              <a:rPr lang="el-GR" sz="2000" b="1" dirty="0" smtClean="0">
                <a:solidFill>
                  <a:schemeClr val="tx1"/>
                </a:solidFill>
              </a:rPr>
              <a:t>Η επιρροή του </a:t>
            </a:r>
            <a:r>
              <a:rPr lang="el-GR" sz="2000" b="1" dirty="0" err="1" smtClean="0">
                <a:solidFill>
                  <a:schemeClr val="tx1"/>
                </a:solidFill>
              </a:rPr>
              <a:t>διαμαγνητισμού</a:t>
            </a:r>
            <a:r>
              <a:rPr lang="el-GR" sz="2000" b="1" dirty="0" smtClean="0">
                <a:solidFill>
                  <a:schemeClr val="tx1"/>
                </a:solidFill>
              </a:rPr>
              <a:t> είναι ασθενής οπότε αυτός γίνεται αντιληπτός μόνο όταν δεν υπάρχουν επιδράσεις παραμαγνητισμού ή σιδηρομαγνητισμού.</a:t>
            </a:r>
            <a:endParaRPr lang="en-US" sz="2000" b="1" dirty="0" smtClean="0">
              <a:solidFill>
                <a:schemeClr val="tx1"/>
              </a:solidFill>
            </a:endParaRPr>
          </a:p>
        </p:txBody>
      </p:sp>
      <p:sp>
        <p:nvSpPr>
          <p:cNvPr id="6" name="Rectangle 2"/>
          <p:cNvSpPr>
            <a:spLocks noGrp="1" noChangeArrowheads="1"/>
          </p:cNvSpPr>
          <p:nvPr>
            <p:ph type="title"/>
          </p:nvPr>
        </p:nvSpPr>
        <p:spPr>
          <a:xfrm>
            <a:off x="677334" y="812802"/>
            <a:ext cx="3081866" cy="654756"/>
          </a:xfrm>
        </p:spPr>
        <p:txBody>
          <a:bodyPr>
            <a:normAutofit/>
          </a:bodyPr>
          <a:lstStyle/>
          <a:p>
            <a:r>
              <a:rPr lang="el-GR" sz="2800" b="1" dirty="0" err="1" smtClean="0">
                <a:solidFill>
                  <a:srgbClr val="002060"/>
                </a:solidFill>
              </a:rPr>
              <a:t>Διαμαγνητισμός</a:t>
            </a:r>
            <a:endParaRPr lang="en-US" sz="2800" b="1" dirty="0" smtClean="0">
              <a:solidFill>
                <a:srgbClr val="002060"/>
              </a:solidFill>
            </a:endParaRPr>
          </a:p>
        </p:txBody>
      </p:sp>
      <p:sp>
        <p:nvSpPr>
          <p:cNvPr id="7" name="Text Box 5"/>
          <p:cNvSpPr txBox="1">
            <a:spLocks noChangeArrowheads="1"/>
          </p:cNvSpPr>
          <p:nvPr/>
        </p:nvSpPr>
        <p:spPr bwMode="auto">
          <a:xfrm>
            <a:off x="3501501" y="130602"/>
            <a:ext cx="5432680"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Μαγνητικά Υλικά</a:t>
            </a:r>
            <a:endParaRPr lang="en-US" sz="4000" b="1" dirty="0" smtClean="0">
              <a:solidFill>
                <a:srgbClr val="0F7698"/>
              </a:solidFill>
            </a:endParaRP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09600" y="838200"/>
            <a:ext cx="10058400" cy="579438"/>
          </a:xfrm>
        </p:spPr>
        <p:txBody>
          <a:bodyPr>
            <a:normAutofit fontScale="90000"/>
          </a:bodyPr>
          <a:lstStyle/>
          <a:p>
            <a:r>
              <a:rPr lang="en-US" dirty="0" err="1" smtClean="0">
                <a:solidFill>
                  <a:srgbClr val="0D3857"/>
                </a:solidFill>
              </a:rPr>
              <a:t>Το</a:t>
            </a:r>
            <a:r>
              <a:rPr lang="en-US" dirty="0" smtClean="0">
                <a:solidFill>
                  <a:srgbClr val="0D3857"/>
                </a:solidFill>
              </a:rPr>
              <a:t> </a:t>
            </a:r>
            <a:r>
              <a:rPr lang="en-US" dirty="0" err="1" smtClean="0">
                <a:solidFill>
                  <a:srgbClr val="0D3857"/>
                </a:solidFill>
              </a:rPr>
              <a:t>φαινόμενο</a:t>
            </a:r>
            <a:r>
              <a:rPr lang="en-US" dirty="0" smtClean="0">
                <a:solidFill>
                  <a:srgbClr val="0D3857"/>
                </a:solidFill>
              </a:rPr>
              <a:t> </a:t>
            </a:r>
            <a:r>
              <a:rPr lang="en-US" dirty="0" err="1" smtClean="0">
                <a:solidFill>
                  <a:srgbClr val="0D3857"/>
                </a:solidFill>
              </a:rPr>
              <a:t>Meissner</a:t>
            </a:r>
            <a:endParaRPr lang="en-US" dirty="0" smtClean="0">
              <a:solidFill>
                <a:srgbClr val="0D3857"/>
              </a:solidFill>
            </a:endParaRPr>
          </a:p>
        </p:txBody>
      </p:sp>
      <p:sp>
        <p:nvSpPr>
          <p:cNvPr id="66563" name="Rectangle 3"/>
          <p:cNvSpPr>
            <a:spLocks noGrp="1" noChangeArrowheads="1"/>
          </p:cNvSpPr>
          <p:nvPr>
            <p:ph type="body" sz="half" idx="1"/>
          </p:nvPr>
        </p:nvSpPr>
        <p:spPr>
          <a:xfrm>
            <a:off x="771524" y="2147888"/>
            <a:ext cx="5495925" cy="2433637"/>
          </a:xfrm>
        </p:spPr>
        <p:txBody>
          <a:bodyPr/>
          <a:lstStyle/>
          <a:p>
            <a:pPr marL="266700" indent="-266700" algn="just">
              <a:lnSpc>
                <a:spcPct val="100000"/>
              </a:lnSpc>
            </a:pPr>
            <a:r>
              <a:rPr lang="en-US" b="1" dirty="0" err="1" smtClean="0">
                <a:solidFill>
                  <a:srgbClr val="000000"/>
                </a:solidFill>
              </a:rPr>
              <a:t>Ορισμένοι</a:t>
            </a:r>
            <a:r>
              <a:rPr lang="en-US" b="1" dirty="0" smtClean="0">
                <a:solidFill>
                  <a:srgbClr val="000000"/>
                </a:solidFill>
              </a:rPr>
              <a:t> </a:t>
            </a:r>
            <a:r>
              <a:rPr lang="en-US" b="1" dirty="0" err="1" smtClean="0">
                <a:solidFill>
                  <a:srgbClr val="000000"/>
                </a:solidFill>
              </a:rPr>
              <a:t>τύποι</a:t>
            </a:r>
            <a:r>
              <a:rPr lang="en-US" b="1" dirty="0" smtClean="0">
                <a:solidFill>
                  <a:srgbClr val="000000"/>
                </a:solidFill>
              </a:rPr>
              <a:t> </a:t>
            </a:r>
            <a:r>
              <a:rPr lang="en-US" b="1" dirty="0" err="1" smtClean="0">
                <a:solidFill>
                  <a:srgbClr val="000000"/>
                </a:solidFill>
              </a:rPr>
              <a:t>υπεραγωγών</a:t>
            </a:r>
            <a:r>
              <a:rPr lang="en-US" b="1" dirty="0" smtClean="0">
                <a:solidFill>
                  <a:srgbClr val="000000"/>
                </a:solidFill>
              </a:rPr>
              <a:t> </a:t>
            </a:r>
            <a:r>
              <a:rPr lang="en-US" b="1" dirty="0" err="1" smtClean="0">
                <a:solidFill>
                  <a:srgbClr val="000000"/>
                </a:solidFill>
              </a:rPr>
              <a:t>παρουσιάζουν</a:t>
            </a:r>
            <a:r>
              <a:rPr lang="en-US" b="1" dirty="0" smtClean="0">
                <a:solidFill>
                  <a:srgbClr val="000000"/>
                </a:solidFill>
              </a:rPr>
              <a:t> </a:t>
            </a:r>
            <a:r>
              <a:rPr lang="el-GR" b="1" dirty="0" smtClean="0">
                <a:solidFill>
                  <a:srgbClr val="000000"/>
                </a:solidFill>
              </a:rPr>
              <a:t>επίσης</a:t>
            </a:r>
            <a:r>
              <a:rPr lang="en-US" b="1" dirty="0" smtClean="0">
                <a:solidFill>
                  <a:srgbClr val="000000"/>
                </a:solidFill>
              </a:rPr>
              <a:t> </a:t>
            </a:r>
            <a:r>
              <a:rPr lang="en-US" b="1" dirty="0" err="1" smtClean="0">
                <a:solidFill>
                  <a:srgbClr val="000000"/>
                </a:solidFill>
              </a:rPr>
              <a:t>τέλειες</a:t>
            </a:r>
            <a:r>
              <a:rPr lang="en-US" b="1" dirty="0" smtClean="0">
                <a:solidFill>
                  <a:srgbClr val="000000"/>
                </a:solidFill>
              </a:rPr>
              <a:t> </a:t>
            </a:r>
            <a:r>
              <a:rPr lang="en-US" b="1" dirty="0" err="1" smtClean="0">
                <a:solidFill>
                  <a:srgbClr val="000000"/>
                </a:solidFill>
              </a:rPr>
              <a:t>διαμαγνητικές</a:t>
            </a:r>
            <a:r>
              <a:rPr lang="en-US" b="1" dirty="0" smtClean="0">
                <a:solidFill>
                  <a:srgbClr val="000000"/>
                </a:solidFill>
              </a:rPr>
              <a:t> </a:t>
            </a:r>
            <a:r>
              <a:rPr lang="en-US" b="1" dirty="0" err="1" smtClean="0">
                <a:solidFill>
                  <a:srgbClr val="000000"/>
                </a:solidFill>
              </a:rPr>
              <a:t>ιδιότητες</a:t>
            </a:r>
            <a:r>
              <a:rPr lang="en-US" b="1" dirty="0" smtClean="0">
                <a:solidFill>
                  <a:srgbClr val="000000"/>
                </a:solidFill>
              </a:rPr>
              <a:t> </a:t>
            </a:r>
            <a:r>
              <a:rPr lang="en-US" b="1" dirty="0" err="1" smtClean="0">
                <a:solidFill>
                  <a:srgbClr val="000000"/>
                </a:solidFill>
              </a:rPr>
              <a:t>όταν</a:t>
            </a:r>
            <a:r>
              <a:rPr lang="en-US" b="1" dirty="0" smtClean="0">
                <a:solidFill>
                  <a:srgbClr val="000000"/>
                </a:solidFill>
              </a:rPr>
              <a:t> </a:t>
            </a:r>
            <a:r>
              <a:rPr lang="en-US" b="1" dirty="0" err="1" smtClean="0">
                <a:solidFill>
                  <a:srgbClr val="000000"/>
                </a:solidFill>
              </a:rPr>
              <a:t>βρίσκονται</a:t>
            </a:r>
            <a:r>
              <a:rPr lang="en-US" b="1" dirty="0" smtClean="0">
                <a:solidFill>
                  <a:srgbClr val="000000"/>
                </a:solidFill>
              </a:rPr>
              <a:t> </a:t>
            </a:r>
            <a:r>
              <a:rPr lang="en-US" b="1" dirty="0" err="1" smtClean="0">
                <a:solidFill>
                  <a:srgbClr val="000000"/>
                </a:solidFill>
              </a:rPr>
              <a:t>σε</a:t>
            </a:r>
            <a:r>
              <a:rPr lang="en-US" b="1" dirty="0" smtClean="0">
                <a:solidFill>
                  <a:srgbClr val="000000"/>
                </a:solidFill>
              </a:rPr>
              <a:t> </a:t>
            </a:r>
            <a:r>
              <a:rPr lang="en-US" b="1" dirty="0" err="1" smtClean="0">
                <a:solidFill>
                  <a:srgbClr val="000000"/>
                </a:solidFill>
              </a:rPr>
              <a:t>κατάσταση</a:t>
            </a:r>
            <a:r>
              <a:rPr lang="en-US" b="1" dirty="0" smtClean="0">
                <a:solidFill>
                  <a:srgbClr val="000000"/>
                </a:solidFill>
              </a:rPr>
              <a:t> </a:t>
            </a:r>
            <a:r>
              <a:rPr lang="en-US" b="1" dirty="0" err="1" smtClean="0">
                <a:solidFill>
                  <a:srgbClr val="000000"/>
                </a:solidFill>
              </a:rPr>
              <a:t>υπεραγωγιμότητας</a:t>
            </a:r>
            <a:r>
              <a:rPr lang="en-US" b="1" dirty="0" smtClean="0">
                <a:solidFill>
                  <a:srgbClr val="000000"/>
                </a:solidFill>
              </a:rPr>
              <a:t>.</a:t>
            </a:r>
          </a:p>
          <a:p>
            <a:pPr marL="266700" lvl="1" indent="-266700" algn="just">
              <a:buClr>
                <a:srgbClr val="2187BA"/>
              </a:buClr>
            </a:pPr>
            <a:r>
              <a:rPr lang="en-US" sz="2000" b="1" dirty="0" err="1" smtClean="0">
                <a:solidFill>
                  <a:srgbClr val="002060"/>
                </a:solidFill>
              </a:rPr>
              <a:t>Αυτό</a:t>
            </a:r>
            <a:r>
              <a:rPr lang="en-US" sz="2000" b="1" dirty="0" smtClean="0">
                <a:solidFill>
                  <a:srgbClr val="002060"/>
                </a:solidFill>
              </a:rPr>
              <a:t> </a:t>
            </a:r>
            <a:r>
              <a:rPr lang="el-GR" sz="2000" b="1" dirty="0" smtClean="0">
                <a:solidFill>
                  <a:srgbClr val="002060"/>
                </a:solidFill>
              </a:rPr>
              <a:t>ονομάζεται</a:t>
            </a:r>
            <a:r>
              <a:rPr lang="en-US" sz="2000" b="1" dirty="0" smtClean="0">
                <a:solidFill>
                  <a:srgbClr val="002060"/>
                </a:solidFill>
              </a:rPr>
              <a:t> </a:t>
            </a:r>
            <a:r>
              <a:rPr lang="en-US" sz="2000" b="1" dirty="0" err="1" smtClean="0">
                <a:solidFill>
                  <a:srgbClr val="002060"/>
                </a:solidFill>
              </a:rPr>
              <a:t>φαινόμενο</a:t>
            </a:r>
            <a:r>
              <a:rPr lang="en-US" sz="2000" b="1" dirty="0" smtClean="0">
                <a:solidFill>
                  <a:srgbClr val="002060"/>
                </a:solidFill>
              </a:rPr>
              <a:t> </a:t>
            </a:r>
            <a:r>
              <a:rPr lang="en-US" sz="2000" b="1" dirty="0" err="1" smtClean="0">
                <a:solidFill>
                  <a:srgbClr val="002060"/>
                </a:solidFill>
              </a:rPr>
              <a:t>Meissner</a:t>
            </a:r>
            <a:r>
              <a:rPr lang="en-US" sz="2000" b="1" dirty="0" smtClean="0">
                <a:solidFill>
                  <a:srgbClr val="002060"/>
                </a:solidFill>
              </a:rPr>
              <a:t>.</a:t>
            </a:r>
          </a:p>
          <a:p>
            <a:pPr marL="266700" indent="-266700" algn="just">
              <a:lnSpc>
                <a:spcPct val="100000"/>
              </a:lnSpc>
            </a:pPr>
            <a:r>
              <a:rPr lang="en-US" b="1" dirty="0" err="1" smtClean="0">
                <a:solidFill>
                  <a:srgbClr val="000000"/>
                </a:solidFill>
              </a:rPr>
              <a:t>Αν</a:t>
            </a:r>
            <a:r>
              <a:rPr lang="en-US" b="1" dirty="0" smtClean="0">
                <a:solidFill>
                  <a:srgbClr val="000000"/>
                </a:solidFill>
              </a:rPr>
              <a:t> </a:t>
            </a:r>
            <a:r>
              <a:rPr lang="en-US" b="1" dirty="0" err="1" smtClean="0">
                <a:solidFill>
                  <a:srgbClr val="000000"/>
                </a:solidFill>
              </a:rPr>
              <a:t>ένας</a:t>
            </a:r>
            <a:r>
              <a:rPr lang="en-US" b="1" dirty="0" smtClean="0">
                <a:solidFill>
                  <a:srgbClr val="000000"/>
                </a:solidFill>
              </a:rPr>
              <a:t> </a:t>
            </a:r>
            <a:r>
              <a:rPr lang="en-US" b="1" dirty="0" err="1" smtClean="0">
                <a:solidFill>
                  <a:srgbClr val="000000"/>
                </a:solidFill>
              </a:rPr>
              <a:t>μόνιμος</a:t>
            </a:r>
            <a:r>
              <a:rPr lang="en-US" b="1" dirty="0" smtClean="0">
                <a:solidFill>
                  <a:srgbClr val="000000"/>
                </a:solidFill>
              </a:rPr>
              <a:t> </a:t>
            </a:r>
            <a:r>
              <a:rPr lang="en-US" b="1" dirty="0" err="1" smtClean="0">
                <a:solidFill>
                  <a:srgbClr val="000000"/>
                </a:solidFill>
              </a:rPr>
              <a:t>μαγνήτης</a:t>
            </a:r>
            <a:r>
              <a:rPr lang="en-US" b="1" dirty="0" smtClean="0">
                <a:solidFill>
                  <a:srgbClr val="000000"/>
                </a:solidFill>
              </a:rPr>
              <a:t> </a:t>
            </a:r>
            <a:r>
              <a:rPr lang="en-US" b="1" dirty="0" err="1" smtClean="0">
                <a:solidFill>
                  <a:srgbClr val="000000"/>
                </a:solidFill>
              </a:rPr>
              <a:t>βρεθεί</a:t>
            </a:r>
            <a:r>
              <a:rPr lang="en-US" b="1" dirty="0" smtClean="0">
                <a:solidFill>
                  <a:srgbClr val="000000"/>
                </a:solidFill>
              </a:rPr>
              <a:t> </a:t>
            </a:r>
            <a:r>
              <a:rPr lang="en-US" b="1" dirty="0" err="1" smtClean="0">
                <a:solidFill>
                  <a:srgbClr val="000000"/>
                </a:solidFill>
              </a:rPr>
              <a:t>κοντά</a:t>
            </a:r>
            <a:r>
              <a:rPr lang="en-US" b="1" dirty="0" smtClean="0">
                <a:solidFill>
                  <a:srgbClr val="000000"/>
                </a:solidFill>
              </a:rPr>
              <a:t> </a:t>
            </a:r>
            <a:r>
              <a:rPr lang="en-US" b="1" dirty="0" err="1" smtClean="0">
                <a:solidFill>
                  <a:srgbClr val="000000"/>
                </a:solidFill>
              </a:rPr>
              <a:t>σε</a:t>
            </a:r>
            <a:r>
              <a:rPr lang="en-US" b="1" dirty="0" smtClean="0">
                <a:solidFill>
                  <a:srgbClr val="000000"/>
                </a:solidFill>
              </a:rPr>
              <a:t> </a:t>
            </a:r>
            <a:r>
              <a:rPr lang="en-US" b="1" dirty="0" err="1" smtClean="0">
                <a:solidFill>
                  <a:srgbClr val="000000"/>
                </a:solidFill>
              </a:rPr>
              <a:t>κάποιον</a:t>
            </a:r>
            <a:r>
              <a:rPr lang="en-US" b="1" dirty="0" smtClean="0">
                <a:solidFill>
                  <a:srgbClr val="000000"/>
                </a:solidFill>
              </a:rPr>
              <a:t> </a:t>
            </a:r>
            <a:r>
              <a:rPr lang="en-US" b="1" dirty="0" err="1" smtClean="0">
                <a:solidFill>
                  <a:srgbClr val="000000"/>
                </a:solidFill>
              </a:rPr>
              <a:t>υπεραγωγό</a:t>
            </a:r>
            <a:r>
              <a:rPr lang="en-US" b="1" dirty="0" smtClean="0">
                <a:solidFill>
                  <a:srgbClr val="000000"/>
                </a:solidFill>
              </a:rPr>
              <a:t>, </a:t>
            </a:r>
            <a:r>
              <a:rPr lang="en-US" b="1" dirty="0" err="1" smtClean="0">
                <a:solidFill>
                  <a:srgbClr val="000000"/>
                </a:solidFill>
              </a:rPr>
              <a:t>τότε</a:t>
            </a:r>
            <a:r>
              <a:rPr lang="en-US" b="1" dirty="0" smtClean="0">
                <a:solidFill>
                  <a:srgbClr val="000000"/>
                </a:solidFill>
              </a:rPr>
              <a:t> ο </a:t>
            </a:r>
            <a:r>
              <a:rPr lang="en-US" b="1" dirty="0" err="1" smtClean="0">
                <a:solidFill>
                  <a:srgbClr val="000000"/>
                </a:solidFill>
              </a:rPr>
              <a:t>μαγνήτης</a:t>
            </a:r>
            <a:r>
              <a:rPr lang="en-US" b="1" dirty="0" smtClean="0">
                <a:solidFill>
                  <a:srgbClr val="000000"/>
                </a:solidFill>
              </a:rPr>
              <a:t> </a:t>
            </a:r>
            <a:r>
              <a:rPr lang="en-US" b="1" dirty="0" err="1" smtClean="0">
                <a:solidFill>
                  <a:srgbClr val="000000"/>
                </a:solidFill>
              </a:rPr>
              <a:t>και</a:t>
            </a:r>
            <a:r>
              <a:rPr lang="en-US" b="1" dirty="0" smtClean="0">
                <a:solidFill>
                  <a:srgbClr val="000000"/>
                </a:solidFill>
              </a:rPr>
              <a:t> ο </a:t>
            </a:r>
            <a:r>
              <a:rPr lang="en-US" b="1" dirty="0" err="1" smtClean="0">
                <a:solidFill>
                  <a:srgbClr val="000000"/>
                </a:solidFill>
              </a:rPr>
              <a:t>υπεραγωγός</a:t>
            </a:r>
            <a:r>
              <a:rPr lang="en-US" b="1" dirty="0" smtClean="0">
                <a:solidFill>
                  <a:srgbClr val="000000"/>
                </a:solidFill>
              </a:rPr>
              <a:t> </a:t>
            </a:r>
            <a:r>
              <a:rPr lang="en-US" b="1" dirty="0" err="1" smtClean="0">
                <a:solidFill>
                  <a:srgbClr val="000000"/>
                </a:solidFill>
              </a:rPr>
              <a:t>απωθούνται</a:t>
            </a:r>
            <a:r>
              <a:rPr lang="en-US" b="1" dirty="0" smtClean="0">
                <a:solidFill>
                  <a:srgbClr val="000000"/>
                </a:solidFill>
              </a:rPr>
              <a:t>.</a:t>
            </a:r>
          </a:p>
        </p:txBody>
      </p:sp>
      <p:pic>
        <p:nvPicPr>
          <p:cNvPr id="66565" name="Picture 7" descr="27819_3027"/>
          <p:cNvPicPr>
            <a:picLocks noChangeAspect="1" noChangeArrowheads="1"/>
          </p:cNvPicPr>
          <p:nvPr/>
        </p:nvPicPr>
        <p:blipFill>
          <a:blip r:embed="rId2" cstate="print"/>
          <a:srcRect/>
          <a:stretch>
            <a:fillRect/>
          </a:stretch>
        </p:blipFill>
        <p:spPr bwMode="auto">
          <a:xfrm>
            <a:off x="6792384" y="1077914"/>
            <a:ext cx="4148667" cy="5056187"/>
          </a:xfrm>
          <a:prstGeom prst="rect">
            <a:avLst/>
          </a:prstGeom>
          <a:noFill/>
          <a:ln w="9525">
            <a:noFill/>
            <a:miter lim="800000"/>
            <a:headEnd/>
            <a:tailEnd/>
          </a:ln>
          <a:scene3d>
            <a:camera prst="orthographicFront"/>
            <a:lightRig rig="threePt" dir="t"/>
          </a:scene3d>
          <a:sp3d>
            <a:bevelT/>
          </a:sp3d>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3038656" y="1644510"/>
            <a:ext cx="5432680"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Ο Νόμος του </a:t>
            </a:r>
            <a:r>
              <a:rPr lang="en-US" sz="4000" b="1" dirty="0" smtClean="0">
                <a:solidFill>
                  <a:srgbClr val="0F7698"/>
                </a:solidFill>
              </a:rPr>
              <a:t>Faraday</a:t>
            </a:r>
          </a:p>
        </p:txBody>
      </p:sp>
      <p:sp>
        <p:nvSpPr>
          <p:cNvPr id="5" name="4 - Θέση αριθμού διαφάνειας"/>
          <p:cNvSpPr>
            <a:spLocks noGrp="1"/>
          </p:cNvSpPr>
          <p:nvPr>
            <p:ph type="sldNum" sz="quarter" idx="12"/>
          </p:nvPr>
        </p:nvSpPr>
        <p:spPr/>
        <p:txBody>
          <a:bodyPr/>
          <a:lstStyle/>
          <a:p>
            <a:pPr>
              <a:defRPr/>
            </a:pPr>
            <a:fld id="{1A5AFEB3-9FE6-4F28-B17E-F12F1808A410}" type="slidenum">
              <a:rPr lang="en-US" altLang="en-US" smtClean="0"/>
              <a:pPr>
                <a:defRPr/>
              </a:pPr>
              <a:t>154</a:t>
            </a:fld>
            <a:endParaRPr lang="en-US" altLang="en-US"/>
          </a:p>
        </p:txBody>
      </p:sp>
      <p:pic>
        <p:nvPicPr>
          <p:cNvPr id="7" name="Picture 6" descr="31p894">
            <a:hlinkClick r:id="rId2" action="ppaction://hlinkfile"/>
          </p:cNvPr>
          <p:cNvPicPr>
            <a:picLocks noGrp="1" noChangeAspect="1" noChangeArrowheads="1"/>
          </p:cNvPicPr>
          <p:nvPr>
            <p:ph sz="half" idx="4294967295"/>
          </p:nvPr>
        </p:nvPicPr>
        <p:blipFill>
          <a:blip r:embed="rId3" cstate="print"/>
          <a:srcRect/>
          <a:stretch>
            <a:fillRect/>
          </a:stretch>
        </p:blipFill>
        <p:spPr>
          <a:xfrm>
            <a:off x="4007555" y="2492895"/>
            <a:ext cx="3682360" cy="3467635"/>
          </a:xfrm>
          <a:scene3d>
            <a:camera prst="orthographicFront"/>
            <a:lightRig rig="threePt" dir="t"/>
          </a:scene3d>
          <a:sp3d>
            <a:bevelT/>
          </a:sp3d>
        </p:spPr>
      </p:pic>
      <p:sp>
        <p:nvSpPr>
          <p:cNvPr id="8" name="Rectangle 2"/>
          <p:cNvSpPr>
            <a:spLocks noGrp="1" noChangeArrowheads="1"/>
          </p:cNvSpPr>
          <p:nvPr>
            <p:ph type="title"/>
          </p:nvPr>
        </p:nvSpPr>
        <p:spPr>
          <a:xfrm>
            <a:off x="7811912" y="4202285"/>
            <a:ext cx="2280356" cy="579438"/>
          </a:xfrm>
          <a:solidFill>
            <a:srgbClr val="996600"/>
          </a:solidFill>
          <a:scene3d>
            <a:camera prst="orthographicFront"/>
            <a:lightRig rig="threePt" dir="t"/>
          </a:scene3d>
          <a:sp3d>
            <a:bevelT/>
          </a:sp3d>
        </p:spPr>
        <p:txBody>
          <a:bodyPr>
            <a:normAutofit fontScale="90000"/>
          </a:bodyPr>
          <a:lstStyle/>
          <a:p>
            <a:pPr algn="ctr"/>
            <a:r>
              <a:rPr lang="en-US" b="1" dirty="0" smtClean="0">
                <a:solidFill>
                  <a:srgbClr val="0D3857"/>
                </a:solidFill>
                <a:hlinkClick r:id="rId4"/>
              </a:rPr>
              <a:t>M</a:t>
            </a:r>
            <a:r>
              <a:rPr lang="el-GR" b="1" dirty="0" smtClean="0">
                <a:solidFill>
                  <a:srgbClr val="0D3857"/>
                </a:solidFill>
                <a:hlinkClick r:id="rId4"/>
              </a:rPr>
              <a:t>.</a:t>
            </a:r>
            <a:r>
              <a:rPr lang="en-US" b="1" dirty="0" smtClean="0">
                <a:solidFill>
                  <a:srgbClr val="0D3857"/>
                </a:solidFill>
                <a:hlinkClick r:id="rId4"/>
              </a:rPr>
              <a:t> Faraday</a:t>
            </a:r>
            <a:endParaRPr lang="en-US" b="1" dirty="0" smtClean="0">
              <a:solidFill>
                <a:srgbClr val="0D3857"/>
              </a:solidFill>
            </a:endParaRP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719376" y="1019498"/>
            <a:ext cx="3537314" cy="714709"/>
          </a:xfrm>
        </p:spPr>
        <p:txBody>
          <a:bodyPr>
            <a:normAutofit/>
          </a:bodyPr>
          <a:lstStyle/>
          <a:p>
            <a:pPr algn="ctr"/>
            <a:r>
              <a:rPr lang="en-US" sz="2800" b="1" dirty="0" err="1" smtClean="0">
                <a:solidFill>
                  <a:srgbClr val="0D3857"/>
                </a:solidFill>
              </a:rPr>
              <a:t>Επαγόμενα</a:t>
            </a:r>
            <a:r>
              <a:rPr lang="en-US" sz="2800" b="1" dirty="0" smtClean="0">
                <a:solidFill>
                  <a:srgbClr val="0D3857"/>
                </a:solidFill>
              </a:rPr>
              <a:t> </a:t>
            </a:r>
            <a:r>
              <a:rPr lang="en-US" sz="2800" b="1" dirty="0" err="1" smtClean="0">
                <a:solidFill>
                  <a:srgbClr val="0D3857"/>
                </a:solidFill>
              </a:rPr>
              <a:t>πεδία</a:t>
            </a:r>
            <a:endParaRPr lang="en-US" sz="2800" b="1" dirty="0" smtClean="0">
              <a:solidFill>
                <a:srgbClr val="0D3857"/>
              </a:solidFill>
            </a:endParaRPr>
          </a:p>
        </p:txBody>
      </p:sp>
      <p:sp>
        <p:nvSpPr>
          <p:cNvPr id="14339" name="Content Placeholder 2"/>
          <p:cNvSpPr>
            <a:spLocks noGrp="1"/>
          </p:cNvSpPr>
          <p:nvPr>
            <p:ph idx="1"/>
          </p:nvPr>
        </p:nvSpPr>
        <p:spPr>
          <a:xfrm>
            <a:off x="677333" y="1761209"/>
            <a:ext cx="10947107" cy="4376832"/>
          </a:xfrm>
        </p:spPr>
        <p:txBody>
          <a:bodyPr>
            <a:noAutofit/>
          </a:bodyPr>
          <a:lstStyle/>
          <a:p>
            <a:pPr marL="273050" indent="-273050">
              <a:lnSpc>
                <a:spcPct val="100000"/>
              </a:lnSpc>
            </a:pPr>
            <a:r>
              <a:rPr lang="en-US" sz="2000" b="1" dirty="0" err="1" smtClean="0">
                <a:solidFill>
                  <a:srgbClr val="000000"/>
                </a:solidFill>
              </a:rPr>
              <a:t>Ένα</a:t>
            </a:r>
            <a:r>
              <a:rPr lang="en-US" sz="2000" b="1" dirty="0" smtClean="0">
                <a:solidFill>
                  <a:srgbClr val="000000"/>
                </a:solidFill>
              </a:rPr>
              <a:t> </a:t>
            </a:r>
            <a:r>
              <a:rPr lang="en-US" sz="2000" b="1" dirty="0" err="1" smtClean="0">
                <a:solidFill>
                  <a:srgbClr val="000000"/>
                </a:solidFill>
              </a:rPr>
              <a:t>μαγνητικό</a:t>
            </a:r>
            <a:r>
              <a:rPr lang="en-US" sz="2000" b="1" dirty="0" smtClean="0">
                <a:solidFill>
                  <a:srgbClr val="000000"/>
                </a:solidFill>
              </a:rPr>
              <a:t> </a:t>
            </a:r>
            <a:r>
              <a:rPr lang="en-US" sz="2000" b="1" dirty="0" err="1" smtClean="0">
                <a:solidFill>
                  <a:srgbClr val="000000"/>
                </a:solidFill>
              </a:rPr>
              <a:t>πεδίο</a:t>
            </a:r>
            <a:r>
              <a:rPr lang="en-US" sz="2000" b="1" dirty="0" smtClean="0">
                <a:solidFill>
                  <a:srgbClr val="000000"/>
                </a:solidFill>
              </a:rPr>
              <a:t> </a:t>
            </a:r>
            <a:r>
              <a:rPr lang="en-US" sz="2000" b="1" dirty="0" err="1" smtClean="0">
                <a:solidFill>
                  <a:srgbClr val="000000"/>
                </a:solidFill>
              </a:rPr>
              <a:t>μπορεί</a:t>
            </a:r>
            <a:r>
              <a:rPr lang="en-US" sz="2000" b="1" dirty="0" smtClean="0">
                <a:solidFill>
                  <a:srgbClr val="000000"/>
                </a:solidFill>
              </a:rPr>
              <a:t> </a:t>
            </a:r>
            <a:r>
              <a:rPr lang="en-US" sz="2000" b="1" dirty="0" err="1" smtClean="0">
                <a:solidFill>
                  <a:srgbClr val="000000"/>
                </a:solidFill>
              </a:rPr>
              <a:t>να</a:t>
            </a:r>
            <a:r>
              <a:rPr lang="en-US" sz="2000" b="1" dirty="0" smtClean="0">
                <a:solidFill>
                  <a:srgbClr val="000000"/>
                </a:solidFill>
              </a:rPr>
              <a:t> </a:t>
            </a:r>
            <a:r>
              <a:rPr lang="en-US" sz="2000" b="1" dirty="0" err="1" smtClean="0">
                <a:solidFill>
                  <a:srgbClr val="000000"/>
                </a:solidFill>
              </a:rPr>
              <a:t>μην</a:t>
            </a:r>
            <a:r>
              <a:rPr lang="en-US"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 </a:t>
            </a:r>
            <a:r>
              <a:rPr lang="en-US" sz="2000" b="1" dirty="0" err="1" smtClean="0">
                <a:solidFill>
                  <a:srgbClr val="000000"/>
                </a:solidFill>
              </a:rPr>
              <a:t>σταθερό</a:t>
            </a:r>
            <a:r>
              <a:rPr lang="en-US" sz="2000" b="1" dirty="0" smtClean="0">
                <a:solidFill>
                  <a:srgbClr val="000000"/>
                </a:solidFill>
              </a:rPr>
              <a:t>, </a:t>
            </a:r>
            <a:r>
              <a:rPr lang="en-US" sz="2000" b="1" dirty="0" err="1" smtClean="0">
                <a:solidFill>
                  <a:srgbClr val="000000"/>
                </a:solidFill>
              </a:rPr>
              <a:t>αλλά</a:t>
            </a:r>
            <a:r>
              <a:rPr lang="en-US" sz="2000" b="1" dirty="0" smtClean="0">
                <a:solidFill>
                  <a:srgbClr val="000000"/>
                </a:solidFill>
              </a:rPr>
              <a:t> </a:t>
            </a:r>
            <a:r>
              <a:rPr lang="en-US" sz="2400" b="1" dirty="0" err="1" smtClean="0">
                <a:solidFill>
                  <a:srgbClr val="002060"/>
                </a:solidFill>
              </a:rPr>
              <a:t>χρονικά</a:t>
            </a:r>
            <a:r>
              <a:rPr lang="en-US" sz="2400" b="1" dirty="0" smtClean="0">
                <a:solidFill>
                  <a:srgbClr val="002060"/>
                </a:solidFill>
              </a:rPr>
              <a:t> </a:t>
            </a:r>
            <a:r>
              <a:rPr lang="en-US" sz="2400" b="1" dirty="0" err="1" smtClean="0">
                <a:solidFill>
                  <a:srgbClr val="002060"/>
                </a:solidFill>
              </a:rPr>
              <a:t>μεταβαλλόμενο</a:t>
            </a:r>
            <a:r>
              <a:rPr lang="en-US" sz="2000" b="1" dirty="0" smtClean="0">
                <a:solidFill>
                  <a:srgbClr val="000000"/>
                </a:solidFill>
              </a:rPr>
              <a:t>.</a:t>
            </a:r>
            <a:endParaRPr lang="el-GR" sz="2000" b="1" dirty="0" smtClean="0">
              <a:solidFill>
                <a:srgbClr val="000000"/>
              </a:solidFill>
            </a:endParaRPr>
          </a:p>
          <a:p>
            <a:pPr marL="273050" indent="-273050">
              <a:lnSpc>
                <a:spcPct val="100000"/>
              </a:lnSpc>
            </a:pPr>
            <a:r>
              <a:rPr lang="el-GR" sz="2000" b="1" dirty="0" smtClean="0">
                <a:solidFill>
                  <a:srgbClr val="000000"/>
                </a:solidFill>
              </a:rPr>
              <a:t>Π</a:t>
            </a:r>
            <a:r>
              <a:rPr lang="en-US" sz="2000" b="1" dirty="0" err="1" smtClean="0">
                <a:solidFill>
                  <a:srgbClr val="000000"/>
                </a:solidFill>
              </a:rPr>
              <a:t>ειράματα</a:t>
            </a:r>
            <a:r>
              <a:rPr lang="en-US" sz="2000" b="1" dirty="0" smtClean="0">
                <a:solidFill>
                  <a:srgbClr val="000000"/>
                </a:solidFill>
              </a:rPr>
              <a:t> </a:t>
            </a:r>
            <a:r>
              <a:rPr lang="en-US" sz="2000" b="1" dirty="0" err="1" smtClean="0">
                <a:solidFill>
                  <a:srgbClr val="000000"/>
                </a:solidFill>
              </a:rPr>
              <a:t>που</a:t>
            </a:r>
            <a:r>
              <a:rPr lang="en-US" sz="2000" b="1" dirty="0" smtClean="0">
                <a:solidFill>
                  <a:srgbClr val="000000"/>
                </a:solidFill>
              </a:rPr>
              <a:t> </a:t>
            </a:r>
            <a:r>
              <a:rPr lang="el-GR" sz="2000" b="1" dirty="0" smtClean="0">
                <a:solidFill>
                  <a:srgbClr val="000000"/>
                </a:solidFill>
              </a:rPr>
              <a:t>πραγματοποιήθηκαν</a:t>
            </a:r>
            <a:r>
              <a:rPr lang="en-US" sz="2000" b="1" dirty="0" smtClean="0">
                <a:solidFill>
                  <a:srgbClr val="000000"/>
                </a:solidFill>
              </a:rPr>
              <a:t> </a:t>
            </a:r>
            <a:r>
              <a:rPr lang="en-US" sz="2000" b="1" dirty="0" err="1" smtClean="0">
                <a:solidFill>
                  <a:srgbClr val="000000"/>
                </a:solidFill>
              </a:rPr>
              <a:t>το</a:t>
            </a:r>
            <a:r>
              <a:rPr lang="en-US" sz="2000" b="1" dirty="0" smtClean="0">
                <a:solidFill>
                  <a:srgbClr val="000000"/>
                </a:solidFill>
              </a:rPr>
              <a:t> 1831 </a:t>
            </a:r>
            <a:r>
              <a:rPr lang="el-GR" sz="2000" b="1" dirty="0" smtClean="0">
                <a:solidFill>
                  <a:srgbClr val="000000"/>
                </a:solidFill>
              </a:rPr>
              <a:t>έδειξαν</a:t>
            </a:r>
            <a:r>
              <a:rPr lang="en-US" sz="2000" b="1" dirty="0" smtClean="0">
                <a:solidFill>
                  <a:srgbClr val="000000"/>
                </a:solidFill>
              </a:rPr>
              <a:t> </a:t>
            </a:r>
            <a:r>
              <a:rPr lang="en-US" sz="2000" b="1" dirty="0" err="1" smtClean="0">
                <a:solidFill>
                  <a:srgbClr val="000000"/>
                </a:solidFill>
              </a:rPr>
              <a:t>ότι</a:t>
            </a:r>
            <a:r>
              <a:rPr lang="en-US" sz="2000" b="1" dirty="0" smtClean="0">
                <a:solidFill>
                  <a:srgbClr val="000000"/>
                </a:solidFill>
              </a:rPr>
              <a:t> </a:t>
            </a:r>
            <a:r>
              <a:rPr lang="en-US" sz="2000" b="1" dirty="0" err="1" smtClean="0">
                <a:solidFill>
                  <a:srgbClr val="000000"/>
                </a:solidFill>
              </a:rPr>
              <a:t>ένα</a:t>
            </a:r>
            <a:r>
              <a:rPr lang="en-US" sz="2000" b="1" dirty="0" smtClean="0">
                <a:solidFill>
                  <a:srgbClr val="000000"/>
                </a:solidFill>
              </a:rPr>
              <a:t> </a:t>
            </a:r>
            <a:r>
              <a:rPr lang="en-US" sz="2000" b="1" dirty="0" err="1" smtClean="0">
                <a:solidFill>
                  <a:srgbClr val="000000"/>
                </a:solidFill>
              </a:rPr>
              <a:t>μεταβαλλόμενο</a:t>
            </a:r>
            <a:r>
              <a:rPr lang="en-US" sz="2000" b="1" dirty="0" smtClean="0">
                <a:solidFill>
                  <a:srgbClr val="000000"/>
                </a:solidFill>
              </a:rPr>
              <a:t> </a:t>
            </a:r>
            <a:r>
              <a:rPr lang="en-US" sz="2000" b="1" dirty="0" err="1" smtClean="0">
                <a:solidFill>
                  <a:srgbClr val="000000"/>
                </a:solidFill>
              </a:rPr>
              <a:t>μαγνητικό</a:t>
            </a:r>
            <a:r>
              <a:rPr lang="en-US" sz="2000" b="1" dirty="0" smtClean="0">
                <a:solidFill>
                  <a:srgbClr val="000000"/>
                </a:solidFill>
              </a:rPr>
              <a:t> </a:t>
            </a:r>
            <a:r>
              <a:rPr lang="en-US" sz="2000" b="1" dirty="0" err="1" smtClean="0">
                <a:solidFill>
                  <a:srgbClr val="000000"/>
                </a:solidFill>
              </a:rPr>
              <a:t>πεδίο</a:t>
            </a:r>
            <a:r>
              <a:rPr lang="en-US" sz="2000" b="1" dirty="0" smtClean="0">
                <a:solidFill>
                  <a:srgbClr val="000000"/>
                </a:solidFill>
              </a:rPr>
              <a:t> </a:t>
            </a:r>
            <a:r>
              <a:rPr lang="el-GR" sz="2000" b="1" dirty="0" smtClean="0">
                <a:solidFill>
                  <a:srgbClr val="000000"/>
                </a:solidFill>
              </a:rPr>
              <a:t>μπορεί να </a:t>
            </a:r>
            <a:r>
              <a:rPr lang="en-US" sz="2000" b="1" dirty="0" err="1" smtClean="0">
                <a:solidFill>
                  <a:srgbClr val="000000"/>
                </a:solidFill>
              </a:rPr>
              <a:t>επάγει</a:t>
            </a:r>
            <a:r>
              <a:rPr lang="en-US" sz="2000" b="1" dirty="0" smtClean="0">
                <a:solidFill>
                  <a:srgbClr val="000000"/>
                </a:solidFill>
              </a:rPr>
              <a:t> ΗΕΔ </a:t>
            </a:r>
            <a:r>
              <a:rPr lang="en-US" sz="2000" b="1" dirty="0" err="1" smtClean="0">
                <a:solidFill>
                  <a:srgbClr val="000000"/>
                </a:solidFill>
              </a:rPr>
              <a:t>σε</a:t>
            </a:r>
            <a:r>
              <a:rPr lang="en-US" sz="2000" b="1" dirty="0" smtClean="0">
                <a:solidFill>
                  <a:srgbClr val="000000"/>
                </a:solidFill>
              </a:rPr>
              <a:t> </a:t>
            </a:r>
            <a:r>
              <a:rPr lang="en-US" sz="2000" b="1" dirty="0" err="1" smtClean="0">
                <a:solidFill>
                  <a:srgbClr val="000000"/>
                </a:solidFill>
              </a:rPr>
              <a:t>ένα</a:t>
            </a:r>
            <a:r>
              <a:rPr lang="en-US" sz="2000" b="1" dirty="0" smtClean="0">
                <a:solidFill>
                  <a:srgbClr val="000000"/>
                </a:solidFill>
              </a:rPr>
              <a:t> </a:t>
            </a:r>
            <a:r>
              <a:rPr lang="en-US" sz="2000" b="1" dirty="0" err="1" smtClean="0">
                <a:solidFill>
                  <a:srgbClr val="000000"/>
                </a:solidFill>
              </a:rPr>
              <a:t>κύκλωμα</a:t>
            </a:r>
            <a:r>
              <a:rPr lang="en-US" sz="2000" b="1" dirty="0" smtClean="0">
                <a:solidFill>
                  <a:srgbClr val="000000"/>
                </a:solidFill>
              </a:rPr>
              <a:t>.</a:t>
            </a:r>
          </a:p>
          <a:p>
            <a:pPr marL="273050" lvl="1" indent="-273050">
              <a:buClr>
                <a:srgbClr val="2187BA"/>
              </a:buClr>
            </a:pPr>
            <a:r>
              <a:rPr lang="en-US" sz="2000" b="1" dirty="0" err="1" smtClean="0">
                <a:solidFill>
                  <a:srgbClr val="000000"/>
                </a:solidFill>
              </a:rPr>
              <a:t>Αυτά</a:t>
            </a:r>
            <a:r>
              <a:rPr lang="en-US" sz="2000" b="1" dirty="0" smtClean="0">
                <a:solidFill>
                  <a:srgbClr val="000000"/>
                </a:solidFill>
              </a:rPr>
              <a:t> </a:t>
            </a:r>
            <a:r>
              <a:rPr lang="en-US" sz="2000" b="1" dirty="0" err="1" smtClean="0">
                <a:solidFill>
                  <a:srgbClr val="000000"/>
                </a:solidFill>
              </a:rPr>
              <a:t>τα</a:t>
            </a:r>
            <a:r>
              <a:rPr lang="en-US" sz="2000" b="1" dirty="0" smtClean="0">
                <a:solidFill>
                  <a:srgbClr val="000000"/>
                </a:solidFill>
              </a:rPr>
              <a:t> </a:t>
            </a:r>
            <a:r>
              <a:rPr lang="en-US" sz="2000" b="1" dirty="0" err="1" smtClean="0">
                <a:solidFill>
                  <a:srgbClr val="000000"/>
                </a:solidFill>
              </a:rPr>
              <a:t>πειράματα</a:t>
            </a:r>
            <a:r>
              <a:rPr lang="en-US" sz="2000" b="1" dirty="0" smtClean="0">
                <a:solidFill>
                  <a:srgbClr val="000000"/>
                </a:solidFill>
              </a:rPr>
              <a:t> </a:t>
            </a:r>
            <a:r>
              <a:rPr lang="en-US" sz="2000" b="1" dirty="0" err="1" smtClean="0">
                <a:solidFill>
                  <a:srgbClr val="000000"/>
                </a:solidFill>
              </a:rPr>
              <a:t>έγιναν</a:t>
            </a:r>
            <a:r>
              <a:rPr lang="en-US" sz="2000" b="1" dirty="0" smtClean="0">
                <a:solidFill>
                  <a:srgbClr val="000000"/>
                </a:solidFill>
              </a:rPr>
              <a:t> </a:t>
            </a:r>
            <a:r>
              <a:rPr lang="en-US" sz="2000" b="1" dirty="0" err="1" smtClean="0">
                <a:solidFill>
                  <a:srgbClr val="000000"/>
                </a:solidFill>
              </a:rPr>
              <a:t>από</a:t>
            </a:r>
            <a:r>
              <a:rPr lang="en-US" sz="2000" b="1" dirty="0" smtClean="0">
                <a:solidFill>
                  <a:srgbClr val="000000"/>
                </a:solidFill>
              </a:rPr>
              <a:t> </a:t>
            </a:r>
            <a:r>
              <a:rPr lang="en-US" sz="2000" b="1" dirty="0" err="1" smtClean="0">
                <a:solidFill>
                  <a:srgbClr val="000000"/>
                </a:solidFill>
              </a:rPr>
              <a:t>τους</a:t>
            </a:r>
            <a:r>
              <a:rPr lang="en-US" sz="2000" b="1" dirty="0" smtClean="0">
                <a:solidFill>
                  <a:srgbClr val="000000"/>
                </a:solidFill>
              </a:rPr>
              <a:t> </a:t>
            </a:r>
            <a:r>
              <a:rPr lang="en-US" sz="2400" b="1" dirty="0" smtClean="0">
                <a:solidFill>
                  <a:srgbClr val="002060"/>
                </a:solidFill>
              </a:rPr>
              <a:t>Michael Faraday </a:t>
            </a:r>
            <a:r>
              <a:rPr lang="en-US" sz="2000" b="1" dirty="0" err="1" smtClean="0">
                <a:solidFill>
                  <a:srgbClr val="000000"/>
                </a:solidFill>
              </a:rPr>
              <a:t>και</a:t>
            </a:r>
            <a:r>
              <a:rPr lang="en-US" sz="2000" b="1" dirty="0" smtClean="0">
                <a:solidFill>
                  <a:srgbClr val="000000"/>
                </a:solidFill>
              </a:rPr>
              <a:t> </a:t>
            </a:r>
            <a:r>
              <a:rPr lang="en-US" sz="2400" b="1" dirty="0" smtClean="0">
                <a:solidFill>
                  <a:srgbClr val="002060"/>
                </a:solidFill>
              </a:rPr>
              <a:t>Joseph Henry</a:t>
            </a:r>
            <a:r>
              <a:rPr lang="en-US" sz="2000" b="1" dirty="0" smtClean="0">
                <a:solidFill>
                  <a:srgbClr val="000000"/>
                </a:solidFill>
              </a:rPr>
              <a:t>.</a:t>
            </a:r>
          </a:p>
          <a:p>
            <a:pPr marL="273050" indent="-273050">
              <a:lnSpc>
                <a:spcPct val="100000"/>
              </a:lnSpc>
            </a:pPr>
            <a:r>
              <a:rPr lang="el-GR" sz="2000" b="1" dirty="0" smtClean="0">
                <a:solidFill>
                  <a:srgbClr val="000000"/>
                </a:solidFill>
              </a:rPr>
              <a:t>Τ</a:t>
            </a:r>
            <a:r>
              <a:rPr lang="en-US" sz="2000" b="1" dirty="0" smtClean="0">
                <a:solidFill>
                  <a:srgbClr val="000000"/>
                </a:solidFill>
              </a:rPr>
              <a:t>α </a:t>
            </a:r>
            <a:r>
              <a:rPr lang="en-US" sz="2000" b="1" dirty="0" err="1" smtClean="0">
                <a:solidFill>
                  <a:srgbClr val="000000"/>
                </a:solidFill>
              </a:rPr>
              <a:t>αποτελέσματα</a:t>
            </a:r>
            <a:r>
              <a:rPr lang="en-US" sz="2000" b="1" dirty="0" smtClean="0">
                <a:solidFill>
                  <a:srgbClr val="000000"/>
                </a:solidFill>
              </a:rPr>
              <a:t> </a:t>
            </a:r>
            <a:r>
              <a:rPr lang="en-US" sz="2000" b="1" dirty="0" err="1" smtClean="0">
                <a:solidFill>
                  <a:srgbClr val="000000"/>
                </a:solidFill>
              </a:rPr>
              <a:t>αυτών</a:t>
            </a:r>
            <a:r>
              <a:rPr lang="en-US" sz="2000" b="1" dirty="0" smtClean="0">
                <a:solidFill>
                  <a:srgbClr val="000000"/>
                </a:solidFill>
              </a:rPr>
              <a:t> </a:t>
            </a:r>
            <a:r>
              <a:rPr lang="en-US" sz="2000" b="1" dirty="0" err="1" smtClean="0">
                <a:solidFill>
                  <a:srgbClr val="000000"/>
                </a:solidFill>
              </a:rPr>
              <a:t>των</a:t>
            </a:r>
            <a:r>
              <a:rPr lang="en-US" sz="2000" b="1" dirty="0" smtClean="0">
                <a:solidFill>
                  <a:srgbClr val="000000"/>
                </a:solidFill>
              </a:rPr>
              <a:t> </a:t>
            </a:r>
            <a:r>
              <a:rPr lang="en-US" sz="2000" b="1" dirty="0" err="1" smtClean="0">
                <a:solidFill>
                  <a:srgbClr val="000000"/>
                </a:solidFill>
              </a:rPr>
              <a:t>πειραμάτων</a:t>
            </a:r>
            <a:r>
              <a:rPr lang="en-US" sz="2000" b="1" dirty="0" smtClean="0">
                <a:solidFill>
                  <a:srgbClr val="000000"/>
                </a:solidFill>
              </a:rPr>
              <a:t> </a:t>
            </a:r>
            <a:r>
              <a:rPr lang="el-GR" sz="2000" b="1" dirty="0" smtClean="0">
                <a:solidFill>
                  <a:srgbClr val="000000"/>
                </a:solidFill>
              </a:rPr>
              <a:t>οδήγησαν στη </a:t>
            </a:r>
            <a:r>
              <a:rPr lang="en-US" sz="2000" b="1" dirty="0" err="1" smtClean="0">
                <a:solidFill>
                  <a:srgbClr val="000000"/>
                </a:solidFill>
              </a:rPr>
              <a:t>διατ</a:t>
            </a:r>
            <a:r>
              <a:rPr lang="el-GR" sz="2000" b="1" dirty="0" err="1" smtClean="0">
                <a:solidFill>
                  <a:srgbClr val="000000"/>
                </a:solidFill>
              </a:rPr>
              <a:t>ύπωση</a:t>
            </a:r>
            <a:r>
              <a:rPr lang="en-US" sz="2000" b="1" dirty="0" smtClean="0">
                <a:solidFill>
                  <a:srgbClr val="000000"/>
                </a:solidFill>
              </a:rPr>
              <a:t> </a:t>
            </a:r>
            <a:r>
              <a:rPr lang="el-GR" sz="2000" b="1" dirty="0" smtClean="0">
                <a:solidFill>
                  <a:srgbClr val="000000"/>
                </a:solidFill>
              </a:rPr>
              <a:t>τ</a:t>
            </a:r>
            <a:r>
              <a:rPr lang="en-US" sz="2000" b="1" dirty="0" smtClean="0">
                <a:solidFill>
                  <a:srgbClr val="000000"/>
                </a:solidFill>
              </a:rPr>
              <a:t>ο</a:t>
            </a:r>
            <a:r>
              <a:rPr lang="el-GR" sz="2000" b="1" dirty="0" smtClean="0">
                <a:solidFill>
                  <a:srgbClr val="000000"/>
                </a:solidFill>
              </a:rPr>
              <a:t>υ</a:t>
            </a:r>
            <a:r>
              <a:rPr lang="en-US" sz="2000" b="1" dirty="0" smtClean="0">
                <a:solidFill>
                  <a:srgbClr val="000000"/>
                </a:solidFill>
              </a:rPr>
              <a:t> </a:t>
            </a:r>
            <a:r>
              <a:rPr lang="en-US" sz="2400" b="1" i="1" dirty="0" err="1" smtClean="0">
                <a:solidFill>
                  <a:srgbClr val="002060"/>
                </a:solidFill>
              </a:rPr>
              <a:t>νόμο</a:t>
            </a:r>
            <a:r>
              <a:rPr lang="el-GR" sz="2400" b="1" i="1" dirty="0" smtClean="0">
                <a:solidFill>
                  <a:srgbClr val="002060"/>
                </a:solidFill>
              </a:rPr>
              <a:t>υ</a:t>
            </a:r>
            <a:r>
              <a:rPr lang="en-US" sz="2400" b="1" i="1" dirty="0" smtClean="0">
                <a:solidFill>
                  <a:srgbClr val="002060"/>
                </a:solidFill>
              </a:rPr>
              <a:t> </a:t>
            </a:r>
            <a:r>
              <a:rPr lang="en-US" sz="2400" b="1" i="1" dirty="0" err="1" smtClean="0">
                <a:solidFill>
                  <a:srgbClr val="002060"/>
                </a:solidFill>
              </a:rPr>
              <a:t>του</a:t>
            </a:r>
            <a:r>
              <a:rPr lang="en-US" sz="2400" b="1" i="1" dirty="0" smtClean="0">
                <a:solidFill>
                  <a:srgbClr val="002060"/>
                </a:solidFill>
              </a:rPr>
              <a:t> Faraday </a:t>
            </a:r>
            <a:r>
              <a:rPr lang="en-US" sz="2400" b="1" i="1" dirty="0" err="1" smtClean="0">
                <a:solidFill>
                  <a:srgbClr val="002060"/>
                </a:solidFill>
              </a:rPr>
              <a:t>για</a:t>
            </a:r>
            <a:r>
              <a:rPr lang="en-US" sz="2400" b="1" i="1" dirty="0" smtClean="0">
                <a:solidFill>
                  <a:srgbClr val="002060"/>
                </a:solidFill>
              </a:rPr>
              <a:t> </a:t>
            </a:r>
            <a:r>
              <a:rPr lang="en-US" sz="2400" b="1" i="1" dirty="0" err="1" smtClean="0">
                <a:solidFill>
                  <a:srgbClr val="002060"/>
                </a:solidFill>
              </a:rPr>
              <a:t>την</a:t>
            </a:r>
            <a:r>
              <a:rPr lang="en-US" sz="2400" b="1" i="1" dirty="0" smtClean="0">
                <a:solidFill>
                  <a:srgbClr val="002060"/>
                </a:solidFill>
              </a:rPr>
              <a:t> </a:t>
            </a:r>
            <a:r>
              <a:rPr lang="en-US" sz="2400" b="1" i="1" dirty="0" err="1" smtClean="0">
                <a:solidFill>
                  <a:srgbClr val="002060"/>
                </a:solidFill>
              </a:rPr>
              <a:t>επαγωγή</a:t>
            </a:r>
            <a:r>
              <a:rPr lang="en-US" sz="2000" b="1" i="1" dirty="0" smtClean="0">
                <a:solidFill>
                  <a:srgbClr val="000000"/>
                </a:solidFill>
              </a:rPr>
              <a:t>.</a:t>
            </a:r>
          </a:p>
          <a:p>
            <a:pPr marL="273050" indent="-273050">
              <a:lnSpc>
                <a:spcPct val="100000"/>
              </a:lnSpc>
            </a:pPr>
            <a:r>
              <a:rPr lang="el-GR" sz="2000" b="1" dirty="0" smtClean="0">
                <a:solidFill>
                  <a:srgbClr val="000000"/>
                </a:solidFill>
              </a:rPr>
              <a:t>Ένα</a:t>
            </a:r>
            <a:r>
              <a:rPr lang="en-US" sz="2000" b="1" dirty="0" smtClean="0">
                <a:solidFill>
                  <a:srgbClr val="000000"/>
                </a:solidFill>
              </a:rPr>
              <a:t> </a:t>
            </a:r>
            <a:r>
              <a:rPr lang="en-US" sz="2000" b="1" dirty="0" err="1" smtClean="0">
                <a:solidFill>
                  <a:srgbClr val="000000"/>
                </a:solidFill>
              </a:rPr>
              <a:t>μεταβαλλόμενο</a:t>
            </a:r>
            <a:r>
              <a:rPr lang="en-US" sz="2000" b="1" dirty="0" smtClean="0">
                <a:solidFill>
                  <a:srgbClr val="000000"/>
                </a:solidFill>
              </a:rPr>
              <a:t> </a:t>
            </a:r>
            <a:r>
              <a:rPr lang="en-US" sz="2000" b="1" dirty="0" err="1" smtClean="0">
                <a:solidFill>
                  <a:srgbClr val="000000"/>
                </a:solidFill>
              </a:rPr>
              <a:t>μαγνητικό</a:t>
            </a:r>
            <a:r>
              <a:rPr lang="en-US" sz="2000" b="1" dirty="0" smtClean="0">
                <a:solidFill>
                  <a:srgbClr val="000000"/>
                </a:solidFill>
              </a:rPr>
              <a:t> </a:t>
            </a:r>
            <a:r>
              <a:rPr lang="en-US" sz="2000" b="1" dirty="0" err="1" smtClean="0">
                <a:solidFill>
                  <a:srgbClr val="000000"/>
                </a:solidFill>
              </a:rPr>
              <a:t>πεδίο</a:t>
            </a:r>
            <a:r>
              <a:rPr lang="en-US" sz="2000" b="1" dirty="0" smtClean="0">
                <a:solidFill>
                  <a:srgbClr val="000000"/>
                </a:solidFill>
              </a:rPr>
              <a:t> </a:t>
            </a:r>
            <a:r>
              <a:rPr lang="en-US" sz="2000" b="1" i="1" dirty="0" err="1" smtClean="0">
                <a:solidFill>
                  <a:srgbClr val="000000"/>
                </a:solidFill>
              </a:rPr>
              <a:t>επάγει</a:t>
            </a:r>
            <a:r>
              <a:rPr lang="en-US" sz="2000" b="1" i="1" dirty="0" smtClean="0">
                <a:solidFill>
                  <a:srgbClr val="000000"/>
                </a:solidFill>
              </a:rPr>
              <a:t> </a:t>
            </a:r>
            <a:r>
              <a:rPr lang="en-US" sz="2000" b="1" i="1" dirty="0" err="1" smtClean="0">
                <a:solidFill>
                  <a:srgbClr val="000000"/>
                </a:solidFill>
              </a:rPr>
              <a:t>ηλεκτρικό</a:t>
            </a:r>
            <a:r>
              <a:rPr lang="en-US" sz="2000" b="1" i="1" dirty="0" smtClean="0">
                <a:solidFill>
                  <a:srgbClr val="000000"/>
                </a:solidFill>
              </a:rPr>
              <a:t> </a:t>
            </a:r>
            <a:r>
              <a:rPr lang="en-US" sz="2000" b="1" i="1" dirty="0" err="1" smtClean="0">
                <a:solidFill>
                  <a:srgbClr val="000000"/>
                </a:solidFill>
              </a:rPr>
              <a:t>ρεύμα</a:t>
            </a:r>
            <a:r>
              <a:rPr lang="en-US" sz="2000" b="1" dirty="0" smtClean="0">
                <a:solidFill>
                  <a:srgbClr val="000000"/>
                </a:solidFill>
              </a:rPr>
              <a:t>.</a:t>
            </a:r>
          </a:p>
          <a:p>
            <a:pPr marL="273050" indent="-273050">
              <a:lnSpc>
                <a:spcPct val="100000"/>
              </a:lnSpc>
            </a:pP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επαγόμενο</a:t>
            </a:r>
            <a:r>
              <a:rPr lang="en-US" sz="2000" b="1" dirty="0" smtClean="0">
                <a:solidFill>
                  <a:srgbClr val="000000"/>
                </a:solidFill>
              </a:rPr>
              <a:t> </a:t>
            </a:r>
            <a:r>
              <a:rPr lang="el-GR" sz="2000" b="1" dirty="0" smtClean="0">
                <a:solidFill>
                  <a:srgbClr val="000000"/>
                </a:solidFill>
              </a:rPr>
              <a:t>ηλεκτρικό </a:t>
            </a:r>
            <a:r>
              <a:rPr lang="en-US" sz="2000" b="1" dirty="0" err="1" smtClean="0">
                <a:solidFill>
                  <a:srgbClr val="000000"/>
                </a:solidFill>
              </a:rPr>
              <a:t>ρεύμα</a:t>
            </a:r>
            <a:r>
              <a:rPr lang="en-US" sz="2000" b="1" dirty="0" smtClean="0">
                <a:solidFill>
                  <a:srgbClr val="000000"/>
                </a:solidFill>
              </a:rPr>
              <a:t> </a:t>
            </a:r>
            <a:r>
              <a:rPr lang="en-US" sz="2000" b="1" dirty="0" err="1" smtClean="0">
                <a:solidFill>
                  <a:srgbClr val="000000"/>
                </a:solidFill>
              </a:rPr>
              <a:t>συνοδεύεται</a:t>
            </a:r>
            <a:r>
              <a:rPr lang="en-US" sz="2000" b="1" dirty="0" smtClean="0">
                <a:solidFill>
                  <a:srgbClr val="000000"/>
                </a:solidFill>
              </a:rPr>
              <a:t> </a:t>
            </a:r>
            <a:r>
              <a:rPr lang="en-US" sz="2000" b="1" dirty="0" err="1" smtClean="0">
                <a:solidFill>
                  <a:srgbClr val="000000"/>
                </a:solidFill>
              </a:rPr>
              <a:t>από</a:t>
            </a:r>
            <a:r>
              <a:rPr lang="en-US" sz="2000" b="1" dirty="0" smtClean="0">
                <a:solidFill>
                  <a:srgbClr val="000000"/>
                </a:solidFill>
              </a:rPr>
              <a:t> </a:t>
            </a:r>
            <a:r>
              <a:rPr lang="en-US" sz="2000" b="1" dirty="0" err="1" smtClean="0">
                <a:solidFill>
                  <a:srgbClr val="000000"/>
                </a:solidFill>
              </a:rPr>
              <a:t>μια</a:t>
            </a:r>
            <a:r>
              <a:rPr lang="en-US" sz="2000" b="1" dirty="0" smtClean="0">
                <a:solidFill>
                  <a:srgbClr val="000000"/>
                </a:solidFill>
              </a:rPr>
              <a:t> </a:t>
            </a:r>
            <a:r>
              <a:rPr lang="en-US" sz="2000" b="1" i="1" dirty="0" err="1" smtClean="0">
                <a:solidFill>
                  <a:srgbClr val="000000"/>
                </a:solidFill>
              </a:rPr>
              <a:t>επαγόμενη</a:t>
            </a:r>
            <a:r>
              <a:rPr lang="en-US" sz="2000" b="1" i="1" dirty="0" smtClean="0">
                <a:solidFill>
                  <a:srgbClr val="000000"/>
                </a:solidFill>
              </a:rPr>
              <a:t> ΗΕΔ</a:t>
            </a:r>
            <a:r>
              <a:rPr lang="en-US" sz="2000" b="1" dirty="0" smtClean="0">
                <a:solidFill>
                  <a:srgbClr val="000000"/>
                </a:solidFill>
              </a:rPr>
              <a:t>.</a:t>
            </a:r>
          </a:p>
          <a:p>
            <a:pPr marL="273050" indent="-273050">
              <a:lnSpc>
                <a:spcPct val="100000"/>
              </a:lnSpc>
            </a:pPr>
            <a:r>
              <a:rPr lang="en-US" sz="2000" b="1" dirty="0" err="1" smtClean="0">
                <a:solidFill>
                  <a:srgbClr val="000000"/>
                </a:solidFill>
              </a:rPr>
              <a:t>Στο</a:t>
            </a:r>
            <a:r>
              <a:rPr lang="en-US" sz="2000" b="1" dirty="0" smtClean="0">
                <a:solidFill>
                  <a:srgbClr val="000000"/>
                </a:solidFill>
              </a:rPr>
              <a:t> </a:t>
            </a:r>
            <a:r>
              <a:rPr lang="en-US" sz="2000" b="1" dirty="0" err="1" smtClean="0">
                <a:solidFill>
                  <a:srgbClr val="000000"/>
                </a:solidFill>
              </a:rPr>
              <a:t>κύκλωμα</a:t>
            </a:r>
            <a:r>
              <a:rPr lang="en-US" sz="2000" b="1" dirty="0" smtClean="0">
                <a:solidFill>
                  <a:srgbClr val="000000"/>
                </a:solidFill>
              </a:rPr>
              <a:t> </a:t>
            </a:r>
            <a:r>
              <a:rPr lang="en-US" sz="2000" b="1" dirty="0" err="1" smtClean="0">
                <a:solidFill>
                  <a:srgbClr val="000000"/>
                </a:solidFill>
              </a:rPr>
              <a:t>μπορεί</a:t>
            </a:r>
            <a:r>
              <a:rPr lang="en-US" sz="2000" b="1" dirty="0" smtClean="0">
                <a:solidFill>
                  <a:srgbClr val="000000"/>
                </a:solidFill>
              </a:rPr>
              <a:t> </a:t>
            </a:r>
            <a:r>
              <a:rPr lang="en-US" sz="2000" b="1" dirty="0" err="1" smtClean="0">
                <a:solidFill>
                  <a:srgbClr val="000000"/>
                </a:solidFill>
              </a:rPr>
              <a:t>να</a:t>
            </a:r>
            <a:r>
              <a:rPr lang="en-US" sz="2000" b="1" dirty="0" smtClean="0">
                <a:solidFill>
                  <a:srgbClr val="000000"/>
                </a:solidFill>
              </a:rPr>
              <a:t> </a:t>
            </a:r>
            <a:r>
              <a:rPr lang="en-US" sz="2000" b="1" dirty="0" err="1" smtClean="0">
                <a:solidFill>
                  <a:srgbClr val="000000"/>
                </a:solidFill>
              </a:rPr>
              <a:t>δημιουργηθεί</a:t>
            </a:r>
            <a:r>
              <a:rPr lang="en-US" sz="2000" b="1" dirty="0" smtClean="0">
                <a:solidFill>
                  <a:srgbClr val="000000"/>
                </a:solidFill>
              </a:rPr>
              <a:t> </a:t>
            </a:r>
            <a:r>
              <a:rPr lang="en-US" sz="2000" b="1" dirty="0" err="1" smtClean="0">
                <a:solidFill>
                  <a:srgbClr val="000000"/>
                </a:solidFill>
              </a:rPr>
              <a:t>ρεύμα</a:t>
            </a:r>
            <a:r>
              <a:rPr lang="en-US" sz="2000" b="1" dirty="0" smtClean="0">
                <a:solidFill>
                  <a:srgbClr val="000000"/>
                </a:solidFill>
              </a:rPr>
              <a:t> </a:t>
            </a:r>
            <a:r>
              <a:rPr lang="en-US" sz="2000" b="1" dirty="0" err="1" smtClean="0">
                <a:solidFill>
                  <a:srgbClr val="000000"/>
                </a:solidFill>
              </a:rPr>
              <a:t>χωρίς</a:t>
            </a:r>
            <a:r>
              <a:rPr lang="en-US" sz="2000" b="1" dirty="0" smtClean="0">
                <a:solidFill>
                  <a:srgbClr val="000000"/>
                </a:solidFill>
              </a:rPr>
              <a:t> </a:t>
            </a:r>
            <a:r>
              <a:rPr lang="en-US" sz="2000" b="1" dirty="0" err="1" smtClean="0">
                <a:solidFill>
                  <a:srgbClr val="000000"/>
                </a:solidFill>
              </a:rPr>
              <a:t>να</a:t>
            </a:r>
            <a:r>
              <a:rPr lang="en-US" sz="2000" b="1" dirty="0" smtClean="0">
                <a:solidFill>
                  <a:srgbClr val="000000"/>
                </a:solidFill>
              </a:rPr>
              <a:t> </a:t>
            </a:r>
            <a:r>
              <a:rPr lang="en-US" sz="2000" b="1" dirty="0" err="1" smtClean="0">
                <a:solidFill>
                  <a:srgbClr val="000000"/>
                </a:solidFill>
              </a:rPr>
              <a:t>υπάρχει</a:t>
            </a:r>
            <a:r>
              <a:rPr lang="en-US" sz="2000" b="1" dirty="0" smtClean="0">
                <a:solidFill>
                  <a:srgbClr val="000000"/>
                </a:solidFill>
              </a:rPr>
              <a:t> </a:t>
            </a:r>
            <a:r>
              <a:rPr lang="en-US" sz="2000" b="1" dirty="0" err="1" smtClean="0">
                <a:solidFill>
                  <a:srgbClr val="000000"/>
                </a:solidFill>
              </a:rPr>
              <a:t>μπαταρία</a:t>
            </a:r>
            <a:r>
              <a:rPr lang="en-US" sz="2000" b="1" dirty="0" smtClean="0">
                <a:solidFill>
                  <a:srgbClr val="000000"/>
                </a:solidFill>
              </a:rPr>
              <a:t>.</a:t>
            </a:r>
          </a:p>
          <a:p>
            <a:pPr marL="273050" indent="-273050">
              <a:lnSpc>
                <a:spcPct val="100000"/>
              </a:lnSpc>
            </a:pPr>
            <a:r>
              <a:rPr lang="el-GR" sz="2000" b="1" dirty="0" smtClean="0">
                <a:solidFill>
                  <a:srgbClr val="000000"/>
                </a:solidFill>
              </a:rPr>
              <a:t>Η</a:t>
            </a:r>
            <a:r>
              <a:rPr lang="en-US" sz="2000" b="1" dirty="0" smtClean="0">
                <a:solidFill>
                  <a:srgbClr val="000000"/>
                </a:solidFill>
              </a:rPr>
              <a:t> </a:t>
            </a:r>
            <a:r>
              <a:rPr lang="en-US" sz="2000" b="1" dirty="0" err="1" smtClean="0">
                <a:solidFill>
                  <a:srgbClr val="000000"/>
                </a:solidFill>
              </a:rPr>
              <a:t>επαγόμενη</a:t>
            </a:r>
            <a:r>
              <a:rPr lang="en-US" sz="2000" b="1" dirty="0" smtClean="0">
                <a:solidFill>
                  <a:srgbClr val="000000"/>
                </a:solidFill>
              </a:rPr>
              <a:t> ΗΕΔ </a:t>
            </a:r>
            <a:r>
              <a:rPr lang="el-GR" sz="2000" b="1" dirty="0" smtClean="0">
                <a:solidFill>
                  <a:srgbClr val="000000"/>
                </a:solidFill>
              </a:rPr>
              <a:t>δίνεται από τον</a:t>
            </a:r>
            <a:r>
              <a:rPr lang="en-US" sz="2000" b="1" dirty="0" smtClean="0">
                <a:solidFill>
                  <a:srgbClr val="000000"/>
                </a:solidFill>
              </a:rPr>
              <a:t> </a:t>
            </a:r>
            <a:r>
              <a:rPr lang="en-US" sz="2400" b="1" dirty="0" err="1" smtClean="0">
                <a:solidFill>
                  <a:srgbClr val="002060"/>
                </a:solidFill>
              </a:rPr>
              <a:t>νόμο</a:t>
            </a:r>
            <a:r>
              <a:rPr lang="en-US" sz="2400" b="1" dirty="0" smtClean="0">
                <a:solidFill>
                  <a:srgbClr val="002060"/>
                </a:solidFill>
              </a:rPr>
              <a:t> </a:t>
            </a:r>
            <a:r>
              <a:rPr lang="en-US" sz="2400" b="1" dirty="0" err="1" smtClean="0">
                <a:solidFill>
                  <a:srgbClr val="002060"/>
                </a:solidFill>
              </a:rPr>
              <a:t>του</a:t>
            </a:r>
            <a:r>
              <a:rPr lang="en-US" sz="2400" b="1" dirty="0" smtClean="0">
                <a:solidFill>
                  <a:srgbClr val="002060"/>
                </a:solidFill>
              </a:rPr>
              <a:t> Faraday </a:t>
            </a:r>
            <a:r>
              <a:rPr lang="en-US" sz="2000" b="1" dirty="0" err="1" smtClean="0">
                <a:solidFill>
                  <a:srgbClr val="000000"/>
                </a:solidFill>
              </a:rPr>
              <a:t>για</a:t>
            </a:r>
            <a:r>
              <a:rPr lang="en-US" sz="2000" b="1" dirty="0" smtClean="0">
                <a:solidFill>
                  <a:srgbClr val="000000"/>
                </a:solidFill>
              </a:rPr>
              <a:t> </a:t>
            </a:r>
            <a:r>
              <a:rPr lang="en-US" sz="2000" b="1" dirty="0" err="1" smtClean="0">
                <a:solidFill>
                  <a:srgbClr val="000000"/>
                </a:solidFill>
              </a:rPr>
              <a:t>την</a:t>
            </a:r>
            <a:r>
              <a:rPr lang="en-US" sz="2000" b="1" dirty="0" smtClean="0">
                <a:solidFill>
                  <a:srgbClr val="000000"/>
                </a:solidFill>
              </a:rPr>
              <a:t> </a:t>
            </a:r>
            <a:r>
              <a:rPr lang="en-US" sz="2000" b="1" dirty="0" err="1" smtClean="0">
                <a:solidFill>
                  <a:srgbClr val="000000"/>
                </a:solidFill>
              </a:rPr>
              <a:t>επαγωγή</a:t>
            </a:r>
            <a:r>
              <a:rPr lang="en-US" sz="2000" b="1" dirty="0" smtClean="0">
                <a:solidFill>
                  <a:srgbClr val="000000"/>
                </a:solidFill>
              </a:rPr>
              <a:t>.</a:t>
            </a:r>
          </a:p>
        </p:txBody>
      </p:sp>
      <p:sp>
        <p:nvSpPr>
          <p:cNvPr id="5" name="Text Box 5"/>
          <p:cNvSpPr txBox="1">
            <a:spLocks noChangeArrowheads="1"/>
          </p:cNvSpPr>
          <p:nvPr/>
        </p:nvSpPr>
        <p:spPr bwMode="auto">
          <a:xfrm>
            <a:off x="3038656" y="81649"/>
            <a:ext cx="5432680"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Ο Νόμος του </a:t>
            </a:r>
            <a:r>
              <a:rPr lang="en-US" sz="4000" b="1" dirty="0" smtClean="0">
                <a:solidFill>
                  <a:srgbClr val="0F7698"/>
                </a:solidFill>
              </a:rPr>
              <a:t>Faraday</a:t>
            </a:r>
          </a:p>
        </p:txBody>
      </p:sp>
      <p:sp>
        <p:nvSpPr>
          <p:cNvPr id="8" name="7 - Θέση αριθμού διαφάνειας"/>
          <p:cNvSpPr>
            <a:spLocks noGrp="1"/>
          </p:cNvSpPr>
          <p:nvPr>
            <p:ph type="sldNum" sz="quarter" idx="12"/>
          </p:nvPr>
        </p:nvSpPr>
        <p:spPr/>
        <p:txBody>
          <a:bodyPr/>
          <a:lstStyle/>
          <a:p>
            <a:fld id="{C2F5A187-A889-495D-B202-899DA2CF5BAE}" type="slidenum">
              <a:rPr lang="en-US" smtClean="0"/>
              <a:pPr/>
              <a:t>155</a:t>
            </a:fld>
            <a:endParaRPr lang="en-US"/>
          </a:p>
        </p:txBody>
      </p:sp>
      <p:pic>
        <p:nvPicPr>
          <p:cNvPr id="615426" name="Picture 2" descr="Αποτέλεσμα εικόνας για Joseph Henry">
            <a:hlinkClick r:id="rId2"/>
          </p:cNvPr>
          <p:cNvPicPr>
            <a:picLocks noChangeAspect="1" noChangeArrowheads="1"/>
          </p:cNvPicPr>
          <p:nvPr/>
        </p:nvPicPr>
        <p:blipFill>
          <a:blip r:embed="rId3" cstate="print"/>
          <a:srcRect/>
          <a:stretch>
            <a:fillRect/>
          </a:stretch>
        </p:blipFill>
        <p:spPr bwMode="auto">
          <a:xfrm>
            <a:off x="10123662" y="4089401"/>
            <a:ext cx="1659347" cy="2142066"/>
          </a:xfrm>
          <a:prstGeom prst="rect">
            <a:avLst/>
          </a:prstGeom>
          <a:noFill/>
          <a:scene3d>
            <a:camera prst="orthographicFront"/>
            <a:lightRig rig="threePt" dir="t"/>
          </a:scene3d>
          <a:sp3d>
            <a:bevelT/>
          </a:sp3d>
        </p:spPr>
      </p:pic>
      <p:sp>
        <p:nvSpPr>
          <p:cNvPr id="9" name="8 - Ορθογώνιο"/>
          <p:cNvSpPr/>
          <p:nvPr/>
        </p:nvSpPr>
        <p:spPr>
          <a:xfrm>
            <a:off x="10131796" y="6314912"/>
            <a:ext cx="1659429" cy="369332"/>
          </a:xfrm>
          <a:prstGeom prst="rect">
            <a:avLst/>
          </a:prstGeom>
          <a:solidFill>
            <a:srgbClr val="996600"/>
          </a:solidFill>
          <a:scene3d>
            <a:camera prst="orthographicFront"/>
            <a:lightRig rig="threePt" dir="t"/>
          </a:scene3d>
          <a:sp3d>
            <a:bevelT/>
          </a:sp3d>
        </p:spPr>
        <p:txBody>
          <a:bodyPr wrap="none">
            <a:spAutoFit/>
          </a:bodyPr>
          <a:lstStyle/>
          <a:p>
            <a:r>
              <a:rPr lang="en-US" b="1" dirty="0" smtClean="0">
                <a:solidFill>
                  <a:srgbClr val="002060"/>
                </a:solidFill>
                <a:hlinkClick r:id="rId2"/>
              </a:rPr>
              <a:t>Joseph Henry</a:t>
            </a:r>
            <a:endParaRPr lang="el-GR" dirty="0"/>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6" descr="27819_3101 copy"/>
          <p:cNvPicPr>
            <a:picLocks noChangeAspect="1" noChangeArrowheads="1"/>
          </p:cNvPicPr>
          <p:nvPr/>
        </p:nvPicPr>
        <p:blipFill>
          <a:blip r:embed="rId2" cstate="print"/>
          <a:srcRect/>
          <a:stretch>
            <a:fillRect/>
          </a:stretch>
        </p:blipFill>
        <p:spPr bwMode="auto">
          <a:xfrm>
            <a:off x="383092" y="977467"/>
            <a:ext cx="11388487" cy="5191380"/>
          </a:xfrm>
          <a:prstGeom prst="rect">
            <a:avLst/>
          </a:prstGeom>
          <a:noFill/>
          <a:ln w="9525">
            <a:noFill/>
            <a:miter lim="800000"/>
            <a:headEnd/>
            <a:tailEnd/>
          </a:ln>
          <a:scene3d>
            <a:camera prst="orthographicFront"/>
            <a:lightRig rig="threePt" dir="t"/>
          </a:scene3d>
          <a:sp3d>
            <a:bevelT/>
          </a:sp3d>
        </p:spPr>
      </p:pic>
      <p:sp>
        <p:nvSpPr>
          <p:cNvPr id="5" name="Text Box 5"/>
          <p:cNvSpPr txBox="1">
            <a:spLocks noChangeArrowheads="1"/>
          </p:cNvSpPr>
          <p:nvPr/>
        </p:nvSpPr>
        <p:spPr bwMode="auto">
          <a:xfrm>
            <a:off x="3038656" y="81649"/>
            <a:ext cx="5432680"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Ο Νόμος του </a:t>
            </a:r>
            <a:r>
              <a:rPr lang="en-US" sz="4000" b="1" dirty="0" smtClean="0">
                <a:solidFill>
                  <a:srgbClr val="0F7698"/>
                </a:solidFill>
              </a:rPr>
              <a:t>Faraday</a:t>
            </a:r>
          </a:p>
        </p:txBody>
      </p:sp>
      <p:sp>
        <p:nvSpPr>
          <p:cNvPr id="7" name="6 - Θέση αριθμού διαφάνειας"/>
          <p:cNvSpPr>
            <a:spLocks noGrp="1"/>
          </p:cNvSpPr>
          <p:nvPr>
            <p:ph type="sldNum" sz="quarter" idx="12"/>
          </p:nvPr>
        </p:nvSpPr>
        <p:spPr/>
        <p:txBody>
          <a:bodyPr/>
          <a:lstStyle/>
          <a:p>
            <a:fld id="{C2F5A187-A889-495D-B202-899DA2CF5BAE}" type="slidenum">
              <a:rPr lang="en-US" smtClean="0"/>
              <a:pPr/>
              <a:t>156</a:t>
            </a:fld>
            <a:endParaRPr lang="en-US"/>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5"/>
          <p:cNvSpPr>
            <a:spLocks noGrp="1" noChangeArrowheads="1"/>
          </p:cNvSpPr>
          <p:nvPr>
            <p:ph idx="1"/>
          </p:nvPr>
        </p:nvSpPr>
        <p:spPr>
          <a:xfrm>
            <a:off x="498659" y="1088534"/>
            <a:ext cx="10894556" cy="3504487"/>
          </a:xfrm>
        </p:spPr>
        <p:txBody>
          <a:bodyPr>
            <a:noAutofit/>
          </a:bodyPr>
          <a:lstStyle/>
          <a:p>
            <a:pPr marL="273050" indent="-273050" algn="just">
              <a:lnSpc>
                <a:spcPct val="100000"/>
              </a:lnSpc>
            </a:pPr>
            <a:r>
              <a:rPr lang="el-GR" sz="2000" b="1" dirty="0" smtClean="0">
                <a:solidFill>
                  <a:srgbClr val="000000"/>
                </a:solidFill>
              </a:rPr>
              <a:t>Ένα</a:t>
            </a:r>
            <a:r>
              <a:rPr lang="en-US" sz="2000" b="1" dirty="0" smtClean="0">
                <a:solidFill>
                  <a:srgbClr val="000000"/>
                </a:solidFill>
              </a:rPr>
              <a:t> </a:t>
            </a:r>
            <a:r>
              <a:rPr lang="en-US" sz="2000" b="1" dirty="0" err="1" smtClean="0">
                <a:solidFill>
                  <a:srgbClr val="000000"/>
                </a:solidFill>
              </a:rPr>
              <a:t>μεταβαλλόμενο</a:t>
            </a:r>
            <a:r>
              <a:rPr lang="en-US" sz="2000" b="1" dirty="0" smtClean="0">
                <a:solidFill>
                  <a:srgbClr val="000000"/>
                </a:solidFill>
              </a:rPr>
              <a:t> </a:t>
            </a:r>
            <a:r>
              <a:rPr lang="en-US" sz="2000" b="1" dirty="0" err="1" smtClean="0">
                <a:solidFill>
                  <a:srgbClr val="000000"/>
                </a:solidFill>
              </a:rPr>
              <a:t>μαγνητικό</a:t>
            </a:r>
            <a:r>
              <a:rPr lang="en-US" sz="2000" b="1" dirty="0" smtClean="0">
                <a:solidFill>
                  <a:srgbClr val="000000"/>
                </a:solidFill>
              </a:rPr>
              <a:t> </a:t>
            </a:r>
            <a:r>
              <a:rPr lang="en-US" sz="2000" b="1" dirty="0" err="1" smtClean="0">
                <a:solidFill>
                  <a:srgbClr val="000000"/>
                </a:solidFill>
              </a:rPr>
              <a:t>πεδίο</a:t>
            </a:r>
            <a:r>
              <a:rPr lang="en-US" sz="2000" b="1" dirty="0" smtClean="0">
                <a:solidFill>
                  <a:srgbClr val="000000"/>
                </a:solidFill>
              </a:rPr>
              <a:t> </a:t>
            </a:r>
            <a:r>
              <a:rPr lang="en-US" sz="2000" b="1" dirty="0" err="1" smtClean="0">
                <a:solidFill>
                  <a:srgbClr val="000000"/>
                </a:solidFill>
              </a:rPr>
              <a:t>επάγει</a:t>
            </a:r>
            <a:r>
              <a:rPr lang="en-US" sz="2000" b="1" dirty="0" smtClean="0">
                <a:solidFill>
                  <a:srgbClr val="000000"/>
                </a:solidFill>
              </a:rPr>
              <a:t> </a:t>
            </a:r>
            <a:r>
              <a:rPr lang="en-US" sz="2000" b="1" dirty="0" err="1" smtClean="0">
                <a:solidFill>
                  <a:srgbClr val="000000"/>
                </a:solidFill>
              </a:rPr>
              <a:t>ηλεκτρικό</a:t>
            </a:r>
            <a:r>
              <a:rPr lang="en-US" sz="2000" b="1" dirty="0" smtClean="0">
                <a:solidFill>
                  <a:srgbClr val="000000"/>
                </a:solidFill>
              </a:rPr>
              <a:t> </a:t>
            </a:r>
            <a:r>
              <a:rPr lang="en-US" sz="2000" b="1" dirty="0" err="1" smtClean="0">
                <a:solidFill>
                  <a:srgbClr val="000000"/>
                </a:solidFill>
              </a:rPr>
              <a:t>ρεύμα</a:t>
            </a:r>
            <a:r>
              <a:rPr lang="en-US" sz="2000" b="1" dirty="0" smtClean="0">
                <a:solidFill>
                  <a:srgbClr val="000000"/>
                </a:solidFill>
              </a:rPr>
              <a:t> </a:t>
            </a:r>
            <a:r>
              <a:rPr lang="en-US" sz="2000" b="1" dirty="0" err="1" smtClean="0">
                <a:solidFill>
                  <a:srgbClr val="000000"/>
                </a:solidFill>
              </a:rPr>
              <a:t>σε</a:t>
            </a:r>
            <a:r>
              <a:rPr lang="en-US" sz="2000" b="1" dirty="0" smtClean="0">
                <a:solidFill>
                  <a:srgbClr val="000000"/>
                </a:solidFill>
              </a:rPr>
              <a:t> </a:t>
            </a:r>
            <a:r>
              <a:rPr lang="en-US" sz="2000" b="1" dirty="0" err="1" smtClean="0">
                <a:solidFill>
                  <a:srgbClr val="000000"/>
                </a:solidFill>
              </a:rPr>
              <a:t>έναν</a:t>
            </a:r>
            <a:r>
              <a:rPr lang="en-US" sz="2000" b="1" dirty="0" smtClean="0">
                <a:solidFill>
                  <a:srgbClr val="000000"/>
                </a:solidFill>
              </a:rPr>
              <a:t> </a:t>
            </a:r>
            <a:r>
              <a:rPr lang="en-US" sz="2000" b="1" dirty="0" err="1" smtClean="0">
                <a:solidFill>
                  <a:srgbClr val="000000"/>
                </a:solidFill>
              </a:rPr>
              <a:t>βρόχο</a:t>
            </a:r>
            <a:r>
              <a:rPr lang="en-US" sz="2000" b="1" dirty="0" smtClean="0">
                <a:solidFill>
                  <a:srgbClr val="000000"/>
                </a:solidFill>
              </a:rPr>
              <a:t>.</a:t>
            </a:r>
          </a:p>
          <a:p>
            <a:pPr marL="273050" lvl="1" indent="-273050" algn="just">
              <a:buClr>
                <a:srgbClr val="2187BA"/>
              </a:buClr>
            </a:pPr>
            <a:r>
              <a:rPr lang="en-US" sz="2000" b="1" dirty="0" err="1" smtClean="0">
                <a:solidFill>
                  <a:srgbClr val="000000"/>
                </a:solidFill>
              </a:rPr>
              <a:t>Στην</a:t>
            </a:r>
            <a:r>
              <a:rPr lang="en-US" sz="2000" b="1" dirty="0" smtClean="0">
                <a:solidFill>
                  <a:srgbClr val="000000"/>
                </a:solidFill>
              </a:rPr>
              <a:t> </a:t>
            </a:r>
            <a:r>
              <a:rPr lang="en-US" sz="2000" b="1" dirty="0" err="1" smtClean="0">
                <a:solidFill>
                  <a:srgbClr val="000000"/>
                </a:solidFill>
              </a:rPr>
              <a:t>πειραματική</a:t>
            </a:r>
            <a:r>
              <a:rPr lang="en-US" sz="2000" b="1" dirty="0" smtClean="0">
                <a:solidFill>
                  <a:srgbClr val="000000"/>
                </a:solidFill>
              </a:rPr>
              <a:t> </a:t>
            </a:r>
            <a:r>
              <a:rPr lang="en-US" sz="2000" b="1" dirty="0" err="1" smtClean="0">
                <a:solidFill>
                  <a:srgbClr val="000000"/>
                </a:solidFill>
              </a:rPr>
              <a:t>διάταξη</a:t>
            </a:r>
            <a:r>
              <a:rPr lang="en-US" sz="2000" b="1" dirty="0" smtClean="0">
                <a:solidFill>
                  <a:srgbClr val="000000"/>
                </a:solidFill>
              </a:rPr>
              <a:t>, </a:t>
            </a:r>
            <a:r>
              <a:rPr lang="en-US" sz="2000" b="1" dirty="0" err="1" smtClean="0">
                <a:solidFill>
                  <a:srgbClr val="000000"/>
                </a:solidFill>
              </a:rPr>
              <a:t>αυτό</a:t>
            </a:r>
            <a:r>
              <a:rPr lang="en-US"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 </a:t>
            </a: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ρεύμα</a:t>
            </a:r>
            <a:r>
              <a:rPr lang="en-US" sz="2000" b="1" dirty="0" smtClean="0">
                <a:solidFill>
                  <a:srgbClr val="000000"/>
                </a:solidFill>
              </a:rPr>
              <a:t> </a:t>
            </a:r>
            <a:r>
              <a:rPr lang="en-US" sz="2000" b="1" dirty="0" err="1" smtClean="0">
                <a:solidFill>
                  <a:srgbClr val="000000"/>
                </a:solidFill>
              </a:rPr>
              <a:t>στο</a:t>
            </a:r>
            <a:r>
              <a:rPr lang="en-US" sz="2000" b="1" dirty="0" smtClean="0">
                <a:solidFill>
                  <a:srgbClr val="000000"/>
                </a:solidFill>
              </a:rPr>
              <a:t> </a:t>
            </a:r>
            <a:r>
              <a:rPr lang="en-US" sz="2000" b="1" dirty="0" err="1" smtClean="0">
                <a:solidFill>
                  <a:srgbClr val="000000"/>
                </a:solidFill>
              </a:rPr>
              <a:t>δευτερεύον</a:t>
            </a:r>
            <a:r>
              <a:rPr lang="en-US" sz="2000" b="1" dirty="0" smtClean="0">
                <a:solidFill>
                  <a:srgbClr val="000000"/>
                </a:solidFill>
              </a:rPr>
              <a:t> </a:t>
            </a:r>
            <a:r>
              <a:rPr lang="en-US" sz="2000" b="1" dirty="0" err="1" smtClean="0">
                <a:solidFill>
                  <a:srgbClr val="000000"/>
                </a:solidFill>
              </a:rPr>
              <a:t>κύκλωμα</a:t>
            </a:r>
            <a:r>
              <a:rPr lang="en-US" sz="2000" b="1" dirty="0" smtClean="0">
                <a:solidFill>
                  <a:srgbClr val="000000"/>
                </a:solidFill>
              </a:rPr>
              <a:t>.</a:t>
            </a:r>
          </a:p>
          <a:p>
            <a:pPr marL="273050" indent="-273050" algn="just">
              <a:lnSpc>
                <a:spcPct val="100000"/>
              </a:lnSpc>
            </a:pP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επαγόμενο</a:t>
            </a:r>
            <a:r>
              <a:rPr lang="en-US" sz="2000" b="1" dirty="0" smtClean="0">
                <a:solidFill>
                  <a:srgbClr val="000000"/>
                </a:solidFill>
              </a:rPr>
              <a:t> </a:t>
            </a:r>
            <a:r>
              <a:rPr lang="en-US" sz="2000" b="1" dirty="0" err="1" smtClean="0">
                <a:solidFill>
                  <a:srgbClr val="000000"/>
                </a:solidFill>
              </a:rPr>
              <a:t>ρεύμα</a:t>
            </a:r>
            <a:r>
              <a:rPr lang="en-US" sz="2000" b="1" dirty="0" smtClean="0">
                <a:solidFill>
                  <a:srgbClr val="000000"/>
                </a:solidFill>
              </a:rPr>
              <a:t> </a:t>
            </a:r>
            <a:r>
              <a:rPr lang="en-US" sz="2000" b="1" dirty="0" err="1" smtClean="0">
                <a:solidFill>
                  <a:srgbClr val="000000"/>
                </a:solidFill>
              </a:rPr>
              <a:t>υπάρχει</a:t>
            </a:r>
            <a:r>
              <a:rPr lang="en-US" sz="2000" b="1" dirty="0" smtClean="0">
                <a:solidFill>
                  <a:srgbClr val="000000"/>
                </a:solidFill>
              </a:rPr>
              <a:t> </a:t>
            </a:r>
            <a:r>
              <a:rPr lang="en-US" sz="2000" b="1" dirty="0" err="1" smtClean="0">
                <a:solidFill>
                  <a:srgbClr val="000000"/>
                </a:solidFill>
              </a:rPr>
              <a:t>μόνο</a:t>
            </a:r>
            <a:r>
              <a:rPr lang="en-US" sz="2000" b="1" dirty="0" smtClean="0">
                <a:solidFill>
                  <a:srgbClr val="000000"/>
                </a:solidFill>
              </a:rPr>
              <a:t> </a:t>
            </a:r>
            <a:r>
              <a:rPr lang="en-US" sz="2000" b="1" dirty="0" err="1" smtClean="0">
                <a:solidFill>
                  <a:srgbClr val="000000"/>
                </a:solidFill>
              </a:rPr>
              <a:t>όσο</a:t>
            </a:r>
            <a:r>
              <a:rPr lang="en-US" sz="2000" b="1" dirty="0" smtClean="0">
                <a:solidFill>
                  <a:srgbClr val="000000"/>
                </a:solidFill>
              </a:rPr>
              <a:t> </a:t>
            </a:r>
            <a:r>
              <a:rPr lang="en-US" sz="2000" b="1" dirty="0" err="1" smtClean="0">
                <a:solidFill>
                  <a:srgbClr val="000000"/>
                </a:solidFill>
              </a:rPr>
              <a:t>μεταβάλλεται</a:t>
            </a:r>
            <a:r>
              <a:rPr lang="en-US" sz="2000" b="1" dirty="0" smtClean="0">
                <a:solidFill>
                  <a:srgbClr val="000000"/>
                </a:solidFill>
              </a:rPr>
              <a:t> </a:t>
            </a: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μαγνητικό</a:t>
            </a:r>
            <a:r>
              <a:rPr lang="en-US" sz="2000" b="1" dirty="0" smtClean="0">
                <a:solidFill>
                  <a:srgbClr val="000000"/>
                </a:solidFill>
              </a:rPr>
              <a:t> </a:t>
            </a:r>
            <a:r>
              <a:rPr lang="en-US" sz="2000" b="1" dirty="0" err="1" smtClean="0">
                <a:solidFill>
                  <a:srgbClr val="000000"/>
                </a:solidFill>
              </a:rPr>
              <a:t>πεδίο</a:t>
            </a:r>
            <a:r>
              <a:rPr lang="en-US" sz="2000" b="1" dirty="0" smtClean="0">
                <a:solidFill>
                  <a:srgbClr val="000000"/>
                </a:solidFill>
              </a:rPr>
              <a:t> </a:t>
            </a:r>
            <a:r>
              <a:rPr lang="en-US" sz="2000" b="1" dirty="0" err="1" smtClean="0">
                <a:solidFill>
                  <a:srgbClr val="000000"/>
                </a:solidFill>
              </a:rPr>
              <a:t>που</a:t>
            </a:r>
            <a:r>
              <a:rPr lang="en-US" sz="2000" b="1" dirty="0" smtClean="0">
                <a:solidFill>
                  <a:srgbClr val="000000"/>
                </a:solidFill>
              </a:rPr>
              <a:t> </a:t>
            </a:r>
            <a:r>
              <a:rPr lang="en-US" sz="2000" b="1" dirty="0" err="1" smtClean="0">
                <a:solidFill>
                  <a:srgbClr val="000000"/>
                </a:solidFill>
              </a:rPr>
              <a:t>διαπερνά</a:t>
            </a:r>
            <a:r>
              <a:rPr lang="en-US" sz="2000" b="1" dirty="0" smtClean="0">
                <a:solidFill>
                  <a:srgbClr val="000000"/>
                </a:solidFill>
              </a:rPr>
              <a:t> </a:t>
            </a:r>
            <a:r>
              <a:rPr lang="en-US" sz="2000" b="1" dirty="0" err="1" smtClean="0">
                <a:solidFill>
                  <a:srgbClr val="000000"/>
                </a:solidFill>
              </a:rPr>
              <a:t>τον</a:t>
            </a:r>
            <a:r>
              <a:rPr lang="en-US" sz="2000" b="1" dirty="0" smtClean="0">
                <a:solidFill>
                  <a:srgbClr val="000000"/>
                </a:solidFill>
              </a:rPr>
              <a:t> </a:t>
            </a:r>
            <a:r>
              <a:rPr lang="en-US" sz="2000" b="1" dirty="0" err="1" smtClean="0">
                <a:solidFill>
                  <a:srgbClr val="000000"/>
                </a:solidFill>
              </a:rPr>
              <a:t>βρόχο</a:t>
            </a:r>
            <a:r>
              <a:rPr lang="en-US" sz="2000" b="1" dirty="0" smtClean="0">
                <a:solidFill>
                  <a:srgbClr val="000000"/>
                </a:solidFill>
              </a:rPr>
              <a:t>.</a:t>
            </a:r>
          </a:p>
          <a:p>
            <a:pPr marL="273050" indent="-273050" algn="just">
              <a:lnSpc>
                <a:spcPct val="100000"/>
              </a:lnSpc>
            </a:pPr>
            <a:r>
              <a:rPr lang="en-US" sz="2000" b="1" dirty="0" err="1" smtClean="0">
                <a:solidFill>
                  <a:srgbClr val="000000"/>
                </a:solidFill>
              </a:rPr>
              <a:t>Γενικά</a:t>
            </a:r>
            <a:r>
              <a:rPr lang="en-US" sz="2000" b="1" dirty="0" smtClean="0">
                <a:solidFill>
                  <a:srgbClr val="000000"/>
                </a:solidFill>
              </a:rPr>
              <a:t> </a:t>
            </a:r>
            <a:r>
              <a:rPr lang="en-US" sz="2000" b="1" dirty="0" err="1" smtClean="0">
                <a:solidFill>
                  <a:srgbClr val="000000"/>
                </a:solidFill>
              </a:rPr>
              <a:t>συνηθίζουμε</a:t>
            </a:r>
            <a:r>
              <a:rPr lang="en-US" sz="2000" b="1" dirty="0" smtClean="0">
                <a:solidFill>
                  <a:srgbClr val="000000"/>
                </a:solidFill>
              </a:rPr>
              <a:t> </a:t>
            </a:r>
            <a:r>
              <a:rPr lang="en-US" sz="2000" b="1" dirty="0" err="1" smtClean="0">
                <a:solidFill>
                  <a:srgbClr val="000000"/>
                </a:solidFill>
              </a:rPr>
              <a:t>να</a:t>
            </a:r>
            <a:r>
              <a:rPr lang="en-US" sz="2000" b="1" dirty="0" smtClean="0">
                <a:solidFill>
                  <a:srgbClr val="000000"/>
                </a:solidFill>
              </a:rPr>
              <a:t> </a:t>
            </a:r>
            <a:r>
              <a:rPr lang="en-US" sz="2000" b="1" dirty="0" err="1" smtClean="0">
                <a:solidFill>
                  <a:srgbClr val="000000"/>
                </a:solidFill>
              </a:rPr>
              <a:t>λέμε</a:t>
            </a:r>
            <a:r>
              <a:rPr lang="en-US" sz="2000" b="1" dirty="0" smtClean="0">
                <a:solidFill>
                  <a:srgbClr val="000000"/>
                </a:solidFill>
              </a:rPr>
              <a:t> </a:t>
            </a:r>
            <a:r>
              <a:rPr lang="en-US" sz="2000" b="1" dirty="0" err="1" smtClean="0">
                <a:solidFill>
                  <a:srgbClr val="000000"/>
                </a:solidFill>
              </a:rPr>
              <a:t>ότι</a:t>
            </a:r>
            <a:r>
              <a:rPr lang="en-US" sz="2000" b="1" dirty="0" smtClean="0">
                <a:solidFill>
                  <a:srgbClr val="000000"/>
                </a:solidFill>
              </a:rPr>
              <a:t> </a:t>
            </a:r>
            <a:r>
              <a:rPr lang="en-US" sz="2200" b="1" i="1" dirty="0" err="1" smtClean="0">
                <a:solidFill>
                  <a:srgbClr val="002060"/>
                </a:solidFill>
              </a:rPr>
              <a:t>το</a:t>
            </a:r>
            <a:r>
              <a:rPr lang="en-US" sz="2200" b="1" i="1" dirty="0" smtClean="0">
                <a:solidFill>
                  <a:srgbClr val="002060"/>
                </a:solidFill>
              </a:rPr>
              <a:t> </a:t>
            </a:r>
            <a:r>
              <a:rPr lang="en-US" sz="2200" b="1" i="1" dirty="0" err="1" smtClean="0">
                <a:solidFill>
                  <a:srgbClr val="002060"/>
                </a:solidFill>
              </a:rPr>
              <a:t>μεταβαλλόμενο</a:t>
            </a:r>
            <a:r>
              <a:rPr lang="en-US" sz="2200" b="1" i="1" dirty="0" smtClean="0">
                <a:solidFill>
                  <a:srgbClr val="002060"/>
                </a:solidFill>
              </a:rPr>
              <a:t> </a:t>
            </a:r>
            <a:r>
              <a:rPr lang="en-US" sz="2200" b="1" i="1" dirty="0" err="1" smtClean="0">
                <a:solidFill>
                  <a:srgbClr val="002060"/>
                </a:solidFill>
              </a:rPr>
              <a:t>μαγνητικό</a:t>
            </a:r>
            <a:r>
              <a:rPr lang="en-US" sz="2200" b="1" i="1" dirty="0" smtClean="0">
                <a:solidFill>
                  <a:srgbClr val="002060"/>
                </a:solidFill>
              </a:rPr>
              <a:t> </a:t>
            </a:r>
            <a:r>
              <a:rPr lang="en-US" sz="2200" b="1" i="1" dirty="0" err="1" smtClean="0">
                <a:solidFill>
                  <a:srgbClr val="002060"/>
                </a:solidFill>
              </a:rPr>
              <a:t>πεδίο</a:t>
            </a:r>
            <a:r>
              <a:rPr lang="en-US" sz="2200" b="1" i="1" dirty="0" smtClean="0">
                <a:solidFill>
                  <a:srgbClr val="002060"/>
                </a:solidFill>
              </a:rPr>
              <a:t> </a:t>
            </a:r>
            <a:r>
              <a:rPr lang="en-US" sz="2200" b="1" i="1" dirty="0" err="1" smtClean="0">
                <a:solidFill>
                  <a:srgbClr val="002060"/>
                </a:solidFill>
              </a:rPr>
              <a:t>παράγει</a:t>
            </a:r>
            <a:r>
              <a:rPr lang="en-US" sz="2200" b="1" i="1" dirty="0" smtClean="0">
                <a:solidFill>
                  <a:srgbClr val="002060"/>
                </a:solidFill>
              </a:rPr>
              <a:t> </a:t>
            </a:r>
            <a:r>
              <a:rPr lang="en-US" sz="2200" b="1" i="1" dirty="0" err="1" smtClean="0">
                <a:solidFill>
                  <a:srgbClr val="002060"/>
                </a:solidFill>
              </a:rPr>
              <a:t>στον</a:t>
            </a:r>
            <a:r>
              <a:rPr lang="en-US" sz="2200" b="1" i="1" dirty="0" smtClean="0">
                <a:solidFill>
                  <a:srgbClr val="002060"/>
                </a:solidFill>
              </a:rPr>
              <a:t> </a:t>
            </a:r>
            <a:r>
              <a:rPr lang="en-US" sz="2200" b="1" i="1" dirty="0" err="1" smtClean="0">
                <a:solidFill>
                  <a:srgbClr val="002060"/>
                </a:solidFill>
              </a:rPr>
              <a:t>βρόχο</a:t>
            </a:r>
            <a:r>
              <a:rPr lang="en-US" sz="2200" b="1" i="1" dirty="0" smtClean="0">
                <a:solidFill>
                  <a:srgbClr val="002060"/>
                </a:solidFill>
              </a:rPr>
              <a:t> ΗΕΔ </a:t>
            </a:r>
            <a:r>
              <a:rPr lang="en-US" sz="2200" b="1" i="1" dirty="0" err="1" smtClean="0">
                <a:solidFill>
                  <a:srgbClr val="002060"/>
                </a:solidFill>
              </a:rPr>
              <a:t>από</a:t>
            </a:r>
            <a:r>
              <a:rPr lang="en-US" sz="2200" b="1" i="1" dirty="0" smtClean="0">
                <a:solidFill>
                  <a:srgbClr val="002060"/>
                </a:solidFill>
              </a:rPr>
              <a:t> </a:t>
            </a:r>
            <a:r>
              <a:rPr lang="en-US" sz="2200" b="1" i="1" dirty="0" err="1" smtClean="0">
                <a:solidFill>
                  <a:srgbClr val="002060"/>
                </a:solidFill>
              </a:rPr>
              <a:t>επαγωγή</a:t>
            </a:r>
            <a:r>
              <a:rPr lang="en-US" sz="2000" b="1" dirty="0" smtClean="0"/>
              <a:t>.</a:t>
            </a:r>
            <a:endParaRPr lang="en-US" sz="2000" b="1" i="1" dirty="0" smtClean="0">
              <a:solidFill>
                <a:srgbClr val="000000"/>
              </a:solidFill>
            </a:endParaRPr>
          </a:p>
          <a:p>
            <a:pPr marL="273050" lvl="1" indent="-273050" algn="just">
              <a:buClr>
                <a:srgbClr val="2187BA"/>
              </a:buClr>
            </a:pPr>
            <a:r>
              <a:rPr lang="el-GR" sz="2000" b="1" dirty="0" smtClean="0">
                <a:solidFill>
                  <a:schemeClr val="tx1"/>
                </a:solidFill>
              </a:rPr>
              <a:t>Η ύπαρξη μαγνητικής ροής, από μόνη της, δεν αρκεί για να </a:t>
            </a:r>
            <a:r>
              <a:rPr lang="el-GR" sz="2000" b="1" dirty="0" err="1" smtClean="0">
                <a:solidFill>
                  <a:schemeClr val="tx1"/>
                </a:solidFill>
              </a:rPr>
              <a:t>δημιουρηγθεί</a:t>
            </a:r>
            <a:r>
              <a:rPr lang="el-GR" sz="2000" b="1" dirty="0" smtClean="0">
                <a:solidFill>
                  <a:schemeClr val="tx1"/>
                </a:solidFill>
              </a:rPr>
              <a:t> ηλεκτρεγερτική δύναμη από επαγωγή. Για να συμβεί αυτό, </a:t>
            </a:r>
            <a:r>
              <a:rPr lang="el-GR" sz="2200" b="1" dirty="0" smtClean="0">
                <a:solidFill>
                  <a:srgbClr val="002060"/>
                </a:solidFill>
              </a:rPr>
              <a:t>η μαγνητική ροή πρέπει να μεταβάλλεται</a:t>
            </a:r>
            <a:r>
              <a:rPr lang="en-US" sz="2200" b="1" dirty="0" smtClean="0">
                <a:solidFill>
                  <a:srgbClr val="002060"/>
                </a:solidFill>
              </a:rPr>
              <a:t>.</a:t>
            </a:r>
          </a:p>
        </p:txBody>
      </p:sp>
      <p:sp>
        <p:nvSpPr>
          <p:cNvPr id="6" name="Text Box 5"/>
          <p:cNvSpPr txBox="1">
            <a:spLocks noChangeArrowheads="1"/>
          </p:cNvSpPr>
          <p:nvPr/>
        </p:nvSpPr>
        <p:spPr bwMode="auto">
          <a:xfrm>
            <a:off x="3038656" y="81649"/>
            <a:ext cx="5432680"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Ο Νόμος του </a:t>
            </a:r>
            <a:r>
              <a:rPr lang="en-US" sz="4000" b="1" dirty="0" smtClean="0">
                <a:solidFill>
                  <a:srgbClr val="0F7698"/>
                </a:solidFill>
              </a:rPr>
              <a:t>Faraday</a:t>
            </a:r>
          </a:p>
        </p:txBody>
      </p:sp>
      <p:graphicFrame>
        <p:nvGraphicFramePr>
          <p:cNvPr id="610306" name="Object 8"/>
          <p:cNvGraphicFramePr>
            <a:graphicFrameLocks noChangeAspect="1"/>
          </p:cNvGraphicFramePr>
          <p:nvPr/>
        </p:nvGraphicFramePr>
        <p:xfrm>
          <a:off x="4551364" y="4554429"/>
          <a:ext cx="2895168" cy="1037075"/>
        </p:xfrm>
        <a:graphic>
          <a:graphicData uri="http://schemas.openxmlformats.org/presentationml/2006/ole">
            <mc:AlternateContent xmlns:mc="http://schemas.openxmlformats.org/markup-compatibility/2006">
              <mc:Choice xmlns:v="urn:schemas-microsoft-com:vml" Requires="v">
                <p:oleObj spid="_x0000_s610318" name="Equation" r:id="rId3" imgW="825480" imgH="393480" progId="Equation.DSMT4">
                  <p:embed/>
                </p:oleObj>
              </mc:Choice>
              <mc:Fallback>
                <p:oleObj name="Equation" r:id="rId3" imgW="825480" imgH="393480" progId="Equation.DSMT4">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1364" y="4554429"/>
                        <a:ext cx="2895168" cy="1037075"/>
                      </a:xfrm>
                      <a:prstGeom prst="rect">
                        <a:avLst/>
                      </a:prstGeom>
                      <a:solidFill>
                        <a:srgbClr val="FF9900"/>
                      </a:solidFill>
                    </p:spPr>
                  </p:pic>
                </p:oleObj>
              </mc:Fallback>
            </mc:AlternateContent>
          </a:graphicData>
        </a:graphic>
      </p:graphicFrame>
      <p:graphicFrame>
        <p:nvGraphicFramePr>
          <p:cNvPr id="610307" name="Object 7"/>
          <p:cNvGraphicFramePr>
            <a:graphicFrameLocks noChangeAspect="1"/>
          </p:cNvGraphicFramePr>
          <p:nvPr/>
        </p:nvGraphicFramePr>
        <p:xfrm>
          <a:off x="4517533" y="5823716"/>
          <a:ext cx="3028616" cy="734739"/>
        </p:xfrm>
        <a:graphic>
          <a:graphicData uri="http://schemas.openxmlformats.org/presentationml/2006/ole">
            <mc:AlternateContent xmlns:mc="http://schemas.openxmlformats.org/markup-compatibility/2006">
              <mc:Choice xmlns:v="urn:schemas-microsoft-com:vml" Requires="v">
                <p:oleObj spid="_x0000_s610319" name="Equation" r:id="rId5" imgW="863280" imgH="279360" progId="Equation.DSMT4">
                  <p:embed/>
                </p:oleObj>
              </mc:Choice>
              <mc:Fallback>
                <p:oleObj name="Equation" r:id="rId5" imgW="863280" imgH="279360" progId="Equation.DSMT4">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7533" y="5823716"/>
                        <a:ext cx="3028616" cy="734739"/>
                      </a:xfrm>
                      <a:prstGeom prst="rect">
                        <a:avLst/>
                      </a:prstGeom>
                      <a:solidFill>
                        <a:srgbClr val="FF9900"/>
                      </a:solidFill>
                    </p:spPr>
                  </p:pic>
                </p:oleObj>
              </mc:Fallback>
            </mc:AlternateContent>
          </a:graphicData>
        </a:graphic>
      </p:graphicFrame>
      <p:sp>
        <p:nvSpPr>
          <p:cNvPr id="9" name="8 - Θέση αριθμού διαφάνειας"/>
          <p:cNvSpPr>
            <a:spLocks noGrp="1"/>
          </p:cNvSpPr>
          <p:nvPr>
            <p:ph type="sldNum" sz="quarter" idx="12"/>
          </p:nvPr>
        </p:nvSpPr>
        <p:spPr/>
        <p:txBody>
          <a:bodyPr/>
          <a:lstStyle/>
          <a:p>
            <a:fld id="{C2F5A187-A889-495D-B202-899DA2CF5BAE}" type="slidenum">
              <a:rPr lang="en-US" smtClean="0"/>
              <a:pPr/>
              <a:t>157</a:t>
            </a:fld>
            <a:endParaRPr lang="en-US"/>
          </a:p>
        </p:txBody>
      </p:sp>
      <p:sp>
        <p:nvSpPr>
          <p:cNvPr id="8" name="7 - TextBox"/>
          <p:cNvSpPr txBox="1"/>
          <p:nvPr/>
        </p:nvSpPr>
        <p:spPr>
          <a:xfrm>
            <a:off x="7992534" y="4515554"/>
            <a:ext cx="3127022" cy="1200329"/>
          </a:xfrm>
          <a:prstGeom prst="rect">
            <a:avLst/>
          </a:prstGeom>
          <a:solidFill>
            <a:schemeClr val="accent1">
              <a:alpha val="49000"/>
            </a:schemeClr>
          </a:solidFill>
          <a:scene3d>
            <a:camera prst="orthographicFront"/>
            <a:lightRig rig="threePt" dir="t"/>
          </a:scene3d>
          <a:sp3d>
            <a:bevelT/>
          </a:sp3d>
        </p:spPr>
        <p:txBody>
          <a:bodyPr wrap="square" rtlCol="0">
            <a:spAutoFit/>
          </a:bodyPr>
          <a:lstStyle/>
          <a:p>
            <a:pPr algn="ctr"/>
            <a:r>
              <a:rPr lang="el-GR" sz="2400" b="1" dirty="0" smtClean="0">
                <a:solidFill>
                  <a:srgbClr val="002060"/>
                </a:solidFill>
              </a:rPr>
              <a:t>Η 4</a:t>
            </a:r>
            <a:r>
              <a:rPr lang="el-GR" sz="2400" b="1" baseline="30000" dirty="0" smtClean="0">
                <a:solidFill>
                  <a:srgbClr val="002060"/>
                </a:solidFill>
              </a:rPr>
              <a:t>η</a:t>
            </a:r>
            <a:r>
              <a:rPr lang="el-GR" sz="2400" b="1" dirty="0" smtClean="0">
                <a:solidFill>
                  <a:srgbClr val="002060"/>
                </a:solidFill>
              </a:rPr>
              <a:t> από τις υπέροχες εξισώσεις του </a:t>
            </a:r>
            <a:r>
              <a:rPr lang="en-US" sz="2400" b="1" dirty="0" smtClean="0">
                <a:solidFill>
                  <a:srgbClr val="002060"/>
                </a:solidFill>
              </a:rPr>
              <a:t>Maxwell</a:t>
            </a:r>
            <a:endParaRPr lang="el-GR" sz="2400" b="1" dirty="0">
              <a:solidFill>
                <a:srgbClr val="002060"/>
              </a:solidFill>
            </a:endParaRP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72970" y="714716"/>
            <a:ext cx="3573518" cy="525503"/>
          </a:xfrm>
        </p:spPr>
        <p:txBody>
          <a:bodyPr>
            <a:normAutofit/>
          </a:bodyPr>
          <a:lstStyle/>
          <a:p>
            <a:pPr algn="ctr"/>
            <a:r>
              <a:rPr lang="en-US" sz="2800" b="1" dirty="0" smtClean="0">
                <a:solidFill>
                  <a:srgbClr val="0D3857"/>
                </a:solidFill>
              </a:rPr>
              <a:t>ΗΕΔ </a:t>
            </a:r>
            <a:r>
              <a:rPr lang="en-US" sz="2800" b="1" dirty="0" err="1" smtClean="0">
                <a:solidFill>
                  <a:srgbClr val="0D3857"/>
                </a:solidFill>
              </a:rPr>
              <a:t>λόγω</a:t>
            </a:r>
            <a:r>
              <a:rPr lang="en-US" sz="2800" b="1" dirty="0" smtClean="0">
                <a:solidFill>
                  <a:srgbClr val="0D3857"/>
                </a:solidFill>
              </a:rPr>
              <a:t> </a:t>
            </a:r>
            <a:r>
              <a:rPr lang="en-US" sz="2800" b="1" dirty="0" err="1" smtClean="0">
                <a:solidFill>
                  <a:srgbClr val="0D3857"/>
                </a:solidFill>
              </a:rPr>
              <a:t>κίνησης</a:t>
            </a:r>
            <a:endParaRPr lang="en-US" sz="2800" b="1" dirty="0" smtClean="0">
              <a:solidFill>
                <a:srgbClr val="0D3857"/>
              </a:solidFill>
            </a:endParaRPr>
          </a:p>
        </p:txBody>
      </p:sp>
      <p:sp>
        <p:nvSpPr>
          <p:cNvPr id="29699" name="Rectangle 3"/>
          <p:cNvSpPr>
            <a:spLocks noGrp="1" noChangeArrowheads="1"/>
          </p:cNvSpPr>
          <p:nvPr>
            <p:ph idx="1"/>
          </p:nvPr>
        </p:nvSpPr>
        <p:spPr>
          <a:xfrm>
            <a:off x="262759" y="1183159"/>
            <a:ext cx="11719034" cy="2726696"/>
          </a:xfrm>
        </p:spPr>
        <p:txBody>
          <a:bodyPr>
            <a:noAutofit/>
          </a:bodyPr>
          <a:lstStyle/>
          <a:p>
            <a:pPr marL="357188" indent="-357188" algn="just"/>
            <a:r>
              <a:rPr lang="el-GR" sz="2000" b="1" dirty="0" smtClean="0">
                <a:solidFill>
                  <a:srgbClr val="000000"/>
                </a:solidFill>
              </a:rPr>
              <a:t>Μ</a:t>
            </a:r>
            <a:r>
              <a:rPr lang="en-US" sz="2000" b="1" dirty="0" err="1" smtClean="0">
                <a:solidFill>
                  <a:srgbClr val="000000"/>
                </a:solidFill>
              </a:rPr>
              <a:t>ια</a:t>
            </a:r>
            <a:r>
              <a:rPr lang="en-US" sz="2000" b="1" dirty="0" smtClean="0">
                <a:solidFill>
                  <a:srgbClr val="000000"/>
                </a:solidFill>
              </a:rPr>
              <a:t> </a:t>
            </a:r>
            <a:r>
              <a:rPr lang="en-US" sz="2000" b="1" dirty="0" err="1" smtClean="0">
                <a:solidFill>
                  <a:srgbClr val="000000"/>
                </a:solidFill>
              </a:rPr>
              <a:t>αγώγιμη</a:t>
            </a:r>
            <a:r>
              <a:rPr lang="en-US" sz="2000" b="1" dirty="0" smtClean="0">
                <a:solidFill>
                  <a:srgbClr val="000000"/>
                </a:solidFill>
              </a:rPr>
              <a:t> </a:t>
            </a:r>
            <a:r>
              <a:rPr lang="en-US" sz="2000" b="1" dirty="0" err="1" smtClean="0">
                <a:solidFill>
                  <a:srgbClr val="000000"/>
                </a:solidFill>
              </a:rPr>
              <a:t>ράβδος</a:t>
            </a:r>
            <a:r>
              <a:rPr lang="en-US" sz="2000" b="1" dirty="0" smtClean="0">
                <a:solidFill>
                  <a:srgbClr val="000000"/>
                </a:solidFill>
              </a:rPr>
              <a:t> </a:t>
            </a:r>
            <a:r>
              <a:rPr lang="en-US" sz="2000" b="1" dirty="0" err="1" smtClean="0">
                <a:solidFill>
                  <a:srgbClr val="000000"/>
                </a:solidFill>
              </a:rPr>
              <a:t>κινείται</a:t>
            </a:r>
            <a:r>
              <a:rPr lang="en-US" sz="2000" b="1" dirty="0" smtClean="0">
                <a:solidFill>
                  <a:srgbClr val="000000"/>
                </a:solidFill>
              </a:rPr>
              <a:t> </a:t>
            </a:r>
            <a:r>
              <a:rPr lang="en-US" sz="2000" b="1" dirty="0" err="1" smtClean="0">
                <a:solidFill>
                  <a:srgbClr val="000000"/>
                </a:solidFill>
              </a:rPr>
              <a:t>μέσα</a:t>
            </a:r>
            <a:r>
              <a:rPr lang="en-US" sz="2000" b="1" dirty="0" smtClean="0">
                <a:solidFill>
                  <a:srgbClr val="000000"/>
                </a:solidFill>
              </a:rPr>
              <a:t> </a:t>
            </a:r>
            <a:r>
              <a:rPr lang="en-US" sz="2000" b="1" dirty="0" err="1" smtClean="0">
                <a:solidFill>
                  <a:srgbClr val="000000"/>
                </a:solidFill>
              </a:rPr>
              <a:t>σε</a:t>
            </a:r>
            <a:r>
              <a:rPr lang="en-US" sz="2000" b="1" dirty="0" smtClean="0">
                <a:solidFill>
                  <a:srgbClr val="000000"/>
                </a:solidFill>
              </a:rPr>
              <a:t> </a:t>
            </a:r>
            <a:r>
              <a:rPr lang="el-GR" sz="2000" b="1" dirty="0" smtClean="0">
                <a:solidFill>
                  <a:srgbClr val="000000"/>
                </a:solidFill>
              </a:rPr>
              <a:t>ένα </a:t>
            </a:r>
            <a:r>
              <a:rPr lang="en-US" sz="2000" b="1" dirty="0" err="1" smtClean="0">
                <a:solidFill>
                  <a:srgbClr val="000000"/>
                </a:solidFill>
              </a:rPr>
              <a:t>ομογενές</a:t>
            </a:r>
            <a:r>
              <a:rPr lang="en-US" sz="2000" b="1" dirty="0" smtClean="0">
                <a:solidFill>
                  <a:srgbClr val="000000"/>
                </a:solidFill>
              </a:rPr>
              <a:t> </a:t>
            </a:r>
            <a:r>
              <a:rPr lang="en-US" sz="2000" b="1" dirty="0" err="1" smtClean="0">
                <a:solidFill>
                  <a:srgbClr val="000000"/>
                </a:solidFill>
              </a:rPr>
              <a:t>μαγνητικό</a:t>
            </a:r>
            <a:r>
              <a:rPr lang="en-US" sz="2000" b="1" dirty="0" smtClean="0">
                <a:solidFill>
                  <a:srgbClr val="000000"/>
                </a:solidFill>
              </a:rPr>
              <a:t> </a:t>
            </a:r>
            <a:r>
              <a:rPr lang="en-US" sz="2000" b="1" dirty="0" err="1" smtClean="0">
                <a:solidFill>
                  <a:srgbClr val="000000"/>
                </a:solidFill>
              </a:rPr>
              <a:t>πεδίο</a:t>
            </a:r>
            <a:r>
              <a:rPr lang="en-US" sz="2000" b="1" dirty="0" smtClean="0">
                <a:solidFill>
                  <a:srgbClr val="000000"/>
                </a:solidFill>
              </a:rPr>
              <a:t> </a:t>
            </a:r>
            <a:r>
              <a:rPr lang="el-GR" sz="2000" b="1" dirty="0" smtClean="0">
                <a:solidFill>
                  <a:srgbClr val="000000"/>
                </a:solidFill>
              </a:rPr>
              <a:t>όπως στο σχήμα:</a:t>
            </a:r>
            <a:endParaRPr lang="en-US" sz="2000" b="1" dirty="0" smtClean="0">
              <a:solidFill>
                <a:srgbClr val="000000"/>
              </a:solidFill>
            </a:endParaRPr>
          </a:p>
          <a:p>
            <a:pPr marL="357188" indent="-357188" algn="just"/>
            <a:r>
              <a:rPr lang="en-US" sz="2000" b="1" dirty="0" err="1" smtClean="0">
                <a:solidFill>
                  <a:srgbClr val="000000"/>
                </a:solidFill>
              </a:rPr>
              <a:t>Τα</a:t>
            </a:r>
            <a:r>
              <a:rPr lang="en-US" sz="2000" b="1" dirty="0" smtClean="0">
                <a:solidFill>
                  <a:srgbClr val="000000"/>
                </a:solidFill>
              </a:rPr>
              <a:t> </a:t>
            </a:r>
            <a:r>
              <a:rPr lang="en-US" sz="2000" b="1" dirty="0" err="1" smtClean="0">
                <a:solidFill>
                  <a:srgbClr val="000000"/>
                </a:solidFill>
              </a:rPr>
              <a:t>ηλεκτρόνια</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αγωγού</a:t>
            </a:r>
            <a:r>
              <a:rPr lang="en-US" sz="2000" b="1" dirty="0" smtClean="0">
                <a:solidFill>
                  <a:srgbClr val="000000"/>
                </a:solidFill>
              </a:rPr>
              <a:t> </a:t>
            </a:r>
            <a:r>
              <a:rPr lang="en-US" sz="2000" b="1" dirty="0" err="1" smtClean="0">
                <a:solidFill>
                  <a:srgbClr val="000000"/>
                </a:solidFill>
              </a:rPr>
              <a:t>δέχονται</a:t>
            </a:r>
            <a:r>
              <a:rPr lang="en-US" sz="2000" b="1" dirty="0" smtClean="0">
                <a:solidFill>
                  <a:srgbClr val="000000"/>
                </a:solidFill>
              </a:rPr>
              <a:t> </a:t>
            </a:r>
            <a:r>
              <a:rPr lang="el-GR" sz="2000" b="1" dirty="0" smtClean="0">
                <a:solidFill>
                  <a:srgbClr val="000000"/>
                </a:solidFill>
              </a:rPr>
              <a:t>μια </a:t>
            </a:r>
            <a:r>
              <a:rPr lang="en-US" sz="2000" b="1" dirty="0" err="1" smtClean="0">
                <a:solidFill>
                  <a:srgbClr val="000000"/>
                </a:solidFill>
              </a:rPr>
              <a:t>δύναμη</a:t>
            </a:r>
            <a:r>
              <a:rPr lang="en-US" sz="2000" b="1" dirty="0" smtClean="0">
                <a:solidFill>
                  <a:srgbClr val="000000"/>
                </a:solidFill>
              </a:rPr>
              <a:t> </a:t>
            </a:r>
            <a:r>
              <a:rPr lang="en-US" sz="2000" b="1" dirty="0" err="1" smtClean="0">
                <a:solidFill>
                  <a:srgbClr val="000000"/>
                </a:solidFill>
              </a:rPr>
              <a:t>με</a:t>
            </a:r>
            <a:r>
              <a:rPr lang="en-US" sz="2000" b="1" dirty="0" smtClean="0">
                <a:solidFill>
                  <a:srgbClr val="000000"/>
                </a:solidFill>
              </a:rPr>
              <a:t> </a:t>
            </a:r>
            <a:r>
              <a:rPr lang="el-GR" sz="2000" b="1" dirty="0" err="1" smtClean="0">
                <a:solidFill>
                  <a:srgbClr val="000000"/>
                </a:solidFill>
              </a:rPr>
              <a:t>δι</a:t>
            </a:r>
            <a:r>
              <a:rPr lang="en-US" sz="2000" b="1" dirty="0" err="1" smtClean="0">
                <a:solidFill>
                  <a:srgbClr val="000000"/>
                </a:solidFill>
              </a:rPr>
              <a:t>εύθυνση</a:t>
            </a:r>
            <a:r>
              <a:rPr lang="en-US" sz="2000" b="1" dirty="0" smtClean="0">
                <a:solidFill>
                  <a:srgbClr val="000000"/>
                </a:solidFill>
              </a:rPr>
              <a:t> </a:t>
            </a:r>
            <a:r>
              <a:rPr lang="el-GR" sz="2000" b="1" dirty="0" smtClean="0">
                <a:solidFill>
                  <a:srgbClr val="000000"/>
                </a:solidFill>
              </a:rPr>
              <a:t>κατά</a:t>
            </a:r>
            <a:r>
              <a:rPr lang="en-US" sz="2000" b="1" dirty="0" smtClean="0">
                <a:solidFill>
                  <a:srgbClr val="000000"/>
                </a:solidFill>
              </a:rPr>
              <a:t> </a:t>
            </a:r>
            <a:r>
              <a:rPr lang="el-GR" sz="2000" b="1" dirty="0" smtClean="0">
                <a:solidFill>
                  <a:srgbClr val="000000"/>
                </a:solidFill>
              </a:rPr>
              <a:t>το </a:t>
            </a:r>
            <a:r>
              <a:rPr lang="en-US" sz="2000" b="1" dirty="0" err="1" smtClean="0">
                <a:solidFill>
                  <a:srgbClr val="000000"/>
                </a:solidFill>
              </a:rPr>
              <a:t>μήκος</a:t>
            </a:r>
            <a:r>
              <a:rPr lang="en-US" sz="2000" b="1" dirty="0" smtClean="0">
                <a:solidFill>
                  <a:srgbClr val="000000"/>
                </a:solidFill>
              </a:rPr>
              <a:t> </a:t>
            </a:r>
            <a:r>
              <a:rPr lang="en-US" sz="2000" b="1" i="1" dirty="0" smtClean="0">
                <a:solidFill>
                  <a:srgbClr val="000000"/>
                </a:solidFill>
              </a:rPr>
              <a:t>ℓ</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αγωγού</a:t>
            </a:r>
            <a:r>
              <a:rPr lang="en-US" sz="2000" b="1" dirty="0" smtClean="0">
                <a:solidFill>
                  <a:srgbClr val="000000"/>
                </a:solidFill>
              </a:rPr>
              <a:t>.</a:t>
            </a:r>
            <a:endParaRPr lang="el-GR" sz="2000" b="1" dirty="0" smtClean="0">
              <a:solidFill>
                <a:srgbClr val="000000"/>
              </a:solidFill>
            </a:endParaRPr>
          </a:p>
          <a:p>
            <a:pPr marL="357188" indent="-357188" algn="just"/>
            <a:endParaRPr lang="el-GR" sz="2000" b="1" dirty="0" smtClean="0">
              <a:solidFill>
                <a:srgbClr val="000000"/>
              </a:solidFill>
            </a:endParaRPr>
          </a:p>
          <a:p>
            <a:pPr marL="357188" indent="-357188" algn="just">
              <a:buNone/>
            </a:pPr>
            <a:endParaRPr lang="en-US" sz="2000" b="1" dirty="0" smtClean="0">
              <a:solidFill>
                <a:srgbClr val="000000"/>
              </a:solidFill>
            </a:endParaRPr>
          </a:p>
          <a:p>
            <a:pPr marL="357188" indent="-357188" algn="just">
              <a:lnSpc>
                <a:spcPct val="100000"/>
              </a:lnSpc>
            </a:pPr>
            <a:r>
              <a:rPr lang="en-US" sz="2000" b="1" dirty="0" err="1" smtClean="0">
                <a:solidFill>
                  <a:srgbClr val="000000"/>
                </a:solidFill>
              </a:rPr>
              <a:t>Υπό</a:t>
            </a:r>
            <a:r>
              <a:rPr lang="en-US" sz="2000" b="1" dirty="0" smtClean="0">
                <a:solidFill>
                  <a:srgbClr val="000000"/>
                </a:solidFill>
              </a:rPr>
              <a:t> </a:t>
            </a:r>
            <a:r>
              <a:rPr lang="en-US" sz="2000" b="1" dirty="0" err="1" smtClean="0">
                <a:solidFill>
                  <a:srgbClr val="000000"/>
                </a:solidFill>
              </a:rPr>
              <a:t>την</a:t>
            </a:r>
            <a:r>
              <a:rPr lang="en-US" sz="2000" b="1" dirty="0" smtClean="0">
                <a:solidFill>
                  <a:srgbClr val="000000"/>
                </a:solidFill>
              </a:rPr>
              <a:t> </a:t>
            </a:r>
            <a:r>
              <a:rPr lang="en-US" sz="2000" b="1" dirty="0" err="1" smtClean="0">
                <a:solidFill>
                  <a:srgbClr val="000000"/>
                </a:solidFill>
              </a:rPr>
              <a:t>επίδραση</a:t>
            </a:r>
            <a:r>
              <a:rPr lang="en-US" sz="2000" b="1" dirty="0" smtClean="0">
                <a:solidFill>
                  <a:srgbClr val="000000"/>
                </a:solidFill>
              </a:rPr>
              <a:t> </a:t>
            </a:r>
            <a:r>
              <a:rPr lang="en-US" sz="2000" b="1" dirty="0" err="1" smtClean="0">
                <a:solidFill>
                  <a:srgbClr val="000000"/>
                </a:solidFill>
              </a:rPr>
              <a:t>αυτής</a:t>
            </a:r>
            <a:r>
              <a:rPr lang="en-US" sz="2000" b="1" dirty="0" smtClean="0">
                <a:solidFill>
                  <a:srgbClr val="000000"/>
                </a:solidFill>
              </a:rPr>
              <a:t> </a:t>
            </a:r>
            <a:r>
              <a:rPr lang="en-US" sz="2000" b="1" dirty="0" err="1" smtClean="0">
                <a:solidFill>
                  <a:srgbClr val="000000"/>
                </a:solidFill>
              </a:rPr>
              <a:t>της</a:t>
            </a:r>
            <a:r>
              <a:rPr lang="en-US" sz="2000" b="1" dirty="0" smtClean="0">
                <a:solidFill>
                  <a:srgbClr val="000000"/>
                </a:solidFill>
              </a:rPr>
              <a:t> </a:t>
            </a:r>
            <a:r>
              <a:rPr lang="en-US" sz="2000" b="1" dirty="0" err="1" smtClean="0">
                <a:solidFill>
                  <a:srgbClr val="000000"/>
                </a:solidFill>
              </a:rPr>
              <a:t>δύναμης</a:t>
            </a:r>
            <a:r>
              <a:rPr lang="en-US" sz="2000" b="1" dirty="0" smtClean="0">
                <a:solidFill>
                  <a:srgbClr val="000000"/>
                </a:solidFill>
              </a:rPr>
              <a:t>, </a:t>
            </a: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ηλεκτρόνια</a:t>
            </a:r>
            <a:r>
              <a:rPr lang="en-US" sz="2000" b="1" dirty="0" smtClean="0">
                <a:solidFill>
                  <a:srgbClr val="000000"/>
                </a:solidFill>
              </a:rPr>
              <a:t> </a:t>
            </a:r>
            <a:r>
              <a:rPr lang="en-US" sz="2000" b="1" dirty="0" err="1" smtClean="0">
                <a:solidFill>
                  <a:srgbClr val="000000"/>
                </a:solidFill>
              </a:rPr>
              <a:t>κινούνται</a:t>
            </a:r>
            <a:r>
              <a:rPr lang="en-US" sz="2000" b="1" dirty="0" smtClean="0">
                <a:solidFill>
                  <a:srgbClr val="000000"/>
                </a:solidFill>
              </a:rPr>
              <a:t> </a:t>
            </a:r>
            <a:r>
              <a:rPr lang="en-US" sz="2000" b="1" dirty="0" err="1" smtClean="0">
                <a:solidFill>
                  <a:srgbClr val="000000"/>
                </a:solidFill>
              </a:rPr>
              <a:t>προς</a:t>
            </a:r>
            <a:r>
              <a:rPr lang="en-US" sz="2000" b="1" dirty="0" smtClean="0">
                <a:solidFill>
                  <a:srgbClr val="000000"/>
                </a:solidFill>
              </a:rPr>
              <a:t> </a:t>
            </a: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κάτω</a:t>
            </a:r>
            <a:r>
              <a:rPr lang="en-US" sz="2000" b="1" dirty="0" smtClean="0">
                <a:solidFill>
                  <a:srgbClr val="000000"/>
                </a:solidFill>
              </a:rPr>
              <a:t> </a:t>
            </a:r>
            <a:r>
              <a:rPr lang="en-US" sz="2000" b="1" dirty="0" err="1" smtClean="0">
                <a:solidFill>
                  <a:srgbClr val="000000"/>
                </a:solidFill>
              </a:rPr>
              <a:t>άκρο</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αγωγού</a:t>
            </a:r>
            <a:r>
              <a:rPr lang="en-US" sz="2000" b="1" dirty="0" smtClean="0">
                <a:solidFill>
                  <a:srgbClr val="000000"/>
                </a:solidFill>
              </a:rPr>
              <a:t>, </a:t>
            </a:r>
            <a:r>
              <a:rPr lang="en-US" sz="2000" b="1" dirty="0" err="1" smtClean="0">
                <a:solidFill>
                  <a:srgbClr val="000000"/>
                </a:solidFill>
              </a:rPr>
              <a:t>όπου</a:t>
            </a:r>
            <a:r>
              <a:rPr lang="en-US" sz="2000" b="1" dirty="0" smtClean="0">
                <a:solidFill>
                  <a:srgbClr val="000000"/>
                </a:solidFill>
              </a:rPr>
              <a:t> </a:t>
            </a:r>
            <a:r>
              <a:rPr lang="en-US" sz="2000" b="1" dirty="0" err="1" smtClean="0">
                <a:solidFill>
                  <a:srgbClr val="000000"/>
                </a:solidFill>
              </a:rPr>
              <a:t>και</a:t>
            </a:r>
            <a:r>
              <a:rPr lang="en-US" sz="2000" b="1" dirty="0" smtClean="0">
                <a:solidFill>
                  <a:srgbClr val="000000"/>
                </a:solidFill>
              </a:rPr>
              <a:t> </a:t>
            </a:r>
            <a:r>
              <a:rPr lang="en-US" sz="2000" b="1" dirty="0" err="1" smtClean="0">
                <a:solidFill>
                  <a:srgbClr val="000000"/>
                </a:solidFill>
              </a:rPr>
              <a:t>συσσωρεύονται</a:t>
            </a:r>
            <a:r>
              <a:rPr lang="en-US" sz="2000" b="1" dirty="0" smtClean="0">
                <a:solidFill>
                  <a:srgbClr val="000000"/>
                </a:solidFill>
              </a:rPr>
              <a:t>.</a:t>
            </a:r>
          </a:p>
          <a:p>
            <a:pPr marL="357188" indent="-357188" algn="just">
              <a:lnSpc>
                <a:spcPct val="100000"/>
              </a:lnSpc>
            </a:pPr>
            <a:r>
              <a:rPr lang="en-US" sz="2000" b="1" dirty="0" err="1" smtClean="0">
                <a:solidFill>
                  <a:srgbClr val="000000"/>
                </a:solidFill>
              </a:rPr>
              <a:t>Συνέπεια</a:t>
            </a:r>
            <a:r>
              <a:rPr lang="en-US" sz="2000" b="1" dirty="0" smtClean="0">
                <a:solidFill>
                  <a:srgbClr val="000000"/>
                </a:solidFill>
              </a:rPr>
              <a:t> </a:t>
            </a:r>
            <a:r>
              <a:rPr lang="en-US" sz="2000" b="1" dirty="0" err="1" smtClean="0">
                <a:solidFill>
                  <a:srgbClr val="000000"/>
                </a:solidFill>
              </a:rPr>
              <a:t>αυτού</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διαχωρισμού</a:t>
            </a:r>
            <a:r>
              <a:rPr lang="en-US" sz="2000" b="1" dirty="0" smtClean="0">
                <a:solidFill>
                  <a:srgbClr val="000000"/>
                </a:solidFill>
              </a:rPr>
              <a:t> </a:t>
            </a:r>
            <a:r>
              <a:rPr lang="en-US" sz="2000" b="1" dirty="0" err="1" smtClean="0">
                <a:solidFill>
                  <a:srgbClr val="000000"/>
                </a:solidFill>
              </a:rPr>
              <a:t>των</a:t>
            </a:r>
            <a:r>
              <a:rPr lang="en-US" sz="2000" b="1" dirty="0" smtClean="0">
                <a:solidFill>
                  <a:srgbClr val="000000"/>
                </a:solidFill>
              </a:rPr>
              <a:t> </a:t>
            </a:r>
            <a:r>
              <a:rPr lang="en-US" sz="2000" b="1" dirty="0" err="1" smtClean="0">
                <a:solidFill>
                  <a:srgbClr val="000000"/>
                </a:solidFill>
              </a:rPr>
              <a:t>φορτίων</a:t>
            </a:r>
            <a:r>
              <a:rPr lang="en-US"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 η </a:t>
            </a:r>
            <a:r>
              <a:rPr lang="en-US" sz="2000" b="1" dirty="0" err="1" smtClean="0">
                <a:solidFill>
                  <a:srgbClr val="000000"/>
                </a:solidFill>
              </a:rPr>
              <a:t>δημιουργία</a:t>
            </a:r>
            <a:r>
              <a:rPr lang="en-US" sz="2000" b="1" dirty="0" smtClean="0">
                <a:solidFill>
                  <a:srgbClr val="000000"/>
                </a:solidFill>
              </a:rPr>
              <a:t> </a:t>
            </a:r>
            <a:r>
              <a:rPr lang="en-US" sz="2000" b="1" dirty="0" err="1" smtClean="0">
                <a:solidFill>
                  <a:srgbClr val="000000"/>
                </a:solidFill>
              </a:rPr>
              <a:t>ηλεκτρικού</a:t>
            </a:r>
            <a:r>
              <a:rPr lang="en-US" sz="2000" b="1" dirty="0" smtClean="0">
                <a:solidFill>
                  <a:srgbClr val="000000"/>
                </a:solidFill>
              </a:rPr>
              <a:t> </a:t>
            </a:r>
            <a:r>
              <a:rPr lang="en-US" sz="2000" b="1" dirty="0" err="1" smtClean="0">
                <a:solidFill>
                  <a:srgbClr val="000000"/>
                </a:solidFill>
              </a:rPr>
              <a:t>πεδίου</a:t>
            </a:r>
            <a:r>
              <a:rPr lang="en-US" sz="2000" b="1" dirty="0" smtClean="0">
                <a:solidFill>
                  <a:srgbClr val="000000"/>
                </a:solidFill>
              </a:rPr>
              <a:t> </a:t>
            </a:r>
            <a:r>
              <a:rPr lang="en-US" sz="2000" b="1" dirty="0" err="1" smtClean="0">
                <a:solidFill>
                  <a:srgbClr val="000000"/>
                </a:solidFill>
              </a:rPr>
              <a:t>στο</a:t>
            </a:r>
            <a:r>
              <a:rPr lang="en-US" sz="2000" b="1" dirty="0" smtClean="0">
                <a:solidFill>
                  <a:srgbClr val="000000"/>
                </a:solidFill>
              </a:rPr>
              <a:t> </a:t>
            </a:r>
            <a:r>
              <a:rPr lang="en-US" sz="2000" b="1" dirty="0" err="1" smtClean="0">
                <a:solidFill>
                  <a:srgbClr val="000000"/>
                </a:solidFill>
              </a:rPr>
              <a:t>εσωτερικό</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αγωγού</a:t>
            </a:r>
            <a:r>
              <a:rPr lang="en-US" sz="2000" b="1" dirty="0" smtClean="0">
                <a:solidFill>
                  <a:srgbClr val="000000"/>
                </a:solidFill>
              </a:rPr>
              <a:t>.</a:t>
            </a:r>
          </a:p>
        </p:txBody>
      </p:sp>
      <p:graphicFrame>
        <p:nvGraphicFramePr>
          <p:cNvPr id="611331" name="Object 8"/>
          <p:cNvGraphicFramePr>
            <a:graphicFrameLocks noChangeAspect="1"/>
          </p:cNvGraphicFramePr>
          <p:nvPr/>
        </p:nvGraphicFramePr>
        <p:xfrm>
          <a:off x="4621513" y="2144094"/>
          <a:ext cx="2778658" cy="714703"/>
        </p:xfrm>
        <a:graphic>
          <a:graphicData uri="http://schemas.openxmlformats.org/presentationml/2006/ole">
            <mc:AlternateContent xmlns:mc="http://schemas.openxmlformats.org/markup-compatibility/2006">
              <mc:Choice xmlns:v="urn:schemas-microsoft-com:vml" Requires="v">
                <p:oleObj spid="_x0000_s611337" name="Equation" r:id="rId3" imgW="850680" imgH="291960" progId="Equation.DSMT4">
                  <p:embed/>
                </p:oleObj>
              </mc:Choice>
              <mc:Fallback>
                <p:oleObj name="Equation" r:id="rId3" imgW="850680" imgH="291960" progId="Equation.DSMT4">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1513" y="2144094"/>
                        <a:ext cx="2778658" cy="714703"/>
                      </a:xfrm>
                      <a:prstGeom prst="rect">
                        <a:avLst/>
                      </a:prstGeom>
                      <a:solidFill>
                        <a:srgbClr val="FF9900"/>
                      </a:solidFill>
                    </p:spPr>
                  </p:pic>
                </p:oleObj>
              </mc:Fallback>
            </mc:AlternateContent>
          </a:graphicData>
        </a:graphic>
      </p:graphicFrame>
      <p:grpSp>
        <p:nvGrpSpPr>
          <p:cNvPr id="13" name="12 - Ομάδα"/>
          <p:cNvGrpSpPr/>
          <p:nvPr/>
        </p:nvGrpSpPr>
        <p:grpSpPr>
          <a:xfrm>
            <a:off x="5528438" y="4116704"/>
            <a:ext cx="5328744" cy="2567872"/>
            <a:chOff x="3279228" y="3538638"/>
            <a:chExt cx="5959877" cy="3193238"/>
          </a:xfrm>
        </p:grpSpPr>
        <p:pic>
          <p:nvPicPr>
            <p:cNvPr id="7" name="Picture 7" descr="27819_3108"/>
            <p:cNvPicPr>
              <a:picLocks noChangeAspect="1" noChangeArrowheads="1"/>
            </p:cNvPicPr>
            <p:nvPr/>
          </p:nvPicPr>
          <p:blipFill>
            <a:blip r:embed="rId5" cstate="print"/>
            <a:srcRect/>
            <a:stretch>
              <a:fillRect/>
            </a:stretch>
          </p:blipFill>
          <p:spPr bwMode="auto">
            <a:xfrm>
              <a:off x="3279228" y="3538638"/>
              <a:ext cx="5959877" cy="3193238"/>
            </a:xfrm>
            <a:prstGeom prst="rect">
              <a:avLst/>
            </a:prstGeom>
            <a:noFill/>
            <a:ln w="9525">
              <a:noFill/>
              <a:miter lim="800000"/>
              <a:headEnd/>
              <a:tailEnd/>
            </a:ln>
            <a:scene3d>
              <a:camera prst="orthographicFront"/>
              <a:lightRig rig="threePt" dir="t"/>
            </a:scene3d>
            <a:sp3d>
              <a:bevelT/>
            </a:sp3d>
          </p:spPr>
        </p:pic>
        <p:sp>
          <p:nvSpPr>
            <p:cNvPr id="8" name="7 - TextBox"/>
            <p:cNvSpPr txBox="1"/>
            <p:nvPr/>
          </p:nvSpPr>
          <p:spPr>
            <a:xfrm>
              <a:off x="5265682" y="5927834"/>
              <a:ext cx="304800" cy="369332"/>
            </a:xfrm>
            <a:prstGeom prst="rect">
              <a:avLst/>
            </a:prstGeom>
            <a:noFill/>
          </p:spPr>
          <p:txBody>
            <a:bodyPr wrap="square" rtlCol="0">
              <a:spAutoFit/>
            </a:bodyPr>
            <a:lstStyle/>
            <a:p>
              <a:r>
                <a:rPr lang="en-US" dirty="0" smtClean="0"/>
                <a:t>-</a:t>
              </a:r>
              <a:endParaRPr lang="el-GR" dirty="0"/>
            </a:p>
          </p:txBody>
        </p:sp>
        <p:sp>
          <p:nvSpPr>
            <p:cNvPr id="9" name="8 - TextBox"/>
            <p:cNvSpPr txBox="1"/>
            <p:nvPr/>
          </p:nvSpPr>
          <p:spPr>
            <a:xfrm>
              <a:off x="5228896" y="4493448"/>
              <a:ext cx="304800" cy="369332"/>
            </a:xfrm>
            <a:prstGeom prst="rect">
              <a:avLst/>
            </a:prstGeom>
            <a:noFill/>
          </p:spPr>
          <p:txBody>
            <a:bodyPr wrap="square" rtlCol="0">
              <a:spAutoFit/>
            </a:bodyPr>
            <a:lstStyle/>
            <a:p>
              <a:r>
                <a:rPr lang="en-US" dirty="0" smtClean="0"/>
                <a:t>+</a:t>
              </a:r>
              <a:endParaRPr lang="el-GR" dirty="0"/>
            </a:p>
          </p:txBody>
        </p:sp>
        <p:sp>
          <p:nvSpPr>
            <p:cNvPr id="10" name="9 - TextBox"/>
            <p:cNvSpPr txBox="1"/>
            <p:nvPr/>
          </p:nvSpPr>
          <p:spPr>
            <a:xfrm>
              <a:off x="5118536" y="4485633"/>
              <a:ext cx="304800" cy="369332"/>
            </a:xfrm>
            <a:prstGeom prst="rect">
              <a:avLst/>
            </a:prstGeom>
            <a:noFill/>
          </p:spPr>
          <p:txBody>
            <a:bodyPr wrap="square" rtlCol="0">
              <a:spAutoFit/>
            </a:bodyPr>
            <a:lstStyle/>
            <a:p>
              <a:r>
                <a:rPr lang="en-US" dirty="0" smtClean="0"/>
                <a:t>+</a:t>
              </a:r>
              <a:endParaRPr lang="el-GR" dirty="0"/>
            </a:p>
          </p:txBody>
        </p:sp>
        <p:sp>
          <p:nvSpPr>
            <p:cNvPr id="11" name="10 - TextBox"/>
            <p:cNvSpPr txBox="1"/>
            <p:nvPr/>
          </p:nvSpPr>
          <p:spPr>
            <a:xfrm>
              <a:off x="5197365" y="5922581"/>
              <a:ext cx="304800" cy="369332"/>
            </a:xfrm>
            <a:prstGeom prst="rect">
              <a:avLst/>
            </a:prstGeom>
            <a:noFill/>
          </p:spPr>
          <p:txBody>
            <a:bodyPr wrap="square" rtlCol="0">
              <a:spAutoFit/>
            </a:bodyPr>
            <a:lstStyle/>
            <a:p>
              <a:r>
                <a:rPr lang="en-US" dirty="0" smtClean="0"/>
                <a:t>-</a:t>
              </a:r>
              <a:endParaRPr lang="el-GR" dirty="0"/>
            </a:p>
          </p:txBody>
        </p:sp>
        <p:sp>
          <p:nvSpPr>
            <p:cNvPr id="12" name="11 - TextBox"/>
            <p:cNvSpPr txBox="1"/>
            <p:nvPr/>
          </p:nvSpPr>
          <p:spPr>
            <a:xfrm>
              <a:off x="5129047" y="5927835"/>
              <a:ext cx="304800" cy="369332"/>
            </a:xfrm>
            <a:prstGeom prst="rect">
              <a:avLst/>
            </a:prstGeom>
            <a:noFill/>
          </p:spPr>
          <p:txBody>
            <a:bodyPr wrap="square" rtlCol="0">
              <a:spAutoFit/>
            </a:bodyPr>
            <a:lstStyle/>
            <a:p>
              <a:r>
                <a:rPr lang="en-US" dirty="0" smtClean="0"/>
                <a:t>-</a:t>
              </a:r>
              <a:endParaRPr lang="el-GR" dirty="0"/>
            </a:p>
          </p:txBody>
        </p:sp>
      </p:grpSp>
      <p:sp>
        <p:nvSpPr>
          <p:cNvPr id="14" name="Text Box 5"/>
          <p:cNvSpPr txBox="1">
            <a:spLocks noChangeArrowheads="1"/>
          </p:cNvSpPr>
          <p:nvPr/>
        </p:nvSpPr>
        <p:spPr bwMode="auto">
          <a:xfrm>
            <a:off x="3038656" y="81649"/>
            <a:ext cx="5432680"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Ο Νόμος του </a:t>
            </a:r>
            <a:r>
              <a:rPr lang="en-US" sz="4000" b="1" dirty="0" smtClean="0">
                <a:solidFill>
                  <a:srgbClr val="0F7698"/>
                </a:solidFill>
              </a:rPr>
              <a:t>Faraday</a:t>
            </a:r>
          </a:p>
        </p:txBody>
      </p:sp>
      <p:sp>
        <p:nvSpPr>
          <p:cNvPr id="17" name="16 - Θέση αριθμού διαφάνειας"/>
          <p:cNvSpPr>
            <a:spLocks noGrp="1"/>
          </p:cNvSpPr>
          <p:nvPr>
            <p:ph type="sldNum" sz="quarter" idx="12"/>
          </p:nvPr>
        </p:nvSpPr>
        <p:spPr/>
        <p:txBody>
          <a:bodyPr/>
          <a:lstStyle/>
          <a:p>
            <a:fld id="{C2F5A187-A889-495D-B202-899DA2CF5BAE}" type="slidenum">
              <a:rPr lang="en-US" smtClean="0"/>
              <a:pPr/>
              <a:t>158</a:t>
            </a:fld>
            <a:endParaRPr lang="en-US"/>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idx="1"/>
          </p:nvPr>
        </p:nvSpPr>
        <p:spPr>
          <a:xfrm>
            <a:off x="740395" y="3999944"/>
            <a:ext cx="10705369" cy="2674125"/>
          </a:xfrm>
        </p:spPr>
        <p:txBody>
          <a:bodyPr>
            <a:noAutofit/>
          </a:bodyPr>
          <a:lstStyle/>
          <a:p>
            <a:pPr marL="273050" indent="-273050" algn="just">
              <a:lnSpc>
                <a:spcPct val="100000"/>
              </a:lnSpc>
            </a:pPr>
            <a:r>
              <a:rPr lang="el-GR" sz="2000" b="1" dirty="0" smtClean="0">
                <a:solidFill>
                  <a:srgbClr val="000000"/>
                </a:solidFill>
              </a:rPr>
              <a:t>Η συσσώρευση</a:t>
            </a:r>
            <a:r>
              <a:rPr lang="en-US" sz="2000" b="1" dirty="0" smtClean="0">
                <a:solidFill>
                  <a:srgbClr val="000000"/>
                </a:solidFill>
              </a:rPr>
              <a:t> </a:t>
            </a:r>
            <a:r>
              <a:rPr lang="el-GR" sz="2000" b="1" dirty="0" smtClean="0">
                <a:solidFill>
                  <a:srgbClr val="000000"/>
                </a:solidFill>
              </a:rPr>
              <a:t>των </a:t>
            </a:r>
            <a:r>
              <a:rPr lang="en-US" sz="2000" b="1" dirty="0" err="1" smtClean="0">
                <a:solidFill>
                  <a:srgbClr val="000000"/>
                </a:solidFill>
              </a:rPr>
              <a:t>φορτί</a:t>
            </a:r>
            <a:r>
              <a:rPr lang="el-GR" sz="2000" b="1" dirty="0" smtClean="0">
                <a:solidFill>
                  <a:srgbClr val="000000"/>
                </a:solidFill>
              </a:rPr>
              <a:t>ων</a:t>
            </a:r>
            <a:r>
              <a:rPr lang="en-US" sz="2000" b="1" dirty="0" smtClean="0">
                <a:solidFill>
                  <a:srgbClr val="000000"/>
                </a:solidFill>
              </a:rPr>
              <a:t> </a:t>
            </a:r>
            <a:r>
              <a:rPr lang="en-US" sz="2000" b="1" dirty="0" err="1" smtClean="0">
                <a:solidFill>
                  <a:srgbClr val="000000"/>
                </a:solidFill>
              </a:rPr>
              <a:t>στα</a:t>
            </a:r>
            <a:r>
              <a:rPr lang="en-US" sz="2000" b="1" dirty="0" smtClean="0">
                <a:solidFill>
                  <a:srgbClr val="000000"/>
                </a:solidFill>
              </a:rPr>
              <a:t> </a:t>
            </a:r>
            <a:r>
              <a:rPr lang="en-US" sz="2000" b="1" dirty="0" err="1" smtClean="0">
                <a:solidFill>
                  <a:srgbClr val="000000"/>
                </a:solidFill>
              </a:rPr>
              <a:t>δύο</a:t>
            </a:r>
            <a:r>
              <a:rPr lang="en-US" sz="2000" b="1" dirty="0" smtClean="0">
                <a:solidFill>
                  <a:srgbClr val="000000"/>
                </a:solidFill>
              </a:rPr>
              <a:t> </a:t>
            </a:r>
            <a:r>
              <a:rPr lang="en-US" sz="2000" b="1" dirty="0" err="1" smtClean="0">
                <a:solidFill>
                  <a:srgbClr val="000000"/>
                </a:solidFill>
              </a:rPr>
              <a:t>άκρα</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αγωγού</a:t>
            </a:r>
            <a:r>
              <a:rPr lang="en-US" sz="2000" b="1" dirty="0" smtClean="0">
                <a:solidFill>
                  <a:srgbClr val="000000"/>
                </a:solidFill>
              </a:rPr>
              <a:t> </a:t>
            </a:r>
            <a:r>
              <a:rPr lang="en-US" sz="2000" b="1" dirty="0" err="1" smtClean="0">
                <a:solidFill>
                  <a:srgbClr val="000000"/>
                </a:solidFill>
              </a:rPr>
              <a:t>συνεχίζ</a:t>
            </a:r>
            <a:r>
              <a:rPr lang="el-GR" sz="2000" b="1" dirty="0" err="1" smtClean="0">
                <a:solidFill>
                  <a:srgbClr val="000000"/>
                </a:solidFill>
              </a:rPr>
              <a:t>εται</a:t>
            </a:r>
            <a:r>
              <a:rPr lang="en-US" sz="2000" b="1" dirty="0" smtClean="0">
                <a:solidFill>
                  <a:srgbClr val="000000"/>
                </a:solidFill>
              </a:rPr>
              <a:t> </a:t>
            </a:r>
            <a:r>
              <a:rPr lang="en-US" sz="2000" b="1" dirty="0" err="1" smtClean="0">
                <a:solidFill>
                  <a:srgbClr val="000000"/>
                </a:solidFill>
              </a:rPr>
              <a:t>μέχρι</a:t>
            </a:r>
            <a:r>
              <a:rPr lang="en-US" sz="2000" b="1" dirty="0" smtClean="0">
                <a:solidFill>
                  <a:srgbClr val="000000"/>
                </a:solidFill>
              </a:rPr>
              <a:t> η </a:t>
            </a:r>
            <a:r>
              <a:rPr lang="en-US" sz="2000" b="1" dirty="0" err="1" smtClean="0">
                <a:solidFill>
                  <a:srgbClr val="000000"/>
                </a:solidFill>
              </a:rPr>
              <a:t>μαγνητική</a:t>
            </a:r>
            <a:r>
              <a:rPr lang="en-US" sz="2000" b="1" dirty="0" smtClean="0">
                <a:solidFill>
                  <a:srgbClr val="000000"/>
                </a:solidFill>
              </a:rPr>
              <a:t> </a:t>
            </a:r>
            <a:r>
              <a:rPr lang="el-GR" sz="2000" b="1" dirty="0" smtClean="0">
                <a:solidFill>
                  <a:srgbClr val="000000"/>
                </a:solidFill>
              </a:rPr>
              <a:t>δύναμη να εξισωθεί με την</a:t>
            </a:r>
            <a:r>
              <a:rPr lang="en-US" sz="2000" b="1" dirty="0" smtClean="0">
                <a:solidFill>
                  <a:srgbClr val="000000"/>
                </a:solidFill>
              </a:rPr>
              <a:t> </a:t>
            </a:r>
            <a:r>
              <a:rPr lang="en-US" sz="2000" b="1" dirty="0" err="1" smtClean="0">
                <a:solidFill>
                  <a:srgbClr val="000000"/>
                </a:solidFill>
              </a:rPr>
              <a:t>ηλεκτρική</a:t>
            </a:r>
            <a:r>
              <a:rPr lang="en-US" sz="2000" b="1" dirty="0" smtClean="0">
                <a:solidFill>
                  <a:srgbClr val="000000"/>
                </a:solidFill>
              </a:rPr>
              <a:t> </a:t>
            </a:r>
            <a:r>
              <a:rPr lang="en-US" sz="2000" b="1" dirty="0" err="1" smtClean="0">
                <a:solidFill>
                  <a:srgbClr val="000000"/>
                </a:solidFill>
              </a:rPr>
              <a:t>δύναμη</a:t>
            </a:r>
            <a:r>
              <a:rPr lang="en-US" sz="2000" b="1" dirty="0" smtClean="0">
                <a:solidFill>
                  <a:srgbClr val="000000"/>
                </a:solidFill>
              </a:rPr>
              <a:t>.</a:t>
            </a:r>
          </a:p>
          <a:p>
            <a:pPr marL="273050" indent="-273050" algn="just">
              <a:lnSpc>
                <a:spcPct val="100000"/>
              </a:lnSpc>
            </a:pPr>
            <a:r>
              <a:rPr lang="el-GR" sz="2000" b="1" dirty="0" smtClean="0">
                <a:solidFill>
                  <a:srgbClr val="000000"/>
                </a:solidFill>
              </a:rPr>
              <a:t>Για να επιτευχθεί</a:t>
            </a:r>
            <a:r>
              <a:rPr lang="en-US" sz="2000" b="1" dirty="0" smtClean="0">
                <a:solidFill>
                  <a:srgbClr val="000000"/>
                </a:solidFill>
              </a:rPr>
              <a:t> </a:t>
            </a:r>
            <a:r>
              <a:rPr lang="en-US" sz="2000" b="1" dirty="0" err="1" smtClean="0">
                <a:solidFill>
                  <a:srgbClr val="000000"/>
                </a:solidFill>
              </a:rPr>
              <a:t>ισορροπία</a:t>
            </a:r>
            <a:r>
              <a:rPr lang="el-GR" sz="2000" b="1" dirty="0" smtClean="0">
                <a:solidFill>
                  <a:srgbClr val="000000"/>
                </a:solidFill>
              </a:rPr>
              <a:t> θα πρέπει</a:t>
            </a:r>
            <a:r>
              <a:rPr lang="en-US" sz="2000" b="1" dirty="0" smtClean="0">
                <a:solidFill>
                  <a:srgbClr val="000000"/>
                </a:solidFill>
              </a:rPr>
              <a:t> </a:t>
            </a:r>
            <a:r>
              <a:rPr lang="en-US" sz="2200" b="1" i="1" dirty="0" err="1" smtClean="0">
                <a:solidFill>
                  <a:srgbClr val="002060"/>
                </a:solidFill>
              </a:rPr>
              <a:t>qE</a:t>
            </a:r>
            <a:r>
              <a:rPr lang="en-US" sz="2200" b="1" i="1" dirty="0" smtClean="0">
                <a:solidFill>
                  <a:srgbClr val="002060"/>
                </a:solidFill>
              </a:rPr>
              <a:t> </a:t>
            </a:r>
            <a:r>
              <a:rPr lang="en-US" sz="2200" b="1" dirty="0" smtClean="0">
                <a:solidFill>
                  <a:srgbClr val="002060"/>
                </a:solidFill>
              </a:rPr>
              <a:t>= </a:t>
            </a:r>
            <a:r>
              <a:rPr lang="en-US" sz="2200" b="1" i="1" dirty="0" err="1" smtClean="0">
                <a:solidFill>
                  <a:srgbClr val="002060"/>
                </a:solidFill>
              </a:rPr>
              <a:t>qvB</a:t>
            </a:r>
            <a:r>
              <a:rPr lang="en-US" sz="2200" b="1" i="1" dirty="0" smtClean="0">
                <a:solidFill>
                  <a:srgbClr val="002060"/>
                </a:solidFill>
              </a:rPr>
              <a:t> </a:t>
            </a:r>
            <a:r>
              <a:rPr lang="en-US" sz="2200" b="1" dirty="0" smtClean="0">
                <a:solidFill>
                  <a:srgbClr val="002060"/>
                </a:solidFill>
              </a:rPr>
              <a:t>ή </a:t>
            </a:r>
            <a:r>
              <a:rPr lang="en-US" sz="2200" b="1" i="1" dirty="0" smtClean="0">
                <a:solidFill>
                  <a:srgbClr val="002060"/>
                </a:solidFill>
              </a:rPr>
              <a:t>E </a:t>
            </a:r>
            <a:r>
              <a:rPr lang="en-US" sz="2200" b="1" dirty="0" smtClean="0">
                <a:solidFill>
                  <a:srgbClr val="002060"/>
                </a:solidFill>
              </a:rPr>
              <a:t>= </a:t>
            </a:r>
            <a:r>
              <a:rPr lang="en-US" sz="2200" b="1" i="1" dirty="0" err="1" smtClean="0">
                <a:solidFill>
                  <a:srgbClr val="002060"/>
                </a:solidFill>
              </a:rPr>
              <a:t>vB</a:t>
            </a:r>
            <a:r>
              <a:rPr lang="en-US" sz="2000" b="1" dirty="0" err="1" smtClean="0">
                <a:solidFill>
                  <a:srgbClr val="000000"/>
                </a:solidFill>
              </a:rPr>
              <a:t>.</a:t>
            </a:r>
            <a:endParaRPr lang="en-US" sz="2000" b="1" dirty="0" smtClean="0">
              <a:solidFill>
                <a:srgbClr val="000000"/>
              </a:solidFill>
            </a:endParaRPr>
          </a:p>
          <a:p>
            <a:pPr marL="273050" indent="-273050" algn="just">
              <a:lnSpc>
                <a:spcPct val="100000"/>
              </a:lnSpc>
            </a:pPr>
            <a:r>
              <a:rPr lang="el-GR" sz="2000" b="1" dirty="0" smtClean="0">
                <a:solidFill>
                  <a:schemeClr val="tx1"/>
                </a:solidFill>
              </a:rPr>
              <a:t>Το ηλεκτρικό πεδίο που δημιουργείται στον αγωγό συνδέεται με τη διαφορά δυναμικού στα άκρα του αγωγού σύμφωνα με τη σχέση</a:t>
            </a:r>
            <a:r>
              <a:rPr lang="en-US" sz="2000" b="1" dirty="0" smtClean="0">
                <a:solidFill>
                  <a:schemeClr val="tx1"/>
                </a:solidFill>
              </a:rPr>
              <a:t> </a:t>
            </a:r>
            <a:r>
              <a:rPr lang="en-US" sz="2200" b="1" dirty="0" smtClean="0">
                <a:solidFill>
                  <a:srgbClr val="002060"/>
                </a:solidFill>
                <a:cs typeface="Arial" charset="0"/>
              </a:rPr>
              <a:t>Δ</a:t>
            </a:r>
            <a:r>
              <a:rPr lang="en-US" sz="2200" b="1" i="1" dirty="0" smtClean="0">
                <a:solidFill>
                  <a:srgbClr val="002060"/>
                </a:solidFill>
              </a:rPr>
              <a:t>V</a:t>
            </a:r>
            <a:r>
              <a:rPr lang="en-US" sz="2200" b="1" dirty="0" smtClean="0">
                <a:solidFill>
                  <a:srgbClr val="002060"/>
                </a:solidFill>
              </a:rPr>
              <a:t> = </a:t>
            </a:r>
            <a:r>
              <a:rPr lang="en-US" sz="2200" b="1" i="1" dirty="0" smtClean="0">
                <a:solidFill>
                  <a:srgbClr val="002060"/>
                </a:solidFill>
              </a:rPr>
              <a:t>E ℓ</a:t>
            </a:r>
            <a:r>
              <a:rPr lang="en-US" sz="2200" b="1" dirty="0" smtClean="0">
                <a:solidFill>
                  <a:srgbClr val="002060"/>
                </a:solidFill>
              </a:rPr>
              <a:t> =</a:t>
            </a:r>
            <a:r>
              <a:rPr lang="en-US" sz="2200" b="1" i="1" dirty="0" smtClean="0">
                <a:solidFill>
                  <a:srgbClr val="002060"/>
                </a:solidFill>
              </a:rPr>
              <a:t>B ℓ v</a:t>
            </a:r>
            <a:r>
              <a:rPr lang="en-US" sz="2000" b="1" dirty="0" smtClean="0">
                <a:solidFill>
                  <a:srgbClr val="000000"/>
                </a:solidFill>
              </a:rPr>
              <a:t>.</a:t>
            </a:r>
          </a:p>
          <a:p>
            <a:pPr marL="273050" indent="-273050" algn="just">
              <a:lnSpc>
                <a:spcPct val="100000"/>
              </a:lnSpc>
            </a:pPr>
            <a:r>
              <a:rPr lang="en-US" sz="2000" b="1" dirty="0" err="1" smtClean="0">
                <a:solidFill>
                  <a:srgbClr val="000000"/>
                </a:solidFill>
              </a:rPr>
              <a:t>Μεταξύ</a:t>
            </a:r>
            <a:r>
              <a:rPr lang="en-US" sz="2000" b="1" dirty="0" smtClean="0">
                <a:solidFill>
                  <a:srgbClr val="000000"/>
                </a:solidFill>
              </a:rPr>
              <a:t> </a:t>
            </a:r>
            <a:r>
              <a:rPr lang="en-US" sz="2000" b="1" dirty="0" err="1" smtClean="0">
                <a:solidFill>
                  <a:srgbClr val="000000"/>
                </a:solidFill>
              </a:rPr>
              <a:t>των</a:t>
            </a:r>
            <a:r>
              <a:rPr lang="en-US" sz="2000" b="1" dirty="0" smtClean="0">
                <a:solidFill>
                  <a:srgbClr val="000000"/>
                </a:solidFill>
              </a:rPr>
              <a:t> </a:t>
            </a:r>
            <a:r>
              <a:rPr lang="en-US" sz="2000" b="1" dirty="0" err="1" smtClean="0">
                <a:solidFill>
                  <a:srgbClr val="000000"/>
                </a:solidFill>
              </a:rPr>
              <a:t>άκρων</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αγωγού</a:t>
            </a:r>
            <a:r>
              <a:rPr lang="en-US" sz="2000" b="1" dirty="0" smtClean="0">
                <a:solidFill>
                  <a:srgbClr val="000000"/>
                </a:solidFill>
              </a:rPr>
              <a:t> </a:t>
            </a:r>
            <a:r>
              <a:rPr lang="en-US" sz="2000" b="1" dirty="0" err="1" smtClean="0">
                <a:solidFill>
                  <a:srgbClr val="000000"/>
                </a:solidFill>
              </a:rPr>
              <a:t>διατηρείται</a:t>
            </a:r>
            <a:r>
              <a:rPr lang="en-US" sz="2000" b="1" dirty="0" smtClean="0">
                <a:solidFill>
                  <a:srgbClr val="000000"/>
                </a:solidFill>
              </a:rPr>
              <a:t> </a:t>
            </a:r>
            <a:r>
              <a:rPr lang="en-US" sz="2000" b="1" dirty="0" err="1" smtClean="0">
                <a:solidFill>
                  <a:srgbClr val="000000"/>
                </a:solidFill>
              </a:rPr>
              <a:t>μια</a:t>
            </a:r>
            <a:r>
              <a:rPr lang="en-US" sz="2000" b="1" dirty="0" smtClean="0">
                <a:solidFill>
                  <a:srgbClr val="000000"/>
                </a:solidFill>
              </a:rPr>
              <a:t> </a:t>
            </a:r>
            <a:r>
              <a:rPr lang="en-US" sz="2000" b="1" dirty="0" err="1" smtClean="0">
                <a:solidFill>
                  <a:srgbClr val="000000"/>
                </a:solidFill>
              </a:rPr>
              <a:t>διαφορά</a:t>
            </a:r>
            <a:r>
              <a:rPr lang="en-US" sz="2000" b="1" dirty="0" smtClean="0">
                <a:solidFill>
                  <a:srgbClr val="000000"/>
                </a:solidFill>
              </a:rPr>
              <a:t> </a:t>
            </a:r>
            <a:r>
              <a:rPr lang="en-US" sz="2000" b="1" dirty="0" err="1" smtClean="0">
                <a:solidFill>
                  <a:srgbClr val="000000"/>
                </a:solidFill>
              </a:rPr>
              <a:t>δυναμικού</a:t>
            </a:r>
            <a:r>
              <a:rPr lang="en-US" sz="2000" b="1" dirty="0" smtClean="0">
                <a:solidFill>
                  <a:srgbClr val="000000"/>
                </a:solidFill>
              </a:rPr>
              <a:t> </a:t>
            </a:r>
            <a:r>
              <a:rPr lang="en-US" sz="2000" b="1" dirty="0" err="1" smtClean="0">
                <a:solidFill>
                  <a:srgbClr val="000000"/>
                </a:solidFill>
              </a:rPr>
              <a:t>όσο</a:t>
            </a:r>
            <a:r>
              <a:rPr lang="en-US" sz="2000" b="1" dirty="0" smtClean="0">
                <a:solidFill>
                  <a:srgbClr val="000000"/>
                </a:solidFill>
              </a:rPr>
              <a:t> ο </a:t>
            </a:r>
            <a:r>
              <a:rPr lang="en-US" sz="2000" b="1" dirty="0" err="1" smtClean="0">
                <a:solidFill>
                  <a:srgbClr val="000000"/>
                </a:solidFill>
              </a:rPr>
              <a:t>αγωγός</a:t>
            </a:r>
            <a:r>
              <a:rPr lang="en-US" sz="2000" b="1" dirty="0" smtClean="0">
                <a:solidFill>
                  <a:srgbClr val="000000"/>
                </a:solidFill>
              </a:rPr>
              <a:t> </a:t>
            </a:r>
            <a:r>
              <a:rPr lang="en-US" sz="2000" b="1" dirty="0" err="1" smtClean="0">
                <a:solidFill>
                  <a:srgbClr val="000000"/>
                </a:solidFill>
              </a:rPr>
              <a:t>συνεχίζει</a:t>
            </a:r>
            <a:r>
              <a:rPr lang="en-US" sz="2000" b="1" dirty="0" smtClean="0">
                <a:solidFill>
                  <a:srgbClr val="000000"/>
                </a:solidFill>
              </a:rPr>
              <a:t> </a:t>
            </a:r>
            <a:r>
              <a:rPr lang="en-US" sz="2000" b="1" dirty="0" err="1" smtClean="0">
                <a:solidFill>
                  <a:srgbClr val="000000"/>
                </a:solidFill>
              </a:rPr>
              <a:t>να</a:t>
            </a:r>
            <a:r>
              <a:rPr lang="en-US" sz="2000" b="1" dirty="0" smtClean="0">
                <a:solidFill>
                  <a:srgbClr val="000000"/>
                </a:solidFill>
              </a:rPr>
              <a:t> </a:t>
            </a:r>
            <a:r>
              <a:rPr lang="en-US" sz="2000" b="1" dirty="0" err="1" smtClean="0">
                <a:solidFill>
                  <a:srgbClr val="000000"/>
                </a:solidFill>
              </a:rPr>
              <a:t>κινείται</a:t>
            </a:r>
            <a:r>
              <a:rPr lang="en-US" sz="2000" b="1" dirty="0" smtClean="0">
                <a:solidFill>
                  <a:srgbClr val="000000"/>
                </a:solidFill>
              </a:rPr>
              <a:t> </a:t>
            </a:r>
            <a:r>
              <a:rPr lang="en-US" sz="2000" b="1" dirty="0" err="1" smtClean="0">
                <a:solidFill>
                  <a:srgbClr val="000000"/>
                </a:solidFill>
              </a:rPr>
              <a:t>μέσα</a:t>
            </a:r>
            <a:r>
              <a:rPr lang="en-US" sz="2000" b="1" dirty="0" smtClean="0">
                <a:solidFill>
                  <a:srgbClr val="000000"/>
                </a:solidFill>
              </a:rPr>
              <a:t> </a:t>
            </a:r>
            <a:r>
              <a:rPr lang="en-US" sz="2000" b="1" dirty="0" err="1" smtClean="0">
                <a:solidFill>
                  <a:srgbClr val="000000"/>
                </a:solidFill>
              </a:rPr>
              <a:t>στο</a:t>
            </a:r>
            <a:r>
              <a:rPr lang="en-US" sz="2000" b="1" dirty="0" smtClean="0">
                <a:solidFill>
                  <a:srgbClr val="000000"/>
                </a:solidFill>
              </a:rPr>
              <a:t> </a:t>
            </a:r>
            <a:r>
              <a:rPr lang="en-US" sz="2000" b="1" dirty="0" err="1" smtClean="0">
                <a:solidFill>
                  <a:srgbClr val="000000"/>
                </a:solidFill>
              </a:rPr>
              <a:t>ομογενές</a:t>
            </a:r>
            <a:r>
              <a:rPr lang="en-US" sz="2000" b="1" dirty="0" smtClean="0">
                <a:solidFill>
                  <a:srgbClr val="000000"/>
                </a:solidFill>
              </a:rPr>
              <a:t> </a:t>
            </a:r>
            <a:r>
              <a:rPr lang="en-US" sz="2000" b="1" dirty="0" err="1" smtClean="0">
                <a:solidFill>
                  <a:srgbClr val="000000"/>
                </a:solidFill>
              </a:rPr>
              <a:t>μαγνητικό</a:t>
            </a:r>
            <a:r>
              <a:rPr lang="en-US" sz="2000" b="1" dirty="0" smtClean="0">
                <a:solidFill>
                  <a:srgbClr val="000000"/>
                </a:solidFill>
              </a:rPr>
              <a:t> </a:t>
            </a:r>
            <a:r>
              <a:rPr lang="en-US" sz="2000" b="1" dirty="0" err="1" smtClean="0">
                <a:solidFill>
                  <a:srgbClr val="000000"/>
                </a:solidFill>
              </a:rPr>
              <a:t>πεδίο</a:t>
            </a:r>
            <a:r>
              <a:rPr lang="en-US" sz="2000" b="1" dirty="0" smtClean="0">
                <a:solidFill>
                  <a:srgbClr val="000000"/>
                </a:solidFill>
              </a:rPr>
              <a:t>.</a:t>
            </a:r>
          </a:p>
        </p:txBody>
      </p:sp>
      <p:grpSp>
        <p:nvGrpSpPr>
          <p:cNvPr id="5" name="4 - Ομάδα"/>
          <p:cNvGrpSpPr/>
          <p:nvPr/>
        </p:nvGrpSpPr>
        <p:grpSpPr>
          <a:xfrm>
            <a:off x="3132083" y="805936"/>
            <a:ext cx="5959877" cy="3193238"/>
            <a:chOff x="3279228" y="3916998"/>
            <a:chExt cx="5959877" cy="3193238"/>
          </a:xfrm>
        </p:grpSpPr>
        <p:pic>
          <p:nvPicPr>
            <p:cNvPr id="6" name="Picture 7" descr="27819_3108"/>
            <p:cNvPicPr>
              <a:picLocks noChangeAspect="1" noChangeArrowheads="1"/>
            </p:cNvPicPr>
            <p:nvPr/>
          </p:nvPicPr>
          <p:blipFill>
            <a:blip r:embed="rId2" cstate="print"/>
            <a:srcRect/>
            <a:stretch>
              <a:fillRect/>
            </a:stretch>
          </p:blipFill>
          <p:spPr bwMode="auto">
            <a:xfrm>
              <a:off x="3279228" y="3916998"/>
              <a:ext cx="5959877" cy="3193238"/>
            </a:xfrm>
            <a:prstGeom prst="rect">
              <a:avLst/>
            </a:prstGeom>
            <a:noFill/>
            <a:ln w="9525">
              <a:noFill/>
              <a:miter lim="800000"/>
              <a:headEnd/>
              <a:tailEnd/>
            </a:ln>
            <a:scene3d>
              <a:camera prst="orthographicFront"/>
              <a:lightRig rig="threePt" dir="t"/>
            </a:scene3d>
            <a:sp3d>
              <a:bevelT/>
            </a:sp3d>
          </p:spPr>
        </p:pic>
        <p:sp>
          <p:nvSpPr>
            <p:cNvPr id="7" name="6 - TextBox"/>
            <p:cNvSpPr txBox="1"/>
            <p:nvPr/>
          </p:nvSpPr>
          <p:spPr>
            <a:xfrm>
              <a:off x="5265682" y="6253644"/>
              <a:ext cx="304800" cy="369332"/>
            </a:xfrm>
            <a:prstGeom prst="rect">
              <a:avLst/>
            </a:prstGeom>
            <a:noFill/>
          </p:spPr>
          <p:txBody>
            <a:bodyPr wrap="square" rtlCol="0">
              <a:spAutoFit/>
            </a:bodyPr>
            <a:lstStyle/>
            <a:p>
              <a:r>
                <a:rPr lang="en-US" dirty="0" smtClean="0"/>
                <a:t>-</a:t>
              </a:r>
              <a:endParaRPr lang="el-GR" dirty="0"/>
            </a:p>
          </p:txBody>
        </p:sp>
        <p:sp>
          <p:nvSpPr>
            <p:cNvPr id="8" name="7 - TextBox"/>
            <p:cNvSpPr txBox="1"/>
            <p:nvPr/>
          </p:nvSpPr>
          <p:spPr>
            <a:xfrm>
              <a:off x="5228896" y="4850516"/>
              <a:ext cx="304800" cy="369332"/>
            </a:xfrm>
            <a:prstGeom prst="rect">
              <a:avLst/>
            </a:prstGeom>
            <a:noFill/>
          </p:spPr>
          <p:txBody>
            <a:bodyPr wrap="square" rtlCol="0">
              <a:spAutoFit/>
            </a:bodyPr>
            <a:lstStyle/>
            <a:p>
              <a:r>
                <a:rPr lang="en-US" dirty="0" smtClean="0"/>
                <a:t>+</a:t>
              </a:r>
              <a:endParaRPr lang="el-GR" dirty="0"/>
            </a:p>
          </p:txBody>
        </p:sp>
        <p:sp>
          <p:nvSpPr>
            <p:cNvPr id="9" name="8 - TextBox"/>
            <p:cNvSpPr txBox="1"/>
            <p:nvPr/>
          </p:nvSpPr>
          <p:spPr>
            <a:xfrm>
              <a:off x="5118536" y="4855771"/>
              <a:ext cx="304800" cy="369332"/>
            </a:xfrm>
            <a:prstGeom prst="rect">
              <a:avLst/>
            </a:prstGeom>
            <a:noFill/>
          </p:spPr>
          <p:txBody>
            <a:bodyPr wrap="square" rtlCol="0">
              <a:spAutoFit/>
            </a:bodyPr>
            <a:lstStyle/>
            <a:p>
              <a:r>
                <a:rPr lang="en-US" dirty="0" smtClean="0"/>
                <a:t>+</a:t>
              </a:r>
              <a:endParaRPr lang="el-GR" dirty="0"/>
            </a:p>
          </p:txBody>
        </p:sp>
        <p:sp>
          <p:nvSpPr>
            <p:cNvPr id="10" name="9 - TextBox"/>
            <p:cNvSpPr txBox="1"/>
            <p:nvPr/>
          </p:nvSpPr>
          <p:spPr>
            <a:xfrm>
              <a:off x="5197365" y="6248391"/>
              <a:ext cx="304800" cy="369332"/>
            </a:xfrm>
            <a:prstGeom prst="rect">
              <a:avLst/>
            </a:prstGeom>
            <a:noFill/>
          </p:spPr>
          <p:txBody>
            <a:bodyPr wrap="square" rtlCol="0">
              <a:spAutoFit/>
            </a:bodyPr>
            <a:lstStyle/>
            <a:p>
              <a:r>
                <a:rPr lang="en-US" dirty="0" smtClean="0"/>
                <a:t>-</a:t>
              </a:r>
              <a:endParaRPr lang="el-GR" dirty="0"/>
            </a:p>
          </p:txBody>
        </p:sp>
        <p:sp>
          <p:nvSpPr>
            <p:cNvPr id="11" name="10 - TextBox"/>
            <p:cNvSpPr txBox="1"/>
            <p:nvPr/>
          </p:nvSpPr>
          <p:spPr>
            <a:xfrm>
              <a:off x="5129047" y="6253645"/>
              <a:ext cx="304800" cy="369332"/>
            </a:xfrm>
            <a:prstGeom prst="rect">
              <a:avLst/>
            </a:prstGeom>
            <a:noFill/>
          </p:spPr>
          <p:txBody>
            <a:bodyPr wrap="square" rtlCol="0">
              <a:spAutoFit/>
            </a:bodyPr>
            <a:lstStyle/>
            <a:p>
              <a:r>
                <a:rPr lang="en-US" dirty="0" smtClean="0"/>
                <a:t>-</a:t>
              </a:r>
              <a:endParaRPr lang="el-GR" dirty="0"/>
            </a:p>
          </p:txBody>
        </p:sp>
      </p:grpSp>
      <p:sp>
        <p:nvSpPr>
          <p:cNvPr id="13" name="Rectangle 2"/>
          <p:cNvSpPr>
            <a:spLocks noGrp="1" noChangeArrowheads="1"/>
          </p:cNvSpPr>
          <p:nvPr>
            <p:ph type="title"/>
          </p:nvPr>
        </p:nvSpPr>
        <p:spPr>
          <a:xfrm>
            <a:off x="588579" y="714716"/>
            <a:ext cx="1965435" cy="893367"/>
          </a:xfrm>
        </p:spPr>
        <p:txBody>
          <a:bodyPr>
            <a:normAutofit fontScale="90000"/>
          </a:bodyPr>
          <a:lstStyle/>
          <a:p>
            <a:pPr algn="ctr"/>
            <a:r>
              <a:rPr lang="en-US" sz="2800" b="1" dirty="0" smtClean="0">
                <a:solidFill>
                  <a:srgbClr val="0D3857"/>
                </a:solidFill>
              </a:rPr>
              <a:t>ΗΕΔ </a:t>
            </a:r>
            <a:r>
              <a:rPr lang="en-US" sz="2800" b="1" dirty="0" err="1" smtClean="0">
                <a:solidFill>
                  <a:srgbClr val="0D3857"/>
                </a:solidFill>
              </a:rPr>
              <a:t>λόγω</a:t>
            </a:r>
            <a:r>
              <a:rPr lang="el-GR" sz="2800" b="1" dirty="0" smtClean="0">
                <a:solidFill>
                  <a:srgbClr val="0D3857"/>
                </a:solidFill>
              </a:rPr>
              <a:t/>
            </a:r>
            <a:br>
              <a:rPr lang="el-GR" sz="2800" b="1" dirty="0" smtClean="0">
                <a:solidFill>
                  <a:srgbClr val="0D3857"/>
                </a:solidFill>
              </a:rPr>
            </a:br>
            <a:r>
              <a:rPr lang="en-US" sz="2800" b="1" dirty="0" smtClean="0">
                <a:solidFill>
                  <a:srgbClr val="0D3857"/>
                </a:solidFill>
              </a:rPr>
              <a:t> </a:t>
            </a:r>
            <a:r>
              <a:rPr lang="en-US" sz="2800" b="1" dirty="0" err="1" smtClean="0">
                <a:solidFill>
                  <a:srgbClr val="0D3857"/>
                </a:solidFill>
              </a:rPr>
              <a:t>κίνησης</a:t>
            </a:r>
            <a:endParaRPr lang="en-US" sz="2800" b="1" dirty="0" smtClean="0">
              <a:solidFill>
                <a:srgbClr val="0D3857"/>
              </a:solidFill>
            </a:endParaRPr>
          </a:p>
        </p:txBody>
      </p:sp>
      <p:sp>
        <p:nvSpPr>
          <p:cNvPr id="14" name="Text Box 5"/>
          <p:cNvSpPr txBox="1">
            <a:spLocks noChangeArrowheads="1"/>
          </p:cNvSpPr>
          <p:nvPr/>
        </p:nvSpPr>
        <p:spPr bwMode="auto">
          <a:xfrm>
            <a:off x="3038656" y="81649"/>
            <a:ext cx="5432680"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Ο Νόμος του </a:t>
            </a:r>
            <a:r>
              <a:rPr lang="en-US" sz="4000" b="1" dirty="0" smtClean="0">
                <a:solidFill>
                  <a:srgbClr val="0F7698"/>
                </a:solidFill>
              </a:rPr>
              <a:t>Faraday</a:t>
            </a:r>
          </a:p>
        </p:txBody>
      </p:sp>
      <p:sp>
        <p:nvSpPr>
          <p:cNvPr id="16" name="15 - Θέση αριθμού διαφάνειας"/>
          <p:cNvSpPr>
            <a:spLocks noGrp="1"/>
          </p:cNvSpPr>
          <p:nvPr>
            <p:ph type="sldNum" sz="quarter" idx="12"/>
          </p:nvPr>
        </p:nvSpPr>
        <p:spPr/>
        <p:txBody>
          <a:bodyPr/>
          <a:lstStyle/>
          <a:p>
            <a:fld id="{C2F5A187-A889-495D-B202-899DA2CF5BAE}" type="slidenum">
              <a:rPr lang="en-US" smtClean="0"/>
              <a:pPr/>
              <a:t>159</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8" name="Rectangle 12"/>
          <p:cNvSpPr>
            <a:spLocks noChangeArrowheads="1"/>
          </p:cNvSpPr>
          <p:nvPr/>
        </p:nvSpPr>
        <p:spPr bwMode="auto">
          <a:xfrm>
            <a:off x="0" y="1114425"/>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223236" name="Rectangle 4"/>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223239" name="Rectangle 7"/>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223240" name="Rectangle 8"/>
          <p:cNvSpPr>
            <a:spLocks noChangeArrowheads="1"/>
          </p:cNvSpPr>
          <p:nvPr/>
        </p:nvSpPr>
        <p:spPr bwMode="auto">
          <a:xfrm>
            <a:off x="0" y="112395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4"/>
          <p:cNvSpPr>
            <a:spLocks noGrp="1" noChangeArrowheads="1"/>
          </p:cNvSpPr>
          <p:nvPr>
            <p:ph type="title"/>
          </p:nvPr>
        </p:nvSpPr>
        <p:spPr>
          <a:xfrm>
            <a:off x="2709333" y="129809"/>
            <a:ext cx="6824134" cy="655638"/>
          </a:xfrm>
        </p:spPr>
        <p:txBody>
          <a:bodyPr>
            <a:normAutofit fontScale="90000"/>
          </a:bodyPr>
          <a:lstStyle/>
          <a:p>
            <a:pPr algn="ctr" eaLnBrk="1" hangingPunct="1"/>
            <a:r>
              <a:rPr lang="el-GR" b="1" dirty="0" smtClean="0">
                <a:solidFill>
                  <a:srgbClr val="0F7698"/>
                </a:solidFill>
              </a:rPr>
              <a:t>Η Έννοια του Πεδίου στη Φυσική</a:t>
            </a:r>
            <a:endParaRPr lang="en-US" b="1" dirty="0" smtClean="0">
              <a:solidFill>
                <a:srgbClr val="0F7698"/>
              </a:solidFill>
            </a:endParaRPr>
          </a:p>
        </p:txBody>
      </p:sp>
      <p:grpSp>
        <p:nvGrpSpPr>
          <p:cNvPr id="43" name="42 - Ομάδα"/>
          <p:cNvGrpSpPr/>
          <p:nvPr/>
        </p:nvGrpSpPr>
        <p:grpSpPr>
          <a:xfrm>
            <a:off x="4491190" y="810574"/>
            <a:ext cx="7477125" cy="5610225"/>
            <a:chOff x="4024846" y="810574"/>
            <a:chExt cx="7477125" cy="5610225"/>
          </a:xfrm>
        </p:grpSpPr>
        <p:pic>
          <p:nvPicPr>
            <p:cNvPr id="211970" name="Picture 2" descr="Αποτέλεσμα εικόνας για βαρυτικο και ηλεκτροστατικο πεδιο powerpoint"/>
            <p:cNvPicPr>
              <a:picLocks noChangeAspect="1" noChangeArrowheads="1"/>
            </p:cNvPicPr>
            <p:nvPr/>
          </p:nvPicPr>
          <p:blipFill>
            <a:blip r:embed="rId3" cstate="print"/>
            <a:srcRect/>
            <a:stretch>
              <a:fillRect/>
            </a:stretch>
          </p:blipFill>
          <p:spPr bwMode="auto">
            <a:xfrm>
              <a:off x="4024846" y="810574"/>
              <a:ext cx="7477125" cy="5610225"/>
            </a:xfrm>
            <a:prstGeom prst="rect">
              <a:avLst/>
            </a:prstGeom>
            <a:noFill/>
            <a:scene3d>
              <a:camera prst="orthographicFront"/>
              <a:lightRig rig="threePt" dir="t"/>
            </a:scene3d>
            <a:sp3d>
              <a:bevelT/>
            </a:sp3d>
          </p:spPr>
        </p:pic>
        <p:sp>
          <p:nvSpPr>
            <p:cNvPr id="14" name="13 - Ορθογώνιο"/>
            <p:cNvSpPr/>
            <p:nvPr/>
          </p:nvSpPr>
          <p:spPr>
            <a:xfrm>
              <a:off x="7659710" y="4377558"/>
              <a:ext cx="1617134" cy="3556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14 - TextBox"/>
            <p:cNvSpPr txBox="1"/>
            <p:nvPr/>
          </p:nvSpPr>
          <p:spPr>
            <a:xfrm>
              <a:off x="7614743" y="4267484"/>
              <a:ext cx="1845733" cy="523220"/>
            </a:xfrm>
            <a:prstGeom prst="rect">
              <a:avLst/>
            </a:prstGeom>
            <a:noFill/>
          </p:spPr>
          <p:txBody>
            <a:bodyPr wrap="square" rtlCol="0">
              <a:spAutoFit/>
            </a:bodyPr>
            <a:lstStyle/>
            <a:p>
              <a:r>
                <a:rPr lang="el-GR" sz="2700" dirty="0" smtClean="0"/>
                <a:t>βαρυτικές</a:t>
              </a:r>
              <a:endParaRPr lang="el-GR" sz="2700" dirty="0"/>
            </a:p>
          </p:txBody>
        </p:sp>
      </p:grpSp>
      <p:grpSp>
        <p:nvGrpSpPr>
          <p:cNvPr id="51" name="50 - Ομάδα"/>
          <p:cNvGrpSpPr/>
          <p:nvPr/>
        </p:nvGrpSpPr>
        <p:grpSpPr>
          <a:xfrm>
            <a:off x="431794" y="3911596"/>
            <a:ext cx="3132673" cy="2302936"/>
            <a:chOff x="431794" y="3911596"/>
            <a:chExt cx="3132673" cy="2302936"/>
          </a:xfrm>
        </p:grpSpPr>
        <p:sp>
          <p:nvSpPr>
            <p:cNvPr id="18" name="17 - Έλλειψη"/>
            <p:cNvSpPr/>
            <p:nvPr/>
          </p:nvSpPr>
          <p:spPr>
            <a:xfrm>
              <a:off x="745067" y="3970867"/>
              <a:ext cx="601133" cy="558800"/>
            </a:xfrm>
            <a:prstGeom prst="ellipse">
              <a:avLst/>
            </a:prstGeom>
            <a:solidFill>
              <a:srgbClr val="FF99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18 - Έλλειψη"/>
            <p:cNvSpPr/>
            <p:nvPr/>
          </p:nvSpPr>
          <p:spPr>
            <a:xfrm>
              <a:off x="702733" y="4775198"/>
              <a:ext cx="601133" cy="558800"/>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19 - Έλλειψη"/>
            <p:cNvSpPr/>
            <p:nvPr/>
          </p:nvSpPr>
          <p:spPr>
            <a:xfrm>
              <a:off x="2633132" y="5647267"/>
              <a:ext cx="601133" cy="558800"/>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20 - Έλλειψη"/>
            <p:cNvSpPr/>
            <p:nvPr/>
          </p:nvSpPr>
          <p:spPr>
            <a:xfrm>
              <a:off x="2633134" y="4749799"/>
              <a:ext cx="601133" cy="558800"/>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21 - Έλλειψη"/>
            <p:cNvSpPr/>
            <p:nvPr/>
          </p:nvSpPr>
          <p:spPr>
            <a:xfrm>
              <a:off x="2692399" y="3953933"/>
              <a:ext cx="601133" cy="558800"/>
            </a:xfrm>
            <a:prstGeom prst="ellipse">
              <a:avLst/>
            </a:prstGeom>
            <a:solidFill>
              <a:srgbClr val="FF99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22 - Έλλειψη"/>
            <p:cNvSpPr/>
            <p:nvPr/>
          </p:nvSpPr>
          <p:spPr>
            <a:xfrm>
              <a:off x="677333" y="5655732"/>
              <a:ext cx="601133" cy="558800"/>
            </a:xfrm>
            <a:prstGeom prst="ellipse">
              <a:avLst/>
            </a:prstGeom>
            <a:solidFill>
              <a:srgbClr val="FF99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23 - TextBox"/>
            <p:cNvSpPr txBox="1"/>
            <p:nvPr/>
          </p:nvSpPr>
          <p:spPr>
            <a:xfrm>
              <a:off x="736600" y="3928529"/>
              <a:ext cx="626534" cy="369332"/>
            </a:xfrm>
            <a:prstGeom prst="rect">
              <a:avLst/>
            </a:prstGeom>
            <a:noFill/>
          </p:spPr>
          <p:txBody>
            <a:bodyPr wrap="square" rtlCol="0">
              <a:spAutoFit/>
            </a:bodyPr>
            <a:lstStyle/>
            <a:p>
              <a:r>
                <a:rPr lang="el-GR" b="1" dirty="0" smtClean="0"/>
                <a:t>+</a:t>
              </a:r>
              <a:r>
                <a:rPr lang="en-US" b="1" dirty="0" smtClean="0"/>
                <a:t>Q</a:t>
              </a:r>
              <a:endParaRPr lang="el-GR" b="1" dirty="0"/>
            </a:p>
          </p:txBody>
        </p:sp>
        <p:sp>
          <p:nvSpPr>
            <p:cNvPr id="25" name="24 - TextBox"/>
            <p:cNvSpPr txBox="1"/>
            <p:nvPr/>
          </p:nvSpPr>
          <p:spPr>
            <a:xfrm>
              <a:off x="2717803" y="3911596"/>
              <a:ext cx="626534" cy="369332"/>
            </a:xfrm>
            <a:prstGeom prst="rect">
              <a:avLst/>
            </a:prstGeom>
            <a:noFill/>
          </p:spPr>
          <p:txBody>
            <a:bodyPr wrap="square" rtlCol="0">
              <a:spAutoFit/>
            </a:bodyPr>
            <a:lstStyle/>
            <a:p>
              <a:r>
                <a:rPr lang="el-GR" b="1" dirty="0" smtClean="0"/>
                <a:t>+</a:t>
              </a:r>
              <a:r>
                <a:rPr lang="en-US" b="1" dirty="0" smtClean="0"/>
                <a:t>Q</a:t>
              </a:r>
              <a:endParaRPr lang="el-GR" b="1" dirty="0"/>
            </a:p>
          </p:txBody>
        </p:sp>
        <p:grpSp>
          <p:nvGrpSpPr>
            <p:cNvPr id="50" name="49 - Ομάδα"/>
            <p:cNvGrpSpPr/>
            <p:nvPr/>
          </p:nvGrpSpPr>
          <p:grpSpPr>
            <a:xfrm>
              <a:off x="474135" y="4238593"/>
              <a:ext cx="3090332" cy="16933"/>
              <a:chOff x="474135" y="4238593"/>
              <a:chExt cx="3090332" cy="16933"/>
            </a:xfrm>
          </p:grpSpPr>
          <p:cxnSp>
            <p:nvCxnSpPr>
              <p:cNvPr id="27" name="26 - Ευθεία γραμμή σύνδεσης"/>
              <p:cNvCxnSpPr/>
              <p:nvPr/>
            </p:nvCxnSpPr>
            <p:spPr>
              <a:xfrm flipV="1">
                <a:off x="1100669" y="4238593"/>
                <a:ext cx="1862665" cy="1693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29 - Ευθύγραμμο βέλος σύνδεσης"/>
              <p:cNvCxnSpPr/>
              <p:nvPr/>
            </p:nvCxnSpPr>
            <p:spPr>
              <a:xfrm>
                <a:off x="2963334" y="4238593"/>
                <a:ext cx="601133" cy="3207"/>
              </a:xfrm>
              <a:prstGeom prst="straightConnector1">
                <a:avLst/>
              </a:prstGeom>
              <a:ln w="317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35" name="34 - Ευθύγραμμο βέλος σύνδεσης"/>
              <p:cNvCxnSpPr/>
              <p:nvPr/>
            </p:nvCxnSpPr>
            <p:spPr>
              <a:xfrm rot="10800000">
                <a:off x="474135" y="4245018"/>
                <a:ext cx="601133" cy="3207"/>
              </a:xfrm>
              <a:prstGeom prst="straightConnector1">
                <a:avLst/>
              </a:prstGeom>
              <a:ln w="3175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sp>
          <p:nvSpPr>
            <p:cNvPr id="36" name="35 - TextBox"/>
            <p:cNvSpPr txBox="1"/>
            <p:nvPr/>
          </p:nvSpPr>
          <p:spPr>
            <a:xfrm>
              <a:off x="694266" y="4715926"/>
              <a:ext cx="626534" cy="369332"/>
            </a:xfrm>
            <a:prstGeom prst="rect">
              <a:avLst/>
            </a:prstGeom>
            <a:noFill/>
          </p:spPr>
          <p:txBody>
            <a:bodyPr wrap="square" rtlCol="0">
              <a:spAutoFit/>
            </a:bodyPr>
            <a:lstStyle/>
            <a:p>
              <a:r>
                <a:rPr lang="en-US" b="1" dirty="0" smtClean="0"/>
                <a:t>-Q</a:t>
              </a:r>
              <a:endParaRPr lang="el-GR" b="1" dirty="0"/>
            </a:p>
          </p:txBody>
        </p:sp>
        <p:grpSp>
          <p:nvGrpSpPr>
            <p:cNvPr id="41" name="40 - Ομάδα"/>
            <p:cNvGrpSpPr/>
            <p:nvPr/>
          </p:nvGrpSpPr>
          <p:grpSpPr>
            <a:xfrm>
              <a:off x="431794" y="5015508"/>
              <a:ext cx="3105223" cy="27443"/>
              <a:chOff x="601134" y="4380483"/>
              <a:chExt cx="3105223" cy="27443"/>
            </a:xfrm>
          </p:grpSpPr>
          <p:cxnSp>
            <p:nvCxnSpPr>
              <p:cNvPr id="38" name="37 - Ευθεία γραμμή σύνδεσης"/>
              <p:cNvCxnSpPr/>
              <p:nvPr/>
            </p:nvCxnSpPr>
            <p:spPr>
              <a:xfrm flipV="1">
                <a:off x="1227668" y="4390993"/>
                <a:ext cx="1862665" cy="1693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38 - Ευθύγραμμο βέλος σύνδεσης"/>
              <p:cNvCxnSpPr/>
              <p:nvPr/>
            </p:nvCxnSpPr>
            <p:spPr>
              <a:xfrm>
                <a:off x="3105224" y="4380483"/>
                <a:ext cx="601133" cy="3207"/>
              </a:xfrm>
              <a:prstGeom prst="straightConnector1">
                <a:avLst/>
              </a:prstGeom>
              <a:ln w="317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40" name="39 - Ευθύγραμμο βέλος σύνδεσης"/>
              <p:cNvCxnSpPr/>
              <p:nvPr/>
            </p:nvCxnSpPr>
            <p:spPr>
              <a:xfrm rot="10800000">
                <a:off x="601134" y="4397418"/>
                <a:ext cx="601133" cy="3207"/>
              </a:xfrm>
              <a:prstGeom prst="straightConnector1">
                <a:avLst/>
              </a:prstGeom>
              <a:ln w="3175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sp>
          <p:nvSpPr>
            <p:cNvPr id="42" name="41 - TextBox"/>
            <p:cNvSpPr txBox="1"/>
            <p:nvPr/>
          </p:nvSpPr>
          <p:spPr>
            <a:xfrm>
              <a:off x="2624666" y="4698992"/>
              <a:ext cx="626534" cy="369332"/>
            </a:xfrm>
            <a:prstGeom prst="rect">
              <a:avLst/>
            </a:prstGeom>
            <a:noFill/>
          </p:spPr>
          <p:txBody>
            <a:bodyPr wrap="square" rtlCol="0">
              <a:spAutoFit/>
            </a:bodyPr>
            <a:lstStyle/>
            <a:p>
              <a:r>
                <a:rPr lang="en-US" b="1" dirty="0" smtClean="0"/>
                <a:t>-Q</a:t>
              </a:r>
              <a:endParaRPr lang="el-GR" b="1" dirty="0"/>
            </a:p>
          </p:txBody>
        </p:sp>
        <p:grpSp>
          <p:nvGrpSpPr>
            <p:cNvPr id="49" name="48 - Ομάδα"/>
            <p:cNvGrpSpPr/>
            <p:nvPr/>
          </p:nvGrpSpPr>
          <p:grpSpPr>
            <a:xfrm>
              <a:off x="982151" y="5923485"/>
              <a:ext cx="1947311" cy="16933"/>
              <a:chOff x="982151" y="5923485"/>
              <a:chExt cx="1947311" cy="16933"/>
            </a:xfrm>
          </p:grpSpPr>
          <p:cxnSp>
            <p:nvCxnSpPr>
              <p:cNvPr id="44" name="43 - Ευθεία γραμμή σύνδεσης"/>
              <p:cNvCxnSpPr/>
              <p:nvPr/>
            </p:nvCxnSpPr>
            <p:spPr>
              <a:xfrm flipV="1">
                <a:off x="1066797" y="5923485"/>
                <a:ext cx="1862665" cy="1693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44 - Ευθύγραμμο βέλος σύνδεσης"/>
              <p:cNvCxnSpPr/>
              <p:nvPr/>
            </p:nvCxnSpPr>
            <p:spPr>
              <a:xfrm rot="10800000">
                <a:off x="2328305" y="5923485"/>
                <a:ext cx="601133" cy="3207"/>
              </a:xfrm>
              <a:prstGeom prst="straightConnector1">
                <a:avLst/>
              </a:prstGeom>
              <a:ln w="317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46" name="45 - Ευθύγραμμο βέλος σύνδεσης"/>
              <p:cNvCxnSpPr/>
              <p:nvPr/>
            </p:nvCxnSpPr>
            <p:spPr>
              <a:xfrm>
                <a:off x="982151" y="5929910"/>
                <a:ext cx="601133" cy="3207"/>
              </a:xfrm>
              <a:prstGeom prst="straightConnector1">
                <a:avLst/>
              </a:prstGeom>
              <a:ln w="3175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sp>
          <p:nvSpPr>
            <p:cNvPr id="47" name="46 - TextBox"/>
            <p:cNvSpPr txBox="1"/>
            <p:nvPr/>
          </p:nvSpPr>
          <p:spPr>
            <a:xfrm>
              <a:off x="651933" y="5621868"/>
              <a:ext cx="626534" cy="369332"/>
            </a:xfrm>
            <a:prstGeom prst="rect">
              <a:avLst/>
            </a:prstGeom>
            <a:noFill/>
          </p:spPr>
          <p:txBody>
            <a:bodyPr wrap="square" rtlCol="0">
              <a:spAutoFit/>
            </a:bodyPr>
            <a:lstStyle/>
            <a:p>
              <a:r>
                <a:rPr lang="el-GR" b="1" dirty="0" smtClean="0"/>
                <a:t>+</a:t>
              </a:r>
              <a:r>
                <a:rPr lang="en-US" b="1" dirty="0" smtClean="0"/>
                <a:t>Q</a:t>
              </a:r>
              <a:endParaRPr lang="el-GR" b="1" dirty="0"/>
            </a:p>
          </p:txBody>
        </p:sp>
        <p:sp>
          <p:nvSpPr>
            <p:cNvPr id="48" name="47 - TextBox"/>
            <p:cNvSpPr txBox="1"/>
            <p:nvPr/>
          </p:nvSpPr>
          <p:spPr>
            <a:xfrm>
              <a:off x="2624660" y="5579554"/>
              <a:ext cx="626534" cy="369332"/>
            </a:xfrm>
            <a:prstGeom prst="rect">
              <a:avLst/>
            </a:prstGeom>
            <a:noFill/>
          </p:spPr>
          <p:txBody>
            <a:bodyPr wrap="square" rtlCol="0">
              <a:spAutoFit/>
            </a:bodyPr>
            <a:lstStyle/>
            <a:p>
              <a:r>
                <a:rPr lang="en-US" b="1" dirty="0" smtClean="0"/>
                <a:t>-Q</a:t>
              </a:r>
              <a:endParaRPr lang="el-GR" b="1" dirty="0"/>
            </a:p>
          </p:txBody>
        </p:sp>
      </p:grpSp>
      <p:graphicFrame>
        <p:nvGraphicFramePr>
          <p:cNvPr id="54" name="Object 2"/>
          <p:cNvGraphicFramePr>
            <a:graphicFrameLocks noChangeAspect="1"/>
          </p:cNvGraphicFramePr>
          <p:nvPr>
            <p:extLst>
              <p:ext uri="{D42A27DB-BD31-4B8C-83A1-F6EECF244321}">
                <p14:modId xmlns:p14="http://schemas.microsoft.com/office/powerpoint/2010/main" val="576349898"/>
              </p:ext>
            </p:extLst>
          </p:nvPr>
        </p:nvGraphicFramePr>
        <p:xfrm>
          <a:off x="80518" y="2163636"/>
          <a:ext cx="4013200" cy="990600"/>
        </p:xfrm>
        <a:graphic>
          <a:graphicData uri="http://schemas.openxmlformats.org/presentationml/2006/ole">
            <mc:AlternateContent xmlns:mc="http://schemas.openxmlformats.org/markup-compatibility/2006">
              <mc:Choice xmlns:v="urn:schemas-microsoft-com:vml" Requires="v">
                <p:oleObj spid="_x0000_s296975" name="Equation" r:id="rId4" imgW="4012920" imgH="990360" progId="Equation.DSMT4">
                  <p:embed/>
                </p:oleObj>
              </mc:Choice>
              <mc:Fallback>
                <p:oleObj name="Equation" r:id="rId4" imgW="4012920" imgH="990360" progId="Equation.DSMT4">
                  <p:embed/>
                  <p:pic>
                    <p:nvPicPr>
                      <p:cNvPr id="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18" y="2163636"/>
                        <a:ext cx="4013200" cy="990600"/>
                      </a:xfrm>
                      <a:prstGeom prst="rect">
                        <a:avLst/>
                      </a:prstGeom>
                      <a:solidFill>
                        <a:schemeClr val="folHlink"/>
                      </a:solidFill>
                    </p:spPr>
                  </p:pic>
                </p:oleObj>
              </mc:Fallback>
            </mc:AlternateContent>
          </a:graphicData>
        </a:graphic>
      </p:graphicFrame>
      <p:sp>
        <p:nvSpPr>
          <p:cNvPr id="56" name="55 - Θέση αριθμού διαφάνειας"/>
          <p:cNvSpPr>
            <a:spLocks noGrp="1"/>
          </p:cNvSpPr>
          <p:nvPr>
            <p:ph type="sldNum" sz="quarter" idx="12"/>
          </p:nvPr>
        </p:nvSpPr>
        <p:spPr>
          <a:xfrm>
            <a:off x="11305288" y="6308062"/>
            <a:ext cx="683339" cy="365125"/>
          </a:xfrm>
        </p:spPr>
        <p:txBody>
          <a:bodyPr/>
          <a:lstStyle/>
          <a:p>
            <a:fld id="{C2F5A187-A889-495D-B202-899DA2CF5BAE}" type="slidenum">
              <a:rPr lang="en-US" smtClean="0"/>
              <a:pPr/>
              <a:t>16</a:t>
            </a:fld>
            <a:endParaRPr lang="en-US" dirty="0"/>
          </a:p>
        </p:txBody>
      </p:sp>
    </p:spTree>
    <p:extLst>
      <p:ext uri="{BB962C8B-B14F-4D97-AF65-F5344CB8AC3E}">
        <p14:creationId xmlns:p14="http://schemas.microsoft.com/office/powerpoint/2010/main" val="140583880"/>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4 - Ομάδα"/>
          <p:cNvGrpSpPr/>
          <p:nvPr/>
        </p:nvGrpSpPr>
        <p:grpSpPr>
          <a:xfrm>
            <a:off x="3132083" y="805936"/>
            <a:ext cx="5959877" cy="3193238"/>
            <a:chOff x="3279228" y="3916998"/>
            <a:chExt cx="5959877" cy="3193238"/>
          </a:xfrm>
        </p:grpSpPr>
        <p:pic>
          <p:nvPicPr>
            <p:cNvPr id="6" name="Picture 7" descr="27819_3108"/>
            <p:cNvPicPr>
              <a:picLocks noChangeAspect="1" noChangeArrowheads="1"/>
            </p:cNvPicPr>
            <p:nvPr/>
          </p:nvPicPr>
          <p:blipFill>
            <a:blip r:embed="rId3" cstate="print"/>
            <a:srcRect/>
            <a:stretch>
              <a:fillRect/>
            </a:stretch>
          </p:blipFill>
          <p:spPr bwMode="auto">
            <a:xfrm>
              <a:off x="3279228" y="3916998"/>
              <a:ext cx="5959877" cy="3193238"/>
            </a:xfrm>
            <a:prstGeom prst="rect">
              <a:avLst/>
            </a:prstGeom>
            <a:noFill/>
            <a:ln w="9525">
              <a:noFill/>
              <a:miter lim="800000"/>
              <a:headEnd/>
              <a:tailEnd/>
            </a:ln>
            <a:scene3d>
              <a:camera prst="orthographicFront"/>
              <a:lightRig rig="threePt" dir="t"/>
            </a:scene3d>
            <a:sp3d>
              <a:bevelT/>
            </a:sp3d>
          </p:spPr>
        </p:pic>
        <p:sp>
          <p:nvSpPr>
            <p:cNvPr id="7" name="6 - TextBox"/>
            <p:cNvSpPr txBox="1"/>
            <p:nvPr/>
          </p:nvSpPr>
          <p:spPr>
            <a:xfrm>
              <a:off x="5265682" y="6253644"/>
              <a:ext cx="304800" cy="369332"/>
            </a:xfrm>
            <a:prstGeom prst="rect">
              <a:avLst/>
            </a:prstGeom>
            <a:noFill/>
          </p:spPr>
          <p:txBody>
            <a:bodyPr wrap="square" rtlCol="0">
              <a:spAutoFit/>
            </a:bodyPr>
            <a:lstStyle/>
            <a:p>
              <a:r>
                <a:rPr lang="en-US" dirty="0" smtClean="0"/>
                <a:t>-</a:t>
              </a:r>
              <a:endParaRPr lang="el-GR" dirty="0"/>
            </a:p>
          </p:txBody>
        </p:sp>
        <p:sp>
          <p:nvSpPr>
            <p:cNvPr id="8" name="7 - TextBox"/>
            <p:cNvSpPr txBox="1"/>
            <p:nvPr/>
          </p:nvSpPr>
          <p:spPr>
            <a:xfrm>
              <a:off x="5228896" y="4850516"/>
              <a:ext cx="304800" cy="369332"/>
            </a:xfrm>
            <a:prstGeom prst="rect">
              <a:avLst/>
            </a:prstGeom>
            <a:noFill/>
          </p:spPr>
          <p:txBody>
            <a:bodyPr wrap="square" rtlCol="0">
              <a:spAutoFit/>
            </a:bodyPr>
            <a:lstStyle/>
            <a:p>
              <a:r>
                <a:rPr lang="en-US" dirty="0" smtClean="0"/>
                <a:t>+</a:t>
              </a:r>
              <a:endParaRPr lang="el-GR" dirty="0"/>
            </a:p>
          </p:txBody>
        </p:sp>
        <p:sp>
          <p:nvSpPr>
            <p:cNvPr id="9" name="8 - TextBox"/>
            <p:cNvSpPr txBox="1"/>
            <p:nvPr/>
          </p:nvSpPr>
          <p:spPr>
            <a:xfrm>
              <a:off x="5118536" y="4855771"/>
              <a:ext cx="304800" cy="369332"/>
            </a:xfrm>
            <a:prstGeom prst="rect">
              <a:avLst/>
            </a:prstGeom>
            <a:noFill/>
          </p:spPr>
          <p:txBody>
            <a:bodyPr wrap="square" rtlCol="0">
              <a:spAutoFit/>
            </a:bodyPr>
            <a:lstStyle/>
            <a:p>
              <a:r>
                <a:rPr lang="en-US" dirty="0" smtClean="0"/>
                <a:t>+</a:t>
              </a:r>
              <a:endParaRPr lang="el-GR" dirty="0"/>
            </a:p>
          </p:txBody>
        </p:sp>
        <p:sp>
          <p:nvSpPr>
            <p:cNvPr id="10" name="9 - TextBox"/>
            <p:cNvSpPr txBox="1"/>
            <p:nvPr/>
          </p:nvSpPr>
          <p:spPr>
            <a:xfrm>
              <a:off x="5197365" y="6248391"/>
              <a:ext cx="304800" cy="369332"/>
            </a:xfrm>
            <a:prstGeom prst="rect">
              <a:avLst/>
            </a:prstGeom>
            <a:noFill/>
          </p:spPr>
          <p:txBody>
            <a:bodyPr wrap="square" rtlCol="0">
              <a:spAutoFit/>
            </a:bodyPr>
            <a:lstStyle/>
            <a:p>
              <a:r>
                <a:rPr lang="en-US" dirty="0" smtClean="0"/>
                <a:t>-</a:t>
              </a:r>
              <a:endParaRPr lang="el-GR" dirty="0"/>
            </a:p>
          </p:txBody>
        </p:sp>
        <p:sp>
          <p:nvSpPr>
            <p:cNvPr id="11" name="10 - TextBox"/>
            <p:cNvSpPr txBox="1"/>
            <p:nvPr/>
          </p:nvSpPr>
          <p:spPr>
            <a:xfrm>
              <a:off x="5129047" y="6253645"/>
              <a:ext cx="304800" cy="369332"/>
            </a:xfrm>
            <a:prstGeom prst="rect">
              <a:avLst/>
            </a:prstGeom>
            <a:noFill/>
          </p:spPr>
          <p:txBody>
            <a:bodyPr wrap="square" rtlCol="0">
              <a:spAutoFit/>
            </a:bodyPr>
            <a:lstStyle/>
            <a:p>
              <a:r>
                <a:rPr lang="en-US" dirty="0" smtClean="0"/>
                <a:t>-</a:t>
              </a:r>
              <a:endParaRPr lang="el-GR" dirty="0"/>
            </a:p>
          </p:txBody>
        </p:sp>
      </p:grpSp>
      <p:sp>
        <p:nvSpPr>
          <p:cNvPr id="13" name="Rectangle 2"/>
          <p:cNvSpPr>
            <a:spLocks noGrp="1" noChangeArrowheads="1"/>
          </p:cNvSpPr>
          <p:nvPr>
            <p:ph type="title"/>
          </p:nvPr>
        </p:nvSpPr>
        <p:spPr>
          <a:xfrm>
            <a:off x="588579" y="714716"/>
            <a:ext cx="1965435" cy="893367"/>
          </a:xfrm>
        </p:spPr>
        <p:txBody>
          <a:bodyPr>
            <a:normAutofit fontScale="90000"/>
          </a:bodyPr>
          <a:lstStyle/>
          <a:p>
            <a:pPr algn="ctr"/>
            <a:r>
              <a:rPr lang="en-US" sz="2800" b="1" dirty="0" smtClean="0">
                <a:solidFill>
                  <a:srgbClr val="0D3857"/>
                </a:solidFill>
              </a:rPr>
              <a:t>ΗΕΔ </a:t>
            </a:r>
            <a:r>
              <a:rPr lang="en-US" sz="2800" b="1" dirty="0" err="1" smtClean="0">
                <a:solidFill>
                  <a:srgbClr val="0D3857"/>
                </a:solidFill>
              </a:rPr>
              <a:t>λόγω</a:t>
            </a:r>
            <a:r>
              <a:rPr lang="el-GR" sz="2800" b="1" dirty="0" smtClean="0">
                <a:solidFill>
                  <a:srgbClr val="0D3857"/>
                </a:solidFill>
              </a:rPr>
              <a:t/>
            </a:r>
            <a:br>
              <a:rPr lang="el-GR" sz="2800" b="1" dirty="0" smtClean="0">
                <a:solidFill>
                  <a:srgbClr val="0D3857"/>
                </a:solidFill>
              </a:rPr>
            </a:br>
            <a:r>
              <a:rPr lang="en-US" sz="2800" b="1" dirty="0" smtClean="0">
                <a:solidFill>
                  <a:srgbClr val="0D3857"/>
                </a:solidFill>
              </a:rPr>
              <a:t> </a:t>
            </a:r>
            <a:r>
              <a:rPr lang="en-US" sz="2800" b="1" dirty="0" err="1" smtClean="0">
                <a:solidFill>
                  <a:srgbClr val="0D3857"/>
                </a:solidFill>
              </a:rPr>
              <a:t>κίνησης</a:t>
            </a:r>
            <a:endParaRPr lang="en-US" sz="2800" b="1" dirty="0" smtClean="0">
              <a:solidFill>
                <a:srgbClr val="0D3857"/>
              </a:solidFill>
            </a:endParaRPr>
          </a:p>
        </p:txBody>
      </p:sp>
      <p:sp>
        <p:nvSpPr>
          <p:cNvPr id="14" name="Text Box 5"/>
          <p:cNvSpPr txBox="1">
            <a:spLocks noChangeArrowheads="1"/>
          </p:cNvSpPr>
          <p:nvPr/>
        </p:nvSpPr>
        <p:spPr bwMode="auto">
          <a:xfrm>
            <a:off x="3038656" y="81649"/>
            <a:ext cx="5432680"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Ο Νόμος του </a:t>
            </a:r>
            <a:r>
              <a:rPr lang="en-US" sz="4000" b="1" dirty="0" smtClean="0">
                <a:solidFill>
                  <a:srgbClr val="0F7698"/>
                </a:solidFill>
              </a:rPr>
              <a:t>Faraday</a:t>
            </a:r>
          </a:p>
        </p:txBody>
      </p:sp>
      <p:graphicFrame>
        <p:nvGraphicFramePr>
          <p:cNvPr id="613378" name="Object 4"/>
          <p:cNvGraphicFramePr>
            <a:graphicFrameLocks noChangeAspect="1"/>
          </p:cNvGraphicFramePr>
          <p:nvPr/>
        </p:nvGraphicFramePr>
        <p:xfrm>
          <a:off x="2967815" y="4348164"/>
          <a:ext cx="6190638" cy="1012112"/>
        </p:xfrm>
        <a:graphic>
          <a:graphicData uri="http://schemas.openxmlformats.org/presentationml/2006/ole">
            <mc:AlternateContent xmlns:mc="http://schemas.openxmlformats.org/markup-compatibility/2006">
              <mc:Choice xmlns:v="urn:schemas-microsoft-com:vml" Requires="v">
                <p:oleObj spid="_x0000_s613396" name="Equation" r:id="rId4" imgW="1803240" imgH="393480" progId="Equation.DSMT4">
                  <p:embed/>
                </p:oleObj>
              </mc:Choice>
              <mc:Fallback>
                <p:oleObj name="Equation" r:id="rId4" imgW="1803240" imgH="393480" progId="Equation.DSMT4">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7815" y="4348164"/>
                        <a:ext cx="6190638" cy="1012112"/>
                      </a:xfrm>
                      <a:prstGeom prst="rect">
                        <a:avLst/>
                      </a:prstGeom>
                      <a:solidFill>
                        <a:srgbClr val="FF9900"/>
                      </a:solidFill>
                    </p:spPr>
                  </p:pic>
                </p:oleObj>
              </mc:Fallback>
            </mc:AlternateContent>
          </a:graphicData>
        </a:graphic>
      </p:graphicFrame>
      <p:graphicFrame>
        <p:nvGraphicFramePr>
          <p:cNvPr id="613379" name="Object 5"/>
          <p:cNvGraphicFramePr>
            <a:graphicFrameLocks noChangeAspect="1"/>
          </p:cNvGraphicFramePr>
          <p:nvPr/>
        </p:nvGraphicFramePr>
        <p:xfrm>
          <a:off x="2354514" y="5535885"/>
          <a:ext cx="2539310" cy="938485"/>
        </p:xfrm>
        <a:graphic>
          <a:graphicData uri="http://schemas.openxmlformats.org/presentationml/2006/ole">
            <mc:AlternateContent xmlns:mc="http://schemas.openxmlformats.org/markup-compatibility/2006">
              <mc:Choice xmlns:v="urn:schemas-microsoft-com:vml" Requires="v">
                <p:oleObj spid="_x0000_s613397" name="Equation" r:id="rId6" imgW="850680" imgH="419040" progId="Equation.DSMT4">
                  <p:embed/>
                </p:oleObj>
              </mc:Choice>
              <mc:Fallback>
                <p:oleObj name="Equation" r:id="rId6" imgW="850680" imgH="419040" progId="Equation.DSMT4">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54514" y="5535885"/>
                        <a:ext cx="2539310" cy="938485"/>
                      </a:xfrm>
                      <a:prstGeom prst="rect">
                        <a:avLst/>
                      </a:prstGeom>
                      <a:solidFill>
                        <a:srgbClr val="FF9900"/>
                      </a:solidFill>
                    </p:spPr>
                  </p:pic>
                </p:oleObj>
              </mc:Fallback>
            </mc:AlternateContent>
          </a:graphicData>
        </a:graphic>
      </p:graphicFrame>
      <p:graphicFrame>
        <p:nvGraphicFramePr>
          <p:cNvPr id="613380" name="Object 1024"/>
          <p:cNvGraphicFramePr>
            <a:graphicFrameLocks noChangeAspect="1"/>
          </p:cNvGraphicFramePr>
          <p:nvPr/>
        </p:nvGraphicFramePr>
        <p:xfrm>
          <a:off x="5364771" y="5526034"/>
          <a:ext cx="4885344" cy="958849"/>
        </p:xfrm>
        <a:graphic>
          <a:graphicData uri="http://schemas.openxmlformats.org/presentationml/2006/ole">
            <mc:AlternateContent xmlns:mc="http://schemas.openxmlformats.org/markup-compatibility/2006">
              <mc:Choice xmlns:v="urn:schemas-microsoft-com:vml" Requires="v">
                <p:oleObj spid="_x0000_s613398" name="Equation" r:id="rId8" imgW="1600200" imgH="419040" progId="Equation.DSMT4">
                  <p:embed/>
                </p:oleObj>
              </mc:Choice>
              <mc:Fallback>
                <p:oleObj name="Equation" r:id="rId8" imgW="1600200" imgH="419040" progId="Equation.DSMT4">
                  <p:embed/>
                  <p:pic>
                    <p:nvPicPr>
                      <p:cNvPr id="0" name="Object 10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64771" y="5526034"/>
                        <a:ext cx="4885344" cy="958849"/>
                      </a:xfrm>
                      <a:prstGeom prst="rect">
                        <a:avLst/>
                      </a:prstGeom>
                      <a:solidFill>
                        <a:srgbClr val="FF9900"/>
                      </a:solidFill>
                    </p:spPr>
                  </p:pic>
                </p:oleObj>
              </mc:Fallback>
            </mc:AlternateContent>
          </a:graphicData>
        </a:graphic>
      </p:graphicFrame>
      <p:sp>
        <p:nvSpPr>
          <p:cNvPr id="17" name="16 - Θέση αριθμού διαφάνειας"/>
          <p:cNvSpPr>
            <a:spLocks noGrp="1"/>
          </p:cNvSpPr>
          <p:nvPr>
            <p:ph type="sldNum" sz="quarter" idx="12"/>
          </p:nvPr>
        </p:nvSpPr>
        <p:spPr/>
        <p:txBody>
          <a:bodyPr/>
          <a:lstStyle/>
          <a:p>
            <a:fld id="{C2F5A187-A889-495D-B202-899DA2CF5BAE}" type="slidenum">
              <a:rPr lang="en-US" smtClean="0"/>
              <a:pPr/>
              <a:t>160</a:t>
            </a:fld>
            <a:endParaRPr lang="en-US"/>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title"/>
          </p:nvPr>
        </p:nvSpPr>
        <p:spPr>
          <a:xfrm>
            <a:off x="708865" y="861848"/>
            <a:ext cx="4441204" cy="651641"/>
          </a:xfrm>
        </p:spPr>
        <p:txBody>
          <a:bodyPr>
            <a:normAutofit/>
          </a:bodyPr>
          <a:lstStyle/>
          <a:p>
            <a:r>
              <a:rPr lang="en-US" sz="2800" b="1" dirty="0" smtClean="0">
                <a:solidFill>
                  <a:srgbClr val="0D3857"/>
                </a:solidFill>
              </a:rPr>
              <a:t>Ο </a:t>
            </a:r>
            <a:r>
              <a:rPr lang="en-US" sz="2800" b="1" dirty="0" err="1" smtClean="0">
                <a:solidFill>
                  <a:srgbClr val="0D3857"/>
                </a:solidFill>
              </a:rPr>
              <a:t>κανόνας</a:t>
            </a:r>
            <a:r>
              <a:rPr lang="en-US" sz="2800" b="1" dirty="0" smtClean="0">
                <a:solidFill>
                  <a:srgbClr val="0D3857"/>
                </a:solidFill>
              </a:rPr>
              <a:t> </a:t>
            </a:r>
            <a:r>
              <a:rPr lang="en-US" sz="2800" b="1" dirty="0" err="1" smtClean="0">
                <a:solidFill>
                  <a:srgbClr val="0D3857"/>
                </a:solidFill>
              </a:rPr>
              <a:t>του</a:t>
            </a:r>
            <a:r>
              <a:rPr lang="en-US" sz="2800" b="1" dirty="0" smtClean="0">
                <a:solidFill>
                  <a:srgbClr val="0D3857"/>
                </a:solidFill>
              </a:rPr>
              <a:t> Lenz</a:t>
            </a:r>
          </a:p>
        </p:txBody>
      </p:sp>
      <p:sp>
        <p:nvSpPr>
          <p:cNvPr id="32771" name="Rectangle 5"/>
          <p:cNvSpPr>
            <a:spLocks noGrp="1" noChangeArrowheads="1"/>
          </p:cNvSpPr>
          <p:nvPr>
            <p:ph idx="1"/>
          </p:nvPr>
        </p:nvSpPr>
        <p:spPr>
          <a:xfrm>
            <a:off x="456615" y="1477420"/>
            <a:ext cx="11241397" cy="2075080"/>
          </a:xfrm>
        </p:spPr>
        <p:txBody>
          <a:bodyPr>
            <a:noAutofit/>
          </a:bodyPr>
          <a:lstStyle/>
          <a:p>
            <a:pPr marL="273050" indent="-273050" algn="just"/>
            <a:r>
              <a:rPr lang="en-US" sz="2000" b="1" dirty="0" err="1" smtClean="0">
                <a:solidFill>
                  <a:srgbClr val="000000"/>
                </a:solidFill>
              </a:rPr>
              <a:t>Διατυπώθηκε</a:t>
            </a:r>
            <a:r>
              <a:rPr lang="en-US" sz="2000" b="1" dirty="0" smtClean="0">
                <a:solidFill>
                  <a:srgbClr val="000000"/>
                </a:solidFill>
              </a:rPr>
              <a:t> </a:t>
            </a:r>
            <a:r>
              <a:rPr lang="en-US" sz="2000" b="1" dirty="0" err="1" smtClean="0">
                <a:solidFill>
                  <a:srgbClr val="000000"/>
                </a:solidFill>
              </a:rPr>
              <a:t>από</a:t>
            </a:r>
            <a:r>
              <a:rPr lang="en-US" sz="2000" b="1" dirty="0" smtClean="0">
                <a:solidFill>
                  <a:srgbClr val="000000"/>
                </a:solidFill>
              </a:rPr>
              <a:t> </a:t>
            </a:r>
            <a:r>
              <a:rPr lang="en-US" sz="2000" b="1" dirty="0" err="1" smtClean="0">
                <a:solidFill>
                  <a:srgbClr val="000000"/>
                </a:solidFill>
              </a:rPr>
              <a:t>τον</a:t>
            </a:r>
            <a:r>
              <a:rPr lang="en-US" sz="2000" b="1" dirty="0" smtClean="0">
                <a:solidFill>
                  <a:srgbClr val="000000"/>
                </a:solidFill>
              </a:rPr>
              <a:t> </a:t>
            </a:r>
            <a:r>
              <a:rPr lang="en-US" sz="2000" b="1" dirty="0" err="1" smtClean="0">
                <a:solidFill>
                  <a:srgbClr val="000000"/>
                </a:solidFill>
              </a:rPr>
              <a:t>Γερμανό</a:t>
            </a:r>
            <a:r>
              <a:rPr lang="en-US" sz="2000" b="1" dirty="0" smtClean="0">
                <a:solidFill>
                  <a:srgbClr val="000000"/>
                </a:solidFill>
              </a:rPr>
              <a:t> </a:t>
            </a:r>
            <a:r>
              <a:rPr lang="en-US" sz="2000" b="1" dirty="0" err="1" smtClean="0">
                <a:solidFill>
                  <a:srgbClr val="000000"/>
                </a:solidFill>
              </a:rPr>
              <a:t>φυσικό</a:t>
            </a:r>
            <a:r>
              <a:rPr lang="en-US" sz="2000" b="1" dirty="0" smtClean="0">
                <a:solidFill>
                  <a:srgbClr val="000000"/>
                </a:solidFill>
              </a:rPr>
              <a:t> Heinrich Lenz</a:t>
            </a:r>
            <a:r>
              <a:rPr lang="el-GR" sz="2000" b="1" dirty="0" smtClean="0">
                <a:solidFill>
                  <a:srgbClr val="000000"/>
                </a:solidFill>
              </a:rPr>
              <a:t>.</a:t>
            </a:r>
            <a:endParaRPr lang="en-US" sz="2000" b="1" dirty="0" smtClean="0">
              <a:solidFill>
                <a:srgbClr val="000000"/>
              </a:solidFill>
            </a:endParaRPr>
          </a:p>
          <a:p>
            <a:pPr marL="273050" indent="-273050" algn="just"/>
            <a:r>
              <a:rPr lang="en-US" sz="2000" b="1" dirty="0" smtClean="0">
                <a:solidFill>
                  <a:srgbClr val="002060"/>
                </a:solidFill>
                <a:ea typeface="Arial Unicode MS" pitchFamily="34" charset="-128"/>
                <a:cs typeface="Arial Unicode MS" pitchFamily="34" charset="-128"/>
              </a:rPr>
              <a:t>Ο </a:t>
            </a:r>
            <a:r>
              <a:rPr lang="en-US" sz="2000" b="1" dirty="0" err="1" smtClean="0">
                <a:solidFill>
                  <a:srgbClr val="002060"/>
                </a:solidFill>
                <a:ea typeface="Arial Unicode MS" pitchFamily="34" charset="-128"/>
                <a:cs typeface="Arial Unicode MS" pitchFamily="34" charset="-128"/>
              </a:rPr>
              <a:t>κανόνας</a:t>
            </a:r>
            <a:r>
              <a:rPr lang="en-US" sz="2000" b="1" dirty="0" smtClean="0">
                <a:solidFill>
                  <a:srgbClr val="002060"/>
                </a:solidFill>
                <a:ea typeface="Arial Unicode MS" pitchFamily="34" charset="-128"/>
                <a:cs typeface="Arial Unicode MS" pitchFamily="34" charset="-128"/>
              </a:rPr>
              <a:t> </a:t>
            </a:r>
            <a:r>
              <a:rPr lang="en-US" sz="2000" b="1" dirty="0" err="1" smtClean="0">
                <a:solidFill>
                  <a:srgbClr val="002060"/>
                </a:solidFill>
                <a:ea typeface="Arial Unicode MS" pitchFamily="34" charset="-128"/>
                <a:cs typeface="Arial Unicode MS" pitchFamily="34" charset="-128"/>
              </a:rPr>
              <a:t>του</a:t>
            </a:r>
            <a:r>
              <a:rPr lang="en-US" sz="2000" b="1" dirty="0" smtClean="0">
                <a:solidFill>
                  <a:srgbClr val="002060"/>
                </a:solidFill>
                <a:ea typeface="Arial Unicode MS" pitchFamily="34" charset="-128"/>
                <a:cs typeface="Arial Unicode MS" pitchFamily="34" charset="-128"/>
              </a:rPr>
              <a:t> Lenz</a:t>
            </a:r>
            <a:r>
              <a:rPr lang="en-US" sz="2000" b="1" dirty="0" smtClean="0">
                <a:solidFill>
                  <a:srgbClr val="002060"/>
                </a:solidFill>
              </a:rPr>
              <a:t>: </a:t>
            </a:r>
            <a:r>
              <a:rPr lang="en-US" sz="2000" b="1" i="1" dirty="0" err="1" smtClean="0">
                <a:solidFill>
                  <a:srgbClr val="002060"/>
                </a:solidFill>
              </a:rPr>
              <a:t>Το</a:t>
            </a:r>
            <a:r>
              <a:rPr lang="en-US" sz="2000" b="1" i="1" dirty="0" smtClean="0">
                <a:solidFill>
                  <a:srgbClr val="002060"/>
                </a:solidFill>
              </a:rPr>
              <a:t> </a:t>
            </a:r>
            <a:r>
              <a:rPr lang="en-US" sz="2000" b="1" i="1" dirty="0" err="1" smtClean="0">
                <a:solidFill>
                  <a:srgbClr val="002060"/>
                </a:solidFill>
              </a:rPr>
              <a:t>επαγόμενο</a:t>
            </a:r>
            <a:r>
              <a:rPr lang="en-US" sz="2000" b="1" i="1" dirty="0" smtClean="0">
                <a:solidFill>
                  <a:srgbClr val="002060"/>
                </a:solidFill>
              </a:rPr>
              <a:t> </a:t>
            </a:r>
            <a:r>
              <a:rPr lang="en-US" sz="2000" b="1" i="1" dirty="0" err="1" smtClean="0">
                <a:solidFill>
                  <a:srgbClr val="002060"/>
                </a:solidFill>
              </a:rPr>
              <a:t>ρεύμα</a:t>
            </a:r>
            <a:r>
              <a:rPr lang="en-US" sz="2000" b="1" i="1" dirty="0" smtClean="0">
                <a:solidFill>
                  <a:srgbClr val="002060"/>
                </a:solidFill>
              </a:rPr>
              <a:t> </a:t>
            </a:r>
            <a:r>
              <a:rPr lang="en-US" sz="2000" b="1" i="1" dirty="0" err="1" smtClean="0">
                <a:solidFill>
                  <a:srgbClr val="002060"/>
                </a:solidFill>
              </a:rPr>
              <a:t>σε</a:t>
            </a:r>
            <a:r>
              <a:rPr lang="en-US" sz="2000" b="1" i="1" dirty="0" smtClean="0">
                <a:solidFill>
                  <a:srgbClr val="002060"/>
                </a:solidFill>
              </a:rPr>
              <a:t> </a:t>
            </a:r>
            <a:r>
              <a:rPr lang="en-US" sz="2000" b="1" i="1" dirty="0" err="1" smtClean="0">
                <a:solidFill>
                  <a:srgbClr val="002060"/>
                </a:solidFill>
              </a:rPr>
              <a:t>έναν</a:t>
            </a:r>
            <a:r>
              <a:rPr lang="en-US" sz="2000" b="1" i="1" dirty="0" smtClean="0">
                <a:solidFill>
                  <a:srgbClr val="002060"/>
                </a:solidFill>
              </a:rPr>
              <a:t> </a:t>
            </a:r>
            <a:r>
              <a:rPr lang="en-US" sz="2000" b="1" i="1" dirty="0" err="1" smtClean="0">
                <a:solidFill>
                  <a:srgbClr val="002060"/>
                </a:solidFill>
              </a:rPr>
              <a:t>βρόχο</a:t>
            </a:r>
            <a:r>
              <a:rPr lang="en-US" sz="2000" b="1" i="1" dirty="0" smtClean="0">
                <a:solidFill>
                  <a:srgbClr val="002060"/>
                </a:solidFill>
              </a:rPr>
              <a:t> </a:t>
            </a:r>
            <a:r>
              <a:rPr lang="en-US" sz="2000" b="1" i="1" dirty="0" err="1" smtClean="0">
                <a:solidFill>
                  <a:srgbClr val="002060"/>
                </a:solidFill>
              </a:rPr>
              <a:t>έχει</a:t>
            </a:r>
            <a:r>
              <a:rPr lang="en-US" sz="2000" b="1" i="1" dirty="0" smtClean="0">
                <a:solidFill>
                  <a:srgbClr val="002060"/>
                </a:solidFill>
              </a:rPr>
              <a:t> </a:t>
            </a:r>
            <a:r>
              <a:rPr lang="en-US" sz="2000" b="1" i="1" dirty="0" err="1" smtClean="0">
                <a:solidFill>
                  <a:srgbClr val="002060"/>
                </a:solidFill>
              </a:rPr>
              <a:t>φορά</a:t>
            </a:r>
            <a:r>
              <a:rPr lang="en-US" sz="2000" b="1" i="1" dirty="0" smtClean="0">
                <a:solidFill>
                  <a:srgbClr val="002060"/>
                </a:solidFill>
              </a:rPr>
              <a:t> </a:t>
            </a:r>
            <a:r>
              <a:rPr lang="en-US" sz="2000" b="1" i="1" dirty="0" err="1" smtClean="0">
                <a:solidFill>
                  <a:srgbClr val="002060"/>
                </a:solidFill>
              </a:rPr>
              <a:t>τέτοια</a:t>
            </a:r>
            <a:r>
              <a:rPr lang="en-US" sz="2000" b="1" i="1" dirty="0" smtClean="0">
                <a:solidFill>
                  <a:srgbClr val="002060"/>
                </a:solidFill>
              </a:rPr>
              <a:t> </a:t>
            </a:r>
            <a:r>
              <a:rPr lang="en-US" sz="2000" b="1" i="1" dirty="0" err="1" smtClean="0">
                <a:solidFill>
                  <a:srgbClr val="002060"/>
                </a:solidFill>
              </a:rPr>
              <a:t>ώστε</a:t>
            </a:r>
            <a:r>
              <a:rPr lang="en-US" sz="2000" b="1" i="1" dirty="0" smtClean="0">
                <a:solidFill>
                  <a:srgbClr val="002060"/>
                </a:solidFill>
              </a:rPr>
              <a:t> </a:t>
            </a:r>
            <a:r>
              <a:rPr lang="en-US" sz="2000" b="1" i="1" dirty="0" err="1" smtClean="0">
                <a:solidFill>
                  <a:srgbClr val="002060"/>
                </a:solidFill>
              </a:rPr>
              <a:t>να</a:t>
            </a:r>
            <a:r>
              <a:rPr lang="en-US" sz="2000" b="1" i="1" dirty="0" smtClean="0">
                <a:solidFill>
                  <a:srgbClr val="002060"/>
                </a:solidFill>
              </a:rPr>
              <a:t> </a:t>
            </a:r>
            <a:r>
              <a:rPr lang="en-US" sz="2000" b="1" i="1" dirty="0" err="1" smtClean="0">
                <a:solidFill>
                  <a:srgbClr val="002060"/>
                </a:solidFill>
              </a:rPr>
              <a:t>δημιουργεί</a:t>
            </a:r>
            <a:r>
              <a:rPr lang="en-US" sz="2000" b="1" i="1" dirty="0" smtClean="0">
                <a:solidFill>
                  <a:srgbClr val="002060"/>
                </a:solidFill>
              </a:rPr>
              <a:t> </a:t>
            </a:r>
            <a:r>
              <a:rPr lang="en-US" sz="2000" b="1" i="1" dirty="0" err="1" smtClean="0">
                <a:solidFill>
                  <a:srgbClr val="002060"/>
                </a:solidFill>
              </a:rPr>
              <a:t>μαγνητικό</a:t>
            </a:r>
            <a:r>
              <a:rPr lang="en-US" sz="2000" b="1" i="1" dirty="0" smtClean="0">
                <a:solidFill>
                  <a:srgbClr val="002060"/>
                </a:solidFill>
              </a:rPr>
              <a:t> </a:t>
            </a:r>
            <a:r>
              <a:rPr lang="en-US" sz="2000" b="1" i="1" dirty="0" err="1" smtClean="0">
                <a:solidFill>
                  <a:srgbClr val="002060"/>
                </a:solidFill>
              </a:rPr>
              <a:t>πεδίο</a:t>
            </a:r>
            <a:r>
              <a:rPr lang="el-GR" sz="2000" b="1" i="1" dirty="0" smtClean="0">
                <a:solidFill>
                  <a:srgbClr val="002060"/>
                </a:solidFill>
              </a:rPr>
              <a:t>,</a:t>
            </a:r>
            <a:r>
              <a:rPr lang="en-US" sz="2000" b="1" i="1" dirty="0" smtClean="0">
                <a:solidFill>
                  <a:srgbClr val="002060"/>
                </a:solidFill>
              </a:rPr>
              <a:t> </a:t>
            </a:r>
            <a:r>
              <a:rPr lang="en-US" sz="2000" b="1" i="1" dirty="0" err="1" smtClean="0">
                <a:solidFill>
                  <a:srgbClr val="002060"/>
                </a:solidFill>
              </a:rPr>
              <a:t>το</a:t>
            </a:r>
            <a:r>
              <a:rPr lang="en-US" sz="2000" b="1" i="1" dirty="0" smtClean="0">
                <a:solidFill>
                  <a:srgbClr val="002060"/>
                </a:solidFill>
              </a:rPr>
              <a:t> </a:t>
            </a:r>
            <a:r>
              <a:rPr lang="en-US" sz="2000" b="1" i="1" dirty="0" err="1" smtClean="0">
                <a:solidFill>
                  <a:srgbClr val="002060"/>
                </a:solidFill>
              </a:rPr>
              <a:t>οποίο</a:t>
            </a:r>
            <a:r>
              <a:rPr lang="en-US" sz="2000" b="1" i="1" dirty="0" smtClean="0">
                <a:solidFill>
                  <a:srgbClr val="002060"/>
                </a:solidFill>
              </a:rPr>
              <a:t> </a:t>
            </a:r>
            <a:r>
              <a:rPr lang="en-US" sz="2000" b="1" i="1" dirty="0" err="1" smtClean="0">
                <a:solidFill>
                  <a:srgbClr val="002060"/>
                </a:solidFill>
              </a:rPr>
              <a:t>αντιτίθεται</a:t>
            </a:r>
            <a:r>
              <a:rPr lang="en-US" sz="2000" b="1" i="1" dirty="0" smtClean="0">
                <a:solidFill>
                  <a:srgbClr val="002060"/>
                </a:solidFill>
              </a:rPr>
              <a:t> </a:t>
            </a:r>
            <a:r>
              <a:rPr lang="en-US" sz="2000" b="1" i="1" dirty="0" err="1" smtClean="0">
                <a:solidFill>
                  <a:srgbClr val="002060"/>
                </a:solidFill>
              </a:rPr>
              <a:t>στη</a:t>
            </a:r>
            <a:r>
              <a:rPr lang="en-US" sz="2000" b="1" i="1" dirty="0" smtClean="0">
                <a:solidFill>
                  <a:srgbClr val="002060"/>
                </a:solidFill>
              </a:rPr>
              <a:t> </a:t>
            </a:r>
            <a:r>
              <a:rPr lang="en-US" sz="2000" b="1" i="1" dirty="0" err="1" smtClean="0">
                <a:solidFill>
                  <a:srgbClr val="002060"/>
                </a:solidFill>
              </a:rPr>
              <a:t>μεταβολή</a:t>
            </a:r>
            <a:r>
              <a:rPr lang="en-US" sz="2000" b="1" i="1" dirty="0" smtClean="0">
                <a:solidFill>
                  <a:srgbClr val="002060"/>
                </a:solidFill>
              </a:rPr>
              <a:t> </a:t>
            </a:r>
            <a:r>
              <a:rPr lang="en-US" sz="2000" b="1" i="1" dirty="0" err="1" smtClean="0">
                <a:solidFill>
                  <a:srgbClr val="002060"/>
                </a:solidFill>
              </a:rPr>
              <a:t>της</a:t>
            </a:r>
            <a:r>
              <a:rPr lang="en-US" sz="2000" b="1" i="1" dirty="0" smtClean="0">
                <a:solidFill>
                  <a:srgbClr val="002060"/>
                </a:solidFill>
              </a:rPr>
              <a:t> </a:t>
            </a:r>
            <a:r>
              <a:rPr lang="en-US" sz="2000" b="1" i="1" dirty="0" err="1" smtClean="0">
                <a:solidFill>
                  <a:srgbClr val="002060"/>
                </a:solidFill>
              </a:rPr>
              <a:t>μαγνητικής</a:t>
            </a:r>
            <a:r>
              <a:rPr lang="en-US" sz="2000" b="1" i="1" dirty="0" smtClean="0">
                <a:solidFill>
                  <a:srgbClr val="002060"/>
                </a:solidFill>
              </a:rPr>
              <a:t> </a:t>
            </a:r>
            <a:r>
              <a:rPr lang="en-US" sz="2000" b="1" i="1" dirty="0" err="1" smtClean="0">
                <a:solidFill>
                  <a:srgbClr val="002060"/>
                </a:solidFill>
              </a:rPr>
              <a:t>ροής</a:t>
            </a:r>
            <a:r>
              <a:rPr lang="en-US" sz="2000" b="1" i="1" dirty="0" smtClean="0">
                <a:solidFill>
                  <a:srgbClr val="002060"/>
                </a:solidFill>
              </a:rPr>
              <a:t> </a:t>
            </a:r>
            <a:r>
              <a:rPr lang="en-US" sz="2000" b="1" i="1" dirty="0" err="1" smtClean="0">
                <a:solidFill>
                  <a:srgbClr val="002060"/>
                </a:solidFill>
              </a:rPr>
              <a:t>που</a:t>
            </a:r>
            <a:r>
              <a:rPr lang="en-US" sz="2000" b="1" i="1" dirty="0" smtClean="0">
                <a:solidFill>
                  <a:srgbClr val="002060"/>
                </a:solidFill>
              </a:rPr>
              <a:t> </a:t>
            </a:r>
            <a:r>
              <a:rPr lang="en-US" sz="2000" b="1" i="1" dirty="0" err="1" smtClean="0">
                <a:solidFill>
                  <a:srgbClr val="002060"/>
                </a:solidFill>
              </a:rPr>
              <a:t>διαπερνά</a:t>
            </a:r>
            <a:r>
              <a:rPr lang="en-US" sz="2000" b="1" i="1" dirty="0" smtClean="0">
                <a:solidFill>
                  <a:srgbClr val="002060"/>
                </a:solidFill>
              </a:rPr>
              <a:t> </a:t>
            </a:r>
            <a:r>
              <a:rPr lang="en-US" sz="2000" b="1" i="1" dirty="0" err="1" smtClean="0">
                <a:solidFill>
                  <a:srgbClr val="002060"/>
                </a:solidFill>
              </a:rPr>
              <a:t>τον</a:t>
            </a:r>
            <a:r>
              <a:rPr lang="en-US" sz="2000" b="1" i="1" dirty="0" smtClean="0">
                <a:solidFill>
                  <a:srgbClr val="002060"/>
                </a:solidFill>
              </a:rPr>
              <a:t> </a:t>
            </a:r>
            <a:r>
              <a:rPr lang="en-US" sz="2000" b="1" i="1" dirty="0" err="1" smtClean="0">
                <a:solidFill>
                  <a:srgbClr val="002060"/>
                </a:solidFill>
              </a:rPr>
              <a:t>βρόχο</a:t>
            </a:r>
            <a:r>
              <a:rPr lang="en-US" sz="2000" b="1" i="1" dirty="0" smtClean="0">
                <a:solidFill>
                  <a:srgbClr val="002060"/>
                </a:solidFill>
              </a:rPr>
              <a:t>.</a:t>
            </a:r>
          </a:p>
          <a:p>
            <a:pPr marL="273050" indent="-273050" algn="just"/>
            <a:r>
              <a:rPr lang="en-US" sz="2000" b="1" dirty="0" err="1" smtClean="0">
                <a:solidFill>
                  <a:srgbClr val="000000"/>
                </a:solidFill>
              </a:rPr>
              <a:t>Δηλαδή</a:t>
            </a:r>
            <a:r>
              <a:rPr lang="en-US" sz="2000" b="1" dirty="0" smtClean="0">
                <a:solidFill>
                  <a:srgbClr val="000000"/>
                </a:solidFill>
              </a:rPr>
              <a:t>, </a:t>
            </a: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επαγόμενο</a:t>
            </a:r>
            <a:r>
              <a:rPr lang="en-US" sz="2000" b="1" dirty="0" smtClean="0">
                <a:solidFill>
                  <a:srgbClr val="000000"/>
                </a:solidFill>
              </a:rPr>
              <a:t> </a:t>
            </a:r>
            <a:r>
              <a:rPr lang="en-US" sz="2000" b="1" dirty="0" err="1" smtClean="0">
                <a:solidFill>
                  <a:srgbClr val="000000"/>
                </a:solidFill>
              </a:rPr>
              <a:t>ρεύμα</a:t>
            </a:r>
            <a:r>
              <a:rPr lang="en-US" sz="2000" b="1" dirty="0" smtClean="0">
                <a:solidFill>
                  <a:srgbClr val="000000"/>
                </a:solidFill>
              </a:rPr>
              <a:t> </a:t>
            </a:r>
            <a:r>
              <a:rPr lang="en-US" sz="2000" b="1" dirty="0" err="1" smtClean="0">
                <a:solidFill>
                  <a:srgbClr val="000000"/>
                </a:solidFill>
              </a:rPr>
              <a:t>τείνει</a:t>
            </a:r>
            <a:r>
              <a:rPr lang="en-US" sz="2000" b="1" dirty="0" smtClean="0">
                <a:solidFill>
                  <a:srgbClr val="000000"/>
                </a:solidFill>
              </a:rPr>
              <a:t> </a:t>
            </a:r>
            <a:r>
              <a:rPr lang="en-US" sz="2000" b="1" dirty="0" err="1" smtClean="0">
                <a:solidFill>
                  <a:srgbClr val="000000"/>
                </a:solidFill>
              </a:rPr>
              <a:t>να</a:t>
            </a:r>
            <a:r>
              <a:rPr lang="en-US" sz="2000" b="1" dirty="0" smtClean="0">
                <a:solidFill>
                  <a:srgbClr val="000000"/>
                </a:solidFill>
              </a:rPr>
              <a:t> </a:t>
            </a:r>
            <a:r>
              <a:rPr lang="en-US" sz="2000" b="1" dirty="0" err="1" smtClean="0">
                <a:solidFill>
                  <a:srgbClr val="000000"/>
                </a:solidFill>
              </a:rPr>
              <a:t>διατηρεί</a:t>
            </a:r>
            <a:r>
              <a:rPr lang="en-US" sz="2000" b="1" dirty="0" smtClean="0">
                <a:solidFill>
                  <a:srgbClr val="000000"/>
                </a:solidFill>
              </a:rPr>
              <a:t> </a:t>
            </a:r>
            <a:r>
              <a:rPr lang="en-US" sz="2000" b="1" dirty="0" err="1" smtClean="0">
                <a:solidFill>
                  <a:srgbClr val="000000"/>
                </a:solidFill>
              </a:rPr>
              <a:t>αμετάβλητη</a:t>
            </a:r>
            <a:r>
              <a:rPr lang="en-US" sz="2000" b="1" dirty="0" smtClean="0">
                <a:solidFill>
                  <a:srgbClr val="000000"/>
                </a:solidFill>
              </a:rPr>
              <a:t> </a:t>
            </a:r>
            <a:r>
              <a:rPr lang="en-US" sz="2000" b="1" dirty="0" err="1" smtClean="0">
                <a:solidFill>
                  <a:srgbClr val="000000"/>
                </a:solidFill>
              </a:rPr>
              <a:t>την</a:t>
            </a:r>
            <a:r>
              <a:rPr lang="en-US" sz="2000" b="1" dirty="0" smtClean="0">
                <a:solidFill>
                  <a:srgbClr val="000000"/>
                </a:solidFill>
              </a:rPr>
              <a:t> </a:t>
            </a:r>
            <a:r>
              <a:rPr lang="en-US" sz="2000" b="1" dirty="0" err="1" smtClean="0">
                <a:solidFill>
                  <a:srgbClr val="000000"/>
                </a:solidFill>
              </a:rPr>
              <a:t>αρχική</a:t>
            </a:r>
            <a:r>
              <a:rPr lang="en-US" sz="2000" b="1" dirty="0" smtClean="0">
                <a:solidFill>
                  <a:srgbClr val="000000"/>
                </a:solidFill>
              </a:rPr>
              <a:t> </a:t>
            </a:r>
            <a:r>
              <a:rPr lang="en-US" sz="2000" b="1" dirty="0" err="1" smtClean="0">
                <a:solidFill>
                  <a:srgbClr val="000000"/>
                </a:solidFill>
              </a:rPr>
              <a:t>μαγνητική</a:t>
            </a:r>
            <a:r>
              <a:rPr lang="en-US" sz="2000" b="1" dirty="0" smtClean="0">
                <a:solidFill>
                  <a:srgbClr val="000000"/>
                </a:solidFill>
              </a:rPr>
              <a:t> </a:t>
            </a:r>
            <a:r>
              <a:rPr lang="en-US" sz="2000" b="1" dirty="0" err="1" smtClean="0">
                <a:solidFill>
                  <a:srgbClr val="000000"/>
                </a:solidFill>
              </a:rPr>
              <a:t>ροή</a:t>
            </a:r>
            <a:r>
              <a:rPr lang="en-US" sz="2000" b="1" dirty="0" smtClean="0">
                <a:solidFill>
                  <a:srgbClr val="000000"/>
                </a:solidFill>
              </a:rPr>
              <a:t> </a:t>
            </a:r>
            <a:r>
              <a:rPr lang="en-US" sz="2000" b="1" dirty="0" err="1" smtClean="0">
                <a:solidFill>
                  <a:srgbClr val="000000"/>
                </a:solidFill>
              </a:rPr>
              <a:t>που</a:t>
            </a:r>
            <a:r>
              <a:rPr lang="en-US" sz="2000" b="1" dirty="0" smtClean="0">
                <a:solidFill>
                  <a:srgbClr val="000000"/>
                </a:solidFill>
              </a:rPr>
              <a:t> </a:t>
            </a:r>
            <a:r>
              <a:rPr lang="en-US" sz="2000" b="1" dirty="0" err="1" smtClean="0">
                <a:solidFill>
                  <a:srgbClr val="000000"/>
                </a:solidFill>
              </a:rPr>
              <a:t>διαπερνά</a:t>
            </a:r>
            <a:r>
              <a:rPr lang="en-US" sz="2000" b="1" dirty="0" smtClean="0">
                <a:solidFill>
                  <a:srgbClr val="000000"/>
                </a:solidFill>
              </a:rPr>
              <a:t> </a:t>
            </a:r>
            <a:r>
              <a:rPr lang="en-US" sz="2000" b="1" dirty="0" err="1" smtClean="0">
                <a:solidFill>
                  <a:srgbClr val="000000"/>
                </a:solidFill>
              </a:rPr>
              <a:t>τον</a:t>
            </a:r>
            <a:r>
              <a:rPr lang="en-US" sz="2000" b="1" dirty="0" smtClean="0">
                <a:solidFill>
                  <a:srgbClr val="000000"/>
                </a:solidFill>
              </a:rPr>
              <a:t> </a:t>
            </a:r>
            <a:r>
              <a:rPr lang="en-US" sz="2000" b="1" dirty="0" err="1" smtClean="0">
                <a:solidFill>
                  <a:srgbClr val="000000"/>
                </a:solidFill>
              </a:rPr>
              <a:t>βρόχο</a:t>
            </a:r>
            <a:r>
              <a:rPr lang="en-US" sz="2000" b="1" dirty="0" smtClean="0">
                <a:solidFill>
                  <a:srgbClr val="000000"/>
                </a:solidFill>
              </a:rPr>
              <a:t>.</a:t>
            </a:r>
          </a:p>
        </p:txBody>
      </p:sp>
      <p:sp>
        <p:nvSpPr>
          <p:cNvPr id="5" name="Text Box 5"/>
          <p:cNvSpPr txBox="1">
            <a:spLocks noChangeArrowheads="1"/>
          </p:cNvSpPr>
          <p:nvPr/>
        </p:nvSpPr>
        <p:spPr bwMode="auto">
          <a:xfrm>
            <a:off x="3038656" y="81649"/>
            <a:ext cx="5432680"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Ο Νόμος του </a:t>
            </a:r>
            <a:r>
              <a:rPr lang="en-US" sz="4000" b="1" dirty="0" smtClean="0">
                <a:solidFill>
                  <a:srgbClr val="0F7698"/>
                </a:solidFill>
              </a:rPr>
              <a:t>Faraday</a:t>
            </a:r>
          </a:p>
        </p:txBody>
      </p:sp>
      <p:pic>
        <p:nvPicPr>
          <p:cNvPr id="6" name="Picture 7" descr="27819_3111"/>
          <p:cNvPicPr>
            <a:picLocks noChangeAspect="1" noChangeArrowheads="1"/>
          </p:cNvPicPr>
          <p:nvPr/>
        </p:nvPicPr>
        <p:blipFill>
          <a:blip r:embed="rId2" cstate="print"/>
          <a:srcRect/>
          <a:stretch>
            <a:fillRect/>
          </a:stretch>
        </p:blipFill>
        <p:spPr bwMode="auto">
          <a:xfrm>
            <a:off x="2664243" y="3628427"/>
            <a:ext cx="7194469" cy="3082433"/>
          </a:xfrm>
          <a:prstGeom prst="rect">
            <a:avLst/>
          </a:prstGeom>
          <a:noFill/>
          <a:ln w="9525">
            <a:noFill/>
            <a:miter lim="800000"/>
            <a:headEnd/>
            <a:tailEnd/>
          </a:ln>
          <a:scene3d>
            <a:camera prst="orthographicFront"/>
            <a:lightRig rig="threePt" dir="t"/>
          </a:scene3d>
          <a:sp3d>
            <a:bevelT/>
          </a:sp3d>
        </p:spPr>
      </p:pic>
      <p:pic>
        <p:nvPicPr>
          <p:cNvPr id="622594" name="Picture 2" descr="Αποτέλεσμα εικόνας για Heinrich Lenz">
            <a:hlinkClick r:id="rId3"/>
          </p:cNvPr>
          <p:cNvPicPr>
            <a:picLocks noChangeAspect="1" noChangeArrowheads="1"/>
          </p:cNvPicPr>
          <p:nvPr/>
        </p:nvPicPr>
        <p:blipFill>
          <a:blip r:embed="rId4" cstate="print"/>
          <a:srcRect/>
          <a:stretch>
            <a:fillRect/>
          </a:stretch>
        </p:blipFill>
        <p:spPr bwMode="auto">
          <a:xfrm>
            <a:off x="10066829" y="105100"/>
            <a:ext cx="1657258" cy="1838051"/>
          </a:xfrm>
          <a:prstGeom prst="rect">
            <a:avLst/>
          </a:prstGeom>
          <a:noFill/>
          <a:scene3d>
            <a:camera prst="orthographicFront"/>
            <a:lightRig rig="threePt" dir="t"/>
          </a:scene3d>
          <a:sp3d>
            <a:bevelT/>
          </a:sp3d>
        </p:spPr>
      </p:pic>
      <p:sp>
        <p:nvSpPr>
          <p:cNvPr id="9" name="8 - Θέση αριθμού διαφάνειας"/>
          <p:cNvSpPr>
            <a:spLocks noGrp="1"/>
          </p:cNvSpPr>
          <p:nvPr>
            <p:ph type="sldNum" sz="quarter" idx="12"/>
          </p:nvPr>
        </p:nvSpPr>
        <p:spPr/>
        <p:txBody>
          <a:bodyPr/>
          <a:lstStyle/>
          <a:p>
            <a:fld id="{C2F5A187-A889-495D-B202-899DA2CF5BAE}" type="slidenum">
              <a:rPr lang="en-US" smtClean="0"/>
              <a:pPr/>
              <a:t>161</a:t>
            </a:fld>
            <a:endParaRPr lang="en-US"/>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a:xfrm>
            <a:off x="142404" y="1828801"/>
            <a:ext cx="7010400" cy="3255963"/>
          </a:xfrm>
        </p:spPr>
        <p:txBody>
          <a:bodyPr>
            <a:normAutofit/>
          </a:bodyPr>
          <a:lstStyle/>
          <a:p>
            <a:pPr marL="273050" indent="-273050" algn="just">
              <a:lnSpc>
                <a:spcPct val="100000"/>
              </a:lnSpc>
              <a:defRPr/>
            </a:pPr>
            <a:r>
              <a:rPr lang="en-US" sz="2000" b="1" dirty="0" err="1" smtClean="0">
                <a:solidFill>
                  <a:srgbClr val="000000"/>
                </a:solidFill>
              </a:rPr>
              <a:t>Κοντά</a:t>
            </a:r>
            <a:r>
              <a:rPr lang="en-US" sz="2000" b="1" dirty="0" smtClean="0">
                <a:solidFill>
                  <a:srgbClr val="000000"/>
                </a:solidFill>
              </a:rPr>
              <a:t> </a:t>
            </a:r>
            <a:r>
              <a:rPr lang="en-US" sz="2000" b="1" dirty="0" err="1" smtClean="0">
                <a:solidFill>
                  <a:srgbClr val="000000"/>
                </a:solidFill>
              </a:rPr>
              <a:t>σε</a:t>
            </a:r>
            <a:r>
              <a:rPr lang="en-US" sz="2000" b="1" dirty="0" smtClean="0">
                <a:solidFill>
                  <a:srgbClr val="000000"/>
                </a:solidFill>
              </a:rPr>
              <a:t> </a:t>
            </a:r>
            <a:r>
              <a:rPr lang="en-US" sz="2000" b="1" dirty="0" err="1" smtClean="0">
                <a:solidFill>
                  <a:srgbClr val="000000"/>
                </a:solidFill>
              </a:rPr>
              <a:t>έναν</a:t>
            </a:r>
            <a:r>
              <a:rPr lang="en-US" sz="2000" b="1" dirty="0" smtClean="0">
                <a:solidFill>
                  <a:srgbClr val="000000"/>
                </a:solidFill>
              </a:rPr>
              <a:t> </a:t>
            </a:r>
            <a:r>
              <a:rPr lang="en-US" sz="2000" b="1" dirty="0" err="1" smtClean="0">
                <a:solidFill>
                  <a:srgbClr val="000000"/>
                </a:solidFill>
              </a:rPr>
              <a:t>μεταλλικό</a:t>
            </a:r>
            <a:r>
              <a:rPr lang="en-US" sz="2000" b="1" dirty="0" smtClean="0">
                <a:solidFill>
                  <a:srgbClr val="000000"/>
                </a:solidFill>
              </a:rPr>
              <a:t> </a:t>
            </a:r>
            <a:r>
              <a:rPr lang="en-US" sz="2000" b="1" dirty="0" err="1" smtClean="0">
                <a:solidFill>
                  <a:srgbClr val="000000"/>
                </a:solidFill>
              </a:rPr>
              <a:t>βρόχο</a:t>
            </a:r>
            <a:r>
              <a:rPr lang="en-US" sz="2000" b="1" dirty="0" smtClean="0">
                <a:solidFill>
                  <a:srgbClr val="000000"/>
                </a:solidFill>
              </a:rPr>
              <a:t> </a:t>
            </a:r>
            <a:r>
              <a:rPr lang="el-GR" sz="2000" b="1" dirty="0" smtClean="0">
                <a:solidFill>
                  <a:srgbClr val="000000"/>
                </a:solidFill>
              </a:rPr>
              <a:t>τοποθετείται</a:t>
            </a:r>
            <a:r>
              <a:rPr lang="en-US" sz="2000" b="1" dirty="0" smtClean="0">
                <a:solidFill>
                  <a:srgbClr val="000000"/>
                </a:solidFill>
              </a:rPr>
              <a:t> </a:t>
            </a:r>
            <a:r>
              <a:rPr lang="en-US" sz="2000" b="1" dirty="0" err="1" smtClean="0">
                <a:solidFill>
                  <a:srgbClr val="000000"/>
                </a:solidFill>
              </a:rPr>
              <a:t>ένας</a:t>
            </a:r>
            <a:r>
              <a:rPr lang="en-US" sz="2000" b="1" dirty="0" smtClean="0">
                <a:solidFill>
                  <a:srgbClr val="000000"/>
                </a:solidFill>
              </a:rPr>
              <a:t> </a:t>
            </a:r>
            <a:r>
              <a:rPr lang="en-US" sz="2000" b="1" dirty="0" err="1" smtClean="0">
                <a:solidFill>
                  <a:srgbClr val="000000"/>
                </a:solidFill>
              </a:rPr>
              <a:t>μαγνήτης</a:t>
            </a:r>
            <a:r>
              <a:rPr lang="en-US" sz="2000" b="1" dirty="0" smtClean="0">
                <a:solidFill>
                  <a:srgbClr val="000000"/>
                </a:solidFill>
              </a:rPr>
              <a:t>.</a:t>
            </a:r>
          </a:p>
          <a:p>
            <a:pPr marL="273050" indent="-273050" algn="just">
              <a:buFontTx/>
              <a:buAutoNum type="romanLcPeriod"/>
              <a:defRPr/>
            </a:pPr>
            <a:r>
              <a:rPr lang="en-US" sz="2000" b="1" dirty="0" err="1" smtClean="0">
                <a:solidFill>
                  <a:srgbClr val="000000"/>
                </a:solidFill>
              </a:rPr>
              <a:t>Βρείτε</a:t>
            </a:r>
            <a:r>
              <a:rPr lang="en-US" sz="2000" b="1" dirty="0" smtClean="0">
                <a:solidFill>
                  <a:srgbClr val="000000"/>
                </a:solidFill>
              </a:rPr>
              <a:t> </a:t>
            </a:r>
            <a:r>
              <a:rPr lang="en-US" sz="2000" b="1" dirty="0" err="1" smtClean="0">
                <a:solidFill>
                  <a:srgbClr val="000000"/>
                </a:solidFill>
              </a:rPr>
              <a:t>τη</a:t>
            </a:r>
            <a:r>
              <a:rPr lang="en-US" sz="2000" b="1" dirty="0" smtClean="0">
                <a:solidFill>
                  <a:srgbClr val="000000"/>
                </a:solidFill>
              </a:rPr>
              <a:t> </a:t>
            </a:r>
            <a:r>
              <a:rPr lang="en-US" sz="2000" b="1" dirty="0" err="1" smtClean="0">
                <a:solidFill>
                  <a:srgbClr val="000000"/>
                </a:solidFill>
              </a:rPr>
              <a:t>φορά</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ρεύματος</a:t>
            </a:r>
            <a:r>
              <a:rPr lang="en-US" sz="2000" b="1" dirty="0" smtClean="0">
                <a:solidFill>
                  <a:srgbClr val="000000"/>
                </a:solidFill>
              </a:rPr>
              <a:t> </a:t>
            </a:r>
            <a:r>
              <a:rPr lang="en-US" sz="2000" b="1" dirty="0" err="1" smtClean="0">
                <a:solidFill>
                  <a:srgbClr val="000000"/>
                </a:solidFill>
              </a:rPr>
              <a:t>που</a:t>
            </a:r>
            <a:r>
              <a:rPr lang="en-US" sz="2000" b="1" dirty="0" smtClean="0">
                <a:solidFill>
                  <a:srgbClr val="000000"/>
                </a:solidFill>
              </a:rPr>
              <a:t> </a:t>
            </a:r>
            <a:r>
              <a:rPr lang="en-US" sz="2000" b="1" dirty="0" err="1" smtClean="0">
                <a:solidFill>
                  <a:srgbClr val="000000"/>
                </a:solidFill>
              </a:rPr>
              <a:t>επάγεται</a:t>
            </a:r>
            <a:r>
              <a:rPr lang="en-US" sz="2000" b="1" dirty="0" smtClean="0">
                <a:solidFill>
                  <a:srgbClr val="000000"/>
                </a:solidFill>
              </a:rPr>
              <a:t> </a:t>
            </a:r>
            <a:r>
              <a:rPr lang="en-US" sz="2000" b="1" dirty="0" err="1" smtClean="0">
                <a:solidFill>
                  <a:srgbClr val="000000"/>
                </a:solidFill>
              </a:rPr>
              <a:t>στον</a:t>
            </a:r>
            <a:r>
              <a:rPr lang="en-US" sz="2000" b="1" dirty="0" smtClean="0">
                <a:solidFill>
                  <a:srgbClr val="000000"/>
                </a:solidFill>
              </a:rPr>
              <a:t> </a:t>
            </a:r>
            <a:r>
              <a:rPr lang="en-US" sz="2000" b="1" dirty="0" err="1" smtClean="0">
                <a:solidFill>
                  <a:srgbClr val="000000"/>
                </a:solidFill>
              </a:rPr>
              <a:t>βρόχο</a:t>
            </a:r>
            <a:r>
              <a:rPr lang="en-US" sz="2000" b="1" dirty="0" smtClean="0">
                <a:solidFill>
                  <a:srgbClr val="000000"/>
                </a:solidFill>
              </a:rPr>
              <a:t> </a:t>
            </a:r>
            <a:r>
              <a:rPr lang="en-US" sz="2000" b="1" dirty="0" err="1" smtClean="0">
                <a:solidFill>
                  <a:srgbClr val="000000"/>
                </a:solidFill>
              </a:rPr>
              <a:t>καθώς</a:t>
            </a:r>
            <a:r>
              <a:rPr lang="en-US" sz="2000" b="1" dirty="0" smtClean="0">
                <a:solidFill>
                  <a:srgbClr val="000000"/>
                </a:solidFill>
              </a:rPr>
              <a:t> </a:t>
            </a:r>
            <a:r>
              <a:rPr lang="el-GR" sz="2000" b="1" dirty="0" smtClean="0">
                <a:solidFill>
                  <a:srgbClr val="000000"/>
                </a:solidFill>
              </a:rPr>
              <a:t>ο μαγνήτης ωθείται</a:t>
            </a:r>
            <a:r>
              <a:rPr lang="en-US" sz="2000" b="1" dirty="0" smtClean="0">
                <a:solidFill>
                  <a:srgbClr val="000000"/>
                </a:solidFill>
              </a:rPr>
              <a:t> </a:t>
            </a:r>
            <a:r>
              <a:rPr lang="el-GR" sz="2000" b="1" dirty="0" smtClean="0">
                <a:solidFill>
                  <a:srgbClr val="000000"/>
                </a:solidFill>
              </a:rPr>
              <a:t>προς </a:t>
            </a:r>
            <a:r>
              <a:rPr lang="en-US" sz="2000" b="1" dirty="0" err="1" smtClean="0">
                <a:solidFill>
                  <a:srgbClr val="000000"/>
                </a:solidFill>
              </a:rPr>
              <a:t>το</a:t>
            </a:r>
            <a:r>
              <a:rPr lang="el-GR" sz="2000" b="1" dirty="0" smtClean="0">
                <a:solidFill>
                  <a:srgbClr val="000000"/>
                </a:solidFill>
              </a:rPr>
              <a:t>ν</a:t>
            </a:r>
            <a:r>
              <a:rPr lang="en-US" sz="2000" b="1" dirty="0" smtClean="0">
                <a:solidFill>
                  <a:srgbClr val="000000"/>
                </a:solidFill>
              </a:rPr>
              <a:t> </a:t>
            </a:r>
            <a:r>
              <a:rPr lang="el-GR" sz="2000" b="1" dirty="0" smtClean="0">
                <a:solidFill>
                  <a:srgbClr val="000000"/>
                </a:solidFill>
              </a:rPr>
              <a:t>βρόχο</a:t>
            </a:r>
            <a:r>
              <a:rPr lang="en-US" sz="2000" b="1" dirty="0" smtClean="0">
                <a:solidFill>
                  <a:srgbClr val="000000"/>
                </a:solidFill>
              </a:rPr>
              <a:t> (</a:t>
            </a:r>
            <a:r>
              <a:rPr lang="en-US" sz="2000" b="1" dirty="0" err="1" smtClean="0">
                <a:solidFill>
                  <a:srgbClr val="000000"/>
                </a:solidFill>
              </a:rPr>
              <a:t>σχήματα</a:t>
            </a:r>
            <a:r>
              <a:rPr lang="en-US" sz="2000" b="1" dirty="0" smtClean="0">
                <a:solidFill>
                  <a:srgbClr val="000000"/>
                </a:solidFill>
              </a:rPr>
              <a:t> α </a:t>
            </a:r>
            <a:r>
              <a:rPr lang="en-US" sz="2000" b="1" dirty="0" err="1" smtClean="0">
                <a:solidFill>
                  <a:srgbClr val="000000"/>
                </a:solidFill>
              </a:rPr>
              <a:t>και</a:t>
            </a:r>
            <a:r>
              <a:rPr lang="en-US" sz="2000" b="1" dirty="0" smtClean="0">
                <a:solidFill>
                  <a:srgbClr val="000000"/>
                </a:solidFill>
              </a:rPr>
              <a:t> β).</a:t>
            </a:r>
          </a:p>
          <a:p>
            <a:pPr marL="273050" indent="-273050" algn="just">
              <a:buFontTx/>
              <a:buAutoNum type="romanLcPeriod"/>
              <a:defRPr/>
            </a:pPr>
            <a:r>
              <a:rPr lang="en-US" sz="2000" b="1" dirty="0" err="1" smtClean="0">
                <a:solidFill>
                  <a:srgbClr val="000000"/>
                </a:solidFill>
              </a:rPr>
              <a:t>Βρείτε</a:t>
            </a:r>
            <a:r>
              <a:rPr lang="en-US" sz="2000" b="1" dirty="0" smtClean="0">
                <a:solidFill>
                  <a:srgbClr val="000000"/>
                </a:solidFill>
              </a:rPr>
              <a:t> </a:t>
            </a:r>
            <a:r>
              <a:rPr lang="en-US" sz="2000" b="1" dirty="0" err="1" smtClean="0">
                <a:solidFill>
                  <a:srgbClr val="000000"/>
                </a:solidFill>
              </a:rPr>
              <a:t>τη</a:t>
            </a:r>
            <a:r>
              <a:rPr lang="en-US" sz="2000" b="1" dirty="0" smtClean="0">
                <a:solidFill>
                  <a:srgbClr val="000000"/>
                </a:solidFill>
              </a:rPr>
              <a:t> </a:t>
            </a:r>
            <a:r>
              <a:rPr lang="en-US" sz="2000" b="1" dirty="0" err="1" smtClean="0">
                <a:solidFill>
                  <a:srgbClr val="000000"/>
                </a:solidFill>
              </a:rPr>
              <a:t>φορά</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ρεύματος</a:t>
            </a:r>
            <a:r>
              <a:rPr lang="en-US" sz="2000" b="1" dirty="0" smtClean="0">
                <a:solidFill>
                  <a:srgbClr val="000000"/>
                </a:solidFill>
              </a:rPr>
              <a:t> </a:t>
            </a:r>
            <a:r>
              <a:rPr lang="en-US" sz="2000" b="1" dirty="0" err="1" smtClean="0">
                <a:solidFill>
                  <a:srgbClr val="000000"/>
                </a:solidFill>
              </a:rPr>
              <a:t>που</a:t>
            </a:r>
            <a:r>
              <a:rPr lang="en-US" sz="2000" b="1" dirty="0" smtClean="0">
                <a:solidFill>
                  <a:srgbClr val="000000"/>
                </a:solidFill>
              </a:rPr>
              <a:t> </a:t>
            </a:r>
            <a:r>
              <a:rPr lang="en-US" sz="2000" b="1" dirty="0" err="1" smtClean="0">
                <a:solidFill>
                  <a:srgbClr val="000000"/>
                </a:solidFill>
              </a:rPr>
              <a:t>επάγεται</a:t>
            </a:r>
            <a:r>
              <a:rPr lang="en-US" sz="2000" b="1" dirty="0" smtClean="0">
                <a:solidFill>
                  <a:srgbClr val="000000"/>
                </a:solidFill>
              </a:rPr>
              <a:t> </a:t>
            </a:r>
            <a:r>
              <a:rPr lang="en-US" sz="2000" b="1" dirty="0" err="1" smtClean="0">
                <a:solidFill>
                  <a:srgbClr val="000000"/>
                </a:solidFill>
              </a:rPr>
              <a:t>στον</a:t>
            </a:r>
            <a:r>
              <a:rPr lang="en-US" sz="2000" b="1" dirty="0" smtClean="0">
                <a:solidFill>
                  <a:srgbClr val="000000"/>
                </a:solidFill>
              </a:rPr>
              <a:t> </a:t>
            </a:r>
            <a:r>
              <a:rPr lang="en-US" sz="2000" b="1" dirty="0" err="1" smtClean="0">
                <a:solidFill>
                  <a:srgbClr val="000000"/>
                </a:solidFill>
              </a:rPr>
              <a:t>βρόχο</a:t>
            </a:r>
            <a:r>
              <a:rPr lang="en-US" sz="2000" b="1" dirty="0" smtClean="0">
                <a:solidFill>
                  <a:srgbClr val="000000"/>
                </a:solidFill>
              </a:rPr>
              <a:t> </a:t>
            </a:r>
            <a:r>
              <a:rPr lang="en-US" sz="2000" b="1" dirty="0" err="1" smtClean="0">
                <a:solidFill>
                  <a:srgbClr val="000000"/>
                </a:solidFill>
              </a:rPr>
              <a:t>καθώς</a:t>
            </a:r>
            <a:r>
              <a:rPr lang="en-US" sz="2000" b="1" dirty="0" smtClean="0">
                <a:solidFill>
                  <a:srgbClr val="000000"/>
                </a:solidFill>
              </a:rPr>
              <a:t> ο </a:t>
            </a:r>
            <a:r>
              <a:rPr lang="en-US" sz="2000" b="1" dirty="0" err="1" smtClean="0">
                <a:solidFill>
                  <a:srgbClr val="000000"/>
                </a:solidFill>
              </a:rPr>
              <a:t>μαγνήτη</a:t>
            </a:r>
            <a:r>
              <a:rPr lang="el-GR" sz="2000" b="1" dirty="0" smtClean="0">
                <a:solidFill>
                  <a:srgbClr val="000000"/>
                </a:solidFill>
              </a:rPr>
              <a:t>ς</a:t>
            </a:r>
            <a:r>
              <a:rPr lang="en-US" sz="2000" b="1" dirty="0" smtClean="0">
                <a:solidFill>
                  <a:srgbClr val="000000"/>
                </a:solidFill>
              </a:rPr>
              <a:t> </a:t>
            </a:r>
            <a:r>
              <a:rPr lang="el-GR" sz="2000" b="1" dirty="0" smtClean="0">
                <a:solidFill>
                  <a:srgbClr val="000000"/>
                </a:solidFill>
              </a:rPr>
              <a:t>απομακρύνεται από τον βρόχο </a:t>
            </a:r>
            <a:r>
              <a:rPr lang="en-US" sz="2000" b="1" dirty="0" smtClean="0">
                <a:solidFill>
                  <a:srgbClr val="000000"/>
                </a:solidFill>
              </a:rPr>
              <a:t>(</a:t>
            </a:r>
            <a:r>
              <a:rPr lang="en-US" sz="2000" b="1" dirty="0" err="1" smtClean="0">
                <a:solidFill>
                  <a:srgbClr val="000000"/>
                </a:solidFill>
              </a:rPr>
              <a:t>σχήματα</a:t>
            </a:r>
            <a:r>
              <a:rPr lang="en-US" sz="2000" b="1" dirty="0" smtClean="0">
                <a:solidFill>
                  <a:srgbClr val="000000"/>
                </a:solidFill>
              </a:rPr>
              <a:t> γ </a:t>
            </a:r>
            <a:r>
              <a:rPr lang="en-US" sz="2000" b="1" dirty="0" err="1" smtClean="0">
                <a:solidFill>
                  <a:srgbClr val="000000"/>
                </a:solidFill>
              </a:rPr>
              <a:t>και</a:t>
            </a:r>
            <a:r>
              <a:rPr lang="en-US" sz="2000" b="1" dirty="0" smtClean="0">
                <a:solidFill>
                  <a:srgbClr val="000000"/>
                </a:solidFill>
              </a:rPr>
              <a:t> δ).</a:t>
            </a:r>
          </a:p>
        </p:txBody>
      </p:sp>
      <p:pic>
        <p:nvPicPr>
          <p:cNvPr id="34821" name="Picture 7" descr="27819_3113"/>
          <p:cNvPicPr>
            <a:picLocks noChangeAspect="1" noChangeArrowheads="1"/>
          </p:cNvPicPr>
          <p:nvPr/>
        </p:nvPicPr>
        <p:blipFill>
          <a:blip r:embed="rId3" cstate="print"/>
          <a:srcRect/>
          <a:stretch>
            <a:fillRect/>
          </a:stretch>
        </p:blipFill>
        <p:spPr bwMode="auto">
          <a:xfrm>
            <a:off x="7149563" y="1023992"/>
            <a:ext cx="4803035" cy="5061498"/>
          </a:xfrm>
          <a:prstGeom prst="rect">
            <a:avLst/>
          </a:prstGeom>
          <a:noFill/>
          <a:ln w="9525">
            <a:noFill/>
            <a:miter lim="800000"/>
            <a:headEnd/>
            <a:tailEnd/>
          </a:ln>
          <a:scene3d>
            <a:camera prst="orthographicFront"/>
            <a:lightRig rig="threePt" dir="t"/>
          </a:scene3d>
          <a:sp3d>
            <a:bevelT/>
          </a:sp3d>
        </p:spPr>
      </p:pic>
      <p:sp>
        <p:nvSpPr>
          <p:cNvPr id="7" name="Rectangle 4"/>
          <p:cNvSpPr>
            <a:spLocks noGrp="1" noChangeArrowheads="1"/>
          </p:cNvSpPr>
          <p:nvPr>
            <p:ph type="title"/>
          </p:nvPr>
        </p:nvSpPr>
        <p:spPr>
          <a:xfrm>
            <a:off x="708865" y="861848"/>
            <a:ext cx="4441204" cy="651641"/>
          </a:xfrm>
        </p:spPr>
        <p:txBody>
          <a:bodyPr>
            <a:normAutofit/>
          </a:bodyPr>
          <a:lstStyle/>
          <a:p>
            <a:r>
              <a:rPr lang="en-US" sz="2800" b="1" dirty="0" smtClean="0">
                <a:solidFill>
                  <a:srgbClr val="0D3857"/>
                </a:solidFill>
              </a:rPr>
              <a:t>Ο </a:t>
            </a:r>
            <a:r>
              <a:rPr lang="en-US" sz="2800" b="1" dirty="0" err="1" smtClean="0">
                <a:solidFill>
                  <a:srgbClr val="0D3857"/>
                </a:solidFill>
              </a:rPr>
              <a:t>κανόνας</a:t>
            </a:r>
            <a:r>
              <a:rPr lang="en-US" sz="2800" b="1" dirty="0" smtClean="0">
                <a:solidFill>
                  <a:srgbClr val="0D3857"/>
                </a:solidFill>
              </a:rPr>
              <a:t> </a:t>
            </a:r>
            <a:r>
              <a:rPr lang="en-US" sz="2800" b="1" dirty="0" err="1" smtClean="0">
                <a:solidFill>
                  <a:srgbClr val="0D3857"/>
                </a:solidFill>
              </a:rPr>
              <a:t>του</a:t>
            </a:r>
            <a:r>
              <a:rPr lang="en-US" sz="2800" b="1" dirty="0" smtClean="0">
                <a:solidFill>
                  <a:srgbClr val="0D3857"/>
                </a:solidFill>
              </a:rPr>
              <a:t> Lenz</a:t>
            </a:r>
          </a:p>
        </p:txBody>
      </p:sp>
      <p:sp>
        <p:nvSpPr>
          <p:cNvPr id="8" name="Text Box 5"/>
          <p:cNvSpPr txBox="1">
            <a:spLocks noChangeArrowheads="1"/>
          </p:cNvSpPr>
          <p:nvPr/>
        </p:nvSpPr>
        <p:spPr bwMode="auto">
          <a:xfrm>
            <a:off x="3038656" y="81649"/>
            <a:ext cx="5432680"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Ο Νόμος του </a:t>
            </a:r>
            <a:r>
              <a:rPr lang="en-US" sz="4000" b="1" dirty="0" smtClean="0">
                <a:solidFill>
                  <a:srgbClr val="0F7698"/>
                </a:solidFill>
              </a:rPr>
              <a:t>Faraday</a:t>
            </a:r>
          </a:p>
        </p:txBody>
      </p:sp>
      <p:graphicFrame>
        <p:nvGraphicFramePr>
          <p:cNvPr id="614402" name="Object 7"/>
          <p:cNvGraphicFramePr>
            <a:graphicFrameLocks noChangeAspect="1"/>
          </p:cNvGraphicFramePr>
          <p:nvPr/>
        </p:nvGraphicFramePr>
        <p:xfrm>
          <a:off x="1593630" y="4905868"/>
          <a:ext cx="4365217" cy="1179622"/>
        </p:xfrm>
        <a:graphic>
          <a:graphicData uri="http://schemas.openxmlformats.org/presentationml/2006/ole">
            <mc:AlternateContent xmlns:mc="http://schemas.openxmlformats.org/markup-compatibility/2006">
              <mc:Choice xmlns:v="urn:schemas-microsoft-com:vml" Requires="v">
                <p:oleObj spid="_x0000_s614408" name="Equation" r:id="rId4" imgW="1091880" imgH="393480" progId="Equation.DSMT4">
                  <p:embed/>
                </p:oleObj>
              </mc:Choice>
              <mc:Fallback>
                <p:oleObj name="Equation" r:id="rId4" imgW="1091880" imgH="393480" progId="Equation.DSMT4">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3630" y="4905868"/>
                        <a:ext cx="4365217" cy="1179622"/>
                      </a:xfrm>
                      <a:prstGeom prst="rect">
                        <a:avLst/>
                      </a:prstGeom>
                      <a:solidFill>
                        <a:srgbClr val="FF9900"/>
                      </a:solidFill>
                    </p:spPr>
                  </p:pic>
                </p:oleObj>
              </mc:Fallback>
            </mc:AlternateContent>
          </a:graphicData>
        </a:graphic>
      </p:graphicFrame>
      <p:sp>
        <p:nvSpPr>
          <p:cNvPr id="11" name="10 - Θέση αριθμού διαφάνειας"/>
          <p:cNvSpPr>
            <a:spLocks noGrp="1"/>
          </p:cNvSpPr>
          <p:nvPr>
            <p:ph type="sldNum" sz="quarter" idx="12"/>
          </p:nvPr>
        </p:nvSpPr>
        <p:spPr/>
        <p:txBody>
          <a:bodyPr/>
          <a:lstStyle/>
          <a:p>
            <a:pPr>
              <a:defRPr/>
            </a:pPr>
            <a:fld id="{D9BCBB20-4528-4154-9DD1-907AB1DA4A80}" type="slidenum">
              <a:rPr lang="en-US" smtClean="0"/>
              <a:pPr>
                <a:defRPr/>
              </a:pPr>
              <a:t>162</a:t>
            </a:fld>
            <a:endParaRPr lang="en-US"/>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2835454" y="1633221"/>
            <a:ext cx="5432680"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Οπτική</a:t>
            </a:r>
            <a:endParaRPr lang="en-US" sz="4000" b="1" dirty="0" smtClean="0">
              <a:solidFill>
                <a:srgbClr val="0F7698"/>
              </a:solidFill>
            </a:endParaRPr>
          </a:p>
        </p:txBody>
      </p:sp>
      <p:sp>
        <p:nvSpPr>
          <p:cNvPr id="5" name="4 - Θέση αριθμού διαφάνειας"/>
          <p:cNvSpPr>
            <a:spLocks noGrp="1"/>
          </p:cNvSpPr>
          <p:nvPr>
            <p:ph type="sldNum" sz="quarter" idx="12"/>
          </p:nvPr>
        </p:nvSpPr>
        <p:spPr/>
        <p:txBody>
          <a:bodyPr/>
          <a:lstStyle/>
          <a:p>
            <a:pPr>
              <a:defRPr/>
            </a:pPr>
            <a:fld id="{1A5AFEB3-9FE6-4F28-B17E-F12F1808A410}" type="slidenum">
              <a:rPr lang="en-US" altLang="en-US" smtClean="0"/>
              <a:pPr>
                <a:defRPr/>
              </a:pPr>
              <a:t>163</a:t>
            </a:fld>
            <a:endParaRPr lang="en-US" altLang="en-US" dirty="0"/>
          </a:p>
        </p:txBody>
      </p:sp>
      <p:pic>
        <p:nvPicPr>
          <p:cNvPr id="4" name="Picture 6" descr="35p1011">
            <a:hlinkClick r:id="rId2"/>
          </p:cNvPr>
          <p:cNvPicPr>
            <a:picLocks noGrp="1" noChangeAspect="1" noChangeArrowheads="1"/>
          </p:cNvPicPr>
          <p:nvPr>
            <p:ph sz="half" idx="4294967295"/>
          </p:nvPr>
        </p:nvPicPr>
        <p:blipFill>
          <a:blip r:embed="rId3" cstate="print"/>
          <a:srcRect/>
          <a:stretch>
            <a:fillRect/>
          </a:stretch>
        </p:blipFill>
        <p:spPr>
          <a:xfrm>
            <a:off x="3770488" y="2506130"/>
            <a:ext cx="3612444" cy="3456107"/>
          </a:xfrm>
          <a:scene3d>
            <a:camera prst="orthographicFront"/>
            <a:lightRig rig="threePt" dir="t"/>
          </a:scene3d>
          <a:sp3d>
            <a:bevelT/>
          </a:sp3d>
        </p:spPr>
      </p:pic>
      <p:sp>
        <p:nvSpPr>
          <p:cNvPr id="7" name="6 - Ορθογώνιο"/>
          <p:cNvSpPr/>
          <p:nvPr/>
        </p:nvSpPr>
        <p:spPr>
          <a:xfrm>
            <a:off x="4248163" y="6145579"/>
            <a:ext cx="2760692" cy="461665"/>
          </a:xfrm>
          <a:prstGeom prst="rect">
            <a:avLst/>
          </a:prstGeom>
          <a:solidFill>
            <a:srgbClr val="996600"/>
          </a:solidFill>
          <a:scene3d>
            <a:camera prst="orthographicFront"/>
            <a:lightRig rig="threePt" dir="t"/>
          </a:scene3d>
          <a:sp3d>
            <a:bevelT/>
          </a:sp3d>
        </p:spPr>
        <p:txBody>
          <a:bodyPr wrap="none">
            <a:spAutoFit/>
          </a:bodyPr>
          <a:lstStyle/>
          <a:p>
            <a:r>
              <a:rPr lang="en-US" sz="2400" b="1" dirty="0" smtClean="0">
                <a:solidFill>
                  <a:srgbClr val="002060"/>
                </a:solidFill>
                <a:hlinkClick r:id="rId2"/>
              </a:rPr>
              <a:t>Christian Huygens</a:t>
            </a:r>
            <a:endParaRPr lang="el-GR" sz="2400" b="1" dirty="0">
              <a:solidFill>
                <a:srgbClr val="002060"/>
              </a:solidFill>
            </a:endParaRPr>
          </a:p>
        </p:txBody>
      </p:sp>
      <p:sp>
        <p:nvSpPr>
          <p:cNvPr id="8" name="Content Placeholder 2"/>
          <p:cNvSpPr>
            <a:spLocks noGrp="1"/>
          </p:cNvSpPr>
          <p:nvPr>
            <p:ph sz="half" idx="1"/>
          </p:nvPr>
        </p:nvSpPr>
        <p:spPr>
          <a:xfrm>
            <a:off x="7507111" y="2883083"/>
            <a:ext cx="4549422" cy="2366255"/>
          </a:xfrm>
        </p:spPr>
        <p:txBody>
          <a:bodyPr>
            <a:normAutofit/>
          </a:bodyPr>
          <a:lstStyle/>
          <a:p>
            <a:pPr marL="180975" indent="-180975" eaLnBrk="1" hangingPunct="1">
              <a:lnSpc>
                <a:spcPts val="2100"/>
              </a:lnSpc>
            </a:pPr>
            <a:r>
              <a:rPr lang="en-US" sz="1800" b="1" dirty="0" smtClean="0">
                <a:solidFill>
                  <a:schemeClr val="tx1"/>
                </a:solidFill>
              </a:rPr>
              <a:t>1629–1695</a:t>
            </a:r>
          </a:p>
          <a:p>
            <a:pPr marL="180975" indent="-180975" eaLnBrk="1" hangingPunct="1">
              <a:lnSpc>
                <a:spcPts val="2100"/>
              </a:lnSpc>
            </a:pPr>
            <a:r>
              <a:rPr lang="el-GR" sz="1800" b="1" dirty="0" smtClean="0">
                <a:solidFill>
                  <a:schemeClr val="tx1"/>
                </a:solidFill>
              </a:rPr>
              <a:t>Πίστευε ότι το φως είναι ένα είδος ταλάντωσης</a:t>
            </a:r>
            <a:r>
              <a:rPr lang="en-US" sz="1800" b="1" dirty="0" smtClean="0">
                <a:solidFill>
                  <a:schemeClr val="tx1"/>
                </a:solidFill>
              </a:rPr>
              <a:t>.</a:t>
            </a:r>
          </a:p>
          <a:p>
            <a:pPr marL="180975" indent="-180975" eaLnBrk="1" hangingPunct="1">
              <a:lnSpc>
                <a:spcPts val="2100"/>
              </a:lnSpc>
            </a:pPr>
            <a:r>
              <a:rPr lang="el-GR" sz="1800" b="1" dirty="0" smtClean="0">
                <a:solidFill>
                  <a:schemeClr val="tx1"/>
                </a:solidFill>
              </a:rPr>
              <a:t>Διατύπωσε τους νόμους της ανάκλασης και της διάθλασης</a:t>
            </a:r>
            <a:r>
              <a:rPr lang="en-US" sz="1800" b="1" dirty="0" smtClean="0">
                <a:solidFill>
                  <a:schemeClr val="tx1"/>
                </a:solidFill>
              </a:rPr>
              <a:t>.</a:t>
            </a:r>
          </a:p>
          <a:p>
            <a:pPr marL="180975" indent="-180975" eaLnBrk="1" hangingPunct="1">
              <a:lnSpc>
                <a:spcPts val="2100"/>
              </a:lnSpc>
            </a:pPr>
            <a:r>
              <a:rPr lang="el-GR" sz="1800" b="1" dirty="0" smtClean="0">
                <a:solidFill>
                  <a:schemeClr val="tx1"/>
                </a:solidFill>
              </a:rPr>
              <a:t>Εξήγησε το φαινόμενο της διπλής διάθλασης</a:t>
            </a:r>
            <a:r>
              <a:rPr lang="en-US" sz="1800" b="1" dirty="0" smtClean="0">
                <a:solidFill>
                  <a:schemeClr val="tx1"/>
                </a:solidFill>
              </a:rPr>
              <a:t>.</a:t>
            </a:r>
          </a:p>
          <a:p>
            <a:pPr marL="0" indent="0" eaLnBrk="1" hangingPunct="1"/>
            <a:endParaRPr lang="en-US" sz="1800" dirty="0" smtClean="0"/>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Content Placeholder 2"/>
          <p:cNvSpPr>
            <a:spLocks noGrp="1"/>
          </p:cNvSpPr>
          <p:nvPr>
            <p:ph idx="1"/>
          </p:nvPr>
        </p:nvSpPr>
        <p:spPr>
          <a:xfrm>
            <a:off x="587023" y="862361"/>
            <a:ext cx="11130844" cy="4782083"/>
          </a:xfrm>
        </p:spPr>
        <p:txBody>
          <a:bodyPr>
            <a:normAutofit fontScale="92500" lnSpcReduction="10000"/>
          </a:bodyPr>
          <a:lstStyle/>
          <a:p>
            <a:pPr marL="742950" indent="-742950" algn="just" eaLnBrk="1" hangingPunct="1"/>
            <a:r>
              <a:rPr lang="el-GR" sz="1900" b="1" dirty="0" smtClean="0">
                <a:solidFill>
                  <a:srgbClr val="002060"/>
                </a:solidFill>
              </a:rPr>
              <a:t>Υπάρχουν δύο ιστορικά μοντέλα της φύσης του φωτός</a:t>
            </a:r>
            <a:r>
              <a:rPr lang="en-US" sz="1900" b="1" dirty="0" smtClean="0">
                <a:solidFill>
                  <a:srgbClr val="002060"/>
                </a:solidFill>
              </a:rPr>
              <a:t>.</a:t>
            </a:r>
          </a:p>
          <a:p>
            <a:pPr marL="742950" indent="-742950" algn="just"/>
            <a:r>
              <a:rPr lang="el-GR" sz="1900" b="1" dirty="0" smtClean="0">
                <a:solidFill>
                  <a:schemeClr val="tx1"/>
                </a:solidFill>
              </a:rPr>
              <a:t>Πριν από τις αρχές του 19ου αιώνα, οι επιστήμονες θεωρούσαν ότι το φως ήταν </a:t>
            </a:r>
            <a:r>
              <a:rPr lang="el-GR" sz="1900" b="1" dirty="0" smtClean="0">
                <a:solidFill>
                  <a:srgbClr val="002060"/>
                </a:solidFill>
              </a:rPr>
              <a:t>ροή σωματιδίων</a:t>
            </a:r>
            <a:r>
              <a:rPr lang="en-US" sz="1900" b="1" dirty="0" smtClean="0">
                <a:solidFill>
                  <a:srgbClr val="002060"/>
                </a:solidFill>
              </a:rPr>
              <a:t>.</a:t>
            </a:r>
          </a:p>
          <a:p>
            <a:pPr marL="742950" indent="-742950" algn="just"/>
            <a:r>
              <a:rPr lang="el-GR" sz="1900" b="1" dirty="0" smtClean="0">
                <a:solidFill>
                  <a:schemeClr val="tx1"/>
                </a:solidFill>
              </a:rPr>
              <a:t>Σύμφωνα με αυτή τη θεωρία, τα σωματίδια είτε εκπέμπονται από το παρατηρούμενο σώμα είτε πηγάζουν από τα μάτια του παρατηρητή</a:t>
            </a:r>
            <a:r>
              <a:rPr lang="en-US" sz="1900" b="1" dirty="0" smtClean="0">
                <a:solidFill>
                  <a:schemeClr val="tx1"/>
                </a:solidFill>
              </a:rPr>
              <a:t>.</a:t>
            </a:r>
          </a:p>
          <a:p>
            <a:pPr marL="742950" indent="-742950" algn="just"/>
            <a:r>
              <a:rPr lang="el-GR" sz="1900" b="1" dirty="0" smtClean="0">
                <a:solidFill>
                  <a:schemeClr val="tx1"/>
                </a:solidFill>
              </a:rPr>
              <a:t>Ο βασικός «αρχιτέκτονας» της </a:t>
            </a:r>
            <a:r>
              <a:rPr lang="el-GR" sz="1900" b="1" dirty="0" smtClean="0">
                <a:solidFill>
                  <a:srgbClr val="002060"/>
                </a:solidFill>
              </a:rPr>
              <a:t>σωματιδιακής θεωρίας </a:t>
            </a:r>
            <a:r>
              <a:rPr lang="el-GR" sz="1900" b="1" dirty="0" smtClean="0">
                <a:solidFill>
                  <a:schemeClr val="tx1"/>
                </a:solidFill>
              </a:rPr>
              <a:t>του φωτός ήταν ο Νεύτωνας.</a:t>
            </a:r>
            <a:endParaRPr lang="en-US" sz="1900" b="1" dirty="0" smtClean="0">
              <a:solidFill>
                <a:schemeClr val="tx1"/>
              </a:solidFill>
            </a:endParaRPr>
          </a:p>
          <a:p>
            <a:pPr lvl="1" indent="-742950" algn="just"/>
            <a:r>
              <a:rPr lang="el-GR" sz="1900" b="1" dirty="0" smtClean="0">
                <a:solidFill>
                  <a:schemeClr val="tx1"/>
                </a:solidFill>
              </a:rPr>
              <a:t>Πίστευε ότι τα αντικείμενα εκπέμπουν σωματίδια, τα οποία διεγείρουν την αίσθηση της όρασης μόλις εισέρχονται στο μάτι</a:t>
            </a:r>
            <a:r>
              <a:rPr lang="en-US" sz="1900" b="1" dirty="0" smtClean="0">
                <a:solidFill>
                  <a:schemeClr val="tx1"/>
                </a:solidFill>
              </a:rPr>
              <a:t>.</a:t>
            </a:r>
          </a:p>
          <a:p>
            <a:pPr lvl="1" indent="-742950" algn="just"/>
            <a:endParaRPr lang="en-US" sz="1900" b="1" dirty="0" smtClean="0">
              <a:solidFill>
                <a:schemeClr val="tx1"/>
              </a:solidFill>
            </a:endParaRPr>
          </a:p>
          <a:p>
            <a:pPr marL="742950" indent="-742950" algn="just">
              <a:lnSpc>
                <a:spcPct val="90000"/>
              </a:lnSpc>
            </a:pPr>
            <a:r>
              <a:rPr lang="el-GR" sz="1900" b="1" dirty="0" smtClean="0">
                <a:solidFill>
                  <a:schemeClr val="tx1"/>
                </a:solidFill>
              </a:rPr>
              <a:t>Σύμφωνα με τον </a:t>
            </a:r>
            <a:r>
              <a:rPr lang="en-US" sz="1900" b="1" dirty="0" smtClean="0">
                <a:solidFill>
                  <a:srgbClr val="002060"/>
                </a:solidFill>
              </a:rPr>
              <a:t>Christian Huygens</a:t>
            </a:r>
            <a:r>
              <a:rPr lang="el-GR" sz="1900" b="1" dirty="0" smtClean="0">
                <a:solidFill>
                  <a:schemeClr val="tx1"/>
                </a:solidFill>
              </a:rPr>
              <a:t>, το φως είναι ένα είδος </a:t>
            </a:r>
            <a:r>
              <a:rPr lang="el-GR" sz="1900" b="1" dirty="0" smtClean="0">
                <a:solidFill>
                  <a:srgbClr val="002060"/>
                </a:solidFill>
              </a:rPr>
              <a:t>κυματικής κίνησης</a:t>
            </a:r>
            <a:r>
              <a:rPr lang="en-US" sz="1900" b="1" dirty="0" smtClean="0">
                <a:solidFill>
                  <a:schemeClr val="tx1"/>
                </a:solidFill>
              </a:rPr>
              <a:t>.</a:t>
            </a:r>
          </a:p>
          <a:p>
            <a:pPr marL="742950" indent="-742950" algn="just">
              <a:lnSpc>
                <a:spcPct val="90000"/>
              </a:lnSpc>
            </a:pPr>
            <a:r>
              <a:rPr lang="el-GR" sz="1900" b="1" dirty="0" smtClean="0">
                <a:solidFill>
                  <a:schemeClr val="tx1"/>
                </a:solidFill>
              </a:rPr>
              <a:t>Η πρώτη σαφής επίδειξη της κυματικής φύσης του φωτός έγινε το 1801 από τον </a:t>
            </a:r>
            <a:r>
              <a:rPr lang="en-US" sz="1900" b="1" dirty="0" smtClean="0">
                <a:solidFill>
                  <a:schemeClr val="tx1"/>
                </a:solidFill>
              </a:rPr>
              <a:t>Thomas</a:t>
            </a:r>
            <a:r>
              <a:rPr lang="el-GR" sz="1900" b="1" dirty="0" smtClean="0">
                <a:solidFill>
                  <a:schemeClr val="tx1"/>
                </a:solidFill>
              </a:rPr>
              <a:t> </a:t>
            </a:r>
            <a:r>
              <a:rPr lang="el-GR" sz="1900" b="1" dirty="0" err="1" smtClean="0">
                <a:solidFill>
                  <a:schemeClr val="tx1"/>
                </a:solidFill>
              </a:rPr>
              <a:t>Young</a:t>
            </a:r>
            <a:r>
              <a:rPr lang="el-GR" sz="1900" b="1" dirty="0" smtClean="0">
                <a:solidFill>
                  <a:schemeClr val="tx1"/>
                </a:solidFill>
              </a:rPr>
              <a:t>.</a:t>
            </a:r>
          </a:p>
          <a:p>
            <a:pPr lvl="1" indent="-742950" algn="just">
              <a:lnSpc>
                <a:spcPct val="90000"/>
              </a:lnSpc>
            </a:pPr>
            <a:r>
              <a:rPr lang="el-GR" sz="1900" b="1" dirty="0" smtClean="0">
                <a:solidFill>
                  <a:schemeClr val="tx1"/>
                </a:solidFill>
              </a:rPr>
              <a:t>Απέδειξε ότι οι ακτίνες φωτός συμβάλλουν</a:t>
            </a:r>
            <a:r>
              <a:rPr lang="en-US" sz="1900" b="1" dirty="0" smtClean="0">
                <a:solidFill>
                  <a:schemeClr val="tx1"/>
                </a:solidFill>
              </a:rPr>
              <a:t>.</a:t>
            </a:r>
          </a:p>
          <a:p>
            <a:pPr lvl="1" indent="-742950" algn="just">
              <a:lnSpc>
                <a:spcPct val="90000"/>
              </a:lnSpc>
            </a:pPr>
            <a:r>
              <a:rPr lang="el-GR" sz="1900" b="1" dirty="0" smtClean="0">
                <a:solidFill>
                  <a:schemeClr val="tx1"/>
                </a:solidFill>
              </a:rPr>
              <a:t>Αυτή η συμπεριφορά δεν μπορούσε να ερμηνευτεί βάσει της θεωρίας της σωματιδιακής φύσης του φωτός.</a:t>
            </a:r>
          </a:p>
          <a:p>
            <a:pPr lvl="1"/>
            <a:endParaRPr lang="en-US" sz="1700" dirty="0" smtClean="0"/>
          </a:p>
          <a:p>
            <a:pPr marL="0" indent="0" eaLnBrk="1" hangingPunct="1"/>
            <a:endParaRPr lang="en-US" dirty="0" smtClean="0"/>
          </a:p>
        </p:txBody>
      </p:sp>
      <p:sp>
        <p:nvSpPr>
          <p:cNvPr id="5" name="Title 1"/>
          <p:cNvSpPr txBox="1">
            <a:spLocks/>
          </p:cNvSpPr>
          <p:nvPr/>
        </p:nvSpPr>
        <p:spPr>
          <a:xfrm>
            <a:off x="3251200" y="158040"/>
            <a:ext cx="4854222" cy="620889"/>
          </a:xfrm>
          <a:prstGeom prst="rect">
            <a:avLst/>
          </a:prstGeom>
        </p:spPr>
        <p:txBody>
          <a:bodyPr vert="horz" lIns="91440" tIns="45720" rIns="91440" bIns="45720" rtlCol="0" anchor="t">
            <a:normAutofit fontScale="975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l-GR" sz="3600" b="1" i="0" u="none" strike="noStrike" kern="1200" cap="none" spc="0" normalizeH="0" baseline="0" noProof="0" dirty="0" smtClean="0">
                <a:ln>
                  <a:noFill/>
                </a:ln>
                <a:solidFill>
                  <a:srgbClr val="002060"/>
                </a:solidFill>
                <a:effectLst/>
                <a:uLnTx/>
                <a:uFillTx/>
                <a:latin typeface="+mj-lt"/>
                <a:ea typeface="+mj-ea"/>
                <a:cs typeface="+mj-cs"/>
              </a:rPr>
              <a:t>Εισαγωγή στο φως</a:t>
            </a:r>
            <a:endParaRPr kumimoji="0" lang="en-US" sz="3600" b="1" i="0" u="none" strike="noStrike" kern="1200" cap="none" spc="0" normalizeH="0" baseline="0" noProof="0" dirty="0" smtClean="0">
              <a:ln>
                <a:noFill/>
              </a:ln>
              <a:solidFill>
                <a:srgbClr val="002060"/>
              </a:solidFill>
              <a:effectLst/>
              <a:uLnTx/>
              <a:uFillTx/>
              <a:latin typeface="+mj-lt"/>
              <a:ea typeface="+mj-ea"/>
              <a:cs typeface="+mj-cs"/>
            </a:endParaRPr>
          </a:p>
        </p:txBody>
      </p:sp>
      <p:sp>
        <p:nvSpPr>
          <p:cNvPr id="6" name="Rectangle 5"/>
          <p:cNvSpPr txBox="1">
            <a:spLocks noChangeArrowheads="1"/>
          </p:cNvSpPr>
          <p:nvPr/>
        </p:nvSpPr>
        <p:spPr>
          <a:xfrm>
            <a:off x="666046" y="5665794"/>
            <a:ext cx="11074399" cy="1039806"/>
          </a:xfrm>
          <a:prstGeom prst="rect">
            <a:avLst/>
          </a:prstGeom>
        </p:spPr>
        <p:txBody>
          <a:bodyPr vert="horz" lIns="91440" tIns="45720" rIns="91440" bIns="45720" rtlCol="0">
            <a:normAutofit fontScale="92500" lnSpcReduction="20000"/>
          </a:bodyPr>
          <a:lstStyle/>
          <a:p>
            <a:pPr marL="631825" marR="0" lvl="0" indent="-631825" algn="just"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l-GR" b="1" i="0" u="none" strike="noStrike" kern="1200" cap="none" spc="0" normalizeH="0" baseline="0" noProof="0" dirty="0" smtClean="0">
                <a:ln>
                  <a:noFill/>
                </a:ln>
                <a:effectLst/>
                <a:uLnTx/>
                <a:uFillTx/>
                <a:latin typeface="+mn-lt"/>
                <a:ea typeface="+mn-ea"/>
                <a:cs typeface="+mn-cs"/>
              </a:rPr>
              <a:t>Με βάση τα παραπάνω</a:t>
            </a:r>
            <a:r>
              <a:rPr kumimoji="0" lang="en-US" b="1" i="0" u="none" strike="noStrike" kern="1200" cap="none" spc="0" normalizeH="0" baseline="0" noProof="0" dirty="0" smtClean="0">
                <a:ln>
                  <a:noFill/>
                </a:ln>
                <a:effectLst/>
                <a:uLnTx/>
                <a:uFillTx/>
                <a:latin typeface="+mn-lt"/>
                <a:ea typeface="+mn-ea"/>
                <a:cs typeface="+mn-cs"/>
              </a:rPr>
              <a:t>, </a:t>
            </a:r>
            <a:r>
              <a:rPr kumimoji="0" lang="el-GR" b="1" i="0" u="none" strike="noStrike" kern="1200" cap="none" spc="0" normalizeH="0" baseline="0" noProof="0" dirty="0" smtClean="0">
                <a:ln>
                  <a:noFill/>
                </a:ln>
                <a:effectLst/>
                <a:uLnTx/>
                <a:uFillTx/>
                <a:latin typeface="+mn-lt"/>
                <a:ea typeface="+mn-ea"/>
                <a:cs typeface="+mn-cs"/>
              </a:rPr>
              <a:t>πρέπει να θεωρήσουμε ότι το φως έχει </a:t>
            </a:r>
            <a:r>
              <a:rPr kumimoji="0" lang="el-GR" sz="2200" b="1" i="0" u="none" strike="noStrike" kern="1200" cap="none" spc="0" normalizeH="0" baseline="0" noProof="0" dirty="0" smtClean="0">
                <a:ln>
                  <a:noFill/>
                </a:ln>
                <a:solidFill>
                  <a:srgbClr val="002060"/>
                </a:solidFill>
                <a:effectLst/>
                <a:uLnTx/>
                <a:uFillTx/>
                <a:latin typeface="+mn-lt"/>
                <a:ea typeface="+mn-ea"/>
                <a:cs typeface="+mn-cs"/>
              </a:rPr>
              <a:t>διττή φύση</a:t>
            </a:r>
            <a:r>
              <a:rPr kumimoji="0" lang="en-US" b="1" i="0" u="none" strike="noStrike" kern="1200" cap="none" spc="0" normalizeH="0" baseline="0" noProof="0" dirty="0" smtClean="0">
                <a:ln>
                  <a:noFill/>
                </a:ln>
                <a:effectLst/>
                <a:uLnTx/>
                <a:uFillTx/>
                <a:latin typeface="+mn-lt"/>
                <a:ea typeface="+mn-ea"/>
                <a:cs typeface="+mn-cs"/>
              </a:rPr>
              <a:t>.</a:t>
            </a:r>
          </a:p>
          <a:p>
            <a:pPr marL="631825" marR="0" lvl="0" indent="-631825" algn="just"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l-GR" b="1" i="0" u="none" strike="noStrike" kern="1200" cap="none" spc="0" normalizeH="0" baseline="0" noProof="0" dirty="0" smtClean="0">
                <a:ln>
                  <a:noFill/>
                </a:ln>
                <a:effectLst/>
                <a:uLnTx/>
                <a:uFillTx/>
                <a:latin typeface="+mn-lt"/>
                <a:ea typeface="+mn-ea"/>
                <a:cs typeface="+mn-cs"/>
              </a:rPr>
              <a:t>Σε ορισμένες περιπτώσεις, το φως παρουσιάζει χαρακτηριστικά </a:t>
            </a:r>
            <a:r>
              <a:rPr kumimoji="0" lang="el-GR" sz="2200" b="1" i="0" u="none" strike="noStrike" kern="1200" cap="none" spc="0" normalizeH="0" baseline="0" noProof="0" dirty="0" smtClean="0">
                <a:ln>
                  <a:noFill/>
                </a:ln>
                <a:solidFill>
                  <a:srgbClr val="002060"/>
                </a:solidFill>
                <a:effectLst/>
                <a:uLnTx/>
                <a:uFillTx/>
                <a:latin typeface="+mn-lt"/>
                <a:ea typeface="+mn-ea"/>
                <a:cs typeface="+mn-cs"/>
              </a:rPr>
              <a:t>κύματος</a:t>
            </a:r>
            <a:r>
              <a:rPr kumimoji="0" lang="el-GR" b="1" i="0" u="none" strike="noStrike" kern="1200" cap="none" spc="0" normalizeH="0" baseline="0" noProof="0" dirty="0" smtClean="0">
                <a:ln>
                  <a:noFill/>
                </a:ln>
                <a:effectLst/>
                <a:uLnTx/>
                <a:uFillTx/>
                <a:latin typeface="+mn-lt"/>
                <a:ea typeface="+mn-ea"/>
                <a:cs typeface="+mn-cs"/>
              </a:rPr>
              <a:t>, ενώ σε κάποιες άλλες παρουσιάζει χαρακτηριστικά </a:t>
            </a:r>
            <a:r>
              <a:rPr kumimoji="0" lang="el-GR" sz="2200" b="1" i="0" u="none" strike="noStrike" kern="1200" cap="none" spc="0" normalizeH="0" baseline="0" noProof="0" dirty="0" smtClean="0">
                <a:ln>
                  <a:noFill/>
                </a:ln>
                <a:solidFill>
                  <a:srgbClr val="002060"/>
                </a:solidFill>
                <a:effectLst/>
                <a:uLnTx/>
                <a:uFillTx/>
                <a:latin typeface="+mn-lt"/>
                <a:ea typeface="+mn-ea"/>
                <a:cs typeface="+mn-cs"/>
              </a:rPr>
              <a:t>σωματιδίου</a:t>
            </a:r>
            <a:r>
              <a:rPr kumimoji="0" lang="en-US" b="1" i="0" u="none" strike="noStrike" kern="1200" cap="none" spc="0" normalizeH="0" baseline="0" noProof="0" dirty="0" smtClean="0">
                <a:ln>
                  <a:noFill/>
                </a:ln>
                <a:effectLst/>
                <a:uLnTx/>
                <a:uFillTx/>
                <a:latin typeface="+mn-lt"/>
                <a:ea typeface="+mn-ea"/>
                <a:cs typeface="+mn-cs"/>
              </a:rPr>
              <a:t>.</a:t>
            </a:r>
          </a:p>
        </p:txBody>
      </p:sp>
      <p:sp>
        <p:nvSpPr>
          <p:cNvPr id="7" name="6 - Θέση αριθμού διαφάνειας"/>
          <p:cNvSpPr>
            <a:spLocks noGrp="1"/>
          </p:cNvSpPr>
          <p:nvPr>
            <p:ph type="sldNum" sz="quarter" idx="12"/>
          </p:nvPr>
        </p:nvSpPr>
        <p:spPr/>
        <p:txBody>
          <a:bodyPr/>
          <a:lstStyle/>
          <a:p>
            <a:fld id="{C2F5A187-A889-495D-B202-899DA2CF5BAE}" type="slidenum">
              <a:rPr lang="en-US" smtClean="0"/>
              <a:pPr/>
              <a:t>164</a:t>
            </a:fld>
            <a:endParaRPr lang="en-US"/>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74134" y="1010355"/>
            <a:ext cx="4481689" cy="524933"/>
          </a:xfrm>
        </p:spPr>
        <p:txBody>
          <a:bodyPr>
            <a:normAutofit/>
          </a:bodyPr>
          <a:lstStyle/>
          <a:p>
            <a:r>
              <a:rPr lang="en-US" sz="2400" b="1" dirty="0" err="1" smtClean="0">
                <a:solidFill>
                  <a:srgbClr val="002060"/>
                </a:solidFill>
              </a:rPr>
              <a:t>Το</a:t>
            </a:r>
            <a:r>
              <a:rPr lang="en-US" sz="2400" b="1" dirty="0" smtClean="0">
                <a:solidFill>
                  <a:srgbClr val="002060"/>
                </a:solidFill>
              </a:rPr>
              <a:t> </a:t>
            </a:r>
            <a:r>
              <a:rPr lang="en-US" sz="2400" b="1" dirty="0" err="1" smtClean="0">
                <a:solidFill>
                  <a:srgbClr val="002060"/>
                </a:solidFill>
              </a:rPr>
              <a:t>ηλεκτρομαγνητικό</a:t>
            </a:r>
            <a:r>
              <a:rPr lang="en-US" sz="2400" b="1" dirty="0" smtClean="0">
                <a:solidFill>
                  <a:srgbClr val="002060"/>
                </a:solidFill>
              </a:rPr>
              <a:t> </a:t>
            </a:r>
            <a:r>
              <a:rPr lang="en-US" sz="2400" b="1" dirty="0" err="1" smtClean="0">
                <a:solidFill>
                  <a:srgbClr val="002060"/>
                </a:solidFill>
              </a:rPr>
              <a:t>φάσμα</a:t>
            </a:r>
            <a:endParaRPr lang="en-US" sz="2400" b="1" dirty="0" smtClean="0">
              <a:solidFill>
                <a:srgbClr val="002060"/>
              </a:solidFill>
            </a:endParaRPr>
          </a:p>
        </p:txBody>
      </p:sp>
      <p:sp>
        <p:nvSpPr>
          <p:cNvPr id="44035" name="Rectangle 3"/>
          <p:cNvSpPr>
            <a:spLocks noGrp="1" noChangeArrowheads="1"/>
          </p:cNvSpPr>
          <p:nvPr>
            <p:ph type="body" sz="half" idx="1"/>
          </p:nvPr>
        </p:nvSpPr>
        <p:spPr>
          <a:xfrm>
            <a:off x="327378" y="3548063"/>
            <a:ext cx="5904089" cy="1689981"/>
          </a:xfrm>
        </p:spPr>
        <p:txBody>
          <a:bodyPr>
            <a:normAutofit/>
          </a:bodyPr>
          <a:lstStyle/>
          <a:p>
            <a:pPr marL="271463" indent="-271463" algn="just">
              <a:lnSpc>
                <a:spcPct val="100000"/>
              </a:lnSpc>
            </a:pPr>
            <a:r>
              <a:rPr lang="en-US" sz="2000" b="1" dirty="0" err="1" smtClean="0">
                <a:solidFill>
                  <a:schemeClr val="tx1"/>
                </a:solidFill>
              </a:rPr>
              <a:t>Το</a:t>
            </a:r>
            <a:r>
              <a:rPr lang="en-US" sz="2000" b="1" dirty="0" smtClean="0">
                <a:solidFill>
                  <a:schemeClr val="tx1"/>
                </a:solidFill>
              </a:rPr>
              <a:t> </a:t>
            </a:r>
            <a:r>
              <a:rPr lang="en-US" sz="2000" b="1" dirty="0" err="1" smtClean="0">
                <a:solidFill>
                  <a:schemeClr val="tx1"/>
                </a:solidFill>
              </a:rPr>
              <a:t>ορατό</a:t>
            </a:r>
            <a:r>
              <a:rPr lang="en-US" sz="2000" b="1" dirty="0" smtClean="0">
                <a:solidFill>
                  <a:schemeClr val="tx1"/>
                </a:solidFill>
              </a:rPr>
              <a:t> </a:t>
            </a:r>
            <a:r>
              <a:rPr lang="en-US" sz="2000" b="1" dirty="0" err="1" smtClean="0">
                <a:solidFill>
                  <a:schemeClr val="tx1"/>
                </a:solidFill>
              </a:rPr>
              <a:t>φως</a:t>
            </a:r>
            <a:r>
              <a:rPr lang="en-US" sz="2000" b="1" dirty="0" smtClean="0">
                <a:solidFill>
                  <a:schemeClr val="tx1"/>
                </a:solidFill>
              </a:rPr>
              <a:t> </a:t>
            </a:r>
            <a:r>
              <a:rPr lang="el-GR" sz="2000" b="1" dirty="0" smtClean="0">
                <a:solidFill>
                  <a:schemeClr val="tx1"/>
                </a:solidFill>
              </a:rPr>
              <a:t>αποτελεί</a:t>
            </a:r>
            <a:r>
              <a:rPr lang="en-US" sz="2000" b="1" dirty="0" smtClean="0">
                <a:solidFill>
                  <a:schemeClr val="tx1"/>
                </a:solidFill>
              </a:rPr>
              <a:t> </a:t>
            </a:r>
            <a:r>
              <a:rPr lang="en-US" sz="2000" b="1" dirty="0" err="1" smtClean="0">
                <a:solidFill>
                  <a:schemeClr val="tx1"/>
                </a:solidFill>
              </a:rPr>
              <a:t>ένα</a:t>
            </a:r>
            <a:r>
              <a:rPr lang="en-US" sz="2000" b="1" dirty="0" smtClean="0">
                <a:solidFill>
                  <a:schemeClr val="tx1"/>
                </a:solidFill>
              </a:rPr>
              <a:t> </a:t>
            </a:r>
            <a:r>
              <a:rPr lang="en-US" sz="2000" b="1" dirty="0" err="1" smtClean="0">
                <a:solidFill>
                  <a:schemeClr val="tx1"/>
                </a:solidFill>
              </a:rPr>
              <a:t>μικρό</a:t>
            </a:r>
            <a:r>
              <a:rPr lang="en-US" sz="2000" b="1" dirty="0" smtClean="0">
                <a:solidFill>
                  <a:schemeClr val="tx1"/>
                </a:solidFill>
              </a:rPr>
              <a:t> </a:t>
            </a:r>
            <a:r>
              <a:rPr lang="en-US" sz="2000" b="1" dirty="0" err="1" smtClean="0">
                <a:solidFill>
                  <a:schemeClr val="tx1"/>
                </a:solidFill>
              </a:rPr>
              <a:t>τμήμα</a:t>
            </a:r>
            <a:r>
              <a:rPr lang="en-US" sz="2000" b="1" dirty="0" smtClean="0">
                <a:solidFill>
                  <a:schemeClr val="tx1"/>
                </a:solidFill>
              </a:rPr>
              <a:t> </a:t>
            </a:r>
            <a:r>
              <a:rPr lang="en-US" sz="2000" b="1" dirty="0" err="1" smtClean="0">
                <a:solidFill>
                  <a:schemeClr val="tx1"/>
                </a:solidFill>
              </a:rPr>
              <a:t>του</a:t>
            </a:r>
            <a:r>
              <a:rPr lang="en-US" sz="2000" b="1" dirty="0" smtClean="0">
                <a:solidFill>
                  <a:schemeClr val="tx1"/>
                </a:solidFill>
              </a:rPr>
              <a:t> </a:t>
            </a:r>
            <a:r>
              <a:rPr lang="en-US" sz="2000" b="1" dirty="0" err="1" smtClean="0">
                <a:solidFill>
                  <a:schemeClr val="tx1"/>
                </a:solidFill>
              </a:rPr>
              <a:t>φάσματος</a:t>
            </a:r>
            <a:r>
              <a:rPr lang="en-US" sz="2000" b="1" dirty="0" smtClean="0">
                <a:solidFill>
                  <a:schemeClr val="tx1"/>
                </a:solidFill>
              </a:rPr>
              <a:t>.</a:t>
            </a:r>
          </a:p>
          <a:p>
            <a:pPr marL="271463" indent="-271463" algn="just">
              <a:lnSpc>
                <a:spcPct val="100000"/>
              </a:lnSpc>
            </a:pPr>
            <a:r>
              <a:rPr lang="en-US" sz="2000" b="1" dirty="0" err="1" smtClean="0">
                <a:solidFill>
                  <a:schemeClr val="tx1"/>
                </a:solidFill>
              </a:rPr>
              <a:t>Οι</a:t>
            </a:r>
            <a:r>
              <a:rPr lang="en-US" sz="2000" b="1" dirty="0" smtClean="0">
                <a:solidFill>
                  <a:schemeClr val="tx1"/>
                </a:solidFill>
              </a:rPr>
              <a:t> </a:t>
            </a:r>
            <a:r>
              <a:rPr lang="en-US" sz="2000" b="1" dirty="0" err="1" smtClean="0">
                <a:solidFill>
                  <a:schemeClr val="tx1"/>
                </a:solidFill>
              </a:rPr>
              <a:t>διάφοροι</a:t>
            </a:r>
            <a:r>
              <a:rPr lang="en-US" sz="2000" b="1" dirty="0" smtClean="0">
                <a:solidFill>
                  <a:schemeClr val="tx1"/>
                </a:solidFill>
              </a:rPr>
              <a:t> </a:t>
            </a:r>
            <a:r>
              <a:rPr lang="en-US" sz="2000" b="1" dirty="0" err="1" smtClean="0">
                <a:solidFill>
                  <a:schemeClr val="tx1"/>
                </a:solidFill>
              </a:rPr>
              <a:t>τύποι</a:t>
            </a:r>
            <a:r>
              <a:rPr lang="en-US" sz="2000" b="1" dirty="0" smtClean="0">
                <a:solidFill>
                  <a:schemeClr val="tx1"/>
                </a:solidFill>
              </a:rPr>
              <a:t> </a:t>
            </a:r>
            <a:r>
              <a:rPr lang="en-US" sz="2000" b="1" dirty="0" err="1" smtClean="0">
                <a:solidFill>
                  <a:schemeClr val="tx1"/>
                </a:solidFill>
              </a:rPr>
              <a:t>κυμάτων</a:t>
            </a:r>
            <a:r>
              <a:rPr lang="en-US" sz="2000" b="1" dirty="0" smtClean="0">
                <a:solidFill>
                  <a:schemeClr val="tx1"/>
                </a:solidFill>
              </a:rPr>
              <a:t> </a:t>
            </a:r>
            <a:r>
              <a:rPr lang="el-GR" sz="2000" b="1" dirty="0" smtClean="0">
                <a:solidFill>
                  <a:schemeClr val="tx1"/>
                </a:solidFill>
              </a:rPr>
              <a:t>διακρίνονται</a:t>
            </a:r>
            <a:r>
              <a:rPr lang="en-US" sz="2000" b="1" dirty="0" smtClean="0">
                <a:solidFill>
                  <a:schemeClr val="tx1"/>
                </a:solidFill>
              </a:rPr>
              <a:t> </a:t>
            </a:r>
            <a:r>
              <a:rPr lang="en-US" sz="2000" b="1" dirty="0" err="1" smtClean="0">
                <a:solidFill>
                  <a:schemeClr val="tx1"/>
                </a:solidFill>
              </a:rPr>
              <a:t>βάσει</a:t>
            </a:r>
            <a:r>
              <a:rPr lang="en-US" sz="2000" b="1" dirty="0" smtClean="0">
                <a:solidFill>
                  <a:schemeClr val="tx1"/>
                </a:solidFill>
              </a:rPr>
              <a:t> </a:t>
            </a:r>
            <a:r>
              <a:rPr lang="en-US" sz="2000" b="1" dirty="0" err="1" smtClean="0">
                <a:solidFill>
                  <a:schemeClr val="tx1"/>
                </a:solidFill>
              </a:rPr>
              <a:t>της</a:t>
            </a:r>
            <a:r>
              <a:rPr lang="en-US" sz="2000" b="1" dirty="0" smtClean="0">
                <a:solidFill>
                  <a:schemeClr val="tx1"/>
                </a:solidFill>
              </a:rPr>
              <a:t> </a:t>
            </a:r>
            <a:r>
              <a:rPr lang="en-US" sz="2000" b="1" dirty="0" err="1" smtClean="0">
                <a:solidFill>
                  <a:schemeClr val="tx1"/>
                </a:solidFill>
              </a:rPr>
              <a:t>συχνότητας</a:t>
            </a:r>
            <a:r>
              <a:rPr lang="en-US" sz="2000" b="1" dirty="0" smtClean="0">
                <a:solidFill>
                  <a:schemeClr val="tx1"/>
                </a:solidFill>
              </a:rPr>
              <a:t> ή </a:t>
            </a:r>
            <a:r>
              <a:rPr lang="en-US" sz="2000" b="1" dirty="0" err="1" smtClean="0">
                <a:solidFill>
                  <a:schemeClr val="tx1"/>
                </a:solidFill>
              </a:rPr>
              <a:t>του</a:t>
            </a:r>
            <a:r>
              <a:rPr lang="en-US" sz="2000" b="1" dirty="0" smtClean="0">
                <a:solidFill>
                  <a:schemeClr val="tx1"/>
                </a:solidFill>
              </a:rPr>
              <a:t> </a:t>
            </a:r>
            <a:r>
              <a:rPr lang="en-US" sz="2000" b="1" dirty="0" err="1" smtClean="0">
                <a:solidFill>
                  <a:schemeClr val="tx1"/>
                </a:solidFill>
              </a:rPr>
              <a:t>μήκους</a:t>
            </a:r>
            <a:r>
              <a:rPr lang="en-US" sz="2000" b="1" dirty="0" smtClean="0">
                <a:solidFill>
                  <a:schemeClr val="tx1"/>
                </a:solidFill>
              </a:rPr>
              <a:t> </a:t>
            </a:r>
            <a:r>
              <a:rPr lang="en-US" sz="2000" b="1" dirty="0" err="1" smtClean="0">
                <a:solidFill>
                  <a:schemeClr val="tx1"/>
                </a:solidFill>
              </a:rPr>
              <a:t>κύματος</a:t>
            </a:r>
            <a:r>
              <a:rPr lang="el-GR" sz="2000" b="1" dirty="0" smtClean="0">
                <a:solidFill>
                  <a:schemeClr val="tx1"/>
                </a:solidFill>
              </a:rPr>
              <a:t>.</a:t>
            </a:r>
            <a:endParaRPr lang="en-US" sz="2000" b="1" dirty="0" smtClean="0">
              <a:solidFill>
                <a:schemeClr val="tx1"/>
              </a:solidFill>
            </a:endParaRPr>
          </a:p>
        </p:txBody>
      </p:sp>
      <p:sp>
        <p:nvSpPr>
          <p:cNvPr id="6" name="Title 1"/>
          <p:cNvSpPr txBox="1">
            <a:spLocks/>
          </p:cNvSpPr>
          <p:nvPr/>
        </p:nvSpPr>
        <p:spPr>
          <a:xfrm>
            <a:off x="3251200" y="158040"/>
            <a:ext cx="4854222" cy="620889"/>
          </a:xfrm>
          <a:prstGeom prst="rect">
            <a:avLst/>
          </a:prstGeom>
        </p:spPr>
        <p:txBody>
          <a:bodyPr vert="horz" lIns="91440" tIns="45720" rIns="91440" bIns="45720" rtlCol="0" anchor="t">
            <a:normAutofit fontScale="975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l-GR" sz="3600" b="1" i="0" u="none" strike="noStrike" kern="1200" cap="none" spc="0" normalizeH="0" baseline="0" noProof="0" dirty="0" smtClean="0">
                <a:ln>
                  <a:noFill/>
                </a:ln>
                <a:solidFill>
                  <a:srgbClr val="002060"/>
                </a:solidFill>
                <a:effectLst/>
                <a:uLnTx/>
                <a:uFillTx/>
                <a:latin typeface="+mj-lt"/>
                <a:ea typeface="+mj-ea"/>
                <a:cs typeface="+mj-cs"/>
              </a:rPr>
              <a:t>Εισαγωγή στο φως</a:t>
            </a:r>
            <a:endParaRPr kumimoji="0" lang="en-US" sz="3600" b="1" i="0" u="none" strike="noStrike" kern="1200" cap="none" spc="0" normalizeH="0" baseline="0" noProof="0" dirty="0" smtClean="0">
              <a:ln>
                <a:noFill/>
              </a:ln>
              <a:solidFill>
                <a:srgbClr val="002060"/>
              </a:solidFill>
              <a:effectLst/>
              <a:uLnTx/>
              <a:uFillTx/>
              <a:latin typeface="+mj-lt"/>
              <a:ea typeface="+mj-ea"/>
              <a:cs typeface="+mj-cs"/>
            </a:endParaRPr>
          </a:p>
        </p:txBody>
      </p:sp>
      <p:sp>
        <p:nvSpPr>
          <p:cNvPr id="7" name="Rectangle 5"/>
          <p:cNvSpPr>
            <a:spLocks noGrp="1" noChangeArrowheads="1"/>
          </p:cNvSpPr>
          <p:nvPr>
            <p:ph idx="1"/>
          </p:nvPr>
        </p:nvSpPr>
        <p:spPr>
          <a:xfrm>
            <a:off x="349956" y="1652590"/>
            <a:ext cx="5802487" cy="2174344"/>
          </a:xfrm>
        </p:spPr>
        <p:txBody>
          <a:bodyPr>
            <a:noAutofit/>
          </a:bodyPr>
          <a:lstStyle/>
          <a:p>
            <a:pPr marL="271463" indent="-271463" algn="just">
              <a:lnSpc>
                <a:spcPct val="100000"/>
              </a:lnSpc>
            </a:pPr>
            <a:r>
              <a:rPr lang="en-US" sz="2000" b="1" dirty="0" err="1" smtClean="0">
                <a:solidFill>
                  <a:schemeClr val="tx1"/>
                </a:solidFill>
              </a:rPr>
              <a:t>Το</a:t>
            </a:r>
            <a:r>
              <a:rPr lang="en-US" sz="2000" b="1" dirty="0" smtClean="0">
                <a:solidFill>
                  <a:schemeClr val="tx1"/>
                </a:solidFill>
              </a:rPr>
              <a:t> </a:t>
            </a:r>
            <a:r>
              <a:rPr lang="en-US" sz="2000" b="1" dirty="0" err="1" smtClean="0">
                <a:solidFill>
                  <a:schemeClr val="tx1"/>
                </a:solidFill>
              </a:rPr>
              <a:t>ηλεκτρομαγνητικό</a:t>
            </a:r>
            <a:r>
              <a:rPr lang="en-US" sz="2000" b="1" dirty="0" smtClean="0">
                <a:solidFill>
                  <a:schemeClr val="tx1"/>
                </a:solidFill>
              </a:rPr>
              <a:t> </a:t>
            </a:r>
            <a:r>
              <a:rPr lang="en-US" sz="2000" b="1" dirty="0" err="1" smtClean="0">
                <a:solidFill>
                  <a:schemeClr val="tx1"/>
                </a:solidFill>
              </a:rPr>
              <a:t>φάσμα</a:t>
            </a:r>
            <a:r>
              <a:rPr lang="en-US" sz="2000" b="1" dirty="0" smtClean="0">
                <a:solidFill>
                  <a:schemeClr val="tx1"/>
                </a:solidFill>
              </a:rPr>
              <a:t> </a:t>
            </a:r>
            <a:r>
              <a:rPr lang="en-US" sz="2000" b="1" dirty="0" err="1" smtClean="0">
                <a:solidFill>
                  <a:schemeClr val="tx1"/>
                </a:solidFill>
              </a:rPr>
              <a:t>αποτελείται</a:t>
            </a:r>
            <a:r>
              <a:rPr lang="en-US" sz="2000" b="1" dirty="0" smtClean="0">
                <a:solidFill>
                  <a:schemeClr val="tx1"/>
                </a:solidFill>
              </a:rPr>
              <a:t> </a:t>
            </a:r>
            <a:r>
              <a:rPr lang="en-US" sz="2000" b="1" dirty="0" err="1" smtClean="0">
                <a:solidFill>
                  <a:schemeClr val="tx1"/>
                </a:solidFill>
              </a:rPr>
              <a:t>από</a:t>
            </a:r>
            <a:r>
              <a:rPr lang="en-US" sz="2000" b="1" dirty="0" smtClean="0">
                <a:solidFill>
                  <a:schemeClr val="tx1"/>
                </a:solidFill>
              </a:rPr>
              <a:t> </a:t>
            </a:r>
            <a:r>
              <a:rPr lang="en-US" sz="2000" b="1" dirty="0" err="1" smtClean="0">
                <a:solidFill>
                  <a:schemeClr val="tx1"/>
                </a:solidFill>
              </a:rPr>
              <a:t>διάφορους</a:t>
            </a:r>
            <a:r>
              <a:rPr lang="en-US" sz="2000" b="1" dirty="0" smtClean="0">
                <a:solidFill>
                  <a:schemeClr val="tx1"/>
                </a:solidFill>
              </a:rPr>
              <a:t> </a:t>
            </a:r>
            <a:r>
              <a:rPr lang="en-US" sz="2000" b="1" dirty="0" err="1" smtClean="0">
                <a:solidFill>
                  <a:schemeClr val="tx1"/>
                </a:solidFill>
              </a:rPr>
              <a:t>τύπους</a:t>
            </a:r>
            <a:r>
              <a:rPr lang="el-GR" sz="2000" b="1" dirty="0" smtClean="0">
                <a:solidFill>
                  <a:schemeClr val="tx1"/>
                </a:solidFill>
              </a:rPr>
              <a:t> </a:t>
            </a:r>
            <a:r>
              <a:rPr lang="en-US" sz="2000" b="1" dirty="0" err="1" smtClean="0">
                <a:solidFill>
                  <a:schemeClr val="tx1"/>
                </a:solidFill>
              </a:rPr>
              <a:t>ηλεκτρ</a:t>
            </a:r>
            <a:r>
              <a:rPr lang="el-GR" sz="2000" b="1" dirty="0" smtClean="0">
                <a:solidFill>
                  <a:schemeClr val="tx1"/>
                </a:solidFill>
              </a:rPr>
              <a:t>/γ</a:t>
            </a:r>
            <a:r>
              <a:rPr lang="en-US" sz="2000" b="1" dirty="0" err="1" smtClean="0">
                <a:solidFill>
                  <a:schemeClr val="tx1"/>
                </a:solidFill>
              </a:rPr>
              <a:t>νητικών</a:t>
            </a:r>
            <a:r>
              <a:rPr lang="en-US" sz="2000" b="1" dirty="0" smtClean="0">
                <a:solidFill>
                  <a:schemeClr val="tx1"/>
                </a:solidFill>
              </a:rPr>
              <a:t> </a:t>
            </a:r>
            <a:r>
              <a:rPr lang="en-US" sz="2000" b="1" dirty="0" err="1" smtClean="0">
                <a:solidFill>
                  <a:schemeClr val="tx1"/>
                </a:solidFill>
              </a:rPr>
              <a:t>κυμάτων</a:t>
            </a:r>
            <a:r>
              <a:rPr lang="en-US" sz="2000" b="1" dirty="0" smtClean="0">
                <a:solidFill>
                  <a:schemeClr val="tx1"/>
                </a:solidFill>
              </a:rPr>
              <a:t>.</a:t>
            </a:r>
          </a:p>
          <a:p>
            <a:pPr marL="271463" indent="-271463" algn="just">
              <a:lnSpc>
                <a:spcPct val="100000"/>
              </a:lnSpc>
            </a:pPr>
            <a:r>
              <a:rPr lang="en-US" sz="2000" b="1" dirty="0" err="1" smtClean="0">
                <a:solidFill>
                  <a:schemeClr val="tx1"/>
                </a:solidFill>
              </a:rPr>
              <a:t>Δεν</a:t>
            </a:r>
            <a:r>
              <a:rPr lang="en-US" sz="2000" b="1" dirty="0" smtClean="0">
                <a:solidFill>
                  <a:schemeClr val="tx1"/>
                </a:solidFill>
              </a:rPr>
              <a:t> </a:t>
            </a:r>
            <a:r>
              <a:rPr lang="en-US" sz="2000" b="1" dirty="0" err="1" smtClean="0">
                <a:solidFill>
                  <a:schemeClr val="tx1"/>
                </a:solidFill>
              </a:rPr>
              <a:t>υπάρχει</a:t>
            </a:r>
            <a:r>
              <a:rPr lang="en-US" sz="2000" b="1" dirty="0" smtClean="0">
                <a:solidFill>
                  <a:schemeClr val="tx1"/>
                </a:solidFill>
              </a:rPr>
              <a:t> </a:t>
            </a:r>
            <a:r>
              <a:rPr lang="en-US" sz="2000" b="1" dirty="0" err="1" smtClean="0">
                <a:solidFill>
                  <a:schemeClr val="tx1"/>
                </a:solidFill>
              </a:rPr>
              <a:t>σαφής</a:t>
            </a:r>
            <a:r>
              <a:rPr lang="en-US" sz="2000" b="1" dirty="0" smtClean="0">
                <a:solidFill>
                  <a:schemeClr val="tx1"/>
                </a:solidFill>
              </a:rPr>
              <a:t> </a:t>
            </a:r>
            <a:r>
              <a:rPr lang="en-US" sz="2000" b="1" dirty="0" err="1" smtClean="0">
                <a:solidFill>
                  <a:schemeClr val="tx1"/>
                </a:solidFill>
              </a:rPr>
              <a:t>διαχωρισμός</a:t>
            </a:r>
            <a:r>
              <a:rPr lang="en-US" sz="2000" b="1" dirty="0" smtClean="0">
                <a:solidFill>
                  <a:schemeClr val="tx1"/>
                </a:solidFill>
              </a:rPr>
              <a:t> </a:t>
            </a:r>
            <a:r>
              <a:rPr lang="en-US" sz="2000" b="1" dirty="0" err="1" smtClean="0">
                <a:solidFill>
                  <a:schemeClr val="tx1"/>
                </a:solidFill>
              </a:rPr>
              <a:t>μεταξύ</a:t>
            </a:r>
            <a:r>
              <a:rPr lang="en-US" sz="2000" b="1" dirty="0" smtClean="0">
                <a:solidFill>
                  <a:schemeClr val="tx1"/>
                </a:solidFill>
              </a:rPr>
              <a:t> </a:t>
            </a:r>
            <a:r>
              <a:rPr lang="en-US" sz="2000" b="1" dirty="0" err="1" smtClean="0">
                <a:solidFill>
                  <a:schemeClr val="tx1"/>
                </a:solidFill>
              </a:rPr>
              <a:t>των</a:t>
            </a:r>
            <a:r>
              <a:rPr lang="en-US" sz="2000" b="1" dirty="0" smtClean="0">
                <a:solidFill>
                  <a:schemeClr val="tx1"/>
                </a:solidFill>
              </a:rPr>
              <a:t> </a:t>
            </a:r>
            <a:r>
              <a:rPr lang="en-US" sz="2000" b="1" dirty="0" err="1" smtClean="0">
                <a:solidFill>
                  <a:schemeClr val="tx1"/>
                </a:solidFill>
              </a:rPr>
              <a:t>τύπων</a:t>
            </a:r>
            <a:r>
              <a:rPr lang="en-US" sz="2000" b="1" dirty="0" smtClean="0">
                <a:solidFill>
                  <a:schemeClr val="tx1"/>
                </a:solidFill>
              </a:rPr>
              <a:t> </a:t>
            </a:r>
            <a:r>
              <a:rPr lang="en-US" sz="2000" b="1" dirty="0" err="1" smtClean="0">
                <a:solidFill>
                  <a:schemeClr val="tx1"/>
                </a:solidFill>
              </a:rPr>
              <a:t>των</a:t>
            </a:r>
            <a:r>
              <a:rPr lang="en-US" sz="2000" b="1" dirty="0" smtClean="0">
                <a:solidFill>
                  <a:schemeClr val="tx1"/>
                </a:solidFill>
              </a:rPr>
              <a:t> </a:t>
            </a:r>
            <a:r>
              <a:rPr lang="el-GR" sz="2000" b="1" dirty="0" smtClean="0">
                <a:solidFill>
                  <a:schemeClr val="tx1"/>
                </a:solidFill>
              </a:rPr>
              <a:t>ηλεκτρομαγνητικών</a:t>
            </a:r>
            <a:r>
              <a:rPr lang="en-US" sz="2000" b="1" dirty="0" smtClean="0">
                <a:solidFill>
                  <a:schemeClr val="tx1"/>
                </a:solidFill>
              </a:rPr>
              <a:t> </a:t>
            </a:r>
            <a:r>
              <a:rPr lang="en-US" sz="2000" b="1" dirty="0" err="1" smtClean="0">
                <a:solidFill>
                  <a:schemeClr val="tx1"/>
                </a:solidFill>
              </a:rPr>
              <a:t>κυμάτων</a:t>
            </a:r>
            <a:r>
              <a:rPr lang="en-US" sz="2000" b="1" dirty="0" smtClean="0">
                <a:solidFill>
                  <a:schemeClr val="tx1"/>
                </a:solidFill>
              </a:rPr>
              <a:t>.</a:t>
            </a:r>
          </a:p>
        </p:txBody>
      </p:sp>
      <p:graphicFrame>
        <p:nvGraphicFramePr>
          <p:cNvPr id="669698" name="Object 7"/>
          <p:cNvGraphicFramePr>
            <a:graphicFrameLocks noChangeAspect="1"/>
          </p:cNvGraphicFramePr>
          <p:nvPr/>
        </p:nvGraphicFramePr>
        <p:xfrm>
          <a:off x="1649235" y="5325005"/>
          <a:ext cx="3351213" cy="723900"/>
        </p:xfrm>
        <a:graphic>
          <a:graphicData uri="http://schemas.openxmlformats.org/presentationml/2006/ole">
            <mc:AlternateContent xmlns:mc="http://schemas.openxmlformats.org/markup-compatibility/2006">
              <mc:Choice xmlns:v="urn:schemas-microsoft-com:vml" Requires="v">
                <p:oleObj spid="_x0000_s669710" name="Equation" r:id="rId3" imgW="838080" imgH="241200" progId="Equation.DSMT4">
                  <p:embed/>
                </p:oleObj>
              </mc:Choice>
              <mc:Fallback>
                <p:oleObj name="Equation" r:id="rId3" imgW="838080" imgH="241200" progId="Equation.DSMT4">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9235" y="5325005"/>
                        <a:ext cx="3351213" cy="723900"/>
                      </a:xfrm>
                      <a:prstGeom prst="rect">
                        <a:avLst/>
                      </a:prstGeom>
                      <a:solidFill>
                        <a:srgbClr val="FF9900"/>
                      </a:solidFill>
                    </p:spPr>
                  </p:pic>
                </p:oleObj>
              </mc:Fallback>
            </mc:AlternateContent>
          </a:graphicData>
        </a:graphic>
      </p:graphicFrame>
      <p:graphicFrame>
        <p:nvGraphicFramePr>
          <p:cNvPr id="669699" name="Object 7"/>
          <p:cNvGraphicFramePr>
            <a:graphicFrameLocks noChangeAspect="1"/>
          </p:cNvGraphicFramePr>
          <p:nvPr/>
        </p:nvGraphicFramePr>
        <p:xfrm>
          <a:off x="6916033" y="5744633"/>
          <a:ext cx="4568825" cy="876300"/>
        </p:xfrm>
        <a:graphic>
          <a:graphicData uri="http://schemas.openxmlformats.org/presentationml/2006/ole">
            <mc:AlternateContent xmlns:mc="http://schemas.openxmlformats.org/markup-compatibility/2006">
              <mc:Choice xmlns:v="urn:schemas-microsoft-com:vml" Requires="v">
                <p:oleObj spid="_x0000_s669711" name="Equation" r:id="rId5" imgW="1143000" imgH="291960" progId="Equation.DSMT4">
                  <p:embed/>
                </p:oleObj>
              </mc:Choice>
              <mc:Fallback>
                <p:oleObj name="Equation" r:id="rId5" imgW="1143000" imgH="29196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6033" y="5744633"/>
                        <a:ext cx="4568825" cy="876300"/>
                      </a:xfrm>
                      <a:prstGeom prst="rect">
                        <a:avLst/>
                      </a:prstGeom>
                      <a:solidFill>
                        <a:srgbClr val="FF9900"/>
                      </a:solidFill>
                    </p:spPr>
                  </p:pic>
                </p:oleObj>
              </mc:Fallback>
            </mc:AlternateContent>
          </a:graphicData>
        </a:graphic>
      </p:graphicFrame>
      <p:sp>
        <p:nvSpPr>
          <p:cNvPr id="10" name="9 - Θέση αριθμού διαφάνειας"/>
          <p:cNvSpPr>
            <a:spLocks noGrp="1"/>
          </p:cNvSpPr>
          <p:nvPr>
            <p:ph type="sldNum" sz="quarter" idx="12"/>
          </p:nvPr>
        </p:nvSpPr>
        <p:spPr/>
        <p:txBody>
          <a:bodyPr/>
          <a:lstStyle/>
          <a:p>
            <a:pPr>
              <a:defRPr/>
            </a:pPr>
            <a:fld id="{1A5AFEB3-9FE6-4F28-B17E-F12F1808A410}" type="slidenum">
              <a:rPr lang="en-US" altLang="en-US" smtClean="0"/>
              <a:pPr>
                <a:defRPr/>
              </a:pPr>
              <a:t>165</a:t>
            </a:fld>
            <a:endParaRPr lang="en-US" altLang="en-US"/>
          </a:p>
        </p:txBody>
      </p:sp>
      <p:pic>
        <p:nvPicPr>
          <p:cNvPr id="11" name="Picture 2" descr="C:\webcast\speedoflight\ηλεκτρφασμα.bmp"/>
          <p:cNvPicPr>
            <a:picLocks noChangeAspect="1" noChangeArrowheads="1"/>
          </p:cNvPicPr>
          <p:nvPr/>
        </p:nvPicPr>
        <p:blipFill>
          <a:blip r:embed="rId7" cstate="print">
            <a:lum contrast="12000"/>
          </a:blip>
          <a:srcRect/>
          <a:stretch>
            <a:fillRect/>
          </a:stretch>
        </p:blipFill>
        <p:spPr bwMode="auto">
          <a:xfrm>
            <a:off x="6265332" y="1682044"/>
            <a:ext cx="5890749" cy="3239912"/>
          </a:xfrm>
          <a:prstGeom prst="rect">
            <a:avLst/>
          </a:prstGeom>
          <a:noFill/>
          <a:scene3d>
            <a:camera prst="orthographicFront"/>
            <a:lightRig rig="threePt" dir="t"/>
          </a:scene3d>
          <a:sp3d>
            <a:bevelT/>
          </a:sp3d>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Ορθογώνιο"/>
          <p:cNvSpPr/>
          <p:nvPr/>
        </p:nvSpPr>
        <p:spPr>
          <a:xfrm>
            <a:off x="158044" y="1585598"/>
            <a:ext cx="6096000" cy="4047262"/>
          </a:xfrm>
          <a:prstGeom prst="rect">
            <a:avLst/>
          </a:prstGeom>
        </p:spPr>
        <p:txBody>
          <a:bodyPr>
            <a:spAutoFit/>
          </a:bodyPr>
          <a:lstStyle/>
          <a:p>
            <a:pPr marL="361950" lvl="1" indent="-361950" algn="just">
              <a:buClr>
                <a:srgbClr val="002060"/>
              </a:buClr>
              <a:buFont typeface="Wingdings" pitchFamily="2" charset="2"/>
              <a:buChar char="Ø"/>
            </a:pPr>
            <a:r>
              <a:rPr lang="en-US" sz="2000" b="1" dirty="0" err="1" smtClean="0"/>
              <a:t>Το</a:t>
            </a:r>
            <a:r>
              <a:rPr lang="en-US" sz="2000" b="1" dirty="0" smtClean="0"/>
              <a:t> </a:t>
            </a:r>
            <a:r>
              <a:rPr lang="en-US" sz="2000" b="1" dirty="0" err="1" smtClean="0"/>
              <a:t>τμήμα</a:t>
            </a:r>
            <a:r>
              <a:rPr lang="en-US" sz="2000" b="1" dirty="0" smtClean="0"/>
              <a:t> </a:t>
            </a:r>
            <a:r>
              <a:rPr lang="en-US" sz="2000" b="1" dirty="0" err="1" smtClean="0"/>
              <a:t>του</a:t>
            </a:r>
            <a:r>
              <a:rPr lang="en-US" sz="2000" b="1" dirty="0" smtClean="0"/>
              <a:t> </a:t>
            </a:r>
            <a:r>
              <a:rPr lang="en-US" sz="2000" b="1" dirty="0" err="1" smtClean="0"/>
              <a:t>φάσματος</a:t>
            </a:r>
            <a:r>
              <a:rPr lang="en-US" sz="2000" b="1" dirty="0" smtClean="0"/>
              <a:t> </a:t>
            </a:r>
            <a:r>
              <a:rPr lang="en-US" sz="2000" b="1" dirty="0" err="1" smtClean="0"/>
              <a:t>που</a:t>
            </a:r>
            <a:r>
              <a:rPr lang="en-US" sz="2000" b="1" dirty="0" smtClean="0"/>
              <a:t> </a:t>
            </a:r>
            <a:r>
              <a:rPr lang="el-GR" sz="2000" b="1" dirty="0" smtClean="0"/>
              <a:t>γίνεται αισθητό</a:t>
            </a:r>
            <a:r>
              <a:rPr lang="en-US" sz="2000" b="1" dirty="0" smtClean="0"/>
              <a:t> </a:t>
            </a:r>
            <a:r>
              <a:rPr lang="en-US" sz="2000" b="1" dirty="0" err="1" smtClean="0"/>
              <a:t>από</a:t>
            </a:r>
            <a:r>
              <a:rPr lang="en-US" sz="2000" b="1" dirty="0" smtClean="0"/>
              <a:t> </a:t>
            </a:r>
            <a:r>
              <a:rPr lang="en-US" sz="2000" b="1" dirty="0" err="1" smtClean="0"/>
              <a:t>το</a:t>
            </a:r>
            <a:r>
              <a:rPr lang="en-US" sz="2000" b="1" dirty="0" smtClean="0"/>
              <a:t> </a:t>
            </a:r>
            <a:r>
              <a:rPr lang="el-GR" sz="2000" b="1" dirty="0" smtClean="0"/>
              <a:t>ανθρώπινο </a:t>
            </a:r>
            <a:r>
              <a:rPr lang="en-US" sz="2000" b="1" dirty="0" err="1" smtClean="0"/>
              <a:t>μάτι</a:t>
            </a:r>
            <a:r>
              <a:rPr lang="el-GR" sz="2000" b="1" dirty="0" smtClean="0"/>
              <a:t>.</a:t>
            </a:r>
          </a:p>
          <a:p>
            <a:pPr marL="361950" indent="-361950" algn="just">
              <a:buClr>
                <a:srgbClr val="002060"/>
              </a:buClr>
              <a:buFont typeface="Wingdings" pitchFamily="2" charset="2"/>
              <a:buChar char="Ø"/>
            </a:pPr>
            <a:endParaRPr lang="el-GR" sz="2000" b="1" dirty="0" smtClean="0"/>
          </a:p>
          <a:p>
            <a:pPr marL="361950" indent="-361950" algn="just">
              <a:buClr>
                <a:srgbClr val="002060"/>
              </a:buClr>
              <a:buFont typeface="Wingdings" pitchFamily="2" charset="2"/>
              <a:buChar char="Ø"/>
            </a:pPr>
            <a:r>
              <a:rPr lang="en-US" sz="2000" b="1" dirty="0" err="1" smtClean="0"/>
              <a:t>Κάθε</a:t>
            </a:r>
            <a:r>
              <a:rPr lang="en-US" sz="2000" b="1" dirty="0" smtClean="0"/>
              <a:t> </a:t>
            </a:r>
            <a:r>
              <a:rPr lang="el-GR" sz="2000" b="1" dirty="0" smtClean="0"/>
              <a:t>χρώμα αντιστοιχεί σε διαφορετικό </a:t>
            </a:r>
            <a:r>
              <a:rPr lang="en-US" sz="2000" b="1" dirty="0" err="1" smtClean="0"/>
              <a:t>μήκος</a:t>
            </a:r>
            <a:r>
              <a:rPr lang="en-US" sz="2000" b="1" dirty="0" smtClean="0"/>
              <a:t> </a:t>
            </a:r>
            <a:r>
              <a:rPr lang="en-US" sz="2000" b="1" dirty="0" err="1" smtClean="0"/>
              <a:t>κύματος</a:t>
            </a:r>
            <a:r>
              <a:rPr lang="en-US" sz="2000" b="1" dirty="0" smtClean="0"/>
              <a:t>.</a:t>
            </a:r>
          </a:p>
          <a:p>
            <a:pPr marL="361950" indent="-361950" algn="just">
              <a:buClr>
                <a:srgbClr val="002060"/>
              </a:buClr>
              <a:buFont typeface="Wingdings" pitchFamily="2" charset="2"/>
              <a:buChar char="Ø"/>
            </a:pPr>
            <a:r>
              <a:rPr lang="en-US" sz="2000" b="1" dirty="0" err="1" smtClean="0"/>
              <a:t>Το</a:t>
            </a:r>
            <a:r>
              <a:rPr lang="en-US" sz="2000" b="1" dirty="0" smtClean="0"/>
              <a:t> </a:t>
            </a:r>
            <a:r>
              <a:rPr lang="en-US" sz="2000" b="1" dirty="0" err="1" smtClean="0"/>
              <a:t>εύρος</a:t>
            </a:r>
            <a:r>
              <a:rPr lang="en-US" sz="2000" b="1" dirty="0" smtClean="0"/>
              <a:t> </a:t>
            </a:r>
            <a:r>
              <a:rPr lang="en-US" sz="2000" b="1" dirty="0" err="1" smtClean="0"/>
              <a:t>των</a:t>
            </a:r>
            <a:r>
              <a:rPr lang="en-US" sz="2000" b="1" dirty="0" smtClean="0"/>
              <a:t> </a:t>
            </a:r>
            <a:r>
              <a:rPr lang="el-GR" sz="2000" b="1" dirty="0" smtClean="0"/>
              <a:t>μηκών κύματος του ορατού φωτός είναι από </a:t>
            </a:r>
            <a:r>
              <a:rPr lang="en-US" sz="2000" b="1" dirty="0" smtClean="0">
                <a:cs typeface="Arial" charset="0"/>
              </a:rPr>
              <a:t>λ</a:t>
            </a:r>
            <a:r>
              <a:rPr lang="en-US" sz="2000" b="1" dirty="0" smtClean="0"/>
              <a:t> ~ 7 x 10</a:t>
            </a:r>
            <a:r>
              <a:rPr lang="en-US" sz="2000" b="1" baseline="30000" dirty="0" smtClean="0"/>
              <a:t>–7</a:t>
            </a:r>
            <a:r>
              <a:rPr lang="en-US" sz="2000" b="1" dirty="0" smtClean="0"/>
              <a:t> m</a:t>
            </a:r>
            <a:r>
              <a:rPr lang="el-GR" sz="2000" b="1" dirty="0" smtClean="0"/>
              <a:t> (κόκκινο)</a:t>
            </a:r>
            <a:r>
              <a:rPr lang="en-US" sz="2000" b="1" dirty="0" smtClean="0"/>
              <a:t> </a:t>
            </a:r>
            <a:r>
              <a:rPr lang="en-US" sz="2000" b="1" dirty="0" err="1" smtClean="0"/>
              <a:t>έως</a:t>
            </a:r>
            <a:r>
              <a:rPr lang="en-US" sz="2000" b="1" dirty="0" smtClean="0"/>
              <a:t> </a:t>
            </a:r>
            <a:r>
              <a:rPr lang="en-US" sz="2000" b="1" dirty="0" smtClean="0">
                <a:cs typeface="Arial" charset="0"/>
              </a:rPr>
              <a:t>λ</a:t>
            </a:r>
            <a:r>
              <a:rPr lang="en-US" sz="2000" b="1" dirty="0" smtClean="0"/>
              <a:t> ~</a:t>
            </a:r>
            <a:r>
              <a:rPr lang="el-GR" sz="2000" b="1" dirty="0" smtClean="0"/>
              <a:t> </a:t>
            </a:r>
            <a:r>
              <a:rPr lang="en-US" sz="2000" b="1" dirty="0" smtClean="0"/>
              <a:t>4 x 10</a:t>
            </a:r>
            <a:r>
              <a:rPr lang="en-US" sz="2000" b="1" baseline="30000" dirty="0" smtClean="0"/>
              <a:t>–7</a:t>
            </a:r>
            <a:r>
              <a:rPr lang="en-US" sz="2000" b="1" dirty="0" smtClean="0"/>
              <a:t> m</a:t>
            </a:r>
            <a:r>
              <a:rPr lang="el-GR" sz="2000" b="1" dirty="0" smtClean="0"/>
              <a:t> (ιώδες)</a:t>
            </a:r>
            <a:r>
              <a:rPr lang="en-US" sz="2000" b="1" dirty="0" smtClean="0"/>
              <a:t>.</a:t>
            </a:r>
          </a:p>
          <a:p>
            <a:pPr marL="361950" lvl="1" indent="-361950" algn="just">
              <a:buClr>
                <a:srgbClr val="002060"/>
              </a:buClr>
              <a:buFont typeface="Wingdings" pitchFamily="2" charset="2"/>
              <a:buChar char="Ø"/>
            </a:pPr>
            <a:endParaRPr lang="en-US" sz="2000" b="1" dirty="0" smtClean="0"/>
          </a:p>
          <a:p>
            <a:pPr marL="361950" lvl="1" indent="-361950" algn="just">
              <a:buClr>
                <a:srgbClr val="002060"/>
              </a:buClr>
              <a:buFont typeface="Wingdings" pitchFamily="2" charset="2"/>
              <a:buChar char="Ø"/>
            </a:pPr>
            <a:r>
              <a:rPr lang="el-GR" sz="2000" b="1" dirty="0" smtClean="0"/>
              <a:t>Η ευαισθησία του ανθρώπινου ματιού είναι μέγιστη</a:t>
            </a:r>
            <a:r>
              <a:rPr lang="en-US" sz="2000" b="1" dirty="0" smtClean="0"/>
              <a:t> </a:t>
            </a:r>
            <a:r>
              <a:rPr lang="en-US" sz="2000" b="1" dirty="0" err="1" smtClean="0"/>
              <a:t>σε</a:t>
            </a:r>
            <a:r>
              <a:rPr lang="en-US" sz="2000" b="1" dirty="0" smtClean="0"/>
              <a:t> </a:t>
            </a:r>
            <a:r>
              <a:rPr lang="en-US" sz="2000" b="1" dirty="0" err="1" smtClean="0"/>
              <a:t>μήκος</a:t>
            </a:r>
            <a:r>
              <a:rPr lang="en-US" sz="2000" b="1" dirty="0" smtClean="0"/>
              <a:t> </a:t>
            </a:r>
            <a:r>
              <a:rPr lang="en-US" sz="2000" b="1" dirty="0" err="1" smtClean="0"/>
              <a:t>κύματος</a:t>
            </a:r>
            <a:r>
              <a:rPr lang="en-US" sz="2000" b="1" dirty="0" smtClean="0"/>
              <a:t> </a:t>
            </a:r>
            <a:r>
              <a:rPr lang="en-US" sz="2000" b="1" dirty="0" err="1" smtClean="0"/>
              <a:t>περίπου</a:t>
            </a:r>
            <a:r>
              <a:rPr lang="en-US" sz="2000" b="1" dirty="0" smtClean="0"/>
              <a:t> 5.5 x 10</a:t>
            </a:r>
            <a:r>
              <a:rPr lang="en-US" sz="2000" b="1" baseline="30000" dirty="0" smtClean="0"/>
              <a:t>–7</a:t>
            </a:r>
            <a:r>
              <a:rPr lang="en-US" sz="2000" b="1" dirty="0" smtClean="0"/>
              <a:t> m (</a:t>
            </a:r>
            <a:r>
              <a:rPr lang="en-US" sz="2000" b="1" dirty="0" err="1" smtClean="0"/>
              <a:t>κιτρινοπράσινο</a:t>
            </a:r>
            <a:r>
              <a:rPr lang="el-GR" sz="2000" b="1" dirty="0" smtClean="0"/>
              <a:t> χρώμα</a:t>
            </a:r>
            <a:r>
              <a:rPr lang="en-US" sz="2000" b="1" dirty="0" smtClean="0"/>
              <a:t>)</a:t>
            </a:r>
            <a:r>
              <a:rPr lang="el-GR" sz="2000" b="1" dirty="0" smtClean="0"/>
              <a:t>.</a:t>
            </a:r>
          </a:p>
          <a:p>
            <a:pPr lvl="1">
              <a:buClr>
                <a:srgbClr val="2187BA"/>
              </a:buClr>
            </a:pPr>
            <a:endParaRPr lang="en-US" sz="1700" dirty="0" smtClean="0">
              <a:solidFill>
                <a:srgbClr val="000000"/>
              </a:solidFill>
            </a:endParaRPr>
          </a:p>
        </p:txBody>
      </p:sp>
      <p:sp>
        <p:nvSpPr>
          <p:cNvPr id="8" name="Rectangle 2"/>
          <p:cNvSpPr>
            <a:spLocks noGrp="1" noChangeArrowheads="1"/>
          </p:cNvSpPr>
          <p:nvPr>
            <p:ph type="title"/>
          </p:nvPr>
        </p:nvSpPr>
        <p:spPr>
          <a:xfrm>
            <a:off x="474135" y="1010355"/>
            <a:ext cx="4030132" cy="524933"/>
          </a:xfrm>
        </p:spPr>
        <p:txBody>
          <a:bodyPr>
            <a:normAutofit/>
          </a:bodyPr>
          <a:lstStyle/>
          <a:p>
            <a:r>
              <a:rPr lang="el-GR" sz="2400" b="1" dirty="0" smtClean="0">
                <a:solidFill>
                  <a:srgbClr val="002060"/>
                </a:solidFill>
              </a:rPr>
              <a:t>Ορατή Ακτινοβολία (φως)</a:t>
            </a:r>
            <a:endParaRPr lang="en-US" sz="2400" b="1" dirty="0" smtClean="0">
              <a:solidFill>
                <a:srgbClr val="002060"/>
              </a:solidFill>
            </a:endParaRPr>
          </a:p>
        </p:txBody>
      </p:sp>
      <p:sp>
        <p:nvSpPr>
          <p:cNvPr id="9" name="Title 1"/>
          <p:cNvSpPr txBox="1">
            <a:spLocks/>
          </p:cNvSpPr>
          <p:nvPr/>
        </p:nvSpPr>
        <p:spPr>
          <a:xfrm>
            <a:off x="3251200" y="158040"/>
            <a:ext cx="4854222" cy="620889"/>
          </a:xfrm>
          <a:prstGeom prst="rect">
            <a:avLst/>
          </a:prstGeom>
        </p:spPr>
        <p:txBody>
          <a:bodyPr vert="horz" lIns="91440" tIns="45720" rIns="91440" bIns="45720" rtlCol="0" anchor="t">
            <a:normAutofit fontScale="975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l-GR" sz="3600" b="1" i="0" u="none" strike="noStrike" kern="1200" cap="none" spc="0" normalizeH="0" baseline="0" noProof="0" dirty="0" smtClean="0">
                <a:ln>
                  <a:noFill/>
                </a:ln>
                <a:solidFill>
                  <a:srgbClr val="002060"/>
                </a:solidFill>
                <a:effectLst/>
                <a:uLnTx/>
                <a:uFillTx/>
                <a:latin typeface="+mj-lt"/>
                <a:ea typeface="+mj-ea"/>
                <a:cs typeface="+mj-cs"/>
              </a:rPr>
              <a:t>Εισαγωγή στο φως</a:t>
            </a:r>
            <a:endParaRPr kumimoji="0" lang="en-US" sz="3600" b="1" i="0" u="none" strike="noStrike" kern="1200" cap="none" spc="0" normalizeH="0" baseline="0" noProof="0" dirty="0" smtClean="0">
              <a:ln>
                <a:noFill/>
              </a:ln>
              <a:solidFill>
                <a:srgbClr val="002060"/>
              </a:solidFill>
              <a:effectLst/>
              <a:uLnTx/>
              <a:uFillTx/>
              <a:latin typeface="+mj-lt"/>
              <a:ea typeface="+mj-ea"/>
              <a:cs typeface="+mj-cs"/>
            </a:endParaRPr>
          </a:p>
        </p:txBody>
      </p:sp>
      <p:sp>
        <p:nvSpPr>
          <p:cNvPr id="10" name="9 - Θέση αριθμού διαφάνειας"/>
          <p:cNvSpPr>
            <a:spLocks noGrp="1"/>
          </p:cNvSpPr>
          <p:nvPr>
            <p:ph type="sldNum" sz="quarter" idx="12"/>
          </p:nvPr>
        </p:nvSpPr>
        <p:spPr/>
        <p:txBody>
          <a:bodyPr/>
          <a:lstStyle/>
          <a:p>
            <a:pPr>
              <a:defRPr/>
            </a:pPr>
            <a:fld id="{1A5AFEB3-9FE6-4F28-B17E-F12F1808A410}" type="slidenum">
              <a:rPr lang="en-US" altLang="en-US" smtClean="0"/>
              <a:pPr>
                <a:defRPr/>
              </a:pPr>
              <a:t>166</a:t>
            </a:fld>
            <a:endParaRPr lang="en-US" altLang="en-US"/>
          </a:p>
        </p:txBody>
      </p:sp>
      <p:pic>
        <p:nvPicPr>
          <p:cNvPr id="7" name="Picture 2" descr="C:\webcast\speedoflight\ηλεκτρφασμα.bmp"/>
          <p:cNvPicPr>
            <a:picLocks noChangeAspect="1" noChangeArrowheads="1"/>
          </p:cNvPicPr>
          <p:nvPr/>
        </p:nvPicPr>
        <p:blipFill>
          <a:blip r:embed="rId2" cstate="print">
            <a:lum contrast="12000"/>
          </a:blip>
          <a:srcRect/>
          <a:stretch>
            <a:fillRect/>
          </a:stretch>
        </p:blipFill>
        <p:spPr bwMode="auto">
          <a:xfrm>
            <a:off x="6265332" y="1682044"/>
            <a:ext cx="5890749" cy="3239912"/>
          </a:xfrm>
          <a:prstGeom prst="rect">
            <a:avLst/>
          </a:prstGeom>
          <a:noFill/>
          <a:scene3d>
            <a:camera prst="orthographicFront"/>
            <a:lightRig rig="threePt" dir="t"/>
          </a:scene3d>
          <a:sp3d>
            <a:bevelT/>
          </a:sp3d>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474135" y="1010355"/>
            <a:ext cx="4030132" cy="524933"/>
          </a:xfrm>
        </p:spPr>
        <p:txBody>
          <a:bodyPr>
            <a:normAutofit/>
          </a:bodyPr>
          <a:lstStyle/>
          <a:p>
            <a:r>
              <a:rPr lang="el-GR" sz="2400" b="1" dirty="0" smtClean="0">
                <a:solidFill>
                  <a:srgbClr val="002060"/>
                </a:solidFill>
              </a:rPr>
              <a:t>Ορατή Ακτινοβολία (φως)</a:t>
            </a:r>
            <a:endParaRPr lang="en-US" sz="2400" b="1" dirty="0" smtClean="0">
              <a:solidFill>
                <a:srgbClr val="002060"/>
              </a:solidFill>
            </a:endParaRPr>
          </a:p>
        </p:txBody>
      </p:sp>
      <p:sp>
        <p:nvSpPr>
          <p:cNvPr id="9" name="Title 1"/>
          <p:cNvSpPr txBox="1">
            <a:spLocks/>
          </p:cNvSpPr>
          <p:nvPr/>
        </p:nvSpPr>
        <p:spPr>
          <a:xfrm>
            <a:off x="3251200" y="158040"/>
            <a:ext cx="4854222" cy="620889"/>
          </a:xfrm>
          <a:prstGeom prst="rect">
            <a:avLst/>
          </a:prstGeom>
        </p:spPr>
        <p:txBody>
          <a:bodyPr vert="horz" lIns="91440" tIns="45720" rIns="91440" bIns="45720" rtlCol="0" anchor="t">
            <a:normAutofit fontScale="975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l-GR" sz="3600" b="1" i="0" u="none" strike="noStrike" kern="1200" cap="none" spc="0" normalizeH="0" baseline="0" noProof="0" dirty="0" smtClean="0">
                <a:ln>
                  <a:noFill/>
                </a:ln>
                <a:solidFill>
                  <a:srgbClr val="002060"/>
                </a:solidFill>
                <a:effectLst/>
                <a:uLnTx/>
                <a:uFillTx/>
                <a:latin typeface="+mj-lt"/>
                <a:ea typeface="+mj-ea"/>
                <a:cs typeface="+mj-cs"/>
              </a:rPr>
              <a:t>Εισαγωγή στο φως</a:t>
            </a:r>
            <a:endParaRPr kumimoji="0" lang="en-US" sz="3600" b="1" i="0" u="none" strike="noStrike" kern="1200" cap="none" spc="0" normalizeH="0" baseline="0" noProof="0" dirty="0" smtClean="0">
              <a:ln>
                <a:noFill/>
              </a:ln>
              <a:solidFill>
                <a:srgbClr val="002060"/>
              </a:solidFill>
              <a:effectLst/>
              <a:uLnTx/>
              <a:uFillTx/>
              <a:latin typeface="+mj-lt"/>
              <a:ea typeface="+mj-ea"/>
              <a:cs typeface="+mj-cs"/>
            </a:endParaRPr>
          </a:p>
        </p:txBody>
      </p:sp>
      <p:pic>
        <p:nvPicPr>
          <p:cNvPr id="7" name="Picture 6" descr="table 12-1"/>
          <p:cNvPicPr>
            <a:picLocks noChangeAspect="1" noChangeArrowheads="1"/>
          </p:cNvPicPr>
          <p:nvPr/>
        </p:nvPicPr>
        <p:blipFill>
          <a:blip r:embed="rId2" cstate="print"/>
          <a:srcRect/>
          <a:stretch>
            <a:fillRect/>
          </a:stretch>
        </p:blipFill>
        <p:spPr bwMode="auto">
          <a:xfrm>
            <a:off x="7351889" y="1044575"/>
            <a:ext cx="4385733" cy="4756150"/>
          </a:xfrm>
          <a:prstGeom prst="rect">
            <a:avLst/>
          </a:prstGeom>
          <a:noFill/>
          <a:ln w="9525">
            <a:noFill/>
            <a:miter lim="800000"/>
            <a:headEnd/>
            <a:tailEnd/>
          </a:ln>
          <a:scene3d>
            <a:camera prst="orthographicFront"/>
            <a:lightRig rig="threePt" dir="t"/>
          </a:scene3d>
          <a:sp3d>
            <a:bevelT/>
          </a:sp3d>
        </p:spPr>
      </p:pic>
      <p:sp>
        <p:nvSpPr>
          <p:cNvPr id="10" name="9 - Ορθογώνιο"/>
          <p:cNvSpPr/>
          <p:nvPr/>
        </p:nvSpPr>
        <p:spPr>
          <a:xfrm>
            <a:off x="158044" y="1585599"/>
            <a:ext cx="6985706" cy="3431709"/>
          </a:xfrm>
          <a:prstGeom prst="rect">
            <a:avLst/>
          </a:prstGeom>
        </p:spPr>
        <p:txBody>
          <a:bodyPr wrap="square">
            <a:spAutoFit/>
          </a:bodyPr>
          <a:lstStyle/>
          <a:p>
            <a:pPr marL="361950" lvl="1" indent="-361950" algn="just">
              <a:buClr>
                <a:srgbClr val="002060"/>
              </a:buClr>
              <a:buFont typeface="Wingdings" pitchFamily="2" charset="2"/>
              <a:buChar char="Ø"/>
            </a:pPr>
            <a:r>
              <a:rPr lang="en-US" sz="2000" b="1" dirty="0" err="1" smtClean="0"/>
              <a:t>Το</a:t>
            </a:r>
            <a:r>
              <a:rPr lang="en-US" sz="2000" b="1" dirty="0" smtClean="0"/>
              <a:t> </a:t>
            </a:r>
            <a:r>
              <a:rPr lang="en-US" sz="2000" b="1" dirty="0" err="1" smtClean="0"/>
              <a:t>τμήμα</a:t>
            </a:r>
            <a:r>
              <a:rPr lang="en-US" sz="2000" b="1" dirty="0" smtClean="0"/>
              <a:t> </a:t>
            </a:r>
            <a:r>
              <a:rPr lang="en-US" sz="2000" b="1" dirty="0" err="1" smtClean="0"/>
              <a:t>του</a:t>
            </a:r>
            <a:r>
              <a:rPr lang="en-US" sz="2000" b="1" dirty="0" smtClean="0"/>
              <a:t> </a:t>
            </a:r>
            <a:r>
              <a:rPr lang="en-US" sz="2000" b="1" dirty="0" err="1" smtClean="0"/>
              <a:t>φάσματος</a:t>
            </a:r>
            <a:r>
              <a:rPr lang="en-US" sz="2000" b="1" dirty="0" smtClean="0"/>
              <a:t> </a:t>
            </a:r>
            <a:r>
              <a:rPr lang="en-US" sz="2000" b="1" dirty="0" err="1" smtClean="0"/>
              <a:t>που</a:t>
            </a:r>
            <a:r>
              <a:rPr lang="en-US" sz="2000" b="1" dirty="0" smtClean="0"/>
              <a:t> </a:t>
            </a:r>
            <a:r>
              <a:rPr lang="el-GR" sz="2000" b="1" dirty="0" smtClean="0"/>
              <a:t>γίνεται αισθητό</a:t>
            </a:r>
            <a:r>
              <a:rPr lang="en-US" sz="2000" b="1" dirty="0" smtClean="0"/>
              <a:t> </a:t>
            </a:r>
            <a:r>
              <a:rPr lang="en-US" sz="2000" b="1" dirty="0" err="1" smtClean="0"/>
              <a:t>από</a:t>
            </a:r>
            <a:r>
              <a:rPr lang="en-US" sz="2000" b="1" dirty="0" smtClean="0"/>
              <a:t> </a:t>
            </a:r>
            <a:r>
              <a:rPr lang="en-US" sz="2000" b="1" dirty="0" err="1" smtClean="0"/>
              <a:t>το</a:t>
            </a:r>
            <a:r>
              <a:rPr lang="en-US" sz="2000" b="1" dirty="0" smtClean="0"/>
              <a:t> </a:t>
            </a:r>
            <a:r>
              <a:rPr lang="el-GR" sz="2000" b="1" dirty="0" smtClean="0"/>
              <a:t>ανθρώπινο </a:t>
            </a:r>
            <a:r>
              <a:rPr lang="en-US" sz="2000" b="1" dirty="0" err="1" smtClean="0"/>
              <a:t>μάτι</a:t>
            </a:r>
            <a:r>
              <a:rPr lang="el-GR" sz="2000" b="1" dirty="0" smtClean="0"/>
              <a:t>.</a:t>
            </a:r>
          </a:p>
          <a:p>
            <a:pPr marL="361950" indent="-361950" algn="just">
              <a:buClr>
                <a:srgbClr val="002060"/>
              </a:buClr>
              <a:buFont typeface="Wingdings" pitchFamily="2" charset="2"/>
              <a:buChar char="Ø"/>
            </a:pPr>
            <a:r>
              <a:rPr lang="en-US" sz="2000" b="1" dirty="0" err="1" smtClean="0"/>
              <a:t>Κάθε</a:t>
            </a:r>
            <a:r>
              <a:rPr lang="en-US" sz="2000" b="1" dirty="0" smtClean="0"/>
              <a:t> </a:t>
            </a:r>
            <a:r>
              <a:rPr lang="el-GR" sz="2000" b="1" dirty="0" smtClean="0"/>
              <a:t>χρώμα αντιστοιχεί σε διαφορετικό </a:t>
            </a:r>
            <a:r>
              <a:rPr lang="en-US" sz="2000" b="1" dirty="0" err="1" smtClean="0"/>
              <a:t>μήκος</a:t>
            </a:r>
            <a:r>
              <a:rPr lang="en-US" sz="2000" b="1" dirty="0" smtClean="0"/>
              <a:t> </a:t>
            </a:r>
            <a:r>
              <a:rPr lang="en-US" sz="2000" b="1" dirty="0" err="1" smtClean="0"/>
              <a:t>κύματος</a:t>
            </a:r>
            <a:r>
              <a:rPr lang="en-US" sz="2000" b="1" dirty="0" smtClean="0"/>
              <a:t>.</a:t>
            </a:r>
          </a:p>
          <a:p>
            <a:pPr marL="361950" indent="-361950" algn="just">
              <a:buClr>
                <a:srgbClr val="002060"/>
              </a:buClr>
              <a:buFont typeface="Wingdings" pitchFamily="2" charset="2"/>
              <a:buChar char="Ø"/>
            </a:pPr>
            <a:r>
              <a:rPr lang="en-US" sz="2000" b="1" dirty="0" err="1" smtClean="0"/>
              <a:t>Το</a:t>
            </a:r>
            <a:r>
              <a:rPr lang="en-US" sz="2000" b="1" dirty="0" smtClean="0"/>
              <a:t> </a:t>
            </a:r>
            <a:r>
              <a:rPr lang="en-US" sz="2000" b="1" dirty="0" err="1" smtClean="0"/>
              <a:t>εύρος</a:t>
            </a:r>
            <a:r>
              <a:rPr lang="en-US" sz="2000" b="1" dirty="0" smtClean="0"/>
              <a:t> </a:t>
            </a:r>
            <a:r>
              <a:rPr lang="en-US" sz="2000" b="1" dirty="0" err="1" smtClean="0"/>
              <a:t>των</a:t>
            </a:r>
            <a:r>
              <a:rPr lang="en-US" sz="2000" b="1" dirty="0" smtClean="0"/>
              <a:t> </a:t>
            </a:r>
            <a:r>
              <a:rPr lang="el-GR" sz="2000" b="1" dirty="0" smtClean="0"/>
              <a:t>μηκών κύματος του ορατού φωτός είναι από </a:t>
            </a:r>
            <a:r>
              <a:rPr lang="en-US" sz="2000" b="1" dirty="0" smtClean="0">
                <a:solidFill>
                  <a:srgbClr val="002060"/>
                </a:solidFill>
                <a:cs typeface="Arial" charset="0"/>
              </a:rPr>
              <a:t>λ</a:t>
            </a:r>
            <a:r>
              <a:rPr lang="en-US" sz="2000" b="1" dirty="0" smtClean="0">
                <a:solidFill>
                  <a:srgbClr val="002060"/>
                </a:solidFill>
              </a:rPr>
              <a:t> ~ 7 x 10</a:t>
            </a:r>
            <a:r>
              <a:rPr lang="en-US" sz="2000" b="1" baseline="30000" dirty="0" smtClean="0">
                <a:solidFill>
                  <a:srgbClr val="002060"/>
                </a:solidFill>
              </a:rPr>
              <a:t>–7</a:t>
            </a:r>
            <a:r>
              <a:rPr lang="en-US" sz="2000" b="1" dirty="0" smtClean="0">
                <a:solidFill>
                  <a:srgbClr val="002060"/>
                </a:solidFill>
              </a:rPr>
              <a:t> m</a:t>
            </a:r>
            <a:r>
              <a:rPr lang="el-GR" sz="2000" b="1" dirty="0" smtClean="0">
                <a:solidFill>
                  <a:srgbClr val="002060"/>
                </a:solidFill>
              </a:rPr>
              <a:t> </a:t>
            </a:r>
            <a:r>
              <a:rPr lang="el-GR" sz="2000" b="1" dirty="0" smtClean="0">
                <a:solidFill>
                  <a:srgbClr val="FF0000"/>
                </a:solidFill>
              </a:rPr>
              <a:t>(κόκκινο)</a:t>
            </a:r>
            <a:r>
              <a:rPr lang="en-US" sz="2000" b="1" dirty="0" smtClean="0">
                <a:solidFill>
                  <a:srgbClr val="FF0000"/>
                </a:solidFill>
              </a:rPr>
              <a:t> </a:t>
            </a:r>
            <a:r>
              <a:rPr lang="en-US" sz="2000" b="1" dirty="0" err="1" smtClean="0">
                <a:solidFill>
                  <a:srgbClr val="002060"/>
                </a:solidFill>
              </a:rPr>
              <a:t>έως</a:t>
            </a:r>
            <a:r>
              <a:rPr lang="en-US" sz="2000" b="1" dirty="0" smtClean="0">
                <a:solidFill>
                  <a:srgbClr val="002060"/>
                </a:solidFill>
              </a:rPr>
              <a:t> </a:t>
            </a:r>
            <a:r>
              <a:rPr lang="en-US" sz="2000" b="1" dirty="0" smtClean="0">
                <a:solidFill>
                  <a:srgbClr val="002060"/>
                </a:solidFill>
                <a:cs typeface="Arial" charset="0"/>
              </a:rPr>
              <a:t>λ</a:t>
            </a:r>
            <a:r>
              <a:rPr lang="en-US" sz="2000" b="1" dirty="0" smtClean="0">
                <a:solidFill>
                  <a:srgbClr val="002060"/>
                </a:solidFill>
              </a:rPr>
              <a:t> ~</a:t>
            </a:r>
            <a:r>
              <a:rPr lang="el-GR" sz="2000" b="1" dirty="0" smtClean="0">
                <a:solidFill>
                  <a:srgbClr val="002060"/>
                </a:solidFill>
              </a:rPr>
              <a:t> </a:t>
            </a:r>
            <a:r>
              <a:rPr lang="en-US" sz="2000" b="1" dirty="0" smtClean="0">
                <a:solidFill>
                  <a:srgbClr val="002060"/>
                </a:solidFill>
              </a:rPr>
              <a:t>4 x 10</a:t>
            </a:r>
            <a:r>
              <a:rPr lang="en-US" sz="2000" b="1" baseline="30000" dirty="0" smtClean="0">
                <a:solidFill>
                  <a:srgbClr val="002060"/>
                </a:solidFill>
              </a:rPr>
              <a:t>–7</a:t>
            </a:r>
            <a:r>
              <a:rPr lang="en-US" sz="2000" b="1" dirty="0" smtClean="0">
                <a:solidFill>
                  <a:srgbClr val="002060"/>
                </a:solidFill>
              </a:rPr>
              <a:t> m</a:t>
            </a:r>
            <a:r>
              <a:rPr lang="el-GR" sz="2000" b="1" dirty="0" smtClean="0">
                <a:solidFill>
                  <a:srgbClr val="002060"/>
                </a:solidFill>
              </a:rPr>
              <a:t> </a:t>
            </a:r>
            <a:r>
              <a:rPr lang="el-GR" sz="2000" b="1" dirty="0" smtClean="0">
                <a:solidFill>
                  <a:srgbClr val="7030A0"/>
                </a:solidFill>
              </a:rPr>
              <a:t>(ιώδες)</a:t>
            </a:r>
            <a:r>
              <a:rPr lang="en-US" sz="2000" b="1" dirty="0" smtClean="0"/>
              <a:t>.</a:t>
            </a:r>
          </a:p>
          <a:p>
            <a:pPr marL="361950" lvl="1" indent="-361950" algn="just">
              <a:buClr>
                <a:srgbClr val="002060"/>
              </a:buClr>
              <a:buFont typeface="Wingdings" pitchFamily="2" charset="2"/>
              <a:buChar char="Ø"/>
            </a:pPr>
            <a:r>
              <a:rPr lang="el-GR" sz="2000" b="1" dirty="0" smtClean="0"/>
              <a:t>Η ευαισθησία του ανθρώπινου ματιού είναι μέγιστη</a:t>
            </a:r>
            <a:r>
              <a:rPr lang="en-US" sz="2000" b="1" dirty="0" smtClean="0"/>
              <a:t> </a:t>
            </a:r>
            <a:r>
              <a:rPr lang="en-US" sz="2000" b="1" dirty="0" err="1" smtClean="0"/>
              <a:t>σε</a:t>
            </a:r>
            <a:r>
              <a:rPr lang="en-US" sz="2000" b="1" dirty="0" smtClean="0"/>
              <a:t> </a:t>
            </a:r>
            <a:r>
              <a:rPr lang="en-US" sz="2000" b="1" dirty="0" err="1" smtClean="0"/>
              <a:t>μήκος</a:t>
            </a:r>
            <a:r>
              <a:rPr lang="en-US" sz="2000" b="1" dirty="0" smtClean="0"/>
              <a:t> </a:t>
            </a:r>
            <a:r>
              <a:rPr lang="en-US" sz="2000" b="1" dirty="0" err="1" smtClean="0"/>
              <a:t>κύματος</a:t>
            </a:r>
            <a:r>
              <a:rPr lang="en-US" sz="2000" b="1" dirty="0" smtClean="0"/>
              <a:t> </a:t>
            </a:r>
            <a:r>
              <a:rPr lang="en-US" sz="2000" b="1" dirty="0" err="1" smtClean="0"/>
              <a:t>περίπου</a:t>
            </a:r>
            <a:r>
              <a:rPr lang="en-US" sz="2000" b="1" dirty="0" smtClean="0"/>
              <a:t> </a:t>
            </a:r>
            <a:r>
              <a:rPr lang="en-US" sz="2000" b="1" dirty="0" smtClean="0">
                <a:solidFill>
                  <a:srgbClr val="002060"/>
                </a:solidFill>
              </a:rPr>
              <a:t>5.5 x 10</a:t>
            </a:r>
            <a:r>
              <a:rPr lang="en-US" sz="2000" b="1" baseline="30000" dirty="0" smtClean="0">
                <a:solidFill>
                  <a:srgbClr val="002060"/>
                </a:solidFill>
              </a:rPr>
              <a:t>–7</a:t>
            </a:r>
            <a:r>
              <a:rPr lang="en-US" sz="2000" b="1" dirty="0" smtClean="0">
                <a:solidFill>
                  <a:srgbClr val="002060"/>
                </a:solidFill>
              </a:rPr>
              <a:t> m (</a:t>
            </a:r>
            <a:r>
              <a:rPr lang="en-US" sz="2000" b="1" dirty="0" err="1" smtClean="0">
                <a:solidFill>
                  <a:srgbClr val="002060"/>
                </a:solidFill>
              </a:rPr>
              <a:t>κιτρινοπράσινο</a:t>
            </a:r>
            <a:r>
              <a:rPr lang="el-GR" sz="2000" b="1" dirty="0" smtClean="0">
                <a:solidFill>
                  <a:srgbClr val="002060"/>
                </a:solidFill>
              </a:rPr>
              <a:t> χρώμα</a:t>
            </a:r>
            <a:r>
              <a:rPr lang="en-US" sz="2000" b="1" dirty="0" smtClean="0">
                <a:solidFill>
                  <a:srgbClr val="002060"/>
                </a:solidFill>
              </a:rPr>
              <a:t>)</a:t>
            </a:r>
            <a:r>
              <a:rPr lang="el-GR" sz="2000" b="1" dirty="0" smtClean="0"/>
              <a:t>.</a:t>
            </a:r>
          </a:p>
          <a:p>
            <a:pPr lvl="1">
              <a:buClr>
                <a:srgbClr val="2187BA"/>
              </a:buClr>
            </a:pPr>
            <a:endParaRPr lang="en-US" sz="1700" dirty="0" smtClean="0">
              <a:solidFill>
                <a:srgbClr val="000000"/>
              </a:solidFill>
            </a:endParaRPr>
          </a:p>
        </p:txBody>
      </p:sp>
      <p:sp>
        <p:nvSpPr>
          <p:cNvPr id="11" name="Rectangle 5"/>
          <p:cNvSpPr>
            <a:spLocks noGrp="1" noChangeArrowheads="1"/>
          </p:cNvSpPr>
          <p:nvPr>
            <p:ph idx="1"/>
          </p:nvPr>
        </p:nvSpPr>
        <p:spPr>
          <a:xfrm>
            <a:off x="203199" y="4888089"/>
            <a:ext cx="7078134" cy="1760361"/>
          </a:xfrm>
        </p:spPr>
        <p:txBody>
          <a:bodyPr>
            <a:normAutofit fontScale="92500" lnSpcReduction="10000"/>
          </a:bodyPr>
          <a:lstStyle/>
          <a:p>
            <a:pPr marL="361950" indent="-90488">
              <a:lnSpc>
                <a:spcPct val="100000"/>
              </a:lnSpc>
              <a:buNone/>
            </a:pPr>
            <a:r>
              <a:rPr lang="en-US" sz="2000" b="1" dirty="0" err="1" smtClean="0">
                <a:solidFill>
                  <a:srgbClr val="002060"/>
                </a:solidFill>
              </a:rPr>
              <a:t>Ακτίνες</a:t>
            </a:r>
            <a:r>
              <a:rPr lang="en-US" sz="2000" b="1" dirty="0" smtClean="0">
                <a:solidFill>
                  <a:srgbClr val="002060"/>
                </a:solidFill>
              </a:rPr>
              <a:t> </a:t>
            </a:r>
            <a:r>
              <a:rPr lang="en-US" sz="2000" b="1" dirty="0" err="1" smtClean="0">
                <a:solidFill>
                  <a:srgbClr val="002060"/>
                </a:solidFill>
              </a:rPr>
              <a:t>γάμμα</a:t>
            </a:r>
            <a:endParaRPr lang="en-US" sz="2000" b="1" dirty="0" smtClean="0">
              <a:solidFill>
                <a:srgbClr val="002060"/>
              </a:solidFill>
            </a:endParaRPr>
          </a:p>
          <a:p>
            <a:pPr lvl="1">
              <a:buClr>
                <a:srgbClr val="2187BA"/>
              </a:buClr>
            </a:pPr>
            <a:r>
              <a:rPr lang="el-GR" sz="1900" b="1" dirty="0" smtClean="0">
                <a:solidFill>
                  <a:srgbClr val="000000"/>
                </a:solidFill>
              </a:rPr>
              <a:t>Έχουν μ</a:t>
            </a:r>
            <a:r>
              <a:rPr lang="en-US" sz="1900" b="1" dirty="0" err="1" smtClean="0">
                <a:solidFill>
                  <a:srgbClr val="000000"/>
                </a:solidFill>
              </a:rPr>
              <a:t>ήκος</a:t>
            </a:r>
            <a:r>
              <a:rPr lang="en-US" sz="1900" b="1" dirty="0" smtClean="0">
                <a:solidFill>
                  <a:srgbClr val="000000"/>
                </a:solidFill>
              </a:rPr>
              <a:t> </a:t>
            </a:r>
            <a:r>
              <a:rPr lang="en-US" sz="1900" b="1" dirty="0" err="1" smtClean="0">
                <a:solidFill>
                  <a:srgbClr val="000000"/>
                </a:solidFill>
              </a:rPr>
              <a:t>κύματος</a:t>
            </a:r>
            <a:r>
              <a:rPr lang="en-US" sz="1900" b="1" dirty="0" smtClean="0">
                <a:solidFill>
                  <a:srgbClr val="000000"/>
                </a:solidFill>
              </a:rPr>
              <a:t> </a:t>
            </a:r>
            <a:r>
              <a:rPr lang="en-US" sz="1900" b="1" dirty="0" err="1" smtClean="0">
                <a:solidFill>
                  <a:srgbClr val="000000"/>
                </a:solidFill>
              </a:rPr>
              <a:t>από</a:t>
            </a:r>
            <a:r>
              <a:rPr lang="en-US" sz="1900" b="1" dirty="0" smtClean="0">
                <a:solidFill>
                  <a:srgbClr val="000000"/>
                </a:solidFill>
              </a:rPr>
              <a:t> </a:t>
            </a:r>
            <a:r>
              <a:rPr lang="en-US" sz="1900" b="1" dirty="0" err="1" smtClean="0">
                <a:solidFill>
                  <a:srgbClr val="000000"/>
                </a:solidFill>
              </a:rPr>
              <a:t>περίπου</a:t>
            </a:r>
            <a:r>
              <a:rPr lang="en-US" sz="1900" b="1" dirty="0" smtClean="0">
                <a:solidFill>
                  <a:srgbClr val="000000"/>
                </a:solidFill>
              </a:rPr>
              <a:t> 10</a:t>
            </a:r>
            <a:r>
              <a:rPr lang="en-US" sz="1900" b="1" baseline="30000" dirty="0" smtClean="0">
                <a:solidFill>
                  <a:srgbClr val="000000"/>
                </a:solidFill>
              </a:rPr>
              <a:t>–10</a:t>
            </a:r>
            <a:r>
              <a:rPr lang="en-US" sz="1900" b="1" dirty="0" smtClean="0">
                <a:solidFill>
                  <a:srgbClr val="000000"/>
                </a:solidFill>
              </a:rPr>
              <a:t> m </a:t>
            </a:r>
            <a:r>
              <a:rPr lang="en-US" sz="1900" b="1" dirty="0" err="1" smtClean="0">
                <a:solidFill>
                  <a:srgbClr val="000000"/>
                </a:solidFill>
              </a:rPr>
              <a:t>έως</a:t>
            </a:r>
            <a:r>
              <a:rPr lang="en-US" sz="1900" b="1" dirty="0" smtClean="0">
                <a:solidFill>
                  <a:srgbClr val="000000"/>
                </a:solidFill>
              </a:rPr>
              <a:t> 10</a:t>
            </a:r>
            <a:r>
              <a:rPr lang="en-US" sz="1900" b="1" baseline="30000" dirty="0" smtClean="0">
                <a:solidFill>
                  <a:srgbClr val="000000"/>
                </a:solidFill>
              </a:rPr>
              <a:t>–</a:t>
            </a:r>
            <a:r>
              <a:rPr lang="el-GR" sz="1900" b="1" baseline="30000" dirty="0" smtClean="0">
                <a:solidFill>
                  <a:srgbClr val="000000"/>
                </a:solidFill>
              </a:rPr>
              <a:t>1</a:t>
            </a:r>
            <a:r>
              <a:rPr lang="en-US" sz="1900" b="1" baseline="30000" dirty="0" smtClean="0">
                <a:solidFill>
                  <a:srgbClr val="000000"/>
                </a:solidFill>
              </a:rPr>
              <a:t>4</a:t>
            </a:r>
            <a:r>
              <a:rPr lang="en-US" sz="1900" b="1" dirty="0" smtClean="0">
                <a:solidFill>
                  <a:srgbClr val="000000"/>
                </a:solidFill>
              </a:rPr>
              <a:t> m</a:t>
            </a:r>
            <a:r>
              <a:rPr lang="el-GR" sz="1900" b="1" dirty="0" smtClean="0">
                <a:solidFill>
                  <a:srgbClr val="000000"/>
                </a:solidFill>
              </a:rPr>
              <a:t>.</a:t>
            </a:r>
            <a:endParaRPr lang="en-US" sz="1900" b="1" dirty="0" smtClean="0">
              <a:solidFill>
                <a:srgbClr val="000000"/>
              </a:solidFill>
            </a:endParaRPr>
          </a:p>
          <a:p>
            <a:pPr lvl="1">
              <a:buClr>
                <a:srgbClr val="2187BA"/>
              </a:buClr>
            </a:pPr>
            <a:r>
              <a:rPr lang="en-US" sz="1900" b="1" dirty="0" err="1" smtClean="0">
                <a:solidFill>
                  <a:srgbClr val="000000"/>
                </a:solidFill>
              </a:rPr>
              <a:t>Εκπέμπονται</a:t>
            </a:r>
            <a:r>
              <a:rPr lang="en-US" sz="1900" b="1" dirty="0" smtClean="0">
                <a:solidFill>
                  <a:srgbClr val="000000"/>
                </a:solidFill>
              </a:rPr>
              <a:t> </a:t>
            </a:r>
            <a:r>
              <a:rPr lang="en-US" sz="1900" b="1" dirty="0" err="1" smtClean="0">
                <a:solidFill>
                  <a:srgbClr val="000000"/>
                </a:solidFill>
              </a:rPr>
              <a:t>από</a:t>
            </a:r>
            <a:r>
              <a:rPr lang="en-US" sz="1900" b="1" dirty="0" smtClean="0">
                <a:solidFill>
                  <a:srgbClr val="000000"/>
                </a:solidFill>
              </a:rPr>
              <a:t> </a:t>
            </a:r>
            <a:r>
              <a:rPr lang="en-US" sz="1900" b="1" dirty="0" err="1" smtClean="0">
                <a:solidFill>
                  <a:srgbClr val="000000"/>
                </a:solidFill>
              </a:rPr>
              <a:t>ραδιενεργούς</a:t>
            </a:r>
            <a:r>
              <a:rPr lang="en-US" sz="1900" b="1" dirty="0" smtClean="0">
                <a:solidFill>
                  <a:srgbClr val="000000"/>
                </a:solidFill>
              </a:rPr>
              <a:t> </a:t>
            </a:r>
            <a:r>
              <a:rPr lang="en-US" sz="1900" b="1" dirty="0" err="1" smtClean="0">
                <a:solidFill>
                  <a:srgbClr val="000000"/>
                </a:solidFill>
              </a:rPr>
              <a:t>πυρήνες</a:t>
            </a:r>
            <a:r>
              <a:rPr lang="el-GR" sz="1900" b="1" dirty="0" smtClean="0">
                <a:solidFill>
                  <a:srgbClr val="000000"/>
                </a:solidFill>
              </a:rPr>
              <a:t>.</a:t>
            </a:r>
            <a:endParaRPr lang="en-US" sz="1900" b="1" dirty="0" smtClean="0">
              <a:solidFill>
                <a:srgbClr val="000000"/>
              </a:solidFill>
            </a:endParaRPr>
          </a:p>
          <a:p>
            <a:pPr lvl="1">
              <a:buClr>
                <a:srgbClr val="2187BA"/>
              </a:buClr>
            </a:pPr>
            <a:r>
              <a:rPr lang="el-GR" sz="1900" b="1" dirty="0" smtClean="0">
                <a:solidFill>
                  <a:srgbClr val="000000"/>
                </a:solidFill>
              </a:rPr>
              <a:t>Είναι ε</a:t>
            </a:r>
            <a:r>
              <a:rPr lang="en-US" sz="1900" b="1" dirty="0" err="1" smtClean="0">
                <a:solidFill>
                  <a:srgbClr val="000000"/>
                </a:solidFill>
              </a:rPr>
              <a:t>ξαιρετικά</a:t>
            </a:r>
            <a:r>
              <a:rPr lang="en-US" sz="1900" b="1" dirty="0" smtClean="0">
                <a:solidFill>
                  <a:srgbClr val="000000"/>
                </a:solidFill>
              </a:rPr>
              <a:t> </a:t>
            </a:r>
            <a:r>
              <a:rPr lang="en-US" sz="1900" b="1" dirty="0" err="1" smtClean="0">
                <a:solidFill>
                  <a:srgbClr val="000000"/>
                </a:solidFill>
              </a:rPr>
              <a:t>διεισδυτικές</a:t>
            </a:r>
            <a:r>
              <a:rPr lang="el-GR" sz="1900" b="1" dirty="0" smtClean="0">
                <a:solidFill>
                  <a:srgbClr val="000000"/>
                </a:solidFill>
              </a:rPr>
              <a:t> και</a:t>
            </a:r>
            <a:r>
              <a:rPr lang="en-US" sz="1900" b="1" dirty="0" smtClean="0">
                <a:solidFill>
                  <a:srgbClr val="000000"/>
                </a:solidFill>
              </a:rPr>
              <a:t> </a:t>
            </a:r>
            <a:r>
              <a:rPr lang="en-US" sz="1900" b="1" dirty="0" err="1" smtClean="0">
                <a:solidFill>
                  <a:srgbClr val="000000"/>
                </a:solidFill>
              </a:rPr>
              <a:t>προκαλούν</a:t>
            </a:r>
            <a:r>
              <a:rPr lang="en-US" sz="1900" b="1" dirty="0" smtClean="0">
                <a:solidFill>
                  <a:srgbClr val="000000"/>
                </a:solidFill>
              </a:rPr>
              <a:t> </a:t>
            </a:r>
            <a:r>
              <a:rPr lang="en-US" sz="1900" b="1" dirty="0" err="1" smtClean="0">
                <a:solidFill>
                  <a:srgbClr val="000000"/>
                </a:solidFill>
              </a:rPr>
              <a:t>σοβαρές</a:t>
            </a:r>
            <a:r>
              <a:rPr lang="en-US" sz="1900" b="1" dirty="0" smtClean="0">
                <a:solidFill>
                  <a:srgbClr val="000000"/>
                </a:solidFill>
              </a:rPr>
              <a:t> </a:t>
            </a:r>
            <a:r>
              <a:rPr lang="en-US" sz="1900" b="1" dirty="0" err="1" smtClean="0">
                <a:solidFill>
                  <a:srgbClr val="000000"/>
                </a:solidFill>
              </a:rPr>
              <a:t>βλάβες</a:t>
            </a:r>
            <a:r>
              <a:rPr lang="el-GR" sz="1900" b="1" dirty="0" smtClean="0">
                <a:solidFill>
                  <a:srgbClr val="000000"/>
                </a:solidFill>
              </a:rPr>
              <a:t>.</a:t>
            </a:r>
            <a:endParaRPr lang="en-US" sz="1900" b="1" dirty="0" smtClean="0">
              <a:solidFill>
                <a:srgbClr val="000000"/>
              </a:solidFill>
            </a:endParaRPr>
          </a:p>
        </p:txBody>
      </p:sp>
      <p:sp>
        <p:nvSpPr>
          <p:cNvPr id="12" name="11 - Θέση αριθμού διαφάνειας"/>
          <p:cNvSpPr>
            <a:spLocks noGrp="1"/>
          </p:cNvSpPr>
          <p:nvPr>
            <p:ph type="sldNum" sz="quarter" idx="12"/>
          </p:nvPr>
        </p:nvSpPr>
        <p:spPr/>
        <p:txBody>
          <a:bodyPr/>
          <a:lstStyle/>
          <a:p>
            <a:pPr>
              <a:defRPr/>
            </a:pPr>
            <a:fld id="{1A5AFEB3-9FE6-4F28-B17E-F12F1808A410}" type="slidenum">
              <a:rPr lang="en-US" altLang="en-US" smtClean="0"/>
              <a:pPr>
                <a:defRPr/>
              </a:pPr>
              <a:t>167</a:t>
            </a:fld>
            <a:endParaRPr lang="en-US" altLang="en-US"/>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5"/>
          <p:cNvSpPr>
            <a:spLocks noGrp="1" noChangeArrowheads="1"/>
          </p:cNvSpPr>
          <p:nvPr>
            <p:ph idx="1"/>
          </p:nvPr>
        </p:nvSpPr>
        <p:spPr>
          <a:xfrm>
            <a:off x="428977" y="1471969"/>
            <a:ext cx="6795910" cy="3664477"/>
          </a:xfrm>
        </p:spPr>
        <p:txBody>
          <a:bodyPr>
            <a:normAutofit/>
          </a:bodyPr>
          <a:lstStyle/>
          <a:p>
            <a:pPr marL="361950" indent="-361950" algn="just" eaLnBrk="1" hangingPunct="1"/>
            <a:r>
              <a:rPr lang="el-GR" sz="2000" b="1" dirty="0" smtClean="0">
                <a:solidFill>
                  <a:schemeClr val="tx1"/>
                </a:solidFill>
              </a:rPr>
              <a:t>Ο κλάδος της γεωμετρικής οπτικής</a:t>
            </a:r>
            <a:r>
              <a:rPr lang="en-US" sz="2000" b="1" dirty="0" smtClean="0">
                <a:solidFill>
                  <a:schemeClr val="tx1"/>
                </a:solidFill>
              </a:rPr>
              <a:t> </a:t>
            </a:r>
            <a:r>
              <a:rPr lang="el-GR" sz="2000" b="1" dirty="0" smtClean="0">
                <a:solidFill>
                  <a:schemeClr val="tx1"/>
                </a:solidFill>
              </a:rPr>
              <a:t>μελετά τον τρόπο διάδοσης του φωτός</a:t>
            </a:r>
            <a:r>
              <a:rPr lang="en-US" sz="2000" b="1" dirty="0" smtClean="0">
                <a:solidFill>
                  <a:schemeClr val="tx1"/>
                </a:solidFill>
              </a:rPr>
              <a:t>.</a:t>
            </a:r>
          </a:p>
          <a:p>
            <a:pPr marL="361950" indent="-361950" algn="just" eaLnBrk="1" hangingPunct="1"/>
            <a:r>
              <a:rPr lang="el-GR" sz="2000" b="1" dirty="0" smtClean="0">
                <a:solidFill>
                  <a:schemeClr val="tx1"/>
                </a:solidFill>
              </a:rPr>
              <a:t>Στη γεωμετρική οπτική ισχύει η παραδοχή ότι, όταν το φως διέρχεται μέσα από ένα ομογενές μέσο, διαδίδεται </a:t>
            </a:r>
            <a:r>
              <a:rPr lang="el-GR" sz="2000" b="1" dirty="0" smtClean="0">
                <a:solidFill>
                  <a:srgbClr val="002060"/>
                </a:solidFill>
              </a:rPr>
              <a:t>ευθύγραμμα</a:t>
            </a:r>
            <a:r>
              <a:rPr lang="el-GR" sz="2000" b="1" dirty="0" smtClean="0">
                <a:solidFill>
                  <a:schemeClr val="tx1"/>
                </a:solidFill>
              </a:rPr>
              <a:t>, και αλλάζει κατεύθυνση όταν έρθει σε επαφή με την επιφάνεια ενός διαφορετικού μέσου ή όταν οι οπτικές ιδιότητες του μέσου μεταβάλλονται.</a:t>
            </a:r>
          </a:p>
          <a:p>
            <a:pPr marL="361950" indent="-361950" algn="just" eaLnBrk="1" hangingPunct="1"/>
            <a:r>
              <a:rPr lang="el-GR" sz="2000" b="1" dirty="0" smtClean="0">
                <a:solidFill>
                  <a:schemeClr val="tx1"/>
                </a:solidFill>
              </a:rPr>
              <a:t>Χρησιμοποιούμε την προσέγγιση των </a:t>
            </a:r>
            <a:r>
              <a:rPr lang="el-GR" sz="2000" b="1" dirty="0" err="1" smtClean="0">
                <a:solidFill>
                  <a:srgbClr val="002060"/>
                </a:solidFill>
              </a:rPr>
              <a:t>ακτίνων</a:t>
            </a:r>
            <a:r>
              <a:rPr lang="el-GR" sz="2000" b="1" dirty="0" smtClean="0">
                <a:solidFill>
                  <a:schemeClr val="tx1"/>
                </a:solidFill>
              </a:rPr>
              <a:t> για να παριστάνουμε τις ακτίνες φωτός</a:t>
            </a:r>
            <a:r>
              <a:rPr lang="en-US" sz="2000" b="1" dirty="0" smtClean="0">
                <a:solidFill>
                  <a:schemeClr val="tx1"/>
                </a:solidFill>
              </a:rPr>
              <a:t>.</a:t>
            </a:r>
          </a:p>
        </p:txBody>
      </p:sp>
      <p:sp>
        <p:nvSpPr>
          <p:cNvPr id="5" name="Title 1"/>
          <p:cNvSpPr txBox="1">
            <a:spLocks/>
          </p:cNvSpPr>
          <p:nvPr/>
        </p:nvSpPr>
        <p:spPr>
          <a:xfrm>
            <a:off x="1083733" y="158040"/>
            <a:ext cx="10047111" cy="620889"/>
          </a:xfrm>
          <a:prstGeom prst="rect">
            <a:avLst/>
          </a:prstGeom>
        </p:spPr>
        <p:txBody>
          <a:bodyPr vert="horz" lIns="91440" tIns="45720" rIns="91440" bIns="45720" rtlCol="0" anchor="t">
            <a:noAutofit/>
          </a:bodyPr>
          <a:lstStyle/>
          <a:p>
            <a:pPr lvl="0" algn="ctr">
              <a:spcBef>
                <a:spcPct val="0"/>
              </a:spcBef>
            </a:pPr>
            <a:r>
              <a:rPr lang="el-GR" sz="3200" b="1" dirty="0" smtClean="0">
                <a:solidFill>
                  <a:srgbClr val="002060"/>
                </a:solidFill>
              </a:rPr>
              <a:t>Η προσέγγιση των </a:t>
            </a:r>
            <a:r>
              <a:rPr lang="el-GR" sz="3200" b="1" dirty="0" err="1" smtClean="0">
                <a:solidFill>
                  <a:srgbClr val="002060"/>
                </a:solidFill>
              </a:rPr>
              <a:t>ακτίνων</a:t>
            </a:r>
            <a:r>
              <a:rPr lang="el-GR" sz="3200" b="1" dirty="0" smtClean="0">
                <a:solidFill>
                  <a:srgbClr val="002060"/>
                </a:solidFill>
              </a:rPr>
              <a:t> στη γεωμετρική οπτική</a:t>
            </a:r>
            <a:endParaRPr kumimoji="0" lang="en-US" sz="3200" b="1" i="0" u="none" strike="noStrike" kern="1200" cap="none" spc="0" normalizeH="0" baseline="0" noProof="0" dirty="0" smtClean="0">
              <a:ln>
                <a:noFill/>
              </a:ln>
              <a:solidFill>
                <a:srgbClr val="002060"/>
              </a:solidFill>
              <a:effectLst/>
              <a:uLnTx/>
              <a:uFillTx/>
              <a:latin typeface="+mj-lt"/>
              <a:ea typeface="+mj-ea"/>
              <a:cs typeface="+mj-cs"/>
            </a:endParaRPr>
          </a:p>
        </p:txBody>
      </p:sp>
      <p:pic>
        <p:nvPicPr>
          <p:cNvPr id="7" name="Picture 7" descr="27819_3503"/>
          <p:cNvPicPr>
            <a:picLocks noChangeAspect="1" noChangeArrowheads="1"/>
          </p:cNvPicPr>
          <p:nvPr/>
        </p:nvPicPr>
        <p:blipFill>
          <a:blip r:embed="rId2" cstate="print"/>
          <a:srcRect/>
          <a:stretch>
            <a:fillRect/>
          </a:stretch>
        </p:blipFill>
        <p:spPr bwMode="auto">
          <a:xfrm>
            <a:off x="7389988" y="1061510"/>
            <a:ext cx="4358217" cy="4752975"/>
          </a:xfrm>
          <a:prstGeom prst="rect">
            <a:avLst/>
          </a:prstGeom>
          <a:noFill/>
          <a:ln w="9525">
            <a:noFill/>
            <a:miter lim="800000"/>
            <a:headEnd/>
            <a:tailEnd/>
          </a:ln>
          <a:scene3d>
            <a:camera prst="orthographicFront"/>
            <a:lightRig rig="threePt" dir="t"/>
          </a:scene3d>
          <a:sp3d>
            <a:bevelT/>
          </a:sp3d>
        </p:spPr>
      </p:pic>
      <p:sp>
        <p:nvSpPr>
          <p:cNvPr id="8" name="7 - Θέση αριθμού διαφάνειας"/>
          <p:cNvSpPr>
            <a:spLocks noGrp="1"/>
          </p:cNvSpPr>
          <p:nvPr>
            <p:ph type="sldNum" sz="quarter" idx="12"/>
          </p:nvPr>
        </p:nvSpPr>
        <p:spPr/>
        <p:txBody>
          <a:bodyPr/>
          <a:lstStyle/>
          <a:p>
            <a:fld id="{C2F5A187-A889-495D-B202-899DA2CF5BAE}" type="slidenum">
              <a:rPr lang="en-US" smtClean="0"/>
              <a:pPr/>
              <a:t>168</a:t>
            </a:fld>
            <a:endParaRPr lang="en-US"/>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descr="27819_3505c"/>
          <p:cNvPicPr>
            <a:picLocks noChangeAspect="1" noChangeArrowheads="1"/>
          </p:cNvPicPr>
          <p:nvPr/>
        </p:nvPicPr>
        <p:blipFill>
          <a:blip r:embed="rId2" cstate="print"/>
          <a:srcRect/>
          <a:stretch>
            <a:fillRect/>
          </a:stretch>
        </p:blipFill>
        <p:spPr bwMode="auto">
          <a:xfrm>
            <a:off x="3285774" y="3524428"/>
            <a:ext cx="5376333" cy="2263775"/>
          </a:xfrm>
          <a:prstGeom prst="rect">
            <a:avLst/>
          </a:prstGeom>
          <a:noFill/>
          <a:ln w="9525">
            <a:noFill/>
            <a:miter lim="800000"/>
            <a:headEnd/>
            <a:tailEnd/>
          </a:ln>
          <a:scene3d>
            <a:camera prst="orthographicFront"/>
            <a:lightRig rig="threePt" dir="t"/>
          </a:scene3d>
          <a:sp3d>
            <a:bevelT/>
          </a:sp3d>
        </p:spPr>
      </p:pic>
      <p:sp>
        <p:nvSpPr>
          <p:cNvPr id="11" name="Text Box 5"/>
          <p:cNvSpPr txBox="1">
            <a:spLocks noChangeArrowheads="1"/>
          </p:cNvSpPr>
          <p:nvPr/>
        </p:nvSpPr>
        <p:spPr bwMode="auto">
          <a:xfrm>
            <a:off x="3151546" y="1633221"/>
            <a:ext cx="5432680"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Ανάκλαση του φωτός</a:t>
            </a:r>
            <a:endParaRPr lang="en-US" sz="4000" b="1" dirty="0" smtClean="0">
              <a:solidFill>
                <a:srgbClr val="0F7698"/>
              </a:solidFill>
            </a:endParaRPr>
          </a:p>
        </p:txBody>
      </p:sp>
      <p:sp>
        <p:nvSpPr>
          <p:cNvPr id="12" name="11 - Θέση αριθμού διαφάνειας"/>
          <p:cNvSpPr>
            <a:spLocks noGrp="1"/>
          </p:cNvSpPr>
          <p:nvPr>
            <p:ph type="sldNum" sz="quarter" idx="12"/>
          </p:nvPr>
        </p:nvSpPr>
        <p:spPr/>
        <p:txBody>
          <a:bodyPr/>
          <a:lstStyle/>
          <a:p>
            <a:fld id="{C2F5A187-A889-495D-B202-899DA2CF5BAE}" type="slidenum">
              <a:rPr lang="en-US" smtClean="0"/>
              <a:pPr/>
              <a:t>169</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Αποτέλεσμα εικόνας για βαρυτικο και ηλεκτροστατικο πεδιο powerpoint"/>
          <p:cNvPicPr>
            <a:picLocks noChangeAspect="1" noChangeArrowheads="1"/>
          </p:cNvPicPr>
          <p:nvPr/>
        </p:nvPicPr>
        <p:blipFill>
          <a:blip r:embed="rId3" cstate="print"/>
          <a:srcRect/>
          <a:stretch>
            <a:fillRect/>
          </a:stretch>
        </p:blipFill>
        <p:spPr bwMode="auto">
          <a:xfrm>
            <a:off x="2412712" y="863600"/>
            <a:ext cx="7444419" cy="5585685"/>
          </a:xfrm>
          <a:prstGeom prst="rect">
            <a:avLst/>
          </a:prstGeom>
          <a:noFill/>
          <a:scene3d>
            <a:camera prst="orthographicFront"/>
            <a:lightRig rig="threePt" dir="t"/>
          </a:scene3d>
          <a:sp3d>
            <a:bevelT/>
          </a:sp3d>
        </p:spPr>
      </p:pic>
      <p:sp>
        <p:nvSpPr>
          <p:cNvPr id="3" name="Rectangle 4"/>
          <p:cNvSpPr>
            <a:spLocks noGrp="1" noChangeArrowheads="1"/>
          </p:cNvSpPr>
          <p:nvPr>
            <p:ph type="title"/>
          </p:nvPr>
        </p:nvSpPr>
        <p:spPr>
          <a:xfrm>
            <a:off x="2709333" y="129809"/>
            <a:ext cx="6824134" cy="655638"/>
          </a:xfrm>
        </p:spPr>
        <p:txBody>
          <a:bodyPr>
            <a:normAutofit fontScale="90000"/>
          </a:bodyPr>
          <a:lstStyle/>
          <a:p>
            <a:pPr algn="ctr" eaLnBrk="1" hangingPunct="1"/>
            <a:r>
              <a:rPr lang="el-GR" b="1" dirty="0" smtClean="0">
                <a:solidFill>
                  <a:srgbClr val="0F7698"/>
                </a:solidFill>
              </a:rPr>
              <a:t>Η Έννοια του Πεδίου στη Φυσική</a:t>
            </a:r>
            <a:endParaRPr lang="en-US" b="1" dirty="0" smtClean="0">
              <a:solidFill>
                <a:srgbClr val="0F7698"/>
              </a:solidFill>
            </a:endParaRPr>
          </a:p>
        </p:txBody>
      </p:sp>
      <p:graphicFrame>
        <p:nvGraphicFramePr>
          <p:cNvPr id="6" name="5 - Αντικείμενο"/>
          <p:cNvGraphicFramePr>
            <a:graphicFrameLocks noChangeAspect="1"/>
          </p:cNvGraphicFramePr>
          <p:nvPr/>
        </p:nvGraphicFramePr>
        <p:xfrm>
          <a:off x="1081088" y="798513"/>
          <a:ext cx="1930400" cy="889000"/>
        </p:xfrm>
        <a:graphic>
          <a:graphicData uri="http://schemas.openxmlformats.org/presentationml/2006/ole">
            <mc:AlternateContent xmlns:mc="http://schemas.openxmlformats.org/markup-compatibility/2006">
              <mc:Choice xmlns:v="urn:schemas-microsoft-com:vml" Requires="v">
                <p:oleObj spid="_x0000_s250901" name="Equation" r:id="rId4" imgW="1930320" imgH="888840" progId="Equation.DSMT4">
                  <p:embed/>
                </p:oleObj>
              </mc:Choice>
              <mc:Fallback>
                <p:oleObj name="Equation" r:id="rId4" imgW="1930320" imgH="888840" progId="Equation.DSMT4">
                  <p:embed/>
                  <p:pic>
                    <p:nvPicPr>
                      <p:cNvPr id="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1088" y="798513"/>
                        <a:ext cx="1930400" cy="889000"/>
                      </a:xfrm>
                      <a:prstGeom prst="rect">
                        <a:avLst/>
                      </a:prstGeom>
                      <a:solidFill>
                        <a:schemeClr val="folHlink"/>
                      </a:solidFill>
                    </p:spPr>
                  </p:pic>
                </p:oleObj>
              </mc:Fallback>
            </mc:AlternateContent>
          </a:graphicData>
        </a:graphic>
      </p:graphicFrame>
      <p:graphicFrame>
        <p:nvGraphicFramePr>
          <p:cNvPr id="7" name="Object 2"/>
          <p:cNvGraphicFramePr>
            <a:graphicFrameLocks noChangeAspect="1"/>
          </p:cNvGraphicFramePr>
          <p:nvPr/>
        </p:nvGraphicFramePr>
        <p:xfrm>
          <a:off x="7651750" y="5208588"/>
          <a:ext cx="4013200" cy="990600"/>
        </p:xfrm>
        <a:graphic>
          <a:graphicData uri="http://schemas.openxmlformats.org/presentationml/2006/ole">
            <mc:AlternateContent xmlns:mc="http://schemas.openxmlformats.org/markup-compatibility/2006">
              <mc:Choice xmlns:v="urn:schemas-microsoft-com:vml" Requires="v">
                <p:oleObj spid="_x0000_s250902" name="Equation" r:id="rId6" imgW="4012920" imgH="990360" progId="Equation.DSMT4">
                  <p:embed/>
                </p:oleObj>
              </mc:Choice>
              <mc:Fallback>
                <p:oleObj name="Equation" r:id="rId6" imgW="4012920" imgH="990360" progId="Equation.DSMT4">
                  <p:embed/>
                  <p:pic>
                    <p:nvPicPr>
                      <p:cNvPr id="0"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51750" y="5208588"/>
                        <a:ext cx="4013200" cy="990600"/>
                      </a:xfrm>
                      <a:prstGeom prst="rect">
                        <a:avLst/>
                      </a:prstGeom>
                      <a:solidFill>
                        <a:schemeClr val="folHlink"/>
                      </a:solidFill>
                    </p:spPr>
                  </p:pic>
                </p:oleObj>
              </mc:Fallback>
            </mc:AlternateContent>
          </a:graphicData>
        </a:graphic>
      </p:graphicFrame>
      <p:sp>
        <p:nvSpPr>
          <p:cNvPr id="10" name="9 - Θέση αριθμού διαφάνειας"/>
          <p:cNvSpPr>
            <a:spLocks noGrp="1"/>
          </p:cNvSpPr>
          <p:nvPr>
            <p:ph type="sldNum" sz="quarter" idx="12"/>
          </p:nvPr>
        </p:nvSpPr>
        <p:spPr>
          <a:xfrm>
            <a:off x="11229088" y="6289012"/>
            <a:ext cx="683339" cy="365125"/>
          </a:xfrm>
        </p:spPr>
        <p:txBody>
          <a:bodyPr/>
          <a:lstStyle/>
          <a:p>
            <a:fld id="{C2F5A187-A889-495D-B202-899DA2CF5BAE}" type="slidenum">
              <a:rPr lang="en-US" smtClean="0"/>
              <a:pPr/>
              <a:t>17</a:t>
            </a:fld>
            <a:endParaRPr lang="en-US" dirty="0"/>
          </a:p>
        </p:txBody>
      </p:sp>
    </p:spTree>
    <p:extLst>
      <p:ext uri="{BB962C8B-B14F-4D97-AF65-F5344CB8AC3E}">
        <p14:creationId xmlns:p14="http://schemas.microsoft.com/office/powerpoint/2010/main" val="3932182765"/>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5"/>
          <p:cNvSpPr>
            <a:spLocks noGrp="1" noChangeArrowheads="1"/>
          </p:cNvSpPr>
          <p:nvPr>
            <p:ph idx="1"/>
          </p:nvPr>
        </p:nvSpPr>
        <p:spPr>
          <a:xfrm>
            <a:off x="327378" y="1065568"/>
            <a:ext cx="5870223" cy="2738788"/>
          </a:xfrm>
        </p:spPr>
        <p:txBody>
          <a:bodyPr>
            <a:noAutofit/>
          </a:bodyPr>
          <a:lstStyle/>
          <a:p>
            <a:pPr marL="271463" indent="-271463" algn="just" eaLnBrk="1" hangingPunct="1"/>
            <a:r>
              <a:rPr lang="el-GR" sz="2000" b="1" dirty="0" smtClean="0">
                <a:solidFill>
                  <a:schemeClr val="tx1"/>
                </a:solidFill>
              </a:rPr>
              <a:t>Μια ακτίνα φωτός</a:t>
            </a:r>
            <a:r>
              <a:rPr lang="en-US" sz="2000" b="1" dirty="0" smtClean="0">
                <a:solidFill>
                  <a:schemeClr val="tx1"/>
                </a:solidFill>
              </a:rPr>
              <a:t>, </a:t>
            </a:r>
            <a:r>
              <a:rPr lang="el-GR" sz="2000" b="1" dirty="0" smtClean="0">
                <a:solidFill>
                  <a:schemeClr val="tx1"/>
                </a:solidFill>
              </a:rPr>
              <a:t>η </a:t>
            </a:r>
            <a:r>
              <a:rPr lang="el-GR" sz="2400" b="1" i="1" dirty="0" smtClean="0">
                <a:solidFill>
                  <a:srgbClr val="002060"/>
                </a:solidFill>
              </a:rPr>
              <a:t>προσπίπτουσα ακτίνα</a:t>
            </a:r>
            <a:r>
              <a:rPr lang="en-US" sz="2000" b="1" dirty="0" smtClean="0">
                <a:solidFill>
                  <a:schemeClr val="tx1"/>
                </a:solidFill>
              </a:rPr>
              <a:t>, </a:t>
            </a:r>
            <a:r>
              <a:rPr lang="el-GR" sz="2000" b="1" dirty="0" smtClean="0">
                <a:solidFill>
                  <a:schemeClr val="tx1"/>
                </a:solidFill>
              </a:rPr>
              <a:t>διαδίδεται σε ένα μέσο</a:t>
            </a:r>
            <a:r>
              <a:rPr lang="en-US" sz="2000" b="1" dirty="0" smtClean="0">
                <a:solidFill>
                  <a:schemeClr val="tx1"/>
                </a:solidFill>
              </a:rPr>
              <a:t>.</a:t>
            </a:r>
          </a:p>
          <a:p>
            <a:pPr marL="271463" indent="-271463" algn="just" eaLnBrk="1" hangingPunct="1"/>
            <a:r>
              <a:rPr lang="el-GR" sz="2000" b="1" dirty="0" smtClean="0">
                <a:solidFill>
                  <a:schemeClr val="tx1"/>
                </a:solidFill>
              </a:rPr>
              <a:t>Όταν φτάσει στο όριο με ένα δεύτερο μέσο</a:t>
            </a:r>
            <a:r>
              <a:rPr lang="en-US" sz="2000" b="1" dirty="0" smtClean="0">
                <a:solidFill>
                  <a:schemeClr val="tx1"/>
                </a:solidFill>
              </a:rPr>
              <a:t>, </a:t>
            </a:r>
            <a:r>
              <a:rPr lang="el-GR" sz="2000" b="1" dirty="0" smtClean="0">
                <a:solidFill>
                  <a:schemeClr val="tx1"/>
                </a:solidFill>
              </a:rPr>
              <a:t>τότε ένα μέρος της </a:t>
            </a:r>
            <a:r>
              <a:rPr lang="el-GR" sz="2000" b="1" dirty="0" smtClean="0">
                <a:solidFill>
                  <a:srgbClr val="002060"/>
                </a:solidFill>
              </a:rPr>
              <a:t>ανακλάται</a:t>
            </a:r>
            <a:r>
              <a:rPr lang="el-GR" sz="2000" b="1" dirty="0" smtClean="0">
                <a:solidFill>
                  <a:schemeClr val="tx1"/>
                </a:solidFill>
              </a:rPr>
              <a:t> και επιστρέφει στο πρώτο μέσο</a:t>
            </a:r>
            <a:r>
              <a:rPr lang="en-US" sz="2000" b="1" dirty="0" smtClean="0">
                <a:solidFill>
                  <a:schemeClr val="tx1"/>
                </a:solidFill>
              </a:rPr>
              <a:t>.</a:t>
            </a:r>
          </a:p>
          <a:p>
            <a:pPr marL="271463" lvl="1" indent="-271463" algn="just" eaLnBrk="1" hangingPunct="1"/>
            <a:r>
              <a:rPr lang="el-GR" sz="2000" b="1" dirty="0" smtClean="0">
                <a:solidFill>
                  <a:schemeClr val="tx1"/>
                </a:solidFill>
              </a:rPr>
              <a:t>Αυτό σημαίνει ότι διαδίδεται προς τα πίσω, με κατεύθυνση προς το πρώτο μέσο.</a:t>
            </a:r>
          </a:p>
        </p:txBody>
      </p:sp>
      <p:sp>
        <p:nvSpPr>
          <p:cNvPr id="6" name="Title 1"/>
          <p:cNvSpPr txBox="1">
            <a:spLocks/>
          </p:cNvSpPr>
          <p:nvPr/>
        </p:nvSpPr>
        <p:spPr>
          <a:xfrm>
            <a:off x="1083733" y="158040"/>
            <a:ext cx="10047111" cy="620889"/>
          </a:xfrm>
          <a:prstGeom prst="rect">
            <a:avLst/>
          </a:prstGeom>
        </p:spPr>
        <p:txBody>
          <a:bodyPr vert="horz" lIns="91440" tIns="45720" rIns="91440" bIns="45720" rtlCol="0" anchor="t">
            <a:noAutofit/>
          </a:bodyPr>
          <a:lstStyle/>
          <a:p>
            <a:pPr lvl="0" algn="ctr">
              <a:spcBef>
                <a:spcPct val="0"/>
              </a:spcBef>
            </a:pPr>
            <a:r>
              <a:rPr lang="el-GR" sz="3200" b="1" noProof="0" dirty="0" smtClean="0">
                <a:solidFill>
                  <a:srgbClr val="002060"/>
                </a:solidFill>
              </a:rPr>
              <a:t>Ανάκλαση του φωτός</a:t>
            </a:r>
            <a:endParaRPr kumimoji="0" lang="en-US" sz="3200" b="1" i="0" u="none" strike="noStrike" kern="1200" cap="none" spc="0" normalizeH="0" baseline="0" noProof="0" dirty="0" smtClean="0">
              <a:ln>
                <a:noFill/>
              </a:ln>
              <a:solidFill>
                <a:srgbClr val="002060"/>
              </a:solidFill>
              <a:effectLst/>
              <a:uLnTx/>
              <a:uFillTx/>
              <a:latin typeface="+mj-lt"/>
              <a:ea typeface="+mj-ea"/>
              <a:cs typeface="+mj-cs"/>
            </a:endParaRPr>
          </a:p>
        </p:txBody>
      </p:sp>
      <p:pic>
        <p:nvPicPr>
          <p:cNvPr id="7" name="Picture 8" descr="27819_3505"/>
          <p:cNvPicPr>
            <a:picLocks noChangeAspect="1" noChangeArrowheads="1"/>
          </p:cNvPicPr>
          <p:nvPr/>
        </p:nvPicPr>
        <p:blipFill>
          <a:blip r:embed="rId2" cstate="print"/>
          <a:srcRect r="49362"/>
          <a:stretch>
            <a:fillRect/>
          </a:stretch>
        </p:blipFill>
        <p:spPr bwMode="auto">
          <a:xfrm>
            <a:off x="7497234" y="835908"/>
            <a:ext cx="3839633" cy="2511425"/>
          </a:xfrm>
          <a:prstGeom prst="rect">
            <a:avLst/>
          </a:prstGeom>
          <a:noFill/>
          <a:ln w="9525">
            <a:noFill/>
            <a:miter lim="800000"/>
            <a:headEnd/>
            <a:tailEnd/>
          </a:ln>
          <a:scene3d>
            <a:camera prst="orthographicFront"/>
            <a:lightRig rig="threePt" dir="t"/>
          </a:scene3d>
          <a:sp3d>
            <a:bevelT/>
          </a:sp3d>
        </p:spPr>
      </p:pic>
      <p:pic>
        <p:nvPicPr>
          <p:cNvPr id="8" name="Picture 9" descr="27819_3505c"/>
          <p:cNvPicPr>
            <a:picLocks noChangeAspect="1" noChangeArrowheads="1"/>
          </p:cNvPicPr>
          <p:nvPr/>
        </p:nvPicPr>
        <p:blipFill>
          <a:blip r:embed="rId3" cstate="print"/>
          <a:srcRect/>
          <a:stretch>
            <a:fillRect/>
          </a:stretch>
        </p:blipFill>
        <p:spPr bwMode="auto">
          <a:xfrm>
            <a:off x="6593418" y="3648606"/>
            <a:ext cx="5376333" cy="2263775"/>
          </a:xfrm>
          <a:prstGeom prst="rect">
            <a:avLst/>
          </a:prstGeom>
          <a:noFill/>
          <a:ln w="9525">
            <a:noFill/>
            <a:miter lim="800000"/>
            <a:headEnd/>
            <a:tailEnd/>
          </a:ln>
          <a:scene3d>
            <a:camera prst="orthographicFront"/>
            <a:lightRig rig="threePt" dir="t"/>
          </a:scene3d>
          <a:sp3d>
            <a:bevelT/>
          </a:sp3d>
        </p:spPr>
      </p:pic>
      <p:sp>
        <p:nvSpPr>
          <p:cNvPr id="9" name="8 - Ορθογώνιο"/>
          <p:cNvSpPr/>
          <p:nvPr/>
        </p:nvSpPr>
        <p:spPr>
          <a:xfrm>
            <a:off x="293509" y="4191757"/>
            <a:ext cx="6096000" cy="1446550"/>
          </a:xfrm>
          <a:prstGeom prst="rect">
            <a:avLst/>
          </a:prstGeom>
        </p:spPr>
        <p:txBody>
          <a:bodyPr wrap="square">
            <a:spAutoFit/>
          </a:bodyPr>
          <a:lstStyle/>
          <a:p>
            <a:pPr marL="271463" indent="-271463" algn="just">
              <a:buClr>
                <a:srgbClr val="002060"/>
              </a:buClr>
              <a:buFont typeface="Wingdings" pitchFamily="2" charset="2"/>
              <a:buChar char="Ø"/>
            </a:pPr>
            <a:r>
              <a:rPr lang="el-GR" sz="2000" b="1" dirty="0" smtClean="0"/>
              <a:t>Η </a:t>
            </a:r>
            <a:r>
              <a:rPr lang="el-GR" sz="2400" b="1" dirty="0" smtClean="0">
                <a:solidFill>
                  <a:srgbClr val="002060"/>
                </a:solidFill>
              </a:rPr>
              <a:t>ανάκλαση</a:t>
            </a:r>
            <a:r>
              <a:rPr lang="el-GR" sz="2000" b="1" dirty="0" smtClean="0"/>
              <a:t> του φωτός σε μια λεία επιφάνεια ονομάζεται </a:t>
            </a:r>
            <a:r>
              <a:rPr lang="el-GR" sz="2400" b="1" i="1" dirty="0" smtClean="0">
                <a:solidFill>
                  <a:srgbClr val="002060"/>
                </a:solidFill>
              </a:rPr>
              <a:t>κατοπτρική ανάκλαση</a:t>
            </a:r>
            <a:r>
              <a:rPr lang="en-US" sz="2000" b="1" dirty="0" smtClean="0"/>
              <a:t>.</a:t>
            </a:r>
          </a:p>
          <a:p>
            <a:pPr marL="271463" indent="-271463" algn="just">
              <a:buClr>
                <a:srgbClr val="002060"/>
              </a:buClr>
              <a:buFont typeface="Wingdings" pitchFamily="2" charset="2"/>
              <a:buChar char="Ø"/>
            </a:pPr>
            <a:r>
              <a:rPr lang="el-GR" sz="2000" b="1" dirty="0" smtClean="0"/>
              <a:t>Οι ανακλώμενες ακτίνες είναι </a:t>
            </a:r>
            <a:r>
              <a:rPr lang="el-GR" sz="2000" b="1" dirty="0" smtClean="0">
                <a:solidFill>
                  <a:srgbClr val="002060"/>
                </a:solidFill>
              </a:rPr>
              <a:t>παράλληλες</a:t>
            </a:r>
            <a:r>
              <a:rPr lang="el-GR" sz="2000" b="1" dirty="0" smtClean="0"/>
              <a:t> μεταξύ τους</a:t>
            </a:r>
            <a:r>
              <a:rPr lang="en-US" sz="2000" b="1" dirty="0" smtClean="0"/>
              <a:t>.</a:t>
            </a:r>
          </a:p>
        </p:txBody>
      </p:sp>
      <p:sp>
        <p:nvSpPr>
          <p:cNvPr id="10" name="9 - Θέση αριθμού διαφάνειας"/>
          <p:cNvSpPr>
            <a:spLocks noGrp="1"/>
          </p:cNvSpPr>
          <p:nvPr>
            <p:ph type="sldNum" sz="quarter" idx="12"/>
          </p:nvPr>
        </p:nvSpPr>
        <p:spPr/>
        <p:txBody>
          <a:bodyPr/>
          <a:lstStyle/>
          <a:p>
            <a:fld id="{C2F5A187-A889-495D-B202-899DA2CF5BAE}" type="slidenum">
              <a:rPr lang="en-US" smtClean="0"/>
              <a:pPr/>
              <a:t>170</a:t>
            </a:fld>
            <a:endParaRPr lang="en-US"/>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body" sz="half" idx="1"/>
          </p:nvPr>
        </p:nvSpPr>
        <p:spPr>
          <a:xfrm>
            <a:off x="609600" y="1719263"/>
            <a:ext cx="5384800" cy="3383315"/>
          </a:xfrm>
        </p:spPr>
        <p:txBody>
          <a:bodyPr>
            <a:normAutofit/>
          </a:bodyPr>
          <a:lstStyle/>
          <a:p>
            <a:pPr marL="0" indent="0" algn="just" eaLnBrk="1" hangingPunct="1"/>
            <a:r>
              <a:rPr lang="el-GR" sz="2000" b="1" dirty="0" smtClean="0">
                <a:solidFill>
                  <a:schemeClr val="tx1"/>
                </a:solidFill>
              </a:rPr>
              <a:t>Η ανάκλαση του φωτός σε μια </a:t>
            </a:r>
            <a:r>
              <a:rPr lang="el-GR" sz="2000" b="1" dirty="0" smtClean="0">
                <a:solidFill>
                  <a:srgbClr val="002060"/>
                </a:solidFill>
              </a:rPr>
              <a:t>τραχιά επιφάνεια</a:t>
            </a:r>
            <a:r>
              <a:rPr lang="el-GR" sz="2000" b="1" dirty="0" smtClean="0">
                <a:solidFill>
                  <a:schemeClr val="tx1"/>
                </a:solidFill>
              </a:rPr>
              <a:t> ονομάζεται </a:t>
            </a:r>
            <a:r>
              <a:rPr lang="el-GR" sz="2000" b="1" i="1" dirty="0" smtClean="0">
                <a:solidFill>
                  <a:srgbClr val="002060"/>
                </a:solidFill>
              </a:rPr>
              <a:t>διάχυτη ανάκλαση</a:t>
            </a:r>
            <a:r>
              <a:rPr lang="en-US" sz="2000" b="1" dirty="0" smtClean="0">
                <a:solidFill>
                  <a:schemeClr val="tx1"/>
                </a:solidFill>
              </a:rPr>
              <a:t>.</a:t>
            </a:r>
          </a:p>
          <a:p>
            <a:pPr marL="0" indent="0" algn="just" eaLnBrk="1" hangingPunct="1"/>
            <a:r>
              <a:rPr lang="el-GR" sz="2000" b="1" dirty="0" smtClean="0">
                <a:solidFill>
                  <a:schemeClr val="tx1"/>
                </a:solidFill>
              </a:rPr>
              <a:t>Οι ανακλώμενες ακτίνες διαδίδονται προς </a:t>
            </a:r>
            <a:r>
              <a:rPr lang="el-GR" sz="2000" b="1" dirty="0" smtClean="0">
                <a:solidFill>
                  <a:srgbClr val="002060"/>
                </a:solidFill>
              </a:rPr>
              <a:t>διάφορες κατευθύνσεις</a:t>
            </a:r>
            <a:r>
              <a:rPr lang="en-US" sz="2000" b="1" dirty="0" smtClean="0">
                <a:solidFill>
                  <a:schemeClr val="tx1"/>
                </a:solidFill>
              </a:rPr>
              <a:t>.</a:t>
            </a:r>
          </a:p>
          <a:p>
            <a:pPr marL="0" indent="0" algn="just" eaLnBrk="1" hangingPunct="1"/>
            <a:r>
              <a:rPr lang="el-GR" sz="2000" b="1" dirty="0" smtClean="0">
                <a:solidFill>
                  <a:schemeClr val="tx1"/>
                </a:solidFill>
              </a:rPr>
              <a:t>Μια επιφάνεια συμπεριφέρεται ως λεία επιφάνεια όταν οι διακυμάνσεις των διαστάσεων των προεξοχών της είναι πολύ μικρότερες από το μήκος κύματος του φωτός</a:t>
            </a:r>
            <a:r>
              <a:rPr lang="en-US" sz="2000" b="1" dirty="0" smtClean="0">
                <a:solidFill>
                  <a:schemeClr val="tx1"/>
                </a:solidFill>
              </a:rPr>
              <a:t>.</a:t>
            </a:r>
            <a:endParaRPr lang="en-US" sz="2000" b="1" i="1" dirty="0" smtClean="0">
              <a:solidFill>
                <a:schemeClr val="tx1"/>
              </a:solidFill>
            </a:endParaRPr>
          </a:p>
        </p:txBody>
      </p:sp>
      <p:sp>
        <p:nvSpPr>
          <p:cNvPr id="31749" name="Rectangle 7"/>
          <p:cNvSpPr>
            <a:spLocks noChangeArrowheads="1"/>
          </p:cNvSpPr>
          <p:nvPr/>
        </p:nvSpPr>
        <p:spPr bwMode="auto">
          <a:xfrm>
            <a:off x="8513234" y="4538663"/>
            <a:ext cx="2967567" cy="366712"/>
          </a:xfrm>
          <a:prstGeom prst="rect">
            <a:avLst/>
          </a:prstGeom>
          <a:noFill/>
          <a:ln w="9525">
            <a:noFill/>
            <a:miter lim="800000"/>
            <a:headEnd/>
            <a:tailEnd/>
          </a:ln>
        </p:spPr>
        <p:txBody>
          <a:bodyPr>
            <a:spAutoFit/>
          </a:bodyPr>
          <a:lstStyle/>
          <a:p>
            <a:endParaRPr lang="el-GR"/>
          </a:p>
        </p:txBody>
      </p:sp>
      <p:pic>
        <p:nvPicPr>
          <p:cNvPr id="31750" name="Picture 9" descr="27819_3505"/>
          <p:cNvPicPr>
            <a:picLocks noChangeAspect="1" noChangeArrowheads="1"/>
          </p:cNvPicPr>
          <p:nvPr/>
        </p:nvPicPr>
        <p:blipFill>
          <a:blip r:embed="rId2" cstate="print"/>
          <a:srcRect l="52072"/>
          <a:stretch>
            <a:fillRect/>
          </a:stretch>
        </p:blipFill>
        <p:spPr bwMode="auto">
          <a:xfrm>
            <a:off x="7152218" y="1074738"/>
            <a:ext cx="3649133" cy="2520950"/>
          </a:xfrm>
          <a:prstGeom prst="rect">
            <a:avLst/>
          </a:prstGeom>
          <a:noFill/>
          <a:ln w="9525">
            <a:noFill/>
            <a:miter lim="800000"/>
            <a:headEnd/>
            <a:tailEnd/>
          </a:ln>
          <a:scene3d>
            <a:camera prst="orthographicFront"/>
            <a:lightRig rig="threePt" dir="t"/>
          </a:scene3d>
          <a:sp3d>
            <a:bevelT/>
          </a:sp3d>
        </p:spPr>
      </p:pic>
      <p:pic>
        <p:nvPicPr>
          <p:cNvPr id="31751" name="Picture 10" descr="27819_3505d"/>
          <p:cNvPicPr>
            <a:picLocks noChangeAspect="1" noChangeArrowheads="1"/>
          </p:cNvPicPr>
          <p:nvPr/>
        </p:nvPicPr>
        <p:blipFill>
          <a:blip r:embed="rId3" cstate="print"/>
          <a:srcRect/>
          <a:stretch>
            <a:fillRect/>
          </a:stretch>
        </p:blipFill>
        <p:spPr bwMode="auto">
          <a:xfrm>
            <a:off x="6288618" y="3716338"/>
            <a:ext cx="5471583" cy="2305050"/>
          </a:xfrm>
          <a:prstGeom prst="rect">
            <a:avLst/>
          </a:prstGeom>
          <a:noFill/>
          <a:ln w="9525">
            <a:noFill/>
            <a:miter lim="800000"/>
            <a:headEnd/>
            <a:tailEnd/>
          </a:ln>
          <a:scene3d>
            <a:camera prst="orthographicFront"/>
            <a:lightRig rig="threePt" dir="t"/>
          </a:scene3d>
          <a:sp3d>
            <a:bevelT/>
          </a:sp3d>
        </p:spPr>
      </p:pic>
      <p:sp>
        <p:nvSpPr>
          <p:cNvPr id="8" name="Title 1"/>
          <p:cNvSpPr txBox="1">
            <a:spLocks/>
          </p:cNvSpPr>
          <p:nvPr/>
        </p:nvSpPr>
        <p:spPr>
          <a:xfrm>
            <a:off x="1083733" y="158040"/>
            <a:ext cx="10047111" cy="620889"/>
          </a:xfrm>
          <a:prstGeom prst="rect">
            <a:avLst/>
          </a:prstGeom>
        </p:spPr>
        <p:txBody>
          <a:bodyPr vert="horz" lIns="91440" tIns="45720" rIns="91440" bIns="45720" rtlCol="0" anchor="t">
            <a:noAutofit/>
          </a:bodyPr>
          <a:lstStyle/>
          <a:p>
            <a:pPr lvl="0" algn="ctr">
              <a:spcBef>
                <a:spcPct val="0"/>
              </a:spcBef>
            </a:pPr>
            <a:r>
              <a:rPr lang="el-GR" sz="3200" b="1" noProof="0" dirty="0" smtClean="0">
                <a:solidFill>
                  <a:srgbClr val="002060"/>
                </a:solidFill>
              </a:rPr>
              <a:t>Διάχυτη Ανάκλαση</a:t>
            </a:r>
            <a:endParaRPr kumimoji="0" lang="en-US" sz="3200" b="1" i="0" u="none" strike="noStrike" kern="1200" cap="none" spc="0" normalizeH="0" baseline="0" noProof="0" dirty="0" smtClean="0">
              <a:ln>
                <a:noFill/>
              </a:ln>
              <a:solidFill>
                <a:srgbClr val="002060"/>
              </a:solidFill>
              <a:effectLst/>
              <a:uLnTx/>
              <a:uFillTx/>
              <a:latin typeface="+mj-lt"/>
              <a:ea typeface="+mj-ea"/>
              <a:cs typeface="+mj-cs"/>
            </a:endParaRPr>
          </a:p>
        </p:txBody>
      </p:sp>
      <p:sp>
        <p:nvSpPr>
          <p:cNvPr id="10" name="9 - Θέση αριθμού διαφάνειας"/>
          <p:cNvSpPr>
            <a:spLocks noGrp="1"/>
          </p:cNvSpPr>
          <p:nvPr>
            <p:ph type="sldNum" sz="quarter" idx="12"/>
          </p:nvPr>
        </p:nvSpPr>
        <p:spPr/>
        <p:txBody>
          <a:bodyPr/>
          <a:lstStyle/>
          <a:p>
            <a:pPr>
              <a:defRPr/>
            </a:pPr>
            <a:fld id="{1A5AFEB3-9FE6-4F28-B17E-F12F1808A410}" type="slidenum">
              <a:rPr lang="en-US" altLang="en-US" smtClean="0"/>
              <a:pPr>
                <a:defRPr/>
              </a:pPr>
              <a:t>171</a:t>
            </a:fld>
            <a:endParaRPr lang="en-US" altLang="en-US"/>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body" sz="half" idx="1"/>
          </p:nvPr>
        </p:nvSpPr>
        <p:spPr>
          <a:xfrm>
            <a:off x="383822" y="895165"/>
            <a:ext cx="5960534" cy="5505633"/>
          </a:xfrm>
          <a:noFill/>
        </p:spPr>
        <p:txBody>
          <a:bodyPr>
            <a:normAutofit fontScale="92500" lnSpcReduction="10000"/>
          </a:bodyPr>
          <a:lstStyle/>
          <a:p>
            <a:pPr marL="361950" indent="-361950" algn="just" eaLnBrk="1" hangingPunct="1">
              <a:lnSpc>
                <a:spcPct val="100000"/>
              </a:lnSpc>
            </a:pPr>
            <a:r>
              <a:rPr lang="el-GR" sz="2200" b="1" dirty="0" smtClean="0">
                <a:solidFill>
                  <a:schemeClr val="tx1"/>
                </a:solidFill>
              </a:rPr>
              <a:t>Ως </a:t>
            </a:r>
            <a:r>
              <a:rPr lang="el-GR" sz="2200" b="1" i="1" dirty="0" smtClean="0">
                <a:solidFill>
                  <a:srgbClr val="002060"/>
                </a:solidFill>
              </a:rPr>
              <a:t>κάθετο</a:t>
            </a:r>
            <a:r>
              <a:rPr lang="el-GR" sz="2200" b="1" dirty="0" smtClean="0">
                <a:solidFill>
                  <a:schemeClr val="tx1"/>
                </a:solidFill>
              </a:rPr>
              <a:t> θεωρούμε μια ευθεία η οποία είναι κάθετη στην επιφάνεια.</a:t>
            </a:r>
            <a:endParaRPr lang="en-US" sz="2200" b="1" dirty="0" smtClean="0">
              <a:solidFill>
                <a:schemeClr val="tx1"/>
              </a:solidFill>
            </a:endParaRPr>
          </a:p>
          <a:p>
            <a:pPr marL="361950" lvl="1" indent="-361950" algn="just" eaLnBrk="1" hangingPunct="1"/>
            <a:r>
              <a:rPr lang="el-GR" sz="2200" b="1" dirty="0" smtClean="0">
                <a:solidFill>
                  <a:schemeClr val="tx1"/>
                </a:solidFill>
              </a:rPr>
              <a:t>Θεωρούμε ότι είναι κάθετη στο σημείο όπου η προσπίπτουσα ακτίνα έρχεται σε επαφή με την επιφάνεια.</a:t>
            </a:r>
            <a:endParaRPr lang="en-US" sz="2200" b="1" dirty="0" smtClean="0">
              <a:solidFill>
                <a:schemeClr val="tx1"/>
              </a:solidFill>
            </a:endParaRPr>
          </a:p>
          <a:p>
            <a:pPr marL="361950" indent="-361950" algn="just" eaLnBrk="1" hangingPunct="1">
              <a:lnSpc>
                <a:spcPct val="100000"/>
              </a:lnSpc>
            </a:pPr>
            <a:r>
              <a:rPr lang="el-GR" sz="2200" b="1" dirty="0" smtClean="0">
                <a:solidFill>
                  <a:schemeClr val="tx1"/>
                </a:solidFill>
              </a:rPr>
              <a:t>Η προσπίπτουσα ακτίνα σχηματίζει γωνία </a:t>
            </a:r>
            <a:r>
              <a:rPr lang="en-US" sz="2200" b="1" i="1" dirty="0" smtClean="0">
                <a:solidFill>
                  <a:srgbClr val="002060"/>
                </a:solidFill>
              </a:rPr>
              <a:t>θ</a:t>
            </a:r>
            <a:r>
              <a:rPr lang="en-US" sz="2200" b="1" baseline="-25000" dirty="0" smtClean="0">
                <a:solidFill>
                  <a:srgbClr val="002060"/>
                </a:solidFill>
              </a:rPr>
              <a:t>1</a:t>
            </a:r>
            <a:r>
              <a:rPr lang="en-US" sz="2200" b="1" dirty="0" smtClean="0">
                <a:solidFill>
                  <a:srgbClr val="002060"/>
                </a:solidFill>
              </a:rPr>
              <a:t> </a:t>
            </a:r>
            <a:r>
              <a:rPr lang="el-GR" sz="2200" b="1" dirty="0" smtClean="0">
                <a:solidFill>
                  <a:srgbClr val="002060"/>
                </a:solidFill>
              </a:rPr>
              <a:t>με την κάθετο (γωνία πρόσπτωσης)</a:t>
            </a:r>
            <a:r>
              <a:rPr lang="en-US" sz="2200" b="1" dirty="0" smtClean="0">
                <a:solidFill>
                  <a:schemeClr val="tx1"/>
                </a:solidFill>
              </a:rPr>
              <a:t>.</a:t>
            </a:r>
          </a:p>
          <a:p>
            <a:pPr marL="361950" indent="-361950" algn="just"/>
            <a:r>
              <a:rPr lang="el-GR" sz="2200" b="1" dirty="0" smtClean="0">
                <a:solidFill>
                  <a:schemeClr val="tx1"/>
                </a:solidFill>
              </a:rPr>
              <a:t>Η ανακλώμενη ακτίνα σχηματίζει γωνία </a:t>
            </a:r>
            <a:r>
              <a:rPr lang="en-US" sz="2200" b="1" i="1" dirty="0" smtClean="0">
                <a:solidFill>
                  <a:srgbClr val="002060"/>
                </a:solidFill>
              </a:rPr>
              <a:t>θ</a:t>
            </a:r>
            <a:r>
              <a:rPr lang="en-US" sz="2200" b="1" baseline="-25000" dirty="0" smtClean="0">
                <a:solidFill>
                  <a:srgbClr val="002060"/>
                </a:solidFill>
              </a:rPr>
              <a:t>1</a:t>
            </a:r>
            <a:r>
              <a:rPr lang="el-GR" sz="2200" b="1" dirty="0" smtClean="0">
                <a:solidFill>
                  <a:srgbClr val="002060"/>
                </a:solidFill>
              </a:rPr>
              <a:t>΄</a:t>
            </a:r>
            <a:r>
              <a:rPr lang="en-US" sz="2200" b="1" dirty="0" smtClean="0">
                <a:solidFill>
                  <a:srgbClr val="002060"/>
                </a:solidFill>
              </a:rPr>
              <a:t> </a:t>
            </a:r>
            <a:r>
              <a:rPr lang="el-GR" sz="2200" b="1" dirty="0" smtClean="0">
                <a:solidFill>
                  <a:srgbClr val="002060"/>
                </a:solidFill>
              </a:rPr>
              <a:t>με την κάθετο (γωνία ανάκλασης)</a:t>
            </a:r>
            <a:r>
              <a:rPr lang="en-US" sz="2200" b="1" dirty="0" smtClean="0">
                <a:solidFill>
                  <a:schemeClr val="tx1"/>
                </a:solidFill>
              </a:rPr>
              <a:t>.</a:t>
            </a:r>
            <a:endParaRPr lang="el-GR" sz="2200" b="1" dirty="0" smtClean="0">
              <a:solidFill>
                <a:schemeClr val="tx1"/>
              </a:solidFill>
            </a:endParaRPr>
          </a:p>
          <a:p>
            <a:pPr marL="361950" indent="-361950" algn="just">
              <a:lnSpc>
                <a:spcPct val="90000"/>
              </a:lnSpc>
              <a:defRPr/>
            </a:pPr>
            <a:r>
              <a:rPr lang="el-GR" sz="2200" b="1" dirty="0" smtClean="0">
                <a:solidFill>
                  <a:schemeClr val="tx1"/>
                </a:solidFill>
              </a:rPr>
              <a:t>Η γωνία ανάκλασης είναι ίση με τη γωνία πρόσπτωσης</a:t>
            </a:r>
            <a:r>
              <a:rPr lang="en-US" sz="2200" b="1" dirty="0" smtClean="0">
                <a:solidFill>
                  <a:schemeClr val="tx1"/>
                </a:solidFill>
              </a:rPr>
              <a:t>:</a:t>
            </a:r>
          </a:p>
          <a:p>
            <a:pPr marL="361950" indent="-361950" algn="just">
              <a:lnSpc>
                <a:spcPct val="90000"/>
              </a:lnSpc>
              <a:buNone/>
              <a:defRPr/>
            </a:pPr>
            <a:r>
              <a:rPr lang="el-GR" sz="2200" b="1" i="1" dirty="0" smtClean="0">
                <a:solidFill>
                  <a:schemeClr val="tx1"/>
                </a:solidFill>
              </a:rPr>
              <a:t>                                  </a:t>
            </a:r>
            <a:endParaRPr lang="en-US" sz="2200" b="1" i="1" baseline="-25000" dirty="0" smtClean="0">
              <a:solidFill>
                <a:schemeClr val="tx1"/>
              </a:solidFill>
            </a:endParaRPr>
          </a:p>
          <a:p>
            <a:pPr marL="361950" lvl="1" indent="-361950" algn="just">
              <a:lnSpc>
                <a:spcPct val="90000"/>
              </a:lnSpc>
              <a:defRPr/>
            </a:pPr>
            <a:r>
              <a:rPr lang="el-GR" sz="2200" b="1" dirty="0" smtClean="0">
                <a:solidFill>
                  <a:schemeClr val="tx1"/>
                </a:solidFill>
              </a:rPr>
              <a:t>Η παραπάνω σχέση ονομάζεται </a:t>
            </a:r>
            <a:r>
              <a:rPr lang="el-GR" sz="2200" b="1" dirty="0" smtClean="0">
                <a:solidFill>
                  <a:srgbClr val="002060"/>
                </a:solidFill>
              </a:rPr>
              <a:t>1</a:t>
            </a:r>
            <a:r>
              <a:rPr lang="el-GR" sz="2200" b="1" baseline="30000" dirty="0" smtClean="0">
                <a:solidFill>
                  <a:srgbClr val="002060"/>
                </a:solidFill>
              </a:rPr>
              <a:t>ος</a:t>
            </a:r>
            <a:r>
              <a:rPr lang="el-GR" sz="2200" b="1" dirty="0" smtClean="0">
                <a:solidFill>
                  <a:schemeClr val="tx1"/>
                </a:solidFill>
              </a:rPr>
              <a:t> </a:t>
            </a:r>
            <a:r>
              <a:rPr lang="el-GR" sz="2200" b="1" i="1" dirty="0" smtClean="0">
                <a:solidFill>
                  <a:srgbClr val="002060"/>
                </a:solidFill>
              </a:rPr>
              <a:t>νόμος της ανάκλασης</a:t>
            </a:r>
            <a:r>
              <a:rPr lang="en-US" sz="2200" b="1" dirty="0" smtClean="0">
                <a:solidFill>
                  <a:srgbClr val="002060"/>
                </a:solidFill>
              </a:rPr>
              <a:t>.</a:t>
            </a:r>
          </a:p>
          <a:p>
            <a:pPr marL="361950" indent="-361950" algn="just">
              <a:lnSpc>
                <a:spcPct val="90000"/>
              </a:lnSpc>
              <a:defRPr/>
            </a:pPr>
            <a:r>
              <a:rPr lang="el-GR" sz="2200" b="1" dirty="0" smtClean="0">
                <a:solidFill>
                  <a:schemeClr val="tx1"/>
                </a:solidFill>
              </a:rPr>
              <a:t>Η προσπίπτουσα ακτίνα, η ανακλώμενη ακτίνα, και η κάθετος βρίσκονται στο ίδιο επίπεδο (</a:t>
            </a:r>
            <a:r>
              <a:rPr lang="el-GR" sz="2200" b="1" dirty="0" smtClean="0">
                <a:solidFill>
                  <a:srgbClr val="002060"/>
                </a:solidFill>
              </a:rPr>
              <a:t>2</a:t>
            </a:r>
            <a:r>
              <a:rPr lang="el-GR" sz="2200" b="1" baseline="30000" dirty="0" smtClean="0">
                <a:solidFill>
                  <a:srgbClr val="002060"/>
                </a:solidFill>
              </a:rPr>
              <a:t>ος</a:t>
            </a:r>
            <a:r>
              <a:rPr lang="el-GR" sz="2200" b="1" dirty="0" smtClean="0">
                <a:solidFill>
                  <a:srgbClr val="002060"/>
                </a:solidFill>
              </a:rPr>
              <a:t> νόμος της ανάκλασης</a:t>
            </a:r>
            <a:r>
              <a:rPr lang="el-GR" sz="2200" b="1" dirty="0" smtClean="0">
                <a:solidFill>
                  <a:schemeClr val="tx1"/>
                </a:solidFill>
              </a:rPr>
              <a:t>).</a:t>
            </a:r>
            <a:endParaRPr lang="en-US" sz="2200" b="1" dirty="0" smtClean="0">
              <a:solidFill>
                <a:schemeClr val="tx1"/>
              </a:solidFill>
            </a:endParaRPr>
          </a:p>
          <a:p>
            <a:pPr marL="361950" indent="-361950" algn="just" eaLnBrk="1" hangingPunct="1">
              <a:lnSpc>
                <a:spcPct val="100000"/>
              </a:lnSpc>
            </a:pPr>
            <a:endParaRPr lang="en-US" sz="2000" b="1" dirty="0" smtClean="0">
              <a:solidFill>
                <a:schemeClr val="tx1"/>
              </a:solidFill>
            </a:endParaRPr>
          </a:p>
        </p:txBody>
      </p:sp>
      <p:pic>
        <p:nvPicPr>
          <p:cNvPr id="32773" name="Picture 7" descr="27819_3506"/>
          <p:cNvPicPr>
            <a:picLocks noChangeAspect="1" noChangeArrowheads="1"/>
          </p:cNvPicPr>
          <p:nvPr/>
        </p:nvPicPr>
        <p:blipFill>
          <a:blip r:embed="rId2" cstate="print"/>
          <a:srcRect/>
          <a:stretch>
            <a:fillRect/>
          </a:stretch>
        </p:blipFill>
        <p:spPr bwMode="auto">
          <a:xfrm>
            <a:off x="6719360" y="1081792"/>
            <a:ext cx="4914900" cy="4535487"/>
          </a:xfrm>
          <a:prstGeom prst="rect">
            <a:avLst/>
          </a:prstGeom>
          <a:noFill/>
          <a:ln w="9525">
            <a:noFill/>
            <a:miter lim="800000"/>
            <a:headEnd/>
            <a:tailEnd/>
          </a:ln>
          <a:scene3d>
            <a:camera prst="orthographicFront"/>
            <a:lightRig rig="threePt" dir="t"/>
          </a:scene3d>
          <a:sp3d>
            <a:bevelT/>
          </a:sp3d>
        </p:spPr>
      </p:pic>
      <p:sp>
        <p:nvSpPr>
          <p:cNvPr id="7" name="Title 1"/>
          <p:cNvSpPr txBox="1">
            <a:spLocks/>
          </p:cNvSpPr>
          <p:nvPr/>
        </p:nvSpPr>
        <p:spPr>
          <a:xfrm>
            <a:off x="1083733" y="158040"/>
            <a:ext cx="10047111" cy="620889"/>
          </a:xfrm>
          <a:prstGeom prst="rect">
            <a:avLst/>
          </a:prstGeom>
        </p:spPr>
        <p:txBody>
          <a:bodyPr vert="horz" lIns="91440" tIns="45720" rIns="91440" bIns="45720" rtlCol="0" anchor="t">
            <a:noAutofit/>
          </a:bodyPr>
          <a:lstStyle/>
          <a:p>
            <a:pPr lvl="0" algn="ctr">
              <a:spcBef>
                <a:spcPct val="0"/>
              </a:spcBef>
            </a:pPr>
            <a:r>
              <a:rPr lang="el-GR" sz="3200" b="1" noProof="0" dirty="0" smtClean="0">
                <a:solidFill>
                  <a:srgbClr val="002060"/>
                </a:solidFill>
              </a:rPr>
              <a:t>Νόμοι της Ανάκλασης</a:t>
            </a:r>
            <a:endParaRPr kumimoji="0" lang="en-US" sz="3200" b="1" i="0" u="none" strike="noStrike" kern="1200" cap="none" spc="0" normalizeH="0" baseline="0" noProof="0" dirty="0" smtClean="0">
              <a:ln>
                <a:noFill/>
              </a:ln>
              <a:solidFill>
                <a:srgbClr val="002060"/>
              </a:solidFill>
              <a:effectLst/>
              <a:uLnTx/>
              <a:uFillTx/>
              <a:latin typeface="+mj-lt"/>
              <a:ea typeface="+mj-ea"/>
              <a:cs typeface="+mj-cs"/>
            </a:endParaRPr>
          </a:p>
        </p:txBody>
      </p:sp>
      <p:sp>
        <p:nvSpPr>
          <p:cNvPr id="8" name="7 - TextBox"/>
          <p:cNvSpPr txBox="1"/>
          <p:nvPr/>
        </p:nvSpPr>
        <p:spPr>
          <a:xfrm>
            <a:off x="2799645" y="4244626"/>
            <a:ext cx="1535289" cy="523220"/>
          </a:xfrm>
          <a:prstGeom prst="rect">
            <a:avLst/>
          </a:prstGeom>
          <a:solidFill>
            <a:srgbClr val="996600"/>
          </a:solidFill>
          <a:scene3d>
            <a:camera prst="orthographicFront"/>
            <a:lightRig rig="threePt" dir="t"/>
          </a:scene3d>
          <a:sp3d>
            <a:bevelT/>
          </a:sp3d>
        </p:spPr>
        <p:txBody>
          <a:bodyPr wrap="square" rtlCol="0">
            <a:spAutoFit/>
          </a:bodyPr>
          <a:lstStyle/>
          <a:p>
            <a:pPr algn="ctr"/>
            <a:r>
              <a:rPr lang="el-GR" sz="2800" b="1" dirty="0" smtClean="0">
                <a:solidFill>
                  <a:srgbClr val="002060"/>
                </a:solidFill>
              </a:rPr>
              <a:t>θ</a:t>
            </a:r>
            <a:r>
              <a:rPr lang="el-GR" sz="2800" b="1" baseline="-25000" dirty="0" smtClean="0">
                <a:solidFill>
                  <a:srgbClr val="002060"/>
                </a:solidFill>
              </a:rPr>
              <a:t>1</a:t>
            </a:r>
            <a:r>
              <a:rPr lang="el-GR" sz="2800" b="1" dirty="0" smtClean="0">
                <a:solidFill>
                  <a:srgbClr val="002060"/>
                </a:solidFill>
              </a:rPr>
              <a:t>= θ</a:t>
            </a:r>
            <a:r>
              <a:rPr lang="el-GR" sz="2800" b="1" baseline="-25000" dirty="0" smtClean="0">
                <a:solidFill>
                  <a:srgbClr val="002060"/>
                </a:solidFill>
              </a:rPr>
              <a:t>2</a:t>
            </a:r>
            <a:endParaRPr lang="el-GR" sz="2800" b="1" dirty="0">
              <a:solidFill>
                <a:srgbClr val="002060"/>
              </a:solidFill>
            </a:endParaRPr>
          </a:p>
        </p:txBody>
      </p:sp>
      <p:sp>
        <p:nvSpPr>
          <p:cNvPr id="9" name="8 - Θέση αριθμού διαφάνειας"/>
          <p:cNvSpPr>
            <a:spLocks noGrp="1"/>
          </p:cNvSpPr>
          <p:nvPr>
            <p:ph type="sldNum" sz="quarter" idx="12"/>
          </p:nvPr>
        </p:nvSpPr>
        <p:spPr/>
        <p:txBody>
          <a:bodyPr/>
          <a:lstStyle/>
          <a:p>
            <a:pPr>
              <a:defRPr/>
            </a:pPr>
            <a:fld id="{1A5AFEB3-9FE6-4F28-B17E-F12F1808A410}" type="slidenum">
              <a:rPr lang="en-US" altLang="en-US" smtClean="0"/>
              <a:pPr>
                <a:defRPr/>
              </a:pPr>
              <a:t>172</a:t>
            </a:fld>
            <a:endParaRPr lang="en-US" altLang="en-US"/>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type="body" sz="half" idx="1"/>
          </p:nvPr>
        </p:nvSpPr>
        <p:spPr>
          <a:xfrm>
            <a:off x="609600" y="1719263"/>
            <a:ext cx="5384800" cy="3733270"/>
          </a:xfrm>
        </p:spPr>
        <p:txBody>
          <a:bodyPr>
            <a:normAutofit/>
          </a:bodyPr>
          <a:lstStyle/>
          <a:p>
            <a:pPr marL="0" indent="0" algn="just" eaLnBrk="1" hangingPunct="1"/>
            <a:r>
              <a:rPr lang="el-GR" sz="2000" b="1" dirty="0" smtClean="0">
                <a:solidFill>
                  <a:schemeClr val="tx1"/>
                </a:solidFill>
              </a:rPr>
              <a:t>Η προσπίπτουσα ακτίνα προσπίπτει στο πρώτο κάτοπτρο</a:t>
            </a:r>
            <a:r>
              <a:rPr lang="en-US" sz="2000" b="1" dirty="0" smtClean="0">
                <a:solidFill>
                  <a:schemeClr val="tx1"/>
                </a:solidFill>
              </a:rPr>
              <a:t>.</a:t>
            </a:r>
          </a:p>
          <a:p>
            <a:pPr marL="0" indent="0" algn="just" eaLnBrk="1" hangingPunct="1"/>
            <a:r>
              <a:rPr lang="el-GR" sz="2000" b="1" dirty="0" smtClean="0">
                <a:solidFill>
                  <a:schemeClr val="tx1"/>
                </a:solidFill>
              </a:rPr>
              <a:t>Η ανακλώμενη ακτίνα κατευθύνεται προς το δεύτερο κάτοπτρο</a:t>
            </a:r>
            <a:r>
              <a:rPr lang="en-US" sz="2000" b="1" dirty="0" smtClean="0">
                <a:solidFill>
                  <a:schemeClr val="tx1"/>
                </a:solidFill>
              </a:rPr>
              <a:t>.</a:t>
            </a:r>
          </a:p>
          <a:p>
            <a:pPr marL="0" indent="0" algn="just" eaLnBrk="1" hangingPunct="1"/>
            <a:r>
              <a:rPr lang="el-GR" sz="2000" b="1" dirty="0" smtClean="0">
                <a:solidFill>
                  <a:schemeClr val="tx1"/>
                </a:solidFill>
              </a:rPr>
              <a:t>Στο δεύτερο κάτοπτρο συμβαίνει μια δεύτερη ανάκλαση</a:t>
            </a:r>
            <a:r>
              <a:rPr lang="en-US" sz="2000" b="1" dirty="0" smtClean="0">
                <a:solidFill>
                  <a:schemeClr val="tx1"/>
                </a:solidFill>
              </a:rPr>
              <a:t>.</a:t>
            </a:r>
          </a:p>
          <a:p>
            <a:pPr marL="0" indent="0" algn="just" eaLnBrk="1" hangingPunct="1"/>
            <a:r>
              <a:rPr lang="el-GR" sz="2000" b="1" dirty="0" smtClean="0">
                <a:solidFill>
                  <a:schemeClr val="tx1"/>
                </a:solidFill>
              </a:rPr>
              <a:t>Θα εφαρμόσουμε τον νόμο της ανάκλασης και ορισμένες γεωμετρικές σχέσεις για να βρούμε πληροφορίες σχετικά με τις ακτίνες.</a:t>
            </a:r>
            <a:endParaRPr lang="en-US" sz="2000" b="1" dirty="0" smtClean="0">
              <a:solidFill>
                <a:schemeClr val="tx1"/>
              </a:solidFill>
            </a:endParaRPr>
          </a:p>
        </p:txBody>
      </p:sp>
      <p:sp>
        <p:nvSpPr>
          <p:cNvPr id="10" name="Title 1"/>
          <p:cNvSpPr txBox="1">
            <a:spLocks/>
          </p:cNvSpPr>
          <p:nvPr/>
        </p:nvSpPr>
        <p:spPr>
          <a:xfrm>
            <a:off x="1083733" y="158040"/>
            <a:ext cx="10047111" cy="620889"/>
          </a:xfrm>
          <a:prstGeom prst="rect">
            <a:avLst/>
          </a:prstGeom>
        </p:spPr>
        <p:txBody>
          <a:bodyPr vert="horz" lIns="91440" tIns="45720" rIns="91440" bIns="45720" rtlCol="0" anchor="t">
            <a:noAutofit/>
          </a:bodyPr>
          <a:lstStyle/>
          <a:p>
            <a:pPr lvl="0" algn="ctr">
              <a:spcBef>
                <a:spcPct val="0"/>
              </a:spcBef>
            </a:pPr>
            <a:r>
              <a:rPr lang="el-GR" sz="3200" b="1" noProof="0" dirty="0" smtClean="0">
                <a:solidFill>
                  <a:srgbClr val="002060"/>
                </a:solidFill>
              </a:rPr>
              <a:t>Πολλαπλή Ανάκλαση</a:t>
            </a:r>
            <a:endParaRPr kumimoji="0" lang="en-US" sz="3200" b="1" i="0" u="none" strike="noStrike" kern="1200" cap="none" spc="0" normalizeH="0" baseline="0" noProof="0" dirty="0" smtClean="0">
              <a:ln>
                <a:noFill/>
              </a:ln>
              <a:solidFill>
                <a:srgbClr val="002060"/>
              </a:solidFill>
              <a:effectLst/>
              <a:uLnTx/>
              <a:uFillTx/>
              <a:latin typeface="+mj-lt"/>
              <a:ea typeface="+mj-ea"/>
              <a:cs typeface="+mj-cs"/>
            </a:endParaRPr>
          </a:p>
        </p:txBody>
      </p:sp>
      <p:grpSp>
        <p:nvGrpSpPr>
          <p:cNvPr id="13" name="12 - Ομάδα"/>
          <p:cNvGrpSpPr/>
          <p:nvPr/>
        </p:nvGrpSpPr>
        <p:grpSpPr>
          <a:xfrm>
            <a:off x="6576485" y="1117071"/>
            <a:ext cx="4904316" cy="4362450"/>
            <a:chOff x="6576485" y="1117071"/>
            <a:chExt cx="4904316" cy="4362450"/>
          </a:xfrm>
        </p:grpSpPr>
        <p:cxnSp>
          <p:nvCxnSpPr>
            <p:cNvPr id="34821" name="AutoShape 14"/>
            <p:cNvCxnSpPr>
              <a:cxnSpLocks noChangeShapeType="1"/>
            </p:cNvCxnSpPr>
            <p:nvPr/>
          </p:nvCxnSpPr>
          <p:spPr bwMode="auto">
            <a:xfrm>
              <a:off x="11480800" y="3738563"/>
              <a:ext cx="0" cy="0"/>
            </a:xfrm>
            <a:prstGeom prst="straightConnector1">
              <a:avLst/>
            </a:prstGeom>
            <a:noFill/>
            <a:ln w="9525">
              <a:solidFill>
                <a:schemeClr val="tx1"/>
              </a:solidFill>
              <a:miter lim="800000"/>
              <a:headEnd/>
              <a:tailEnd/>
            </a:ln>
          </p:spPr>
        </p:cxnSp>
        <p:grpSp>
          <p:nvGrpSpPr>
            <p:cNvPr id="2" name="Group 16"/>
            <p:cNvGrpSpPr>
              <a:grpSpLocks/>
            </p:cNvGrpSpPr>
            <p:nvPr/>
          </p:nvGrpSpPr>
          <p:grpSpPr bwMode="auto">
            <a:xfrm>
              <a:off x="6576485" y="1117071"/>
              <a:ext cx="4904316" cy="4362450"/>
              <a:chOff x="3107" y="981"/>
              <a:chExt cx="2317" cy="2748"/>
            </a:xfrm>
          </p:grpSpPr>
          <p:pic>
            <p:nvPicPr>
              <p:cNvPr id="34823" name="Picture 7" descr="27819_3507"/>
              <p:cNvPicPr>
                <a:picLocks noChangeAspect="1" noChangeArrowheads="1"/>
              </p:cNvPicPr>
              <p:nvPr/>
            </p:nvPicPr>
            <p:blipFill>
              <a:blip r:embed="rId2" cstate="print"/>
              <a:srcRect r="37083" b="-2798"/>
              <a:stretch>
                <a:fillRect/>
              </a:stretch>
            </p:blipFill>
            <p:spPr bwMode="auto">
              <a:xfrm>
                <a:off x="3107" y="981"/>
                <a:ext cx="2317" cy="2748"/>
              </a:xfrm>
              <a:prstGeom prst="rect">
                <a:avLst/>
              </a:prstGeom>
              <a:noFill/>
              <a:ln w="9525">
                <a:noFill/>
                <a:miter lim="800000"/>
                <a:headEnd/>
                <a:tailEnd/>
              </a:ln>
              <a:scene3d>
                <a:camera prst="orthographicFront"/>
                <a:lightRig rig="threePt" dir="t"/>
              </a:scene3d>
              <a:sp3d>
                <a:bevelT/>
              </a:sp3d>
            </p:spPr>
          </p:pic>
          <p:sp>
            <p:nvSpPr>
              <p:cNvPr id="34824" name="Rectangle 11"/>
              <p:cNvSpPr>
                <a:spLocks noChangeArrowheads="1"/>
              </p:cNvSpPr>
              <p:nvPr/>
            </p:nvSpPr>
            <p:spPr bwMode="auto">
              <a:xfrm>
                <a:off x="4761" y="3359"/>
                <a:ext cx="635" cy="272"/>
              </a:xfrm>
              <a:prstGeom prst="rect">
                <a:avLst/>
              </a:prstGeom>
              <a:solidFill>
                <a:schemeClr val="bg1"/>
              </a:solidFill>
              <a:ln w="9525">
                <a:solidFill>
                  <a:schemeClr val="bg1"/>
                </a:solidFill>
                <a:miter lim="800000"/>
                <a:headEnd/>
                <a:tailEnd/>
              </a:ln>
            </p:spPr>
            <p:txBody>
              <a:bodyPr wrap="none" anchor="ctr"/>
              <a:lstStyle/>
              <a:p>
                <a:endParaRPr lang="el-GR"/>
              </a:p>
            </p:txBody>
          </p:sp>
          <p:sp>
            <p:nvSpPr>
              <p:cNvPr id="34825" name="Freeform 15"/>
              <p:cNvSpPr>
                <a:spLocks/>
              </p:cNvSpPr>
              <p:nvPr/>
            </p:nvSpPr>
            <p:spPr bwMode="auto">
              <a:xfrm>
                <a:off x="4923" y="1576"/>
                <a:ext cx="494" cy="1102"/>
              </a:xfrm>
              <a:custGeom>
                <a:avLst/>
                <a:gdLst>
                  <a:gd name="T0" fmla="*/ 463 w 678"/>
                  <a:gd name="T1" fmla="*/ 10 h 1102"/>
                  <a:gd name="T2" fmla="*/ 371 w 678"/>
                  <a:gd name="T3" fmla="*/ 43 h 1102"/>
                  <a:gd name="T4" fmla="*/ 312 w 678"/>
                  <a:gd name="T5" fmla="*/ 97 h 1102"/>
                  <a:gd name="T6" fmla="*/ 269 w 678"/>
                  <a:gd name="T7" fmla="*/ 140 h 1102"/>
                  <a:gd name="T8" fmla="*/ 199 w 678"/>
                  <a:gd name="T9" fmla="*/ 220 h 1102"/>
                  <a:gd name="T10" fmla="*/ 161 w 678"/>
                  <a:gd name="T11" fmla="*/ 263 h 1102"/>
                  <a:gd name="T12" fmla="*/ 140 w 678"/>
                  <a:gd name="T13" fmla="*/ 290 h 1102"/>
                  <a:gd name="T14" fmla="*/ 118 w 678"/>
                  <a:gd name="T15" fmla="*/ 323 h 1102"/>
                  <a:gd name="T16" fmla="*/ 97 w 678"/>
                  <a:gd name="T17" fmla="*/ 376 h 1102"/>
                  <a:gd name="T18" fmla="*/ 59 w 678"/>
                  <a:gd name="T19" fmla="*/ 592 h 1102"/>
                  <a:gd name="T20" fmla="*/ 37 w 678"/>
                  <a:gd name="T21" fmla="*/ 710 h 1102"/>
                  <a:gd name="T22" fmla="*/ 32 w 678"/>
                  <a:gd name="T23" fmla="*/ 743 h 1102"/>
                  <a:gd name="T24" fmla="*/ 21 w 678"/>
                  <a:gd name="T25" fmla="*/ 802 h 1102"/>
                  <a:gd name="T26" fmla="*/ 0 w 678"/>
                  <a:gd name="T27" fmla="*/ 963 h 1102"/>
                  <a:gd name="T28" fmla="*/ 48 w 678"/>
                  <a:gd name="T29" fmla="*/ 1006 h 1102"/>
                  <a:gd name="T30" fmla="*/ 587 w 678"/>
                  <a:gd name="T31" fmla="*/ 990 h 1102"/>
                  <a:gd name="T32" fmla="*/ 619 w 678"/>
                  <a:gd name="T33" fmla="*/ 985 h 1102"/>
                  <a:gd name="T34" fmla="*/ 651 w 678"/>
                  <a:gd name="T35" fmla="*/ 904 h 1102"/>
                  <a:gd name="T36" fmla="*/ 613 w 678"/>
                  <a:gd name="T37" fmla="*/ 376 h 1102"/>
                  <a:gd name="T38" fmla="*/ 597 w 678"/>
                  <a:gd name="T39" fmla="*/ 140 h 1102"/>
                  <a:gd name="T40" fmla="*/ 560 w 678"/>
                  <a:gd name="T41" fmla="*/ 75 h 1102"/>
                  <a:gd name="T42" fmla="*/ 549 w 678"/>
                  <a:gd name="T43" fmla="*/ 43 h 1102"/>
                  <a:gd name="T44" fmla="*/ 500 w 678"/>
                  <a:gd name="T45" fmla="*/ 10 h 1102"/>
                  <a:gd name="T46" fmla="*/ 484 w 678"/>
                  <a:gd name="T47" fmla="*/ 0 h 1102"/>
                  <a:gd name="T48" fmla="*/ 463 w 678"/>
                  <a:gd name="T49" fmla="*/ 5 h 1102"/>
                  <a:gd name="T50" fmla="*/ 463 w 678"/>
                  <a:gd name="T51" fmla="*/ 10 h 110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78"/>
                  <a:gd name="T79" fmla="*/ 0 h 1102"/>
                  <a:gd name="T80" fmla="*/ 678 w 678"/>
                  <a:gd name="T81" fmla="*/ 1102 h 110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78" h="1102">
                    <a:moveTo>
                      <a:pt x="463" y="10"/>
                    </a:moveTo>
                    <a:cubicBezTo>
                      <a:pt x="425" y="15"/>
                      <a:pt x="402" y="21"/>
                      <a:pt x="371" y="43"/>
                    </a:cubicBezTo>
                    <a:cubicBezTo>
                      <a:pt x="355" y="67"/>
                      <a:pt x="339" y="87"/>
                      <a:pt x="312" y="97"/>
                    </a:cubicBezTo>
                    <a:cubicBezTo>
                      <a:pt x="299" y="115"/>
                      <a:pt x="287" y="127"/>
                      <a:pt x="269" y="140"/>
                    </a:cubicBezTo>
                    <a:cubicBezTo>
                      <a:pt x="258" y="174"/>
                      <a:pt x="229" y="201"/>
                      <a:pt x="199" y="220"/>
                    </a:cubicBezTo>
                    <a:cubicBezTo>
                      <a:pt x="174" y="258"/>
                      <a:pt x="188" y="246"/>
                      <a:pt x="161" y="263"/>
                    </a:cubicBezTo>
                    <a:cubicBezTo>
                      <a:pt x="150" y="301"/>
                      <a:pt x="166" y="261"/>
                      <a:pt x="140" y="290"/>
                    </a:cubicBezTo>
                    <a:cubicBezTo>
                      <a:pt x="131" y="300"/>
                      <a:pt x="118" y="323"/>
                      <a:pt x="118" y="323"/>
                    </a:cubicBezTo>
                    <a:cubicBezTo>
                      <a:pt x="112" y="342"/>
                      <a:pt x="103" y="357"/>
                      <a:pt x="97" y="376"/>
                    </a:cubicBezTo>
                    <a:cubicBezTo>
                      <a:pt x="93" y="439"/>
                      <a:pt x="98" y="536"/>
                      <a:pt x="59" y="592"/>
                    </a:cubicBezTo>
                    <a:cubicBezTo>
                      <a:pt x="47" y="631"/>
                      <a:pt x="51" y="672"/>
                      <a:pt x="37" y="710"/>
                    </a:cubicBezTo>
                    <a:cubicBezTo>
                      <a:pt x="35" y="721"/>
                      <a:pt x="34" y="732"/>
                      <a:pt x="32" y="743"/>
                    </a:cubicBezTo>
                    <a:cubicBezTo>
                      <a:pt x="29" y="763"/>
                      <a:pt x="21" y="802"/>
                      <a:pt x="21" y="802"/>
                    </a:cubicBezTo>
                    <a:cubicBezTo>
                      <a:pt x="17" y="858"/>
                      <a:pt x="10" y="908"/>
                      <a:pt x="0" y="963"/>
                    </a:cubicBezTo>
                    <a:cubicBezTo>
                      <a:pt x="8" y="1015"/>
                      <a:pt x="4" y="992"/>
                      <a:pt x="48" y="1006"/>
                    </a:cubicBezTo>
                    <a:cubicBezTo>
                      <a:pt x="187" y="1102"/>
                      <a:pt x="419" y="1002"/>
                      <a:pt x="587" y="990"/>
                    </a:cubicBezTo>
                    <a:cubicBezTo>
                      <a:pt x="598" y="988"/>
                      <a:pt x="609" y="990"/>
                      <a:pt x="619" y="985"/>
                    </a:cubicBezTo>
                    <a:cubicBezTo>
                      <a:pt x="630" y="980"/>
                      <a:pt x="646" y="921"/>
                      <a:pt x="651" y="904"/>
                    </a:cubicBezTo>
                    <a:cubicBezTo>
                      <a:pt x="648" y="764"/>
                      <a:pt x="678" y="506"/>
                      <a:pt x="613" y="376"/>
                    </a:cubicBezTo>
                    <a:cubicBezTo>
                      <a:pt x="601" y="298"/>
                      <a:pt x="616" y="217"/>
                      <a:pt x="597" y="140"/>
                    </a:cubicBezTo>
                    <a:cubicBezTo>
                      <a:pt x="592" y="121"/>
                      <a:pt x="570" y="90"/>
                      <a:pt x="560" y="75"/>
                    </a:cubicBezTo>
                    <a:cubicBezTo>
                      <a:pt x="554" y="66"/>
                      <a:pt x="556" y="52"/>
                      <a:pt x="549" y="43"/>
                    </a:cubicBezTo>
                    <a:cubicBezTo>
                      <a:pt x="547" y="40"/>
                      <a:pt x="509" y="16"/>
                      <a:pt x="500" y="10"/>
                    </a:cubicBezTo>
                    <a:cubicBezTo>
                      <a:pt x="495" y="7"/>
                      <a:pt x="484" y="0"/>
                      <a:pt x="484" y="0"/>
                    </a:cubicBezTo>
                    <a:cubicBezTo>
                      <a:pt x="477" y="2"/>
                      <a:pt x="470" y="3"/>
                      <a:pt x="463" y="5"/>
                    </a:cubicBezTo>
                    <a:cubicBezTo>
                      <a:pt x="439" y="12"/>
                      <a:pt x="445" y="10"/>
                      <a:pt x="463" y="10"/>
                    </a:cubicBezTo>
                    <a:close/>
                  </a:path>
                </a:pathLst>
              </a:custGeom>
              <a:solidFill>
                <a:schemeClr val="bg1"/>
              </a:solidFill>
              <a:ln w="9525" cap="flat" cmpd="sng">
                <a:solidFill>
                  <a:schemeClr val="bg1"/>
                </a:solidFill>
                <a:prstDash val="solid"/>
                <a:miter lim="800000"/>
                <a:headEnd type="none" w="med" len="med"/>
                <a:tailEnd type="none" w="med" len="med"/>
              </a:ln>
            </p:spPr>
            <p:txBody>
              <a:bodyPr wrap="none"/>
              <a:lstStyle/>
              <a:p>
                <a:endParaRPr lang="el-GR"/>
              </a:p>
            </p:txBody>
          </p:sp>
        </p:grpSp>
        <p:sp>
          <p:nvSpPr>
            <p:cNvPr id="12" name="Rectangle 11"/>
            <p:cNvSpPr>
              <a:spLocks noChangeArrowheads="1"/>
            </p:cNvSpPr>
            <p:nvPr/>
          </p:nvSpPr>
          <p:spPr bwMode="auto">
            <a:xfrm>
              <a:off x="6651274" y="4886326"/>
              <a:ext cx="1344083" cy="431800"/>
            </a:xfrm>
            <a:prstGeom prst="rect">
              <a:avLst/>
            </a:prstGeom>
            <a:solidFill>
              <a:schemeClr val="bg1"/>
            </a:solidFill>
            <a:ln w="9525">
              <a:solidFill>
                <a:schemeClr val="bg1"/>
              </a:solidFill>
              <a:miter lim="800000"/>
              <a:headEnd/>
              <a:tailEnd/>
            </a:ln>
          </p:spPr>
          <p:txBody>
            <a:bodyPr wrap="none" anchor="ctr"/>
            <a:lstStyle/>
            <a:p>
              <a:endParaRPr lang="el-GR"/>
            </a:p>
          </p:txBody>
        </p:sp>
      </p:grpSp>
      <p:sp>
        <p:nvSpPr>
          <p:cNvPr id="14" name="13 - Θέση αριθμού διαφάνειας"/>
          <p:cNvSpPr>
            <a:spLocks noGrp="1"/>
          </p:cNvSpPr>
          <p:nvPr>
            <p:ph type="sldNum" sz="quarter" idx="12"/>
          </p:nvPr>
        </p:nvSpPr>
        <p:spPr/>
        <p:txBody>
          <a:bodyPr/>
          <a:lstStyle/>
          <a:p>
            <a:pPr>
              <a:defRPr/>
            </a:pPr>
            <a:fld id="{1A5AFEB3-9FE6-4F28-B17E-F12F1808A410}" type="slidenum">
              <a:rPr lang="en-US" altLang="en-US" smtClean="0"/>
              <a:pPr>
                <a:defRPr/>
              </a:pPr>
              <a:t>173</a:t>
            </a:fld>
            <a:endParaRPr lang="en-US" altLang="en-US"/>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5"/>
          <p:cNvSpPr txBox="1">
            <a:spLocks noChangeArrowheads="1"/>
          </p:cNvSpPr>
          <p:nvPr/>
        </p:nvSpPr>
        <p:spPr bwMode="auto">
          <a:xfrm>
            <a:off x="3151546" y="1633221"/>
            <a:ext cx="5432680"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Διάθλαση του φωτός</a:t>
            </a:r>
            <a:endParaRPr lang="en-US" sz="4000" b="1" dirty="0" smtClean="0">
              <a:solidFill>
                <a:srgbClr val="0F7698"/>
              </a:solidFill>
            </a:endParaRPr>
          </a:p>
        </p:txBody>
      </p:sp>
      <p:pic>
        <p:nvPicPr>
          <p:cNvPr id="4" name="Picture 7" descr="27819_3510b"/>
          <p:cNvPicPr>
            <a:picLocks noChangeAspect="1" noChangeArrowheads="1"/>
          </p:cNvPicPr>
          <p:nvPr/>
        </p:nvPicPr>
        <p:blipFill>
          <a:blip r:embed="rId2" cstate="print"/>
          <a:srcRect/>
          <a:stretch>
            <a:fillRect/>
          </a:stretch>
        </p:blipFill>
        <p:spPr bwMode="auto">
          <a:xfrm>
            <a:off x="3442630" y="2777946"/>
            <a:ext cx="4903387" cy="2990672"/>
          </a:xfrm>
          <a:prstGeom prst="rect">
            <a:avLst/>
          </a:prstGeom>
          <a:noFill/>
          <a:ln w="9525">
            <a:noFill/>
            <a:miter lim="800000"/>
            <a:headEnd/>
            <a:tailEnd/>
          </a:ln>
          <a:scene3d>
            <a:camera prst="orthographicFront"/>
            <a:lightRig rig="threePt" dir="t"/>
          </a:scene3d>
          <a:sp3d>
            <a:bevelT/>
          </a:sp3d>
        </p:spPr>
      </p:pic>
      <p:sp>
        <p:nvSpPr>
          <p:cNvPr id="5" name="4 - Θέση αριθμού διαφάνειας"/>
          <p:cNvSpPr>
            <a:spLocks noGrp="1"/>
          </p:cNvSpPr>
          <p:nvPr>
            <p:ph type="sldNum" sz="quarter" idx="12"/>
          </p:nvPr>
        </p:nvSpPr>
        <p:spPr/>
        <p:txBody>
          <a:bodyPr/>
          <a:lstStyle/>
          <a:p>
            <a:fld id="{C2F5A187-A889-495D-B202-899DA2CF5BAE}" type="slidenum">
              <a:rPr lang="en-US" smtClean="0"/>
              <a:pPr/>
              <a:t>174</a:t>
            </a:fld>
            <a:endParaRPr lang="en-US"/>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5"/>
          <p:cNvSpPr>
            <a:spLocks noGrp="1" noChangeArrowheads="1"/>
          </p:cNvSpPr>
          <p:nvPr>
            <p:ph idx="1"/>
          </p:nvPr>
        </p:nvSpPr>
        <p:spPr>
          <a:xfrm>
            <a:off x="135465" y="862366"/>
            <a:ext cx="6795911" cy="2953278"/>
          </a:xfrm>
        </p:spPr>
        <p:txBody>
          <a:bodyPr>
            <a:normAutofit/>
          </a:bodyPr>
          <a:lstStyle/>
          <a:p>
            <a:pPr marL="361950" indent="-361950" algn="just" eaLnBrk="1" hangingPunct="1"/>
            <a:r>
              <a:rPr lang="el-GR" sz="2000" b="1" dirty="0" smtClean="0">
                <a:solidFill>
                  <a:schemeClr val="tx1"/>
                </a:solidFill>
              </a:rPr>
              <a:t>Όταν μια ακτίνα φωτός που διαδίδεται σε ένα διαφανές μέσο </a:t>
            </a:r>
            <a:r>
              <a:rPr lang="el-GR" sz="2000" b="1" dirty="0" smtClean="0">
                <a:solidFill>
                  <a:srgbClr val="002060"/>
                </a:solidFill>
              </a:rPr>
              <a:t>φτάσει στο όριο κάποιου άλλου διαφανούς μέσου</a:t>
            </a:r>
            <a:r>
              <a:rPr lang="el-GR" sz="2000" b="1" dirty="0" smtClean="0">
                <a:solidFill>
                  <a:schemeClr val="tx1"/>
                </a:solidFill>
              </a:rPr>
              <a:t>, τότε ένα μέρος της ενέργειάς της ανακλάται και το υπόλοιπο εισέρχεται στο δεύτερο μέσο.</a:t>
            </a:r>
          </a:p>
          <a:p>
            <a:pPr marL="361950" indent="-361950" algn="just" eaLnBrk="1" hangingPunct="1"/>
            <a:r>
              <a:rPr lang="el-GR" sz="2000" b="1" dirty="0" smtClean="0">
                <a:solidFill>
                  <a:schemeClr val="tx1"/>
                </a:solidFill>
              </a:rPr>
              <a:t>Η ακτίνα που εισέρχεται στο δεύτερο μέσο </a:t>
            </a:r>
            <a:r>
              <a:rPr lang="el-GR" sz="2000" b="1" dirty="0" smtClean="0">
                <a:solidFill>
                  <a:srgbClr val="002060"/>
                </a:solidFill>
              </a:rPr>
              <a:t>αλλάζει κατεύθυνση</a:t>
            </a:r>
            <a:r>
              <a:rPr lang="el-GR" sz="2000" b="1" dirty="0" smtClean="0">
                <a:solidFill>
                  <a:schemeClr val="tx1"/>
                </a:solidFill>
              </a:rPr>
              <a:t> στο όριο μεταξύ των δύο μέσων</a:t>
            </a:r>
            <a:r>
              <a:rPr lang="en-US" sz="2000" b="1" dirty="0" smtClean="0">
                <a:solidFill>
                  <a:schemeClr val="tx1"/>
                </a:solidFill>
              </a:rPr>
              <a:t>.</a:t>
            </a:r>
          </a:p>
          <a:p>
            <a:pPr marL="361950" lvl="1" indent="-361950" algn="just" eaLnBrk="1" hangingPunct="1"/>
            <a:r>
              <a:rPr lang="el-GR" sz="2000" b="1" dirty="0" smtClean="0">
                <a:solidFill>
                  <a:schemeClr val="tx1"/>
                </a:solidFill>
              </a:rPr>
              <a:t>Αυτή η εκτροπή της ακτίνας ονομάζεται </a:t>
            </a:r>
            <a:r>
              <a:rPr lang="el-GR" sz="2400" b="1" i="1" dirty="0" smtClean="0">
                <a:solidFill>
                  <a:srgbClr val="002060"/>
                </a:solidFill>
              </a:rPr>
              <a:t>διάθλαση</a:t>
            </a:r>
            <a:r>
              <a:rPr lang="en-US" sz="2000" b="1" i="1" dirty="0" smtClean="0">
                <a:solidFill>
                  <a:schemeClr val="tx1"/>
                </a:solidFill>
              </a:rPr>
              <a:t>.</a:t>
            </a:r>
          </a:p>
        </p:txBody>
      </p:sp>
      <p:sp>
        <p:nvSpPr>
          <p:cNvPr id="5" name="Title 1"/>
          <p:cNvSpPr txBox="1">
            <a:spLocks/>
          </p:cNvSpPr>
          <p:nvPr/>
        </p:nvSpPr>
        <p:spPr>
          <a:xfrm>
            <a:off x="1083733" y="158040"/>
            <a:ext cx="10047111" cy="620889"/>
          </a:xfrm>
          <a:prstGeom prst="rect">
            <a:avLst/>
          </a:prstGeom>
        </p:spPr>
        <p:txBody>
          <a:bodyPr vert="horz" lIns="91440" tIns="45720" rIns="91440" bIns="45720" rtlCol="0" anchor="t">
            <a:noAutofit/>
          </a:bodyPr>
          <a:lstStyle/>
          <a:p>
            <a:pPr lvl="0" algn="ctr">
              <a:spcBef>
                <a:spcPct val="0"/>
              </a:spcBef>
            </a:pPr>
            <a:r>
              <a:rPr lang="el-GR" sz="3200" b="1" noProof="0" dirty="0" smtClean="0">
                <a:solidFill>
                  <a:srgbClr val="002060"/>
                </a:solidFill>
              </a:rPr>
              <a:t>Διάθλαση του φωτός</a:t>
            </a:r>
            <a:endParaRPr kumimoji="0" lang="en-US" sz="3200" b="1" i="0" u="none" strike="noStrike" kern="1200" cap="none" spc="0" normalizeH="0" baseline="0" noProof="0" dirty="0" smtClean="0">
              <a:ln>
                <a:noFill/>
              </a:ln>
              <a:solidFill>
                <a:srgbClr val="002060"/>
              </a:solidFill>
              <a:effectLst/>
              <a:uLnTx/>
              <a:uFillTx/>
              <a:latin typeface="+mj-lt"/>
              <a:ea typeface="+mj-ea"/>
              <a:cs typeface="+mj-cs"/>
            </a:endParaRPr>
          </a:p>
        </p:txBody>
      </p:sp>
      <p:pic>
        <p:nvPicPr>
          <p:cNvPr id="7" name="Picture 7" descr="27819_3510b"/>
          <p:cNvPicPr>
            <a:picLocks noChangeAspect="1" noChangeArrowheads="1"/>
          </p:cNvPicPr>
          <p:nvPr/>
        </p:nvPicPr>
        <p:blipFill>
          <a:blip r:embed="rId2" cstate="print"/>
          <a:srcRect/>
          <a:stretch>
            <a:fillRect/>
          </a:stretch>
        </p:blipFill>
        <p:spPr bwMode="auto">
          <a:xfrm>
            <a:off x="7122808" y="903990"/>
            <a:ext cx="4903387" cy="2990672"/>
          </a:xfrm>
          <a:prstGeom prst="rect">
            <a:avLst/>
          </a:prstGeom>
          <a:noFill/>
          <a:ln w="9525">
            <a:noFill/>
            <a:miter lim="800000"/>
            <a:headEnd/>
            <a:tailEnd/>
          </a:ln>
          <a:scene3d>
            <a:camera prst="orthographicFront"/>
            <a:lightRig rig="threePt" dir="t"/>
          </a:scene3d>
          <a:sp3d>
            <a:bevelT/>
          </a:sp3d>
        </p:spPr>
      </p:pic>
      <p:sp>
        <p:nvSpPr>
          <p:cNvPr id="8" name="Rectangle 3"/>
          <p:cNvSpPr txBox="1">
            <a:spLocks noChangeArrowheads="1"/>
          </p:cNvSpPr>
          <p:nvPr/>
        </p:nvSpPr>
        <p:spPr>
          <a:xfrm>
            <a:off x="5791201" y="4067353"/>
            <a:ext cx="6321778" cy="2638248"/>
          </a:xfrm>
          <a:prstGeom prst="rect">
            <a:avLst/>
          </a:prstGeom>
        </p:spPr>
        <p:txBody>
          <a:bodyPr vert="horz" lIns="91440" tIns="45720" rIns="91440" bIns="45720" rtlCol="0">
            <a:normAutofit/>
          </a:bodyPr>
          <a:lstStyle/>
          <a:p>
            <a:pPr marL="361950" marR="0" lvl="0" indent="-361950" algn="l" defTabSz="457200" rtl="0" eaLnBrk="1" fontAlgn="auto" latinLnBrk="0" hangingPunct="1">
              <a:lnSpc>
                <a:spcPct val="90000"/>
              </a:lnSpc>
              <a:spcBef>
                <a:spcPts val="1000"/>
              </a:spcBef>
              <a:spcAft>
                <a:spcPts val="0"/>
              </a:spcAft>
              <a:buClr>
                <a:schemeClr val="accent1"/>
              </a:buClr>
              <a:buSzPct val="80000"/>
              <a:buFont typeface="Wingdings 3" charset="2"/>
              <a:buChar char=""/>
              <a:tabLst/>
              <a:defRPr/>
            </a:pPr>
            <a:r>
              <a:rPr kumimoji="0" lang="el-GR" sz="2000" b="1" i="0" u="none" strike="noStrike" kern="1200" cap="none" spc="0" normalizeH="0" baseline="0" noProof="0" dirty="0" smtClean="0">
                <a:ln>
                  <a:noFill/>
                </a:ln>
                <a:effectLst/>
                <a:uLnTx/>
                <a:uFillTx/>
                <a:latin typeface="+mn-lt"/>
                <a:ea typeface="+mn-ea"/>
                <a:cs typeface="+mn-cs"/>
                <a:sym typeface="Wingdings 2" pitchFamily="18" charset="2"/>
              </a:rPr>
              <a:t>Η ακτίνα </a:t>
            </a:r>
            <a:r>
              <a:rPr kumimoji="0" lang="en-US" sz="2000" b="1" i="0" u="none" strike="noStrike" kern="1200" cap="none" spc="0" normalizeH="0" baseline="0" noProof="0" dirty="0" smtClean="0">
                <a:ln>
                  <a:noFill/>
                </a:ln>
                <a:effectLst/>
                <a:uLnTx/>
                <a:uFillTx/>
                <a:latin typeface="+mn-lt"/>
                <a:ea typeface="+mn-ea"/>
                <a:cs typeface="+mn-cs"/>
                <a:sym typeface="Wingdings 2" pitchFamily="18" charset="2"/>
              </a:rPr>
              <a:t> </a:t>
            </a:r>
            <a:r>
              <a:rPr kumimoji="0" lang="el-GR" sz="2000" b="1" i="0" u="none" strike="noStrike" kern="1200" cap="none" spc="0" normalizeH="0" baseline="0" noProof="0" dirty="0" smtClean="0">
                <a:ln>
                  <a:noFill/>
                </a:ln>
                <a:effectLst/>
                <a:uLnTx/>
                <a:uFillTx/>
                <a:latin typeface="+mn-lt"/>
                <a:ea typeface="+mn-ea"/>
                <a:cs typeface="+mn-cs"/>
                <a:sym typeface="Wingdings 2" pitchFamily="18" charset="2"/>
              </a:rPr>
              <a:t>είναι η προσπίπτουσα ακτίνα</a:t>
            </a:r>
            <a:r>
              <a:rPr kumimoji="0" lang="en-US" sz="2000" b="1" i="0" u="none" strike="noStrike" kern="1200" cap="none" spc="0" normalizeH="0" baseline="0" noProof="0" dirty="0" smtClean="0">
                <a:ln>
                  <a:noFill/>
                </a:ln>
                <a:effectLst/>
                <a:uLnTx/>
                <a:uFillTx/>
                <a:latin typeface="+mn-lt"/>
                <a:ea typeface="+mn-ea"/>
                <a:cs typeface="+mn-cs"/>
                <a:sym typeface="Wingdings 2" pitchFamily="18" charset="2"/>
              </a:rPr>
              <a:t>.</a:t>
            </a:r>
          </a:p>
          <a:p>
            <a:pPr marL="361950" marR="0" lvl="0" indent="-361950" algn="l" defTabSz="457200" rtl="0" eaLnBrk="1" fontAlgn="auto" latinLnBrk="0" hangingPunct="1">
              <a:lnSpc>
                <a:spcPct val="90000"/>
              </a:lnSpc>
              <a:spcBef>
                <a:spcPts val="1000"/>
              </a:spcBef>
              <a:spcAft>
                <a:spcPts val="0"/>
              </a:spcAft>
              <a:buClr>
                <a:schemeClr val="accent1"/>
              </a:buClr>
              <a:buSzPct val="80000"/>
              <a:buFont typeface="Wingdings 3" charset="2"/>
              <a:buChar char=""/>
              <a:tabLst/>
              <a:defRPr/>
            </a:pPr>
            <a:r>
              <a:rPr kumimoji="0" lang="el-GR" sz="2000" b="1" i="0" u="none" strike="noStrike" kern="1200" cap="none" spc="0" normalizeH="0" baseline="0" noProof="0" dirty="0" smtClean="0">
                <a:ln>
                  <a:noFill/>
                </a:ln>
                <a:effectLst/>
                <a:uLnTx/>
                <a:uFillTx/>
                <a:latin typeface="+mn-lt"/>
                <a:ea typeface="+mn-ea"/>
                <a:cs typeface="+mn-cs"/>
                <a:sym typeface="Wingdings 2" pitchFamily="18" charset="2"/>
              </a:rPr>
              <a:t>Η ακτίνα </a:t>
            </a:r>
            <a:r>
              <a:rPr kumimoji="0" lang="en-US" sz="2000" b="1" i="0" u="none" strike="noStrike" kern="1200" cap="none" spc="0" normalizeH="0" baseline="0" noProof="0" dirty="0" smtClean="0">
                <a:ln>
                  <a:noFill/>
                </a:ln>
                <a:effectLst/>
                <a:uLnTx/>
                <a:uFillTx/>
                <a:latin typeface="+mn-lt"/>
                <a:ea typeface="+mn-ea"/>
                <a:cs typeface="+mn-cs"/>
                <a:sym typeface="Wingdings 2" pitchFamily="18" charset="2"/>
              </a:rPr>
              <a:t> </a:t>
            </a:r>
            <a:r>
              <a:rPr kumimoji="0" lang="el-GR" sz="2000" b="1" i="0" u="none" strike="noStrike" kern="1200" cap="none" spc="0" normalizeH="0" baseline="0" noProof="0" dirty="0" smtClean="0">
                <a:ln>
                  <a:noFill/>
                </a:ln>
                <a:effectLst/>
                <a:uLnTx/>
                <a:uFillTx/>
                <a:latin typeface="+mn-lt"/>
                <a:ea typeface="+mn-ea"/>
                <a:cs typeface="+mn-cs"/>
                <a:sym typeface="Wingdings 2" pitchFamily="18" charset="2"/>
              </a:rPr>
              <a:t>είναι η ανακλώμενη ακτίνα</a:t>
            </a:r>
            <a:r>
              <a:rPr kumimoji="0" lang="en-US" sz="2000" b="1" i="0" u="none" strike="noStrike" kern="1200" cap="none" spc="0" normalizeH="0" baseline="0" noProof="0" dirty="0" smtClean="0">
                <a:ln>
                  <a:noFill/>
                </a:ln>
                <a:effectLst/>
                <a:uLnTx/>
                <a:uFillTx/>
                <a:latin typeface="+mn-lt"/>
                <a:ea typeface="+mn-ea"/>
                <a:cs typeface="+mn-cs"/>
                <a:sym typeface="Wingdings 2" pitchFamily="18" charset="2"/>
              </a:rPr>
              <a:t>.</a:t>
            </a:r>
          </a:p>
          <a:p>
            <a:pPr marL="361950" marR="0" lvl="0" indent="-361950" algn="l" defTabSz="457200" rtl="0" eaLnBrk="1" fontAlgn="auto" latinLnBrk="0" hangingPunct="1">
              <a:lnSpc>
                <a:spcPct val="90000"/>
              </a:lnSpc>
              <a:spcBef>
                <a:spcPts val="1000"/>
              </a:spcBef>
              <a:spcAft>
                <a:spcPts val="0"/>
              </a:spcAft>
              <a:buClr>
                <a:schemeClr val="accent1"/>
              </a:buClr>
              <a:buSzPct val="80000"/>
              <a:buFont typeface="Wingdings 3" charset="2"/>
              <a:buChar char=""/>
              <a:tabLst/>
              <a:defRPr/>
            </a:pPr>
            <a:r>
              <a:rPr kumimoji="0" lang="el-GR" sz="2000" b="1" i="0" u="none" strike="noStrike" kern="1200" cap="none" spc="0" normalizeH="0" baseline="0" noProof="0" dirty="0" smtClean="0">
                <a:ln>
                  <a:noFill/>
                </a:ln>
                <a:effectLst/>
                <a:uLnTx/>
                <a:uFillTx/>
                <a:latin typeface="+mn-lt"/>
                <a:ea typeface="+mn-ea"/>
                <a:cs typeface="+mn-cs"/>
                <a:sym typeface="Wingdings 2" pitchFamily="18" charset="2"/>
              </a:rPr>
              <a:t>Η ακτίνα </a:t>
            </a:r>
            <a:r>
              <a:rPr kumimoji="0" lang="en-US" sz="2000" b="1" i="0" u="none" strike="noStrike" kern="1200" cap="none" spc="0" normalizeH="0" baseline="0" noProof="0" dirty="0" smtClean="0">
                <a:ln>
                  <a:noFill/>
                </a:ln>
                <a:effectLst/>
                <a:uLnTx/>
                <a:uFillTx/>
                <a:latin typeface="+mn-lt"/>
                <a:ea typeface="+mn-ea"/>
                <a:cs typeface="+mn-cs"/>
                <a:sym typeface="Wingdings 2" pitchFamily="18" charset="2"/>
              </a:rPr>
              <a:t> </a:t>
            </a:r>
            <a:r>
              <a:rPr kumimoji="0" lang="el-GR" sz="2000" b="1" i="0" u="none" strike="noStrike" kern="1200" cap="none" spc="0" normalizeH="0" baseline="0" noProof="0" dirty="0" smtClean="0">
                <a:ln>
                  <a:noFill/>
                </a:ln>
                <a:effectLst/>
                <a:uLnTx/>
                <a:uFillTx/>
                <a:latin typeface="+mn-lt"/>
                <a:ea typeface="+mn-ea"/>
                <a:cs typeface="+mn-cs"/>
                <a:sym typeface="Wingdings 2" pitchFamily="18" charset="2"/>
              </a:rPr>
              <a:t>διαθλάται στο πλεξιγκλάς</a:t>
            </a:r>
            <a:r>
              <a:rPr kumimoji="0" lang="en-US" sz="2000" b="1" i="0" u="none" strike="noStrike" kern="1200" cap="none" spc="0" normalizeH="0" baseline="0" noProof="0" dirty="0" smtClean="0">
                <a:ln>
                  <a:noFill/>
                </a:ln>
                <a:effectLst/>
                <a:uLnTx/>
                <a:uFillTx/>
                <a:latin typeface="+mn-lt"/>
                <a:ea typeface="+mn-ea"/>
                <a:cs typeface="+mn-cs"/>
                <a:sym typeface="Wingdings 2" pitchFamily="18" charset="2"/>
              </a:rPr>
              <a:t>.</a:t>
            </a:r>
          </a:p>
          <a:p>
            <a:pPr marL="361950" marR="0" lvl="0" indent="-361950" algn="l" defTabSz="457200" rtl="0" eaLnBrk="1" fontAlgn="auto" latinLnBrk="0" hangingPunct="1">
              <a:lnSpc>
                <a:spcPct val="90000"/>
              </a:lnSpc>
              <a:spcBef>
                <a:spcPts val="1000"/>
              </a:spcBef>
              <a:spcAft>
                <a:spcPts val="0"/>
              </a:spcAft>
              <a:buClr>
                <a:schemeClr val="accent1"/>
              </a:buClr>
              <a:buSzPct val="80000"/>
              <a:buFont typeface="Wingdings 3" charset="2"/>
              <a:buChar char=""/>
              <a:tabLst/>
              <a:defRPr/>
            </a:pPr>
            <a:r>
              <a:rPr kumimoji="0" lang="el-GR" sz="2000" b="1" i="0" u="none" strike="noStrike" kern="1200" cap="none" spc="0" normalizeH="0" baseline="0" noProof="0" dirty="0" smtClean="0">
                <a:ln>
                  <a:noFill/>
                </a:ln>
                <a:effectLst/>
                <a:uLnTx/>
                <a:uFillTx/>
                <a:latin typeface="+mn-lt"/>
                <a:ea typeface="+mn-ea"/>
                <a:cs typeface="+mn-cs"/>
                <a:sym typeface="Wingdings 2" pitchFamily="18" charset="2"/>
              </a:rPr>
              <a:t>Η ακτίνα </a:t>
            </a:r>
            <a:r>
              <a:rPr kumimoji="0" lang="en-US" sz="2000" b="1" i="0" u="none" strike="noStrike" kern="1200" cap="none" spc="0" normalizeH="0" baseline="0" noProof="0" dirty="0" smtClean="0">
                <a:ln>
                  <a:noFill/>
                </a:ln>
                <a:effectLst/>
                <a:uLnTx/>
                <a:uFillTx/>
                <a:latin typeface="+mn-lt"/>
                <a:ea typeface="+mn-ea"/>
                <a:cs typeface="+mn-cs"/>
                <a:sym typeface="Wingdings 2" pitchFamily="18" charset="2"/>
              </a:rPr>
              <a:t> </a:t>
            </a:r>
            <a:r>
              <a:rPr kumimoji="0" lang="el-GR" sz="2000" b="1" i="0" u="none" strike="noStrike" kern="1200" cap="none" spc="0" normalizeH="0" baseline="0" noProof="0" dirty="0" smtClean="0">
                <a:ln>
                  <a:noFill/>
                </a:ln>
                <a:effectLst/>
                <a:uLnTx/>
                <a:uFillTx/>
                <a:latin typeface="+mn-lt"/>
                <a:ea typeface="+mn-ea"/>
                <a:cs typeface="+mn-cs"/>
                <a:sym typeface="Wingdings 2" pitchFamily="18" charset="2"/>
              </a:rPr>
              <a:t>ανακλάται εσωτερικά στο πλεξιγκλάς</a:t>
            </a:r>
            <a:r>
              <a:rPr kumimoji="0" lang="en-US" sz="2000" b="1" i="0" u="none" strike="noStrike" kern="1200" cap="none" spc="0" normalizeH="0" baseline="0" noProof="0" dirty="0" smtClean="0">
                <a:ln>
                  <a:noFill/>
                </a:ln>
                <a:effectLst/>
                <a:uLnTx/>
                <a:uFillTx/>
                <a:latin typeface="+mn-lt"/>
                <a:ea typeface="+mn-ea"/>
                <a:cs typeface="+mn-cs"/>
                <a:sym typeface="Wingdings 2" pitchFamily="18" charset="2"/>
              </a:rPr>
              <a:t>.</a:t>
            </a:r>
          </a:p>
          <a:p>
            <a:pPr marL="361950" marR="0" lvl="0" indent="-361950" algn="l" defTabSz="457200" rtl="0" eaLnBrk="1" fontAlgn="auto" latinLnBrk="0" hangingPunct="1">
              <a:lnSpc>
                <a:spcPct val="90000"/>
              </a:lnSpc>
              <a:spcBef>
                <a:spcPts val="1000"/>
              </a:spcBef>
              <a:spcAft>
                <a:spcPts val="0"/>
              </a:spcAft>
              <a:buClr>
                <a:schemeClr val="accent1"/>
              </a:buClr>
              <a:buSzPct val="80000"/>
              <a:buFont typeface="Wingdings 3" charset="2"/>
              <a:buChar char=""/>
              <a:tabLst/>
              <a:defRPr/>
            </a:pPr>
            <a:r>
              <a:rPr kumimoji="0" lang="el-GR" sz="2000" b="1" i="0" u="none" strike="noStrike" kern="1200" cap="none" spc="0" normalizeH="0" baseline="0" noProof="0" dirty="0" smtClean="0">
                <a:ln>
                  <a:noFill/>
                </a:ln>
                <a:effectLst/>
                <a:uLnTx/>
                <a:uFillTx/>
                <a:latin typeface="+mn-lt"/>
                <a:ea typeface="+mn-ea"/>
                <a:cs typeface="+mn-cs"/>
                <a:sym typeface="Wingdings 2" pitchFamily="18" charset="2"/>
              </a:rPr>
              <a:t>Η ακτίνα </a:t>
            </a:r>
            <a:r>
              <a:rPr kumimoji="0" lang="en-US" sz="2000" b="1" i="0" u="none" strike="noStrike" kern="1200" cap="none" spc="0" normalizeH="0" baseline="0" noProof="0" dirty="0" smtClean="0">
                <a:ln>
                  <a:noFill/>
                </a:ln>
                <a:effectLst/>
                <a:uLnTx/>
                <a:uFillTx/>
                <a:latin typeface="+mn-lt"/>
                <a:ea typeface="+mn-ea"/>
                <a:cs typeface="+mn-cs"/>
                <a:sym typeface="Wingdings 2" pitchFamily="18" charset="2"/>
              </a:rPr>
              <a:t> </a:t>
            </a:r>
            <a:r>
              <a:rPr kumimoji="0" lang="el-GR" sz="2000" b="1" i="0" u="none" strike="noStrike" kern="1200" cap="none" spc="0" normalizeH="0" baseline="0" noProof="0" dirty="0" smtClean="0">
                <a:ln>
                  <a:noFill/>
                </a:ln>
                <a:effectLst/>
                <a:uLnTx/>
                <a:uFillTx/>
                <a:latin typeface="+mn-lt"/>
                <a:ea typeface="+mn-ea"/>
                <a:cs typeface="+mn-cs"/>
                <a:sym typeface="Wingdings 2" pitchFamily="18" charset="2"/>
              </a:rPr>
              <a:t>διαθλάται καθώς εξέρχεται από το πλεξιγκλάς και εισέρχεται στον αέρα</a:t>
            </a:r>
            <a:r>
              <a:rPr kumimoji="0" lang="en-US" sz="2000" b="1" i="0" u="none" strike="noStrike" kern="1200" cap="none" spc="0" normalizeH="0" baseline="0" noProof="0" dirty="0" smtClean="0">
                <a:ln>
                  <a:noFill/>
                </a:ln>
                <a:effectLst/>
                <a:uLnTx/>
                <a:uFillTx/>
                <a:latin typeface="+mn-lt"/>
                <a:ea typeface="+mn-ea"/>
                <a:cs typeface="+mn-cs"/>
                <a:sym typeface="Wingdings 2" pitchFamily="18" charset="2"/>
              </a:rPr>
              <a:t>.</a:t>
            </a:r>
            <a:endParaRPr kumimoji="0" lang="en-US" sz="2000" b="1" i="0" u="none" strike="noStrike" kern="1200" cap="none" spc="0" normalizeH="0" baseline="0" noProof="0" dirty="0" smtClean="0">
              <a:ln>
                <a:noFill/>
              </a:ln>
              <a:effectLst/>
              <a:uLnTx/>
              <a:uFillTx/>
              <a:latin typeface="+mn-lt"/>
              <a:ea typeface="+mn-ea"/>
              <a:cs typeface="+mn-cs"/>
            </a:endParaRPr>
          </a:p>
        </p:txBody>
      </p:sp>
      <p:sp>
        <p:nvSpPr>
          <p:cNvPr id="9" name="8 - Θέση αριθμού διαφάνειας"/>
          <p:cNvSpPr>
            <a:spLocks noGrp="1"/>
          </p:cNvSpPr>
          <p:nvPr>
            <p:ph type="sldNum" sz="quarter" idx="12"/>
          </p:nvPr>
        </p:nvSpPr>
        <p:spPr/>
        <p:txBody>
          <a:bodyPr/>
          <a:lstStyle/>
          <a:p>
            <a:fld id="{C2F5A187-A889-495D-B202-899DA2CF5BAE}" type="slidenum">
              <a:rPr lang="en-US" smtClean="0"/>
              <a:pPr/>
              <a:t>175</a:t>
            </a:fld>
            <a:endParaRPr lang="en-US"/>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6"/>
          <p:cNvSpPr>
            <a:spLocks noGrp="1" noChangeArrowheads="1"/>
          </p:cNvSpPr>
          <p:nvPr>
            <p:ph idx="1"/>
          </p:nvPr>
        </p:nvSpPr>
        <p:spPr>
          <a:xfrm>
            <a:off x="474134" y="1359080"/>
            <a:ext cx="11164710" cy="1338967"/>
          </a:xfrm>
        </p:spPr>
        <p:txBody>
          <a:bodyPr/>
          <a:lstStyle/>
          <a:p>
            <a:pPr marL="361950" indent="-361950" algn="just" eaLnBrk="1" hangingPunct="1"/>
            <a:r>
              <a:rPr lang="el-GR" sz="2000" b="1" dirty="0" smtClean="0"/>
              <a:t>Η ταχύτητα διάδοσης του φωτός σε οποιοδήποτε υλικό είναι μικρότερη από την ταχύτητά του στο κενό</a:t>
            </a:r>
            <a:r>
              <a:rPr lang="en-US" sz="2000" b="1" dirty="0" smtClean="0"/>
              <a:t>.</a:t>
            </a:r>
          </a:p>
          <a:p>
            <a:pPr marL="361950" indent="-361950" algn="just" eaLnBrk="1" hangingPunct="1"/>
            <a:r>
              <a:rPr lang="el-GR" sz="2000" b="1" dirty="0" smtClean="0"/>
              <a:t>Ο </a:t>
            </a:r>
            <a:r>
              <a:rPr lang="el-GR" sz="2400" b="1" dirty="0" smtClean="0">
                <a:solidFill>
                  <a:srgbClr val="002060"/>
                </a:solidFill>
              </a:rPr>
              <a:t>δείκτης διάθλασης</a:t>
            </a:r>
            <a:r>
              <a:rPr lang="en-US" sz="2400" b="1" dirty="0" smtClean="0">
                <a:solidFill>
                  <a:srgbClr val="002060"/>
                </a:solidFill>
              </a:rPr>
              <a:t> </a:t>
            </a:r>
            <a:r>
              <a:rPr lang="en-US" sz="2400" b="1" i="1" dirty="0" smtClean="0">
                <a:solidFill>
                  <a:srgbClr val="002060"/>
                </a:solidFill>
              </a:rPr>
              <a:t>n</a:t>
            </a:r>
            <a:r>
              <a:rPr lang="en-US" sz="2400" b="1" dirty="0" smtClean="0">
                <a:solidFill>
                  <a:srgbClr val="002060"/>
                </a:solidFill>
              </a:rPr>
              <a:t> </a:t>
            </a:r>
            <a:r>
              <a:rPr lang="el-GR" sz="2000" b="1" dirty="0" smtClean="0"/>
              <a:t>ενός μέσου μπορεί να οριστεί ως</a:t>
            </a:r>
            <a:r>
              <a:rPr lang="en-US" sz="2000" b="1" dirty="0" smtClean="0"/>
              <a:t>:</a:t>
            </a:r>
          </a:p>
          <a:p>
            <a:pPr marL="0" indent="0" eaLnBrk="1" hangingPunct="1"/>
            <a:endParaRPr lang="en-US" dirty="0" smtClean="0"/>
          </a:p>
        </p:txBody>
      </p:sp>
      <p:graphicFrame>
        <p:nvGraphicFramePr>
          <p:cNvPr id="2050" name="Object 4"/>
          <p:cNvGraphicFramePr>
            <a:graphicFrameLocks noChangeAspect="1"/>
          </p:cNvGraphicFramePr>
          <p:nvPr/>
        </p:nvGraphicFramePr>
        <p:xfrm>
          <a:off x="1281289" y="2798060"/>
          <a:ext cx="9625013" cy="1108075"/>
        </p:xfrm>
        <a:graphic>
          <a:graphicData uri="http://schemas.openxmlformats.org/presentationml/2006/ole">
            <mc:AlternateContent xmlns:mc="http://schemas.openxmlformats.org/markup-compatibility/2006">
              <mc:Choice xmlns:v="urn:schemas-microsoft-com:vml" Requires="v">
                <p:oleObj spid="_x0000_s643080" name="Equation" r:id="rId3" imgW="4584600" imgH="660240" progId="Equation.DSMT4">
                  <p:embed/>
                </p:oleObj>
              </mc:Choice>
              <mc:Fallback>
                <p:oleObj name="Equation" r:id="rId3" imgW="4584600" imgH="660240" progId="Equation.DSMT4">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1289" y="2798060"/>
                        <a:ext cx="9625013" cy="1108075"/>
                      </a:xfrm>
                      <a:prstGeom prst="rect">
                        <a:avLst/>
                      </a:prstGeom>
                      <a:solidFill>
                        <a:srgbClr val="FF9900"/>
                      </a:solidFill>
                    </p:spPr>
                  </p:pic>
                </p:oleObj>
              </mc:Fallback>
            </mc:AlternateContent>
          </a:graphicData>
        </a:graphic>
      </p:graphicFrame>
      <p:sp>
        <p:nvSpPr>
          <p:cNvPr id="6" name="Title 1"/>
          <p:cNvSpPr txBox="1">
            <a:spLocks/>
          </p:cNvSpPr>
          <p:nvPr/>
        </p:nvSpPr>
        <p:spPr>
          <a:xfrm>
            <a:off x="248354" y="891820"/>
            <a:ext cx="3556002" cy="620889"/>
          </a:xfrm>
          <a:prstGeom prst="rect">
            <a:avLst/>
          </a:prstGeom>
        </p:spPr>
        <p:txBody>
          <a:bodyPr vert="horz" lIns="91440" tIns="45720" rIns="91440" bIns="45720" rtlCol="0" anchor="t">
            <a:noAutofit/>
          </a:bodyPr>
          <a:lstStyle/>
          <a:p>
            <a:pPr lvl="0" algn="ctr">
              <a:spcBef>
                <a:spcPct val="0"/>
              </a:spcBef>
            </a:pPr>
            <a:r>
              <a:rPr lang="el-GR" sz="2400" b="1" noProof="0" dirty="0" smtClean="0">
                <a:solidFill>
                  <a:srgbClr val="002060"/>
                </a:solidFill>
              </a:rPr>
              <a:t>Ο Δείκτης Διάθλασης</a:t>
            </a:r>
            <a:endParaRPr kumimoji="0" lang="en-US" sz="2400" b="1" i="0" u="none" strike="noStrike" kern="1200" cap="none" spc="0" normalizeH="0" baseline="0" noProof="0" dirty="0" smtClean="0">
              <a:ln>
                <a:noFill/>
              </a:ln>
              <a:solidFill>
                <a:srgbClr val="002060"/>
              </a:solidFill>
              <a:effectLst/>
              <a:uLnTx/>
              <a:uFillTx/>
              <a:latin typeface="+mj-lt"/>
              <a:ea typeface="+mj-ea"/>
              <a:cs typeface="+mj-cs"/>
            </a:endParaRPr>
          </a:p>
        </p:txBody>
      </p:sp>
      <p:sp>
        <p:nvSpPr>
          <p:cNvPr id="8" name="Rectangle 5"/>
          <p:cNvSpPr txBox="1">
            <a:spLocks noChangeArrowheads="1"/>
          </p:cNvSpPr>
          <p:nvPr/>
        </p:nvSpPr>
        <p:spPr>
          <a:xfrm>
            <a:off x="440264" y="4170014"/>
            <a:ext cx="11221155" cy="2151767"/>
          </a:xfrm>
          <a:prstGeom prst="rect">
            <a:avLst/>
          </a:prstGeom>
        </p:spPr>
        <p:txBody>
          <a:bodyPr vert="horz" lIns="91440" tIns="45720" rIns="91440" bIns="45720" rtlCol="0">
            <a:normAutofit/>
          </a:bodyPr>
          <a:lstStyle/>
          <a:p>
            <a:pPr marL="361950" marR="0" lvl="0" indent="-361950" algn="l"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l-GR" sz="2000" b="1" i="0" u="none" strike="noStrike" kern="1200" cap="none" spc="0" normalizeH="0" baseline="0" noProof="0" dirty="0" smtClean="0">
                <a:ln>
                  <a:noFill/>
                </a:ln>
                <a:effectLst/>
                <a:uLnTx/>
                <a:uFillTx/>
                <a:latin typeface="+mn-lt"/>
                <a:ea typeface="+mn-ea"/>
                <a:cs typeface="+mn-cs"/>
              </a:rPr>
              <a:t>Στο κενό</a:t>
            </a:r>
            <a:r>
              <a:rPr kumimoji="0" lang="en-US" sz="2000" b="1" i="0" u="none" strike="noStrike" kern="1200" cap="none" spc="0" normalizeH="0" baseline="0" noProof="0" dirty="0" smtClean="0">
                <a:ln>
                  <a:noFill/>
                </a:ln>
                <a:effectLst/>
                <a:uLnTx/>
                <a:uFillTx/>
                <a:latin typeface="+mn-lt"/>
                <a:ea typeface="+mn-ea"/>
                <a:cs typeface="+mn-cs"/>
              </a:rPr>
              <a:t>,</a:t>
            </a:r>
            <a:r>
              <a:rPr kumimoji="0" lang="el-GR" sz="2000" b="1" i="0" u="none" strike="noStrike" kern="1200" cap="none" spc="0" normalizeH="0" baseline="0" noProof="0" dirty="0" smtClean="0">
                <a:ln>
                  <a:noFill/>
                </a:ln>
                <a:effectLst/>
                <a:uLnTx/>
                <a:uFillTx/>
                <a:latin typeface="+mn-lt"/>
                <a:ea typeface="+mn-ea"/>
                <a:cs typeface="+mn-cs"/>
              </a:rPr>
              <a:t> </a:t>
            </a:r>
            <a:r>
              <a:rPr kumimoji="0" lang="en-US" sz="2000" b="1" i="1" u="none" strike="noStrike" kern="1200" cap="none" spc="0" normalizeH="0" baseline="0" noProof="0" dirty="0" smtClean="0">
                <a:ln>
                  <a:noFill/>
                </a:ln>
                <a:solidFill>
                  <a:srgbClr val="002060"/>
                </a:solidFill>
                <a:effectLst/>
                <a:uLnTx/>
                <a:uFillTx/>
                <a:latin typeface="+mn-lt"/>
                <a:ea typeface="+mn-ea"/>
                <a:cs typeface="+mn-cs"/>
              </a:rPr>
              <a:t>n</a:t>
            </a:r>
            <a:r>
              <a:rPr kumimoji="0" lang="en-US" sz="2000" b="1" i="0" u="none" strike="noStrike" kern="1200" cap="none" spc="0" normalizeH="0" baseline="0" noProof="0" dirty="0" smtClean="0">
                <a:ln>
                  <a:noFill/>
                </a:ln>
                <a:solidFill>
                  <a:srgbClr val="002060"/>
                </a:solidFill>
                <a:effectLst/>
                <a:uLnTx/>
                <a:uFillTx/>
                <a:latin typeface="+mn-lt"/>
                <a:ea typeface="+mn-ea"/>
                <a:cs typeface="+mn-cs"/>
              </a:rPr>
              <a:t> = 1</a:t>
            </a:r>
          </a:p>
          <a:p>
            <a:pPr marL="361950" marR="0" lvl="1" indent="-361950" algn="l"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l-GR" sz="2000" b="1" i="0" u="none" strike="noStrike" kern="1200" cap="none" spc="0" normalizeH="0" baseline="0" noProof="0" dirty="0" smtClean="0">
                <a:ln>
                  <a:noFill/>
                </a:ln>
                <a:effectLst/>
                <a:uLnTx/>
                <a:uFillTx/>
                <a:latin typeface="+mn-lt"/>
                <a:ea typeface="+mn-ea"/>
                <a:cs typeface="+mn-cs"/>
              </a:rPr>
              <a:t>Υποθέτουμε επίσης ότι στον </a:t>
            </a:r>
            <a:r>
              <a:rPr kumimoji="0" lang="el-GR" sz="2000" b="1" i="0" u="none" strike="noStrike" kern="1200" cap="none" spc="0" normalizeH="0" baseline="0" noProof="0" dirty="0" smtClean="0">
                <a:ln>
                  <a:noFill/>
                </a:ln>
                <a:solidFill>
                  <a:srgbClr val="002060"/>
                </a:solidFill>
                <a:effectLst/>
                <a:uLnTx/>
                <a:uFillTx/>
                <a:latin typeface="+mn-lt"/>
                <a:ea typeface="+mn-ea"/>
                <a:cs typeface="+mn-cs"/>
              </a:rPr>
              <a:t>αέρα </a:t>
            </a:r>
            <a:r>
              <a:rPr kumimoji="0" lang="en-US" sz="2000" b="1" i="1" u="none" strike="noStrike" kern="1200" cap="none" spc="0" normalizeH="0" baseline="0" noProof="0" dirty="0" smtClean="0">
                <a:ln>
                  <a:noFill/>
                </a:ln>
                <a:solidFill>
                  <a:srgbClr val="002060"/>
                </a:solidFill>
                <a:effectLst/>
                <a:uLnTx/>
                <a:uFillTx/>
                <a:latin typeface="+mn-lt"/>
                <a:ea typeface="+mn-ea"/>
                <a:cs typeface="+mn-cs"/>
              </a:rPr>
              <a:t>n</a:t>
            </a:r>
            <a:r>
              <a:rPr kumimoji="0" lang="en-US" sz="2000" b="1" i="0" u="none" strike="noStrike" kern="1200" cap="none" spc="0" normalizeH="0" baseline="0" noProof="0" dirty="0" smtClean="0">
                <a:ln>
                  <a:noFill/>
                </a:ln>
                <a:solidFill>
                  <a:srgbClr val="002060"/>
                </a:solidFill>
                <a:effectLst/>
                <a:uLnTx/>
                <a:uFillTx/>
                <a:latin typeface="+mn-lt"/>
                <a:ea typeface="+mn-ea"/>
                <a:cs typeface="+mn-cs"/>
              </a:rPr>
              <a:t> = 1</a:t>
            </a:r>
            <a:r>
              <a:rPr kumimoji="0" lang="el-GR" sz="2000" b="1" i="0" u="none" strike="noStrike" kern="1200" cap="none" spc="0" normalizeH="0" baseline="0" noProof="0" dirty="0" smtClean="0">
                <a:ln>
                  <a:noFill/>
                </a:ln>
                <a:effectLst/>
                <a:uLnTx/>
                <a:uFillTx/>
                <a:latin typeface="+mn-lt"/>
                <a:ea typeface="+mn-ea"/>
                <a:cs typeface="+mn-cs"/>
              </a:rPr>
              <a:t>.</a:t>
            </a:r>
            <a:endParaRPr kumimoji="0" lang="en-US" sz="2000" b="1" i="0" u="none" strike="noStrike" kern="1200" cap="none" spc="0" normalizeH="0" baseline="0" noProof="0" dirty="0" smtClean="0">
              <a:ln>
                <a:noFill/>
              </a:ln>
              <a:effectLst/>
              <a:uLnTx/>
              <a:uFillTx/>
              <a:latin typeface="+mn-lt"/>
              <a:ea typeface="+mn-ea"/>
              <a:cs typeface="+mn-cs"/>
            </a:endParaRPr>
          </a:p>
          <a:p>
            <a:pPr marL="361950" marR="0" lvl="0" indent="-361950" algn="l"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l-GR" sz="2000" b="1" i="0" u="none" strike="noStrike" kern="1200" cap="none" spc="0" normalizeH="0" baseline="0" noProof="0" dirty="0" smtClean="0">
                <a:ln>
                  <a:noFill/>
                </a:ln>
                <a:effectLst/>
                <a:uLnTx/>
                <a:uFillTx/>
                <a:latin typeface="+mn-lt"/>
                <a:ea typeface="+mn-ea"/>
                <a:cs typeface="+mn-cs"/>
              </a:rPr>
              <a:t>Για άλλα μέσα</a:t>
            </a:r>
            <a:r>
              <a:rPr kumimoji="0" lang="en-US" sz="2000" b="1" i="0" u="none" strike="noStrike" kern="1200" cap="none" spc="0" normalizeH="0" baseline="0" noProof="0" dirty="0" smtClean="0">
                <a:ln>
                  <a:noFill/>
                </a:ln>
                <a:effectLst/>
                <a:uLnTx/>
                <a:uFillTx/>
                <a:latin typeface="+mn-lt"/>
                <a:ea typeface="+mn-ea"/>
                <a:cs typeface="+mn-cs"/>
              </a:rPr>
              <a:t>, </a:t>
            </a:r>
            <a:r>
              <a:rPr kumimoji="0" lang="en-US" sz="2000" b="1" i="1" u="none" strike="noStrike" kern="1200" cap="none" spc="0" normalizeH="0" baseline="0" noProof="0" dirty="0" smtClean="0">
                <a:ln>
                  <a:noFill/>
                </a:ln>
                <a:solidFill>
                  <a:srgbClr val="002060"/>
                </a:solidFill>
                <a:effectLst/>
                <a:uLnTx/>
                <a:uFillTx/>
                <a:latin typeface="+mn-lt"/>
                <a:ea typeface="+mn-ea"/>
                <a:cs typeface="+mn-cs"/>
              </a:rPr>
              <a:t>n</a:t>
            </a:r>
            <a:r>
              <a:rPr kumimoji="0" lang="en-US" sz="2000" b="1" i="0" u="none" strike="noStrike" kern="1200" cap="none" spc="0" normalizeH="0" baseline="0" noProof="0" dirty="0" smtClean="0">
                <a:ln>
                  <a:noFill/>
                </a:ln>
                <a:solidFill>
                  <a:srgbClr val="002060"/>
                </a:solidFill>
                <a:effectLst/>
                <a:uLnTx/>
                <a:uFillTx/>
                <a:latin typeface="+mn-lt"/>
                <a:ea typeface="+mn-ea"/>
                <a:cs typeface="+mn-cs"/>
              </a:rPr>
              <a:t> &gt; 1</a:t>
            </a:r>
            <a:r>
              <a:rPr kumimoji="0" lang="el-GR" sz="2000" b="1" i="0" u="none" strike="noStrike" kern="1200" cap="none" spc="0" normalizeH="0" baseline="0" noProof="0" dirty="0" smtClean="0">
                <a:ln>
                  <a:noFill/>
                </a:ln>
                <a:effectLst/>
                <a:uLnTx/>
                <a:uFillTx/>
                <a:latin typeface="+mn-lt"/>
                <a:ea typeface="+mn-ea"/>
                <a:cs typeface="+mn-cs"/>
              </a:rPr>
              <a:t>.</a:t>
            </a:r>
            <a:endParaRPr kumimoji="0" lang="en-US" sz="2000" b="1" i="0" u="none" strike="noStrike" kern="1200" cap="none" spc="0" normalizeH="0" baseline="0" noProof="0" dirty="0" smtClean="0">
              <a:ln>
                <a:noFill/>
              </a:ln>
              <a:effectLst/>
              <a:uLnTx/>
              <a:uFillTx/>
              <a:latin typeface="+mn-lt"/>
              <a:ea typeface="+mn-ea"/>
              <a:cs typeface="+mn-cs"/>
            </a:endParaRPr>
          </a:p>
          <a:p>
            <a:pPr marL="361950" marR="0" lvl="0" indent="-361950" algn="l"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l-GR" sz="2000" b="1" i="0" u="none" strike="noStrike" kern="1200" cap="none" spc="0" normalizeH="0" baseline="0" noProof="0" dirty="0" smtClean="0">
                <a:ln>
                  <a:noFill/>
                </a:ln>
                <a:effectLst/>
                <a:uLnTx/>
                <a:uFillTx/>
                <a:latin typeface="+mn-lt"/>
                <a:ea typeface="+mn-ea"/>
                <a:cs typeface="+mn-cs"/>
              </a:rPr>
              <a:t>Ο δείκτης διάθλασης </a:t>
            </a:r>
            <a:r>
              <a:rPr kumimoji="0" lang="en-US" sz="2000" b="1" i="1" u="none" strike="noStrike" kern="1200" cap="none" spc="0" normalizeH="0" baseline="0" noProof="0" dirty="0" smtClean="0">
                <a:ln>
                  <a:noFill/>
                </a:ln>
                <a:effectLst/>
                <a:uLnTx/>
                <a:uFillTx/>
                <a:latin typeface="+mn-lt"/>
                <a:ea typeface="+mn-ea"/>
                <a:cs typeface="+mn-cs"/>
              </a:rPr>
              <a:t>n</a:t>
            </a:r>
            <a:r>
              <a:rPr kumimoji="0" lang="en-US" sz="2000" b="1" i="0" u="none" strike="noStrike" kern="1200" cap="none" spc="0" normalizeH="0" baseline="0" noProof="0" dirty="0" smtClean="0">
                <a:ln>
                  <a:noFill/>
                </a:ln>
                <a:effectLst/>
                <a:uLnTx/>
                <a:uFillTx/>
                <a:latin typeface="+mn-lt"/>
                <a:ea typeface="+mn-ea"/>
                <a:cs typeface="+mn-cs"/>
              </a:rPr>
              <a:t> </a:t>
            </a:r>
            <a:r>
              <a:rPr kumimoji="0" lang="el-GR" sz="2000" b="1" i="0" u="none" strike="noStrike" kern="1200" cap="none" spc="0" normalizeH="0" baseline="0" noProof="0" dirty="0" smtClean="0">
                <a:ln>
                  <a:noFill/>
                </a:ln>
                <a:effectLst/>
                <a:uLnTx/>
                <a:uFillTx/>
                <a:latin typeface="+mn-lt"/>
                <a:ea typeface="+mn-ea"/>
                <a:cs typeface="+mn-cs"/>
              </a:rPr>
              <a:t>είναι ένας </a:t>
            </a:r>
            <a:r>
              <a:rPr kumimoji="0" lang="el-GR" sz="2000" b="1" i="0" u="none" strike="noStrike" kern="1200" cap="none" spc="0" normalizeH="0" baseline="0" noProof="0" dirty="0" err="1" smtClean="0">
                <a:ln>
                  <a:noFill/>
                </a:ln>
                <a:effectLst/>
                <a:uLnTx/>
                <a:uFillTx/>
                <a:latin typeface="+mn-lt"/>
                <a:ea typeface="+mn-ea"/>
                <a:cs typeface="+mn-cs"/>
              </a:rPr>
              <a:t>αδιάστατος</a:t>
            </a:r>
            <a:r>
              <a:rPr kumimoji="0" lang="el-GR" sz="2000" b="1" i="0" u="none" strike="noStrike" kern="1200" cap="none" spc="0" normalizeH="0" baseline="0" noProof="0" dirty="0" smtClean="0">
                <a:ln>
                  <a:noFill/>
                </a:ln>
                <a:effectLst/>
                <a:uLnTx/>
                <a:uFillTx/>
                <a:latin typeface="+mn-lt"/>
                <a:ea typeface="+mn-ea"/>
                <a:cs typeface="+mn-cs"/>
              </a:rPr>
              <a:t> αριθμός, μεγαλύτερος από τη μονάδα</a:t>
            </a:r>
            <a:r>
              <a:rPr kumimoji="0" lang="en-US" sz="2000" b="1" i="0" u="none" strike="noStrike" kern="1200" cap="none" spc="0" normalizeH="0" baseline="0" noProof="0" dirty="0" smtClean="0">
                <a:ln>
                  <a:noFill/>
                </a:ln>
                <a:effectLst/>
                <a:uLnTx/>
                <a:uFillTx/>
                <a:latin typeface="+mn-lt"/>
                <a:ea typeface="+mn-ea"/>
                <a:cs typeface="+mn-cs"/>
              </a:rPr>
              <a:t>.</a:t>
            </a:r>
          </a:p>
          <a:p>
            <a:pPr marL="361950" marR="0" lvl="1" indent="-361950" algn="l"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l-GR" sz="2000" b="1" i="0" u="none" strike="noStrike" kern="1200" cap="none" spc="0" normalizeH="0" baseline="0" noProof="0" dirty="0" smtClean="0">
                <a:ln>
                  <a:noFill/>
                </a:ln>
                <a:effectLst/>
                <a:uLnTx/>
                <a:uFillTx/>
                <a:latin typeface="+mn-lt"/>
                <a:ea typeface="+mn-ea"/>
                <a:cs typeface="+mn-cs"/>
              </a:rPr>
              <a:t>Ο δείκτης διάθλασης </a:t>
            </a:r>
            <a:r>
              <a:rPr kumimoji="0" lang="en-US" sz="2000" b="1" i="1" u="none" strike="noStrike" kern="1200" cap="none" spc="0" normalizeH="0" baseline="0" noProof="0" dirty="0" smtClean="0">
                <a:ln>
                  <a:noFill/>
                </a:ln>
                <a:effectLst/>
                <a:uLnTx/>
                <a:uFillTx/>
                <a:latin typeface="+mn-lt"/>
                <a:ea typeface="+mn-ea"/>
                <a:cs typeface="+mn-cs"/>
              </a:rPr>
              <a:t>n</a:t>
            </a:r>
            <a:r>
              <a:rPr kumimoji="0" lang="en-US" sz="2000" b="1" i="0" u="none" strike="noStrike" kern="1200" cap="none" spc="0" normalizeH="0" baseline="0" noProof="0" dirty="0" smtClean="0">
                <a:ln>
                  <a:noFill/>
                </a:ln>
                <a:effectLst/>
                <a:uLnTx/>
                <a:uFillTx/>
                <a:latin typeface="+mn-lt"/>
                <a:ea typeface="+mn-ea"/>
                <a:cs typeface="+mn-cs"/>
              </a:rPr>
              <a:t> </a:t>
            </a:r>
            <a:r>
              <a:rPr kumimoji="0" lang="el-GR" sz="2000" b="1" i="0" u="none" strike="noStrike" kern="1200" cap="none" spc="0" normalizeH="0" baseline="0" noProof="0" dirty="0" smtClean="0">
                <a:ln>
                  <a:noFill/>
                </a:ln>
                <a:effectLst/>
                <a:uLnTx/>
                <a:uFillTx/>
                <a:latin typeface="+mn-lt"/>
                <a:ea typeface="+mn-ea"/>
                <a:cs typeface="+mn-cs"/>
              </a:rPr>
              <a:t>γενικά δεν είναι ακέραιος αριθμός</a:t>
            </a:r>
            <a:r>
              <a:rPr kumimoji="0" lang="en-US" sz="2000" b="1" i="0" u="none" strike="noStrike" kern="1200" cap="none" spc="0" normalizeH="0" baseline="0" noProof="0" dirty="0" smtClean="0">
                <a:ln>
                  <a:noFill/>
                </a:ln>
                <a:effectLst/>
                <a:uLnTx/>
                <a:uFillTx/>
                <a:latin typeface="+mn-lt"/>
                <a:ea typeface="+mn-ea"/>
                <a:cs typeface="+mn-cs"/>
              </a:rPr>
              <a:t>.</a:t>
            </a:r>
          </a:p>
        </p:txBody>
      </p:sp>
      <p:sp>
        <p:nvSpPr>
          <p:cNvPr id="9" name="Title 1"/>
          <p:cNvSpPr txBox="1">
            <a:spLocks/>
          </p:cNvSpPr>
          <p:nvPr/>
        </p:nvSpPr>
        <p:spPr>
          <a:xfrm>
            <a:off x="1083733" y="158040"/>
            <a:ext cx="10047111" cy="620889"/>
          </a:xfrm>
          <a:prstGeom prst="rect">
            <a:avLst/>
          </a:prstGeom>
        </p:spPr>
        <p:txBody>
          <a:bodyPr vert="horz" lIns="91440" tIns="45720" rIns="91440" bIns="45720" rtlCol="0" anchor="t">
            <a:noAutofit/>
          </a:bodyPr>
          <a:lstStyle/>
          <a:p>
            <a:pPr lvl="0" algn="ctr">
              <a:spcBef>
                <a:spcPct val="0"/>
              </a:spcBef>
            </a:pPr>
            <a:r>
              <a:rPr lang="el-GR" sz="3200" b="1" noProof="0" dirty="0" smtClean="0">
                <a:solidFill>
                  <a:srgbClr val="002060"/>
                </a:solidFill>
              </a:rPr>
              <a:t>Διάθλαση του φωτός</a:t>
            </a:r>
            <a:endParaRPr kumimoji="0" lang="en-US" sz="3200" b="1" i="0" u="none" strike="noStrike" kern="1200" cap="none" spc="0" normalizeH="0" baseline="0" noProof="0" dirty="0" smtClean="0">
              <a:ln>
                <a:noFill/>
              </a:ln>
              <a:solidFill>
                <a:srgbClr val="002060"/>
              </a:solidFill>
              <a:effectLst/>
              <a:uLnTx/>
              <a:uFillTx/>
              <a:latin typeface="+mj-lt"/>
              <a:ea typeface="+mj-ea"/>
              <a:cs typeface="+mj-cs"/>
            </a:endParaRPr>
          </a:p>
        </p:txBody>
      </p:sp>
      <p:sp>
        <p:nvSpPr>
          <p:cNvPr id="10" name="9 - Θέση αριθμού διαφάνειας"/>
          <p:cNvSpPr>
            <a:spLocks noGrp="1"/>
          </p:cNvSpPr>
          <p:nvPr>
            <p:ph type="sldNum" sz="quarter" idx="12"/>
          </p:nvPr>
        </p:nvSpPr>
        <p:spPr/>
        <p:txBody>
          <a:bodyPr/>
          <a:lstStyle/>
          <a:p>
            <a:fld id="{C2F5A187-A889-495D-B202-899DA2CF5BAE}" type="slidenum">
              <a:rPr lang="en-US" smtClean="0"/>
              <a:pPr/>
              <a:t>176</a:t>
            </a:fld>
            <a:endParaRPr lang="en-US"/>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6" descr="table 35-01"/>
          <p:cNvPicPr>
            <a:picLocks noChangeAspect="1" noChangeArrowheads="1"/>
          </p:cNvPicPr>
          <p:nvPr/>
        </p:nvPicPr>
        <p:blipFill>
          <a:blip r:embed="rId2" cstate="print"/>
          <a:srcRect/>
          <a:stretch>
            <a:fillRect/>
          </a:stretch>
        </p:blipFill>
        <p:spPr bwMode="auto">
          <a:xfrm>
            <a:off x="617363" y="1355549"/>
            <a:ext cx="11040533" cy="4354512"/>
          </a:xfrm>
          <a:prstGeom prst="rect">
            <a:avLst/>
          </a:prstGeom>
          <a:noFill/>
          <a:ln w="9525">
            <a:noFill/>
            <a:miter lim="800000"/>
            <a:headEnd/>
            <a:tailEnd/>
          </a:ln>
          <a:scene3d>
            <a:camera prst="orthographicFront"/>
            <a:lightRig rig="threePt" dir="t"/>
          </a:scene3d>
          <a:sp3d>
            <a:bevelT/>
          </a:sp3d>
        </p:spPr>
      </p:pic>
      <p:sp>
        <p:nvSpPr>
          <p:cNvPr id="5" name="Title 1"/>
          <p:cNvSpPr txBox="1">
            <a:spLocks/>
          </p:cNvSpPr>
          <p:nvPr/>
        </p:nvSpPr>
        <p:spPr>
          <a:xfrm>
            <a:off x="406400" y="812797"/>
            <a:ext cx="3330221" cy="620889"/>
          </a:xfrm>
          <a:prstGeom prst="rect">
            <a:avLst/>
          </a:prstGeom>
        </p:spPr>
        <p:txBody>
          <a:bodyPr vert="horz" lIns="91440" tIns="45720" rIns="91440" bIns="45720" rtlCol="0" anchor="t">
            <a:noAutofit/>
          </a:bodyPr>
          <a:lstStyle/>
          <a:p>
            <a:pPr lvl="0" algn="ctr">
              <a:spcBef>
                <a:spcPct val="0"/>
              </a:spcBef>
            </a:pPr>
            <a:r>
              <a:rPr lang="el-GR" sz="2400" b="1" noProof="0" dirty="0" smtClean="0">
                <a:solidFill>
                  <a:srgbClr val="002060"/>
                </a:solidFill>
              </a:rPr>
              <a:t>Ο Δείκτης Διάθλασης</a:t>
            </a:r>
            <a:endParaRPr kumimoji="0" lang="en-US" sz="2400" b="1" i="0" u="none" strike="noStrike" kern="1200" cap="none" spc="0" normalizeH="0" baseline="0" noProof="0" dirty="0" smtClean="0">
              <a:ln>
                <a:noFill/>
              </a:ln>
              <a:solidFill>
                <a:srgbClr val="002060"/>
              </a:solidFill>
              <a:effectLst/>
              <a:uLnTx/>
              <a:uFillTx/>
              <a:latin typeface="+mj-lt"/>
              <a:ea typeface="+mj-ea"/>
              <a:cs typeface="+mj-cs"/>
            </a:endParaRPr>
          </a:p>
        </p:txBody>
      </p:sp>
      <p:sp>
        <p:nvSpPr>
          <p:cNvPr id="7" name="Title 1"/>
          <p:cNvSpPr txBox="1">
            <a:spLocks/>
          </p:cNvSpPr>
          <p:nvPr/>
        </p:nvSpPr>
        <p:spPr>
          <a:xfrm>
            <a:off x="1083733" y="158040"/>
            <a:ext cx="10047111" cy="620889"/>
          </a:xfrm>
          <a:prstGeom prst="rect">
            <a:avLst/>
          </a:prstGeom>
        </p:spPr>
        <p:txBody>
          <a:bodyPr vert="horz" lIns="91440" tIns="45720" rIns="91440" bIns="45720" rtlCol="0" anchor="t">
            <a:noAutofit/>
          </a:bodyPr>
          <a:lstStyle/>
          <a:p>
            <a:pPr lvl="0" algn="ctr">
              <a:spcBef>
                <a:spcPct val="0"/>
              </a:spcBef>
            </a:pPr>
            <a:r>
              <a:rPr lang="el-GR" sz="3200" b="1" noProof="0" dirty="0" smtClean="0">
                <a:solidFill>
                  <a:srgbClr val="002060"/>
                </a:solidFill>
              </a:rPr>
              <a:t>Διάθλαση του φωτός</a:t>
            </a:r>
            <a:endParaRPr kumimoji="0" lang="en-US" sz="3200" b="1" i="0" u="none" strike="noStrike" kern="1200" cap="none" spc="0" normalizeH="0" baseline="0" noProof="0" dirty="0" smtClean="0">
              <a:ln>
                <a:noFill/>
              </a:ln>
              <a:solidFill>
                <a:srgbClr val="002060"/>
              </a:solidFill>
              <a:effectLst/>
              <a:uLnTx/>
              <a:uFillTx/>
              <a:latin typeface="+mj-lt"/>
              <a:ea typeface="+mj-ea"/>
              <a:cs typeface="+mj-cs"/>
            </a:endParaRPr>
          </a:p>
        </p:txBody>
      </p:sp>
      <p:sp>
        <p:nvSpPr>
          <p:cNvPr id="8" name="7 - Θέση αριθμού διαφάνειας"/>
          <p:cNvSpPr>
            <a:spLocks noGrp="1"/>
          </p:cNvSpPr>
          <p:nvPr>
            <p:ph type="sldNum" sz="quarter" idx="12"/>
          </p:nvPr>
        </p:nvSpPr>
        <p:spPr/>
        <p:txBody>
          <a:bodyPr/>
          <a:lstStyle/>
          <a:p>
            <a:fld id="{C2F5A187-A889-495D-B202-899DA2CF5BAE}" type="slidenum">
              <a:rPr lang="en-US" smtClean="0"/>
              <a:pPr/>
              <a:t>177</a:t>
            </a:fld>
            <a:endParaRPr lang="en-US"/>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body" sz="half" idx="1"/>
          </p:nvPr>
        </p:nvSpPr>
        <p:spPr>
          <a:xfrm>
            <a:off x="383821" y="1493483"/>
            <a:ext cx="6412089" cy="5245988"/>
          </a:xfrm>
          <a:noFill/>
        </p:spPr>
        <p:txBody>
          <a:bodyPr>
            <a:normAutofit fontScale="92500" lnSpcReduction="10000"/>
          </a:bodyPr>
          <a:lstStyle/>
          <a:p>
            <a:pPr marL="361950" indent="-361950" algn="just" eaLnBrk="1" hangingPunct="1">
              <a:lnSpc>
                <a:spcPct val="100000"/>
              </a:lnSpc>
            </a:pPr>
            <a:r>
              <a:rPr lang="el-GR" sz="2200" b="1" dirty="0" smtClean="0">
                <a:solidFill>
                  <a:schemeClr val="tx1"/>
                </a:solidFill>
              </a:rPr>
              <a:t>Ως </a:t>
            </a:r>
            <a:r>
              <a:rPr lang="el-GR" sz="2200" b="1" i="1" dirty="0" smtClean="0">
                <a:solidFill>
                  <a:srgbClr val="002060"/>
                </a:solidFill>
              </a:rPr>
              <a:t>κάθετο</a:t>
            </a:r>
            <a:r>
              <a:rPr lang="el-GR" sz="2200" b="1" dirty="0" smtClean="0">
                <a:solidFill>
                  <a:schemeClr val="tx1"/>
                </a:solidFill>
              </a:rPr>
              <a:t> θεωρούμε μια ευθεία η οποία είναι κάθετη στην επιφάνεια.</a:t>
            </a:r>
            <a:endParaRPr lang="en-US" sz="2200" b="1" dirty="0" smtClean="0">
              <a:solidFill>
                <a:schemeClr val="tx1"/>
              </a:solidFill>
            </a:endParaRPr>
          </a:p>
          <a:p>
            <a:pPr marL="361950" lvl="1" indent="-361950" algn="just" eaLnBrk="1" hangingPunct="1"/>
            <a:r>
              <a:rPr lang="el-GR" sz="2200" b="1" dirty="0" smtClean="0">
                <a:solidFill>
                  <a:schemeClr val="tx1"/>
                </a:solidFill>
              </a:rPr>
              <a:t>Θεωρούμε ότι είναι κάθετη στο σημείο όπου η προσπίπτουσα ακτίνα έρχεται σε επαφή με την επιφάνεια.</a:t>
            </a:r>
            <a:endParaRPr lang="en-US" sz="2200" b="1" dirty="0" smtClean="0">
              <a:solidFill>
                <a:schemeClr val="tx1"/>
              </a:solidFill>
            </a:endParaRPr>
          </a:p>
          <a:p>
            <a:pPr marL="361950" indent="-361950" algn="just" eaLnBrk="1" hangingPunct="1">
              <a:lnSpc>
                <a:spcPct val="100000"/>
              </a:lnSpc>
            </a:pPr>
            <a:r>
              <a:rPr lang="el-GR" sz="2200" b="1" dirty="0" smtClean="0">
                <a:solidFill>
                  <a:schemeClr val="tx1"/>
                </a:solidFill>
              </a:rPr>
              <a:t>Η </a:t>
            </a:r>
            <a:r>
              <a:rPr lang="el-GR" sz="2200" b="1" dirty="0" smtClean="0">
                <a:solidFill>
                  <a:srgbClr val="002060"/>
                </a:solidFill>
              </a:rPr>
              <a:t>προσπίπτουσα ακτίνα </a:t>
            </a:r>
            <a:r>
              <a:rPr lang="el-GR" sz="2200" b="1" dirty="0" smtClean="0">
                <a:solidFill>
                  <a:schemeClr val="tx1"/>
                </a:solidFill>
              </a:rPr>
              <a:t>σχηματίζει γωνία </a:t>
            </a:r>
            <a:r>
              <a:rPr lang="en-US" sz="2200" b="1" i="1" dirty="0" smtClean="0">
                <a:solidFill>
                  <a:srgbClr val="002060"/>
                </a:solidFill>
              </a:rPr>
              <a:t>θ</a:t>
            </a:r>
            <a:r>
              <a:rPr lang="el-GR" sz="2200" b="1" baseline="-25000" dirty="0" smtClean="0">
                <a:solidFill>
                  <a:srgbClr val="002060"/>
                </a:solidFill>
              </a:rPr>
              <a:t>π</a:t>
            </a:r>
            <a:r>
              <a:rPr lang="en-US" sz="2200" b="1" dirty="0" smtClean="0">
                <a:solidFill>
                  <a:schemeClr val="tx1"/>
                </a:solidFill>
              </a:rPr>
              <a:t> </a:t>
            </a:r>
            <a:r>
              <a:rPr lang="el-GR" sz="2200" b="1" dirty="0" smtClean="0">
                <a:solidFill>
                  <a:schemeClr val="tx1"/>
                </a:solidFill>
              </a:rPr>
              <a:t>με την κάθετο </a:t>
            </a:r>
            <a:r>
              <a:rPr lang="el-GR" sz="2200" b="1" dirty="0" smtClean="0">
                <a:solidFill>
                  <a:srgbClr val="002060"/>
                </a:solidFill>
              </a:rPr>
              <a:t>(γωνία πρόσπτωσης)</a:t>
            </a:r>
            <a:r>
              <a:rPr lang="en-US" sz="2200" b="1" dirty="0" smtClean="0">
                <a:solidFill>
                  <a:schemeClr val="tx1"/>
                </a:solidFill>
              </a:rPr>
              <a:t>.</a:t>
            </a:r>
          </a:p>
          <a:p>
            <a:pPr marL="361950" indent="-361950" algn="just"/>
            <a:r>
              <a:rPr lang="el-GR" sz="2200" b="1" dirty="0" smtClean="0">
                <a:solidFill>
                  <a:schemeClr val="tx1"/>
                </a:solidFill>
              </a:rPr>
              <a:t>Η </a:t>
            </a:r>
            <a:r>
              <a:rPr lang="el-GR" sz="2200" b="1" dirty="0" smtClean="0">
                <a:solidFill>
                  <a:srgbClr val="002060"/>
                </a:solidFill>
              </a:rPr>
              <a:t>διαθλώμενη ακτίνα </a:t>
            </a:r>
            <a:r>
              <a:rPr lang="el-GR" sz="2200" b="1" dirty="0" smtClean="0">
                <a:solidFill>
                  <a:schemeClr val="tx1"/>
                </a:solidFill>
              </a:rPr>
              <a:t>σχηματίζει γωνία </a:t>
            </a:r>
            <a:r>
              <a:rPr lang="en-US" sz="2200" b="1" i="1" dirty="0" smtClean="0">
                <a:solidFill>
                  <a:srgbClr val="002060"/>
                </a:solidFill>
              </a:rPr>
              <a:t>θ</a:t>
            </a:r>
            <a:r>
              <a:rPr lang="el-GR" sz="2200" b="1" baseline="-25000" dirty="0" smtClean="0">
                <a:solidFill>
                  <a:srgbClr val="002060"/>
                </a:solidFill>
              </a:rPr>
              <a:t>δ</a:t>
            </a:r>
            <a:r>
              <a:rPr lang="en-US" sz="2200" b="1" dirty="0" smtClean="0">
                <a:solidFill>
                  <a:schemeClr val="tx1"/>
                </a:solidFill>
              </a:rPr>
              <a:t> </a:t>
            </a:r>
            <a:r>
              <a:rPr lang="el-GR" sz="2200" b="1" dirty="0" smtClean="0">
                <a:solidFill>
                  <a:schemeClr val="tx1"/>
                </a:solidFill>
              </a:rPr>
              <a:t>με την κάθετο</a:t>
            </a:r>
            <a:r>
              <a:rPr lang="el-GR" sz="2200" b="1" dirty="0" smtClean="0">
                <a:solidFill>
                  <a:srgbClr val="002060"/>
                </a:solidFill>
              </a:rPr>
              <a:t> (γωνία διάθλασης)</a:t>
            </a:r>
            <a:r>
              <a:rPr lang="en-US" sz="2200" b="1" dirty="0" smtClean="0">
                <a:solidFill>
                  <a:schemeClr val="tx1"/>
                </a:solidFill>
              </a:rPr>
              <a:t>.</a:t>
            </a:r>
            <a:endParaRPr lang="el-GR" sz="2200" b="1" dirty="0" smtClean="0">
              <a:solidFill>
                <a:schemeClr val="tx1"/>
              </a:solidFill>
            </a:endParaRPr>
          </a:p>
          <a:p>
            <a:pPr marL="361950" indent="-361950" algn="just">
              <a:lnSpc>
                <a:spcPct val="90000"/>
              </a:lnSpc>
              <a:defRPr/>
            </a:pPr>
            <a:r>
              <a:rPr lang="el-GR" sz="2200" b="1" dirty="0" smtClean="0">
                <a:solidFill>
                  <a:schemeClr val="tx1"/>
                </a:solidFill>
              </a:rPr>
              <a:t>Ισχύει:</a:t>
            </a:r>
            <a:endParaRPr lang="en-US" sz="2200" b="1" dirty="0" smtClean="0">
              <a:solidFill>
                <a:schemeClr val="tx1"/>
              </a:solidFill>
            </a:endParaRPr>
          </a:p>
          <a:p>
            <a:pPr marL="361950" indent="-361950" algn="just">
              <a:lnSpc>
                <a:spcPct val="90000"/>
              </a:lnSpc>
              <a:buNone/>
              <a:defRPr/>
            </a:pPr>
            <a:r>
              <a:rPr lang="el-GR" sz="2200" b="1" i="1" dirty="0" smtClean="0">
                <a:solidFill>
                  <a:schemeClr val="tx1"/>
                </a:solidFill>
              </a:rPr>
              <a:t>                                  </a:t>
            </a:r>
            <a:endParaRPr lang="en-US" sz="2200" b="1" i="1" baseline="-25000" dirty="0" smtClean="0">
              <a:solidFill>
                <a:schemeClr val="tx1"/>
              </a:solidFill>
            </a:endParaRPr>
          </a:p>
          <a:p>
            <a:pPr marL="361950" lvl="1" indent="-361950" algn="just">
              <a:lnSpc>
                <a:spcPct val="90000"/>
              </a:lnSpc>
              <a:defRPr/>
            </a:pPr>
            <a:r>
              <a:rPr lang="el-GR" sz="2200" b="1" dirty="0" smtClean="0">
                <a:solidFill>
                  <a:schemeClr val="tx1"/>
                </a:solidFill>
              </a:rPr>
              <a:t>Η παραπάνω σχέση ονομάζεται </a:t>
            </a:r>
            <a:r>
              <a:rPr lang="el-GR" sz="2200" b="1" dirty="0" smtClean="0">
                <a:solidFill>
                  <a:srgbClr val="002060"/>
                </a:solidFill>
              </a:rPr>
              <a:t>1</a:t>
            </a:r>
            <a:r>
              <a:rPr lang="el-GR" sz="2200" b="1" baseline="30000" dirty="0" smtClean="0">
                <a:solidFill>
                  <a:srgbClr val="002060"/>
                </a:solidFill>
              </a:rPr>
              <a:t>ος</a:t>
            </a:r>
            <a:r>
              <a:rPr lang="el-GR" sz="2200" b="1" dirty="0" smtClean="0">
                <a:solidFill>
                  <a:schemeClr val="tx1"/>
                </a:solidFill>
              </a:rPr>
              <a:t> </a:t>
            </a:r>
            <a:r>
              <a:rPr lang="el-GR" sz="2200" b="1" i="1" dirty="0" smtClean="0">
                <a:solidFill>
                  <a:srgbClr val="002060"/>
                </a:solidFill>
              </a:rPr>
              <a:t>νόμος της διάθλασης</a:t>
            </a:r>
            <a:r>
              <a:rPr lang="en-US" sz="2200" b="1" i="1" dirty="0" smtClean="0">
                <a:solidFill>
                  <a:srgbClr val="002060"/>
                </a:solidFill>
              </a:rPr>
              <a:t> (</a:t>
            </a:r>
            <a:r>
              <a:rPr lang="el-GR" sz="2200" b="1" i="1" dirty="0" smtClean="0">
                <a:solidFill>
                  <a:srgbClr val="002060"/>
                </a:solidFill>
              </a:rPr>
              <a:t>Νόμος του </a:t>
            </a:r>
            <a:r>
              <a:rPr lang="en-US" sz="2200" b="1" i="1" dirty="0" smtClean="0">
                <a:solidFill>
                  <a:srgbClr val="002060"/>
                </a:solidFill>
              </a:rPr>
              <a:t>Snell)</a:t>
            </a:r>
            <a:r>
              <a:rPr lang="en-US" sz="2200" b="1" dirty="0" smtClean="0">
                <a:solidFill>
                  <a:srgbClr val="002060"/>
                </a:solidFill>
              </a:rPr>
              <a:t>.</a:t>
            </a:r>
          </a:p>
          <a:p>
            <a:pPr marL="361950" indent="-361950" algn="just">
              <a:lnSpc>
                <a:spcPct val="90000"/>
              </a:lnSpc>
              <a:defRPr/>
            </a:pPr>
            <a:r>
              <a:rPr lang="el-GR" sz="2200" b="1" dirty="0" smtClean="0">
                <a:solidFill>
                  <a:schemeClr val="tx1"/>
                </a:solidFill>
              </a:rPr>
              <a:t>Η προσπίπτουσα ακτίνα, η διαθλώμενη ακτίνα, και η κάθετος βρίσκονται στο ίδιο επίπεδο (</a:t>
            </a:r>
            <a:r>
              <a:rPr lang="el-GR" sz="2200" b="1" dirty="0" smtClean="0">
                <a:solidFill>
                  <a:srgbClr val="002060"/>
                </a:solidFill>
              </a:rPr>
              <a:t>2</a:t>
            </a:r>
            <a:r>
              <a:rPr lang="el-GR" sz="2200" b="1" baseline="30000" dirty="0" smtClean="0">
                <a:solidFill>
                  <a:srgbClr val="002060"/>
                </a:solidFill>
              </a:rPr>
              <a:t>ος</a:t>
            </a:r>
            <a:r>
              <a:rPr lang="el-GR" sz="2200" b="1" dirty="0" smtClean="0">
                <a:solidFill>
                  <a:srgbClr val="002060"/>
                </a:solidFill>
              </a:rPr>
              <a:t> νόμος της διάθλασης</a:t>
            </a:r>
            <a:r>
              <a:rPr lang="el-GR" sz="2200" b="1" dirty="0" smtClean="0">
                <a:solidFill>
                  <a:schemeClr val="tx1"/>
                </a:solidFill>
              </a:rPr>
              <a:t>).</a:t>
            </a:r>
            <a:endParaRPr lang="en-US" sz="2000" b="1" dirty="0" smtClean="0">
              <a:solidFill>
                <a:schemeClr val="tx1"/>
              </a:solidFill>
            </a:endParaRPr>
          </a:p>
        </p:txBody>
      </p:sp>
      <p:sp>
        <p:nvSpPr>
          <p:cNvPr id="7" name="Title 1"/>
          <p:cNvSpPr txBox="1">
            <a:spLocks/>
          </p:cNvSpPr>
          <p:nvPr/>
        </p:nvSpPr>
        <p:spPr>
          <a:xfrm>
            <a:off x="575734" y="948263"/>
            <a:ext cx="3386666" cy="620889"/>
          </a:xfrm>
          <a:prstGeom prst="rect">
            <a:avLst/>
          </a:prstGeom>
        </p:spPr>
        <p:txBody>
          <a:bodyPr vert="horz" lIns="91440" tIns="45720" rIns="91440" bIns="45720" rtlCol="0" anchor="t">
            <a:noAutofit/>
          </a:bodyPr>
          <a:lstStyle/>
          <a:p>
            <a:pPr lvl="0" algn="ctr">
              <a:spcBef>
                <a:spcPct val="0"/>
              </a:spcBef>
            </a:pPr>
            <a:r>
              <a:rPr lang="el-GR" sz="2400" b="1" noProof="0" dirty="0" smtClean="0">
                <a:solidFill>
                  <a:srgbClr val="002060"/>
                </a:solidFill>
              </a:rPr>
              <a:t>Νόμοι της Διάθλασης</a:t>
            </a:r>
            <a:endParaRPr kumimoji="0" lang="en-US" sz="2400" b="1" i="0" u="none" strike="noStrike" kern="1200" cap="none" spc="0" normalizeH="0" baseline="0" noProof="0" dirty="0" smtClean="0">
              <a:ln>
                <a:noFill/>
              </a:ln>
              <a:solidFill>
                <a:srgbClr val="002060"/>
              </a:solidFill>
              <a:effectLst/>
              <a:uLnTx/>
              <a:uFillTx/>
              <a:latin typeface="+mj-lt"/>
              <a:ea typeface="+mj-ea"/>
              <a:cs typeface="+mj-cs"/>
            </a:endParaRPr>
          </a:p>
        </p:txBody>
      </p:sp>
      <p:graphicFrame>
        <p:nvGraphicFramePr>
          <p:cNvPr id="644098" name="Object 0"/>
          <p:cNvGraphicFramePr>
            <a:graphicFrameLocks noChangeAspect="1"/>
          </p:cNvGraphicFramePr>
          <p:nvPr/>
        </p:nvGraphicFramePr>
        <p:xfrm>
          <a:off x="1776941" y="4400203"/>
          <a:ext cx="4794250" cy="565150"/>
        </p:xfrm>
        <a:graphic>
          <a:graphicData uri="http://schemas.openxmlformats.org/presentationml/2006/ole">
            <mc:AlternateContent xmlns:mc="http://schemas.openxmlformats.org/markup-compatibility/2006">
              <mc:Choice xmlns:v="urn:schemas-microsoft-com:vml" Requires="v">
                <p:oleObj spid="_x0000_s644104" name="Equation" r:id="rId3" imgW="2171520" imgH="330120" progId="Equation.DSMT4">
                  <p:embed/>
                </p:oleObj>
              </mc:Choice>
              <mc:Fallback>
                <p:oleObj name="Equation" r:id="rId3" imgW="2171520" imgH="330120" progId="Equation.DSMT4">
                  <p:embed/>
                  <p:pic>
                    <p:nvPicPr>
                      <p:cNvPr id="0" name="Object 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6941" y="4400203"/>
                        <a:ext cx="4794250" cy="565150"/>
                      </a:xfrm>
                      <a:prstGeom prst="rect">
                        <a:avLst/>
                      </a:prstGeom>
                      <a:solidFill>
                        <a:srgbClr val="FF9900"/>
                      </a:solidFill>
                    </p:spPr>
                  </p:pic>
                </p:oleObj>
              </mc:Fallback>
            </mc:AlternateContent>
          </a:graphicData>
        </a:graphic>
      </p:graphicFrame>
      <p:grpSp>
        <p:nvGrpSpPr>
          <p:cNvPr id="14" name="13 - Ομάδα"/>
          <p:cNvGrpSpPr/>
          <p:nvPr/>
        </p:nvGrpSpPr>
        <p:grpSpPr>
          <a:xfrm>
            <a:off x="6942666" y="964134"/>
            <a:ext cx="5089174" cy="2737535"/>
            <a:chOff x="6942666" y="1776942"/>
            <a:chExt cx="5089174" cy="2737535"/>
          </a:xfrm>
        </p:grpSpPr>
        <p:pic>
          <p:nvPicPr>
            <p:cNvPr id="9" name="Picture 7" descr="27819_3511"/>
            <p:cNvPicPr>
              <a:picLocks noChangeAspect="1" noChangeArrowheads="1"/>
            </p:cNvPicPr>
            <p:nvPr/>
          </p:nvPicPr>
          <p:blipFill>
            <a:blip r:embed="rId5" cstate="print"/>
            <a:srcRect r="46786"/>
            <a:stretch>
              <a:fillRect/>
            </a:stretch>
          </p:blipFill>
          <p:spPr bwMode="auto">
            <a:xfrm>
              <a:off x="6942666" y="1776942"/>
              <a:ext cx="5089174" cy="2737535"/>
            </a:xfrm>
            <a:prstGeom prst="rect">
              <a:avLst/>
            </a:prstGeom>
            <a:noFill/>
            <a:ln w="9525">
              <a:noFill/>
              <a:miter lim="800000"/>
              <a:headEnd/>
              <a:tailEnd/>
            </a:ln>
            <a:scene3d>
              <a:camera prst="orthographicFront"/>
              <a:lightRig rig="threePt" dir="t"/>
            </a:scene3d>
            <a:sp3d>
              <a:bevelT/>
            </a:sp3d>
          </p:spPr>
        </p:pic>
        <p:sp>
          <p:nvSpPr>
            <p:cNvPr id="10" name="9 - TextBox"/>
            <p:cNvSpPr txBox="1"/>
            <p:nvPr/>
          </p:nvSpPr>
          <p:spPr>
            <a:xfrm>
              <a:off x="11040533" y="3115735"/>
              <a:ext cx="790223" cy="307777"/>
            </a:xfrm>
            <a:prstGeom prst="rect">
              <a:avLst/>
            </a:prstGeom>
            <a:solidFill>
              <a:schemeClr val="bg1"/>
            </a:solidFill>
          </p:spPr>
          <p:txBody>
            <a:bodyPr wrap="square" rtlCol="0">
              <a:spAutoFit/>
            </a:bodyPr>
            <a:lstStyle/>
            <a:p>
              <a:r>
                <a:rPr lang="en-US" sz="1400" b="1" dirty="0" smtClean="0"/>
                <a:t>n</a:t>
              </a:r>
              <a:r>
                <a:rPr lang="en-US" sz="1400" b="1" baseline="-25000" dirty="0" smtClean="0"/>
                <a:t>2 </a:t>
              </a:r>
              <a:r>
                <a:rPr lang="en-US" sz="1400" b="1" dirty="0" smtClean="0"/>
                <a:t>&gt; n</a:t>
              </a:r>
              <a:r>
                <a:rPr lang="en-US" sz="1400" b="1" baseline="-25000" dirty="0" smtClean="0"/>
                <a:t>1</a:t>
              </a:r>
              <a:endParaRPr lang="el-GR" sz="1400" b="1" baseline="-25000" dirty="0"/>
            </a:p>
          </p:txBody>
        </p:sp>
        <p:sp>
          <p:nvSpPr>
            <p:cNvPr id="11" name="10 - TextBox"/>
            <p:cNvSpPr txBox="1"/>
            <p:nvPr/>
          </p:nvSpPr>
          <p:spPr>
            <a:xfrm>
              <a:off x="11463868" y="2901243"/>
              <a:ext cx="366889" cy="307777"/>
            </a:xfrm>
            <a:prstGeom prst="rect">
              <a:avLst/>
            </a:prstGeom>
            <a:solidFill>
              <a:schemeClr val="bg1"/>
            </a:solidFill>
          </p:spPr>
          <p:txBody>
            <a:bodyPr wrap="square" rtlCol="0">
              <a:spAutoFit/>
            </a:bodyPr>
            <a:lstStyle/>
            <a:p>
              <a:r>
                <a:rPr lang="en-US" sz="1400" b="1" dirty="0" smtClean="0"/>
                <a:t>n</a:t>
              </a:r>
              <a:r>
                <a:rPr lang="en-US" sz="1400" b="1" baseline="-25000" dirty="0" smtClean="0"/>
                <a:t>2</a:t>
              </a:r>
              <a:endParaRPr lang="el-GR" sz="1400" b="1" baseline="-25000" dirty="0"/>
            </a:p>
          </p:txBody>
        </p:sp>
        <p:sp>
          <p:nvSpPr>
            <p:cNvPr id="12" name="11 - TextBox"/>
            <p:cNvSpPr txBox="1"/>
            <p:nvPr/>
          </p:nvSpPr>
          <p:spPr>
            <a:xfrm>
              <a:off x="11446934" y="2551289"/>
              <a:ext cx="366889" cy="307777"/>
            </a:xfrm>
            <a:prstGeom prst="rect">
              <a:avLst/>
            </a:prstGeom>
            <a:solidFill>
              <a:schemeClr val="bg1"/>
            </a:solidFill>
          </p:spPr>
          <p:txBody>
            <a:bodyPr wrap="square" rtlCol="0">
              <a:spAutoFit/>
            </a:bodyPr>
            <a:lstStyle/>
            <a:p>
              <a:r>
                <a:rPr lang="en-US" sz="1400" b="1" dirty="0" smtClean="0"/>
                <a:t>n</a:t>
              </a:r>
              <a:r>
                <a:rPr lang="en-US" sz="1400" b="1" baseline="-25000" dirty="0" smtClean="0"/>
                <a:t>1</a:t>
              </a:r>
              <a:endParaRPr lang="el-GR" sz="1400" b="1" baseline="-25000" dirty="0"/>
            </a:p>
          </p:txBody>
        </p:sp>
      </p:grpSp>
      <p:sp>
        <p:nvSpPr>
          <p:cNvPr id="15" name="Title 1"/>
          <p:cNvSpPr txBox="1">
            <a:spLocks/>
          </p:cNvSpPr>
          <p:nvPr/>
        </p:nvSpPr>
        <p:spPr>
          <a:xfrm>
            <a:off x="1083733" y="158040"/>
            <a:ext cx="10047111" cy="620889"/>
          </a:xfrm>
          <a:prstGeom prst="rect">
            <a:avLst/>
          </a:prstGeom>
        </p:spPr>
        <p:txBody>
          <a:bodyPr vert="horz" lIns="91440" tIns="45720" rIns="91440" bIns="45720" rtlCol="0" anchor="t">
            <a:noAutofit/>
          </a:bodyPr>
          <a:lstStyle/>
          <a:p>
            <a:pPr lvl="0" algn="ctr">
              <a:spcBef>
                <a:spcPct val="0"/>
              </a:spcBef>
            </a:pPr>
            <a:r>
              <a:rPr lang="el-GR" sz="3200" b="1" noProof="0" dirty="0" smtClean="0">
                <a:solidFill>
                  <a:srgbClr val="002060"/>
                </a:solidFill>
              </a:rPr>
              <a:t>Διάθλαση του φωτός</a:t>
            </a:r>
            <a:endParaRPr kumimoji="0" lang="en-US" sz="3200" b="1" i="0" u="none" strike="noStrike" kern="1200" cap="none" spc="0" normalizeH="0" baseline="0" noProof="0" dirty="0" smtClean="0">
              <a:ln>
                <a:noFill/>
              </a:ln>
              <a:solidFill>
                <a:srgbClr val="002060"/>
              </a:solidFill>
              <a:effectLst/>
              <a:uLnTx/>
              <a:uFillTx/>
              <a:latin typeface="+mj-lt"/>
              <a:ea typeface="+mj-ea"/>
              <a:cs typeface="+mj-cs"/>
            </a:endParaRPr>
          </a:p>
        </p:txBody>
      </p:sp>
      <p:sp>
        <p:nvSpPr>
          <p:cNvPr id="644100" name="AutoShape 4" descr="Αποτέλεσμα εικόνας για Willebrord Snel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644102" name="AutoShape 6" descr="Αποτέλεσμα εικόνας για Willebrord Snell"/>
          <p:cNvSpPr>
            <a:spLocks noChangeAspect="1" noChangeArrowheads="1"/>
          </p:cNvSpPr>
          <p:nvPr/>
        </p:nvSpPr>
        <p:spPr bwMode="auto">
          <a:xfrm>
            <a:off x="155575" y="-2185988"/>
            <a:ext cx="3390900" cy="4562476"/>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644104" name="AutoShape 8" descr="Αποτέλεσμα εικόνας για Willebrord Snell"/>
          <p:cNvSpPr>
            <a:spLocks noChangeAspect="1" noChangeArrowheads="1"/>
          </p:cNvSpPr>
          <p:nvPr/>
        </p:nvSpPr>
        <p:spPr bwMode="auto">
          <a:xfrm>
            <a:off x="155575" y="-2185988"/>
            <a:ext cx="3390900" cy="4562476"/>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644106" name="Picture 10" descr="Αποτέλεσμα εικόνας για Willebrord Snell">
            <a:hlinkClick r:id="rId6"/>
          </p:cNvPr>
          <p:cNvPicPr>
            <a:picLocks noChangeAspect="1" noChangeArrowheads="1"/>
          </p:cNvPicPr>
          <p:nvPr/>
        </p:nvPicPr>
        <p:blipFill>
          <a:blip r:embed="rId7" cstate="print"/>
          <a:srcRect/>
          <a:stretch>
            <a:fillRect/>
          </a:stretch>
        </p:blipFill>
        <p:spPr bwMode="auto">
          <a:xfrm>
            <a:off x="9141535" y="3869586"/>
            <a:ext cx="1944159" cy="2615877"/>
          </a:xfrm>
          <a:prstGeom prst="rect">
            <a:avLst/>
          </a:prstGeom>
          <a:noFill/>
          <a:scene3d>
            <a:camera prst="orthographicFront"/>
            <a:lightRig rig="threePt" dir="t"/>
          </a:scene3d>
          <a:sp3d>
            <a:bevelT/>
          </a:sp3d>
        </p:spPr>
      </p:pic>
      <p:sp>
        <p:nvSpPr>
          <p:cNvPr id="19" name="18 - TextBox"/>
          <p:cNvSpPr txBox="1"/>
          <p:nvPr/>
        </p:nvSpPr>
        <p:spPr>
          <a:xfrm>
            <a:off x="7721592" y="5057422"/>
            <a:ext cx="1320800" cy="400110"/>
          </a:xfrm>
          <a:prstGeom prst="rect">
            <a:avLst/>
          </a:prstGeom>
          <a:solidFill>
            <a:srgbClr val="996600"/>
          </a:solidFill>
          <a:scene3d>
            <a:camera prst="orthographicFront"/>
            <a:lightRig rig="threePt" dir="t"/>
          </a:scene3d>
          <a:sp3d>
            <a:bevelT/>
          </a:sp3d>
        </p:spPr>
        <p:txBody>
          <a:bodyPr wrap="square" rtlCol="0">
            <a:spAutoFit/>
          </a:bodyPr>
          <a:lstStyle/>
          <a:p>
            <a:pPr algn="ctr"/>
            <a:r>
              <a:rPr lang="en-US" sz="2000" b="1" dirty="0" smtClean="0">
                <a:solidFill>
                  <a:srgbClr val="002060"/>
                </a:solidFill>
                <a:hlinkClick r:id="rId6"/>
              </a:rPr>
              <a:t>W. Snell</a:t>
            </a:r>
            <a:endParaRPr lang="el-GR" sz="2000" b="1" dirty="0">
              <a:solidFill>
                <a:srgbClr val="002060"/>
              </a:solidFill>
            </a:endParaRPr>
          </a:p>
        </p:txBody>
      </p:sp>
      <p:sp>
        <p:nvSpPr>
          <p:cNvPr id="20" name="19 - Θέση αριθμού διαφάνειας"/>
          <p:cNvSpPr>
            <a:spLocks noGrp="1"/>
          </p:cNvSpPr>
          <p:nvPr>
            <p:ph type="sldNum" sz="quarter" idx="12"/>
          </p:nvPr>
        </p:nvSpPr>
        <p:spPr/>
        <p:txBody>
          <a:bodyPr/>
          <a:lstStyle/>
          <a:p>
            <a:pPr>
              <a:defRPr/>
            </a:pPr>
            <a:fld id="{1A5AFEB3-9FE6-4F28-B17E-F12F1808A410}" type="slidenum">
              <a:rPr lang="en-US" altLang="en-US" smtClean="0"/>
              <a:pPr>
                <a:defRPr/>
              </a:pPr>
              <a:t>178</a:t>
            </a:fld>
            <a:endParaRPr lang="en-US" altLang="en-US"/>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type="body" sz="half" idx="1"/>
          </p:nvPr>
        </p:nvSpPr>
        <p:spPr>
          <a:xfrm>
            <a:off x="609600" y="1245125"/>
            <a:ext cx="6491111" cy="1486781"/>
          </a:xfrm>
        </p:spPr>
        <p:txBody>
          <a:bodyPr>
            <a:normAutofit/>
          </a:bodyPr>
          <a:lstStyle/>
          <a:p>
            <a:pPr marL="361950" indent="-361950" algn="just" eaLnBrk="1" hangingPunct="1">
              <a:lnSpc>
                <a:spcPct val="100000"/>
              </a:lnSpc>
            </a:pPr>
            <a:r>
              <a:rPr lang="en-US" sz="2000" b="1" i="1" dirty="0" smtClean="0">
                <a:solidFill>
                  <a:srgbClr val="002060"/>
                </a:solidFill>
              </a:rPr>
              <a:t>H</a:t>
            </a:r>
            <a:r>
              <a:rPr lang="el-GR" sz="2000" b="1" i="1" dirty="0" smtClean="0">
                <a:solidFill>
                  <a:srgbClr val="002060"/>
                </a:solidFill>
              </a:rPr>
              <a:t> συχνότητα </a:t>
            </a:r>
            <a:r>
              <a:rPr lang="el-GR" sz="2000" b="1" i="1" dirty="0" smtClean="0">
                <a:solidFill>
                  <a:schemeClr val="tx1"/>
                </a:solidFill>
              </a:rPr>
              <a:t>του φωτός </a:t>
            </a:r>
            <a:r>
              <a:rPr lang="el-GR" sz="2000" b="1" i="1" dirty="0" smtClean="0">
                <a:solidFill>
                  <a:srgbClr val="002060"/>
                </a:solidFill>
              </a:rPr>
              <a:t>δεν μεταβάλλεται</a:t>
            </a:r>
            <a:r>
              <a:rPr lang="el-GR" sz="2000" b="1" dirty="0" smtClean="0">
                <a:solidFill>
                  <a:srgbClr val="002060"/>
                </a:solidFill>
              </a:rPr>
              <a:t> </a:t>
            </a:r>
            <a:r>
              <a:rPr lang="el-GR" sz="2000" b="1" dirty="0" smtClean="0">
                <a:solidFill>
                  <a:schemeClr val="tx1"/>
                </a:solidFill>
              </a:rPr>
              <a:t>όταν περνά από ένα μέσο σε ένα άλλο.</a:t>
            </a:r>
            <a:endParaRPr lang="el-GR" sz="2000" b="1" i="1" dirty="0" smtClean="0">
              <a:solidFill>
                <a:schemeClr val="tx1"/>
              </a:solidFill>
            </a:endParaRPr>
          </a:p>
          <a:p>
            <a:pPr marL="361950" lvl="1" indent="-361950" algn="just" eaLnBrk="1" hangingPunct="1"/>
            <a:r>
              <a:rPr lang="el-GR" sz="2000" b="1" dirty="0" smtClean="0">
                <a:solidFill>
                  <a:schemeClr val="tx1"/>
                </a:solidFill>
              </a:rPr>
              <a:t>Όμως, τόσο η </a:t>
            </a:r>
            <a:r>
              <a:rPr lang="el-GR" sz="2000" b="1" dirty="0" smtClean="0">
                <a:solidFill>
                  <a:srgbClr val="002060"/>
                </a:solidFill>
              </a:rPr>
              <a:t>ταχύτητα</a:t>
            </a:r>
            <a:r>
              <a:rPr lang="el-GR" sz="2000" b="1" dirty="0" smtClean="0"/>
              <a:t> </a:t>
            </a:r>
            <a:r>
              <a:rPr lang="el-GR" sz="2000" b="1" dirty="0" smtClean="0">
                <a:solidFill>
                  <a:schemeClr val="tx1"/>
                </a:solidFill>
              </a:rPr>
              <a:t>του κύματος όσο και το </a:t>
            </a:r>
            <a:r>
              <a:rPr lang="el-GR" sz="2000" b="1" dirty="0" smtClean="0">
                <a:solidFill>
                  <a:srgbClr val="002060"/>
                </a:solidFill>
              </a:rPr>
              <a:t>μήκος </a:t>
            </a:r>
            <a:r>
              <a:rPr lang="el-GR" sz="2000" b="1" dirty="0" smtClean="0">
                <a:solidFill>
                  <a:schemeClr val="tx1"/>
                </a:solidFill>
              </a:rPr>
              <a:t>του</a:t>
            </a:r>
            <a:r>
              <a:rPr lang="el-GR" sz="2000" b="1" dirty="0" smtClean="0"/>
              <a:t> </a:t>
            </a:r>
            <a:r>
              <a:rPr lang="el-GR" sz="2000" b="1" dirty="0" smtClean="0">
                <a:solidFill>
                  <a:srgbClr val="002060"/>
                </a:solidFill>
              </a:rPr>
              <a:t>μεταβάλλονται</a:t>
            </a:r>
            <a:r>
              <a:rPr lang="el-GR" sz="2000" b="1" dirty="0" smtClean="0"/>
              <a:t>.</a:t>
            </a:r>
            <a:endParaRPr lang="en-US" sz="2000" b="1" dirty="0" smtClean="0"/>
          </a:p>
        </p:txBody>
      </p:sp>
      <p:pic>
        <p:nvPicPr>
          <p:cNvPr id="45061" name="Picture 8" descr="27819_3514"/>
          <p:cNvPicPr>
            <a:picLocks noChangeAspect="1" noChangeArrowheads="1"/>
          </p:cNvPicPr>
          <p:nvPr/>
        </p:nvPicPr>
        <p:blipFill>
          <a:blip r:embed="rId3" cstate="print"/>
          <a:srcRect/>
          <a:stretch>
            <a:fillRect/>
          </a:stretch>
        </p:blipFill>
        <p:spPr bwMode="auto">
          <a:xfrm>
            <a:off x="7445022" y="1016354"/>
            <a:ext cx="3666067" cy="4752975"/>
          </a:xfrm>
          <a:prstGeom prst="rect">
            <a:avLst/>
          </a:prstGeom>
          <a:noFill/>
          <a:ln w="9525">
            <a:noFill/>
            <a:miter lim="800000"/>
            <a:headEnd/>
            <a:tailEnd/>
          </a:ln>
          <a:scene3d>
            <a:camera prst="orthographicFront"/>
            <a:lightRig rig="threePt" dir="t"/>
          </a:scene3d>
          <a:sp3d>
            <a:bevelT/>
          </a:sp3d>
        </p:spPr>
      </p:pic>
      <p:sp>
        <p:nvSpPr>
          <p:cNvPr id="7" name="Title 1"/>
          <p:cNvSpPr txBox="1">
            <a:spLocks/>
          </p:cNvSpPr>
          <p:nvPr/>
        </p:nvSpPr>
        <p:spPr>
          <a:xfrm>
            <a:off x="1083733" y="158040"/>
            <a:ext cx="10047111" cy="620889"/>
          </a:xfrm>
          <a:prstGeom prst="rect">
            <a:avLst/>
          </a:prstGeom>
        </p:spPr>
        <p:txBody>
          <a:bodyPr vert="horz" lIns="91440" tIns="45720" rIns="91440" bIns="45720" rtlCol="0" anchor="t">
            <a:noAutofit/>
          </a:bodyPr>
          <a:lstStyle/>
          <a:p>
            <a:pPr lvl="0" algn="ctr">
              <a:spcBef>
                <a:spcPct val="0"/>
              </a:spcBef>
            </a:pPr>
            <a:r>
              <a:rPr lang="el-GR" sz="3200" b="1" noProof="0" dirty="0" smtClean="0">
                <a:solidFill>
                  <a:srgbClr val="002060"/>
                </a:solidFill>
              </a:rPr>
              <a:t>Διάθλαση του φωτός</a:t>
            </a:r>
            <a:endParaRPr kumimoji="0" lang="en-US" sz="3200" b="1" i="0" u="none" strike="noStrike" kern="1200" cap="none" spc="0" normalizeH="0" baseline="0" noProof="0" dirty="0" smtClean="0">
              <a:ln>
                <a:noFill/>
              </a:ln>
              <a:solidFill>
                <a:srgbClr val="002060"/>
              </a:solidFill>
              <a:effectLst/>
              <a:uLnTx/>
              <a:uFillTx/>
              <a:latin typeface="+mj-lt"/>
              <a:ea typeface="+mj-ea"/>
              <a:cs typeface="+mj-cs"/>
            </a:endParaRPr>
          </a:p>
        </p:txBody>
      </p:sp>
      <p:sp>
        <p:nvSpPr>
          <p:cNvPr id="8" name="Rectangle 6"/>
          <p:cNvSpPr>
            <a:spLocks noGrp="1" noChangeArrowheads="1"/>
          </p:cNvSpPr>
          <p:nvPr>
            <p:ph idx="1"/>
          </p:nvPr>
        </p:nvSpPr>
        <p:spPr>
          <a:xfrm>
            <a:off x="553156" y="3017661"/>
            <a:ext cx="6716889" cy="3394428"/>
          </a:xfrm>
        </p:spPr>
        <p:txBody>
          <a:bodyPr>
            <a:noAutofit/>
          </a:bodyPr>
          <a:lstStyle/>
          <a:p>
            <a:pPr marL="361950" indent="-361950" algn="just" eaLnBrk="1" hangingPunct="1">
              <a:defRPr/>
            </a:pPr>
            <a:r>
              <a:rPr lang="el-GR" sz="2000" b="1" spc="-50" dirty="0" smtClean="0">
                <a:solidFill>
                  <a:schemeClr val="tx1"/>
                </a:solidFill>
              </a:rPr>
              <a:t>Ο λόγος των δεικτών διάθλασης των δύο μέσων μπορεί να εκφραστεί με διάφορες μορφές</a:t>
            </a:r>
            <a:r>
              <a:rPr lang="en-US" sz="2000" b="1" spc="-50" dirty="0" smtClean="0">
                <a:solidFill>
                  <a:schemeClr val="tx1"/>
                </a:solidFill>
              </a:rPr>
              <a:t>.</a:t>
            </a:r>
          </a:p>
          <a:p>
            <a:pPr marL="361950" indent="-361950" algn="just" eaLnBrk="1" hangingPunct="1">
              <a:defRPr/>
            </a:pPr>
            <a:endParaRPr lang="en-US" sz="2000" b="1" spc="-50" dirty="0" smtClean="0">
              <a:solidFill>
                <a:schemeClr val="tx1"/>
              </a:solidFill>
            </a:endParaRPr>
          </a:p>
          <a:p>
            <a:pPr marL="361950" indent="-361950" algn="just" eaLnBrk="1" hangingPunct="1">
              <a:defRPr/>
            </a:pPr>
            <a:endParaRPr lang="en-US" sz="2000" b="1" spc="-50" dirty="0" smtClean="0">
              <a:solidFill>
                <a:schemeClr val="tx1"/>
              </a:solidFill>
            </a:endParaRPr>
          </a:p>
          <a:p>
            <a:pPr marL="361950" indent="-361950" algn="just" eaLnBrk="1" hangingPunct="1">
              <a:defRPr/>
            </a:pPr>
            <a:endParaRPr lang="en-US" sz="2000" b="1" spc="-50" dirty="0" smtClean="0">
              <a:solidFill>
                <a:schemeClr val="tx1"/>
              </a:solidFill>
            </a:endParaRPr>
          </a:p>
          <a:p>
            <a:pPr marL="361950" indent="-361950" algn="just" eaLnBrk="1" hangingPunct="1">
              <a:defRPr/>
            </a:pPr>
            <a:r>
              <a:rPr lang="el-GR" sz="2000" b="1" spc="-30" dirty="0" smtClean="0">
                <a:solidFill>
                  <a:schemeClr val="tx1"/>
                </a:solidFill>
              </a:rPr>
              <a:t>Ο δείκτης διάθλασης είναι αντιστρόφως ανάλογος της ταχύτητας διάδοσης του κύματος</a:t>
            </a:r>
            <a:r>
              <a:rPr lang="en-US" sz="2000" b="1" spc="-30" dirty="0" smtClean="0">
                <a:solidFill>
                  <a:schemeClr val="tx1"/>
                </a:solidFill>
              </a:rPr>
              <a:t>.</a:t>
            </a:r>
          </a:p>
          <a:p>
            <a:pPr marL="361950" lvl="1" indent="-361950" algn="just" eaLnBrk="1" hangingPunct="1">
              <a:defRPr/>
            </a:pPr>
            <a:r>
              <a:rPr lang="el-GR" sz="2000" b="1" dirty="0" smtClean="0">
                <a:solidFill>
                  <a:schemeClr val="tx1"/>
                </a:solidFill>
              </a:rPr>
              <a:t>Όσο μειώνεται η ταχύτητα, ο δείκτης διάθλασης αυξάνεται</a:t>
            </a:r>
            <a:r>
              <a:rPr lang="en-US" sz="2000" b="1" dirty="0" smtClean="0">
                <a:solidFill>
                  <a:schemeClr val="tx1"/>
                </a:solidFill>
              </a:rPr>
              <a:t>.</a:t>
            </a:r>
          </a:p>
        </p:txBody>
      </p:sp>
      <p:graphicFrame>
        <p:nvGraphicFramePr>
          <p:cNvPr id="645123" name="Object 4"/>
          <p:cNvGraphicFramePr>
            <a:graphicFrameLocks noChangeAspect="1"/>
          </p:cNvGraphicFramePr>
          <p:nvPr/>
        </p:nvGraphicFramePr>
        <p:xfrm>
          <a:off x="2551289" y="3865916"/>
          <a:ext cx="2889250" cy="1052512"/>
        </p:xfrm>
        <a:graphic>
          <a:graphicData uri="http://schemas.openxmlformats.org/presentationml/2006/ole">
            <mc:AlternateContent xmlns:mc="http://schemas.openxmlformats.org/markup-compatibility/2006">
              <mc:Choice xmlns:v="urn:schemas-microsoft-com:vml" Requires="v">
                <p:oleObj spid="_x0000_s645129" name="Equation" r:id="rId4" imgW="1702080" imgH="812880" progId="Equation.DSMT4">
                  <p:embed/>
                </p:oleObj>
              </mc:Choice>
              <mc:Fallback>
                <p:oleObj name="Equation" r:id="rId4" imgW="1702080" imgH="812880" progId="Equation.DSMT4">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1289" y="3865916"/>
                        <a:ext cx="2889250" cy="1052512"/>
                      </a:xfrm>
                      <a:prstGeom prst="rect">
                        <a:avLst/>
                      </a:prstGeom>
                      <a:solidFill>
                        <a:srgbClr val="FF9900"/>
                      </a:solidFill>
                    </p:spPr>
                  </p:pic>
                </p:oleObj>
              </mc:Fallback>
            </mc:AlternateContent>
          </a:graphicData>
        </a:graphic>
      </p:graphicFrame>
      <p:sp>
        <p:nvSpPr>
          <p:cNvPr id="11" name="10 - Θέση αριθμού διαφάνειας"/>
          <p:cNvSpPr>
            <a:spLocks noGrp="1"/>
          </p:cNvSpPr>
          <p:nvPr>
            <p:ph type="sldNum" sz="quarter" idx="12"/>
          </p:nvPr>
        </p:nvSpPr>
        <p:spPr/>
        <p:txBody>
          <a:bodyPr/>
          <a:lstStyle/>
          <a:p>
            <a:pPr>
              <a:defRPr/>
            </a:pPr>
            <a:fld id="{1A5AFEB3-9FE6-4F28-B17E-F12F1808A410}" type="slidenum">
              <a:rPr lang="en-US" altLang="en-US" smtClean="0"/>
              <a:pPr>
                <a:defRPr/>
              </a:pPr>
              <a:t>179</a:t>
            </a:fld>
            <a:endParaRPr lang="en-US"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8" name="Rectangle 12"/>
          <p:cNvSpPr>
            <a:spLocks noChangeArrowheads="1"/>
          </p:cNvSpPr>
          <p:nvPr/>
        </p:nvSpPr>
        <p:spPr bwMode="auto">
          <a:xfrm>
            <a:off x="0" y="1114425"/>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208919" name="Rectangle 23"/>
          <p:cNvSpPr>
            <a:spLocks noChangeArrowheads="1"/>
          </p:cNvSpPr>
          <p:nvPr/>
        </p:nvSpPr>
        <p:spPr bwMode="auto">
          <a:xfrm>
            <a:off x="0" y="1095375"/>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223236" name="Rectangle 4"/>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223240" name="Rectangle 8"/>
          <p:cNvSpPr>
            <a:spLocks noChangeArrowheads="1"/>
          </p:cNvSpPr>
          <p:nvPr/>
        </p:nvSpPr>
        <p:spPr bwMode="auto">
          <a:xfrm>
            <a:off x="0" y="112395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23" name="Rectangle 4"/>
          <p:cNvSpPr>
            <a:spLocks noGrp="1" noChangeArrowheads="1"/>
          </p:cNvSpPr>
          <p:nvPr>
            <p:ph type="title"/>
          </p:nvPr>
        </p:nvSpPr>
        <p:spPr>
          <a:xfrm>
            <a:off x="2709333" y="129809"/>
            <a:ext cx="6824134" cy="655638"/>
          </a:xfrm>
        </p:spPr>
        <p:txBody>
          <a:bodyPr>
            <a:normAutofit fontScale="90000"/>
          </a:bodyPr>
          <a:lstStyle/>
          <a:p>
            <a:pPr algn="ctr" eaLnBrk="1" hangingPunct="1"/>
            <a:r>
              <a:rPr lang="el-GR" b="1" dirty="0" smtClean="0">
                <a:solidFill>
                  <a:srgbClr val="0F7698"/>
                </a:solidFill>
              </a:rPr>
              <a:t>Η Έννοια του Πεδίου στη Φυσική</a:t>
            </a:r>
            <a:endParaRPr lang="en-US" b="1" dirty="0" smtClean="0">
              <a:solidFill>
                <a:srgbClr val="0F7698"/>
              </a:solidFill>
            </a:endParaRPr>
          </a:p>
        </p:txBody>
      </p:sp>
      <p:sp>
        <p:nvSpPr>
          <p:cNvPr id="13" name="12 - TextBox"/>
          <p:cNvSpPr txBox="1"/>
          <p:nvPr/>
        </p:nvSpPr>
        <p:spPr>
          <a:xfrm>
            <a:off x="1418906" y="1429394"/>
            <a:ext cx="9396248" cy="4339650"/>
          </a:xfrm>
          <a:prstGeom prst="rect">
            <a:avLst/>
          </a:prstGeom>
          <a:solidFill>
            <a:schemeClr val="accent1">
              <a:lumMod val="40000"/>
              <a:lumOff val="60000"/>
              <a:alpha val="53000"/>
            </a:schemeClr>
          </a:solidFill>
          <a:scene3d>
            <a:camera prst="orthographicFront"/>
            <a:lightRig rig="threePt" dir="t"/>
          </a:scene3d>
          <a:sp3d>
            <a:bevelT/>
          </a:sp3d>
        </p:spPr>
        <p:txBody>
          <a:bodyPr wrap="square" rtlCol="0">
            <a:spAutoFit/>
          </a:bodyPr>
          <a:lstStyle/>
          <a:p>
            <a:pPr algn="ctr"/>
            <a:r>
              <a:rPr lang="el-GR" sz="3200" b="1" dirty="0" smtClean="0">
                <a:solidFill>
                  <a:srgbClr val="002060"/>
                </a:solidFill>
              </a:rPr>
              <a:t>Πως περιγράφουμε ένα πεδίο;</a:t>
            </a:r>
          </a:p>
          <a:p>
            <a:pPr algn="ctr"/>
            <a:endParaRPr lang="el-GR" sz="2400" b="1" dirty="0" smtClean="0"/>
          </a:p>
          <a:p>
            <a:pPr algn="ctr">
              <a:buFont typeface="Wingdings" pitchFamily="2" charset="2"/>
              <a:buChar char="Ø"/>
            </a:pPr>
            <a:r>
              <a:rPr lang="el-GR" sz="2400" b="1" dirty="0" smtClean="0"/>
              <a:t> </a:t>
            </a:r>
            <a:r>
              <a:rPr lang="el-GR" sz="2800" b="1" dirty="0" smtClean="0"/>
              <a:t>Με την έννοια </a:t>
            </a:r>
            <a:r>
              <a:rPr lang="el-GR" sz="2800" b="1" dirty="0" smtClean="0">
                <a:solidFill>
                  <a:srgbClr val="002060"/>
                </a:solidFill>
              </a:rPr>
              <a:t>ΕΝΤΑΣΗ</a:t>
            </a:r>
            <a:r>
              <a:rPr lang="el-GR" sz="2800" b="1" dirty="0" smtClean="0"/>
              <a:t> η οποία είναι απόγονος της έννοιας ΔΥΝΑΜΗ.</a:t>
            </a:r>
          </a:p>
          <a:p>
            <a:pPr algn="ctr">
              <a:buFont typeface="Wingdings" pitchFamily="2" charset="2"/>
              <a:buChar char="Ø"/>
            </a:pPr>
            <a:endParaRPr lang="el-GR" sz="2800" b="1" dirty="0" smtClean="0"/>
          </a:p>
          <a:p>
            <a:pPr algn="ctr">
              <a:buFont typeface="Wingdings" pitchFamily="2" charset="2"/>
              <a:buChar char="Ø"/>
            </a:pPr>
            <a:r>
              <a:rPr lang="el-GR" sz="2800" b="1" dirty="0" smtClean="0"/>
              <a:t> Με την έννοια </a:t>
            </a:r>
            <a:r>
              <a:rPr lang="el-GR" sz="2800" b="1" dirty="0" smtClean="0">
                <a:solidFill>
                  <a:srgbClr val="002060"/>
                </a:solidFill>
              </a:rPr>
              <a:t>ΔΥΝΑΜΙΚΟ</a:t>
            </a:r>
            <a:r>
              <a:rPr lang="el-GR" sz="2800" b="1" dirty="0" smtClean="0"/>
              <a:t> η οποία είναι απόγονος της έννοιας ΔΥΝΑΜΙΚΗ ΕΝΕΡΓΕΙΑ.</a:t>
            </a:r>
          </a:p>
          <a:p>
            <a:pPr algn="ctr">
              <a:buFont typeface="Wingdings" pitchFamily="2" charset="2"/>
              <a:buChar char="Ø"/>
            </a:pPr>
            <a:endParaRPr lang="el-GR" sz="2800" b="1" dirty="0" smtClean="0"/>
          </a:p>
          <a:p>
            <a:pPr algn="ctr">
              <a:buFont typeface="Wingdings" pitchFamily="2" charset="2"/>
              <a:buChar char="Ø"/>
            </a:pPr>
            <a:r>
              <a:rPr lang="el-GR" sz="2800" b="1" dirty="0" smtClean="0"/>
              <a:t> Με τη γεωμετρική έννοια </a:t>
            </a:r>
            <a:r>
              <a:rPr lang="el-GR" sz="2800" b="1" dirty="0" smtClean="0">
                <a:solidFill>
                  <a:srgbClr val="002060"/>
                </a:solidFill>
              </a:rPr>
              <a:t>ΔΥΝΑΜΙΚΗ ΓΡΑΜΜΗ</a:t>
            </a:r>
          </a:p>
          <a:p>
            <a:pPr algn="ctr"/>
            <a:endParaRPr lang="el-GR" sz="2400" b="1" dirty="0"/>
          </a:p>
        </p:txBody>
      </p:sp>
      <p:sp>
        <p:nvSpPr>
          <p:cNvPr id="10" name="9 - Θέση αριθμού διαφάνειας"/>
          <p:cNvSpPr>
            <a:spLocks noGrp="1"/>
          </p:cNvSpPr>
          <p:nvPr>
            <p:ph type="sldNum" sz="quarter" idx="12"/>
          </p:nvPr>
        </p:nvSpPr>
        <p:spPr/>
        <p:txBody>
          <a:bodyPr/>
          <a:lstStyle/>
          <a:p>
            <a:fld id="{C2F5A187-A889-495D-B202-899DA2CF5BAE}" type="slidenum">
              <a:rPr lang="en-US" smtClean="0"/>
              <a:pPr/>
              <a:t>18</a:t>
            </a:fld>
            <a:endParaRPr lang="en-US"/>
          </a:p>
        </p:txBody>
      </p:sp>
    </p:spTree>
    <p:extLst>
      <p:ext uri="{BB962C8B-B14F-4D97-AF65-F5344CB8AC3E}">
        <p14:creationId xmlns:p14="http://schemas.microsoft.com/office/powerpoint/2010/main" val="140583880"/>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type="body" sz="half" idx="1"/>
          </p:nvPr>
        </p:nvSpPr>
        <p:spPr>
          <a:xfrm>
            <a:off x="609600" y="1719263"/>
            <a:ext cx="5384800" cy="3970337"/>
          </a:xfrm>
        </p:spPr>
        <p:txBody>
          <a:bodyPr>
            <a:normAutofit/>
          </a:bodyPr>
          <a:lstStyle/>
          <a:p>
            <a:pPr marL="361950" indent="-361950" algn="just" eaLnBrk="1" hangingPunct="1"/>
            <a:r>
              <a:rPr lang="el-GR" sz="2000" b="1" dirty="0" smtClean="0">
                <a:solidFill>
                  <a:schemeClr val="tx1"/>
                </a:solidFill>
              </a:rPr>
              <a:t>Η διαδρομή του φωτός το οποίο διέρχεται από τη διαθλαστική επιφάνεια είναι </a:t>
            </a:r>
            <a:r>
              <a:rPr lang="el-GR" sz="2000" b="1" dirty="0" smtClean="0">
                <a:solidFill>
                  <a:srgbClr val="002060"/>
                </a:solidFill>
              </a:rPr>
              <a:t>αντιστρέψιμη</a:t>
            </a:r>
            <a:r>
              <a:rPr lang="el-GR" sz="2000" b="1" dirty="0" smtClean="0">
                <a:solidFill>
                  <a:schemeClr val="tx1"/>
                </a:solidFill>
              </a:rPr>
              <a:t>.</a:t>
            </a:r>
          </a:p>
          <a:p>
            <a:pPr marL="361950" lvl="1" indent="-361950" algn="just"/>
            <a:r>
              <a:rPr lang="el-GR" sz="2000" b="1" dirty="0" smtClean="0">
                <a:solidFill>
                  <a:schemeClr val="tx1"/>
                </a:solidFill>
              </a:rPr>
              <a:t>Για παράδειγμα, μια ακτίνα ξεκινά από το μέσο 1 ακολουθώντας τη διαδρομή </a:t>
            </a:r>
            <a:r>
              <a:rPr lang="en-US" sz="2000" b="1" i="1" dirty="0" smtClean="0">
                <a:solidFill>
                  <a:schemeClr val="tx1"/>
                </a:solidFill>
              </a:rPr>
              <a:t>A</a:t>
            </a:r>
            <a:r>
              <a:rPr lang="el-GR" sz="2000" b="1" dirty="0" smtClean="0">
                <a:solidFill>
                  <a:schemeClr val="tx1"/>
                </a:solidFill>
              </a:rPr>
              <a:t>, και διαθλάται στο μέσο 2 ακολουθώντας τη διαδρομή </a:t>
            </a:r>
            <a:r>
              <a:rPr lang="el-GR" sz="2000" b="1" i="1" dirty="0" smtClean="0">
                <a:solidFill>
                  <a:schemeClr val="tx1"/>
                </a:solidFill>
              </a:rPr>
              <a:t>Β</a:t>
            </a:r>
            <a:r>
              <a:rPr lang="el-GR" sz="2000" b="1" dirty="0" smtClean="0">
                <a:solidFill>
                  <a:schemeClr val="tx1"/>
                </a:solidFill>
              </a:rPr>
              <a:t>.</a:t>
            </a:r>
          </a:p>
          <a:p>
            <a:pPr marL="361950" lvl="1" indent="-361950" algn="just"/>
            <a:r>
              <a:rPr lang="el-GR" sz="2000" b="1" dirty="0" smtClean="0">
                <a:solidFill>
                  <a:schemeClr val="tx1"/>
                </a:solidFill>
              </a:rPr>
              <a:t>Αν η ακτίνα είχε ξεκινήσει από το μέσο 2 ακολουθώντας τη διαδρομή </a:t>
            </a:r>
            <a:r>
              <a:rPr lang="el-GR" sz="2000" b="1" i="1" dirty="0" smtClean="0">
                <a:solidFill>
                  <a:schemeClr val="tx1"/>
                </a:solidFill>
              </a:rPr>
              <a:t>Β</a:t>
            </a:r>
            <a:r>
              <a:rPr lang="el-GR" sz="2000" b="1" dirty="0" smtClean="0">
                <a:solidFill>
                  <a:schemeClr val="tx1"/>
                </a:solidFill>
              </a:rPr>
              <a:t>, τότε θα έπρεπε να διαθλαστεί στο μέσο 2 ακολουθώντας τη διαδρομή </a:t>
            </a:r>
            <a:r>
              <a:rPr lang="el-GR" sz="2000" b="1" i="1" dirty="0" smtClean="0">
                <a:solidFill>
                  <a:schemeClr val="tx1"/>
                </a:solidFill>
              </a:rPr>
              <a:t>Α</a:t>
            </a:r>
            <a:r>
              <a:rPr lang="el-GR" sz="2000" b="1" dirty="0" smtClean="0">
                <a:solidFill>
                  <a:schemeClr val="tx1"/>
                </a:solidFill>
              </a:rPr>
              <a:t>.</a:t>
            </a:r>
          </a:p>
        </p:txBody>
      </p:sp>
      <p:pic>
        <p:nvPicPr>
          <p:cNvPr id="37893" name="Picture 7" descr="27819_3510a"/>
          <p:cNvPicPr>
            <a:picLocks noChangeAspect="1" noChangeArrowheads="1"/>
          </p:cNvPicPr>
          <p:nvPr/>
        </p:nvPicPr>
        <p:blipFill>
          <a:blip r:embed="rId2" cstate="print"/>
          <a:srcRect/>
          <a:stretch>
            <a:fillRect/>
          </a:stretch>
        </p:blipFill>
        <p:spPr bwMode="auto">
          <a:xfrm>
            <a:off x="6671734" y="1268413"/>
            <a:ext cx="4451351" cy="4752975"/>
          </a:xfrm>
          <a:prstGeom prst="rect">
            <a:avLst/>
          </a:prstGeom>
          <a:noFill/>
          <a:ln w="9525">
            <a:noFill/>
            <a:miter lim="800000"/>
            <a:headEnd/>
            <a:tailEnd/>
          </a:ln>
          <a:scene3d>
            <a:camera prst="orthographicFront"/>
            <a:lightRig rig="threePt" dir="t"/>
          </a:scene3d>
          <a:sp3d>
            <a:bevelT/>
          </a:sp3d>
        </p:spPr>
      </p:pic>
      <p:sp>
        <p:nvSpPr>
          <p:cNvPr id="6" name="Title 1"/>
          <p:cNvSpPr txBox="1">
            <a:spLocks/>
          </p:cNvSpPr>
          <p:nvPr/>
        </p:nvSpPr>
        <p:spPr>
          <a:xfrm>
            <a:off x="1083733" y="158040"/>
            <a:ext cx="10047111" cy="620889"/>
          </a:xfrm>
          <a:prstGeom prst="rect">
            <a:avLst/>
          </a:prstGeom>
        </p:spPr>
        <p:txBody>
          <a:bodyPr vert="horz" lIns="91440" tIns="45720" rIns="91440" bIns="45720" rtlCol="0" anchor="t">
            <a:noAutofit/>
          </a:bodyPr>
          <a:lstStyle/>
          <a:p>
            <a:pPr lvl="0" algn="ctr">
              <a:spcBef>
                <a:spcPct val="0"/>
              </a:spcBef>
            </a:pPr>
            <a:r>
              <a:rPr lang="el-GR" sz="3200" b="1" noProof="0" dirty="0" smtClean="0">
                <a:solidFill>
                  <a:srgbClr val="002060"/>
                </a:solidFill>
              </a:rPr>
              <a:t>Διάθλαση του φωτός</a:t>
            </a:r>
            <a:endParaRPr kumimoji="0" lang="en-US" sz="3200" b="1" i="0" u="none" strike="noStrike" kern="1200" cap="none" spc="0" normalizeH="0" baseline="0" noProof="0" dirty="0" smtClean="0">
              <a:ln>
                <a:noFill/>
              </a:ln>
              <a:solidFill>
                <a:srgbClr val="002060"/>
              </a:solidFill>
              <a:effectLst/>
              <a:uLnTx/>
              <a:uFillTx/>
              <a:latin typeface="+mj-lt"/>
              <a:ea typeface="+mj-ea"/>
              <a:cs typeface="+mj-cs"/>
            </a:endParaRPr>
          </a:p>
        </p:txBody>
      </p:sp>
      <p:sp>
        <p:nvSpPr>
          <p:cNvPr id="8" name="7 - Θέση αριθμού διαφάνειας"/>
          <p:cNvSpPr>
            <a:spLocks noGrp="1"/>
          </p:cNvSpPr>
          <p:nvPr>
            <p:ph type="sldNum" sz="quarter" idx="12"/>
          </p:nvPr>
        </p:nvSpPr>
        <p:spPr/>
        <p:txBody>
          <a:bodyPr/>
          <a:lstStyle/>
          <a:p>
            <a:pPr>
              <a:defRPr/>
            </a:pPr>
            <a:fld id="{1A5AFEB3-9FE6-4F28-B17E-F12F1808A410}" type="slidenum">
              <a:rPr lang="en-US" altLang="en-US" smtClean="0"/>
              <a:pPr>
                <a:defRPr/>
              </a:pPr>
              <a:t>180</a:t>
            </a:fld>
            <a:endParaRPr lang="en-US" altLang="en-US"/>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5"/>
          <p:cNvSpPr txBox="1">
            <a:spLocks noChangeArrowheads="1"/>
          </p:cNvSpPr>
          <p:nvPr/>
        </p:nvSpPr>
        <p:spPr bwMode="auto">
          <a:xfrm>
            <a:off x="2722564" y="1633221"/>
            <a:ext cx="6398854"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Διασκεδασμός του φωτός</a:t>
            </a:r>
            <a:endParaRPr lang="en-US" sz="4000" b="1" dirty="0" smtClean="0">
              <a:solidFill>
                <a:srgbClr val="0F7698"/>
              </a:solidFill>
            </a:endParaRPr>
          </a:p>
        </p:txBody>
      </p:sp>
      <p:pic>
        <p:nvPicPr>
          <p:cNvPr id="661506" name="Picture 2" descr="Αποτέλεσμα εικόνας για διασκεδασμος φωτος">
            <a:hlinkClick r:id="rId2"/>
          </p:cNvPr>
          <p:cNvPicPr>
            <a:picLocks noChangeAspect="1" noChangeArrowheads="1"/>
          </p:cNvPicPr>
          <p:nvPr/>
        </p:nvPicPr>
        <p:blipFill>
          <a:blip r:embed="rId3" cstate="print"/>
          <a:srcRect/>
          <a:stretch>
            <a:fillRect/>
          </a:stretch>
        </p:blipFill>
        <p:spPr bwMode="auto">
          <a:xfrm>
            <a:off x="3217333" y="2450042"/>
            <a:ext cx="5373512" cy="3910263"/>
          </a:xfrm>
          <a:prstGeom prst="rect">
            <a:avLst/>
          </a:prstGeom>
          <a:noFill/>
          <a:scene3d>
            <a:camera prst="orthographicFront"/>
            <a:lightRig rig="threePt" dir="t"/>
          </a:scene3d>
          <a:sp3d>
            <a:bevelT/>
          </a:sp3d>
        </p:spPr>
      </p:pic>
      <p:sp>
        <p:nvSpPr>
          <p:cNvPr id="9" name="8 - Θέση αριθμού διαφάνειας"/>
          <p:cNvSpPr>
            <a:spLocks noGrp="1"/>
          </p:cNvSpPr>
          <p:nvPr>
            <p:ph type="sldNum" sz="quarter" idx="12"/>
          </p:nvPr>
        </p:nvSpPr>
        <p:spPr/>
        <p:txBody>
          <a:bodyPr/>
          <a:lstStyle/>
          <a:p>
            <a:fld id="{C2F5A187-A889-495D-B202-899DA2CF5BAE}" type="slidenum">
              <a:rPr lang="en-US" smtClean="0"/>
              <a:pPr/>
              <a:t>181</a:t>
            </a:fld>
            <a:endParaRPr lang="en-US"/>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Grp="1" noChangeArrowheads="1"/>
          </p:cNvSpPr>
          <p:nvPr>
            <p:ph type="body" sz="half" idx="1"/>
          </p:nvPr>
        </p:nvSpPr>
        <p:spPr>
          <a:xfrm>
            <a:off x="428976" y="4349574"/>
            <a:ext cx="6829778" cy="2006070"/>
          </a:xfrm>
        </p:spPr>
        <p:txBody>
          <a:bodyPr>
            <a:noAutofit/>
          </a:bodyPr>
          <a:lstStyle/>
          <a:p>
            <a:pPr marL="271463" indent="-271463" algn="just" eaLnBrk="1" hangingPunct="1"/>
            <a:r>
              <a:rPr lang="el-GR" sz="2000" b="1" dirty="0" smtClean="0">
                <a:solidFill>
                  <a:schemeClr val="tx1"/>
                </a:solidFill>
              </a:rPr>
              <a:t>Γενικά, ο </a:t>
            </a:r>
            <a:r>
              <a:rPr lang="el-GR" sz="2000" b="1" dirty="0" smtClean="0">
                <a:solidFill>
                  <a:srgbClr val="002060"/>
                </a:solidFill>
              </a:rPr>
              <a:t>δείκτης διάθλασης </a:t>
            </a:r>
            <a:r>
              <a:rPr lang="el-GR" sz="2000" b="1" dirty="0" smtClean="0">
                <a:solidFill>
                  <a:schemeClr val="tx1"/>
                </a:solidFill>
              </a:rPr>
              <a:t>ενός υλικού </a:t>
            </a:r>
            <a:r>
              <a:rPr lang="el-GR" sz="2000" b="1" dirty="0" smtClean="0">
                <a:solidFill>
                  <a:srgbClr val="002060"/>
                </a:solidFill>
              </a:rPr>
              <a:t>μειώνεται</a:t>
            </a:r>
            <a:r>
              <a:rPr lang="el-GR" sz="2000" b="1" dirty="0" smtClean="0">
                <a:solidFill>
                  <a:schemeClr val="tx1"/>
                </a:solidFill>
              </a:rPr>
              <a:t> όταν </a:t>
            </a:r>
            <a:r>
              <a:rPr lang="el-GR" sz="2000" b="1" dirty="0" smtClean="0">
                <a:solidFill>
                  <a:srgbClr val="002060"/>
                </a:solidFill>
              </a:rPr>
              <a:t>αυξάνεται το μήκος κύματος του φωτός</a:t>
            </a:r>
            <a:r>
              <a:rPr lang="el-GR" sz="2000" b="1" dirty="0" smtClean="0">
                <a:solidFill>
                  <a:schemeClr val="tx1"/>
                </a:solidFill>
              </a:rPr>
              <a:t>.</a:t>
            </a:r>
          </a:p>
          <a:p>
            <a:pPr marL="271463" indent="-271463" algn="just" eaLnBrk="1" hangingPunct="1"/>
            <a:r>
              <a:rPr lang="el-GR" sz="2000" b="1" dirty="0" smtClean="0">
                <a:solidFill>
                  <a:schemeClr val="tx1"/>
                </a:solidFill>
              </a:rPr>
              <a:t>Όταν το ιώδες φως διέρχεται από ένα διαθλαστικό υλικό εκτρέπεται περισσότερο σε σχέση με το κόκκινο φως</a:t>
            </a:r>
            <a:r>
              <a:rPr lang="en-US" sz="2000" b="1" dirty="0" smtClean="0">
                <a:solidFill>
                  <a:schemeClr val="tx1"/>
                </a:solidFill>
              </a:rPr>
              <a:t>.</a:t>
            </a:r>
          </a:p>
        </p:txBody>
      </p:sp>
      <p:pic>
        <p:nvPicPr>
          <p:cNvPr id="55301" name="Picture 7" descr="27819_3521"/>
          <p:cNvPicPr>
            <a:picLocks noChangeAspect="1" noChangeArrowheads="1"/>
          </p:cNvPicPr>
          <p:nvPr/>
        </p:nvPicPr>
        <p:blipFill>
          <a:blip r:embed="rId2" cstate="print"/>
          <a:srcRect/>
          <a:stretch>
            <a:fillRect/>
          </a:stretch>
        </p:blipFill>
        <p:spPr bwMode="auto">
          <a:xfrm>
            <a:off x="7468307" y="1213379"/>
            <a:ext cx="4430183" cy="4392612"/>
          </a:xfrm>
          <a:prstGeom prst="rect">
            <a:avLst/>
          </a:prstGeom>
          <a:noFill/>
          <a:ln w="9525">
            <a:noFill/>
            <a:miter lim="800000"/>
            <a:headEnd/>
            <a:tailEnd/>
          </a:ln>
          <a:scene3d>
            <a:camera prst="orthographicFront"/>
            <a:lightRig rig="threePt" dir="t"/>
          </a:scene3d>
          <a:sp3d>
            <a:bevelT/>
          </a:sp3d>
        </p:spPr>
      </p:pic>
      <p:sp>
        <p:nvSpPr>
          <p:cNvPr id="7" name="Rectangle 5"/>
          <p:cNvSpPr>
            <a:spLocks noGrp="1" noChangeArrowheads="1"/>
          </p:cNvSpPr>
          <p:nvPr>
            <p:ph idx="1"/>
          </p:nvPr>
        </p:nvSpPr>
        <p:spPr>
          <a:xfrm>
            <a:off x="428977" y="1246197"/>
            <a:ext cx="6920089" cy="3179047"/>
          </a:xfrm>
        </p:spPr>
        <p:txBody>
          <a:bodyPr>
            <a:normAutofit lnSpcReduction="10000"/>
          </a:bodyPr>
          <a:lstStyle/>
          <a:p>
            <a:pPr marL="271463" indent="-271463" algn="just" eaLnBrk="1" hangingPunct="1"/>
            <a:r>
              <a:rPr lang="el-GR" sz="2000" b="1" dirty="0" smtClean="0">
                <a:solidFill>
                  <a:schemeClr val="tx1"/>
                </a:solidFill>
              </a:rPr>
              <a:t>Για ένα δεδομένο υλικό</a:t>
            </a:r>
            <a:r>
              <a:rPr lang="en-US" sz="2000" b="1" dirty="0" smtClean="0">
                <a:solidFill>
                  <a:schemeClr val="tx1"/>
                </a:solidFill>
              </a:rPr>
              <a:t>, </a:t>
            </a:r>
            <a:r>
              <a:rPr lang="el-GR" sz="2000" b="1" dirty="0" smtClean="0">
                <a:solidFill>
                  <a:schemeClr val="tx1"/>
                </a:solidFill>
              </a:rPr>
              <a:t>ο δείκτης διάθλασης μεταβάλλεται συναρτήσει του μήκους κύματος του φωτός το οποίο διέρχεται από το υλικό.</a:t>
            </a:r>
          </a:p>
          <a:p>
            <a:pPr marL="271463" indent="-271463" algn="just" eaLnBrk="1" hangingPunct="1"/>
            <a:r>
              <a:rPr lang="el-GR" sz="2000" b="1" dirty="0" smtClean="0">
                <a:solidFill>
                  <a:schemeClr val="tx1"/>
                </a:solidFill>
              </a:rPr>
              <a:t>Αυτή η εξάρτηση του δείκτη διάθλασης </a:t>
            </a:r>
            <a:r>
              <a:rPr lang="en-US" sz="2000" b="1" i="1" dirty="0" smtClean="0">
                <a:solidFill>
                  <a:schemeClr val="tx1"/>
                </a:solidFill>
              </a:rPr>
              <a:t>n</a:t>
            </a:r>
            <a:r>
              <a:rPr lang="en-US" sz="2000" b="1" dirty="0" smtClean="0">
                <a:solidFill>
                  <a:schemeClr val="tx1"/>
                </a:solidFill>
              </a:rPr>
              <a:t> </a:t>
            </a:r>
            <a:r>
              <a:rPr lang="el-GR" sz="2000" b="1" dirty="0" smtClean="0">
                <a:solidFill>
                  <a:schemeClr val="tx1"/>
                </a:solidFill>
              </a:rPr>
              <a:t>από το μήκος κύματος του φωτός </a:t>
            </a:r>
            <a:r>
              <a:rPr lang="en-US" sz="2000" b="1" i="1" dirty="0" smtClean="0">
                <a:solidFill>
                  <a:schemeClr val="tx1"/>
                </a:solidFill>
              </a:rPr>
              <a:t>λ</a:t>
            </a:r>
            <a:r>
              <a:rPr lang="en-US" sz="2000" b="1" dirty="0" smtClean="0">
                <a:solidFill>
                  <a:schemeClr val="tx1"/>
                </a:solidFill>
              </a:rPr>
              <a:t> </a:t>
            </a:r>
            <a:r>
              <a:rPr lang="el-GR" sz="2000" b="1" dirty="0" smtClean="0">
                <a:solidFill>
                  <a:schemeClr val="tx1"/>
                </a:solidFill>
              </a:rPr>
              <a:t>ονομάζεται </a:t>
            </a:r>
            <a:r>
              <a:rPr lang="el-GR" sz="2400" b="1" i="1" dirty="0" smtClean="0">
                <a:solidFill>
                  <a:srgbClr val="002060"/>
                </a:solidFill>
              </a:rPr>
              <a:t>διασκεδασμός</a:t>
            </a:r>
            <a:r>
              <a:rPr lang="el-GR" sz="2400" b="1" dirty="0" smtClean="0">
                <a:solidFill>
                  <a:srgbClr val="002060"/>
                </a:solidFill>
              </a:rPr>
              <a:t> ή </a:t>
            </a:r>
            <a:r>
              <a:rPr lang="el-GR" sz="2400" b="1" i="1" dirty="0" smtClean="0">
                <a:solidFill>
                  <a:srgbClr val="002060"/>
                </a:solidFill>
              </a:rPr>
              <a:t>διασπορά</a:t>
            </a:r>
            <a:r>
              <a:rPr lang="en-US" sz="2000" b="1" dirty="0" smtClean="0">
                <a:solidFill>
                  <a:schemeClr val="tx1"/>
                </a:solidFill>
              </a:rPr>
              <a:t>.</a:t>
            </a:r>
          </a:p>
          <a:p>
            <a:pPr marL="271463" indent="-271463" algn="just" eaLnBrk="1" hangingPunct="1"/>
            <a:r>
              <a:rPr lang="el-GR" sz="2000" b="1" dirty="0" smtClean="0">
                <a:solidFill>
                  <a:schemeClr val="tx1"/>
                </a:solidFill>
              </a:rPr>
              <a:t>Σύμφωνα με τον νόμο της διάθλασης του </a:t>
            </a:r>
            <a:r>
              <a:rPr lang="el-GR" sz="2000" b="1" dirty="0" err="1" smtClean="0">
                <a:solidFill>
                  <a:schemeClr val="tx1"/>
                </a:solidFill>
              </a:rPr>
              <a:t>Snell</a:t>
            </a:r>
            <a:r>
              <a:rPr lang="el-GR" sz="2000" b="1" dirty="0" smtClean="0">
                <a:solidFill>
                  <a:schemeClr val="tx1"/>
                </a:solidFill>
              </a:rPr>
              <a:t>, όταν σε ένα διαθλαστικό υλικό προσπίπτει φως με διαφορετικά μήκη κύματος, τότε εκτρέπεται υπό διαφορετικές γωνίες.</a:t>
            </a:r>
          </a:p>
        </p:txBody>
      </p:sp>
      <p:sp>
        <p:nvSpPr>
          <p:cNvPr id="9" name="Title 1"/>
          <p:cNvSpPr txBox="1">
            <a:spLocks/>
          </p:cNvSpPr>
          <p:nvPr/>
        </p:nvSpPr>
        <p:spPr>
          <a:xfrm>
            <a:off x="1083733" y="158040"/>
            <a:ext cx="10047111" cy="620889"/>
          </a:xfrm>
          <a:prstGeom prst="rect">
            <a:avLst/>
          </a:prstGeom>
        </p:spPr>
        <p:txBody>
          <a:bodyPr vert="horz" lIns="91440" tIns="45720" rIns="91440" bIns="45720" rtlCol="0" anchor="t">
            <a:noAutofit/>
          </a:bodyPr>
          <a:lstStyle/>
          <a:p>
            <a:pPr lvl="0" algn="ctr">
              <a:spcBef>
                <a:spcPct val="0"/>
              </a:spcBef>
            </a:pPr>
            <a:r>
              <a:rPr lang="el-GR" sz="3200" b="1" noProof="0" dirty="0" smtClean="0">
                <a:solidFill>
                  <a:srgbClr val="002060"/>
                </a:solidFill>
              </a:rPr>
              <a:t>Διασκεδασμός του φωτός</a:t>
            </a:r>
            <a:endParaRPr kumimoji="0" lang="en-US" sz="3200" b="1" i="0" u="none" strike="noStrike" kern="1200" cap="none" spc="0" normalizeH="0" baseline="0" noProof="0" dirty="0" smtClean="0">
              <a:ln>
                <a:noFill/>
              </a:ln>
              <a:solidFill>
                <a:srgbClr val="002060"/>
              </a:solidFill>
              <a:effectLst/>
              <a:uLnTx/>
              <a:uFillTx/>
              <a:latin typeface="+mj-lt"/>
              <a:ea typeface="+mj-ea"/>
              <a:cs typeface="+mj-cs"/>
            </a:endParaRPr>
          </a:p>
        </p:txBody>
      </p:sp>
      <p:sp>
        <p:nvSpPr>
          <p:cNvPr id="10" name="9 - Θέση αριθμού διαφάνειας"/>
          <p:cNvSpPr>
            <a:spLocks noGrp="1"/>
          </p:cNvSpPr>
          <p:nvPr>
            <p:ph type="sldNum" sz="quarter" idx="12"/>
          </p:nvPr>
        </p:nvSpPr>
        <p:spPr/>
        <p:txBody>
          <a:bodyPr/>
          <a:lstStyle/>
          <a:p>
            <a:pPr>
              <a:defRPr/>
            </a:pPr>
            <a:fld id="{1A5AFEB3-9FE6-4F28-B17E-F12F1808A410}" type="slidenum">
              <a:rPr lang="en-US" altLang="en-US" smtClean="0"/>
              <a:pPr>
                <a:defRPr/>
              </a:pPr>
              <a:t>182</a:t>
            </a:fld>
            <a:endParaRPr lang="en-US" altLang="en-US"/>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sz="half" idx="1"/>
          </p:nvPr>
        </p:nvSpPr>
        <p:spPr>
          <a:xfrm>
            <a:off x="632178" y="1426812"/>
            <a:ext cx="5531555" cy="3585456"/>
          </a:xfrm>
        </p:spPr>
        <p:txBody>
          <a:bodyPr>
            <a:noAutofit/>
          </a:bodyPr>
          <a:lstStyle/>
          <a:p>
            <a:pPr marL="361950" indent="-361950" algn="just" eaLnBrk="1" hangingPunct="1">
              <a:lnSpc>
                <a:spcPct val="100000"/>
              </a:lnSpc>
            </a:pPr>
            <a:r>
              <a:rPr lang="el-GR" sz="2000" b="1" dirty="0" smtClean="0">
                <a:solidFill>
                  <a:schemeClr val="tx1"/>
                </a:solidFill>
              </a:rPr>
              <a:t>Επειδή κάθε χρώμα έχει διαφορετική γωνία εκτροπής</a:t>
            </a:r>
            <a:r>
              <a:rPr lang="en-US" sz="2000" b="1" dirty="0" smtClean="0">
                <a:solidFill>
                  <a:schemeClr val="tx1"/>
                </a:solidFill>
              </a:rPr>
              <a:t>, </a:t>
            </a:r>
            <a:r>
              <a:rPr lang="el-GR" sz="2000" b="1" dirty="0" smtClean="0">
                <a:solidFill>
                  <a:schemeClr val="tx1"/>
                </a:solidFill>
              </a:rPr>
              <a:t>το λευκό φως αναλύεται σε ένα </a:t>
            </a:r>
            <a:r>
              <a:rPr lang="el-GR" sz="2000" b="1" i="1" dirty="0" smtClean="0">
                <a:solidFill>
                  <a:schemeClr val="tx1"/>
                </a:solidFill>
              </a:rPr>
              <a:t>φάσμα</a:t>
            </a:r>
            <a:r>
              <a:rPr lang="en-US" sz="2000" b="1" i="1" dirty="0" smtClean="0">
                <a:solidFill>
                  <a:schemeClr val="tx1"/>
                </a:solidFill>
              </a:rPr>
              <a:t>.</a:t>
            </a:r>
            <a:endParaRPr lang="en-US" sz="2000" b="1" dirty="0" smtClean="0">
              <a:solidFill>
                <a:schemeClr val="tx1"/>
              </a:solidFill>
            </a:endParaRPr>
          </a:p>
          <a:p>
            <a:pPr marL="361950" lvl="1" indent="-361950" algn="just" eaLnBrk="1" hangingPunct="1"/>
            <a:r>
              <a:rPr lang="el-GR" sz="2000" b="1" dirty="0" smtClean="0">
                <a:solidFill>
                  <a:schemeClr val="tx1"/>
                </a:solidFill>
              </a:rPr>
              <a:t>Το </a:t>
            </a:r>
            <a:r>
              <a:rPr lang="el-GR" sz="2000" b="1" dirty="0" smtClean="0">
                <a:solidFill>
                  <a:srgbClr val="002060"/>
                </a:solidFill>
              </a:rPr>
              <a:t>ιώδες</a:t>
            </a:r>
            <a:r>
              <a:rPr lang="el-GR" sz="2000" b="1" dirty="0" smtClean="0">
                <a:solidFill>
                  <a:schemeClr val="tx1"/>
                </a:solidFill>
              </a:rPr>
              <a:t> φως παρουσιάζει τη </a:t>
            </a:r>
            <a:r>
              <a:rPr lang="el-GR" sz="2000" b="1" dirty="0" smtClean="0">
                <a:solidFill>
                  <a:srgbClr val="002060"/>
                </a:solidFill>
              </a:rPr>
              <a:t>μεγαλύτερη</a:t>
            </a:r>
            <a:r>
              <a:rPr lang="el-GR" sz="2000" b="1" dirty="0" smtClean="0">
                <a:solidFill>
                  <a:schemeClr val="tx1"/>
                </a:solidFill>
              </a:rPr>
              <a:t> εκτροπή</a:t>
            </a:r>
            <a:r>
              <a:rPr lang="en-US" sz="2000" b="1" dirty="0" smtClean="0">
                <a:solidFill>
                  <a:schemeClr val="tx1"/>
                </a:solidFill>
              </a:rPr>
              <a:t>.</a:t>
            </a:r>
          </a:p>
          <a:p>
            <a:pPr marL="361950" lvl="1" indent="-361950" algn="just" eaLnBrk="1" hangingPunct="1"/>
            <a:r>
              <a:rPr lang="el-GR" sz="2000" b="1" dirty="0" smtClean="0">
                <a:solidFill>
                  <a:schemeClr val="tx1"/>
                </a:solidFill>
              </a:rPr>
              <a:t>Το </a:t>
            </a:r>
            <a:r>
              <a:rPr lang="el-GR" sz="2000" b="1" dirty="0" smtClean="0">
                <a:solidFill>
                  <a:srgbClr val="002060"/>
                </a:solidFill>
              </a:rPr>
              <a:t>κόκκινο</a:t>
            </a:r>
            <a:r>
              <a:rPr lang="el-GR" sz="2000" b="1" dirty="0" smtClean="0">
                <a:solidFill>
                  <a:schemeClr val="tx1"/>
                </a:solidFill>
              </a:rPr>
              <a:t> φως παρουσιάζει τη </a:t>
            </a:r>
            <a:r>
              <a:rPr lang="el-GR" sz="2000" b="1" dirty="0" smtClean="0">
                <a:solidFill>
                  <a:srgbClr val="002060"/>
                </a:solidFill>
              </a:rPr>
              <a:t>μικρότερη</a:t>
            </a:r>
            <a:r>
              <a:rPr lang="el-GR" sz="2000" b="1" dirty="0" smtClean="0">
                <a:solidFill>
                  <a:schemeClr val="tx1"/>
                </a:solidFill>
              </a:rPr>
              <a:t> εκτροπή</a:t>
            </a:r>
            <a:r>
              <a:rPr lang="en-US" sz="2000" b="1" dirty="0" smtClean="0">
                <a:solidFill>
                  <a:schemeClr val="tx1"/>
                </a:solidFill>
              </a:rPr>
              <a:t>.</a:t>
            </a:r>
          </a:p>
          <a:p>
            <a:pPr marL="361950" lvl="1" indent="-361950" algn="just" eaLnBrk="1" hangingPunct="1"/>
            <a:r>
              <a:rPr lang="el-GR" sz="2000" b="1" dirty="0" smtClean="0">
                <a:solidFill>
                  <a:schemeClr val="tx1"/>
                </a:solidFill>
              </a:rPr>
              <a:t>Τα υπόλοιπα χρώματα βρίσκονται </a:t>
            </a:r>
            <a:r>
              <a:rPr lang="el-GR" sz="2000" b="1" dirty="0" smtClean="0">
                <a:solidFill>
                  <a:srgbClr val="002060"/>
                </a:solidFill>
              </a:rPr>
              <a:t>μεταξύ αυτών των δύο χρωμάτων</a:t>
            </a:r>
            <a:r>
              <a:rPr lang="en-US" sz="2000" b="1" dirty="0" smtClean="0">
                <a:solidFill>
                  <a:schemeClr val="tx1"/>
                </a:solidFill>
              </a:rPr>
              <a:t>.</a:t>
            </a:r>
          </a:p>
        </p:txBody>
      </p:sp>
      <p:pic>
        <p:nvPicPr>
          <p:cNvPr id="56325" name="Picture 7" descr="27819_3522"/>
          <p:cNvPicPr>
            <a:picLocks noChangeAspect="1" noChangeArrowheads="1"/>
          </p:cNvPicPr>
          <p:nvPr/>
        </p:nvPicPr>
        <p:blipFill>
          <a:blip r:embed="rId2" cstate="print"/>
          <a:srcRect/>
          <a:stretch>
            <a:fillRect/>
          </a:stretch>
        </p:blipFill>
        <p:spPr bwMode="auto">
          <a:xfrm>
            <a:off x="6479118" y="1052513"/>
            <a:ext cx="4794249" cy="4824412"/>
          </a:xfrm>
          <a:prstGeom prst="rect">
            <a:avLst/>
          </a:prstGeom>
          <a:noFill/>
          <a:ln w="9525">
            <a:noFill/>
            <a:miter lim="800000"/>
            <a:headEnd/>
            <a:tailEnd/>
          </a:ln>
          <a:scene3d>
            <a:camera prst="orthographicFront"/>
            <a:lightRig rig="threePt" dir="t"/>
          </a:scene3d>
          <a:sp3d>
            <a:bevelT/>
          </a:sp3d>
        </p:spPr>
      </p:pic>
      <p:sp>
        <p:nvSpPr>
          <p:cNvPr id="8" name="Title 1"/>
          <p:cNvSpPr txBox="1">
            <a:spLocks/>
          </p:cNvSpPr>
          <p:nvPr/>
        </p:nvSpPr>
        <p:spPr>
          <a:xfrm>
            <a:off x="1083733" y="158040"/>
            <a:ext cx="10047111" cy="620889"/>
          </a:xfrm>
          <a:prstGeom prst="rect">
            <a:avLst/>
          </a:prstGeom>
        </p:spPr>
        <p:txBody>
          <a:bodyPr vert="horz" lIns="91440" tIns="45720" rIns="91440" bIns="45720" rtlCol="0" anchor="t">
            <a:noAutofit/>
          </a:bodyPr>
          <a:lstStyle/>
          <a:p>
            <a:pPr lvl="0" algn="ctr">
              <a:spcBef>
                <a:spcPct val="0"/>
              </a:spcBef>
            </a:pPr>
            <a:r>
              <a:rPr lang="el-GR" sz="3200" b="1" noProof="0" dirty="0" smtClean="0">
                <a:solidFill>
                  <a:srgbClr val="002060"/>
                </a:solidFill>
              </a:rPr>
              <a:t>Διασκεδασμός του φωτός</a:t>
            </a:r>
            <a:endParaRPr kumimoji="0" lang="en-US" sz="3200" b="1" i="0" u="none" strike="noStrike" kern="1200" cap="none" spc="0" normalizeH="0" baseline="0" noProof="0" dirty="0" smtClean="0">
              <a:ln>
                <a:noFill/>
              </a:ln>
              <a:solidFill>
                <a:srgbClr val="002060"/>
              </a:solidFill>
              <a:effectLst/>
              <a:uLnTx/>
              <a:uFillTx/>
              <a:latin typeface="+mj-lt"/>
              <a:ea typeface="+mj-ea"/>
              <a:cs typeface="+mj-cs"/>
            </a:endParaRPr>
          </a:p>
        </p:txBody>
      </p:sp>
      <p:sp>
        <p:nvSpPr>
          <p:cNvPr id="9" name="8 - Θέση αριθμού διαφάνειας"/>
          <p:cNvSpPr>
            <a:spLocks noGrp="1"/>
          </p:cNvSpPr>
          <p:nvPr>
            <p:ph type="sldNum" sz="quarter" idx="12"/>
          </p:nvPr>
        </p:nvSpPr>
        <p:spPr/>
        <p:txBody>
          <a:bodyPr/>
          <a:lstStyle/>
          <a:p>
            <a:fld id="{C2F5A187-A889-495D-B202-899DA2CF5BAE}" type="slidenum">
              <a:rPr lang="en-US" smtClean="0"/>
              <a:pPr/>
              <a:t>183</a:t>
            </a:fld>
            <a:endParaRPr lang="en-US"/>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4"/>
          <p:cNvSpPr>
            <a:spLocks noGrp="1" noChangeArrowheads="1"/>
          </p:cNvSpPr>
          <p:nvPr>
            <p:ph type="title"/>
          </p:nvPr>
        </p:nvSpPr>
        <p:spPr>
          <a:xfrm>
            <a:off x="677334" y="1061155"/>
            <a:ext cx="2827866" cy="485422"/>
          </a:xfrm>
        </p:spPr>
        <p:txBody>
          <a:bodyPr>
            <a:noAutofit/>
          </a:bodyPr>
          <a:lstStyle/>
          <a:p>
            <a:pPr eaLnBrk="1" hangingPunct="1"/>
            <a:r>
              <a:rPr lang="el-GR" sz="2400" b="1" dirty="0" smtClean="0">
                <a:solidFill>
                  <a:srgbClr val="002060"/>
                </a:solidFill>
              </a:rPr>
              <a:t>Το ουράνιο τόξο</a:t>
            </a:r>
            <a:endParaRPr lang="en-US" sz="2400" b="1" dirty="0" smtClean="0">
              <a:solidFill>
                <a:srgbClr val="002060"/>
              </a:solidFill>
            </a:endParaRPr>
          </a:p>
        </p:txBody>
      </p:sp>
      <p:sp>
        <p:nvSpPr>
          <p:cNvPr id="57347" name="Rectangle 5"/>
          <p:cNvSpPr>
            <a:spLocks noGrp="1" noChangeArrowheads="1"/>
          </p:cNvSpPr>
          <p:nvPr>
            <p:ph idx="1"/>
          </p:nvPr>
        </p:nvSpPr>
        <p:spPr>
          <a:xfrm>
            <a:off x="214487" y="1584855"/>
            <a:ext cx="7778046" cy="2546878"/>
          </a:xfrm>
        </p:spPr>
        <p:txBody>
          <a:bodyPr>
            <a:noAutofit/>
          </a:bodyPr>
          <a:lstStyle/>
          <a:p>
            <a:pPr marL="271463" indent="-271463" algn="just" eaLnBrk="1" hangingPunct="1"/>
            <a:r>
              <a:rPr lang="el-GR" sz="2000" b="1" dirty="0" smtClean="0">
                <a:solidFill>
                  <a:schemeClr val="tx1"/>
                </a:solidFill>
              </a:rPr>
              <a:t>Μια ακτίνα φωτός προσπίπτει σε μια σταγόνα νερού στην ατμόσφαιρα</a:t>
            </a:r>
            <a:r>
              <a:rPr lang="en-US" sz="2000" b="1" dirty="0" smtClean="0">
                <a:solidFill>
                  <a:schemeClr val="tx1"/>
                </a:solidFill>
              </a:rPr>
              <a:t>.</a:t>
            </a:r>
          </a:p>
          <a:p>
            <a:pPr marL="271463" indent="-271463" algn="just" eaLnBrk="1" hangingPunct="1"/>
            <a:r>
              <a:rPr lang="el-GR" sz="2000" b="1" dirty="0" smtClean="0">
                <a:solidFill>
                  <a:schemeClr val="tx1"/>
                </a:solidFill>
              </a:rPr>
              <a:t>Η ακτίνα ανακλάται και διαθλάται</a:t>
            </a:r>
            <a:r>
              <a:rPr lang="en-US" sz="2000" b="1" dirty="0" smtClean="0">
                <a:solidFill>
                  <a:schemeClr val="tx1"/>
                </a:solidFill>
              </a:rPr>
              <a:t>.</a:t>
            </a:r>
          </a:p>
          <a:p>
            <a:pPr marL="271463" lvl="1" indent="-271463" algn="just" eaLnBrk="1" hangingPunct="1"/>
            <a:r>
              <a:rPr lang="el-GR" sz="2000" b="1" dirty="0" smtClean="0">
                <a:solidFill>
                  <a:schemeClr val="tx1"/>
                </a:solidFill>
              </a:rPr>
              <a:t>Πρώτα διαθλάται στην μπροστινή επιφάνεια της σταγόνας.</a:t>
            </a:r>
            <a:endParaRPr lang="en-US" sz="2000" b="1" dirty="0" smtClean="0">
              <a:solidFill>
                <a:schemeClr val="tx1"/>
              </a:solidFill>
            </a:endParaRPr>
          </a:p>
          <a:p>
            <a:pPr marL="271463" lvl="2" indent="-271463" algn="just" eaLnBrk="1" hangingPunct="1"/>
            <a:r>
              <a:rPr lang="el-GR" sz="2000" b="1" dirty="0" smtClean="0">
                <a:solidFill>
                  <a:schemeClr val="tx1"/>
                </a:solidFill>
              </a:rPr>
              <a:t>Το ιώδες φως παρουσιάζει τη μεγαλύτερη εκτροπή</a:t>
            </a:r>
            <a:r>
              <a:rPr lang="en-US" sz="2000" b="1" dirty="0" smtClean="0">
                <a:solidFill>
                  <a:schemeClr val="tx1"/>
                </a:solidFill>
              </a:rPr>
              <a:t>.</a:t>
            </a:r>
          </a:p>
          <a:p>
            <a:pPr marL="271463" lvl="2" indent="-271463" algn="just" eaLnBrk="1" hangingPunct="1"/>
            <a:r>
              <a:rPr lang="el-GR" sz="2000" b="1" dirty="0" smtClean="0">
                <a:solidFill>
                  <a:schemeClr val="tx1"/>
                </a:solidFill>
              </a:rPr>
              <a:t>Το κόκκινο φως παρουσιάζει τη μικρότερη εκτροπή</a:t>
            </a:r>
            <a:r>
              <a:rPr lang="en-US" sz="2000" b="1" dirty="0" smtClean="0">
                <a:solidFill>
                  <a:schemeClr val="tx1"/>
                </a:solidFill>
              </a:rPr>
              <a:t>.</a:t>
            </a:r>
          </a:p>
        </p:txBody>
      </p:sp>
      <p:sp>
        <p:nvSpPr>
          <p:cNvPr id="5" name="Title 1"/>
          <p:cNvSpPr txBox="1">
            <a:spLocks/>
          </p:cNvSpPr>
          <p:nvPr/>
        </p:nvSpPr>
        <p:spPr>
          <a:xfrm>
            <a:off x="1083733" y="158040"/>
            <a:ext cx="10047111" cy="620889"/>
          </a:xfrm>
          <a:prstGeom prst="rect">
            <a:avLst/>
          </a:prstGeom>
        </p:spPr>
        <p:txBody>
          <a:bodyPr vert="horz" lIns="91440" tIns="45720" rIns="91440" bIns="45720" rtlCol="0" anchor="t">
            <a:noAutofit/>
          </a:bodyPr>
          <a:lstStyle/>
          <a:p>
            <a:pPr lvl="0" algn="ctr">
              <a:spcBef>
                <a:spcPct val="0"/>
              </a:spcBef>
            </a:pPr>
            <a:r>
              <a:rPr lang="el-GR" sz="3200" b="1" noProof="0" dirty="0" smtClean="0">
                <a:solidFill>
                  <a:srgbClr val="002060"/>
                </a:solidFill>
              </a:rPr>
              <a:t>Διασκεδασμός του φωτός</a:t>
            </a:r>
            <a:endParaRPr kumimoji="0" lang="en-US" sz="3200" b="1" i="0" u="none" strike="noStrike" kern="1200" cap="none" spc="0" normalizeH="0" baseline="0" noProof="0" dirty="0" smtClean="0">
              <a:ln>
                <a:noFill/>
              </a:ln>
              <a:solidFill>
                <a:srgbClr val="002060"/>
              </a:solidFill>
              <a:effectLst/>
              <a:uLnTx/>
              <a:uFillTx/>
              <a:latin typeface="+mj-lt"/>
              <a:ea typeface="+mj-ea"/>
              <a:cs typeface="+mj-cs"/>
            </a:endParaRPr>
          </a:p>
        </p:txBody>
      </p:sp>
      <p:sp>
        <p:nvSpPr>
          <p:cNvPr id="6" name="Rectangle 3"/>
          <p:cNvSpPr txBox="1">
            <a:spLocks noChangeArrowheads="1"/>
          </p:cNvSpPr>
          <p:nvPr/>
        </p:nvSpPr>
        <p:spPr>
          <a:xfrm>
            <a:off x="169332" y="4225402"/>
            <a:ext cx="7461955" cy="1881893"/>
          </a:xfrm>
          <a:prstGeom prst="rect">
            <a:avLst/>
          </a:prstGeom>
        </p:spPr>
        <p:txBody>
          <a:bodyPr vert="horz" lIns="91440" tIns="45720" rIns="91440" bIns="45720" rtlCol="0">
            <a:noAutofit/>
          </a:bodyPr>
          <a:lstStyle/>
          <a:p>
            <a:pPr marL="271463" marR="0" lvl="0" indent="-271463" algn="l" defTabSz="457200" rtl="0" eaLnBrk="1" fontAlgn="auto" latinLnBrk="0" hangingPunct="1">
              <a:lnSpc>
                <a:spcPct val="90000"/>
              </a:lnSpc>
              <a:spcBef>
                <a:spcPts val="1000"/>
              </a:spcBef>
              <a:spcAft>
                <a:spcPts val="0"/>
              </a:spcAft>
              <a:buClr>
                <a:schemeClr val="accent1"/>
              </a:buClr>
              <a:buSzPct val="80000"/>
              <a:buFont typeface="Wingdings 3" charset="2"/>
              <a:buChar char=""/>
              <a:tabLst/>
              <a:defRPr/>
            </a:pPr>
            <a:r>
              <a:rPr kumimoji="0" lang="el-GR" sz="2000" b="1" i="0" u="none" strike="noStrike" kern="1200" cap="none" spc="0" normalizeH="0" baseline="0" noProof="0" dirty="0" smtClean="0">
                <a:ln>
                  <a:noFill/>
                </a:ln>
                <a:effectLst/>
                <a:uLnTx/>
                <a:uFillTx/>
                <a:latin typeface="+mn-lt"/>
                <a:ea typeface="+mn-ea"/>
                <a:cs typeface="+mn-cs"/>
              </a:rPr>
              <a:t>Στην πίσω επιφάνεια της σταγόνας, το φως ανακλάται</a:t>
            </a:r>
            <a:r>
              <a:rPr kumimoji="0" lang="en-US" sz="2000" b="1" i="0" u="none" strike="noStrike" kern="1200" cap="none" spc="0" normalizeH="0" baseline="0" noProof="0" dirty="0" smtClean="0">
                <a:ln>
                  <a:noFill/>
                </a:ln>
                <a:effectLst/>
                <a:uLnTx/>
                <a:uFillTx/>
                <a:latin typeface="+mn-lt"/>
                <a:ea typeface="+mn-ea"/>
                <a:cs typeface="+mn-cs"/>
              </a:rPr>
              <a:t>. </a:t>
            </a:r>
          </a:p>
          <a:p>
            <a:pPr marL="271463" marR="0" lvl="0" indent="-271463" algn="l" defTabSz="457200" rtl="0" eaLnBrk="1" fontAlgn="auto" latinLnBrk="0" hangingPunct="1">
              <a:lnSpc>
                <a:spcPct val="90000"/>
              </a:lnSpc>
              <a:spcBef>
                <a:spcPts val="1000"/>
              </a:spcBef>
              <a:spcAft>
                <a:spcPts val="0"/>
              </a:spcAft>
              <a:buClr>
                <a:schemeClr val="accent1"/>
              </a:buClr>
              <a:buSzPct val="80000"/>
              <a:buFont typeface="Wingdings 3" charset="2"/>
              <a:buChar char=""/>
              <a:tabLst/>
              <a:defRPr/>
            </a:pPr>
            <a:r>
              <a:rPr kumimoji="0" lang="el-GR" sz="2000" b="1" i="0" u="none" strike="noStrike" kern="1200" cap="none" spc="0" normalizeH="0" baseline="0" noProof="0" dirty="0" smtClean="0">
                <a:ln>
                  <a:noFill/>
                </a:ln>
                <a:effectLst/>
                <a:uLnTx/>
                <a:uFillTx/>
                <a:latin typeface="+mn-lt"/>
                <a:ea typeface="+mn-ea"/>
                <a:cs typeface="+mn-cs"/>
              </a:rPr>
              <a:t>Επιστρέφει στην μπροστινή επιφάνεια, όπου διαθλάται ξανά και περνά στον αέρα.</a:t>
            </a:r>
            <a:endParaRPr kumimoji="0" lang="en-US" sz="2000" b="1" i="0" u="none" strike="noStrike" kern="1200" cap="none" spc="0" normalizeH="0" baseline="0" noProof="0" dirty="0" smtClean="0">
              <a:ln>
                <a:noFill/>
              </a:ln>
              <a:effectLst/>
              <a:uLnTx/>
              <a:uFillTx/>
              <a:latin typeface="+mn-lt"/>
              <a:ea typeface="+mn-ea"/>
              <a:cs typeface="+mn-cs"/>
            </a:endParaRPr>
          </a:p>
          <a:p>
            <a:pPr marL="271463" marR="0" lvl="0" indent="-271463" algn="l" defTabSz="457200" rtl="0" eaLnBrk="1" fontAlgn="auto" latinLnBrk="0" hangingPunct="1">
              <a:lnSpc>
                <a:spcPct val="90000"/>
              </a:lnSpc>
              <a:spcBef>
                <a:spcPts val="1000"/>
              </a:spcBef>
              <a:spcAft>
                <a:spcPts val="0"/>
              </a:spcAft>
              <a:buClr>
                <a:schemeClr val="accent1"/>
              </a:buClr>
              <a:buSzPct val="80000"/>
              <a:buFont typeface="Wingdings 3" charset="2"/>
              <a:buChar char=""/>
              <a:tabLst/>
              <a:defRPr/>
            </a:pPr>
            <a:r>
              <a:rPr kumimoji="0" lang="el-GR" sz="2000" b="1" i="0" u="none" strike="noStrike" kern="1200" cap="none" spc="0" normalizeH="0" baseline="0" noProof="0" dirty="0" smtClean="0">
                <a:ln>
                  <a:noFill/>
                </a:ln>
                <a:effectLst/>
                <a:uLnTx/>
                <a:uFillTx/>
                <a:latin typeface="+mn-lt"/>
                <a:ea typeface="+mn-ea"/>
                <a:cs typeface="+mn-cs"/>
              </a:rPr>
              <a:t>Οι ακτίνες εξέρχονται από τη σταγόνα υπό διάφορες γωνίες</a:t>
            </a:r>
            <a:r>
              <a:rPr kumimoji="0" lang="en-US" sz="2000" b="1" i="0" u="none" strike="noStrike" kern="1200" cap="none" spc="0" normalizeH="0" baseline="0" noProof="0" dirty="0" smtClean="0">
                <a:ln>
                  <a:noFill/>
                </a:ln>
                <a:effectLst/>
                <a:uLnTx/>
                <a:uFillTx/>
                <a:latin typeface="+mn-lt"/>
                <a:ea typeface="+mn-ea"/>
                <a:cs typeface="+mn-cs"/>
              </a:rPr>
              <a:t>.</a:t>
            </a:r>
          </a:p>
        </p:txBody>
      </p:sp>
      <p:pic>
        <p:nvPicPr>
          <p:cNvPr id="7" name="Picture 7" descr="27819_3523"/>
          <p:cNvPicPr>
            <a:picLocks noChangeAspect="1" noChangeArrowheads="1"/>
          </p:cNvPicPr>
          <p:nvPr/>
        </p:nvPicPr>
        <p:blipFill>
          <a:blip r:embed="rId2" cstate="print"/>
          <a:srcRect/>
          <a:stretch>
            <a:fillRect/>
          </a:stretch>
        </p:blipFill>
        <p:spPr bwMode="auto">
          <a:xfrm>
            <a:off x="8105422" y="1284994"/>
            <a:ext cx="3905954" cy="4535487"/>
          </a:xfrm>
          <a:prstGeom prst="rect">
            <a:avLst/>
          </a:prstGeom>
          <a:noFill/>
          <a:ln w="9525">
            <a:noFill/>
            <a:miter lim="800000"/>
            <a:headEnd/>
            <a:tailEnd/>
          </a:ln>
          <a:scene3d>
            <a:camera prst="orthographicFront"/>
            <a:lightRig rig="threePt" dir="t"/>
          </a:scene3d>
          <a:sp3d>
            <a:bevelT/>
          </a:sp3d>
        </p:spPr>
      </p:pic>
      <p:sp>
        <p:nvSpPr>
          <p:cNvPr id="8" name="7 - Θέση αριθμού διαφάνειας"/>
          <p:cNvSpPr>
            <a:spLocks noGrp="1"/>
          </p:cNvSpPr>
          <p:nvPr>
            <p:ph type="sldNum" sz="quarter" idx="12"/>
          </p:nvPr>
        </p:nvSpPr>
        <p:spPr/>
        <p:txBody>
          <a:bodyPr/>
          <a:lstStyle/>
          <a:p>
            <a:fld id="{C2F5A187-A889-495D-B202-899DA2CF5BAE}" type="slidenum">
              <a:rPr lang="en-US" smtClean="0"/>
              <a:pPr/>
              <a:t>184</a:t>
            </a:fld>
            <a:endParaRPr lang="en-US"/>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type="body" sz="half" idx="2"/>
          </p:nvPr>
        </p:nvSpPr>
        <p:spPr>
          <a:xfrm>
            <a:off x="431095" y="1624719"/>
            <a:ext cx="7708193" cy="2044170"/>
          </a:xfrm>
        </p:spPr>
        <p:txBody>
          <a:bodyPr>
            <a:noAutofit/>
          </a:bodyPr>
          <a:lstStyle/>
          <a:p>
            <a:pPr marL="361950" indent="-361950" algn="just" eaLnBrk="1" hangingPunct="1">
              <a:lnSpc>
                <a:spcPct val="90000"/>
              </a:lnSpc>
              <a:defRPr/>
            </a:pPr>
            <a:r>
              <a:rPr lang="el-GR" sz="2000" b="1" dirty="0" smtClean="0">
                <a:solidFill>
                  <a:schemeClr val="tx1"/>
                </a:solidFill>
              </a:rPr>
              <a:t>Αν κάποιος παρατηρεί μια σταγόνα βροχής που βρίσκεται ψηλά στον ουρανό</a:t>
            </a:r>
            <a:r>
              <a:rPr lang="en-US" sz="2000" b="1" dirty="0" smtClean="0">
                <a:solidFill>
                  <a:schemeClr val="tx1"/>
                </a:solidFill>
              </a:rPr>
              <a:t>, </a:t>
            </a:r>
            <a:r>
              <a:rPr lang="el-GR" sz="2000" b="1" dirty="0" smtClean="0">
                <a:solidFill>
                  <a:schemeClr val="tx1"/>
                </a:solidFill>
              </a:rPr>
              <a:t>θα δει την κόκκινη ακτίνα</a:t>
            </a:r>
            <a:r>
              <a:rPr lang="en-US" sz="2000" b="1" dirty="0" smtClean="0">
                <a:solidFill>
                  <a:schemeClr val="tx1"/>
                </a:solidFill>
              </a:rPr>
              <a:t>.</a:t>
            </a:r>
          </a:p>
          <a:p>
            <a:pPr marL="361950" indent="-361950" algn="just" eaLnBrk="1" hangingPunct="1">
              <a:lnSpc>
                <a:spcPct val="90000"/>
              </a:lnSpc>
              <a:defRPr/>
            </a:pPr>
            <a:r>
              <a:rPr lang="el-GR" sz="2000" b="1" dirty="0" smtClean="0">
                <a:solidFill>
                  <a:schemeClr val="tx1"/>
                </a:solidFill>
              </a:rPr>
              <a:t>Μια σταγόνα που βρίσκεται πιο χαμηλά στον ουρανό, θα κατευθύνει το ιώδες φως προς τον παρατηρητή.</a:t>
            </a:r>
          </a:p>
          <a:p>
            <a:pPr marL="361950" indent="-361950" algn="just" eaLnBrk="1" hangingPunct="1">
              <a:lnSpc>
                <a:spcPct val="90000"/>
              </a:lnSpc>
              <a:defRPr/>
            </a:pPr>
            <a:r>
              <a:rPr lang="el-GR" sz="2000" b="1" dirty="0" smtClean="0">
                <a:solidFill>
                  <a:schemeClr val="tx1"/>
                </a:solidFill>
              </a:rPr>
              <a:t>Τα υπόλοιπα χρώματα του φάσματος βρίσκονται μεταξύ του κόκκινου και του ιώδους χρώματος.</a:t>
            </a:r>
            <a:endParaRPr lang="en-US" sz="2000" b="1" dirty="0" smtClean="0">
              <a:solidFill>
                <a:schemeClr val="tx1"/>
              </a:solidFill>
            </a:endParaRPr>
          </a:p>
        </p:txBody>
      </p:sp>
      <p:pic>
        <p:nvPicPr>
          <p:cNvPr id="59397" name="Picture 7" descr="27819_3524"/>
          <p:cNvPicPr>
            <a:picLocks noChangeAspect="1" noChangeArrowheads="1"/>
          </p:cNvPicPr>
          <p:nvPr/>
        </p:nvPicPr>
        <p:blipFill>
          <a:blip r:embed="rId2" cstate="print"/>
          <a:srcRect/>
          <a:stretch>
            <a:fillRect/>
          </a:stretch>
        </p:blipFill>
        <p:spPr bwMode="auto">
          <a:xfrm>
            <a:off x="8618687" y="462845"/>
            <a:ext cx="2997580" cy="3375378"/>
          </a:xfrm>
          <a:prstGeom prst="rect">
            <a:avLst/>
          </a:prstGeom>
          <a:noFill/>
          <a:ln w="9525">
            <a:noFill/>
            <a:miter lim="800000"/>
            <a:headEnd/>
            <a:tailEnd/>
          </a:ln>
          <a:scene3d>
            <a:camera prst="orthographicFront"/>
            <a:lightRig rig="threePt" dir="t"/>
          </a:scene3d>
          <a:sp3d>
            <a:bevelT/>
          </a:sp3d>
        </p:spPr>
      </p:pic>
      <p:sp>
        <p:nvSpPr>
          <p:cNvPr id="8" name="Title 1"/>
          <p:cNvSpPr txBox="1">
            <a:spLocks/>
          </p:cNvSpPr>
          <p:nvPr/>
        </p:nvSpPr>
        <p:spPr>
          <a:xfrm>
            <a:off x="1083733" y="158040"/>
            <a:ext cx="10047111" cy="620889"/>
          </a:xfrm>
          <a:prstGeom prst="rect">
            <a:avLst/>
          </a:prstGeom>
        </p:spPr>
        <p:txBody>
          <a:bodyPr vert="horz" lIns="91440" tIns="45720" rIns="91440" bIns="45720" rtlCol="0" anchor="t">
            <a:noAutofit/>
          </a:bodyPr>
          <a:lstStyle/>
          <a:p>
            <a:pPr lvl="0" algn="ctr">
              <a:spcBef>
                <a:spcPct val="0"/>
              </a:spcBef>
            </a:pPr>
            <a:r>
              <a:rPr lang="el-GR" sz="3200" b="1" noProof="0" dirty="0" smtClean="0">
                <a:solidFill>
                  <a:srgbClr val="002060"/>
                </a:solidFill>
              </a:rPr>
              <a:t>Διασκεδασμός του φωτός</a:t>
            </a:r>
            <a:endParaRPr kumimoji="0" lang="en-US" sz="3200" b="1" i="0" u="none" strike="noStrike" kern="1200" cap="none" spc="0" normalizeH="0" baseline="0" noProof="0" dirty="0" smtClean="0">
              <a:ln>
                <a:noFill/>
              </a:ln>
              <a:solidFill>
                <a:srgbClr val="002060"/>
              </a:solidFill>
              <a:effectLst/>
              <a:uLnTx/>
              <a:uFillTx/>
              <a:latin typeface="+mj-lt"/>
              <a:ea typeface="+mj-ea"/>
              <a:cs typeface="+mj-cs"/>
            </a:endParaRPr>
          </a:p>
        </p:txBody>
      </p:sp>
      <p:pic>
        <p:nvPicPr>
          <p:cNvPr id="9" name="Picture 6" descr="3525">
            <a:hlinkClick r:id="rId3"/>
          </p:cNvPr>
          <p:cNvPicPr>
            <a:picLocks noGrp="1" noChangeAspect="1" noChangeArrowheads="1"/>
          </p:cNvPicPr>
          <p:nvPr>
            <p:ph sz="half" idx="4294967295"/>
          </p:nvPr>
        </p:nvPicPr>
        <p:blipFill>
          <a:blip r:embed="rId4" cstate="print"/>
          <a:srcRect/>
          <a:stretch>
            <a:fillRect/>
          </a:stretch>
        </p:blipFill>
        <p:spPr>
          <a:xfrm>
            <a:off x="8315600" y="3962400"/>
            <a:ext cx="3559606" cy="2754489"/>
          </a:xfrm>
          <a:scene3d>
            <a:camera prst="orthographicFront"/>
            <a:lightRig rig="threePt" dir="t"/>
          </a:scene3d>
          <a:sp3d>
            <a:bevelT/>
          </a:sp3d>
        </p:spPr>
      </p:pic>
      <p:sp>
        <p:nvSpPr>
          <p:cNvPr id="10" name="Rectangle 3"/>
          <p:cNvSpPr txBox="1">
            <a:spLocks noChangeArrowheads="1"/>
          </p:cNvSpPr>
          <p:nvPr/>
        </p:nvSpPr>
        <p:spPr>
          <a:xfrm>
            <a:off x="383822" y="3869796"/>
            <a:ext cx="7789333" cy="2440693"/>
          </a:xfrm>
          <a:prstGeom prst="rect">
            <a:avLst/>
          </a:prstGeom>
        </p:spPr>
        <p:txBody>
          <a:bodyPr vert="horz" lIns="91440" tIns="45720" rIns="91440" bIns="45720" rtlCol="0">
            <a:normAutofit/>
          </a:bodyPr>
          <a:lstStyle/>
          <a:p>
            <a:pPr marL="361950" marR="0" lvl="0" indent="-361950" algn="just" defTabSz="457200" rtl="0" eaLnBrk="1" fontAlgn="auto" latinLnBrk="0" hangingPunct="1">
              <a:lnSpc>
                <a:spcPct val="90000"/>
              </a:lnSpc>
              <a:spcBef>
                <a:spcPts val="1000"/>
              </a:spcBef>
              <a:spcAft>
                <a:spcPts val="0"/>
              </a:spcAft>
              <a:buClr>
                <a:schemeClr val="accent1"/>
              </a:buClr>
              <a:buSzPct val="80000"/>
              <a:buFont typeface="Wingdings 3" charset="2"/>
              <a:buChar char=""/>
              <a:tabLst/>
              <a:defRPr/>
            </a:pPr>
            <a:r>
              <a:rPr kumimoji="0" lang="el-GR" sz="2000" b="1" i="0" u="none" strike="noStrike" kern="1200" cap="none" spc="0" normalizeH="0" baseline="0" noProof="0" dirty="0" smtClean="0">
                <a:ln>
                  <a:noFill/>
                </a:ln>
                <a:effectLst/>
                <a:uLnTx/>
                <a:uFillTx/>
                <a:latin typeface="+mn-lt"/>
                <a:ea typeface="+mn-ea"/>
                <a:cs typeface="+mn-cs"/>
              </a:rPr>
              <a:t>Το </a:t>
            </a:r>
            <a:r>
              <a:rPr kumimoji="0" lang="el-GR" sz="2000" b="1" i="0" u="none" strike="noStrike" kern="1200" cap="none" spc="0" normalizeH="0" baseline="0" noProof="0" dirty="0" smtClean="0">
                <a:ln>
                  <a:noFill/>
                </a:ln>
                <a:solidFill>
                  <a:srgbClr val="002060"/>
                </a:solidFill>
                <a:effectLst/>
                <a:uLnTx/>
                <a:uFillTx/>
                <a:latin typeface="+mn-lt"/>
                <a:ea typeface="+mn-ea"/>
                <a:cs typeface="+mn-cs"/>
              </a:rPr>
              <a:t>δευτερεύον ουράνιο τόξο </a:t>
            </a:r>
            <a:r>
              <a:rPr kumimoji="0" lang="el-GR" sz="2000" b="1" i="0" u="none" strike="noStrike" kern="1200" cap="none" spc="0" normalizeH="0" baseline="0" noProof="0" dirty="0" smtClean="0">
                <a:ln>
                  <a:noFill/>
                </a:ln>
                <a:effectLst/>
                <a:uLnTx/>
                <a:uFillTx/>
                <a:latin typeface="+mn-lt"/>
                <a:ea typeface="+mn-ea"/>
                <a:cs typeface="+mn-cs"/>
              </a:rPr>
              <a:t>είναι πιο αχνό από το κύριο</a:t>
            </a:r>
            <a:r>
              <a:rPr kumimoji="0" lang="en-US" sz="2000" b="1" i="0" u="none" strike="noStrike" kern="1200" cap="none" spc="0" normalizeH="0" baseline="0" noProof="0" dirty="0" smtClean="0">
                <a:ln>
                  <a:noFill/>
                </a:ln>
                <a:effectLst/>
                <a:uLnTx/>
                <a:uFillTx/>
                <a:latin typeface="+mn-lt"/>
                <a:ea typeface="+mn-ea"/>
                <a:cs typeface="+mn-cs"/>
              </a:rPr>
              <a:t>.</a:t>
            </a:r>
          </a:p>
          <a:p>
            <a:pPr marL="361950" marR="0" lvl="0" indent="-361950" algn="just" defTabSz="457200" rtl="0" eaLnBrk="1" fontAlgn="auto" latinLnBrk="0" hangingPunct="1">
              <a:lnSpc>
                <a:spcPct val="90000"/>
              </a:lnSpc>
              <a:spcBef>
                <a:spcPts val="1000"/>
              </a:spcBef>
              <a:spcAft>
                <a:spcPts val="0"/>
              </a:spcAft>
              <a:buClr>
                <a:schemeClr val="accent1"/>
              </a:buClr>
              <a:buSzPct val="80000"/>
              <a:buFont typeface="Wingdings 3" charset="2"/>
              <a:buChar char=""/>
              <a:tabLst/>
              <a:defRPr/>
            </a:pPr>
            <a:r>
              <a:rPr kumimoji="0" lang="el-GR" sz="2000" b="1" i="0" u="none" strike="noStrike" kern="1200" cap="none" spc="0" normalizeH="0" baseline="0" noProof="0" dirty="0" smtClean="0">
                <a:ln>
                  <a:noFill/>
                </a:ln>
                <a:effectLst/>
                <a:uLnTx/>
                <a:uFillTx/>
                <a:latin typeface="+mn-lt"/>
                <a:ea typeface="+mn-ea"/>
                <a:cs typeface="+mn-cs"/>
              </a:rPr>
              <a:t>Τα χρώματά του είναι αντεστραμμένα</a:t>
            </a:r>
            <a:r>
              <a:rPr kumimoji="0" lang="en-US" sz="2000" b="1" i="0" u="none" strike="noStrike" kern="1200" cap="none" spc="0" normalizeH="0" baseline="0" noProof="0" dirty="0" smtClean="0">
                <a:ln>
                  <a:noFill/>
                </a:ln>
                <a:effectLst/>
                <a:uLnTx/>
                <a:uFillTx/>
                <a:latin typeface="+mn-lt"/>
                <a:ea typeface="+mn-ea"/>
                <a:cs typeface="+mn-cs"/>
              </a:rPr>
              <a:t>.</a:t>
            </a:r>
          </a:p>
          <a:p>
            <a:pPr marL="361950" marR="0" lvl="0" indent="-361950" algn="just" defTabSz="457200" rtl="0" eaLnBrk="1" fontAlgn="auto" latinLnBrk="0" hangingPunct="1">
              <a:lnSpc>
                <a:spcPct val="90000"/>
              </a:lnSpc>
              <a:spcBef>
                <a:spcPts val="1000"/>
              </a:spcBef>
              <a:spcAft>
                <a:spcPts val="0"/>
              </a:spcAft>
              <a:buClr>
                <a:schemeClr val="accent1"/>
              </a:buClr>
              <a:buSzPct val="80000"/>
              <a:buFont typeface="Wingdings 3" charset="2"/>
              <a:buChar char=""/>
              <a:tabLst/>
              <a:defRPr/>
            </a:pPr>
            <a:r>
              <a:rPr kumimoji="0" lang="el-GR" sz="2000" b="1" i="0" u="none" strike="noStrike" kern="1200" cap="none" spc="0" normalizeH="0" baseline="0" noProof="0" dirty="0" smtClean="0">
                <a:ln>
                  <a:noFill/>
                </a:ln>
                <a:effectLst/>
                <a:uLnTx/>
                <a:uFillTx/>
                <a:latin typeface="+mn-lt"/>
                <a:ea typeface="+mn-ea"/>
                <a:cs typeface="+mn-cs"/>
              </a:rPr>
              <a:t>Το δευτερεύον ουράνιο τόξο σχηματίζεται επειδή το φως </a:t>
            </a:r>
            <a:r>
              <a:rPr kumimoji="0" lang="el-GR" sz="2000" b="1" i="0" u="none" strike="noStrike" kern="1200" cap="none" spc="0" normalizeH="0" baseline="0" noProof="0" dirty="0" smtClean="0">
                <a:ln>
                  <a:noFill/>
                </a:ln>
                <a:solidFill>
                  <a:srgbClr val="002060"/>
                </a:solidFill>
                <a:effectLst/>
                <a:uLnTx/>
                <a:uFillTx/>
                <a:latin typeface="+mn-lt"/>
                <a:ea typeface="+mn-ea"/>
                <a:cs typeface="+mn-cs"/>
              </a:rPr>
              <a:t>ανακλάται δύο φορές στην εσωτερική επιφάνεια της σταγόνας προτού εξέλθει από αυτήν</a:t>
            </a:r>
            <a:r>
              <a:rPr kumimoji="0" lang="en-US" sz="2000" b="1" i="0" u="none" strike="noStrike" kern="1200" cap="none" spc="0" normalizeH="0" baseline="0" noProof="0" dirty="0" smtClean="0">
                <a:ln>
                  <a:noFill/>
                </a:ln>
                <a:effectLst/>
                <a:uLnTx/>
                <a:uFillTx/>
                <a:latin typeface="+mn-lt"/>
                <a:ea typeface="+mn-ea"/>
                <a:cs typeface="+mn-cs"/>
              </a:rPr>
              <a:t>.</a:t>
            </a:r>
          </a:p>
          <a:p>
            <a:pPr marL="361950" marR="0" lvl="0" indent="-361950" algn="just" defTabSz="457200" rtl="0" eaLnBrk="1" fontAlgn="auto" latinLnBrk="0" hangingPunct="1">
              <a:lnSpc>
                <a:spcPct val="90000"/>
              </a:lnSpc>
              <a:spcBef>
                <a:spcPts val="1000"/>
              </a:spcBef>
              <a:spcAft>
                <a:spcPts val="0"/>
              </a:spcAft>
              <a:buClr>
                <a:schemeClr val="accent1"/>
              </a:buClr>
              <a:buSzPct val="80000"/>
              <a:buFont typeface="Wingdings 3" charset="2"/>
              <a:buChar char=""/>
              <a:tabLst/>
              <a:defRPr/>
            </a:pPr>
            <a:r>
              <a:rPr kumimoji="0" lang="el-GR" sz="2000" b="1" i="0" u="none" strike="noStrike" kern="1200" cap="none" spc="0" normalizeH="0" baseline="0" noProof="0" dirty="0" smtClean="0">
                <a:ln>
                  <a:noFill/>
                </a:ln>
                <a:effectLst/>
                <a:uLnTx/>
                <a:uFillTx/>
                <a:latin typeface="+mn-lt"/>
                <a:ea typeface="+mn-ea"/>
                <a:cs typeface="+mn-cs"/>
              </a:rPr>
              <a:t>Μπορούν να σχηματιστούν ουράνια τόξα «μεγαλύτερης τάξης»</a:t>
            </a:r>
            <a:r>
              <a:rPr kumimoji="0" lang="en-US" sz="2000" b="1" i="0" u="none" strike="noStrike" kern="1200" cap="none" spc="0" normalizeH="0" baseline="0" noProof="0" dirty="0" smtClean="0">
                <a:ln>
                  <a:noFill/>
                </a:ln>
                <a:effectLst/>
                <a:uLnTx/>
                <a:uFillTx/>
                <a:latin typeface="+mn-lt"/>
                <a:ea typeface="+mn-ea"/>
                <a:cs typeface="+mn-cs"/>
              </a:rPr>
              <a:t>, </a:t>
            </a:r>
            <a:r>
              <a:rPr kumimoji="0" lang="el-GR" sz="2000" b="1" i="0" u="none" strike="noStrike" kern="1200" cap="none" spc="0" normalizeH="0" baseline="0" noProof="0" dirty="0" smtClean="0">
                <a:ln>
                  <a:noFill/>
                </a:ln>
                <a:effectLst/>
                <a:uLnTx/>
                <a:uFillTx/>
                <a:latin typeface="+mn-lt"/>
                <a:ea typeface="+mn-ea"/>
                <a:cs typeface="+mn-cs"/>
              </a:rPr>
              <a:t>αλλά η έντασή τους είναι μικρή</a:t>
            </a:r>
            <a:r>
              <a:rPr kumimoji="0" lang="en-US" sz="2000" b="1" i="0" u="none" strike="noStrike" kern="1200" cap="none" spc="0" normalizeH="0" baseline="0" noProof="0" dirty="0" smtClean="0">
                <a:ln>
                  <a:noFill/>
                </a:ln>
                <a:effectLst/>
                <a:uLnTx/>
                <a:uFillTx/>
                <a:latin typeface="+mn-lt"/>
                <a:ea typeface="+mn-ea"/>
                <a:cs typeface="+mn-cs"/>
              </a:rPr>
              <a:t>.</a:t>
            </a:r>
          </a:p>
        </p:txBody>
      </p:sp>
      <p:sp>
        <p:nvSpPr>
          <p:cNvPr id="11" name="10 - Θέση αριθμού διαφάνειας"/>
          <p:cNvSpPr>
            <a:spLocks noGrp="1"/>
          </p:cNvSpPr>
          <p:nvPr>
            <p:ph type="sldNum" sz="quarter" idx="12"/>
          </p:nvPr>
        </p:nvSpPr>
        <p:spPr/>
        <p:txBody>
          <a:bodyPr/>
          <a:lstStyle/>
          <a:p>
            <a:pPr>
              <a:defRPr/>
            </a:pPr>
            <a:fld id="{D9BCBB20-4528-4154-9DD1-907AB1DA4A80}" type="slidenum">
              <a:rPr lang="en-US" smtClean="0"/>
              <a:pPr>
                <a:defRPr/>
              </a:pPr>
              <a:t>185</a:t>
            </a:fld>
            <a:endParaRPr lang="en-US"/>
          </a:p>
        </p:txBody>
      </p:sp>
      <p:sp>
        <p:nvSpPr>
          <p:cNvPr id="13" name="Rectangle 4"/>
          <p:cNvSpPr>
            <a:spLocks noGrp="1" noChangeArrowheads="1"/>
          </p:cNvSpPr>
          <p:nvPr>
            <p:ph type="title"/>
          </p:nvPr>
        </p:nvSpPr>
        <p:spPr>
          <a:xfrm>
            <a:off x="677334" y="1061155"/>
            <a:ext cx="2827866" cy="485422"/>
          </a:xfrm>
        </p:spPr>
        <p:txBody>
          <a:bodyPr>
            <a:noAutofit/>
          </a:bodyPr>
          <a:lstStyle/>
          <a:p>
            <a:pPr eaLnBrk="1" hangingPunct="1"/>
            <a:r>
              <a:rPr lang="el-GR" sz="2400" b="1" dirty="0" smtClean="0">
                <a:solidFill>
                  <a:srgbClr val="002060"/>
                </a:solidFill>
              </a:rPr>
              <a:t>Το ουράνιο τόξο</a:t>
            </a:r>
            <a:endParaRPr lang="en-US" sz="2400" b="1" dirty="0" smtClean="0">
              <a:solidFill>
                <a:srgbClr val="002060"/>
              </a:solidFill>
            </a:endParaRPr>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Στρογγυλεμένο ορθογώνιο"/>
          <p:cNvSpPr/>
          <p:nvPr/>
        </p:nvSpPr>
        <p:spPr>
          <a:xfrm>
            <a:off x="3420533" y="1207911"/>
            <a:ext cx="5046134" cy="181751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Text Box 5"/>
          <p:cNvSpPr txBox="1">
            <a:spLocks noChangeArrowheads="1"/>
          </p:cNvSpPr>
          <p:nvPr/>
        </p:nvSpPr>
        <p:spPr bwMode="auto">
          <a:xfrm>
            <a:off x="1264354" y="1633221"/>
            <a:ext cx="9595556"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Ολική Εσωτερική Ανάκλαση του φωτός</a:t>
            </a:r>
            <a:endParaRPr lang="en-US" sz="4000" b="1" dirty="0" smtClean="0">
              <a:solidFill>
                <a:srgbClr val="0F7698"/>
              </a:solidFill>
            </a:endParaRPr>
          </a:p>
        </p:txBody>
      </p:sp>
      <p:pic>
        <p:nvPicPr>
          <p:cNvPr id="6" name="Picture 6" descr="3531a">
            <a:hlinkClick r:id="rId2"/>
          </p:cNvPr>
          <p:cNvPicPr>
            <a:picLocks noGrp="1" noChangeAspect="1" noChangeArrowheads="1"/>
          </p:cNvPicPr>
          <p:nvPr>
            <p:ph sz="half" idx="4294967295"/>
          </p:nvPr>
        </p:nvPicPr>
        <p:blipFill>
          <a:blip r:embed="rId3" cstate="print"/>
          <a:srcRect b="6525"/>
          <a:stretch>
            <a:fillRect/>
          </a:stretch>
        </p:blipFill>
        <p:spPr>
          <a:xfrm>
            <a:off x="4199468" y="2497666"/>
            <a:ext cx="3849511" cy="4076688"/>
          </a:xfrm>
          <a:scene3d>
            <a:camera prst="orthographicFront"/>
            <a:lightRig rig="threePt" dir="t"/>
          </a:scene3d>
          <a:sp3d>
            <a:bevelT/>
          </a:sp3d>
        </p:spPr>
      </p:pic>
      <p:sp>
        <p:nvSpPr>
          <p:cNvPr id="8" name="7 - Θέση αριθμού διαφάνειας"/>
          <p:cNvSpPr>
            <a:spLocks noGrp="1"/>
          </p:cNvSpPr>
          <p:nvPr>
            <p:ph type="sldNum" sz="quarter" idx="12"/>
          </p:nvPr>
        </p:nvSpPr>
        <p:spPr/>
        <p:txBody>
          <a:bodyPr/>
          <a:lstStyle/>
          <a:p>
            <a:fld id="{C2F5A187-A889-495D-B202-899DA2CF5BAE}" type="slidenum">
              <a:rPr lang="en-US" smtClean="0"/>
              <a:pPr/>
              <a:t>186</a:t>
            </a:fld>
            <a:endParaRPr lang="en-US"/>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noChangeArrowheads="1"/>
          </p:cNvSpPr>
          <p:nvPr>
            <p:ph type="body" sz="half" idx="1"/>
          </p:nvPr>
        </p:nvSpPr>
        <p:spPr>
          <a:xfrm>
            <a:off x="609599" y="1233836"/>
            <a:ext cx="6186311" cy="3191404"/>
          </a:xfrm>
        </p:spPr>
        <p:txBody>
          <a:bodyPr>
            <a:normAutofit/>
          </a:bodyPr>
          <a:lstStyle/>
          <a:p>
            <a:pPr marL="0" indent="0" algn="just"/>
            <a:r>
              <a:rPr lang="el-GR" sz="2000" b="1" dirty="0" smtClean="0">
                <a:solidFill>
                  <a:schemeClr val="tx1"/>
                </a:solidFill>
              </a:rPr>
              <a:t>Όταν το φως κατευθύνεται από ένα μέσο με δεδομένο δείκτη διάθλασης σε ένα μέσο με μικρότερο δείκτη διάθλασης, τότε παρατηρείται ένα φαινόμενο που ονομάζεται </a:t>
            </a:r>
            <a:r>
              <a:rPr lang="el-GR" sz="2000" b="1" dirty="0" smtClean="0">
                <a:solidFill>
                  <a:srgbClr val="002060"/>
                </a:solidFill>
              </a:rPr>
              <a:t>ολική εσωτερική ανάκλαση</a:t>
            </a:r>
            <a:r>
              <a:rPr lang="en-US" sz="2000" b="1" dirty="0" smtClean="0">
                <a:solidFill>
                  <a:schemeClr val="tx1"/>
                </a:solidFill>
              </a:rPr>
              <a:t>.</a:t>
            </a:r>
          </a:p>
          <a:p>
            <a:pPr marL="0" indent="0" algn="just" eaLnBrk="1" hangingPunct="1"/>
            <a:r>
              <a:rPr lang="el-GR" sz="2000" b="1" dirty="0" smtClean="0">
                <a:solidFill>
                  <a:schemeClr val="tx1"/>
                </a:solidFill>
              </a:rPr>
              <a:t>Με τις ακτίνες 1 έως 5 επισημαίνονται διάφορες πιθανές κατευθύνσεις της δέσμης</a:t>
            </a:r>
            <a:r>
              <a:rPr lang="en-US" sz="2000" b="1" dirty="0" smtClean="0">
                <a:solidFill>
                  <a:schemeClr val="tx1"/>
                </a:solidFill>
              </a:rPr>
              <a:t>.</a:t>
            </a:r>
          </a:p>
          <a:p>
            <a:pPr marL="0" indent="0" algn="just" eaLnBrk="1" hangingPunct="1"/>
            <a:r>
              <a:rPr lang="el-GR" sz="2000" b="1" dirty="0" smtClean="0">
                <a:solidFill>
                  <a:schemeClr val="tx1"/>
                </a:solidFill>
              </a:rPr>
              <a:t>Οι διαθλώμενες ακτίνες εκτρέπονται μακριά από την κάθετο επειδή </a:t>
            </a:r>
            <a:r>
              <a:rPr lang="en-US" sz="2000" b="1" i="1" dirty="0" smtClean="0">
                <a:solidFill>
                  <a:schemeClr val="tx1"/>
                </a:solidFill>
              </a:rPr>
              <a:t>n</a:t>
            </a:r>
            <a:r>
              <a:rPr lang="en-US" sz="2000" b="1" baseline="-25000" dirty="0" smtClean="0">
                <a:solidFill>
                  <a:schemeClr val="tx1"/>
                </a:solidFill>
              </a:rPr>
              <a:t>1</a:t>
            </a:r>
            <a:r>
              <a:rPr lang="en-US" sz="2000" b="1" dirty="0" smtClean="0">
                <a:solidFill>
                  <a:schemeClr val="tx1"/>
                </a:solidFill>
              </a:rPr>
              <a:t> &gt; </a:t>
            </a:r>
            <a:r>
              <a:rPr lang="en-US" sz="2000" b="1" i="1" dirty="0" smtClean="0">
                <a:solidFill>
                  <a:schemeClr val="tx1"/>
                </a:solidFill>
              </a:rPr>
              <a:t>n</a:t>
            </a:r>
            <a:r>
              <a:rPr lang="en-US" sz="2000" b="1" baseline="-25000" dirty="0" smtClean="0">
                <a:solidFill>
                  <a:schemeClr val="tx1"/>
                </a:solidFill>
              </a:rPr>
              <a:t>2</a:t>
            </a:r>
            <a:r>
              <a:rPr lang="en-US" sz="2000" b="1" dirty="0" smtClean="0">
                <a:solidFill>
                  <a:schemeClr val="tx1"/>
                </a:solidFill>
              </a:rPr>
              <a:t>.</a:t>
            </a:r>
          </a:p>
        </p:txBody>
      </p:sp>
      <p:pic>
        <p:nvPicPr>
          <p:cNvPr id="62469" name="Picture 7" descr="27819_3526"/>
          <p:cNvPicPr>
            <a:picLocks noChangeAspect="1" noChangeArrowheads="1"/>
          </p:cNvPicPr>
          <p:nvPr/>
        </p:nvPicPr>
        <p:blipFill>
          <a:blip r:embed="rId3" cstate="print"/>
          <a:srcRect r="47647"/>
          <a:stretch>
            <a:fillRect/>
          </a:stretch>
        </p:blipFill>
        <p:spPr bwMode="auto">
          <a:xfrm>
            <a:off x="7056967" y="908051"/>
            <a:ext cx="3894667" cy="5216525"/>
          </a:xfrm>
          <a:prstGeom prst="rect">
            <a:avLst/>
          </a:prstGeom>
          <a:noFill/>
          <a:ln w="9525">
            <a:noFill/>
            <a:miter lim="800000"/>
            <a:headEnd/>
            <a:tailEnd/>
          </a:ln>
        </p:spPr>
      </p:pic>
      <p:graphicFrame>
        <p:nvGraphicFramePr>
          <p:cNvPr id="659458" name="Object 0"/>
          <p:cNvGraphicFramePr>
            <a:graphicFrameLocks noChangeAspect="1"/>
          </p:cNvGraphicFramePr>
          <p:nvPr/>
        </p:nvGraphicFramePr>
        <p:xfrm>
          <a:off x="418042" y="4730042"/>
          <a:ext cx="6448425" cy="1150938"/>
        </p:xfrm>
        <a:graphic>
          <a:graphicData uri="http://schemas.openxmlformats.org/presentationml/2006/ole">
            <mc:AlternateContent xmlns:mc="http://schemas.openxmlformats.org/markup-compatibility/2006">
              <mc:Choice xmlns:v="urn:schemas-microsoft-com:vml" Requires="v">
                <p:oleObj spid="_x0000_s659464" name="Equation" r:id="rId4" imgW="2920680" imgH="672840" progId="Equation.DSMT4">
                  <p:embed/>
                </p:oleObj>
              </mc:Choice>
              <mc:Fallback>
                <p:oleObj name="Equation" r:id="rId4" imgW="2920680" imgH="672840" progId="Equation.DSMT4">
                  <p:embed/>
                  <p:pic>
                    <p:nvPicPr>
                      <p:cNvPr id="0" name="Object 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042" y="4730042"/>
                        <a:ext cx="6448425" cy="1150938"/>
                      </a:xfrm>
                      <a:prstGeom prst="rect">
                        <a:avLst/>
                      </a:prstGeom>
                      <a:solidFill>
                        <a:srgbClr val="FF9900"/>
                      </a:solidFill>
                    </p:spPr>
                  </p:pic>
                </p:oleObj>
              </mc:Fallback>
            </mc:AlternateContent>
          </a:graphicData>
        </a:graphic>
      </p:graphicFrame>
      <p:sp>
        <p:nvSpPr>
          <p:cNvPr id="9" name="Title 1"/>
          <p:cNvSpPr txBox="1">
            <a:spLocks/>
          </p:cNvSpPr>
          <p:nvPr/>
        </p:nvSpPr>
        <p:spPr>
          <a:xfrm>
            <a:off x="1083733" y="158040"/>
            <a:ext cx="10047111" cy="620889"/>
          </a:xfrm>
          <a:prstGeom prst="rect">
            <a:avLst/>
          </a:prstGeom>
        </p:spPr>
        <p:txBody>
          <a:bodyPr vert="horz" lIns="91440" tIns="45720" rIns="91440" bIns="45720" rtlCol="0" anchor="t">
            <a:noAutofit/>
          </a:bodyPr>
          <a:lstStyle/>
          <a:p>
            <a:pPr lvl="0" algn="ctr">
              <a:spcBef>
                <a:spcPct val="0"/>
              </a:spcBef>
            </a:pPr>
            <a:r>
              <a:rPr lang="el-GR" sz="3200" b="1" noProof="0" dirty="0" smtClean="0">
                <a:solidFill>
                  <a:srgbClr val="002060"/>
                </a:solidFill>
              </a:rPr>
              <a:t>Ολική Εσωτερική Ανάκλαση</a:t>
            </a:r>
            <a:endParaRPr kumimoji="0" lang="en-US" sz="3200" b="1" i="0" u="none" strike="noStrike" kern="1200" cap="none" spc="0" normalizeH="0" baseline="0" noProof="0" dirty="0" smtClean="0">
              <a:ln>
                <a:noFill/>
              </a:ln>
              <a:solidFill>
                <a:srgbClr val="002060"/>
              </a:solidFill>
              <a:effectLst/>
              <a:uLnTx/>
              <a:uFillTx/>
              <a:latin typeface="+mj-lt"/>
              <a:ea typeface="+mj-ea"/>
              <a:cs typeface="+mj-cs"/>
            </a:endParaRPr>
          </a:p>
        </p:txBody>
      </p:sp>
      <p:sp>
        <p:nvSpPr>
          <p:cNvPr id="10" name="9 - Θέση αριθμού διαφάνειας"/>
          <p:cNvSpPr>
            <a:spLocks noGrp="1"/>
          </p:cNvSpPr>
          <p:nvPr>
            <p:ph type="sldNum" sz="quarter" idx="12"/>
          </p:nvPr>
        </p:nvSpPr>
        <p:spPr/>
        <p:txBody>
          <a:bodyPr/>
          <a:lstStyle/>
          <a:p>
            <a:pPr>
              <a:defRPr/>
            </a:pPr>
            <a:fld id="{1A5AFEB3-9FE6-4F28-B17E-F12F1808A410}" type="slidenum">
              <a:rPr lang="en-US" altLang="en-US" smtClean="0"/>
              <a:pPr>
                <a:defRPr/>
              </a:pPr>
              <a:t>187</a:t>
            </a:fld>
            <a:endParaRPr lang="en-US" altLang="en-US"/>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3"/>
          <p:cNvSpPr>
            <a:spLocks noGrp="1" noChangeArrowheads="1"/>
          </p:cNvSpPr>
          <p:nvPr>
            <p:ph type="body" sz="half" idx="1"/>
          </p:nvPr>
        </p:nvSpPr>
        <p:spPr>
          <a:xfrm>
            <a:off x="146756" y="1003294"/>
            <a:ext cx="7936088" cy="1841499"/>
          </a:xfrm>
        </p:spPr>
        <p:txBody>
          <a:bodyPr/>
          <a:lstStyle/>
          <a:p>
            <a:pPr marL="271463" indent="-271463" algn="just" eaLnBrk="1" hangingPunct="1"/>
            <a:r>
              <a:rPr lang="el-GR" sz="2000" b="1" dirty="0" smtClean="0">
                <a:solidFill>
                  <a:schemeClr val="tx1"/>
                </a:solidFill>
              </a:rPr>
              <a:t>Για μια συγκεκριμένη γωνία πρόσπτωσης, η γωνία διάθλασης ισούται με </a:t>
            </a:r>
            <a:r>
              <a:rPr lang="en-US" sz="2000" b="1" dirty="0" smtClean="0">
                <a:solidFill>
                  <a:schemeClr val="tx1"/>
                </a:solidFill>
              </a:rPr>
              <a:t>90°.</a:t>
            </a:r>
          </a:p>
          <a:p>
            <a:pPr marL="271463" lvl="1" indent="-271463" algn="just" eaLnBrk="1" hangingPunct="1"/>
            <a:r>
              <a:rPr lang="el-GR" sz="2000" b="1" dirty="0" smtClean="0">
                <a:solidFill>
                  <a:schemeClr val="tx1"/>
                </a:solidFill>
              </a:rPr>
              <a:t>Αυτή η γωνία πρόσπτωσης ονομάζεται </a:t>
            </a:r>
            <a:r>
              <a:rPr lang="el-GR" sz="2400" b="1" i="1" dirty="0" smtClean="0">
                <a:solidFill>
                  <a:srgbClr val="002060"/>
                </a:solidFill>
              </a:rPr>
              <a:t>κρίσιμη γωνία</a:t>
            </a:r>
            <a:r>
              <a:rPr lang="en-US" sz="2400" b="1" i="1" dirty="0" smtClean="0">
                <a:solidFill>
                  <a:srgbClr val="002060"/>
                </a:solidFill>
              </a:rPr>
              <a:t> </a:t>
            </a:r>
            <a:r>
              <a:rPr lang="en-US" sz="2400" b="1" i="1" dirty="0" err="1" smtClean="0">
                <a:solidFill>
                  <a:srgbClr val="002060"/>
                </a:solidFill>
                <a:cs typeface="Arial" charset="0"/>
              </a:rPr>
              <a:t>θ</a:t>
            </a:r>
            <a:r>
              <a:rPr lang="en-US" sz="2400" b="1" i="1" baseline="-25000" dirty="0" err="1" smtClean="0">
                <a:solidFill>
                  <a:srgbClr val="002060"/>
                </a:solidFill>
              </a:rPr>
              <a:t>C</a:t>
            </a:r>
            <a:r>
              <a:rPr lang="el-GR" sz="2000" b="1" dirty="0" smtClean="0">
                <a:solidFill>
                  <a:schemeClr val="tx1"/>
                </a:solidFill>
              </a:rPr>
              <a:t>.</a:t>
            </a:r>
            <a:endParaRPr lang="en-US" sz="2000" b="1" baseline="-25000" dirty="0" smtClean="0">
              <a:solidFill>
                <a:schemeClr val="tx1"/>
              </a:solidFill>
            </a:endParaRPr>
          </a:p>
          <a:p>
            <a:pPr marL="0" indent="0" eaLnBrk="1" hangingPunct="1"/>
            <a:endParaRPr lang="en-US" sz="2600" dirty="0" smtClean="0"/>
          </a:p>
        </p:txBody>
      </p:sp>
      <p:pic>
        <p:nvPicPr>
          <p:cNvPr id="7174" name="Picture 8" descr="27819_3526"/>
          <p:cNvPicPr>
            <a:picLocks noChangeAspect="1" noChangeArrowheads="1"/>
          </p:cNvPicPr>
          <p:nvPr/>
        </p:nvPicPr>
        <p:blipFill>
          <a:blip r:embed="rId3" cstate="print"/>
          <a:srcRect l="51776"/>
          <a:stretch>
            <a:fillRect/>
          </a:stretch>
        </p:blipFill>
        <p:spPr bwMode="auto">
          <a:xfrm>
            <a:off x="8321324" y="1125538"/>
            <a:ext cx="3416300" cy="4967287"/>
          </a:xfrm>
          <a:prstGeom prst="rect">
            <a:avLst/>
          </a:prstGeom>
          <a:noFill/>
          <a:ln w="9525">
            <a:noFill/>
            <a:miter lim="800000"/>
            <a:headEnd/>
            <a:tailEnd/>
          </a:ln>
          <a:scene3d>
            <a:camera prst="orthographicFront"/>
            <a:lightRig rig="threePt" dir="t"/>
          </a:scene3d>
          <a:sp3d>
            <a:bevelT/>
          </a:sp3d>
        </p:spPr>
      </p:pic>
      <p:sp>
        <p:nvSpPr>
          <p:cNvPr id="7" name="Title 1"/>
          <p:cNvSpPr txBox="1">
            <a:spLocks/>
          </p:cNvSpPr>
          <p:nvPr/>
        </p:nvSpPr>
        <p:spPr>
          <a:xfrm>
            <a:off x="1083733" y="158040"/>
            <a:ext cx="10047111" cy="620889"/>
          </a:xfrm>
          <a:prstGeom prst="rect">
            <a:avLst/>
          </a:prstGeom>
        </p:spPr>
        <p:txBody>
          <a:bodyPr vert="horz" lIns="91440" tIns="45720" rIns="91440" bIns="45720" rtlCol="0" anchor="t">
            <a:noAutofit/>
          </a:bodyPr>
          <a:lstStyle/>
          <a:p>
            <a:pPr lvl="0" algn="ctr">
              <a:spcBef>
                <a:spcPct val="0"/>
              </a:spcBef>
            </a:pPr>
            <a:r>
              <a:rPr lang="el-GR" sz="3200" b="1" noProof="0" dirty="0" smtClean="0">
                <a:solidFill>
                  <a:srgbClr val="002060"/>
                </a:solidFill>
              </a:rPr>
              <a:t>Ολική Εσωτερική Ανάκλαση</a:t>
            </a:r>
            <a:endParaRPr kumimoji="0" lang="en-US" sz="3200" b="1" i="0" u="none" strike="noStrike" kern="1200" cap="none" spc="0" normalizeH="0" baseline="0" noProof="0" dirty="0" smtClean="0">
              <a:ln>
                <a:noFill/>
              </a:ln>
              <a:solidFill>
                <a:srgbClr val="002060"/>
              </a:solidFill>
              <a:effectLst/>
              <a:uLnTx/>
              <a:uFillTx/>
              <a:latin typeface="+mj-lt"/>
              <a:ea typeface="+mj-ea"/>
              <a:cs typeface="+mj-cs"/>
            </a:endParaRPr>
          </a:p>
        </p:txBody>
      </p:sp>
      <p:graphicFrame>
        <p:nvGraphicFramePr>
          <p:cNvPr id="658435" name="Object 0"/>
          <p:cNvGraphicFramePr>
            <a:graphicFrameLocks noChangeAspect="1"/>
          </p:cNvGraphicFramePr>
          <p:nvPr/>
        </p:nvGraphicFramePr>
        <p:xfrm>
          <a:off x="404284" y="2586743"/>
          <a:ext cx="7626350" cy="1150937"/>
        </p:xfrm>
        <a:graphic>
          <a:graphicData uri="http://schemas.openxmlformats.org/presentationml/2006/ole">
            <mc:AlternateContent xmlns:mc="http://schemas.openxmlformats.org/markup-compatibility/2006">
              <mc:Choice xmlns:v="urn:schemas-microsoft-com:vml" Requires="v">
                <p:oleObj spid="_x0000_s658441" name="Equation" r:id="rId4" imgW="3454200" imgH="672840" progId="Equation.DSMT4">
                  <p:embed/>
                </p:oleObj>
              </mc:Choice>
              <mc:Fallback>
                <p:oleObj name="Equation" r:id="rId4" imgW="3454200" imgH="672840" progId="Equation.DSMT4">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284" y="2586743"/>
                        <a:ext cx="7626350" cy="1150937"/>
                      </a:xfrm>
                      <a:prstGeom prst="rect">
                        <a:avLst/>
                      </a:prstGeom>
                      <a:solidFill>
                        <a:srgbClr val="FF9900"/>
                      </a:solidFill>
                    </p:spPr>
                  </p:pic>
                </p:oleObj>
              </mc:Fallback>
            </mc:AlternateContent>
          </a:graphicData>
        </a:graphic>
      </p:graphicFrame>
      <p:sp>
        <p:nvSpPr>
          <p:cNvPr id="10" name="Rectangle 3"/>
          <p:cNvSpPr>
            <a:spLocks noGrp="1" noChangeArrowheads="1"/>
          </p:cNvSpPr>
          <p:nvPr>
            <p:ph idx="1"/>
          </p:nvPr>
        </p:nvSpPr>
        <p:spPr>
          <a:xfrm>
            <a:off x="158045" y="3955523"/>
            <a:ext cx="7879644" cy="2264655"/>
          </a:xfrm>
        </p:spPr>
        <p:txBody>
          <a:bodyPr>
            <a:noAutofit/>
          </a:bodyPr>
          <a:lstStyle/>
          <a:p>
            <a:pPr marL="271463" indent="-271463" algn="just" eaLnBrk="1" hangingPunct="1">
              <a:lnSpc>
                <a:spcPct val="100000"/>
              </a:lnSpc>
            </a:pPr>
            <a:r>
              <a:rPr lang="el-GR" sz="2000" b="1" dirty="0" smtClean="0">
                <a:solidFill>
                  <a:schemeClr val="tx1"/>
                </a:solidFill>
              </a:rPr>
              <a:t>Για γωνίες πρόσπτωσης </a:t>
            </a:r>
            <a:r>
              <a:rPr lang="el-GR" sz="2000" b="1" i="1" dirty="0" smtClean="0">
                <a:solidFill>
                  <a:srgbClr val="002060"/>
                </a:solidFill>
              </a:rPr>
              <a:t>μεγαλύτερες</a:t>
            </a:r>
            <a:r>
              <a:rPr lang="el-GR" sz="2000" b="1" dirty="0" smtClean="0">
                <a:solidFill>
                  <a:schemeClr val="tx1"/>
                </a:solidFill>
              </a:rPr>
              <a:t> από την </a:t>
            </a:r>
            <a:r>
              <a:rPr lang="el-GR" sz="2000" b="1" dirty="0" smtClean="0">
                <a:solidFill>
                  <a:srgbClr val="002060"/>
                </a:solidFill>
              </a:rPr>
              <a:t>κρίσιμη γωνία</a:t>
            </a:r>
            <a:r>
              <a:rPr lang="en-US" sz="2000" b="1" dirty="0" smtClean="0">
                <a:solidFill>
                  <a:schemeClr val="tx1"/>
                </a:solidFill>
              </a:rPr>
              <a:t>, </a:t>
            </a:r>
            <a:r>
              <a:rPr lang="el-GR" sz="2000" b="1" dirty="0" smtClean="0">
                <a:solidFill>
                  <a:schemeClr val="tx1"/>
                </a:solidFill>
              </a:rPr>
              <a:t>η δέσμη </a:t>
            </a:r>
            <a:r>
              <a:rPr lang="el-GR" sz="2000" b="1" dirty="0" smtClean="0">
                <a:solidFill>
                  <a:srgbClr val="002060"/>
                </a:solidFill>
              </a:rPr>
              <a:t>ανακλάται πλήρως και υπακούει στους νόμους της ανάκλασης. </a:t>
            </a:r>
            <a:endParaRPr lang="en-US" sz="2000" b="1" dirty="0" smtClean="0">
              <a:solidFill>
                <a:schemeClr val="tx1"/>
              </a:solidFill>
            </a:endParaRPr>
          </a:p>
          <a:p>
            <a:pPr marL="271463" indent="-271463" algn="just" eaLnBrk="1" hangingPunct="1">
              <a:lnSpc>
                <a:spcPct val="100000"/>
              </a:lnSpc>
            </a:pPr>
            <a:r>
              <a:rPr lang="el-GR" sz="2000" b="1" dirty="0" smtClean="0">
                <a:solidFill>
                  <a:schemeClr val="tx1"/>
                </a:solidFill>
              </a:rPr>
              <a:t>Το φαινόμενο της ολικής εσωτερικής ανάκλασης παρατηρείται </a:t>
            </a:r>
            <a:r>
              <a:rPr lang="el-GR" sz="2400" b="1" dirty="0" smtClean="0">
                <a:solidFill>
                  <a:srgbClr val="002060"/>
                </a:solidFill>
              </a:rPr>
              <a:t>μόνο</a:t>
            </a:r>
            <a:r>
              <a:rPr lang="el-GR" sz="2000" b="1" dirty="0" smtClean="0">
                <a:solidFill>
                  <a:schemeClr val="tx1"/>
                </a:solidFill>
              </a:rPr>
              <a:t> όταν το φως κατευθύνεται από ένα μέσο </a:t>
            </a:r>
            <a:r>
              <a:rPr lang="el-GR" sz="2000" b="1" dirty="0" smtClean="0">
                <a:solidFill>
                  <a:srgbClr val="002060"/>
                </a:solidFill>
              </a:rPr>
              <a:t>με μεγαλύτερο δείκτη διάθλασης σε ένα μέσο με μικρότερο</a:t>
            </a:r>
            <a:r>
              <a:rPr lang="en-US" sz="2000" b="1" dirty="0" smtClean="0">
                <a:solidFill>
                  <a:schemeClr val="tx1"/>
                </a:solidFill>
              </a:rPr>
              <a:t>.</a:t>
            </a:r>
          </a:p>
        </p:txBody>
      </p:sp>
      <p:sp>
        <p:nvSpPr>
          <p:cNvPr id="11" name="10 - Θέση αριθμού διαφάνειας"/>
          <p:cNvSpPr>
            <a:spLocks noGrp="1"/>
          </p:cNvSpPr>
          <p:nvPr>
            <p:ph type="sldNum" sz="quarter" idx="12"/>
          </p:nvPr>
        </p:nvSpPr>
        <p:spPr/>
        <p:txBody>
          <a:bodyPr/>
          <a:lstStyle/>
          <a:p>
            <a:pPr>
              <a:defRPr/>
            </a:pPr>
            <a:fld id="{1A5AFEB3-9FE6-4F28-B17E-F12F1808A410}" type="slidenum">
              <a:rPr lang="en-US" altLang="en-US" smtClean="0"/>
              <a:pPr>
                <a:defRPr/>
              </a:pPr>
              <a:t>188</a:t>
            </a:fld>
            <a:endParaRPr lang="en-US" altLang="en-US"/>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609600" y="838200"/>
            <a:ext cx="1975556" cy="579438"/>
          </a:xfrm>
        </p:spPr>
        <p:txBody>
          <a:bodyPr>
            <a:normAutofit/>
          </a:bodyPr>
          <a:lstStyle/>
          <a:p>
            <a:pPr eaLnBrk="1" hangingPunct="1"/>
            <a:r>
              <a:rPr lang="el-GR" sz="2400" b="1" dirty="0" smtClean="0">
                <a:solidFill>
                  <a:srgbClr val="002060"/>
                </a:solidFill>
                <a:latin typeface="+mn-lt"/>
              </a:rPr>
              <a:t>Οπτικές ίνες</a:t>
            </a:r>
            <a:endParaRPr lang="en-US" sz="2400" b="1" dirty="0" smtClean="0">
              <a:solidFill>
                <a:srgbClr val="002060"/>
              </a:solidFill>
              <a:latin typeface="+mn-lt"/>
            </a:endParaRPr>
          </a:p>
        </p:txBody>
      </p:sp>
      <p:sp>
        <p:nvSpPr>
          <p:cNvPr id="64515" name="Rectangle 3"/>
          <p:cNvSpPr>
            <a:spLocks noGrp="1" noChangeArrowheads="1"/>
          </p:cNvSpPr>
          <p:nvPr>
            <p:ph type="body" sz="half" idx="1"/>
          </p:nvPr>
        </p:nvSpPr>
        <p:spPr>
          <a:xfrm>
            <a:off x="282223" y="1504774"/>
            <a:ext cx="7179734" cy="1543226"/>
          </a:xfrm>
        </p:spPr>
        <p:txBody>
          <a:bodyPr>
            <a:normAutofit/>
          </a:bodyPr>
          <a:lstStyle/>
          <a:p>
            <a:pPr marL="271463" indent="-271463" algn="just" eaLnBrk="1" hangingPunct="1"/>
            <a:r>
              <a:rPr lang="el-GR" sz="2000" b="1" dirty="0" smtClean="0">
                <a:solidFill>
                  <a:schemeClr val="tx1"/>
                </a:solidFill>
              </a:rPr>
              <a:t>Μια εφαρμογή της εσωτερικής ανάκλασης.</a:t>
            </a:r>
            <a:endParaRPr lang="en-US" sz="2000" b="1" dirty="0" smtClean="0">
              <a:solidFill>
                <a:schemeClr val="tx1"/>
              </a:solidFill>
            </a:endParaRPr>
          </a:p>
          <a:p>
            <a:pPr marL="271463" indent="-271463" algn="just" eaLnBrk="1" hangingPunct="1"/>
            <a:r>
              <a:rPr lang="el-GR" sz="2000" b="1" dirty="0" smtClean="0">
                <a:solidFill>
                  <a:schemeClr val="tx1"/>
                </a:solidFill>
              </a:rPr>
              <a:t>Για τη μετάδοση (ή «διοχέτευση») του φωτός από ένα σημείο σε ένα άλλο, χρησιμοποιούνται πλαστικές ή γυάλινες ράβδοι.</a:t>
            </a:r>
          </a:p>
        </p:txBody>
      </p:sp>
      <p:pic>
        <p:nvPicPr>
          <p:cNvPr id="64517" name="Picture 6" descr="3529"/>
          <p:cNvPicPr>
            <a:picLocks noGrp="1" noChangeAspect="1" noChangeArrowheads="1"/>
          </p:cNvPicPr>
          <p:nvPr>
            <p:ph sz="half" idx="4294967295"/>
          </p:nvPr>
        </p:nvPicPr>
        <p:blipFill>
          <a:blip r:embed="rId2" cstate="print"/>
          <a:srcRect/>
          <a:stretch>
            <a:fillRect/>
          </a:stretch>
        </p:blipFill>
        <p:spPr>
          <a:xfrm>
            <a:off x="7710311" y="993423"/>
            <a:ext cx="4086578" cy="2169517"/>
          </a:xfrm>
          <a:scene3d>
            <a:camera prst="orthographicFront"/>
            <a:lightRig rig="threePt" dir="t"/>
          </a:scene3d>
          <a:sp3d>
            <a:bevelT/>
          </a:sp3d>
        </p:spPr>
      </p:pic>
      <p:sp>
        <p:nvSpPr>
          <p:cNvPr id="6" name="Title 1"/>
          <p:cNvSpPr txBox="1">
            <a:spLocks/>
          </p:cNvSpPr>
          <p:nvPr/>
        </p:nvSpPr>
        <p:spPr>
          <a:xfrm>
            <a:off x="1083733" y="158040"/>
            <a:ext cx="10047111" cy="620889"/>
          </a:xfrm>
          <a:prstGeom prst="rect">
            <a:avLst/>
          </a:prstGeom>
        </p:spPr>
        <p:txBody>
          <a:bodyPr vert="horz" lIns="91440" tIns="45720" rIns="91440" bIns="45720" rtlCol="0" anchor="t">
            <a:noAutofit/>
          </a:bodyPr>
          <a:lstStyle/>
          <a:p>
            <a:pPr lvl="0" algn="ctr">
              <a:spcBef>
                <a:spcPct val="0"/>
              </a:spcBef>
            </a:pPr>
            <a:r>
              <a:rPr lang="el-GR" sz="3200" b="1" noProof="0" dirty="0" smtClean="0">
                <a:solidFill>
                  <a:srgbClr val="002060"/>
                </a:solidFill>
              </a:rPr>
              <a:t>Ολική Εσωτερική Ανάκλαση</a:t>
            </a:r>
            <a:endParaRPr kumimoji="0" lang="en-US" sz="3200" b="1" i="0" u="none" strike="noStrike" kern="1200" cap="none" spc="0" normalizeH="0" baseline="0" noProof="0" dirty="0" smtClean="0">
              <a:ln>
                <a:noFill/>
              </a:ln>
              <a:solidFill>
                <a:srgbClr val="002060"/>
              </a:solidFill>
              <a:effectLst/>
              <a:uLnTx/>
              <a:uFillTx/>
              <a:latin typeface="+mj-lt"/>
              <a:ea typeface="+mj-ea"/>
              <a:cs typeface="+mj-cs"/>
            </a:endParaRPr>
          </a:p>
        </p:txBody>
      </p:sp>
      <p:pic>
        <p:nvPicPr>
          <p:cNvPr id="7" name="Picture 7" descr="27819_3530"/>
          <p:cNvPicPr>
            <a:picLocks noChangeAspect="1" noChangeArrowheads="1"/>
          </p:cNvPicPr>
          <p:nvPr/>
        </p:nvPicPr>
        <p:blipFill>
          <a:blip r:embed="rId3" cstate="print"/>
          <a:srcRect/>
          <a:stretch>
            <a:fillRect/>
          </a:stretch>
        </p:blipFill>
        <p:spPr bwMode="auto">
          <a:xfrm>
            <a:off x="7755467" y="3348392"/>
            <a:ext cx="4041423" cy="2804113"/>
          </a:xfrm>
          <a:prstGeom prst="rect">
            <a:avLst/>
          </a:prstGeom>
          <a:noFill/>
          <a:ln w="9525">
            <a:noFill/>
            <a:miter lim="800000"/>
            <a:headEnd/>
            <a:tailEnd/>
          </a:ln>
          <a:scene3d>
            <a:camera prst="orthographicFront"/>
            <a:lightRig rig="threePt" dir="t"/>
          </a:scene3d>
          <a:sp3d>
            <a:bevelT/>
          </a:sp3d>
        </p:spPr>
      </p:pic>
      <p:sp>
        <p:nvSpPr>
          <p:cNvPr id="8" name="7 - Ορθογώνιο"/>
          <p:cNvSpPr/>
          <p:nvPr/>
        </p:nvSpPr>
        <p:spPr>
          <a:xfrm>
            <a:off x="270932" y="3101904"/>
            <a:ext cx="7247468" cy="2862322"/>
          </a:xfrm>
          <a:prstGeom prst="rect">
            <a:avLst/>
          </a:prstGeom>
        </p:spPr>
        <p:txBody>
          <a:bodyPr wrap="square">
            <a:spAutoFit/>
          </a:bodyPr>
          <a:lstStyle/>
          <a:p>
            <a:pPr marL="271463" indent="-271463" algn="just">
              <a:lnSpc>
                <a:spcPct val="150000"/>
              </a:lnSpc>
              <a:buClr>
                <a:srgbClr val="002060"/>
              </a:buClr>
              <a:buFont typeface="Wingdings" pitchFamily="2" charset="2"/>
              <a:buChar char="Ø"/>
            </a:pPr>
            <a:r>
              <a:rPr lang="el-GR" sz="2000" b="1" dirty="0" smtClean="0"/>
              <a:t>Ο διαφανής πυρήνας περιβάλλεται από ένα </a:t>
            </a:r>
            <a:r>
              <a:rPr lang="el-GR" sz="2000" b="1" i="1" dirty="0" smtClean="0"/>
              <a:t>περίβλημα</a:t>
            </a:r>
            <a:r>
              <a:rPr lang="en-US" sz="2000" b="1" i="1" dirty="0" smtClean="0"/>
              <a:t>.</a:t>
            </a:r>
            <a:endParaRPr lang="en-US" sz="2000" b="1" dirty="0" smtClean="0"/>
          </a:p>
          <a:p>
            <a:pPr marL="271463" lvl="1" indent="-271463" algn="just">
              <a:lnSpc>
                <a:spcPct val="150000"/>
              </a:lnSpc>
              <a:buClr>
                <a:srgbClr val="002060"/>
              </a:buClr>
              <a:buFont typeface="Wingdings" pitchFamily="2" charset="2"/>
              <a:buChar char="Ø"/>
            </a:pPr>
            <a:r>
              <a:rPr lang="el-GR" sz="2000" b="1" dirty="0" smtClean="0">
                <a:solidFill>
                  <a:srgbClr val="002060"/>
                </a:solidFill>
              </a:rPr>
              <a:t>Το περίβλημα έχει μικρότερο δείκτη διάθλασης </a:t>
            </a:r>
            <a:r>
              <a:rPr lang="en-US" sz="2000" b="1" i="1" dirty="0" smtClean="0">
                <a:solidFill>
                  <a:srgbClr val="002060"/>
                </a:solidFill>
              </a:rPr>
              <a:t>n</a:t>
            </a:r>
            <a:r>
              <a:rPr lang="en-US" sz="2000" b="1" dirty="0" smtClean="0">
                <a:solidFill>
                  <a:srgbClr val="002060"/>
                </a:solidFill>
              </a:rPr>
              <a:t> </a:t>
            </a:r>
            <a:r>
              <a:rPr lang="el-GR" sz="2000" b="1" dirty="0" smtClean="0">
                <a:solidFill>
                  <a:srgbClr val="002060"/>
                </a:solidFill>
              </a:rPr>
              <a:t>από τον πυρήνα</a:t>
            </a:r>
            <a:r>
              <a:rPr lang="en-US" sz="2000" b="1" dirty="0" smtClean="0">
                <a:solidFill>
                  <a:srgbClr val="002060"/>
                </a:solidFill>
              </a:rPr>
              <a:t>.</a:t>
            </a:r>
          </a:p>
          <a:p>
            <a:pPr marL="271463" lvl="1" indent="-271463" algn="just">
              <a:lnSpc>
                <a:spcPct val="150000"/>
              </a:lnSpc>
              <a:buClr>
                <a:srgbClr val="002060"/>
              </a:buClr>
              <a:buFont typeface="Wingdings" pitchFamily="2" charset="2"/>
              <a:buChar char="Ø"/>
            </a:pPr>
            <a:r>
              <a:rPr lang="el-GR" sz="2000" b="1" dirty="0" smtClean="0"/>
              <a:t>Αυτό επιτρέπει στο φως που διαδίδεται στο εσωτερικό του πυρήνα να υφίσταται </a:t>
            </a:r>
            <a:r>
              <a:rPr lang="el-GR" sz="2000" b="1" dirty="0" smtClean="0">
                <a:solidFill>
                  <a:srgbClr val="002060"/>
                </a:solidFill>
              </a:rPr>
              <a:t>ολική εσωτερική ανάκλαση</a:t>
            </a:r>
            <a:r>
              <a:rPr lang="en-US" sz="2000" b="1" dirty="0" smtClean="0"/>
              <a:t>.</a:t>
            </a:r>
          </a:p>
          <a:p>
            <a:pPr marL="271463" indent="-271463" algn="just">
              <a:lnSpc>
                <a:spcPct val="150000"/>
              </a:lnSpc>
              <a:buClr>
                <a:srgbClr val="002060"/>
              </a:buClr>
              <a:buFont typeface="Wingdings" pitchFamily="2" charset="2"/>
              <a:buChar char="Ø"/>
            </a:pPr>
            <a:r>
              <a:rPr lang="el-GR" sz="2000" b="1" dirty="0" smtClean="0"/>
              <a:t>Ο συνδυασμός περικλείεται στην πλαστική επένδυση</a:t>
            </a:r>
            <a:r>
              <a:rPr lang="en-US" sz="2000" b="1" dirty="0" smtClean="0"/>
              <a:t>.</a:t>
            </a:r>
          </a:p>
        </p:txBody>
      </p:sp>
      <p:sp>
        <p:nvSpPr>
          <p:cNvPr id="9" name="8 - Θέση αριθμού διαφάνειας"/>
          <p:cNvSpPr>
            <a:spLocks noGrp="1"/>
          </p:cNvSpPr>
          <p:nvPr>
            <p:ph type="sldNum" sz="quarter" idx="12"/>
          </p:nvPr>
        </p:nvSpPr>
        <p:spPr/>
        <p:txBody>
          <a:bodyPr/>
          <a:lstStyle/>
          <a:p>
            <a:pPr>
              <a:defRPr/>
            </a:pPr>
            <a:fld id="{1A5AFEB3-9FE6-4F28-B17E-F12F1808A410}" type="slidenum">
              <a:rPr lang="en-US" altLang="en-US" smtClean="0"/>
              <a:pPr>
                <a:defRPr/>
              </a:pPr>
              <a:t>189</a:t>
            </a:fld>
            <a:endParaRPr lang="en-US"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7" name="Text Box 5"/>
          <p:cNvSpPr txBox="1">
            <a:spLocks noChangeArrowheads="1"/>
          </p:cNvSpPr>
          <p:nvPr/>
        </p:nvSpPr>
        <p:spPr bwMode="auto">
          <a:xfrm>
            <a:off x="148313" y="1300721"/>
            <a:ext cx="11887200" cy="707886"/>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4000" b="1" dirty="0" smtClean="0">
                <a:solidFill>
                  <a:srgbClr val="0F7698"/>
                </a:solidFill>
              </a:rPr>
              <a:t>Η έννοια της Έντασης του Πεδίου</a:t>
            </a:r>
            <a:endParaRPr lang="en-US" sz="4000" b="1" dirty="0" smtClean="0">
              <a:solidFill>
                <a:srgbClr val="0F7698"/>
              </a:solidFill>
            </a:endParaRPr>
          </a:p>
        </p:txBody>
      </p:sp>
      <p:sp>
        <p:nvSpPr>
          <p:cNvPr id="8" name="7 - TextBox"/>
          <p:cNvSpPr txBox="1"/>
          <p:nvPr/>
        </p:nvSpPr>
        <p:spPr>
          <a:xfrm>
            <a:off x="2499125" y="3890871"/>
            <a:ext cx="1803400" cy="461665"/>
          </a:xfrm>
          <a:prstGeom prst="rect">
            <a:avLst/>
          </a:prstGeom>
          <a:solidFill>
            <a:srgbClr val="996600"/>
          </a:solidFill>
          <a:scene3d>
            <a:camera prst="orthographicFront"/>
            <a:lightRig rig="threePt" dir="t"/>
          </a:scene3d>
          <a:sp3d>
            <a:bevelT/>
          </a:sp3d>
        </p:spPr>
        <p:txBody>
          <a:bodyPr wrap="square" rtlCol="0">
            <a:spAutoFit/>
          </a:bodyPr>
          <a:lstStyle/>
          <a:p>
            <a:pPr algn="ctr"/>
            <a:r>
              <a:rPr lang="en-US" sz="2400" b="1" dirty="0" smtClean="0">
                <a:hlinkClick r:id="rId2"/>
              </a:rPr>
              <a:t>M. Faraday</a:t>
            </a:r>
            <a:endParaRPr lang="el-GR" sz="2400" b="1" dirty="0"/>
          </a:p>
        </p:txBody>
      </p:sp>
      <p:pic>
        <p:nvPicPr>
          <p:cNvPr id="394242" name="Picture 2" descr="Αποτέλεσμα εικόνας για faraday">
            <a:hlinkClick r:id="rId2"/>
          </p:cNvPr>
          <p:cNvPicPr>
            <a:picLocks noChangeAspect="1" noChangeArrowheads="1"/>
          </p:cNvPicPr>
          <p:nvPr/>
        </p:nvPicPr>
        <p:blipFill>
          <a:blip r:embed="rId3" cstate="print"/>
          <a:srcRect/>
          <a:stretch>
            <a:fillRect/>
          </a:stretch>
        </p:blipFill>
        <p:spPr bwMode="auto">
          <a:xfrm>
            <a:off x="4801147" y="2362255"/>
            <a:ext cx="3228756" cy="3869515"/>
          </a:xfrm>
          <a:prstGeom prst="rect">
            <a:avLst/>
          </a:prstGeom>
          <a:noFill/>
          <a:scene3d>
            <a:camera prst="orthographicFront"/>
            <a:lightRig rig="threePt" dir="t"/>
          </a:scene3d>
          <a:sp3d>
            <a:bevelT/>
          </a:sp3d>
        </p:spPr>
      </p:pic>
      <p:sp>
        <p:nvSpPr>
          <p:cNvPr id="9" name="8 - Θέση αριθμού διαφάνειας"/>
          <p:cNvSpPr>
            <a:spLocks noGrp="1"/>
          </p:cNvSpPr>
          <p:nvPr>
            <p:ph type="sldNum" sz="quarter" idx="12"/>
          </p:nvPr>
        </p:nvSpPr>
        <p:spPr/>
        <p:txBody>
          <a:bodyPr/>
          <a:lstStyle/>
          <a:p>
            <a:fld id="{C2F5A187-A889-495D-B202-899DA2CF5BAE}" type="slidenum">
              <a:rPr lang="en-US" smtClean="0"/>
              <a:pPr/>
              <a:t>19</a:t>
            </a:fld>
            <a:endParaRPr lang="en-US"/>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Στρογγυλεμένο ορθογώνιο"/>
          <p:cNvSpPr/>
          <p:nvPr/>
        </p:nvSpPr>
        <p:spPr>
          <a:xfrm>
            <a:off x="3420533" y="1207911"/>
            <a:ext cx="5046134" cy="181751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Text Box 5"/>
          <p:cNvSpPr txBox="1">
            <a:spLocks noChangeArrowheads="1"/>
          </p:cNvSpPr>
          <p:nvPr/>
        </p:nvSpPr>
        <p:spPr bwMode="auto">
          <a:xfrm>
            <a:off x="1264354" y="1633221"/>
            <a:ext cx="9595556"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Κάτοπτρα - Φακοί</a:t>
            </a:r>
            <a:endParaRPr lang="en-US" sz="4000" b="1" dirty="0" smtClean="0">
              <a:solidFill>
                <a:srgbClr val="0F7698"/>
              </a:solidFill>
            </a:endParaRPr>
          </a:p>
        </p:txBody>
      </p:sp>
      <p:sp>
        <p:nvSpPr>
          <p:cNvPr id="8" name="7 - Θέση αριθμού διαφάνειας"/>
          <p:cNvSpPr>
            <a:spLocks noGrp="1"/>
          </p:cNvSpPr>
          <p:nvPr>
            <p:ph type="sldNum" sz="quarter" idx="12"/>
          </p:nvPr>
        </p:nvSpPr>
        <p:spPr/>
        <p:txBody>
          <a:bodyPr/>
          <a:lstStyle/>
          <a:p>
            <a:fld id="{C2F5A187-A889-495D-B202-899DA2CF5BAE}" type="slidenum">
              <a:rPr lang="en-US" smtClean="0"/>
              <a:pPr/>
              <a:t>190</a:t>
            </a:fld>
            <a:endParaRPr lang="en-US"/>
          </a:p>
        </p:txBody>
      </p:sp>
      <p:pic>
        <p:nvPicPr>
          <p:cNvPr id="709634" name="Picture 2" descr="Image result for ÎºÎ±ÏÎ¿ÏÏÏÎ± ÏÎ±ÎºÎ¿Î¹"/>
          <p:cNvPicPr>
            <a:picLocks noChangeAspect="1" noChangeArrowheads="1"/>
          </p:cNvPicPr>
          <p:nvPr/>
        </p:nvPicPr>
        <p:blipFill>
          <a:blip r:embed="rId2" cstate="print"/>
          <a:srcRect/>
          <a:stretch>
            <a:fillRect/>
          </a:stretch>
        </p:blipFill>
        <p:spPr bwMode="auto">
          <a:xfrm>
            <a:off x="3135842" y="2431698"/>
            <a:ext cx="6009555" cy="4036837"/>
          </a:xfrm>
          <a:prstGeom prst="rect">
            <a:avLst/>
          </a:prstGeom>
          <a:noFill/>
          <a:scene3d>
            <a:camera prst="orthographicFront"/>
            <a:lightRig rig="threePt" dir="t"/>
          </a:scene3d>
          <a:sp3d>
            <a:bevelT/>
          </a:sp3d>
        </p:spPr>
      </p:pic>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677334" y="824091"/>
            <a:ext cx="3488266" cy="508000"/>
          </a:xfrm>
        </p:spPr>
        <p:txBody>
          <a:bodyPr>
            <a:normAutofit/>
          </a:bodyPr>
          <a:lstStyle/>
          <a:p>
            <a:pPr eaLnBrk="1" hangingPunct="1"/>
            <a:r>
              <a:rPr lang="el-GR" sz="2400" b="1" dirty="0" smtClean="0">
                <a:solidFill>
                  <a:srgbClr val="002060"/>
                </a:solidFill>
              </a:rPr>
              <a:t>Σχηματισμός ειδώλων</a:t>
            </a:r>
            <a:endParaRPr lang="en-US" sz="2400" b="1" dirty="0" smtClean="0">
              <a:solidFill>
                <a:srgbClr val="002060"/>
              </a:solidFill>
            </a:endParaRPr>
          </a:p>
        </p:txBody>
      </p:sp>
      <p:sp>
        <p:nvSpPr>
          <p:cNvPr id="23555" name="Content Placeholder 2"/>
          <p:cNvSpPr>
            <a:spLocks noGrp="1"/>
          </p:cNvSpPr>
          <p:nvPr>
            <p:ph idx="1"/>
          </p:nvPr>
        </p:nvSpPr>
        <p:spPr>
          <a:xfrm>
            <a:off x="417689" y="1370367"/>
            <a:ext cx="11356621" cy="2309812"/>
          </a:xfrm>
        </p:spPr>
        <p:txBody>
          <a:bodyPr>
            <a:normAutofit/>
          </a:bodyPr>
          <a:lstStyle/>
          <a:p>
            <a:pPr marL="361950" indent="-361950" algn="just" eaLnBrk="1" hangingPunct="1"/>
            <a:r>
              <a:rPr lang="el-GR" sz="2000" b="1" dirty="0" smtClean="0">
                <a:solidFill>
                  <a:schemeClr val="tx1"/>
                </a:solidFill>
              </a:rPr>
              <a:t>Είδωλα σχηματίζονται όταν οι ακτίνες φωτός συναντούν επίπεδες ή καμπύλες επιφάνειες που βρίσκονται μεταξύ δύο μέσων.</a:t>
            </a:r>
          </a:p>
          <a:p>
            <a:pPr marL="361950" indent="-361950" algn="just" eaLnBrk="1" hangingPunct="1"/>
            <a:r>
              <a:rPr lang="el-GR" sz="2000" b="1" dirty="0" smtClean="0">
                <a:solidFill>
                  <a:schemeClr val="tx1"/>
                </a:solidFill>
              </a:rPr>
              <a:t>Τα είδωλα μπορούν να δημιουργηθούν είναι λόγω της ανάκλασης είτε λόγω της διάθλασης που προκαλούν οι επιφάνειες αυτές.</a:t>
            </a:r>
          </a:p>
          <a:p>
            <a:pPr marL="361950" indent="-361950" algn="just" eaLnBrk="1" hangingPunct="1"/>
            <a:r>
              <a:rPr lang="el-GR" sz="2000" b="1" dirty="0" smtClean="0">
                <a:solidFill>
                  <a:schemeClr val="tx1"/>
                </a:solidFill>
              </a:rPr>
              <a:t>Μπορούμε να σχεδιάσουμε κάτοπτρα και φακούς ώστε να δημιουργούμε είδωλα με τα χαρακτηριστικά που θέλουμε.</a:t>
            </a:r>
          </a:p>
        </p:txBody>
      </p:sp>
      <p:sp>
        <p:nvSpPr>
          <p:cNvPr id="5" name="Text Box 5"/>
          <p:cNvSpPr txBox="1">
            <a:spLocks noChangeArrowheads="1"/>
          </p:cNvSpPr>
          <p:nvPr/>
        </p:nvSpPr>
        <p:spPr bwMode="auto">
          <a:xfrm>
            <a:off x="1264354" y="75339"/>
            <a:ext cx="9595556"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Κάτοπτρα - Φακοί</a:t>
            </a:r>
            <a:endParaRPr lang="en-US" sz="4000" b="1" dirty="0" smtClean="0">
              <a:solidFill>
                <a:srgbClr val="0F7698"/>
              </a:solidFill>
            </a:endParaRPr>
          </a:p>
        </p:txBody>
      </p:sp>
      <p:sp>
        <p:nvSpPr>
          <p:cNvPr id="6" name="Rectangle 7"/>
          <p:cNvSpPr txBox="1">
            <a:spLocks noChangeArrowheads="1"/>
          </p:cNvSpPr>
          <p:nvPr/>
        </p:nvSpPr>
        <p:spPr>
          <a:xfrm>
            <a:off x="406400" y="3503980"/>
            <a:ext cx="11390488" cy="2456553"/>
          </a:xfrm>
          <a:prstGeom prst="rect">
            <a:avLst/>
          </a:prstGeom>
        </p:spPr>
        <p:txBody>
          <a:bodyPr vert="horz" lIns="91440" tIns="45720" rIns="91440" bIns="45720" rtlCol="0">
            <a:noAutofit/>
          </a:bodyPr>
          <a:lstStyle/>
          <a:p>
            <a:pPr marL="361950" marR="0" lvl="0" indent="-361950" algn="just"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l-GR" sz="2000" b="1" i="0" u="none" strike="noStrike" kern="1200" cap="none" spc="0" normalizeH="0" baseline="0" noProof="0" dirty="0" smtClean="0">
                <a:ln>
                  <a:noFill/>
                </a:ln>
                <a:effectLst/>
                <a:uLnTx/>
                <a:uFillTx/>
                <a:latin typeface="+mn-lt"/>
                <a:ea typeface="+mn-ea"/>
                <a:cs typeface="+mn-cs"/>
              </a:rPr>
              <a:t>Η απόσταση του σώματος από το κάτοπτρο ή τον φακό ονομάζεται απόσταση του αντικειμένου. </a:t>
            </a:r>
            <a:r>
              <a:rPr kumimoji="0" lang="el-GR" sz="2000" b="1" i="0" u="none" strike="noStrike" kern="1200" cap="none" spc="0" normalizeH="0" baseline="0" noProof="0" dirty="0" smtClean="0">
                <a:ln>
                  <a:noFill/>
                </a:ln>
                <a:solidFill>
                  <a:srgbClr val="002060"/>
                </a:solidFill>
                <a:effectLst/>
                <a:uLnTx/>
                <a:uFillTx/>
                <a:latin typeface="+mn-lt"/>
                <a:ea typeface="+mn-ea"/>
                <a:cs typeface="+mn-cs"/>
              </a:rPr>
              <a:t>Συμβολίζεται με </a:t>
            </a:r>
            <a:r>
              <a:rPr kumimoji="0" lang="en-US" sz="2000" b="1" i="1" u="none" strike="noStrike" kern="1200" cap="none" spc="0" normalizeH="0" baseline="0" noProof="0" dirty="0" smtClean="0">
                <a:ln>
                  <a:noFill/>
                </a:ln>
                <a:solidFill>
                  <a:srgbClr val="002060"/>
                </a:solidFill>
                <a:effectLst/>
                <a:uLnTx/>
                <a:uFillTx/>
                <a:latin typeface="+mn-lt"/>
                <a:ea typeface="+mn-ea"/>
                <a:cs typeface="+mn-cs"/>
              </a:rPr>
              <a:t>p</a:t>
            </a:r>
            <a:r>
              <a:rPr kumimoji="0" lang="el-GR" sz="2000" b="1" i="1" u="none" strike="noStrike" kern="1200" cap="none" spc="0" normalizeH="0" baseline="0" noProof="0" dirty="0" smtClean="0">
                <a:ln>
                  <a:noFill/>
                </a:ln>
                <a:effectLst/>
                <a:uLnTx/>
                <a:uFillTx/>
                <a:latin typeface="+mn-lt"/>
                <a:ea typeface="+mn-ea"/>
                <a:cs typeface="+mn-cs"/>
              </a:rPr>
              <a:t>.</a:t>
            </a:r>
            <a:endParaRPr kumimoji="0" lang="en-US" sz="2000" b="1" i="1" u="none" strike="noStrike" kern="1200" cap="none" spc="0" normalizeH="0" baseline="0" noProof="0" dirty="0" smtClean="0">
              <a:ln>
                <a:noFill/>
              </a:ln>
              <a:effectLst/>
              <a:uLnTx/>
              <a:uFillTx/>
              <a:latin typeface="+mn-lt"/>
              <a:ea typeface="+mn-ea"/>
              <a:cs typeface="+mn-cs"/>
            </a:endParaRPr>
          </a:p>
          <a:p>
            <a:pPr marL="361950" marR="0" lvl="0" indent="-361950" algn="just"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l-GR" sz="2000" b="1" i="0" u="none" strike="noStrike" kern="1200" cap="none" spc="0" normalizeH="0" baseline="0" noProof="0" dirty="0" smtClean="0">
                <a:ln>
                  <a:noFill/>
                </a:ln>
                <a:effectLst/>
                <a:uLnTx/>
                <a:uFillTx/>
                <a:latin typeface="+mn-lt"/>
                <a:ea typeface="+mn-ea"/>
                <a:cs typeface="+mn-cs"/>
              </a:rPr>
              <a:t>Η απόσταση του ειδώλου από το κάτοπτρο ή τον φακό ονομάζεται απόσταση του ειδώλου</a:t>
            </a:r>
            <a:r>
              <a:rPr kumimoji="0" lang="en-US" sz="2000" b="1" i="0" u="none" strike="noStrike" kern="1200" cap="none" spc="0" normalizeH="0" baseline="0" noProof="0" dirty="0" smtClean="0">
                <a:ln>
                  <a:noFill/>
                </a:ln>
                <a:effectLst/>
                <a:uLnTx/>
                <a:uFillTx/>
                <a:latin typeface="+mn-lt"/>
                <a:ea typeface="+mn-ea"/>
                <a:cs typeface="+mn-cs"/>
              </a:rPr>
              <a:t>.</a:t>
            </a:r>
            <a:r>
              <a:rPr kumimoji="0" lang="el-GR" sz="2000" b="1" i="0" u="none" strike="noStrike" kern="1200" cap="none" spc="0" normalizeH="0" baseline="0" noProof="0" dirty="0" smtClean="0">
                <a:ln>
                  <a:noFill/>
                </a:ln>
                <a:effectLst/>
                <a:uLnTx/>
                <a:uFillTx/>
                <a:latin typeface="+mn-lt"/>
                <a:ea typeface="+mn-ea"/>
                <a:cs typeface="+mn-cs"/>
              </a:rPr>
              <a:t> </a:t>
            </a:r>
            <a:r>
              <a:rPr kumimoji="0" lang="el-GR" sz="2000" b="1" i="0" u="none" strike="noStrike" kern="1200" cap="none" spc="0" normalizeH="0" baseline="0" noProof="0" dirty="0" smtClean="0">
                <a:ln>
                  <a:noFill/>
                </a:ln>
                <a:solidFill>
                  <a:srgbClr val="002060"/>
                </a:solidFill>
                <a:effectLst/>
                <a:uLnTx/>
                <a:uFillTx/>
                <a:latin typeface="+mn-lt"/>
                <a:ea typeface="+mn-ea"/>
                <a:cs typeface="+mn-cs"/>
              </a:rPr>
              <a:t>Συμβολίζεται με </a:t>
            </a:r>
            <a:r>
              <a:rPr kumimoji="0" lang="en-US" sz="2000" b="1" i="1" u="none" strike="noStrike" kern="1200" cap="none" spc="0" normalizeH="0" baseline="0" noProof="0" dirty="0" smtClean="0">
                <a:ln>
                  <a:noFill/>
                </a:ln>
                <a:solidFill>
                  <a:srgbClr val="002060"/>
                </a:solidFill>
                <a:effectLst/>
                <a:uLnTx/>
                <a:uFillTx/>
                <a:latin typeface="+mn-lt"/>
                <a:ea typeface="+mn-ea"/>
                <a:cs typeface="+mn-cs"/>
              </a:rPr>
              <a:t>q</a:t>
            </a:r>
            <a:r>
              <a:rPr kumimoji="0" lang="el-GR" sz="2000" b="1" i="1" u="none" strike="noStrike" kern="1200" cap="none" spc="0" normalizeH="0" baseline="0" noProof="0" dirty="0" smtClean="0">
                <a:ln>
                  <a:noFill/>
                </a:ln>
                <a:effectLst/>
                <a:uLnTx/>
                <a:uFillTx/>
                <a:latin typeface="+mn-lt"/>
                <a:ea typeface="+mn-ea"/>
                <a:cs typeface="+mn-cs"/>
              </a:rPr>
              <a:t>.</a:t>
            </a:r>
            <a:endParaRPr kumimoji="0" lang="en-US" sz="2000" b="1" i="1" u="none" strike="noStrike" kern="1200" cap="none" spc="0" normalizeH="0" baseline="0" noProof="0" dirty="0" smtClean="0">
              <a:ln>
                <a:noFill/>
              </a:ln>
              <a:effectLst/>
              <a:uLnTx/>
              <a:uFillTx/>
              <a:latin typeface="+mn-lt"/>
              <a:ea typeface="+mn-ea"/>
              <a:cs typeface="+mn-cs"/>
            </a:endParaRPr>
          </a:p>
          <a:p>
            <a:pPr marL="361950" marR="0" lvl="0" indent="-361950" algn="just"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l-GR" sz="2000" b="1" i="0" u="none" strike="noStrike" kern="1200" cap="none" spc="0" normalizeH="0" baseline="0" noProof="0" dirty="0" smtClean="0">
                <a:ln>
                  <a:noFill/>
                </a:ln>
                <a:effectLst/>
                <a:uLnTx/>
                <a:uFillTx/>
                <a:latin typeface="+mn-lt"/>
                <a:ea typeface="+mn-ea"/>
                <a:cs typeface="+mn-cs"/>
              </a:rPr>
              <a:t>Η εγκάρσια μεγέθυνση</a:t>
            </a:r>
            <a:r>
              <a:rPr kumimoji="0" lang="en-US" sz="2000" b="1" i="0" u="none" strike="noStrike" kern="1200" cap="none" spc="0" normalizeH="0" baseline="0" noProof="0" dirty="0" smtClean="0">
                <a:ln>
                  <a:noFill/>
                </a:ln>
                <a:effectLst/>
                <a:uLnTx/>
                <a:uFillTx/>
                <a:latin typeface="+mn-lt"/>
                <a:ea typeface="+mn-ea"/>
                <a:cs typeface="+mn-cs"/>
              </a:rPr>
              <a:t> </a:t>
            </a:r>
            <a:r>
              <a:rPr kumimoji="0" lang="el-GR" sz="2000" b="1" i="0" u="none" strike="noStrike" kern="1200" cap="none" spc="0" normalizeH="0" baseline="0" noProof="0" dirty="0" smtClean="0">
                <a:ln>
                  <a:noFill/>
                </a:ln>
                <a:effectLst/>
                <a:uLnTx/>
                <a:uFillTx/>
                <a:latin typeface="+mn-lt"/>
                <a:ea typeface="+mn-ea"/>
                <a:cs typeface="+mn-cs"/>
              </a:rPr>
              <a:t>του κατόπτρου ή του φακού είναι ο λόγος του ύψους του ειδώλου προς το ύψος του αντικειμένου</a:t>
            </a:r>
            <a:r>
              <a:rPr kumimoji="0" lang="en-US" sz="2000" b="1" i="0" u="none" strike="noStrike" kern="1200" cap="none" spc="0" normalizeH="0" baseline="0" noProof="0" dirty="0" smtClean="0">
                <a:ln>
                  <a:noFill/>
                </a:ln>
                <a:effectLst/>
                <a:uLnTx/>
                <a:uFillTx/>
                <a:latin typeface="+mn-lt"/>
                <a:ea typeface="+mn-ea"/>
                <a:cs typeface="+mn-cs"/>
              </a:rPr>
              <a:t>.</a:t>
            </a:r>
            <a:r>
              <a:rPr kumimoji="0" lang="el-GR" sz="2000" b="1" i="0" u="none" strike="noStrike" kern="1200" cap="none" spc="0" normalizeH="0" baseline="0" noProof="0" dirty="0" smtClean="0">
                <a:ln>
                  <a:noFill/>
                </a:ln>
                <a:effectLst/>
                <a:uLnTx/>
                <a:uFillTx/>
                <a:latin typeface="+mn-lt"/>
                <a:ea typeface="+mn-ea"/>
                <a:cs typeface="+mn-cs"/>
              </a:rPr>
              <a:t> </a:t>
            </a:r>
            <a:r>
              <a:rPr kumimoji="0" lang="el-GR" sz="2000" b="1" i="0" u="none" strike="noStrike" kern="1200" cap="none" spc="0" normalizeH="0" baseline="0" noProof="0" dirty="0" smtClean="0">
                <a:ln>
                  <a:noFill/>
                </a:ln>
                <a:solidFill>
                  <a:srgbClr val="002060"/>
                </a:solidFill>
                <a:effectLst/>
                <a:uLnTx/>
                <a:uFillTx/>
                <a:latin typeface="+mn-lt"/>
                <a:ea typeface="+mn-ea"/>
                <a:cs typeface="+mn-cs"/>
              </a:rPr>
              <a:t>Συμβολίζεται με</a:t>
            </a:r>
            <a:r>
              <a:rPr kumimoji="0" lang="en-US" sz="2000" b="1" i="0" u="none" strike="noStrike" kern="1200" cap="none" spc="0" normalizeH="0" baseline="0" noProof="0" dirty="0" smtClean="0">
                <a:ln>
                  <a:noFill/>
                </a:ln>
                <a:solidFill>
                  <a:srgbClr val="002060"/>
                </a:solidFill>
                <a:effectLst/>
                <a:uLnTx/>
                <a:uFillTx/>
                <a:latin typeface="+mn-lt"/>
                <a:ea typeface="+mn-ea"/>
                <a:cs typeface="+mn-cs"/>
              </a:rPr>
              <a:t> </a:t>
            </a:r>
            <a:r>
              <a:rPr kumimoji="0" lang="en-US" sz="2000" b="1" i="1" u="none" strike="noStrike" kern="1200" cap="none" spc="0" normalizeH="0" baseline="0" noProof="0" dirty="0" smtClean="0">
                <a:ln>
                  <a:noFill/>
                </a:ln>
                <a:solidFill>
                  <a:srgbClr val="002060"/>
                </a:solidFill>
                <a:effectLst/>
                <a:uLnTx/>
                <a:uFillTx/>
                <a:latin typeface="+mn-lt"/>
                <a:ea typeface="+mn-ea"/>
                <a:cs typeface="+mn-cs"/>
              </a:rPr>
              <a:t>M</a:t>
            </a:r>
            <a:r>
              <a:rPr kumimoji="0" lang="el-GR" sz="2000" b="1" i="1" u="none" strike="noStrike" kern="1200" cap="none" spc="0" normalizeH="0" baseline="0" noProof="0" dirty="0" smtClean="0">
                <a:ln>
                  <a:noFill/>
                </a:ln>
                <a:effectLst/>
                <a:uLnTx/>
                <a:uFillTx/>
                <a:latin typeface="+mn-lt"/>
                <a:ea typeface="+mn-ea"/>
                <a:cs typeface="+mn-cs"/>
              </a:rPr>
              <a:t>.</a:t>
            </a:r>
            <a:endParaRPr kumimoji="0" lang="en-US" sz="2000" b="1" i="1" u="none" strike="noStrike" kern="1200" cap="none" spc="0" normalizeH="0" baseline="0" noProof="0" dirty="0" smtClean="0">
              <a:ln>
                <a:noFill/>
              </a:ln>
              <a:effectLst/>
              <a:uLnTx/>
              <a:uFillTx/>
              <a:latin typeface="+mn-lt"/>
              <a:ea typeface="+mn-ea"/>
              <a:cs typeface="+mn-cs"/>
            </a:endParaRPr>
          </a:p>
        </p:txBody>
      </p:sp>
      <p:sp>
        <p:nvSpPr>
          <p:cNvPr id="7" name="6 - Θέση αριθμού διαφάνειας"/>
          <p:cNvSpPr>
            <a:spLocks noGrp="1"/>
          </p:cNvSpPr>
          <p:nvPr>
            <p:ph type="sldNum" sz="quarter" idx="12"/>
          </p:nvPr>
        </p:nvSpPr>
        <p:spPr/>
        <p:txBody>
          <a:bodyPr/>
          <a:lstStyle/>
          <a:p>
            <a:fld id="{C2F5A187-A889-495D-B202-899DA2CF5BAE}" type="slidenum">
              <a:rPr lang="en-US" smtClean="0"/>
              <a:pPr/>
              <a:t>191</a:t>
            </a:fld>
            <a:endParaRPr lang="en-US"/>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Στρογγυλεμένο ορθογώνιο"/>
          <p:cNvSpPr/>
          <p:nvPr/>
        </p:nvSpPr>
        <p:spPr>
          <a:xfrm>
            <a:off x="3420533" y="1207911"/>
            <a:ext cx="5046134" cy="181751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Text Box 5"/>
          <p:cNvSpPr txBox="1">
            <a:spLocks noChangeArrowheads="1"/>
          </p:cNvSpPr>
          <p:nvPr/>
        </p:nvSpPr>
        <p:spPr bwMode="auto">
          <a:xfrm>
            <a:off x="1264354" y="1633221"/>
            <a:ext cx="9595556"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Κάτοπτρα</a:t>
            </a:r>
            <a:endParaRPr lang="en-US" sz="4000" b="1" dirty="0" smtClean="0">
              <a:solidFill>
                <a:srgbClr val="0F7698"/>
              </a:solidFill>
            </a:endParaRPr>
          </a:p>
        </p:txBody>
      </p:sp>
      <p:sp>
        <p:nvSpPr>
          <p:cNvPr id="8" name="7 - Θέση αριθμού διαφάνειας"/>
          <p:cNvSpPr>
            <a:spLocks noGrp="1"/>
          </p:cNvSpPr>
          <p:nvPr>
            <p:ph type="sldNum" sz="quarter" idx="12"/>
          </p:nvPr>
        </p:nvSpPr>
        <p:spPr/>
        <p:txBody>
          <a:bodyPr/>
          <a:lstStyle/>
          <a:p>
            <a:fld id="{C2F5A187-A889-495D-B202-899DA2CF5BAE}" type="slidenum">
              <a:rPr lang="en-US" smtClean="0"/>
              <a:pPr/>
              <a:t>192</a:t>
            </a:fld>
            <a:endParaRPr lang="en-US"/>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09600" y="931335"/>
            <a:ext cx="3070578" cy="524933"/>
          </a:xfrm>
        </p:spPr>
        <p:txBody>
          <a:bodyPr>
            <a:normAutofit/>
          </a:bodyPr>
          <a:lstStyle/>
          <a:p>
            <a:pPr eaLnBrk="1" hangingPunct="1"/>
            <a:r>
              <a:rPr lang="el-GR" sz="2400" b="1" dirty="0" smtClean="0">
                <a:solidFill>
                  <a:srgbClr val="002060"/>
                </a:solidFill>
              </a:rPr>
              <a:t>Επίπεδο κάτοπτρο</a:t>
            </a:r>
            <a:endParaRPr lang="en-US" sz="2400" b="1" dirty="0" smtClean="0">
              <a:solidFill>
                <a:srgbClr val="002060"/>
              </a:solidFill>
            </a:endParaRPr>
          </a:p>
        </p:txBody>
      </p:sp>
      <p:sp>
        <p:nvSpPr>
          <p:cNvPr id="26627" name="Rectangle 3"/>
          <p:cNvSpPr>
            <a:spLocks noGrp="1" noChangeArrowheads="1"/>
          </p:cNvSpPr>
          <p:nvPr>
            <p:ph type="body" sz="half" idx="1"/>
          </p:nvPr>
        </p:nvSpPr>
        <p:spPr>
          <a:xfrm>
            <a:off x="609600" y="1674104"/>
            <a:ext cx="6829777" cy="4692829"/>
          </a:xfrm>
        </p:spPr>
        <p:txBody>
          <a:bodyPr>
            <a:normAutofit fontScale="77500" lnSpcReduction="20000"/>
          </a:bodyPr>
          <a:lstStyle/>
          <a:p>
            <a:pPr marL="271463" indent="-271463" algn="just" eaLnBrk="1" hangingPunct="1">
              <a:lnSpc>
                <a:spcPct val="120000"/>
              </a:lnSpc>
            </a:pPr>
            <a:r>
              <a:rPr lang="el-GR" sz="2600" b="1" dirty="0" smtClean="0">
                <a:solidFill>
                  <a:schemeClr val="tx1"/>
                </a:solidFill>
              </a:rPr>
              <a:t>Το απλούστερο δυνατό κάτοπτρο.</a:t>
            </a:r>
            <a:endParaRPr lang="en-US" sz="2600" b="1" dirty="0" smtClean="0">
              <a:solidFill>
                <a:schemeClr val="tx1"/>
              </a:solidFill>
            </a:endParaRPr>
          </a:p>
          <a:p>
            <a:pPr marL="271463" indent="-271463" algn="just" eaLnBrk="1" hangingPunct="1">
              <a:lnSpc>
                <a:spcPct val="120000"/>
              </a:lnSpc>
            </a:pPr>
            <a:r>
              <a:rPr lang="el-GR" sz="2600" b="1" dirty="0" smtClean="0">
                <a:solidFill>
                  <a:schemeClr val="tx1"/>
                </a:solidFill>
              </a:rPr>
              <a:t>Οι ακτίνες φωτός διαδίδονται από την πηγή και ανακλώνται στο κάτοπτρο</a:t>
            </a:r>
            <a:r>
              <a:rPr lang="en-US" sz="2600" b="1" dirty="0" smtClean="0">
                <a:solidFill>
                  <a:schemeClr val="tx1"/>
                </a:solidFill>
              </a:rPr>
              <a:t>.</a:t>
            </a:r>
          </a:p>
          <a:p>
            <a:pPr marL="271463" indent="-271463" algn="just" eaLnBrk="1" hangingPunct="1">
              <a:lnSpc>
                <a:spcPct val="120000"/>
              </a:lnSpc>
            </a:pPr>
            <a:r>
              <a:rPr lang="el-GR" sz="2600" b="1" dirty="0" smtClean="0">
                <a:solidFill>
                  <a:schemeClr val="tx1"/>
                </a:solidFill>
              </a:rPr>
              <a:t>Το σημείο </a:t>
            </a:r>
            <a:r>
              <a:rPr lang="en-US" sz="2600" b="1" i="1" dirty="0" smtClean="0">
                <a:solidFill>
                  <a:schemeClr val="tx1"/>
                </a:solidFill>
              </a:rPr>
              <a:t>I</a:t>
            </a:r>
            <a:r>
              <a:rPr lang="en-US" sz="2600" b="1" dirty="0" smtClean="0">
                <a:solidFill>
                  <a:schemeClr val="tx1"/>
                </a:solidFill>
              </a:rPr>
              <a:t> </a:t>
            </a:r>
            <a:r>
              <a:rPr lang="el-GR" sz="2600" b="1" dirty="0" smtClean="0">
                <a:solidFill>
                  <a:schemeClr val="tx1"/>
                </a:solidFill>
              </a:rPr>
              <a:t>είναι το είδωλο</a:t>
            </a:r>
            <a:r>
              <a:rPr lang="en-US" sz="2600" b="1" dirty="0" smtClean="0">
                <a:solidFill>
                  <a:schemeClr val="tx1"/>
                </a:solidFill>
              </a:rPr>
              <a:t> </a:t>
            </a:r>
            <a:r>
              <a:rPr lang="el-GR" sz="2600" b="1" dirty="0" smtClean="0">
                <a:solidFill>
                  <a:schemeClr val="tx1"/>
                </a:solidFill>
              </a:rPr>
              <a:t>του αντικειμένου που βρίσκεται στο σημείο </a:t>
            </a:r>
            <a:r>
              <a:rPr lang="en-US" sz="2600" b="1" i="1" dirty="0" smtClean="0">
                <a:solidFill>
                  <a:schemeClr val="tx1"/>
                </a:solidFill>
              </a:rPr>
              <a:t>O.</a:t>
            </a:r>
          </a:p>
          <a:p>
            <a:pPr marL="271463" indent="-271463" algn="just" eaLnBrk="1" hangingPunct="1">
              <a:lnSpc>
                <a:spcPct val="120000"/>
              </a:lnSpc>
            </a:pPr>
            <a:r>
              <a:rPr lang="el-GR" sz="2600" b="1" dirty="0" smtClean="0">
                <a:solidFill>
                  <a:schemeClr val="tx1"/>
                </a:solidFill>
              </a:rPr>
              <a:t>Το είδωλο είναι </a:t>
            </a:r>
            <a:r>
              <a:rPr lang="el-GR" sz="2600" b="1" dirty="0" smtClean="0">
                <a:solidFill>
                  <a:srgbClr val="002060"/>
                </a:solidFill>
              </a:rPr>
              <a:t>φανταστικό</a:t>
            </a:r>
            <a:r>
              <a:rPr lang="en-US" sz="2600" b="1" dirty="0" smtClean="0">
                <a:solidFill>
                  <a:schemeClr val="tx1"/>
                </a:solidFill>
              </a:rPr>
              <a:t>.</a:t>
            </a:r>
          </a:p>
          <a:p>
            <a:pPr marL="271463" indent="-271463" algn="just" eaLnBrk="1" hangingPunct="1">
              <a:lnSpc>
                <a:spcPct val="120000"/>
              </a:lnSpc>
            </a:pPr>
            <a:r>
              <a:rPr lang="el-GR" sz="2600" b="1" dirty="0" smtClean="0">
                <a:solidFill>
                  <a:schemeClr val="tx1"/>
                </a:solidFill>
              </a:rPr>
              <a:t>Πίσω από το κάτοπτρο δεν είναι δυνατό να υπάρχουν ακτίνες φωτός από το αντικείμενο</a:t>
            </a:r>
            <a:r>
              <a:rPr lang="en-US" sz="2600" b="1" dirty="0" smtClean="0">
                <a:solidFill>
                  <a:schemeClr val="tx1"/>
                </a:solidFill>
              </a:rPr>
              <a:t>, </a:t>
            </a:r>
            <a:r>
              <a:rPr lang="el-GR" sz="2600" b="1" dirty="0" smtClean="0">
                <a:solidFill>
                  <a:schemeClr val="tx1"/>
                </a:solidFill>
              </a:rPr>
              <a:t>οπότε οι ακτίνες φωτός μπροστά από το κάτοπτρο φαινομενικά μόνο αποκλίνουν από το σημείο </a:t>
            </a:r>
            <a:r>
              <a:rPr lang="en-US" sz="2600" b="1" i="1" dirty="0" smtClean="0">
                <a:solidFill>
                  <a:schemeClr val="tx1"/>
                </a:solidFill>
              </a:rPr>
              <a:t>I</a:t>
            </a:r>
            <a:r>
              <a:rPr lang="en-US" sz="2600" b="1" dirty="0" smtClean="0">
                <a:solidFill>
                  <a:schemeClr val="tx1"/>
                </a:solidFill>
              </a:rPr>
              <a:t>.</a:t>
            </a:r>
            <a:endParaRPr lang="el-GR" sz="2600" b="1" dirty="0" smtClean="0">
              <a:solidFill>
                <a:schemeClr val="tx1"/>
              </a:solidFill>
            </a:endParaRPr>
          </a:p>
          <a:p>
            <a:pPr marL="271463" indent="-271463" algn="just">
              <a:lnSpc>
                <a:spcPct val="120000"/>
              </a:lnSpc>
            </a:pPr>
            <a:r>
              <a:rPr lang="el-GR" sz="2600" b="1" dirty="0" smtClean="0">
                <a:solidFill>
                  <a:schemeClr val="tx1"/>
                </a:solidFill>
              </a:rPr>
              <a:t>Τα επίπεδα κάτοπτρα δημιουργούν </a:t>
            </a:r>
            <a:r>
              <a:rPr lang="el-GR" sz="3100" b="1" i="1" dirty="0" smtClean="0">
                <a:solidFill>
                  <a:srgbClr val="002060"/>
                </a:solidFill>
              </a:rPr>
              <a:t>πάντα</a:t>
            </a:r>
            <a:r>
              <a:rPr lang="en-US" sz="3100" b="1" dirty="0" smtClean="0">
                <a:solidFill>
                  <a:srgbClr val="002060"/>
                </a:solidFill>
              </a:rPr>
              <a:t> </a:t>
            </a:r>
            <a:r>
              <a:rPr lang="el-GR" sz="3100" b="1" dirty="0" smtClean="0">
                <a:solidFill>
                  <a:srgbClr val="002060"/>
                </a:solidFill>
              </a:rPr>
              <a:t>φανταστικά είδωλα</a:t>
            </a:r>
            <a:r>
              <a:rPr lang="en-US" sz="2600" b="1" dirty="0" smtClean="0">
                <a:solidFill>
                  <a:schemeClr val="tx1"/>
                </a:solidFill>
              </a:rPr>
              <a:t>.</a:t>
            </a:r>
          </a:p>
          <a:p>
            <a:pPr marL="271463" indent="-271463" algn="just" eaLnBrk="1" hangingPunct="1">
              <a:lnSpc>
                <a:spcPct val="90000"/>
              </a:lnSpc>
            </a:pPr>
            <a:endParaRPr lang="en-US" sz="2000" b="1" dirty="0" smtClean="0">
              <a:solidFill>
                <a:schemeClr val="tx1"/>
              </a:solidFill>
            </a:endParaRPr>
          </a:p>
        </p:txBody>
      </p:sp>
      <p:pic>
        <p:nvPicPr>
          <p:cNvPr id="26629" name="Picture 7" descr="27819_3601"/>
          <p:cNvPicPr>
            <a:picLocks noChangeAspect="1" noChangeArrowheads="1"/>
          </p:cNvPicPr>
          <p:nvPr/>
        </p:nvPicPr>
        <p:blipFill>
          <a:blip r:embed="rId2" cstate="print"/>
          <a:srcRect/>
          <a:stretch>
            <a:fillRect/>
          </a:stretch>
        </p:blipFill>
        <p:spPr bwMode="auto">
          <a:xfrm>
            <a:off x="7581909" y="1213378"/>
            <a:ext cx="4381500" cy="4537075"/>
          </a:xfrm>
          <a:prstGeom prst="rect">
            <a:avLst/>
          </a:prstGeom>
          <a:noFill/>
          <a:ln w="9525">
            <a:noFill/>
            <a:miter lim="800000"/>
            <a:headEnd/>
            <a:tailEnd/>
          </a:ln>
          <a:scene3d>
            <a:camera prst="orthographicFront"/>
            <a:lightRig rig="threePt" dir="t"/>
          </a:scene3d>
          <a:sp3d>
            <a:bevelT/>
          </a:sp3d>
        </p:spPr>
      </p:pic>
      <p:sp>
        <p:nvSpPr>
          <p:cNvPr id="6" name="Text Box 5"/>
          <p:cNvSpPr txBox="1">
            <a:spLocks noChangeArrowheads="1"/>
          </p:cNvSpPr>
          <p:nvPr/>
        </p:nvSpPr>
        <p:spPr bwMode="auto">
          <a:xfrm>
            <a:off x="1264354" y="75339"/>
            <a:ext cx="9595556"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Κάτοπτρα</a:t>
            </a:r>
            <a:endParaRPr lang="en-US" sz="4000" b="1" dirty="0" smtClean="0">
              <a:solidFill>
                <a:srgbClr val="0F7698"/>
              </a:solidFill>
            </a:endParaRPr>
          </a:p>
        </p:txBody>
      </p:sp>
      <p:sp>
        <p:nvSpPr>
          <p:cNvPr id="7" name="6 - Θέση αριθμού διαφάνειας"/>
          <p:cNvSpPr>
            <a:spLocks noGrp="1"/>
          </p:cNvSpPr>
          <p:nvPr>
            <p:ph type="sldNum" sz="quarter" idx="12"/>
          </p:nvPr>
        </p:nvSpPr>
        <p:spPr/>
        <p:txBody>
          <a:bodyPr/>
          <a:lstStyle/>
          <a:p>
            <a:pPr>
              <a:defRPr/>
            </a:pPr>
            <a:fld id="{1A5AFEB3-9FE6-4F28-B17E-F12F1808A410}" type="slidenum">
              <a:rPr lang="en-US" altLang="en-US" smtClean="0"/>
              <a:pPr>
                <a:defRPr/>
              </a:pPr>
              <a:t>193</a:t>
            </a:fld>
            <a:endParaRPr lang="en-US" altLang="en-US"/>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sz="half" idx="1"/>
          </p:nvPr>
        </p:nvSpPr>
        <p:spPr>
          <a:xfrm>
            <a:off x="203200" y="3548062"/>
            <a:ext cx="6129867" cy="2322160"/>
          </a:xfrm>
        </p:spPr>
        <p:txBody>
          <a:bodyPr>
            <a:normAutofit/>
          </a:bodyPr>
          <a:lstStyle/>
          <a:p>
            <a:pPr marL="361950" indent="-361950" algn="just" eaLnBrk="1" hangingPunct="1">
              <a:lnSpc>
                <a:spcPct val="90000"/>
              </a:lnSpc>
              <a:buClr>
                <a:srgbClr val="002060"/>
              </a:buClr>
            </a:pPr>
            <a:r>
              <a:rPr lang="el-GR" sz="2000" b="1" dirty="0" smtClean="0">
                <a:solidFill>
                  <a:schemeClr val="tx1"/>
                </a:solidFill>
              </a:rPr>
              <a:t>Μία ακτίνα ξεκινά από το σημείο </a:t>
            </a:r>
            <a:r>
              <a:rPr lang="el-GR" sz="2000" b="1" i="1" dirty="0" smtClean="0">
                <a:solidFill>
                  <a:schemeClr val="tx1"/>
                </a:solidFill>
              </a:rPr>
              <a:t>Σ</a:t>
            </a:r>
            <a:r>
              <a:rPr lang="en-US" sz="2000" b="1" dirty="0" smtClean="0">
                <a:solidFill>
                  <a:schemeClr val="tx1"/>
                </a:solidFill>
              </a:rPr>
              <a:t>, </a:t>
            </a:r>
            <a:r>
              <a:rPr lang="el-GR" sz="2000" b="1" dirty="0" smtClean="0">
                <a:solidFill>
                  <a:schemeClr val="tx1"/>
                </a:solidFill>
              </a:rPr>
              <a:t>διαδίδεται μέχρι το σημείο </a:t>
            </a:r>
            <a:r>
              <a:rPr lang="el-GR" sz="2000" b="1" i="1" dirty="0" smtClean="0">
                <a:solidFill>
                  <a:schemeClr val="tx1"/>
                </a:solidFill>
              </a:rPr>
              <a:t>Τ,</a:t>
            </a:r>
            <a:r>
              <a:rPr lang="en-US" sz="2000" b="1" dirty="0" smtClean="0">
                <a:solidFill>
                  <a:schemeClr val="tx1"/>
                </a:solidFill>
              </a:rPr>
              <a:t> </a:t>
            </a:r>
            <a:r>
              <a:rPr lang="el-GR" sz="2000" b="1" dirty="0" smtClean="0">
                <a:solidFill>
                  <a:schemeClr val="tx1"/>
                </a:solidFill>
              </a:rPr>
              <a:t>και ανακλάται προς τα πίσω ακολουθώντας την ίδια διαδρομή</a:t>
            </a:r>
            <a:r>
              <a:rPr lang="en-US" sz="2000" b="1" dirty="0" smtClean="0">
                <a:solidFill>
                  <a:schemeClr val="tx1"/>
                </a:solidFill>
              </a:rPr>
              <a:t>.</a:t>
            </a:r>
          </a:p>
          <a:p>
            <a:pPr marL="361950" indent="-361950" algn="just" eaLnBrk="1" hangingPunct="1">
              <a:lnSpc>
                <a:spcPct val="90000"/>
              </a:lnSpc>
              <a:buClr>
                <a:srgbClr val="002060"/>
              </a:buClr>
            </a:pPr>
            <a:r>
              <a:rPr lang="el-GR" sz="2000" b="1" dirty="0" smtClean="0">
                <a:solidFill>
                  <a:schemeClr val="tx1"/>
                </a:solidFill>
              </a:rPr>
              <a:t>Μία άλλη ακτίνα ακολουθεί τη διαδρομή </a:t>
            </a:r>
            <a:r>
              <a:rPr lang="el-GR" sz="2000" b="1" i="1" dirty="0" smtClean="0">
                <a:solidFill>
                  <a:schemeClr val="tx1"/>
                </a:solidFill>
              </a:rPr>
              <a:t>ΣΥ</a:t>
            </a:r>
            <a:r>
              <a:rPr lang="en-US" sz="2000" b="1" dirty="0" smtClean="0">
                <a:solidFill>
                  <a:schemeClr val="tx1"/>
                </a:solidFill>
              </a:rPr>
              <a:t> </a:t>
            </a:r>
            <a:r>
              <a:rPr lang="el-GR" sz="2000" b="1" dirty="0" smtClean="0">
                <a:solidFill>
                  <a:schemeClr val="tx1"/>
                </a:solidFill>
              </a:rPr>
              <a:t>και ανακλάται σύμφωνα με τον νόμο της ανάκλασης</a:t>
            </a:r>
            <a:r>
              <a:rPr lang="en-US" sz="2000" b="1" dirty="0" smtClean="0">
                <a:solidFill>
                  <a:schemeClr val="tx1"/>
                </a:solidFill>
              </a:rPr>
              <a:t>.</a:t>
            </a:r>
          </a:p>
          <a:p>
            <a:pPr marL="361950" indent="-361950" algn="just" eaLnBrk="1" hangingPunct="1">
              <a:lnSpc>
                <a:spcPct val="90000"/>
              </a:lnSpc>
              <a:buClr>
                <a:srgbClr val="002060"/>
              </a:buClr>
            </a:pPr>
            <a:r>
              <a:rPr lang="el-GR" sz="2000" b="1" dirty="0" smtClean="0">
                <a:solidFill>
                  <a:schemeClr val="tx1"/>
                </a:solidFill>
              </a:rPr>
              <a:t>Τα τρίγωνα </a:t>
            </a:r>
            <a:r>
              <a:rPr lang="el-GR" sz="2000" b="1" i="1" dirty="0" smtClean="0">
                <a:solidFill>
                  <a:schemeClr val="tx1"/>
                </a:solidFill>
              </a:rPr>
              <a:t>ΣΤΥ</a:t>
            </a:r>
            <a:r>
              <a:rPr lang="en-US" sz="2000" b="1" dirty="0" smtClean="0">
                <a:solidFill>
                  <a:schemeClr val="tx1"/>
                </a:solidFill>
              </a:rPr>
              <a:t> </a:t>
            </a:r>
            <a:r>
              <a:rPr lang="el-GR" sz="2000" b="1" dirty="0" smtClean="0">
                <a:solidFill>
                  <a:schemeClr val="tx1"/>
                </a:solidFill>
              </a:rPr>
              <a:t>και</a:t>
            </a:r>
            <a:r>
              <a:rPr lang="en-US" sz="2000" b="1" dirty="0" smtClean="0">
                <a:solidFill>
                  <a:schemeClr val="tx1"/>
                </a:solidFill>
              </a:rPr>
              <a:t> </a:t>
            </a:r>
            <a:r>
              <a:rPr lang="el-GR" sz="2000" b="1" i="1" dirty="0" smtClean="0">
                <a:solidFill>
                  <a:schemeClr val="tx1"/>
                </a:solidFill>
              </a:rPr>
              <a:t>Σ΄ΤΥ</a:t>
            </a:r>
            <a:r>
              <a:rPr lang="en-US" sz="2000" b="1" dirty="0" smtClean="0">
                <a:solidFill>
                  <a:schemeClr val="tx1"/>
                </a:solidFill>
              </a:rPr>
              <a:t> </a:t>
            </a:r>
            <a:r>
              <a:rPr lang="el-GR" sz="2000" b="1" dirty="0" smtClean="0">
                <a:solidFill>
                  <a:schemeClr val="tx1"/>
                </a:solidFill>
              </a:rPr>
              <a:t>είναι </a:t>
            </a:r>
            <a:r>
              <a:rPr lang="el-GR" sz="2000" b="1" dirty="0" smtClean="0">
                <a:solidFill>
                  <a:srgbClr val="002060"/>
                </a:solidFill>
              </a:rPr>
              <a:t>ίσα</a:t>
            </a:r>
            <a:r>
              <a:rPr lang="en-US" sz="2000" b="1" dirty="0" smtClean="0">
                <a:solidFill>
                  <a:schemeClr val="tx1"/>
                </a:solidFill>
              </a:rPr>
              <a:t>.</a:t>
            </a:r>
          </a:p>
        </p:txBody>
      </p:sp>
      <p:pic>
        <p:nvPicPr>
          <p:cNvPr id="28677" name="Picture 7" descr="27819_3602"/>
          <p:cNvPicPr>
            <a:picLocks noChangeAspect="1" noChangeArrowheads="1"/>
          </p:cNvPicPr>
          <p:nvPr/>
        </p:nvPicPr>
        <p:blipFill>
          <a:blip r:embed="rId3" cstate="print"/>
          <a:srcRect/>
          <a:stretch>
            <a:fillRect/>
          </a:stretch>
        </p:blipFill>
        <p:spPr bwMode="auto">
          <a:xfrm>
            <a:off x="6994880" y="1316387"/>
            <a:ext cx="4531784" cy="3889375"/>
          </a:xfrm>
          <a:prstGeom prst="rect">
            <a:avLst/>
          </a:prstGeom>
          <a:noFill/>
          <a:ln w="9525">
            <a:noFill/>
            <a:miter lim="800000"/>
            <a:headEnd/>
            <a:tailEnd/>
          </a:ln>
          <a:scene3d>
            <a:camera prst="orthographicFront"/>
            <a:lightRig rig="threePt" dir="t"/>
          </a:scene3d>
          <a:sp3d>
            <a:bevelT/>
          </a:sp3d>
        </p:spPr>
      </p:pic>
      <p:sp>
        <p:nvSpPr>
          <p:cNvPr id="7" name="Rectangle 2"/>
          <p:cNvSpPr>
            <a:spLocks noGrp="1" noChangeArrowheads="1"/>
          </p:cNvSpPr>
          <p:nvPr>
            <p:ph type="title"/>
          </p:nvPr>
        </p:nvSpPr>
        <p:spPr>
          <a:xfrm>
            <a:off x="609600" y="784578"/>
            <a:ext cx="3070578" cy="524933"/>
          </a:xfrm>
        </p:spPr>
        <p:txBody>
          <a:bodyPr>
            <a:normAutofit/>
          </a:bodyPr>
          <a:lstStyle/>
          <a:p>
            <a:pPr eaLnBrk="1" hangingPunct="1"/>
            <a:r>
              <a:rPr lang="el-GR" sz="2400" b="1" dirty="0" smtClean="0">
                <a:solidFill>
                  <a:srgbClr val="002060"/>
                </a:solidFill>
              </a:rPr>
              <a:t>Επίπεδο κάτοπτρο</a:t>
            </a:r>
            <a:endParaRPr lang="en-US" sz="2400" b="1" dirty="0" smtClean="0">
              <a:solidFill>
                <a:srgbClr val="002060"/>
              </a:solidFill>
            </a:endParaRPr>
          </a:p>
        </p:txBody>
      </p:sp>
      <p:sp>
        <p:nvSpPr>
          <p:cNvPr id="8" name="Text Box 5"/>
          <p:cNvSpPr txBox="1">
            <a:spLocks noChangeArrowheads="1"/>
          </p:cNvSpPr>
          <p:nvPr/>
        </p:nvSpPr>
        <p:spPr bwMode="auto">
          <a:xfrm>
            <a:off x="1264354" y="75339"/>
            <a:ext cx="9595556"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Κάτοπτρα</a:t>
            </a:r>
            <a:endParaRPr lang="en-US" sz="4000" b="1" dirty="0" smtClean="0">
              <a:solidFill>
                <a:srgbClr val="0F7698"/>
              </a:solidFill>
            </a:endParaRPr>
          </a:p>
        </p:txBody>
      </p:sp>
      <p:sp>
        <p:nvSpPr>
          <p:cNvPr id="9" name="8 - Ορθογώνιο"/>
          <p:cNvSpPr/>
          <p:nvPr/>
        </p:nvSpPr>
        <p:spPr>
          <a:xfrm>
            <a:off x="214489" y="1318315"/>
            <a:ext cx="6208889" cy="2246769"/>
          </a:xfrm>
          <a:prstGeom prst="rect">
            <a:avLst/>
          </a:prstGeom>
        </p:spPr>
        <p:txBody>
          <a:bodyPr wrap="square">
            <a:spAutoFit/>
          </a:bodyPr>
          <a:lstStyle/>
          <a:p>
            <a:pPr marL="361950" indent="-361950" algn="just">
              <a:buClr>
                <a:srgbClr val="002060"/>
              </a:buClr>
              <a:buFont typeface="Wingdings" pitchFamily="2" charset="2"/>
              <a:buChar char="Ø"/>
            </a:pPr>
            <a:r>
              <a:rPr lang="el-GR" sz="2000" b="1" dirty="0" smtClean="0"/>
              <a:t>Μπορούμε να προσδιορίσουμε τις ιδιότητες του ειδώλου χρησιμοποιώντας γεωμετρία.</a:t>
            </a:r>
            <a:endParaRPr lang="en-US" sz="2000" b="1" dirty="0" smtClean="0"/>
          </a:p>
          <a:p>
            <a:pPr marL="361950" indent="-361950" algn="just">
              <a:buClr>
                <a:srgbClr val="002060"/>
              </a:buClr>
              <a:buFont typeface="Wingdings" pitchFamily="2" charset="2"/>
              <a:buChar char="Ø"/>
            </a:pPr>
            <a:r>
              <a:rPr lang="el-GR" sz="2000" b="1" dirty="0" smtClean="0"/>
              <a:t>Υπάρχουν άπειρες κατευθύνσεις προς τις οποίες οι ακτίνες φωτός μπορούν να διαδοθούν από κάθε σημείο του αντικειμένου</a:t>
            </a:r>
            <a:r>
              <a:rPr lang="en-US" sz="2000" b="1" dirty="0" smtClean="0"/>
              <a:t>.</a:t>
            </a:r>
          </a:p>
          <a:p>
            <a:pPr marL="361950" indent="-361950" algn="just">
              <a:buClr>
                <a:srgbClr val="002060"/>
              </a:buClr>
              <a:buFont typeface="Wingdings" pitchFamily="2" charset="2"/>
              <a:buChar char="Ø"/>
            </a:pPr>
            <a:r>
              <a:rPr lang="el-GR" sz="2000" b="1" dirty="0" smtClean="0"/>
              <a:t>Για να προσδιορίσουμε τη θέση του ειδώλου χρειάζεται να επιλέξουμε </a:t>
            </a:r>
            <a:r>
              <a:rPr lang="el-GR" sz="2000" b="1" dirty="0" smtClean="0">
                <a:solidFill>
                  <a:srgbClr val="002060"/>
                </a:solidFill>
              </a:rPr>
              <a:t>μόνο δύο ακτίνες</a:t>
            </a:r>
            <a:r>
              <a:rPr lang="el-GR" sz="2000" b="1" dirty="0" smtClean="0"/>
              <a:t>.</a:t>
            </a:r>
          </a:p>
        </p:txBody>
      </p:sp>
      <p:graphicFrame>
        <p:nvGraphicFramePr>
          <p:cNvPr id="10" name="9 - Αντικείμενο"/>
          <p:cNvGraphicFramePr>
            <a:graphicFrameLocks noChangeAspect="1"/>
          </p:cNvGraphicFramePr>
          <p:nvPr/>
        </p:nvGraphicFramePr>
        <p:xfrm>
          <a:off x="1242835" y="5926844"/>
          <a:ext cx="3566231" cy="726059"/>
        </p:xfrm>
        <a:graphic>
          <a:graphicData uri="http://schemas.openxmlformats.org/presentationml/2006/ole">
            <mc:AlternateContent xmlns:mc="http://schemas.openxmlformats.org/markup-compatibility/2006">
              <mc:Choice xmlns:v="urn:schemas-microsoft-com:vml" Requires="v">
                <p:oleObj spid="_x0000_s701454" name="Equation" r:id="rId4" imgW="2120760" imgH="431640" progId="Equation.DSMT4">
                  <p:embed/>
                </p:oleObj>
              </mc:Choice>
              <mc:Fallback>
                <p:oleObj name="Equation" r:id="rId4" imgW="2120760" imgH="431640" progId="Equation.DSMT4">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835" y="5926844"/>
                        <a:ext cx="3566231" cy="726059"/>
                      </a:xfrm>
                      <a:prstGeom prst="rect">
                        <a:avLst/>
                      </a:prstGeom>
                      <a:solidFill>
                        <a:srgbClr val="FF9900"/>
                      </a:solidFill>
                    </p:spPr>
                  </p:pic>
                </p:oleObj>
              </mc:Fallback>
            </mc:AlternateContent>
          </a:graphicData>
        </a:graphic>
      </p:graphicFrame>
      <p:graphicFrame>
        <p:nvGraphicFramePr>
          <p:cNvPr id="701443" name="Object 4"/>
          <p:cNvGraphicFramePr>
            <a:graphicFrameLocks noChangeAspect="1"/>
          </p:cNvGraphicFramePr>
          <p:nvPr/>
        </p:nvGraphicFramePr>
        <p:xfrm>
          <a:off x="6840538" y="5880100"/>
          <a:ext cx="4892675" cy="681038"/>
        </p:xfrm>
        <a:graphic>
          <a:graphicData uri="http://schemas.openxmlformats.org/presentationml/2006/ole">
            <mc:AlternateContent xmlns:mc="http://schemas.openxmlformats.org/markup-compatibility/2006">
              <mc:Choice xmlns:v="urn:schemas-microsoft-com:vml" Requires="v">
                <p:oleObj spid="_x0000_s701455" name="Equation" r:id="rId6" imgW="2260440" imgH="419040" progId="Equation.DSMT4">
                  <p:embed/>
                </p:oleObj>
              </mc:Choice>
              <mc:Fallback>
                <p:oleObj name="Equation" r:id="rId6" imgW="2260440" imgH="419040" progId="Equation.DSMT4">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0538" y="5880100"/>
                        <a:ext cx="4892675" cy="681038"/>
                      </a:xfrm>
                      <a:prstGeom prst="rect">
                        <a:avLst/>
                      </a:prstGeom>
                      <a:solidFill>
                        <a:srgbClr val="FF9900"/>
                      </a:solidFill>
                    </p:spPr>
                  </p:pic>
                </p:oleObj>
              </mc:Fallback>
            </mc:AlternateContent>
          </a:graphicData>
        </a:graphic>
      </p:graphicFrame>
      <p:sp>
        <p:nvSpPr>
          <p:cNvPr id="12" name="11 - Ορθογώνιο"/>
          <p:cNvSpPr/>
          <p:nvPr/>
        </p:nvSpPr>
        <p:spPr>
          <a:xfrm>
            <a:off x="6967545" y="5355356"/>
            <a:ext cx="4631396" cy="400110"/>
          </a:xfrm>
          <a:prstGeom prst="rect">
            <a:avLst/>
          </a:prstGeom>
        </p:spPr>
        <p:txBody>
          <a:bodyPr wrap="none">
            <a:spAutoFit/>
          </a:bodyPr>
          <a:lstStyle/>
          <a:p>
            <a:r>
              <a:rPr lang="el-GR" sz="2000" b="1" dirty="0" smtClean="0">
                <a:solidFill>
                  <a:srgbClr val="002060"/>
                </a:solidFill>
              </a:rPr>
              <a:t>Η εγκάρσια μεγέθυνση </a:t>
            </a:r>
            <a:r>
              <a:rPr lang="en-US" sz="2000" b="1" i="1" dirty="0" smtClean="0">
                <a:solidFill>
                  <a:srgbClr val="002060"/>
                </a:solidFill>
              </a:rPr>
              <a:t>M</a:t>
            </a:r>
            <a:r>
              <a:rPr lang="en-US" sz="2000" b="1" dirty="0" smtClean="0">
                <a:solidFill>
                  <a:srgbClr val="002060"/>
                </a:solidFill>
              </a:rPr>
              <a:t> </a:t>
            </a:r>
            <a:r>
              <a:rPr lang="el-GR" sz="2000" b="1" dirty="0" smtClean="0">
                <a:solidFill>
                  <a:srgbClr val="002060"/>
                </a:solidFill>
              </a:rPr>
              <a:t>ορίζεται ως</a:t>
            </a:r>
            <a:endParaRPr lang="en-US" sz="2000" b="1" dirty="0" smtClean="0">
              <a:solidFill>
                <a:srgbClr val="002060"/>
              </a:solidFill>
            </a:endParaRPr>
          </a:p>
        </p:txBody>
      </p:sp>
      <p:sp>
        <p:nvSpPr>
          <p:cNvPr id="13" name="12 - Θέση αριθμού διαφάνειας"/>
          <p:cNvSpPr>
            <a:spLocks noGrp="1"/>
          </p:cNvSpPr>
          <p:nvPr>
            <p:ph type="sldNum" sz="quarter" idx="12"/>
          </p:nvPr>
        </p:nvSpPr>
        <p:spPr/>
        <p:txBody>
          <a:bodyPr/>
          <a:lstStyle/>
          <a:p>
            <a:pPr>
              <a:defRPr/>
            </a:pPr>
            <a:fld id="{1A5AFEB3-9FE6-4F28-B17E-F12F1808A410}" type="slidenum">
              <a:rPr lang="en-US" altLang="en-US" smtClean="0"/>
              <a:pPr>
                <a:defRPr/>
              </a:pPr>
              <a:t>194</a:t>
            </a:fld>
            <a:endParaRPr lang="en-US" altLang="en-US"/>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5"/>
          <p:cNvSpPr>
            <a:spLocks noGrp="1" noChangeArrowheads="1"/>
          </p:cNvSpPr>
          <p:nvPr>
            <p:ph idx="1"/>
          </p:nvPr>
        </p:nvSpPr>
        <p:spPr>
          <a:xfrm>
            <a:off x="1682045" y="1483256"/>
            <a:ext cx="8596668" cy="4533722"/>
          </a:xfrm>
        </p:spPr>
        <p:txBody>
          <a:bodyPr>
            <a:noAutofit/>
          </a:bodyPr>
          <a:lstStyle/>
          <a:p>
            <a:pPr marL="450850" indent="-450850" algn="just" eaLnBrk="1" hangingPunct="1"/>
            <a:r>
              <a:rPr lang="el-GR" sz="2000" b="1" dirty="0" smtClean="0">
                <a:solidFill>
                  <a:schemeClr val="tx1"/>
                </a:solidFill>
              </a:rPr>
              <a:t>Η απόσταση του ειδώλου πίσω από το κάτοπτρο είναι ίση με την απόσταση του αντικειμένου μπροστά από το κάτοπτρο</a:t>
            </a:r>
            <a:r>
              <a:rPr lang="en-US" sz="2000" b="1" dirty="0" smtClean="0">
                <a:solidFill>
                  <a:schemeClr val="tx1"/>
                </a:solidFill>
              </a:rPr>
              <a:t>.</a:t>
            </a:r>
          </a:p>
          <a:p>
            <a:pPr marL="450850" lvl="1" indent="-450850" algn="just" eaLnBrk="1" hangingPunct="1"/>
            <a:r>
              <a:rPr lang="en-US" sz="2000" b="1" dirty="0" smtClean="0">
                <a:solidFill>
                  <a:srgbClr val="002060"/>
                </a:solidFill>
              </a:rPr>
              <a:t>|</a:t>
            </a:r>
            <a:r>
              <a:rPr lang="en-US" sz="2000" b="1" i="1" dirty="0" smtClean="0">
                <a:solidFill>
                  <a:srgbClr val="002060"/>
                </a:solidFill>
              </a:rPr>
              <a:t>p</a:t>
            </a:r>
            <a:r>
              <a:rPr lang="en-US" sz="2000" b="1" dirty="0" smtClean="0">
                <a:solidFill>
                  <a:srgbClr val="002060"/>
                </a:solidFill>
              </a:rPr>
              <a:t>| = |</a:t>
            </a:r>
            <a:r>
              <a:rPr lang="en-US" sz="2000" b="1" i="1" dirty="0" smtClean="0">
                <a:solidFill>
                  <a:srgbClr val="002060"/>
                </a:solidFill>
              </a:rPr>
              <a:t>q</a:t>
            </a:r>
            <a:r>
              <a:rPr lang="en-US" sz="2000" b="1" dirty="0" smtClean="0">
                <a:solidFill>
                  <a:srgbClr val="002060"/>
                </a:solidFill>
              </a:rPr>
              <a:t>|</a:t>
            </a:r>
          </a:p>
          <a:p>
            <a:pPr marL="450850" indent="-450850" algn="just" eaLnBrk="1" hangingPunct="1"/>
            <a:r>
              <a:rPr lang="el-GR" sz="2000" b="1" dirty="0" smtClean="0">
                <a:solidFill>
                  <a:schemeClr val="tx1"/>
                </a:solidFill>
              </a:rPr>
              <a:t>Το είδωλο δεν είναι μεγεθυμένο</a:t>
            </a:r>
            <a:r>
              <a:rPr lang="en-US" sz="2000" b="1" dirty="0" smtClean="0">
                <a:solidFill>
                  <a:schemeClr val="tx1"/>
                </a:solidFill>
              </a:rPr>
              <a:t>.</a:t>
            </a:r>
          </a:p>
          <a:p>
            <a:pPr marL="450850" lvl="1" indent="-450850" algn="just" eaLnBrk="1" hangingPunct="1"/>
            <a:r>
              <a:rPr lang="el-GR" sz="2000" b="1" dirty="0" smtClean="0">
                <a:solidFill>
                  <a:schemeClr val="tx1"/>
                </a:solidFill>
              </a:rPr>
              <a:t>Το ύψος του ειδώλου είναι ίσο με το ύψος του αντικειμένου</a:t>
            </a:r>
            <a:r>
              <a:rPr lang="en-US" sz="2000" b="1" dirty="0" smtClean="0">
                <a:solidFill>
                  <a:schemeClr val="tx1"/>
                </a:solidFill>
              </a:rPr>
              <a:t>.</a:t>
            </a:r>
          </a:p>
          <a:p>
            <a:pPr marL="450850" lvl="2" indent="-450850" algn="just" eaLnBrk="1" hangingPunct="1"/>
            <a:r>
              <a:rPr lang="en-US" sz="2000" b="1" i="1" dirty="0" smtClean="0">
                <a:solidFill>
                  <a:schemeClr val="tx1"/>
                </a:solidFill>
              </a:rPr>
              <a:t>h</a:t>
            </a:r>
            <a:r>
              <a:rPr lang="el-GR" sz="2000" b="1" dirty="0" smtClean="0">
                <a:solidFill>
                  <a:schemeClr val="tx1"/>
                </a:solidFill>
              </a:rPr>
              <a:t>΄</a:t>
            </a:r>
            <a:r>
              <a:rPr lang="en-US" sz="2000" b="1" dirty="0" smtClean="0">
                <a:solidFill>
                  <a:schemeClr val="tx1"/>
                </a:solidFill>
              </a:rPr>
              <a:t> = </a:t>
            </a:r>
            <a:r>
              <a:rPr lang="en-US" sz="2000" b="1" i="1" dirty="0" smtClean="0">
                <a:solidFill>
                  <a:schemeClr val="tx1"/>
                </a:solidFill>
              </a:rPr>
              <a:t>h</a:t>
            </a:r>
            <a:r>
              <a:rPr lang="en-US" sz="2000" b="1" dirty="0" smtClean="0">
                <a:solidFill>
                  <a:schemeClr val="tx1"/>
                </a:solidFill>
              </a:rPr>
              <a:t> </a:t>
            </a:r>
            <a:r>
              <a:rPr lang="el-GR" sz="2000" b="1" dirty="0" smtClean="0">
                <a:solidFill>
                  <a:schemeClr val="tx1"/>
                </a:solidFill>
              </a:rPr>
              <a:t> και </a:t>
            </a:r>
            <a:r>
              <a:rPr lang="en-US" sz="2000" b="1" dirty="0" smtClean="0">
                <a:solidFill>
                  <a:schemeClr val="tx1"/>
                </a:solidFill>
              </a:rPr>
              <a:t> </a:t>
            </a:r>
            <a:r>
              <a:rPr lang="en-US" sz="2000" b="1" i="1" dirty="0" smtClean="0">
                <a:solidFill>
                  <a:srgbClr val="002060"/>
                </a:solidFill>
              </a:rPr>
              <a:t>M</a:t>
            </a:r>
            <a:r>
              <a:rPr lang="en-US" sz="2000" b="1" dirty="0" smtClean="0">
                <a:solidFill>
                  <a:srgbClr val="002060"/>
                </a:solidFill>
              </a:rPr>
              <a:t> = +1</a:t>
            </a:r>
          </a:p>
          <a:p>
            <a:pPr marL="450850" indent="-450850" algn="just" eaLnBrk="1" hangingPunct="1"/>
            <a:r>
              <a:rPr lang="el-GR" sz="2000" b="1" dirty="0" smtClean="0">
                <a:solidFill>
                  <a:schemeClr val="tx1"/>
                </a:solidFill>
              </a:rPr>
              <a:t>Το είδωλο είναι </a:t>
            </a:r>
            <a:r>
              <a:rPr lang="el-GR" sz="2000" b="1" dirty="0" smtClean="0">
                <a:solidFill>
                  <a:srgbClr val="002060"/>
                </a:solidFill>
              </a:rPr>
              <a:t>φανταστικό</a:t>
            </a:r>
            <a:r>
              <a:rPr lang="en-US" sz="2000" b="1" dirty="0" smtClean="0">
                <a:solidFill>
                  <a:schemeClr val="tx1"/>
                </a:solidFill>
              </a:rPr>
              <a:t>.</a:t>
            </a:r>
          </a:p>
          <a:p>
            <a:pPr marL="450850" indent="-450850" algn="just" eaLnBrk="1" hangingPunct="1"/>
            <a:r>
              <a:rPr lang="el-GR" sz="2000" b="1" dirty="0" smtClean="0">
                <a:solidFill>
                  <a:schemeClr val="tx1"/>
                </a:solidFill>
              </a:rPr>
              <a:t>Το είδωλο είναι </a:t>
            </a:r>
            <a:r>
              <a:rPr lang="el-GR" sz="2000" b="1" dirty="0" smtClean="0">
                <a:solidFill>
                  <a:srgbClr val="002060"/>
                </a:solidFill>
              </a:rPr>
              <a:t>όρθιο</a:t>
            </a:r>
            <a:r>
              <a:rPr lang="en-US" sz="2000" b="1" dirty="0" smtClean="0">
                <a:solidFill>
                  <a:schemeClr val="tx1"/>
                </a:solidFill>
              </a:rPr>
              <a:t>.</a:t>
            </a:r>
          </a:p>
          <a:p>
            <a:pPr marL="450850" lvl="1" indent="-450850" algn="just" eaLnBrk="1" hangingPunct="1"/>
            <a:r>
              <a:rPr lang="el-GR" sz="2000" b="1" dirty="0" smtClean="0">
                <a:solidFill>
                  <a:schemeClr val="tx1"/>
                </a:solidFill>
              </a:rPr>
              <a:t>Έχει τον ίδιο προσανατολισμό με το αντικείμενο</a:t>
            </a:r>
            <a:r>
              <a:rPr lang="en-US" sz="2000" b="1" dirty="0" smtClean="0">
                <a:solidFill>
                  <a:schemeClr val="tx1"/>
                </a:solidFill>
              </a:rPr>
              <a:t>.</a:t>
            </a:r>
          </a:p>
          <a:p>
            <a:pPr marL="450850" indent="-450850" algn="just" eaLnBrk="1" hangingPunct="1"/>
            <a:r>
              <a:rPr lang="el-GR" sz="2000" b="1" dirty="0" smtClean="0">
                <a:solidFill>
                  <a:schemeClr val="tx1"/>
                </a:solidFill>
              </a:rPr>
              <a:t>Το είδωλο παρουσιάζει αναστροφή μπρος-πίσω</a:t>
            </a:r>
            <a:r>
              <a:rPr lang="en-US" sz="2000" b="1" dirty="0" smtClean="0">
                <a:solidFill>
                  <a:schemeClr val="tx1"/>
                </a:solidFill>
              </a:rPr>
              <a:t>.</a:t>
            </a:r>
          </a:p>
        </p:txBody>
      </p:sp>
      <p:sp>
        <p:nvSpPr>
          <p:cNvPr id="6" name="Rectangle 2"/>
          <p:cNvSpPr>
            <a:spLocks noGrp="1" noChangeArrowheads="1"/>
          </p:cNvSpPr>
          <p:nvPr>
            <p:ph type="title"/>
          </p:nvPr>
        </p:nvSpPr>
        <p:spPr>
          <a:xfrm>
            <a:off x="609600" y="784578"/>
            <a:ext cx="4334933" cy="524933"/>
          </a:xfrm>
        </p:spPr>
        <p:txBody>
          <a:bodyPr>
            <a:normAutofit/>
          </a:bodyPr>
          <a:lstStyle/>
          <a:p>
            <a:pPr eaLnBrk="1" hangingPunct="1"/>
            <a:r>
              <a:rPr lang="el-GR" sz="2400" b="1" dirty="0" smtClean="0">
                <a:solidFill>
                  <a:srgbClr val="002060"/>
                </a:solidFill>
              </a:rPr>
              <a:t>Επίπεδο κάτοπτρο (Σύνοψη)</a:t>
            </a:r>
            <a:endParaRPr lang="en-US" sz="2400" b="1" dirty="0" smtClean="0">
              <a:solidFill>
                <a:srgbClr val="002060"/>
              </a:solidFill>
            </a:endParaRPr>
          </a:p>
        </p:txBody>
      </p:sp>
      <p:sp>
        <p:nvSpPr>
          <p:cNvPr id="7" name="Text Box 5"/>
          <p:cNvSpPr txBox="1">
            <a:spLocks noChangeArrowheads="1"/>
          </p:cNvSpPr>
          <p:nvPr/>
        </p:nvSpPr>
        <p:spPr bwMode="auto">
          <a:xfrm>
            <a:off x="1264354" y="75339"/>
            <a:ext cx="9595556"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Κάτοπτρα</a:t>
            </a:r>
            <a:endParaRPr lang="en-US" sz="4000" b="1" dirty="0" smtClean="0">
              <a:solidFill>
                <a:srgbClr val="0F7698"/>
              </a:solidFill>
            </a:endParaRPr>
          </a:p>
        </p:txBody>
      </p:sp>
      <p:sp>
        <p:nvSpPr>
          <p:cNvPr id="8" name="7 - Θέση αριθμού διαφάνειας"/>
          <p:cNvSpPr>
            <a:spLocks noGrp="1"/>
          </p:cNvSpPr>
          <p:nvPr>
            <p:ph type="sldNum" sz="quarter" idx="12"/>
          </p:nvPr>
        </p:nvSpPr>
        <p:spPr/>
        <p:txBody>
          <a:bodyPr/>
          <a:lstStyle/>
          <a:p>
            <a:fld id="{C2F5A187-A889-495D-B202-899DA2CF5BAE}" type="slidenum">
              <a:rPr lang="en-US" smtClean="0"/>
              <a:pPr/>
              <a:t>195</a:t>
            </a:fld>
            <a:endParaRPr lang="en-US"/>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5"/>
          <p:cNvSpPr>
            <a:spLocks noGrp="1" noChangeArrowheads="1"/>
          </p:cNvSpPr>
          <p:nvPr>
            <p:ph idx="1"/>
          </p:nvPr>
        </p:nvSpPr>
        <p:spPr>
          <a:xfrm>
            <a:off x="203196" y="1370368"/>
            <a:ext cx="7326493" cy="2975854"/>
          </a:xfrm>
        </p:spPr>
        <p:txBody>
          <a:bodyPr>
            <a:noAutofit/>
          </a:bodyPr>
          <a:lstStyle/>
          <a:p>
            <a:pPr marL="271463" indent="-271463" algn="just" eaLnBrk="1" hangingPunct="1"/>
            <a:r>
              <a:rPr lang="el-GR" b="1" dirty="0" smtClean="0">
                <a:solidFill>
                  <a:schemeClr val="tx1"/>
                </a:solidFill>
              </a:rPr>
              <a:t>Το σχήμα ενός σφαιρικού κατόπτρου είναι </a:t>
            </a:r>
            <a:r>
              <a:rPr lang="el-GR" sz="2000" b="1" dirty="0" smtClean="0">
                <a:solidFill>
                  <a:srgbClr val="002060"/>
                </a:solidFill>
              </a:rPr>
              <a:t>τμήμα σφαίρας</a:t>
            </a:r>
            <a:r>
              <a:rPr lang="el-GR" b="1" dirty="0" smtClean="0">
                <a:solidFill>
                  <a:schemeClr val="tx1"/>
                </a:solidFill>
              </a:rPr>
              <a:t>.</a:t>
            </a:r>
          </a:p>
          <a:p>
            <a:pPr marL="271463" indent="-271463" algn="just" eaLnBrk="1" hangingPunct="1"/>
            <a:r>
              <a:rPr lang="el-GR" b="1" dirty="0" smtClean="0">
                <a:solidFill>
                  <a:schemeClr val="tx1"/>
                </a:solidFill>
              </a:rPr>
              <a:t>Το κάτοπτρο εστιάζει τις εισερχόμενες παράλληλες ακτίνες σε ένα σημείο</a:t>
            </a:r>
            <a:r>
              <a:rPr lang="en-US" b="1" dirty="0" smtClean="0">
                <a:solidFill>
                  <a:schemeClr val="tx1"/>
                </a:solidFill>
              </a:rPr>
              <a:t>.</a:t>
            </a:r>
          </a:p>
          <a:p>
            <a:pPr marL="271463" indent="-271463" algn="just" eaLnBrk="1" hangingPunct="1"/>
            <a:r>
              <a:rPr lang="el-GR" b="1" dirty="0" smtClean="0">
                <a:solidFill>
                  <a:schemeClr val="tx1"/>
                </a:solidFill>
              </a:rPr>
              <a:t>Στα </a:t>
            </a:r>
            <a:r>
              <a:rPr lang="el-GR" sz="2000" b="1" i="1" dirty="0" smtClean="0">
                <a:solidFill>
                  <a:srgbClr val="002060"/>
                </a:solidFill>
              </a:rPr>
              <a:t>κοίλα</a:t>
            </a:r>
            <a:r>
              <a:rPr lang="el-GR" b="1" dirty="0" smtClean="0">
                <a:solidFill>
                  <a:schemeClr val="tx1"/>
                </a:solidFill>
              </a:rPr>
              <a:t> σφαιρικά κάτοπτρα, η επάργυρη επιφάνεια του κατόπτρου βρίσκεται στην εσωτερική, ή κοίλη, πλευρά της καμπύλης.</a:t>
            </a:r>
          </a:p>
          <a:p>
            <a:pPr marL="271463" indent="-271463" algn="just" eaLnBrk="1" hangingPunct="1"/>
            <a:r>
              <a:rPr lang="el-GR" b="1" dirty="0" smtClean="0">
                <a:solidFill>
                  <a:schemeClr val="tx1"/>
                </a:solidFill>
              </a:rPr>
              <a:t>Στα </a:t>
            </a:r>
            <a:r>
              <a:rPr lang="el-GR" sz="2000" b="1" i="1" dirty="0" smtClean="0">
                <a:solidFill>
                  <a:srgbClr val="002060"/>
                </a:solidFill>
              </a:rPr>
              <a:t>κυρτά</a:t>
            </a:r>
            <a:r>
              <a:rPr lang="el-GR" b="1" i="1" dirty="0" smtClean="0">
                <a:solidFill>
                  <a:schemeClr val="tx1"/>
                </a:solidFill>
              </a:rPr>
              <a:t> </a:t>
            </a:r>
            <a:r>
              <a:rPr lang="el-GR" b="1" dirty="0" smtClean="0">
                <a:solidFill>
                  <a:schemeClr val="tx1"/>
                </a:solidFill>
              </a:rPr>
              <a:t>σφαιρικά κάτοπτρα, η επάργυρη επιφάνεια του κατόπτρου βρίσκεται στην εξωτερική, ή κυρτή, πλευρά της καμπύλης.</a:t>
            </a:r>
          </a:p>
        </p:txBody>
      </p:sp>
      <p:sp>
        <p:nvSpPr>
          <p:cNvPr id="6" name="Rectangle 2"/>
          <p:cNvSpPr>
            <a:spLocks noGrp="1" noChangeArrowheads="1"/>
          </p:cNvSpPr>
          <p:nvPr>
            <p:ph type="title"/>
          </p:nvPr>
        </p:nvSpPr>
        <p:spPr>
          <a:xfrm>
            <a:off x="609600" y="784578"/>
            <a:ext cx="3070578" cy="524933"/>
          </a:xfrm>
        </p:spPr>
        <p:txBody>
          <a:bodyPr>
            <a:normAutofit/>
          </a:bodyPr>
          <a:lstStyle/>
          <a:p>
            <a:pPr eaLnBrk="1" hangingPunct="1"/>
            <a:r>
              <a:rPr lang="el-GR" sz="2400" b="1" dirty="0" smtClean="0">
                <a:solidFill>
                  <a:srgbClr val="002060"/>
                </a:solidFill>
              </a:rPr>
              <a:t>Σφαιρικό κάτοπτρο</a:t>
            </a:r>
            <a:endParaRPr lang="en-US" sz="2400" b="1" dirty="0" smtClean="0">
              <a:solidFill>
                <a:srgbClr val="002060"/>
              </a:solidFill>
            </a:endParaRPr>
          </a:p>
        </p:txBody>
      </p:sp>
      <p:sp>
        <p:nvSpPr>
          <p:cNvPr id="7" name="Text Box 5"/>
          <p:cNvSpPr txBox="1">
            <a:spLocks noChangeArrowheads="1"/>
          </p:cNvSpPr>
          <p:nvPr/>
        </p:nvSpPr>
        <p:spPr bwMode="auto">
          <a:xfrm>
            <a:off x="1264354" y="75339"/>
            <a:ext cx="9595556"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Κάτοπτρα</a:t>
            </a:r>
            <a:endParaRPr lang="en-US" sz="4000" b="1" dirty="0" smtClean="0">
              <a:solidFill>
                <a:srgbClr val="0F7698"/>
              </a:solidFill>
            </a:endParaRPr>
          </a:p>
        </p:txBody>
      </p:sp>
      <p:sp>
        <p:nvSpPr>
          <p:cNvPr id="8" name="Rectangle 3"/>
          <p:cNvSpPr txBox="1">
            <a:spLocks noChangeArrowheads="1"/>
          </p:cNvSpPr>
          <p:nvPr/>
        </p:nvSpPr>
        <p:spPr>
          <a:xfrm>
            <a:off x="146757" y="4445532"/>
            <a:ext cx="7281337" cy="2226203"/>
          </a:xfrm>
          <a:prstGeom prst="rect">
            <a:avLst/>
          </a:prstGeom>
        </p:spPr>
        <p:txBody>
          <a:bodyPr vert="horz" lIns="91440" tIns="45720" rIns="91440" bIns="45720" rtlCol="0">
            <a:noAutofit/>
          </a:bodyPr>
          <a:lstStyle/>
          <a:p>
            <a:pPr marL="271463" marR="0" lvl="0" indent="-271463" algn="just" defTabSz="457200" rtl="0" eaLnBrk="1" fontAlgn="auto" latinLnBrk="0" hangingPunct="1">
              <a:lnSpc>
                <a:spcPct val="90000"/>
              </a:lnSpc>
              <a:spcBef>
                <a:spcPts val="1000"/>
              </a:spcBef>
              <a:spcAft>
                <a:spcPts val="0"/>
              </a:spcAft>
              <a:buClr>
                <a:schemeClr val="accent1"/>
              </a:buClr>
              <a:buSzPct val="80000"/>
              <a:buFont typeface="Wingdings 3" charset="2"/>
              <a:buChar char=""/>
              <a:tabLst/>
              <a:defRPr/>
            </a:pPr>
            <a:r>
              <a:rPr kumimoji="0" lang="el-GR" b="1" i="0" u="none" strike="noStrike" kern="1200" cap="none" spc="0" normalizeH="0" baseline="0" noProof="0" dirty="0" smtClean="0">
                <a:ln>
                  <a:noFill/>
                </a:ln>
                <a:effectLst/>
                <a:uLnTx/>
                <a:uFillTx/>
                <a:latin typeface="+mn-lt"/>
                <a:ea typeface="+mn-ea"/>
                <a:cs typeface="+mn-cs"/>
              </a:rPr>
              <a:t>Το κάτοπτρο έχει </a:t>
            </a:r>
            <a:r>
              <a:rPr kumimoji="0" lang="el-GR" sz="2000" b="1" i="1" u="none" strike="noStrike" kern="1200" cap="none" spc="0" normalizeH="0" baseline="0" noProof="0" dirty="0" smtClean="0">
                <a:ln>
                  <a:noFill/>
                </a:ln>
                <a:solidFill>
                  <a:srgbClr val="002060"/>
                </a:solidFill>
                <a:effectLst/>
                <a:uLnTx/>
                <a:uFillTx/>
                <a:latin typeface="+mn-lt"/>
                <a:ea typeface="+mn-ea"/>
                <a:cs typeface="+mn-cs"/>
              </a:rPr>
              <a:t>ακτίνα καμπυλότητας</a:t>
            </a:r>
            <a:r>
              <a:rPr kumimoji="0" lang="en-US" sz="2000" b="1" i="0" u="none" strike="noStrike" kern="1200" cap="none" spc="0" normalizeH="0" baseline="0" noProof="0" dirty="0" smtClean="0">
                <a:ln>
                  <a:noFill/>
                </a:ln>
                <a:solidFill>
                  <a:srgbClr val="002060"/>
                </a:solidFill>
                <a:effectLst/>
                <a:uLnTx/>
                <a:uFillTx/>
                <a:latin typeface="+mn-lt"/>
                <a:ea typeface="+mn-ea"/>
                <a:cs typeface="+mn-cs"/>
              </a:rPr>
              <a:t> </a:t>
            </a:r>
            <a:r>
              <a:rPr kumimoji="0" lang="en-US" sz="2000" b="1" i="1" u="none" strike="noStrike" kern="1200" cap="none" spc="0" normalizeH="0" baseline="0" noProof="0" dirty="0" smtClean="0">
                <a:ln>
                  <a:noFill/>
                </a:ln>
                <a:solidFill>
                  <a:srgbClr val="002060"/>
                </a:solidFill>
                <a:effectLst/>
                <a:uLnTx/>
                <a:uFillTx/>
                <a:latin typeface="+mn-lt"/>
                <a:ea typeface="+mn-ea"/>
                <a:cs typeface="+mn-cs"/>
              </a:rPr>
              <a:t>R</a:t>
            </a:r>
            <a:r>
              <a:rPr kumimoji="0" lang="en-US" b="1" i="1" u="none" strike="noStrike" kern="1200" cap="none" spc="0" normalizeH="0" baseline="0" noProof="0" dirty="0" smtClean="0">
                <a:ln>
                  <a:noFill/>
                </a:ln>
                <a:effectLst/>
                <a:uLnTx/>
                <a:uFillTx/>
                <a:latin typeface="+mn-lt"/>
                <a:ea typeface="+mn-ea"/>
                <a:cs typeface="+mn-cs"/>
              </a:rPr>
              <a:t>.</a:t>
            </a:r>
          </a:p>
          <a:p>
            <a:pPr marL="271463" marR="0" lvl="0" indent="-271463" algn="just" defTabSz="457200" rtl="0" eaLnBrk="1" fontAlgn="auto" latinLnBrk="0" hangingPunct="1">
              <a:lnSpc>
                <a:spcPct val="90000"/>
              </a:lnSpc>
              <a:spcBef>
                <a:spcPts val="1000"/>
              </a:spcBef>
              <a:spcAft>
                <a:spcPts val="0"/>
              </a:spcAft>
              <a:buClr>
                <a:schemeClr val="accent1"/>
              </a:buClr>
              <a:buSzPct val="80000"/>
              <a:buFont typeface="Wingdings 3" charset="2"/>
              <a:buChar char=""/>
              <a:tabLst/>
              <a:defRPr/>
            </a:pPr>
            <a:r>
              <a:rPr kumimoji="0" lang="el-GR" b="1" i="0" u="none" strike="noStrike" kern="1200" cap="none" spc="0" normalizeH="0" baseline="0" noProof="0" dirty="0" smtClean="0">
                <a:ln>
                  <a:noFill/>
                </a:ln>
                <a:effectLst/>
                <a:uLnTx/>
                <a:uFillTx/>
                <a:latin typeface="+mn-lt"/>
                <a:ea typeface="+mn-ea"/>
                <a:cs typeface="+mn-cs"/>
              </a:rPr>
              <a:t>Το </a:t>
            </a:r>
            <a:r>
              <a:rPr kumimoji="0" lang="el-GR" sz="2000" b="1" i="1" u="none" strike="noStrike" kern="1200" cap="none" spc="0" normalizeH="0" baseline="0" noProof="0" dirty="0" smtClean="0">
                <a:ln>
                  <a:noFill/>
                </a:ln>
                <a:solidFill>
                  <a:srgbClr val="002060"/>
                </a:solidFill>
                <a:effectLst/>
                <a:uLnTx/>
                <a:uFillTx/>
                <a:latin typeface="+mn-lt"/>
                <a:ea typeface="+mn-ea"/>
                <a:cs typeface="+mn-cs"/>
              </a:rPr>
              <a:t>κέντρο καμπυλότητάς</a:t>
            </a:r>
            <a:r>
              <a:rPr kumimoji="0" lang="el-GR" sz="2000" b="1" i="0" u="none" strike="noStrike" kern="1200" cap="none" spc="0" normalizeH="0" baseline="0" noProof="0" dirty="0" smtClean="0">
                <a:ln>
                  <a:noFill/>
                </a:ln>
                <a:solidFill>
                  <a:srgbClr val="002060"/>
                </a:solidFill>
                <a:effectLst/>
                <a:uLnTx/>
                <a:uFillTx/>
                <a:latin typeface="+mn-lt"/>
                <a:ea typeface="+mn-ea"/>
                <a:cs typeface="+mn-cs"/>
              </a:rPr>
              <a:t> </a:t>
            </a:r>
            <a:r>
              <a:rPr kumimoji="0" lang="el-GR" b="1" i="0" u="none" strike="noStrike" kern="1200" cap="none" spc="0" normalizeH="0" baseline="0" noProof="0" dirty="0" smtClean="0">
                <a:ln>
                  <a:noFill/>
                </a:ln>
                <a:effectLst/>
                <a:uLnTx/>
                <a:uFillTx/>
                <a:latin typeface="+mn-lt"/>
                <a:ea typeface="+mn-ea"/>
                <a:cs typeface="+mn-cs"/>
              </a:rPr>
              <a:t>του είναι το σημείο </a:t>
            </a:r>
            <a:r>
              <a:rPr kumimoji="0" lang="el-GR" sz="2000" b="1" i="1" u="none" strike="noStrike" kern="1200" cap="none" spc="0" normalizeH="0" baseline="0" noProof="0" dirty="0" smtClean="0">
                <a:ln>
                  <a:noFill/>
                </a:ln>
                <a:solidFill>
                  <a:srgbClr val="002060"/>
                </a:solidFill>
                <a:effectLst/>
                <a:uLnTx/>
                <a:uFillTx/>
                <a:latin typeface="+mn-lt"/>
                <a:ea typeface="+mn-ea"/>
                <a:cs typeface="+mn-cs"/>
              </a:rPr>
              <a:t>Κ</a:t>
            </a:r>
            <a:r>
              <a:rPr kumimoji="0" lang="el-GR" b="1" i="0" u="none" strike="noStrike" kern="1200" cap="none" spc="0" normalizeH="0" baseline="0" noProof="0" dirty="0" smtClean="0">
                <a:ln>
                  <a:noFill/>
                </a:ln>
                <a:effectLst/>
                <a:uLnTx/>
                <a:uFillTx/>
                <a:latin typeface="+mn-lt"/>
                <a:ea typeface="+mn-ea"/>
                <a:cs typeface="+mn-cs"/>
              </a:rPr>
              <a:t>.</a:t>
            </a:r>
            <a:endParaRPr kumimoji="0" lang="en-US" b="1" i="1" u="none" strike="noStrike" kern="1200" cap="none" spc="0" normalizeH="0" baseline="0" noProof="0" dirty="0" smtClean="0">
              <a:ln>
                <a:noFill/>
              </a:ln>
              <a:effectLst/>
              <a:uLnTx/>
              <a:uFillTx/>
              <a:latin typeface="+mn-lt"/>
              <a:ea typeface="+mn-ea"/>
              <a:cs typeface="+mn-cs"/>
            </a:endParaRPr>
          </a:p>
          <a:p>
            <a:pPr marL="271463" marR="0" lvl="0" indent="-271463" algn="just" defTabSz="457200" rtl="0" eaLnBrk="1" fontAlgn="auto" latinLnBrk="0" hangingPunct="1">
              <a:lnSpc>
                <a:spcPct val="90000"/>
              </a:lnSpc>
              <a:spcBef>
                <a:spcPts val="1000"/>
              </a:spcBef>
              <a:spcAft>
                <a:spcPts val="0"/>
              </a:spcAft>
              <a:buClr>
                <a:schemeClr val="accent1"/>
              </a:buClr>
              <a:buSzPct val="80000"/>
              <a:buFont typeface="Wingdings 3" charset="2"/>
              <a:buChar char=""/>
              <a:tabLst/>
              <a:defRPr/>
            </a:pPr>
            <a:r>
              <a:rPr kumimoji="0" lang="el-GR" b="1" i="0" u="none" strike="noStrike" kern="1200" cap="none" spc="0" normalizeH="0" baseline="0" noProof="0" dirty="0" smtClean="0">
                <a:ln>
                  <a:noFill/>
                </a:ln>
                <a:effectLst/>
                <a:uLnTx/>
                <a:uFillTx/>
                <a:latin typeface="+mn-lt"/>
                <a:ea typeface="+mn-ea"/>
                <a:cs typeface="+mn-cs"/>
              </a:rPr>
              <a:t>Το </a:t>
            </a:r>
            <a:r>
              <a:rPr kumimoji="0" lang="el-GR" sz="2000" b="1" i="0" u="none" strike="noStrike" kern="1200" cap="none" spc="0" normalizeH="0" baseline="0" noProof="0" dirty="0" smtClean="0">
                <a:ln>
                  <a:noFill/>
                </a:ln>
                <a:solidFill>
                  <a:srgbClr val="002060"/>
                </a:solidFill>
                <a:effectLst/>
                <a:uLnTx/>
                <a:uFillTx/>
                <a:latin typeface="+mn-lt"/>
                <a:ea typeface="+mn-ea"/>
                <a:cs typeface="+mn-cs"/>
              </a:rPr>
              <a:t>σημείο </a:t>
            </a:r>
            <a:r>
              <a:rPr kumimoji="0" lang="el-GR" sz="2000" b="1" i="1" u="none" strike="noStrike" kern="1200" cap="none" spc="0" normalizeH="0" baseline="0" noProof="0" dirty="0" smtClean="0">
                <a:ln>
                  <a:noFill/>
                </a:ln>
                <a:solidFill>
                  <a:srgbClr val="002060"/>
                </a:solidFill>
                <a:effectLst/>
                <a:uLnTx/>
                <a:uFillTx/>
                <a:latin typeface="+mn-lt"/>
                <a:ea typeface="+mn-ea"/>
                <a:cs typeface="+mn-cs"/>
              </a:rPr>
              <a:t>Ω</a:t>
            </a:r>
            <a:r>
              <a:rPr kumimoji="0" lang="en-US" b="1" i="0" u="none" strike="noStrike" kern="1200" cap="none" spc="0" normalizeH="0" baseline="0" noProof="0" dirty="0" smtClean="0">
                <a:ln>
                  <a:noFill/>
                </a:ln>
                <a:effectLst/>
                <a:uLnTx/>
                <a:uFillTx/>
                <a:latin typeface="+mn-lt"/>
                <a:ea typeface="+mn-ea"/>
                <a:cs typeface="+mn-cs"/>
              </a:rPr>
              <a:t> </a:t>
            </a:r>
            <a:r>
              <a:rPr kumimoji="0" lang="el-GR" b="1" i="0" u="none" strike="noStrike" kern="1200" cap="none" spc="0" normalizeH="0" baseline="0" noProof="0" dirty="0" smtClean="0">
                <a:ln>
                  <a:noFill/>
                </a:ln>
                <a:effectLst/>
                <a:uLnTx/>
                <a:uFillTx/>
                <a:latin typeface="+mn-lt"/>
                <a:ea typeface="+mn-ea"/>
                <a:cs typeface="+mn-cs"/>
              </a:rPr>
              <a:t>είναι το κέντρο του σφαιρικού τμήματος (ή </a:t>
            </a:r>
            <a:r>
              <a:rPr kumimoji="0" lang="el-GR" sz="2000" b="1" i="0" u="none" strike="noStrike" kern="1200" cap="none" spc="0" normalizeH="0" baseline="0" noProof="0" dirty="0" smtClean="0">
                <a:ln>
                  <a:noFill/>
                </a:ln>
                <a:solidFill>
                  <a:srgbClr val="002060"/>
                </a:solidFill>
                <a:effectLst/>
                <a:uLnTx/>
                <a:uFillTx/>
                <a:latin typeface="+mn-lt"/>
                <a:ea typeface="+mn-ea"/>
                <a:cs typeface="+mn-cs"/>
              </a:rPr>
              <a:t>κορυφή του κατόπτρου</a:t>
            </a:r>
            <a:r>
              <a:rPr kumimoji="0" lang="el-GR" b="1" i="0" u="none" strike="noStrike" kern="1200" cap="none" spc="0" normalizeH="0" baseline="0" noProof="0" dirty="0" smtClean="0">
                <a:ln>
                  <a:noFill/>
                </a:ln>
                <a:effectLst/>
                <a:uLnTx/>
                <a:uFillTx/>
                <a:latin typeface="+mn-lt"/>
                <a:ea typeface="+mn-ea"/>
                <a:cs typeface="+mn-cs"/>
              </a:rPr>
              <a:t>)</a:t>
            </a:r>
            <a:r>
              <a:rPr kumimoji="0" lang="en-US" b="1" i="0" u="none" strike="noStrike" kern="1200" cap="none" spc="0" normalizeH="0" baseline="0" noProof="0" dirty="0" smtClean="0">
                <a:ln>
                  <a:noFill/>
                </a:ln>
                <a:effectLst/>
                <a:uLnTx/>
                <a:uFillTx/>
                <a:latin typeface="+mn-lt"/>
                <a:ea typeface="+mn-ea"/>
                <a:cs typeface="+mn-cs"/>
              </a:rPr>
              <a:t>.</a:t>
            </a:r>
          </a:p>
          <a:p>
            <a:pPr marL="271463" marR="0" lvl="0" indent="-271463" algn="just" defTabSz="457200" rtl="0" eaLnBrk="1" fontAlgn="auto" latinLnBrk="0" hangingPunct="1">
              <a:lnSpc>
                <a:spcPct val="90000"/>
              </a:lnSpc>
              <a:spcBef>
                <a:spcPts val="1000"/>
              </a:spcBef>
              <a:spcAft>
                <a:spcPts val="0"/>
              </a:spcAft>
              <a:buClr>
                <a:schemeClr val="accent1"/>
              </a:buClr>
              <a:buSzPct val="80000"/>
              <a:buFont typeface="Wingdings 3" charset="2"/>
              <a:buChar char=""/>
              <a:tabLst/>
              <a:defRPr/>
            </a:pPr>
            <a:r>
              <a:rPr kumimoji="0" lang="el-GR" b="1" i="0" u="none" strike="noStrike" kern="1200" cap="none" spc="0" normalizeH="0" baseline="0" noProof="0" dirty="0" smtClean="0">
                <a:ln>
                  <a:noFill/>
                </a:ln>
                <a:effectLst/>
                <a:uLnTx/>
                <a:uFillTx/>
                <a:latin typeface="+mn-lt"/>
                <a:ea typeface="+mn-ea"/>
                <a:cs typeface="+mn-cs"/>
              </a:rPr>
              <a:t>Η ευθεία που διέρχεται από τα </a:t>
            </a:r>
            <a:r>
              <a:rPr kumimoji="0" lang="el-GR" sz="2000" b="1" i="1" u="none" strike="noStrike" kern="1200" cap="none" spc="0" normalizeH="0" baseline="0" noProof="0" dirty="0" smtClean="0">
                <a:ln>
                  <a:noFill/>
                </a:ln>
                <a:solidFill>
                  <a:srgbClr val="002060"/>
                </a:solidFill>
                <a:effectLst/>
                <a:uLnTx/>
                <a:uFillTx/>
                <a:latin typeface="+mn-lt"/>
                <a:ea typeface="+mn-ea"/>
                <a:cs typeface="+mn-cs"/>
              </a:rPr>
              <a:t>Κ</a:t>
            </a:r>
            <a:r>
              <a:rPr kumimoji="0" lang="en-US" sz="2000" b="1" i="0" u="none" strike="noStrike" kern="1200" cap="none" spc="0" normalizeH="0" baseline="0" noProof="0" dirty="0" smtClean="0">
                <a:ln>
                  <a:noFill/>
                </a:ln>
                <a:solidFill>
                  <a:srgbClr val="002060"/>
                </a:solidFill>
                <a:effectLst/>
                <a:uLnTx/>
                <a:uFillTx/>
                <a:latin typeface="+mn-lt"/>
                <a:ea typeface="+mn-ea"/>
                <a:cs typeface="+mn-cs"/>
              </a:rPr>
              <a:t> </a:t>
            </a:r>
            <a:r>
              <a:rPr kumimoji="0" lang="el-GR" sz="2000" b="1" i="0" u="none" strike="noStrike" kern="1200" cap="none" spc="0" normalizeH="0" baseline="0" noProof="0" dirty="0" smtClean="0">
                <a:ln>
                  <a:noFill/>
                </a:ln>
                <a:solidFill>
                  <a:srgbClr val="002060"/>
                </a:solidFill>
                <a:effectLst/>
                <a:uLnTx/>
                <a:uFillTx/>
                <a:latin typeface="+mn-lt"/>
                <a:ea typeface="+mn-ea"/>
                <a:cs typeface="+mn-cs"/>
              </a:rPr>
              <a:t>και </a:t>
            </a:r>
            <a:r>
              <a:rPr kumimoji="0" lang="el-GR" sz="2000" b="1" i="1" u="none" strike="noStrike" kern="1200" cap="none" spc="0" normalizeH="0" baseline="0" noProof="0" dirty="0" smtClean="0">
                <a:ln>
                  <a:noFill/>
                </a:ln>
                <a:solidFill>
                  <a:srgbClr val="002060"/>
                </a:solidFill>
                <a:effectLst/>
                <a:uLnTx/>
                <a:uFillTx/>
                <a:latin typeface="+mn-lt"/>
                <a:ea typeface="+mn-ea"/>
                <a:cs typeface="+mn-cs"/>
              </a:rPr>
              <a:t>Ω</a:t>
            </a:r>
            <a:r>
              <a:rPr kumimoji="0" lang="en-US" sz="2000" b="1" i="0" u="none" strike="noStrike" kern="1200" cap="none" spc="0" normalizeH="0" baseline="0" noProof="0" dirty="0" smtClean="0">
                <a:ln>
                  <a:noFill/>
                </a:ln>
                <a:solidFill>
                  <a:srgbClr val="002060"/>
                </a:solidFill>
                <a:effectLst/>
                <a:uLnTx/>
                <a:uFillTx/>
                <a:latin typeface="+mn-lt"/>
                <a:ea typeface="+mn-ea"/>
                <a:cs typeface="+mn-cs"/>
              </a:rPr>
              <a:t> </a:t>
            </a:r>
            <a:r>
              <a:rPr kumimoji="0" lang="el-GR" b="1" i="0" u="none" strike="noStrike" kern="1200" cap="none" spc="0" normalizeH="0" baseline="0" noProof="0" dirty="0" smtClean="0">
                <a:ln>
                  <a:noFill/>
                </a:ln>
                <a:effectLst/>
                <a:uLnTx/>
                <a:uFillTx/>
                <a:latin typeface="+mn-lt"/>
                <a:ea typeface="+mn-ea"/>
                <a:cs typeface="+mn-cs"/>
              </a:rPr>
              <a:t>ονομάζεται </a:t>
            </a:r>
            <a:r>
              <a:rPr kumimoji="0" lang="el-GR" sz="2000" b="1" i="1" u="none" strike="noStrike" kern="1200" cap="none" spc="0" normalizeH="0" baseline="0" noProof="0" dirty="0" smtClean="0">
                <a:ln>
                  <a:noFill/>
                </a:ln>
                <a:solidFill>
                  <a:srgbClr val="002060"/>
                </a:solidFill>
                <a:effectLst/>
                <a:uLnTx/>
                <a:uFillTx/>
                <a:latin typeface="+mn-lt"/>
                <a:ea typeface="+mn-ea"/>
                <a:cs typeface="+mn-cs"/>
              </a:rPr>
              <a:t>κύριος άξονας</a:t>
            </a:r>
            <a:r>
              <a:rPr kumimoji="0" lang="en-US" b="1" i="0" u="none" strike="noStrike" kern="1200" cap="none" spc="0" normalizeH="0" baseline="0" noProof="0" dirty="0" smtClean="0">
                <a:ln>
                  <a:noFill/>
                </a:ln>
                <a:effectLst/>
                <a:uLnTx/>
                <a:uFillTx/>
                <a:latin typeface="+mn-lt"/>
                <a:ea typeface="+mn-ea"/>
                <a:cs typeface="+mn-cs"/>
              </a:rPr>
              <a:t> </a:t>
            </a:r>
            <a:r>
              <a:rPr kumimoji="0" lang="el-GR" b="1" i="0" u="none" strike="noStrike" kern="1200" cap="none" spc="0" normalizeH="0" baseline="0" noProof="0" dirty="0" smtClean="0">
                <a:ln>
                  <a:noFill/>
                </a:ln>
                <a:effectLst/>
                <a:uLnTx/>
                <a:uFillTx/>
                <a:latin typeface="+mn-lt"/>
                <a:ea typeface="+mn-ea"/>
                <a:cs typeface="+mn-cs"/>
              </a:rPr>
              <a:t>του κατόπτρου</a:t>
            </a:r>
            <a:r>
              <a:rPr kumimoji="0" lang="en-US" b="1" i="0" u="none" strike="noStrike" kern="1200" cap="none" spc="0" normalizeH="0" baseline="0" noProof="0" dirty="0" smtClean="0">
                <a:ln>
                  <a:noFill/>
                </a:ln>
                <a:effectLst/>
                <a:uLnTx/>
                <a:uFillTx/>
                <a:latin typeface="+mn-lt"/>
                <a:ea typeface="+mn-ea"/>
                <a:cs typeface="+mn-cs"/>
              </a:rPr>
              <a:t>.</a:t>
            </a:r>
          </a:p>
        </p:txBody>
      </p:sp>
      <p:pic>
        <p:nvPicPr>
          <p:cNvPr id="9" name="Picture 7" descr="27819_3606"/>
          <p:cNvPicPr>
            <a:picLocks noChangeAspect="1" noChangeArrowheads="1"/>
          </p:cNvPicPr>
          <p:nvPr/>
        </p:nvPicPr>
        <p:blipFill>
          <a:blip r:embed="rId2" cstate="print"/>
          <a:srcRect t="30200" r="51636"/>
          <a:stretch>
            <a:fillRect/>
          </a:stretch>
        </p:blipFill>
        <p:spPr bwMode="auto">
          <a:xfrm>
            <a:off x="7811911" y="1846617"/>
            <a:ext cx="4214284" cy="3040735"/>
          </a:xfrm>
          <a:prstGeom prst="rect">
            <a:avLst/>
          </a:prstGeom>
          <a:noFill/>
          <a:ln w="9525">
            <a:noFill/>
            <a:miter lim="800000"/>
            <a:headEnd/>
            <a:tailEnd/>
          </a:ln>
          <a:scene3d>
            <a:camera prst="orthographicFront"/>
            <a:lightRig rig="threePt" dir="t"/>
          </a:scene3d>
          <a:sp3d>
            <a:bevelT/>
          </a:sp3d>
        </p:spPr>
      </p:pic>
      <p:sp>
        <p:nvSpPr>
          <p:cNvPr id="10" name="9 - Θέση αριθμού διαφάνειας"/>
          <p:cNvSpPr>
            <a:spLocks noGrp="1"/>
          </p:cNvSpPr>
          <p:nvPr>
            <p:ph type="sldNum" sz="quarter" idx="12"/>
          </p:nvPr>
        </p:nvSpPr>
        <p:spPr/>
        <p:txBody>
          <a:bodyPr/>
          <a:lstStyle/>
          <a:p>
            <a:fld id="{C2F5A187-A889-495D-B202-899DA2CF5BAE}" type="slidenum">
              <a:rPr lang="en-US" smtClean="0"/>
              <a:pPr/>
              <a:t>196</a:t>
            </a:fld>
            <a:endParaRPr lang="en-US"/>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3"/>
          <p:cNvSpPr>
            <a:spLocks noGrp="1" noChangeArrowheads="1"/>
          </p:cNvSpPr>
          <p:nvPr>
            <p:ph type="body" sz="half" idx="1"/>
          </p:nvPr>
        </p:nvSpPr>
        <p:spPr>
          <a:xfrm>
            <a:off x="609600" y="1719263"/>
            <a:ext cx="5486400" cy="4411662"/>
          </a:xfrm>
        </p:spPr>
        <p:txBody>
          <a:bodyPr>
            <a:normAutofit/>
          </a:bodyPr>
          <a:lstStyle/>
          <a:p>
            <a:pPr marL="271463" indent="-271463" algn="just" eaLnBrk="1" hangingPunct="1">
              <a:lnSpc>
                <a:spcPct val="90000"/>
              </a:lnSpc>
            </a:pPr>
            <a:r>
              <a:rPr lang="el-GR" sz="2000" b="1" dirty="0" smtClean="0">
                <a:solidFill>
                  <a:schemeClr val="tx1"/>
                </a:solidFill>
              </a:rPr>
              <a:t>Μετράμε τις αποστάσεις από το σημείο </a:t>
            </a:r>
            <a:r>
              <a:rPr lang="el-GR" sz="2000" b="1" i="1" dirty="0" smtClean="0">
                <a:solidFill>
                  <a:schemeClr val="tx1"/>
                </a:solidFill>
              </a:rPr>
              <a:t>Ω</a:t>
            </a:r>
            <a:r>
              <a:rPr lang="el-GR" sz="2000" b="1" dirty="0" smtClean="0">
                <a:solidFill>
                  <a:schemeClr val="tx1"/>
                </a:solidFill>
              </a:rPr>
              <a:t>.</a:t>
            </a:r>
            <a:endParaRPr lang="en-US" sz="2000" b="1" i="1" dirty="0" smtClean="0">
              <a:solidFill>
                <a:schemeClr val="tx1"/>
              </a:solidFill>
            </a:endParaRPr>
          </a:p>
          <a:p>
            <a:pPr marL="271463" indent="-271463" algn="just" eaLnBrk="1" hangingPunct="1">
              <a:lnSpc>
                <a:spcPct val="90000"/>
              </a:lnSpc>
            </a:pPr>
            <a:r>
              <a:rPr lang="el-GR" sz="2000" b="1" dirty="0" smtClean="0">
                <a:solidFill>
                  <a:schemeClr val="tx1"/>
                </a:solidFill>
              </a:rPr>
              <a:t>Μπορούμε να προσδιορίσουμε τη μεγέθυνση του ειδώλου χρησιμοποιώντας τη γεωμετρία του σχήματος</a:t>
            </a:r>
            <a:r>
              <a:rPr lang="en-US" sz="2000" b="1" dirty="0" smtClean="0">
                <a:solidFill>
                  <a:schemeClr val="tx1"/>
                </a:solidFill>
              </a:rPr>
              <a:t>.</a:t>
            </a:r>
          </a:p>
          <a:p>
            <a:pPr marL="271463" indent="-271463" algn="just" eaLnBrk="1" hangingPunct="1">
              <a:lnSpc>
                <a:spcPct val="90000"/>
              </a:lnSpc>
            </a:pPr>
            <a:endParaRPr lang="en-US" sz="2000" b="1" dirty="0" smtClean="0">
              <a:solidFill>
                <a:schemeClr val="tx1"/>
              </a:solidFill>
            </a:endParaRPr>
          </a:p>
          <a:p>
            <a:pPr marL="271463" indent="-271463" algn="just" eaLnBrk="1" hangingPunct="1">
              <a:lnSpc>
                <a:spcPct val="90000"/>
              </a:lnSpc>
            </a:pPr>
            <a:endParaRPr lang="en-US" sz="2000" b="1" dirty="0" smtClean="0">
              <a:solidFill>
                <a:schemeClr val="tx1"/>
              </a:solidFill>
            </a:endParaRPr>
          </a:p>
          <a:p>
            <a:pPr marL="271463" lvl="1" indent="-271463" algn="just" eaLnBrk="1" hangingPunct="1">
              <a:lnSpc>
                <a:spcPct val="90000"/>
              </a:lnSpc>
            </a:pPr>
            <a:r>
              <a:rPr lang="el-GR" sz="2000" b="1" dirty="0" smtClean="0">
                <a:solidFill>
                  <a:schemeClr val="tx1"/>
                </a:solidFill>
              </a:rPr>
              <a:t>Το ύψος </a:t>
            </a:r>
            <a:r>
              <a:rPr lang="en-US" sz="2000" b="1" i="1" dirty="0" smtClean="0">
                <a:solidFill>
                  <a:schemeClr val="tx1"/>
                </a:solidFill>
              </a:rPr>
              <a:t>h</a:t>
            </a:r>
            <a:r>
              <a:rPr lang="el-GR" sz="2000" b="1" dirty="0" smtClean="0">
                <a:solidFill>
                  <a:schemeClr val="tx1"/>
                </a:solidFill>
              </a:rPr>
              <a:t>΄</a:t>
            </a:r>
            <a:r>
              <a:rPr lang="en-US" sz="2000" b="1" dirty="0" smtClean="0">
                <a:solidFill>
                  <a:schemeClr val="tx1"/>
                </a:solidFill>
              </a:rPr>
              <a:t> </a:t>
            </a:r>
            <a:r>
              <a:rPr lang="el-GR" sz="2000" b="1" dirty="0" smtClean="0">
                <a:solidFill>
                  <a:schemeClr val="tx1"/>
                </a:solidFill>
              </a:rPr>
              <a:t>είναι αρνητικό όταν το είδωλο είναι ανεστραμμένο σε σχέση με το αντικείμενο</a:t>
            </a:r>
            <a:r>
              <a:rPr lang="en-US" sz="2000" b="1" dirty="0" smtClean="0">
                <a:solidFill>
                  <a:schemeClr val="tx1"/>
                </a:solidFill>
              </a:rPr>
              <a:t>.</a:t>
            </a:r>
          </a:p>
        </p:txBody>
      </p:sp>
      <p:graphicFrame>
        <p:nvGraphicFramePr>
          <p:cNvPr id="2050" name="Object 9"/>
          <p:cNvGraphicFramePr>
            <a:graphicFrameLocks noChangeAspect="1"/>
          </p:cNvGraphicFramePr>
          <p:nvPr/>
        </p:nvGraphicFramePr>
        <p:xfrm>
          <a:off x="2297304" y="3105505"/>
          <a:ext cx="1930400" cy="692150"/>
        </p:xfrm>
        <a:graphic>
          <a:graphicData uri="http://schemas.openxmlformats.org/presentationml/2006/ole">
            <mc:AlternateContent xmlns:mc="http://schemas.openxmlformats.org/markup-compatibility/2006">
              <mc:Choice xmlns:v="urn:schemas-microsoft-com:vml" Requires="v">
                <p:oleObj spid="_x0000_s692238" name="Equation" r:id="rId3" imgW="1143360" imgH="533520" progId="Equation.DSMT4">
                  <p:embed/>
                </p:oleObj>
              </mc:Choice>
              <mc:Fallback>
                <p:oleObj name="Equation" r:id="rId3" imgW="1143360" imgH="533520" progId="Equation.DSMT4">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7304" y="3105505"/>
                        <a:ext cx="1930400" cy="692150"/>
                      </a:xfrm>
                      <a:prstGeom prst="rect">
                        <a:avLst/>
                      </a:prstGeom>
                      <a:solidFill>
                        <a:srgbClr val="FF9900"/>
                      </a:solidFill>
                    </p:spPr>
                  </p:pic>
                </p:oleObj>
              </mc:Fallback>
            </mc:AlternateContent>
          </a:graphicData>
        </a:graphic>
      </p:graphicFrame>
      <p:pic>
        <p:nvPicPr>
          <p:cNvPr id="2054" name="Picture 8" descr="27819_3609"/>
          <p:cNvPicPr>
            <a:picLocks noChangeAspect="1" noChangeArrowheads="1"/>
          </p:cNvPicPr>
          <p:nvPr/>
        </p:nvPicPr>
        <p:blipFill>
          <a:blip r:embed="rId5" cstate="print"/>
          <a:srcRect/>
          <a:stretch>
            <a:fillRect/>
          </a:stretch>
        </p:blipFill>
        <p:spPr bwMode="auto">
          <a:xfrm>
            <a:off x="6135512" y="1303162"/>
            <a:ext cx="5568951" cy="2994025"/>
          </a:xfrm>
          <a:prstGeom prst="rect">
            <a:avLst/>
          </a:prstGeom>
          <a:noFill/>
          <a:ln w="9525">
            <a:noFill/>
            <a:miter lim="800000"/>
            <a:headEnd/>
            <a:tailEnd/>
          </a:ln>
          <a:scene3d>
            <a:camera prst="orthographicFront"/>
            <a:lightRig rig="threePt" dir="t"/>
          </a:scene3d>
          <a:sp3d>
            <a:bevelT/>
          </a:sp3d>
        </p:spPr>
      </p:pic>
      <p:sp>
        <p:nvSpPr>
          <p:cNvPr id="8" name="Rectangle 2"/>
          <p:cNvSpPr>
            <a:spLocks noGrp="1" noChangeArrowheads="1"/>
          </p:cNvSpPr>
          <p:nvPr>
            <p:ph type="title"/>
          </p:nvPr>
        </p:nvSpPr>
        <p:spPr>
          <a:xfrm>
            <a:off x="609600" y="784578"/>
            <a:ext cx="3556000" cy="524933"/>
          </a:xfrm>
        </p:spPr>
        <p:txBody>
          <a:bodyPr>
            <a:normAutofit fontScale="90000"/>
          </a:bodyPr>
          <a:lstStyle/>
          <a:p>
            <a:pPr eaLnBrk="1" hangingPunct="1"/>
            <a:r>
              <a:rPr lang="el-GR" sz="2400" b="1" dirty="0" smtClean="0">
                <a:solidFill>
                  <a:srgbClr val="002060"/>
                </a:solidFill>
              </a:rPr>
              <a:t>Κοίλο σφαιρικό κάτοπτρο</a:t>
            </a:r>
            <a:endParaRPr lang="en-US" sz="2400" b="1" dirty="0" smtClean="0">
              <a:solidFill>
                <a:srgbClr val="002060"/>
              </a:solidFill>
            </a:endParaRPr>
          </a:p>
        </p:txBody>
      </p:sp>
      <p:sp>
        <p:nvSpPr>
          <p:cNvPr id="9" name="Text Box 5"/>
          <p:cNvSpPr txBox="1">
            <a:spLocks noChangeArrowheads="1"/>
          </p:cNvSpPr>
          <p:nvPr/>
        </p:nvSpPr>
        <p:spPr bwMode="auto">
          <a:xfrm>
            <a:off x="1264354" y="75339"/>
            <a:ext cx="9595556"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Κάτοπτρα</a:t>
            </a:r>
            <a:endParaRPr lang="en-US" sz="4000" b="1" dirty="0" smtClean="0">
              <a:solidFill>
                <a:srgbClr val="0F7698"/>
              </a:solidFill>
            </a:endParaRPr>
          </a:p>
        </p:txBody>
      </p:sp>
      <p:graphicFrame>
        <p:nvGraphicFramePr>
          <p:cNvPr id="692227" name="Object 5"/>
          <p:cNvGraphicFramePr>
            <a:graphicFrameLocks noChangeAspect="1"/>
          </p:cNvGraphicFramePr>
          <p:nvPr/>
        </p:nvGraphicFramePr>
        <p:xfrm>
          <a:off x="7687205" y="5136445"/>
          <a:ext cx="2334169" cy="1117601"/>
        </p:xfrm>
        <a:graphic>
          <a:graphicData uri="http://schemas.openxmlformats.org/presentationml/2006/ole">
            <mc:AlternateContent xmlns:mc="http://schemas.openxmlformats.org/markup-compatibility/2006">
              <mc:Choice xmlns:v="urn:schemas-microsoft-com:vml" Requires="v">
                <p:oleObj spid="_x0000_s692239" name="Equation" r:id="rId6" imgW="927360" imgH="533520" progId="Equation.DSMT4">
                  <p:embed/>
                </p:oleObj>
              </mc:Choice>
              <mc:Fallback>
                <p:oleObj name="Equation" r:id="rId6" imgW="927360" imgH="533520" progId="Equation.DSMT4">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7205" y="5136445"/>
                        <a:ext cx="2334169" cy="1117601"/>
                      </a:xfrm>
                      <a:prstGeom prst="rect">
                        <a:avLst/>
                      </a:prstGeom>
                      <a:solidFill>
                        <a:srgbClr val="FF9900"/>
                      </a:solidFill>
                    </p:spPr>
                  </p:pic>
                </p:oleObj>
              </mc:Fallback>
            </mc:AlternateContent>
          </a:graphicData>
        </a:graphic>
      </p:graphicFrame>
      <p:sp>
        <p:nvSpPr>
          <p:cNvPr id="11" name="10 - Ορθογώνιο"/>
          <p:cNvSpPr/>
          <p:nvPr/>
        </p:nvSpPr>
        <p:spPr>
          <a:xfrm>
            <a:off x="609600" y="4865773"/>
            <a:ext cx="5870222" cy="1754326"/>
          </a:xfrm>
          <a:prstGeom prst="rect">
            <a:avLst/>
          </a:prstGeom>
        </p:spPr>
        <p:txBody>
          <a:bodyPr wrap="square">
            <a:spAutoFit/>
          </a:bodyPr>
          <a:lstStyle/>
          <a:p>
            <a:pPr marL="271463" indent="-271463" algn="just">
              <a:lnSpc>
                <a:spcPct val="90000"/>
              </a:lnSpc>
              <a:buClr>
                <a:srgbClr val="002060"/>
              </a:buClr>
              <a:buFont typeface="Wingdings" pitchFamily="2" charset="2"/>
              <a:buChar char="Ø"/>
            </a:pPr>
            <a:r>
              <a:rPr lang="el-GR" sz="2000" b="1" dirty="0" smtClean="0"/>
              <a:t>Από τη γεωμετρία του σχήματος προκύπτει επίσης η σχέση μεταξύ των αποστάσεων του ειδώλου και του αντικειμένου</a:t>
            </a:r>
            <a:r>
              <a:rPr lang="en-US" sz="2000" b="1" dirty="0" smtClean="0"/>
              <a:t>.</a:t>
            </a:r>
          </a:p>
          <a:p>
            <a:pPr marL="541338" indent="-541338" algn="just">
              <a:lnSpc>
                <a:spcPct val="90000"/>
              </a:lnSpc>
              <a:buClr>
                <a:srgbClr val="002060"/>
              </a:buClr>
            </a:pPr>
            <a:endParaRPr lang="en-US" sz="2000" b="1" dirty="0" smtClean="0"/>
          </a:p>
          <a:p>
            <a:pPr marL="271463" lvl="1" indent="-271463" algn="just">
              <a:lnSpc>
                <a:spcPct val="90000"/>
              </a:lnSpc>
              <a:buClr>
                <a:srgbClr val="002060"/>
              </a:buClr>
              <a:buFont typeface="Wingdings" pitchFamily="2" charset="2"/>
              <a:buChar char="Ø"/>
            </a:pPr>
            <a:r>
              <a:rPr lang="el-GR" sz="2000" b="1" dirty="0" smtClean="0"/>
              <a:t>Η εξίσωση αυτή ονομάζεται </a:t>
            </a:r>
            <a:r>
              <a:rPr lang="el-GR" sz="2000" b="1" dirty="0" smtClean="0">
                <a:solidFill>
                  <a:srgbClr val="002060"/>
                </a:solidFill>
              </a:rPr>
              <a:t>εξίσωση των κατόπτρων</a:t>
            </a:r>
            <a:r>
              <a:rPr lang="en-US" sz="2000" b="1" dirty="0" smtClean="0"/>
              <a:t>.</a:t>
            </a:r>
          </a:p>
        </p:txBody>
      </p:sp>
      <p:sp>
        <p:nvSpPr>
          <p:cNvPr id="12" name="11 - Θέση αριθμού διαφάνειας"/>
          <p:cNvSpPr>
            <a:spLocks noGrp="1"/>
          </p:cNvSpPr>
          <p:nvPr>
            <p:ph type="sldNum" sz="quarter" idx="12"/>
          </p:nvPr>
        </p:nvSpPr>
        <p:spPr/>
        <p:txBody>
          <a:bodyPr/>
          <a:lstStyle/>
          <a:p>
            <a:pPr>
              <a:defRPr/>
            </a:pPr>
            <a:fld id="{1A5AFEB3-9FE6-4F28-B17E-F12F1808A410}" type="slidenum">
              <a:rPr lang="en-US" altLang="en-US" smtClean="0"/>
              <a:pPr>
                <a:defRPr/>
              </a:pPr>
              <a:t>197</a:t>
            </a:fld>
            <a:endParaRPr lang="en-US" altLang="en-US"/>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body" sz="half" idx="1"/>
          </p:nvPr>
        </p:nvSpPr>
        <p:spPr>
          <a:xfrm>
            <a:off x="259644" y="1719263"/>
            <a:ext cx="5734756" cy="3123670"/>
          </a:xfrm>
        </p:spPr>
        <p:txBody>
          <a:bodyPr>
            <a:normAutofit/>
          </a:bodyPr>
          <a:lstStyle/>
          <a:p>
            <a:pPr marL="361950" indent="-361950" algn="just" eaLnBrk="1" hangingPunct="1">
              <a:lnSpc>
                <a:spcPct val="90000"/>
              </a:lnSpc>
            </a:pPr>
            <a:r>
              <a:rPr lang="el-GR" sz="2000" b="1" dirty="0" smtClean="0">
                <a:solidFill>
                  <a:schemeClr val="tx1"/>
                </a:solidFill>
              </a:rPr>
              <a:t>Όταν το αντικείμενο βρίσκεται πολύ μακριά</a:t>
            </a:r>
            <a:r>
              <a:rPr lang="en-US" sz="2000" b="1" dirty="0" smtClean="0">
                <a:solidFill>
                  <a:schemeClr val="tx1"/>
                </a:solidFill>
              </a:rPr>
              <a:t>, </a:t>
            </a:r>
            <a:r>
              <a:rPr lang="el-GR" sz="2000" b="1" dirty="0" smtClean="0">
                <a:solidFill>
                  <a:schemeClr val="tx1"/>
                </a:solidFill>
              </a:rPr>
              <a:t>τότε </a:t>
            </a:r>
            <a:r>
              <a:rPr lang="en-US" sz="2000" b="1" i="1" dirty="0" smtClean="0">
                <a:solidFill>
                  <a:srgbClr val="002060"/>
                </a:solidFill>
              </a:rPr>
              <a:t>p</a:t>
            </a:r>
            <a:r>
              <a:rPr lang="en-US" sz="2000" b="1" dirty="0" smtClean="0">
                <a:solidFill>
                  <a:srgbClr val="002060"/>
                </a:solidFill>
              </a:rPr>
              <a:t> →</a:t>
            </a:r>
            <a:r>
              <a:rPr lang="en-US" sz="2000" b="1" dirty="0" smtClean="0">
                <a:solidFill>
                  <a:srgbClr val="002060"/>
                </a:solidFill>
                <a:cs typeface="Arial" charset="0"/>
              </a:rPr>
              <a:t> ∞</a:t>
            </a:r>
            <a:r>
              <a:rPr lang="en-US" sz="2000" b="1" dirty="0" smtClean="0">
                <a:solidFill>
                  <a:srgbClr val="002060"/>
                </a:solidFill>
                <a:sym typeface="Symbol" pitchFamily="18" charset="2"/>
              </a:rPr>
              <a:t> </a:t>
            </a:r>
            <a:r>
              <a:rPr lang="el-GR" sz="2000" b="1" dirty="0" smtClean="0">
                <a:solidFill>
                  <a:schemeClr val="tx1"/>
                </a:solidFill>
                <a:sym typeface="Symbol" pitchFamily="18" charset="2"/>
              </a:rPr>
              <a:t>και οι εισερχόμενες ακτίνες είναι ουσιαστικά </a:t>
            </a:r>
            <a:r>
              <a:rPr lang="el-GR" sz="2000" b="1" dirty="0" smtClean="0">
                <a:solidFill>
                  <a:srgbClr val="002060"/>
                </a:solidFill>
                <a:sym typeface="Symbol" pitchFamily="18" charset="2"/>
              </a:rPr>
              <a:t>παράλληλες</a:t>
            </a:r>
            <a:r>
              <a:rPr lang="en-US" sz="2000" b="1" dirty="0" smtClean="0">
                <a:solidFill>
                  <a:schemeClr val="tx1"/>
                </a:solidFill>
                <a:sym typeface="Symbol" pitchFamily="18" charset="2"/>
              </a:rPr>
              <a:t>.</a:t>
            </a:r>
          </a:p>
          <a:p>
            <a:pPr marL="361950" indent="-361950" algn="just" eaLnBrk="1" hangingPunct="1">
              <a:lnSpc>
                <a:spcPct val="90000"/>
              </a:lnSpc>
            </a:pPr>
            <a:r>
              <a:rPr lang="el-GR" sz="2000" b="1" dirty="0" smtClean="0">
                <a:solidFill>
                  <a:schemeClr val="tx1"/>
                </a:solidFill>
              </a:rPr>
              <a:t>Σε αυτή την ειδική περίπτωση</a:t>
            </a:r>
            <a:r>
              <a:rPr lang="en-US" sz="2000" b="1" dirty="0" smtClean="0">
                <a:solidFill>
                  <a:schemeClr val="tx1"/>
                </a:solidFill>
                <a:sym typeface="Symbol" pitchFamily="18" charset="2"/>
              </a:rPr>
              <a:t>, </a:t>
            </a:r>
            <a:r>
              <a:rPr lang="el-GR" sz="2000" b="1" dirty="0" smtClean="0">
                <a:solidFill>
                  <a:schemeClr val="tx1"/>
                </a:solidFill>
                <a:sym typeface="Symbol" pitchFamily="18" charset="2"/>
              </a:rPr>
              <a:t>το </a:t>
            </a:r>
            <a:r>
              <a:rPr lang="el-GR" sz="2000" b="1" dirty="0" smtClean="0">
                <a:solidFill>
                  <a:schemeClr val="tx1"/>
                </a:solidFill>
              </a:rPr>
              <a:t>σημείο του ειδώλου</a:t>
            </a:r>
            <a:r>
              <a:rPr lang="el-GR" sz="2000" b="1" dirty="0" smtClean="0">
                <a:solidFill>
                  <a:schemeClr val="tx1"/>
                </a:solidFill>
                <a:sym typeface="Symbol" pitchFamily="18" charset="2"/>
              </a:rPr>
              <a:t> ονομάζεται </a:t>
            </a:r>
            <a:r>
              <a:rPr lang="el-GR" sz="2000" b="1" dirty="0" smtClean="0">
                <a:solidFill>
                  <a:srgbClr val="002060"/>
                </a:solidFill>
                <a:sym typeface="Symbol" pitchFamily="18" charset="2"/>
              </a:rPr>
              <a:t>εστία</a:t>
            </a:r>
            <a:r>
              <a:rPr lang="en-US" sz="2000" b="1" dirty="0" smtClean="0">
                <a:solidFill>
                  <a:schemeClr val="tx1"/>
                </a:solidFill>
                <a:sym typeface="Symbol" pitchFamily="18" charset="2"/>
              </a:rPr>
              <a:t>.</a:t>
            </a:r>
          </a:p>
          <a:p>
            <a:pPr marL="361950" indent="-361950" algn="just" eaLnBrk="1" hangingPunct="1">
              <a:lnSpc>
                <a:spcPct val="90000"/>
              </a:lnSpc>
            </a:pPr>
            <a:r>
              <a:rPr lang="el-GR" sz="2000" b="1" dirty="0" smtClean="0">
                <a:solidFill>
                  <a:schemeClr val="tx1"/>
                </a:solidFill>
                <a:sym typeface="Symbol" pitchFamily="18" charset="2"/>
              </a:rPr>
              <a:t>Η απόσταση του κατόπτρου από την εστία ονομάζεται </a:t>
            </a:r>
            <a:r>
              <a:rPr lang="el-GR" sz="2000" b="1" dirty="0" smtClean="0">
                <a:solidFill>
                  <a:srgbClr val="002060"/>
                </a:solidFill>
                <a:sym typeface="Symbol" pitchFamily="18" charset="2"/>
              </a:rPr>
              <a:t>εστιακή απόσταση</a:t>
            </a:r>
            <a:r>
              <a:rPr lang="en-US" sz="2000" b="1" dirty="0" smtClean="0">
                <a:solidFill>
                  <a:schemeClr val="tx1"/>
                </a:solidFill>
                <a:sym typeface="Symbol" pitchFamily="18" charset="2"/>
              </a:rPr>
              <a:t>.</a:t>
            </a:r>
          </a:p>
          <a:p>
            <a:pPr marL="361950" lvl="1" indent="-361950" algn="just" eaLnBrk="1" hangingPunct="1">
              <a:lnSpc>
                <a:spcPct val="90000"/>
              </a:lnSpc>
            </a:pPr>
            <a:r>
              <a:rPr lang="el-GR" sz="2000" b="1" dirty="0" smtClean="0">
                <a:solidFill>
                  <a:schemeClr val="tx1"/>
                </a:solidFill>
                <a:sym typeface="Symbol" pitchFamily="18" charset="2"/>
              </a:rPr>
              <a:t>Η εστιακή απόσταση είναι ίση με το </a:t>
            </a:r>
            <a:r>
              <a:rPr lang="en-US" sz="2000" b="1" dirty="0" smtClean="0">
                <a:solidFill>
                  <a:srgbClr val="002060"/>
                </a:solidFill>
                <a:cs typeface="Arial" charset="0"/>
                <a:sym typeface="Symbol" pitchFamily="18" charset="2"/>
              </a:rPr>
              <a:t>½</a:t>
            </a:r>
            <a:r>
              <a:rPr lang="en-US" sz="2000" b="1" dirty="0" smtClean="0">
                <a:solidFill>
                  <a:srgbClr val="002060"/>
                </a:solidFill>
                <a:sym typeface="Symbol" pitchFamily="18" charset="2"/>
              </a:rPr>
              <a:t> </a:t>
            </a:r>
            <a:r>
              <a:rPr lang="el-GR" sz="2000" b="1" dirty="0" smtClean="0">
                <a:solidFill>
                  <a:srgbClr val="002060"/>
                </a:solidFill>
                <a:sym typeface="Symbol" pitchFamily="18" charset="2"/>
              </a:rPr>
              <a:t>της ακτίνας καμπυλότητας</a:t>
            </a:r>
            <a:r>
              <a:rPr lang="en-US" sz="2000" b="1" dirty="0" smtClean="0">
                <a:solidFill>
                  <a:schemeClr val="tx1"/>
                </a:solidFill>
                <a:sym typeface="Symbol" pitchFamily="18" charset="2"/>
              </a:rPr>
              <a:t>.</a:t>
            </a:r>
          </a:p>
        </p:txBody>
      </p:sp>
      <p:sp>
        <p:nvSpPr>
          <p:cNvPr id="10" name="Text Box 5"/>
          <p:cNvSpPr txBox="1">
            <a:spLocks noChangeArrowheads="1"/>
          </p:cNvSpPr>
          <p:nvPr/>
        </p:nvSpPr>
        <p:spPr bwMode="auto">
          <a:xfrm>
            <a:off x="1264354" y="75339"/>
            <a:ext cx="9595556"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Κάτοπτρα</a:t>
            </a:r>
            <a:endParaRPr lang="en-US" sz="4000" b="1" dirty="0" smtClean="0">
              <a:solidFill>
                <a:srgbClr val="0F7698"/>
              </a:solidFill>
            </a:endParaRPr>
          </a:p>
        </p:txBody>
      </p:sp>
      <p:grpSp>
        <p:nvGrpSpPr>
          <p:cNvPr id="12" name="11 - Ομάδα"/>
          <p:cNvGrpSpPr/>
          <p:nvPr/>
        </p:nvGrpSpPr>
        <p:grpSpPr>
          <a:xfrm>
            <a:off x="6474178" y="1534764"/>
            <a:ext cx="5473701" cy="3760787"/>
            <a:chOff x="6474178" y="1207383"/>
            <a:chExt cx="5473701" cy="3760787"/>
          </a:xfrm>
        </p:grpSpPr>
        <p:pic>
          <p:nvPicPr>
            <p:cNvPr id="38918" name="Picture 7" descr="27819_3610"/>
            <p:cNvPicPr>
              <a:picLocks noChangeAspect="1" noChangeArrowheads="1"/>
            </p:cNvPicPr>
            <p:nvPr/>
          </p:nvPicPr>
          <p:blipFill>
            <a:blip r:embed="rId3" cstate="print"/>
            <a:srcRect r="23001"/>
            <a:stretch>
              <a:fillRect/>
            </a:stretch>
          </p:blipFill>
          <p:spPr bwMode="auto">
            <a:xfrm>
              <a:off x="6474178" y="1207383"/>
              <a:ext cx="5473701" cy="3760787"/>
            </a:xfrm>
            <a:prstGeom prst="rect">
              <a:avLst/>
            </a:prstGeom>
            <a:noFill/>
            <a:ln w="9525">
              <a:noFill/>
              <a:miter lim="800000"/>
              <a:headEnd/>
              <a:tailEnd/>
            </a:ln>
            <a:scene3d>
              <a:camera prst="orthographicFront"/>
              <a:lightRig rig="threePt" dir="t"/>
            </a:scene3d>
            <a:sp3d>
              <a:bevelT/>
            </a:sp3d>
          </p:spPr>
        </p:pic>
        <p:sp>
          <p:nvSpPr>
            <p:cNvPr id="11" name="10 - Ορθογώνιο"/>
            <p:cNvSpPr/>
            <p:nvPr/>
          </p:nvSpPr>
          <p:spPr>
            <a:xfrm>
              <a:off x="10114844" y="2314222"/>
              <a:ext cx="1817512" cy="2630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aphicFrame>
        <p:nvGraphicFramePr>
          <p:cNvPr id="702466" name="Object 4"/>
          <p:cNvGraphicFramePr>
            <a:graphicFrameLocks noChangeAspect="1"/>
          </p:cNvGraphicFramePr>
          <p:nvPr/>
        </p:nvGraphicFramePr>
        <p:xfrm>
          <a:off x="7710321" y="5452538"/>
          <a:ext cx="2153245" cy="1072444"/>
        </p:xfrm>
        <a:graphic>
          <a:graphicData uri="http://schemas.openxmlformats.org/presentationml/2006/ole">
            <mc:AlternateContent xmlns:mc="http://schemas.openxmlformats.org/markup-compatibility/2006">
              <mc:Choice xmlns:v="urn:schemas-microsoft-com:vml" Requires="v">
                <p:oleObj spid="_x0000_s702484" name="Equation" r:id="rId4" imgW="889200" imgH="533520" progId="Equation.DSMT4">
                  <p:embed/>
                </p:oleObj>
              </mc:Choice>
              <mc:Fallback>
                <p:oleObj name="Equation" r:id="rId4" imgW="889200" imgH="533520" progId="Equation.DSMT4">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0321" y="5452538"/>
                        <a:ext cx="2153245" cy="1072444"/>
                      </a:xfrm>
                      <a:prstGeom prst="rect">
                        <a:avLst/>
                      </a:prstGeom>
                      <a:solidFill>
                        <a:srgbClr val="FF9900"/>
                      </a:solidFill>
                    </p:spPr>
                  </p:pic>
                </p:oleObj>
              </mc:Fallback>
            </mc:AlternateContent>
          </a:graphicData>
        </a:graphic>
      </p:graphicFrame>
      <p:graphicFrame>
        <p:nvGraphicFramePr>
          <p:cNvPr id="702467" name="Object 5"/>
          <p:cNvGraphicFramePr>
            <a:graphicFrameLocks noChangeAspect="1"/>
          </p:cNvGraphicFramePr>
          <p:nvPr/>
        </p:nvGraphicFramePr>
        <p:xfrm>
          <a:off x="2132553" y="5498397"/>
          <a:ext cx="2335213" cy="1117600"/>
        </p:xfrm>
        <a:graphic>
          <a:graphicData uri="http://schemas.openxmlformats.org/presentationml/2006/ole">
            <mc:AlternateContent xmlns:mc="http://schemas.openxmlformats.org/markup-compatibility/2006">
              <mc:Choice xmlns:v="urn:schemas-microsoft-com:vml" Requires="v">
                <p:oleObj spid="_x0000_s702485" name="Equation" r:id="rId6" imgW="927360" imgH="533520" progId="Equation.DSMT4">
                  <p:embed/>
                </p:oleObj>
              </mc:Choice>
              <mc:Fallback>
                <p:oleObj name="Equation" r:id="rId6" imgW="927360" imgH="533520" progId="Equation.DSMT4">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2553" y="5498397"/>
                        <a:ext cx="2335213" cy="1117600"/>
                      </a:xfrm>
                      <a:prstGeom prst="rect">
                        <a:avLst/>
                      </a:prstGeom>
                      <a:solidFill>
                        <a:srgbClr val="FF9900"/>
                      </a:solidFill>
                    </p:spPr>
                  </p:pic>
                </p:oleObj>
              </mc:Fallback>
            </mc:AlternateContent>
          </a:graphicData>
        </a:graphic>
      </p:graphicFrame>
      <p:graphicFrame>
        <p:nvGraphicFramePr>
          <p:cNvPr id="702468" name="Object 4"/>
          <p:cNvGraphicFramePr>
            <a:graphicFrameLocks noChangeAspect="1"/>
          </p:cNvGraphicFramePr>
          <p:nvPr/>
        </p:nvGraphicFramePr>
        <p:xfrm>
          <a:off x="5428027" y="5510745"/>
          <a:ext cx="1311275" cy="1057275"/>
        </p:xfrm>
        <a:graphic>
          <a:graphicData uri="http://schemas.openxmlformats.org/presentationml/2006/ole">
            <mc:AlternateContent xmlns:mc="http://schemas.openxmlformats.org/markup-compatibility/2006">
              <mc:Choice xmlns:v="urn:schemas-microsoft-com:vml" Requires="v">
                <p:oleObj spid="_x0000_s702486" name="Equation" r:id="rId8" imgW="406080" imgH="393480" progId="Equation.DSMT4">
                  <p:embed/>
                </p:oleObj>
              </mc:Choice>
              <mc:Fallback>
                <p:oleObj name="Equation" r:id="rId8" imgW="406080" imgH="393480" progId="Equation.DSMT4">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28027" y="5510745"/>
                        <a:ext cx="1311275" cy="1057275"/>
                      </a:xfrm>
                      <a:prstGeom prst="rect">
                        <a:avLst/>
                      </a:prstGeom>
                      <a:solidFill>
                        <a:srgbClr val="FF9900"/>
                      </a:solidFill>
                    </p:spPr>
                  </p:pic>
                </p:oleObj>
              </mc:Fallback>
            </mc:AlternateContent>
          </a:graphicData>
        </a:graphic>
      </p:graphicFrame>
      <p:pic>
        <p:nvPicPr>
          <p:cNvPr id="16" name="Picture 6" descr="27819_3610"/>
          <p:cNvPicPr>
            <a:picLocks noChangeAspect="1" noChangeArrowheads="1"/>
          </p:cNvPicPr>
          <p:nvPr/>
        </p:nvPicPr>
        <p:blipFill>
          <a:blip r:embed="rId3" cstate="print"/>
          <a:srcRect l="47208" t="28183"/>
          <a:stretch>
            <a:fillRect/>
          </a:stretch>
        </p:blipFill>
        <p:spPr bwMode="auto">
          <a:xfrm>
            <a:off x="9972323" y="56445"/>
            <a:ext cx="1926165" cy="1386149"/>
          </a:xfrm>
          <a:prstGeom prst="rect">
            <a:avLst/>
          </a:prstGeom>
          <a:noFill/>
          <a:ln w="9525">
            <a:noFill/>
            <a:miter lim="800000"/>
            <a:headEnd/>
            <a:tailEnd/>
          </a:ln>
          <a:scene3d>
            <a:camera prst="orthographicFront"/>
            <a:lightRig rig="threePt" dir="t"/>
          </a:scene3d>
          <a:sp3d>
            <a:bevelT/>
          </a:sp3d>
        </p:spPr>
      </p:pic>
      <p:sp>
        <p:nvSpPr>
          <p:cNvPr id="18" name="Rectangle 2"/>
          <p:cNvSpPr>
            <a:spLocks noGrp="1" noChangeArrowheads="1"/>
          </p:cNvSpPr>
          <p:nvPr>
            <p:ph type="title"/>
          </p:nvPr>
        </p:nvSpPr>
        <p:spPr>
          <a:xfrm>
            <a:off x="609600" y="784578"/>
            <a:ext cx="3556000" cy="524933"/>
          </a:xfrm>
        </p:spPr>
        <p:txBody>
          <a:bodyPr>
            <a:normAutofit fontScale="90000"/>
          </a:bodyPr>
          <a:lstStyle/>
          <a:p>
            <a:pPr eaLnBrk="1" hangingPunct="1"/>
            <a:r>
              <a:rPr lang="el-GR" sz="2400" b="1" dirty="0" smtClean="0">
                <a:solidFill>
                  <a:srgbClr val="002060"/>
                </a:solidFill>
              </a:rPr>
              <a:t>Κοίλο σφαιρικό κάτοπτρο</a:t>
            </a:r>
            <a:endParaRPr lang="en-US" sz="2400" b="1" dirty="0" smtClean="0">
              <a:solidFill>
                <a:srgbClr val="002060"/>
              </a:solidFill>
            </a:endParaRPr>
          </a:p>
        </p:txBody>
      </p:sp>
      <p:sp>
        <p:nvSpPr>
          <p:cNvPr id="19" name="18 - Θέση αριθμού διαφάνειας"/>
          <p:cNvSpPr>
            <a:spLocks noGrp="1"/>
          </p:cNvSpPr>
          <p:nvPr>
            <p:ph type="sldNum" sz="quarter" idx="12"/>
          </p:nvPr>
        </p:nvSpPr>
        <p:spPr/>
        <p:txBody>
          <a:bodyPr/>
          <a:lstStyle/>
          <a:p>
            <a:pPr>
              <a:defRPr/>
            </a:pPr>
            <a:fld id="{1A5AFEB3-9FE6-4F28-B17E-F12F1808A410}" type="slidenum">
              <a:rPr lang="en-US" altLang="en-US" smtClean="0"/>
              <a:pPr>
                <a:defRPr/>
              </a:pPr>
              <a:t>198</a:t>
            </a:fld>
            <a:endParaRPr lang="en-US" altLang="en-US"/>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5"/>
          <p:cNvSpPr>
            <a:spLocks noGrp="1" noChangeArrowheads="1"/>
          </p:cNvSpPr>
          <p:nvPr>
            <p:ph idx="1"/>
          </p:nvPr>
        </p:nvSpPr>
        <p:spPr>
          <a:xfrm>
            <a:off x="406398" y="1291337"/>
            <a:ext cx="6163733" cy="4037016"/>
          </a:xfrm>
        </p:spPr>
        <p:txBody>
          <a:bodyPr>
            <a:normAutofit fontScale="92500" lnSpcReduction="20000"/>
          </a:bodyPr>
          <a:lstStyle/>
          <a:p>
            <a:pPr marL="361950" indent="-361950" algn="just" eaLnBrk="1" hangingPunct="1"/>
            <a:r>
              <a:rPr lang="el-GR" sz="2200" b="1" dirty="0" smtClean="0">
                <a:solidFill>
                  <a:schemeClr val="tx1"/>
                </a:solidFill>
              </a:rPr>
              <a:t>Μερικές φορές, τα κυρτά κάτοπτρα</a:t>
            </a:r>
            <a:r>
              <a:rPr lang="en-US" sz="2200" b="1" dirty="0" smtClean="0">
                <a:solidFill>
                  <a:schemeClr val="tx1"/>
                </a:solidFill>
              </a:rPr>
              <a:t> </a:t>
            </a:r>
            <a:r>
              <a:rPr lang="el-GR" sz="2200" b="1" dirty="0" smtClean="0">
                <a:solidFill>
                  <a:schemeClr val="tx1"/>
                </a:solidFill>
              </a:rPr>
              <a:t>ονομάζονται </a:t>
            </a:r>
            <a:r>
              <a:rPr lang="el-GR" sz="2200" b="1" i="1" dirty="0" smtClean="0">
                <a:solidFill>
                  <a:schemeClr val="tx1"/>
                </a:solidFill>
              </a:rPr>
              <a:t>αποκλίνοντα</a:t>
            </a:r>
            <a:r>
              <a:rPr lang="en-US" sz="2200" b="1" i="1" dirty="0" smtClean="0">
                <a:solidFill>
                  <a:schemeClr val="tx1"/>
                </a:solidFill>
              </a:rPr>
              <a:t> </a:t>
            </a:r>
            <a:r>
              <a:rPr lang="el-GR" sz="2200" b="1" i="1" dirty="0" smtClean="0">
                <a:solidFill>
                  <a:schemeClr val="tx1"/>
                </a:solidFill>
              </a:rPr>
              <a:t>κάτοπτρα</a:t>
            </a:r>
            <a:r>
              <a:rPr lang="en-US" sz="2200" b="1" i="1" dirty="0" smtClean="0">
                <a:solidFill>
                  <a:schemeClr val="tx1"/>
                </a:solidFill>
              </a:rPr>
              <a:t>.</a:t>
            </a:r>
          </a:p>
          <a:p>
            <a:pPr marL="361950" lvl="1" indent="-361950" algn="just" eaLnBrk="1" hangingPunct="1"/>
            <a:r>
              <a:rPr lang="el-GR" sz="2200" b="1" dirty="0" smtClean="0">
                <a:solidFill>
                  <a:schemeClr val="tx1"/>
                </a:solidFill>
              </a:rPr>
              <a:t>Το φως ανακλάται στην εξωτερική, κυρτή πλευρά</a:t>
            </a:r>
            <a:r>
              <a:rPr lang="en-US" sz="2200" b="1" dirty="0" smtClean="0">
                <a:solidFill>
                  <a:schemeClr val="tx1"/>
                </a:solidFill>
              </a:rPr>
              <a:t>.</a:t>
            </a:r>
          </a:p>
          <a:p>
            <a:pPr marL="361950" indent="-361950" algn="just" eaLnBrk="1" hangingPunct="1"/>
            <a:r>
              <a:rPr lang="el-GR" sz="2200" b="1" dirty="0" smtClean="0">
                <a:solidFill>
                  <a:schemeClr val="tx1"/>
                </a:solidFill>
              </a:rPr>
              <a:t>Μετά την ανάκλαση, οι ακτίνες από οποιοδήποτε σημείο του αντικειμένου αποκλίνουν σαν να ξεκινούσαν από κάποιο σημείο πίσω από το κάτοπτρο</a:t>
            </a:r>
            <a:r>
              <a:rPr lang="en-US" sz="2200" b="1" dirty="0" smtClean="0">
                <a:solidFill>
                  <a:schemeClr val="tx1"/>
                </a:solidFill>
              </a:rPr>
              <a:t>.</a:t>
            </a:r>
          </a:p>
          <a:p>
            <a:pPr marL="361950" indent="-361950" algn="just" eaLnBrk="1" hangingPunct="1"/>
            <a:r>
              <a:rPr lang="el-GR" sz="2200" b="1" dirty="0" smtClean="0">
                <a:solidFill>
                  <a:schemeClr val="tx1"/>
                </a:solidFill>
              </a:rPr>
              <a:t>Το είδωλο είναι φανταστικό, επειδή οι ανακλώμενες ακτίνες φαινομενικά ξεκινούν από το σημείο του ειδώλου</a:t>
            </a:r>
            <a:r>
              <a:rPr lang="en-US" sz="2200" b="1" dirty="0" smtClean="0">
                <a:solidFill>
                  <a:schemeClr val="tx1"/>
                </a:solidFill>
              </a:rPr>
              <a:t>.</a:t>
            </a:r>
            <a:endParaRPr lang="el-GR" sz="2200" b="1" dirty="0" smtClean="0">
              <a:solidFill>
                <a:schemeClr val="tx1"/>
              </a:solidFill>
            </a:endParaRPr>
          </a:p>
          <a:p>
            <a:pPr marL="361950" lvl="0" indent="-361950" algn="just"/>
            <a:r>
              <a:rPr lang="el-GR" sz="2200" b="1" dirty="0" smtClean="0">
                <a:solidFill>
                  <a:schemeClr val="tx1"/>
                </a:solidFill>
              </a:rPr>
              <a:t>Γενικά</a:t>
            </a:r>
            <a:r>
              <a:rPr lang="en-US" sz="2200" b="1" dirty="0" smtClean="0">
                <a:solidFill>
                  <a:schemeClr val="tx1"/>
                </a:solidFill>
              </a:rPr>
              <a:t>, </a:t>
            </a:r>
            <a:r>
              <a:rPr lang="el-GR" sz="2200" b="1" dirty="0" smtClean="0">
                <a:solidFill>
                  <a:schemeClr val="tx1"/>
                </a:solidFill>
              </a:rPr>
              <a:t>το είδωλο που σχηματίζεται από ένα κυρτό κάτοπτρο είναι όρθιο, φανταστικό, και μικρότερο από το αντικείμενο</a:t>
            </a:r>
            <a:r>
              <a:rPr lang="en-US" sz="2200" b="1" dirty="0" smtClean="0">
                <a:solidFill>
                  <a:schemeClr val="tx1"/>
                </a:solidFill>
              </a:rPr>
              <a:t>.</a:t>
            </a:r>
          </a:p>
          <a:p>
            <a:pPr marL="0" indent="0" eaLnBrk="1" hangingPunct="1"/>
            <a:endParaRPr lang="en-US" dirty="0" smtClean="0"/>
          </a:p>
        </p:txBody>
      </p:sp>
      <p:sp>
        <p:nvSpPr>
          <p:cNvPr id="6" name="Rectangle 2"/>
          <p:cNvSpPr>
            <a:spLocks noGrp="1" noChangeArrowheads="1"/>
          </p:cNvSpPr>
          <p:nvPr>
            <p:ph type="title"/>
          </p:nvPr>
        </p:nvSpPr>
        <p:spPr>
          <a:xfrm>
            <a:off x="609600" y="784578"/>
            <a:ext cx="3714044" cy="524933"/>
          </a:xfrm>
        </p:spPr>
        <p:txBody>
          <a:bodyPr>
            <a:normAutofit fontScale="90000"/>
          </a:bodyPr>
          <a:lstStyle/>
          <a:p>
            <a:pPr eaLnBrk="1" hangingPunct="1"/>
            <a:r>
              <a:rPr lang="el-GR" sz="2400" b="1" dirty="0" smtClean="0">
                <a:solidFill>
                  <a:srgbClr val="002060"/>
                </a:solidFill>
              </a:rPr>
              <a:t>Κυρτό σφαιρικό κάτοπτρο</a:t>
            </a:r>
            <a:endParaRPr lang="en-US" sz="2400" b="1" dirty="0" smtClean="0">
              <a:solidFill>
                <a:srgbClr val="002060"/>
              </a:solidFill>
            </a:endParaRPr>
          </a:p>
        </p:txBody>
      </p:sp>
      <p:sp>
        <p:nvSpPr>
          <p:cNvPr id="7" name="Text Box 5"/>
          <p:cNvSpPr txBox="1">
            <a:spLocks noChangeArrowheads="1"/>
          </p:cNvSpPr>
          <p:nvPr/>
        </p:nvSpPr>
        <p:spPr bwMode="auto">
          <a:xfrm>
            <a:off x="1264354" y="75339"/>
            <a:ext cx="9595556"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Κάτοπτρα</a:t>
            </a:r>
            <a:endParaRPr lang="en-US" sz="4000" b="1" dirty="0" smtClean="0">
              <a:solidFill>
                <a:srgbClr val="0F7698"/>
              </a:solidFill>
            </a:endParaRPr>
          </a:p>
        </p:txBody>
      </p:sp>
      <p:pic>
        <p:nvPicPr>
          <p:cNvPr id="8" name="Picture 7" descr="27819_3611"/>
          <p:cNvPicPr>
            <a:picLocks noChangeAspect="1" noChangeArrowheads="1"/>
          </p:cNvPicPr>
          <p:nvPr/>
        </p:nvPicPr>
        <p:blipFill>
          <a:blip r:embed="rId3" cstate="print"/>
          <a:srcRect/>
          <a:stretch>
            <a:fillRect/>
          </a:stretch>
        </p:blipFill>
        <p:spPr bwMode="auto">
          <a:xfrm>
            <a:off x="6649155" y="1275115"/>
            <a:ext cx="5398207" cy="3027774"/>
          </a:xfrm>
          <a:prstGeom prst="rect">
            <a:avLst/>
          </a:prstGeom>
          <a:noFill/>
          <a:ln w="9525">
            <a:noFill/>
            <a:miter lim="800000"/>
            <a:headEnd/>
            <a:tailEnd/>
          </a:ln>
          <a:scene3d>
            <a:camera prst="orthographicFront"/>
            <a:lightRig rig="threePt" dir="t"/>
          </a:scene3d>
          <a:sp3d>
            <a:bevelT/>
          </a:sp3d>
        </p:spPr>
      </p:pic>
      <p:graphicFrame>
        <p:nvGraphicFramePr>
          <p:cNvPr id="703490" name="Object 4"/>
          <p:cNvGraphicFramePr>
            <a:graphicFrameLocks noChangeAspect="1"/>
          </p:cNvGraphicFramePr>
          <p:nvPr/>
        </p:nvGraphicFramePr>
        <p:xfrm>
          <a:off x="9686044" y="5103107"/>
          <a:ext cx="2152650" cy="1071562"/>
        </p:xfrm>
        <a:graphic>
          <a:graphicData uri="http://schemas.openxmlformats.org/presentationml/2006/ole">
            <mc:AlternateContent xmlns:mc="http://schemas.openxmlformats.org/markup-compatibility/2006">
              <mc:Choice xmlns:v="urn:schemas-microsoft-com:vml" Requires="v">
                <p:oleObj spid="_x0000_s703508" name="Equation" r:id="rId4" imgW="889200" imgH="533520" progId="Equation.DSMT4">
                  <p:embed/>
                </p:oleObj>
              </mc:Choice>
              <mc:Fallback>
                <p:oleObj name="Equation" r:id="rId4" imgW="889200" imgH="533520" progId="Equation.DSMT4">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86044" y="5103107"/>
                        <a:ext cx="2152650" cy="1071562"/>
                      </a:xfrm>
                      <a:prstGeom prst="rect">
                        <a:avLst/>
                      </a:prstGeom>
                      <a:solidFill>
                        <a:srgbClr val="FF9900"/>
                      </a:solidFill>
                    </p:spPr>
                  </p:pic>
                </p:oleObj>
              </mc:Fallback>
            </mc:AlternateContent>
          </a:graphicData>
        </a:graphic>
      </p:graphicFrame>
      <p:graphicFrame>
        <p:nvGraphicFramePr>
          <p:cNvPr id="703491" name="Object 5"/>
          <p:cNvGraphicFramePr>
            <a:graphicFrameLocks noChangeAspect="1"/>
          </p:cNvGraphicFramePr>
          <p:nvPr/>
        </p:nvGraphicFramePr>
        <p:xfrm>
          <a:off x="7008813" y="5092700"/>
          <a:ext cx="2335212" cy="1117600"/>
        </p:xfrm>
        <a:graphic>
          <a:graphicData uri="http://schemas.openxmlformats.org/presentationml/2006/ole">
            <mc:AlternateContent xmlns:mc="http://schemas.openxmlformats.org/markup-compatibility/2006">
              <mc:Choice xmlns:v="urn:schemas-microsoft-com:vml" Requires="v">
                <p:oleObj spid="_x0000_s703509" name="Equation" r:id="rId6" imgW="927360" imgH="533520" progId="Equation.DSMT4">
                  <p:embed/>
                </p:oleObj>
              </mc:Choice>
              <mc:Fallback>
                <p:oleObj name="Equation" r:id="rId6" imgW="927360" imgH="533520" progId="Equation.DSMT4">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08813" y="5092700"/>
                        <a:ext cx="2335212" cy="1117600"/>
                      </a:xfrm>
                      <a:prstGeom prst="rect">
                        <a:avLst/>
                      </a:prstGeom>
                      <a:solidFill>
                        <a:srgbClr val="FF9900"/>
                      </a:solidFill>
                    </p:spPr>
                  </p:pic>
                </p:oleObj>
              </mc:Fallback>
            </mc:AlternateContent>
          </a:graphicData>
        </a:graphic>
      </p:graphicFrame>
      <p:graphicFrame>
        <p:nvGraphicFramePr>
          <p:cNvPr id="703492" name="Object 4"/>
          <p:cNvGraphicFramePr>
            <a:graphicFrameLocks noChangeAspect="1"/>
          </p:cNvGraphicFramePr>
          <p:nvPr/>
        </p:nvGraphicFramePr>
        <p:xfrm>
          <a:off x="2515130" y="5431189"/>
          <a:ext cx="1311275" cy="1057275"/>
        </p:xfrm>
        <a:graphic>
          <a:graphicData uri="http://schemas.openxmlformats.org/presentationml/2006/ole">
            <mc:AlternateContent xmlns:mc="http://schemas.openxmlformats.org/markup-compatibility/2006">
              <mc:Choice xmlns:v="urn:schemas-microsoft-com:vml" Requires="v">
                <p:oleObj spid="_x0000_s703510" name="Equation" r:id="rId8" imgW="406080" imgH="393480" progId="Equation.DSMT4">
                  <p:embed/>
                </p:oleObj>
              </mc:Choice>
              <mc:Fallback>
                <p:oleObj name="Equation" r:id="rId8" imgW="406080" imgH="393480" progId="Equation.DSMT4">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5130" y="5431189"/>
                        <a:ext cx="1311275" cy="1057275"/>
                      </a:xfrm>
                      <a:prstGeom prst="rect">
                        <a:avLst/>
                      </a:prstGeom>
                      <a:solidFill>
                        <a:srgbClr val="FF9900"/>
                      </a:solidFill>
                    </p:spPr>
                  </p:pic>
                </p:oleObj>
              </mc:Fallback>
            </mc:AlternateContent>
          </a:graphicData>
        </a:graphic>
      </p:graphicFrame>
      <p:sp>
        <p:nvSpPr>
          <p:cNvPr id="13" name="12 - Θέση αριθμού διαφάνειας"/>
          <p:cNvSpPr>
            <a:spLocks noGrp="1"/>
          </p:cNvSpPr>
          <p:nvPr>
            <p:ph type="sldNum" sz="quarter" idx="12"/>
          </p:nvPr>
        </p:nvSpPr>
        <p:spPr/>
        <p:txBody>
          <a:bodyPr/>
          <a:lstStyle/>
          <a:p>
            <a:fld id="{C2F5A187-A889-495D-B202-899DA2CF5BAE}" type="slidenum">
              <a:rPr lang="en-US" smtClean="0"/>
              <a:pPr/>
              <a:t>199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7" name="Text Box 5"/>
          <p:cNvSpPr txBox="1">
            <a:spLocks noChangeArrowheads="1"/>
          </p:cNvSpPr>
          <p:nvPr/>
        </p:nvSpPr>
        <p:spPr bwMode="auto">
          <a:xfrm>
            <a:off x="148313" y="1300721"/>
            <a:ext cx="11887200" cy="707886"/>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n-US" sz="4000" b="1" dirty="0" smtClean="0">
                <a:solidFill>
                  <a:srgbClr val="0F7698"/>
                </a:solidFill>
              </a:rPr>
              <a:t>T</a:t>
            </a:r>
            <a:r>
              <a:rPr lang="el-GR" sz="4000" b="1" dirty="0" smtClean="0">
                <a:solidFill>
                  <a:srgbClr val="0F7698"/>
                </a:solidFill>
              </a:rPr>
              <a:t>ο </a:t>
            </a:r>
            <a:r>
              <a:rPr lang="el-GR" sz="4000" b="1" dirty="0" smtClean="0">
                <a:solidFill>
                  <a:srgbClr val="0F7698"/>
                </a:solidFill>
              </a:rPr>
              <a:t>ηλεκτρικό φορτίο</a:t>
            </a:r>
            <a:endParaRPr lang="en-US" sz="4000" b="1" dirty="0" smtClean="0">
              <a:solidFill>
                <a:srgbClr val="0F7698"/>
              </a:solidFill>
            </a:endParaRPr>
          </a:p>
        </p:txBody>
      </p:sp>
      <p:pic>
        <p:nvPicPr>
          <p:cNvPr id="7" name="Picture 4" descr="Αποτέλεσμα εικόνας για coulomb">
            <a:hlinkClick r:id="rId2"/>
          </p:cNvPr>
          <p:cNvPicPr>
            <a:picLocks noChangeAspect="1" noChangeArrowheads="1"/>
          </p:cNvPicPr>
          <p:nvPr/>
        </p:nvPicPr>
        <p:blipFill>
          <a:blip r:embed="rId3" cstate="print"/>
          <a:srcRect/>
          <a:stretch>
            <a:fillRect/>
          </a:stretch>
        </p:blipFill>
        <p:spPr bwMode="auto">
          <a:xfrm>
            <a:off x="4894186" y="2379470"/>
            <a:ext cx="2630549" cy="2771861"/>
          </a:xfrm>
          <a:prstGeom prst="rect">
            <a:avLst/>
          </a:prstGeom>
          <a:noFill/>
          <a:scene3d>
            <a:camera prst="orthographicFront"/>
            <a:lightRig rig="threePt" dir="t"/>
          </a:scene3d>
          <a:sp3d>
            <a:bevelT/>
          </a:sp3d>
        </p:spPr>
      </p:pic>
      <p:sp>
        <p:nvSpPr>
          <p:cNvPr id="9" name="8 - TextBox"/>
          <p:cNvSpPr txBox="1"/>
          <p:nvPr/>
        </p:nvSpPr>
        <p:spPr>
          <a:xfrm>
            <a:off x="5350919" y="5453502"/>
            <a:ext cx="1803400" cy="461665"/>
          </a:xfrm>
          <a:prstGeom prst="rect">
            <a:avLst/>
          </a:prstGeom>
          <a:solidFill>
            <a:srgbClr val="996600"/>
          </a:solidFill>
          <a:scene3d>
            <a:camera prst="orthographicFront"/>
            <a:lightRig rig="threePt" dir="t"/>
          </a:scene3d>
          <a:sp3d>
            <a:bevelT/>
          </a:sp3d>
        </p:spPr>
        <p:txBody>
          <a:bodyPr wrap="square" rtlCol="0">
            <a:spAutoFit/>
          </a:bodyPr>
          <a:lstStyle/>
          <a:p>
            <a:pPr algn="ctr"/>
            <a:r>
              <a:rPr lang="en-US" sz="2400" dirty="0" smtClean="0">
                <a:hlinkClick r:id="rId2"/>
              </a:rPr>
              <a:t>C. Coulomb</a:t>
            </a:r>
            <a:endParaRPr lang="el-GR" sz="2400" dirty="0"/>
          </a:p>
        </p:txBody>
      </p:sp>
      <p:sp>
        <p:nvSpPr>
          <p:cNvPr id="12" name="11 - Θέση αριθμού διαφάνειας"/>
          <p:cNvSpPr>
            <a:spLocks noGrp="1"/>
          </p:cNvSpPr>
          <p:nvPr>
            <p:ph type="sldNum" sz="quarter" idx="12"/>
          </p:nvPr>
        </p:nvSpPr>
        <p:spPr/>
        <p:txBody>
          <a:bodyPr/>
          <a:lstStyle/>
          <a:p>
            <a:fld id="{C2F5A187-A889-495D-B202-899DA2CF5BAE}"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Grp="1" noChangeArrowheads="1"/>
          </p:cNvSpPr>
          <p:nvPr>
            <p:ph type="title"/>
          </p:nvPr>
        </p:nvSpPr>
        <p:spPr>
          <a:xfrm>
            <a:off x="2709333" y="129809"/>
            <a:ext cx="6824134" cy="655638"/>
          </a:xfrm>
        </p:spPr>
        <p:txBody>
          <a:bodyPr>
            <a:normAutofit/>
          </a:bodyPr>
          <a:lstStyle/>
          <a:p>
            <a:pPr algn="ctr" eaLnBrk="1" hangingPunct="1"/>
            <a:r>
              <a:rPr lang="el-GR" sz="3200" b="1" dirty="0" smtClean="0">
                <a:solidFill>
                  <a:srgbClr val="0F7698"/>
                </a:solidFill>
              </a:rPr>
              <a:t>Η Έννοια της Έντασης πεδίου</a:t>
            </a:r>
            <a:endParaRPr lang="en-US" sz="3200" b="1" dirty="0" smtClean="0">
              <a:solidFill>
                <a:srgbClr val="0F7698"/>
              </a:solidFill>
            </a:endParaRPr>
          </a:p>
        </p:txBody>
      </p:sp>
      <p:grpSp>
        <p:nvGrpSpPr>
          <p:cNvPr id="9" name="8 - Ομάδα"/>
          <p:cNvGrpSpPr/>
          <p:nvPr/>
        </p:nvGrpSpPr>
        <p:grpSpPr>
          <a:xfrm>
            <a:off x="512064" y="1430877"/>
            <a:ext cx="10757315" cy="923330"/>
            <a:chOff x="-5888982" y="1024467"/>
            <a:chExt cx="10757315" cy="923330"/>
          </a:xfrm>
        </p:grpSpPr>
        <p:sp>
          <p:nvSpPr>
            <p:cNvPr id="10" name="9 - TextBox"/>
            <p:cNvSpPr txBox="1"/>
            <p:nvPr/>
          </p:nvSpPr>
          <p:spPr>
            <a:xfrm>
              <a:off x="-5888982" y="1024467"/>
              <a:ext cx="10757315" cy="923330"/>
            </a:xfrm>
            <a:prstGeom prst="rect">
              <a:avLst/>
            </a:prstGeom>
            <a:noFill/>
          </p:spPr>
          <p:txBody>
            <a:bodyPr wrap="square" rtlCol="0">
              <a:spAutoFit/>
            </a:bodyPr>
            <a:lstStyle/>
            <a:p>
              <a:pPr algn="just">
                <a:lnSpc>
                  <a:spcPct val="150000"/>
                </a:lnSpc>
              </a:pPr>
              <a:r>
                <a:rPr lang="el-GR" b="1" dirty="0" smtClean="0">
                  <a:solidFill>
                    <a:srgbClr val="002060"/>
                  </a:solidFill>
                </a:rPr>
                <a:t>Ένταση</a:t>
              </a:r>
              <a:r>
                <a:rPr lang="en-US" b="1" dirty="0" smtClean="0">
                  <a:solidFill>
                    <a:srgbClr val="002060"/>
                  </a:solidFill>
                </a:rPr>
                <a:t>   </a:t>
              </a:r>
              <a:r>
                <a:rPr lang="el-GR" b="1" dirty="0" smtClean="0"/>
                <a:t>  </a:t>
              </a:r>
              <a:r>
                <a:rPr lang="el-GR" b="1" dirty="0" smtClean="0"/>
                <a:t>σε ένα σημείο Α ενός ηλεκτρικού πεδίου καλείται το πηλίκο της δύναμης    που ασκεί το πεδίο σε ένα ηλεκτρικό φορτίο </a:t>
              </a:r>
              <a:r>
                <a:rPr lang="en-US" b="1" dirty="0" smtClean="0"/>
                <a:t>q,</a:t>
              </a:r>
              <a:r>
                <a:rPr lang="el-GR" b="1" dirty="0" smtClean="0"/>
                <a:t> που φέρουμε στο σημείο αυτό, προς τη φορτίο αυτό.</a:t>
              </a:r>
              <a:endParaRPr lang="el-GR" b="1" dirty="0"/>
            </a:p>
          </p:txBody>
        </p:sp>
        <p:graphicFrame>
          <p:nvGraphicFramePr>
            <p:cNvPr id="11" name="10 - Αντικείμενο"/>
            <p:cNvGraphicFramePr>
              <a:graphicFrameLocks noChangeAspect="1"/>
            </p:cNvGraphicFramePr>
            <p:nvPr>
              <p:extLst>
                <p:ext uri="{D42A27DB-BD31-4B8C-83A1-F6EECF244321}">
                  <p14:modId xmlns:p14="http://schemas.microsoft.com/office/powerpoint/2010/main" val="3140124175"/>
                </p:ext>
              </p:extLst>
            </p:nvPr>
          </p:nvGraphicFramePr>
          <p:xfrm>
            <a:off x="-4951212" y="1055841"/>
            <a:ext cx="254000" cy="342900"/>
          </p:xfrm>
          <a:graphic>
            <a:graphicData uri="http://schemas.openxmlformats.org/presentationml/2006/ole">
              <mc:AlternateContent xmlns:mc="http://schemas.openxmlformats.org/markup-compatibility/2006">
                <mc:Choice xmlns:v="urn:schemas-microsoft-com:vml" Requires="v">
                  <p:oleObj spid="_x0000_s333869" name="Equation" r:id="rId3" imgW="253800" imgH="342720" progId="Equation.DSMT4">
                    <p:embed/>
                  </p:oleObj>
                </mc:Choice>
                <mc:Fallback>
                  <p:oleObj name="Equation" r:id="rId3" imgW="253800" imgH="342720" progId="Equation.DSMT4">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1212" y="1055841"/>
                          <a:ext cx="254000"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3"/>
            <p:cNvGraphicFramePr>
              <a:graphicFrameLocks noChangeAspect="1"/>
            </p:cNvGraphicFramePr>
            <p:nvPr>
              <p:extLst>
                <p:ext uri="{D42A27DB-BD31-4B8C-83A1-F6EECF244321}">
                  <p14:modId xmlns:p14="http://schemas.microsoft.com/office/powerpoint/2010/main" val="1196150149"/>
                </p:ext>
              </p:extLst>
            </p:nvPr>
          </p:nvGraphicFramePr>
          <p:xfrm>
            <a:off x="3178916" y="1084317"/>
            <a:ext cx="254000" cy="317500"/>
          </p:xfrm>
          <a:graphic>
            <a:graphicData uri="http://schemas.openxmlformats.org/presentationml/2006/ole">
              <mc:AlternateContent xmlns:mc="http://schemas.openxmlformats.org/markup-compatibility/2006">
                <mc:Choice xmlns:v="urn:schemas-microsoft-com:vml" Requires="v">
                  <p:oleObj spid="_x0000_s333870" name="Equation" r:id="rId5" imgW="253800" imgH="317160" progId="Equation.DSMT4">
                    <p:embed/>
                  </p:oleObj>
                </mc:Choice>
                <mc:Fallback>
                  <p:oleObj name="Equation" r:id="rId5" imgW="253800" imgH="317160" progId="Equation.DSMT4">
                    <p:embed/>
                    <p:pic>
                      <p:nvPicPr>
                        <p:cNvPr id="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8916" y="1084317"/>
                          <a:ext cx="254000"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4" name="13 - TextBox"/>
          <p:cNvSpPr txBox="1"/>
          <p:nvPr/>
        </p:nvSpPr>
        <p:spPr>
          <a:xfrm>
            <a:off x="605190" y="906606"/>
            <a:ext cx="2904067" cy="461665"/>
          </a:xfrm>
          <a:prstGeom prst="rect">
            <a:avLst/>
          </a:prstGeom>
          <a:solidFill>
            <a:schemeClr val="accent1">
              <a:lumMod val="40000"/>
              <a:lumOff val="60000"/>
            </a:schemeClr>
          </a:solidFill>
          <a:scene3d>
            <a:camera prst="orthographicFront"/>
            <a:lightRig rig="threePt" dir="t"/>
          </a:scene3d>
          <a:sp3d>
            <a:bevelT/>
          </a:sp3d>
        </p:spPr>
        <p:txBody>
          <a:bodyPr wrap="square" rtlCol="0">
            <a:spAutoFit/>
          </a:bodyPr>
          <a:lstStyle/>
          <a:p>
            <a:pPr algn="ctr"/>
            <a:r>
              <a:rPr lang="el-GR" sz="2400" b="1" dirty="0" smtClean="0">
                <a:solidFill>
                  <a:srgbClr val="002060"/>
                </a:solidFill>
              </a:rPr>
              <a:t>Ηλεκτρικό Πεδίο</a:t>
            </a:r>
            <a:endParaRPr lang="el-GR" sz="2400" b="1" dirty="0">
              <a:solidFill>
                <a:srgbClr val="002060"/>
              </a:solidFill>
            </a:endParaRPr>
          </a:p>
        </p:txBody>
      </p:sp>
      <p:graphicFrame>
        <p:nvGraphicFramePr>
          <p:cNvPr id="333832" name="Object 8"/>
          <p:cNvGraphicFramePr>
            <a:graphicFrameLocks noChangeAspect="1"/>
          </p:cNvGraphicFramePr>
          <p:nvPr>
            <p:extLst>
              <p:ext uri="{D42A27DB-BD31-4B8C-83A1-F6EECF244321}">
                <p14:modId xmlns:p14="http://schemas.microsoft.com/office/powerpoint/2010/main" val="1059206945"/>
              </p:ext>
            </p:extLst>
          </p:nvPr>
        </p:nvGraphicFramePr>
        <p:xfrm>
          <a:off x="3802366" y="2496714"/>
          <a:ext cx="1028700" cy="1028700"/>
        </p:xfrm>
        <a:graphic>
          <a:graphicData uri="http://schemas.openxmlformats.org/presentationml/2006/ole">
            <mc:AlternateContent xmlns:mc="http://schemas.openxmlformats.org/markup-compatibility/2006">
              <mc:Choice xmlns:v="urn:schemas-microsoft-com:vml" Requires="v">
                <p:oleObj spid="_x0000_s333871" name="Equation" r:id="rId7" imgW="1028520" imgH="1028520" progId="Equation.DSMT4">
                  <p:embed/>
                </p:oleObj>
              </mc:Choice>
              <mc:Fallback>
                <p:oleObj name="Equation" r:id="rId7" imgW="1028520" imgH="1028520" progId="Equation.DSMT4">
                  <p:embed/>
                  <p:pic>
                    <p:nvPicPr>
                      <p:cNvPr id="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02366" y="2496714"/>
                        <a:ext cx="1028700" cy="1028700"/>
                      </a:xfrm>
                      <a:prstGeom prst="rect">
                        <a:avLst/>
                      </a:prstGeom>
                      <a:solidFill>
                        <a:srgbClr val="FF9900"/>
                      </a:solidFill>
                    </p:spPr>
                  </p:pic>
                </p:oleObj>
              </mc:Fallback>
            </mc:AlternateContent>
          </a:graphicData>
        </a:graphic>
      </p:graphicFrame>
      <p:graphicFrame>
        <p:nvGraphicFramePr>
          <p:cNvPr id="333836" name="Object 12"/>
          <p:cNvGraphicFramePr>
            <a:graphicFrameLocks noChangeAspect="1"/>
          </p:cNvGraphicFramePr>
          <p:nvPr>
            <p:extLst>
              <p:ext uri="{D42A27DB-BD31-4B8C-83A1-F6EECF244321}">
                <p14:modId xmlns:p14="http://schemas.microsoft.com/office/powerpoint/2010/main" val="1181073882"/>
              </p:ext>
            </p:extLst>
          </p:nvPr>
        </p:nvGraphicFramePr>
        <p:xfrm>
          <a:off x="4368927" y="4082225"/>
          <a:ext cx="1943100" cy="990600"/>
        </p:xfrm>
        <a:graphic>
          <a:graphicData uri="http://schemas.openxmlformats.org/presentationml/2006/ole">
            <mc:AlternateContent xmlns:mc="http://schemas.openxmlformats.org/markup-compatibility/2006">
              <mc:Choice xmlns:v="urn:schemas-microsoft-com:vml" Requires="v">
                <p:oleObj spid="_x0000_s333872" name="Equation" r:id="rId9" imgW="1942920" imgH="990360" progId="Equation.DSMT4">
                  <p:embed/>
                </p:oleObj>
              </mc:Choice>
              <mc:Fallback>
                <p:oleObj name="Equation" r:id="rId9" imgW="1942920" imgH="990360" progId="Equation.DSMT4">
                  <p:embed/>
                  <p:pic>
                    <p:nvPicPr>
                      <p:cNvPr id="0"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68927" y="4082225"/>
                        <a:ext cx="1943100" cy="990600"/>
                      </a:xfrm>
                      <a:prstGeom prst="rect">
                        <a:avLst/>
                      </a:prstGeom>
                      <a:solidFill>
                        <a:srgbClr val="FF9900"/>
                      </a:solidFill>
                    </p:spPr>
                  </p:pic>
                </p:oleObj>
              </mc:Fallback>
            </mc:AlternateContent>
          </a:graphicData>
        </a:graphic>
      </p:graphicFrame>
      <p:sp>
        <p:nvSpPr>
          <p:cNvPr id="20" name="19 - TextBox"/>
          <p:cNvSpPr txBox="1"/>
          <p:nvPr/>
        </p:nvSpPr>
        <p:spPr>
          <a:xfrm>
            <a:off x="7672919" y="3992880"/>
            <a:ext cx="3242734" cy="1200329"/>
          </a:xfrm>
          <a:prstGeom prst="rect">
            <a:avLst/>
          </a:prstGeom>
          <a:solidFill>
            <a:schemeClr val="accent1">
              <a:lumMod val="40000"/>
              <a:lumOff val="60000"/>
            </a:schemeClr>
          </a:solidFill>
          <a:scene3d>
            <a:camera prst="orthographicFront"/>
            <a:lightRig rig="threePt" dir="t"/>
          </a:scene3d>
          <a:sp3d>
            <a:bevelT/>
          </a:sp3d>
        </p:spPr>
        <p:txBody>
          <a:bodyPr wrap="square" rtlCol="0">
            <a:spAutoFit/>
          </a:bodyPr>
          <a:lstStyle/>
          <a:p>
            <a:pPr algn="just"/>
            <a:r>
              <a:rPr lang="el-GR" b="1" dirty="0" smtClean="0">
                <a:solidFill>
                  <a:srgbClr val="002060"/>
                </a:solidFill>
              </a:rPr>
              <a:t>Προϋπόθεση:</a:t>
            </a:r>
          </a:p>
          <a:p>
            <a:pPr algn="just"/>
            <a:r>
              <a:rPr lang="en-US" b="1" dirty="0" smtClean="0">
                <a:solidFill>
                  <a:srgbClr val="002060"/>
                </a:solidFill>
              </a:rPr>
              <a:t>To </a:t>
            </a:r>
            <a:r>
              <a:rPr lang="el-GR" b="1" dirty="0" smtClean="0">
                <a:solidFill>
                  <a:srgbClr val="002060"/>
                </a:solidFill>
              </a:rPr>
              <a:t>φορτίο </a:t>
            </a:r>
            <a:r>
              <a:rPr lang="en-US" b="1" dirty="0" smtClean="0">
                <a:solidFill>
                  <a:srgbClr val="002060"/>
                </a:solidFill>
              </a:rPr>
              <a:t>q</a:t>
            </a:r>
            <a:r>
              <a:rPr lang="el-GR" b="1" dirty="0" smtClean="0">
                <a:solidFill>
                  <a:srgbClr val="002060"/>
                </a:solidFill>
              </a:rPr>
              <a:t> που φέρουμε στο σημείο Α να είναι πολύ μικρά</a:t>
            </a:r>
            <a:r>
              <a:rPr lang="en-US" b="1" dirty="0" smtClean="0">
                <a:solidFill>
                  <a:srgbClr val="002060"/>
                </a:solidFill>
              </a:rPr>
              <a:t>.</a:t>
            </a:r>
            <a:endParaRPr lang="el-GR" b="1" dirty="0">
              <a:solidFill>
                <a:srgbClr val="002060"/>
              </a:solidFill>
            </a:endParaRPr>
          </a:p>
        </p:txBody>
      </p:sp>
      <p:sp>
        <p:nvSpPr>
          <p:cNvPr id="22" name="21 - TextBox"/>
          <p:cNvSpPr txBox="1"/>
          <p:nvPr/>
        </p:nvSpPr>
        <p:spPr>
          <a:xfrm>
            <a:off x="696976" y="2623987"/>
            <a:ext cx="2201334" cy="707886"/>
          </a:xfrm>
          <a:prstGeom prst="rect">
            <a:avLst/>
          </a:prstGeom>
          <a:solidFill>
            <a:schemeClr val="accent1">
              <a:lumMod val="40000"/>
              <a:lumOff val="60000"/>
            </a:schemeClr>
          </a:solidFill>
          <a:scene3d>
            <a:camera prst="orthographicFront"/>
            <a:lightRig rig="threePt" dir="t"/>
          </a:scene3d>
          <a:sp3d>
            <a:bevelT/>
          </a:sp3d>
        </p:spPr>
        <p:txBody>
          <a:bodyPr wrap="square" rtlCol="0">
            <a:spAutoFit/>
          </a:bodyPr>
          <a:lstStyle/>
          <a:p>
            <a:pPr algn="ctr"/>
            <a:r>
              <a:rPr lang="el-GR" sz="2000" b="1" dirty="0" smtClean="0"/>
              <a:t>Διανυσματικό μέγεθος</a:t>
            </a:r>
            <a:endParaRPr lang="el-GR" sz="2000" b="1" dirty="0"/>
          </a:p>
        </p:txBody>
      </p:sp>
      <p:graphicFrame>
        <p:nvGraphicFramePr>
          <p:cNvPr id="23" name="Object 2"/>
          <p:cNvGraphicFramePr>
            <a:graphicFrameLocks noChangeAspect="1"/>
          </p:cNvGraphicFramePr>
          <p:nvPr>
            <p:extLst>
              <p:ext uri="{D42A27DB-BD31-4B8C-83A1-F6EECF244321}">
                <p14:modId xmlns:p14="http://schemas.microsoft.com/office/powerpoint/2010/main" val="3878433435"/>
              </p:ext>
            </p:extLst>
          </p:nvPr>
        </p:nvGraphicFramePr>
        <p:xfrm>
          <a:off x="6098921" y="2498979"/>
          <a:ext cx="2362200" cy="990600"/>
        </p:xfrm>
        <a:graphic>
          <a:graphicData uri="http://schemas.openxmlformats.org/presentationml/2006/ole">
            <mc:AlternateContent xmlns:mc="http://schemas.openxmlformats.org/markup-compatibility/2006">
              <mc:Choice xmlns:v="urn:schemas-microsoft-com:vml" Requires="v">
                <p:oleObj spid="_x0000_s333873" name="Equation" r:id="rId11" imgW="2361960" imgH="990360" progId="Equation.DSMT4">
                  <p:embed/>
                </p:oleObj>
              </mc:Choice>
              <mc:Fallback>
                <p:oleObj name="Equation" r:id="rId11" imgW="2361960" imgH="990360" progId="Equation.DSMT4">
                  <p:embed/>
                  <p:pic>
                    <p:nvPicPr>
                      <p:cNvPr id="0"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98921" y="2498979"/>
                        <a:ext cx="2362200" cy="990600"/>
                      </a:xfrm>
                      <a:prstGeom prst="rect">
                        <a:avLst/>
                      </a:prstGeom>
                      <a:solidFill>
                        <a:schemeClr val="folHlink"/>
                      </a:solidFill>
                    </p:spPr>
                  </p:pic>
                </p:oleObj>
              </mc:Fallback>
            </mc:AlternateContent>
          </a:graphicData>
        </a:graphic>
      </p:graphicFrame>
      <p:sp>
        <p:nvSpPr>
          <p:cNvPr id="26" name="25 - Θέση αριθμού διαφάνειας"/>
          <p:cNvSpPr>
            <a:spLocks noGrp="1"/>
          </p:cNvSpPr>
          <p:nvPr>
            <p:ph type="sldNum" sz="quarter" idx="12"/>
          </p:nvPr>
        </p:nvSpPr>
        <p:spPr>
          <a:xfrm>
            <a:off x="11133838" y="6136612"/>
            <a:ext cx="683339" cy="365125"/>
          </a:xfrm>
        </p:spPr>
        <p:txBody>
          <a:bodyPr/>
          <a:lstStyle/>
          <a:p>
            <a:fld id="{C2F5A187-A889-495D-B202-899DA2CF5BAE}" type="slidenum">
              <a:rPr lang="en-US" smtClean="0"/>
              <a:pPr/>
              <a:t>20</a:t>
            </a:fld>
            <a:endParaRPr lang="en-US" dirty="0"/>
          </a:p>
        </p:txBody>
      </p:sp>
    </p:spTree>
    <p:extLst>
      <p:ext uri="{BB962C8B-B14F-4D97-AF65-F5344CB8AC3E}">
        <p14:creationId xmlns:p14="http://schemas.microsoft.com/office/powerpoint/2010/main" val="4152150535"/>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ChangeArrowheads="1"/>
          </p:cNvSpPr>
          <p:nvPr/>
        </p:nvSpPr>
        <p:spPr bwMode="auto">
          <a:xfrm>
            <a:off x="3930651" y="3244851"/>
            <a:ext cx="184731" cy="369332"/>
          </a:xfrm>
          <a:prstGeom prst="rect">
            <a:avLst/>
          </a:prstGeom>
          <a:noFill/>
          <a:ln w="9525">
            <a:noFill/>
            <a:miter lim="800000"/>
            <a:headEnd/>
            <a:tailEnd/>
          </a:ln>
        </p:spPr>
        <p:txBody>
          <a:bodyPr wrap="none">
            <a:spAutoFit/>
          </a:bodyPr>
          <a:lstStyle/>
          <a:p>
            <a:endParaRPr lang="el-GR"/>
          </a:p>
        </p:txBody>
      </p:sp>
      <p:pic>
        <p:nvPicPr>
          <p:cNvPr id="45061" name="Picture 7" descr="table 36-01"/>
          <p:cNvPicPr>
            <a:picLocks noChangeAspect="1" noChangeArrowheads="1"/>
          </p:cNvPicPr>
          <p:nvPr/>
        </p:nvPicPr>
        <p:blipFill>
          <a:blip r:embed="rId2" cstate="print"/>
          <a:srcRect/>
          <a:stretch>
            <a:fillRect/>
          </a:stretch>
        </p:blipFill>
        <p:spPr bwMode="auto">
          <a:xfrm>
            <a:off x="282225" y="1557338"/>
            <a:ext cx="11650133" cy="4361215"/>
          </a:xfrm>
          <a:prstGeom prst="rect">
            <a:avLst/>
          </a:prstGeom>
          <a:noFill/>
          <a:ln w="9525">
            <a:noFill/>
            <a:miter lim="800000"/>
            <a:headEnd/>
            <a:tailEnd/>
          </a:ln>
          <a:scene3d>
            <a:camera prst="orthographicFront"/>
            <a:lightRig rig="threePt" dir="t"/>
          </a:scene3d>
          <a:sp3d>
            <a:bevelT/>
          </a:sp3d>
        </p:spPr>
      </p:pic>
      <p:sp>
        <p:nvSpPr>
          <p:cNvPr id="7" name="Rectangle 2"/>
          <p:cNvSpPr>
            <a:spLocks noGrp="1" noChangeArrowheads="1"/>
          </p:cNvSpPr>
          <p:nvPr>
            <p:ph type="title"/>
          </p:nvPr>
        </p:nvSpPr>
        <p:spPr>
          <a:xfrm>
            <a:off x="609599" y="784578"/>
            <a:ext cx="6366933" cy="524933"/>
          </a:xfrm>
        </p:spPr>
        <p:txBody>
          <a:bodyPr>
            <a:normAutofit/>
          </a:bodyPr>
          <a:lstStyle/>
          <a:p>
            <a:pPr eaLnBrk="1" hangingPunct="1"/>
            <a:r>
              <a:rPr lang="el-GR" sz="2400" b="1" dirty="0" smtClean="0">
                <a:solidFill>
                  <a:srgbClr val="002060"/>
                </a:solidFill>
              </a:rPr>
              <a:t>Σφαιρικό κάτοπτρο – Συμβάσεις πρόσημων</a:t>
            </a:r>
            <a:endParaRPr lang="en-US" sz="2400" b="1" dirty="0" smtClean="0">
              <a:solidFill>
                <a:srgbClr val="002060"/>
              </a:solidFill>
            </a:endParaRPr>
          </a:p>
        </p:txBody>
      </p:sp>
      <p:sp>
        <p:nvSpPr>
          <p:cNvPr id="8" name="Text Box 5"/>
          <p:cNvSpPr txBox="1">
            <a:spLocks noChangeArrowheads="1"/>
          </p:cNvSpPr>
          <p:nvPr/>
        </p:nvSpPr>
        <p:spPr bwMode="auto">
          <a:xfrm>
            <a:off x="1264354" y="75339"/>
            <a:ext cx="9595556"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Κάτοπτρα</a:t>
            </a:r>
            <a:endParaRPr lang="en-US" sz="4000" b="1" dirty="0" smtClean="0">
              <a:solidFill>
                <a:srgbClr val="0F7698"/>
              </a:solidFill>
            </a:endParaRPr>
          </a:p>
        </p:txBody>
      </p:sp>
      <p:sp>
        <p:nvSpPr>
          <p:cNvPr id="9" name="8 - Θέση αριθμού διαφάνειας"/>
          <p:cNvSpPr>
            <a:spLocks noGrp="1"/>
          </p:cNvSpPr>
          <p:nvPr>
            <p:ph type="sldNum" sz="quarter" idx="12"/>
          </p:nvPr>
        </p:nvSpPr>
        <p:spPr/>
        <p:txBody>
          <a:bodyPr/>
          <a:lstStyle/>
          <a:p>
            <a:fld id="{C2F5A187-A889-495D-B202-899DA2CF5BAE}" type="slidenum">
              <a:rPr lang="en-US" smtClean="0"/>
              <a:pPr/>
              <a:t>200</a:t>
            </a:fld>
            <a:endParaRPr lang="en-US"/>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5"/>
          <p:cNvSpPr>
            <a:spLocks noGrp="1" noChangeArrowheads="1"/>
          </p:cNvSpPr>
          <p:nvPr>
            <p:ph idx="1"/>
          </p:nvPr>
        </p:nvSpPr>
        <p:spPr>
          <a:xfrm>
            <a:off x="324179" y="1362137"/>
            <a:ext cx="6562041" cy="3503373"/>
          </a:xfrm>
        </p:spPr>
        <p:txBody>
          <a:bodyPr>
            <a:noAutofit/>
          </a:bodyPr>
          <a:lstStyle/>
          <a:p>
            <a:pPr marL="271463" indent="-271463" algn="just" eaLnBrk="1" hangingPunct="1"/>
            <a:r>
              <a:rPr lang="el-GR" sz="2000" b="1" dirty="0" smtClean="0">
                <a:solidFill>
                  <a:schemeClr val="tx1"/>
                </a:solidFill>
              </a:rPr>
              <a:t>Η ακτίνα 1 ξεκινά από την </a:t>
            </a:r>
            <a:r>
              <a:rPr lang="el-GR" sz="2000" b="1" dirty="0" smtClean="0">
                <a:solidFill>
                  <a:srgbClr val="002060"/>
                </a:solidFill>
              </a:rPr>
              <a:t>κορυφή του αντικειμένου</a:t>
            </a:r>
            <a:r>
              <a:rPr lang="el-GR" sz="2000" b="1" dirty="0" smtClean="0">
                <a:solidFill>
                  <a:schemeClr val="tx1"/>
                </a:solidFill>
              </a:rPr>
              <a:t>, διαδίδεται </a:t>
            </a:r>
            <a:r>
              <a:rPr lang="el-GR" sz="2000" b="1" dirty="0" smtClean="0">
                <a:solidFill>
                  <a:srgbClr val="002060"/>
                </a:solidFill>
              </a:rPr>
              <a:t>παράλληλα προς τον κύριο άξονα</a:t>
            </a:r>
            <a:r>
              <a:rPr lang="el-GR" sz="2000" b="1" dirty="0" smtClean="0">
                <a:solidFill>
                  <a:schemeClr val="tx1"/>
                </a:solidFill>
              </a:rPr>
              <a:t>, και ανακλάται </a:t>
            </a:r>
            <a:r>
              <a:rPr lang="el-GR" sz="2000" b="1" dirty="0" smtClean="0">
                <a:solidFill>
                  <a:srgbClr val="002060"/>
                </a:solidFill>
              </a:rPr>
              <a:t>μέσα από την εστία</a:t>
            </a:r>
            <a:r>
              <a:rPr lang="en-US" sz="2000" b="1" dirty="0" smtClean="0">
                <a:solidFill>
                  <a:srgbClr val="002060"/>
                </a:solidFill>
              </a:rPr>
              <a:t> </a:t>
            </a:r>
            <a:r>
              <a:rPr lang="el-GR" sz="2000" b="1" i="1" dirty="0" smtClean="0">
                <a:solidFill>
                  <a:schemeClr val="tx1"/>
                </a:solidFill>
              </a:rPr>
              <a:t>Ε</a:t>
            </a:r>
            <a:r>
              <a:rPr lang="en-US" sz="2000" b="1" i="1" dirty="0" smtClean="0">
                <a:solidFill>
                  <a:schemeClr val="tx1"/>
                </a:solidFill>
              </a:rPr>
              <a:t>.</a:t>
            </a:r>
          </a:p>
          <a:p>
            <a:pPr marL="271463" indent="-271463" algn="just" eaLnBrk="1" hangingPunct="1"/>
            <a:r>
              <a:rPr lang="el-GR" sz="2000" b="1" dirty="0" smtClean="0">
                <a:solidFill>
                  <a:schemeClr val="tx1"/>
                </a:solidFill>
              </a:rPr>
              <a:t>Η ακτίνα 2 ξεκινά από την </a:t>
            </a:r>
            <a:r>
              <a:rPr lang="el-GR" sz="2000" b="1" dirty="0" smtClean="0">
                <a:solidFill>
                  <a:srgbClr val="002060"/>
                </a:solidFill>
              </a:rPr>
              <a:t>κορυφή του αντικειμένου</a:t>
            </a:r>
            <a:r>
              <a:rPr lang="el-GR" sz="2000" b="1" dirty="0" smtClean="0">
                <a:solidFill>
                  <a:schemeClr val="tx1"/>
                </a:solidFill>
              </a:rPr>
              <a:t>, διέρχεται από την </a:t>
            </a:r>
            <a:r>
              <a:rPr lang="el-GR" sz="2000" b="1" dirty="0" smtClean="0">
                <a:solidFill>
                  <a:srgbClr val="002060"/>
                </a:solidFill>
              </a:rPr>
              <a:t>εστία</a:t>
            </a:r>
            <a:r>
              <a:rPr lang="el-GR" sz="2000" b="1" dirty="0" smtClean="0">
                <a:solidFill>
                  <a:schemeClr val="tx1"/>
                </a:solidFill>
              </a:rPr>
              <a:t>, και ανακλάται </a:t>
            </a:r>
            <a:r>
              <a:rPr lang="el-GR" sz="2000" b="1" dirty="0" smtClean="0">
                <a:solidFill>
                  <a:srgbClr val="002060"/>
                </a:solidFill>
              </a:rPr>
              <a:t>παράλληλα</a:t>
            </a:r>
            <a:r>
              <a:rPr lang="el-GR" sz="2000" b="1" dirty="0" smtClean="0">
                <a:solidFill>
                  <a:schemeClr val="tx1"/>
                </a:solidFill>
              </a:rPr>
              <a:t> προς τον κύριο άξονα</a:t>
            </a:r>
            <a:r>
              <a:rPr lang="en-US" sz="2000" b="1" dirty="0" smtClean="0">
                <a:solidFill>
                  <a:schemeClr val="tx1"/>
                </a:solidFill>
              </a:rPr>
              <a:t>.</a:t>
            </a:r>
          </a:p>
          <a:p>
            <a:pPr marL="271463" indent="-271463" algn="just" eaLnBrk="1" hangingPunct="1"/>
            <a:r>
              <a:rPr lang="el-GR" sz="2000" b="1" dirty="0" smtClean="0">
                <a:solidFill>
                  <a:schemeClr val="tx1"/>
                </a:solidFill>
              </a:rPr>
              <a:t>Η ακτίνα </a:t>
            </a:r>
            <a:r>
              <a:rPr lang="en-US" sz="2000" b="1" dirty="0" smtClean="0">
                <a:solidFill>
                  <a:schemeClr val="tx1"/>
                </a:solidFill>
              </a:rPr>
              <a:t>3 </a:t>
            </a:r>
            <a:r>
              <a:rPr lang="el-GR" sz="2000" b="1" dirty="0" smtClean="0">
                <a:solidFill>
                  <a:schemeClr val="tx1"/>
                </a:solidFill>
              </a:rPr>
              <a:t>ξεκινά από την </a:t>
            </a:r>
            <a:r>
              <a:rPr lang="el-GR" sz="2000" b="1" dirty="0" smtClean="0">
                <a:solidFill>
                  <a:srgbClr val="002060"/>
                </a:solidFill>
              </a:rPr>
              <a:t>κορυφή του αντικειμένου</a:t>
            </a:r>
            <a:r>
              <a:rPr lang="el-GR" sz="2000" b="1" dirty="0" smtClean="0">
                <a:solidFill>
                  <a:schemeClr val="tx1"/>
                </a:solidFill>
              </a:rPr>
              <a:t>, διέρχεται από το κέντρο καμπυλότητας</a:t>
            </a:r>
            <a:r>
              <a:rPr lang="en-US" sz="2000" b="1" dirty="0" smtClean="0">
                <a:solidFill>
                  <a:schemeClr val="tx1"/>
                </a:solidFill>
              </a:rPr>
              <a:t> </a:t>
            </a:r>
            <a:r>
              <a:rPr lang="el-GR" sz="2000" b="1" i="1" dirty="0" smtClean="0">
                <a:solidFill>
                  <a:schemeClr val="tx1"/>
                </a:solidFill>
              </a:rPr>
              <a:t>Κ,</a:t>
            </a:r>
            <a:r>
              <a:rPr lang="en-US" sz="2000" b="1" dirty="0" smtClean="0">
                <a:solidFill>
                  <a:schemeClr val="tx1"/>
                </a:solidFill>
              </a:rPr>
              <a:t> </a:t>
            </a:r>
            <a:r>
              <a:rPr lang="el-GR" sz="2000" b="1" dirty="0" smtClean="0">
                <a:solidFill>
                  <a:schemeClr val="tx1"/>
                </a:solidFill>
              </a:rPr>
              <a:t>και ανακλάται </a:t>
            </a:r>
            <a:r>
              <a:rPr lang="el-GR" sz="2000" b="1" dirty="0" smtClean="0">
                <a:solidFill>
                  <a:srgbClr val="002060"/>
                </a:solidFill>
              </a:rPr>
              <a:t>κατά μήκος της ίδιας διεύθυνση</a:t>
            </a:r>
            <a:r>
              <a:rPr lang="el-GR" sz="2000" b="1" dirty="0" smtClean="0">
                <a:solidFill>
                  <a:schemeClr val="tx1"/>
                </a:solidFill>
              </a:rPr>
              <a:t>ς</a:t>
            </a:r>
            <a:r>
              <a:rPr lang="en-US" sz="2000" b="1" dirty="0" smtClean="0">
                <a:solidFill>
                  <a:schemeClr val="tx1"/>
                </a:solidFill>
              </a:rPr>
              <a:t>. </a:t>
            </a:r>
          </a:p>
        </p:txBody>
      </p:sp>
      <p:pic>
        <p:nvPicPr>
          <p:cNvPr id="5" name="Picture 7" descr="27819_3613"/>
          <p:cNvPicPr>
            <a:picLocks noChangeAspect="1" noChangeArrowheads="1"/>
          </p:cNvPicPr>
          <p:nvPr/>
        </p:nvPicPr>
        <p:blipFill>
          <a:blip r:embed="rId2" cstate="print"/>
          <a:srcRect b="65869"/>
          <a:stretch>
            <a:fillRect/>
          </a:stretch>
        </p:blipFill>
        <p:spPr bwMode="auto">
          <a:xfrm>
            <a:off x="6957511" y="2102910"/>
            <a:ext cx="5142768" cy="2491668"/>
          </a:xfrm>
          <a:prstGeom prst="rect">
            <a:avLst/>
          </a:prstGeom>
          <a:noFill/>
          <a:ln w="9525">
            <a:noFill/>
            <a:miter lim="800000"/>
            <a:headEnd/>
            <a:tailEnd/>
          </a:ln>
          <a:scene3d>
            <a:camera prst="orthographicFront"/>
            <a:lightRig rig="threePt" dir="t"/>
          </a:scene3d>
          <a:sp3d>
            <a:bevelT/>
          </a:sp3d>
        </p:spPr>
      </p:pic>
      <p:sp>
        <p:nvSpPr>
          <p:cNvPr id="6" name="Rectangle 11"/>
          <p:cNvSpPr txBox="1">
            <a:spLocks noChangeArrowheads="1"/>
          </p:cNvSpPr>
          <p:nvPr/>
        </p:nvSpPr>
        <p:spPr>
          <a:xfrm>
            <a:off x="270929" y="4862698"/>
            <a:ext cx="7586137" cy="1842902"/>
          </a:xfrm>
          <a:prstGeom prst="rect">
            <a:avLst/>
          </a:prstGeom>
        </p:spPr>
        <p:txBody>
          <a:bodyPr/>
          <a:lstStyle/>
          <a:p>
            <a:pPr marL="361950" marR="0" lvl="0" indent="-361950" algn="l" defTabSz="457200" rtl="0" eaLnBrk="1" fontAlgn="auto" latinLnBrk="0" hangingPunct="1">
              <a:lnSpc>
                <a:spcPct val="90000"/>
              </a:lnSpc>
              <a:spcBef>
                <a:spcPts val="1000"/>
              </a:spcBef>
              <a:spcAft>
                <a:spcPts val="0"/>
              </a:spcAft>
              <a:buClr>
                <a:schemeClr val="accent1"/>
              </a:buClr>
              <a:buSzPct val="80000"/>
              <a:buFont typeface="Wingdings 3" charset="2"/>
              <a:buChar char=""/>
              <a:tabLst/>
              <a:defRPr/>
            </a:pPr>
            <a:r>
              <a:rPr kumimoji="0" lang="el-GR" sz="2000" b="1" i="0" u="none" strike="noStrike" kern="1200" cap="none" spc="0" normalizeH="0" baseline="0" noProof="0" dirty="0" smtClean="0">
                <a:ln>
                  <a:noFill/>
                </a:ln>
                <a:solidFill>
                  <a:srgbClr val="002060"/>
                </a:solidFill>
                <a:effectLst/>
                <a:uLnTx/>
                <a:uFillTx/>
                <a:latin typeface="+mn-lt"/>
                <a:ea typeface="+mn-ea"/>
                <a:cs typeface="+mn-cs"/>
              </a:rPr>
              <a:t>Το κέντρο καμπυλότητας βρίσκεται ανάμεσα στο αντικείμενο  και στην κοίλη επιφάνεια του κατόπτρου</a:t>
            </a:r>
            <a:r>
              <a:rPr kumimoji="0" lang="en-US" sz="2000" b="1" i="0" u="none" strike="noStrike" kern="1200" cap="none" spc="0" normalizeH="0" baseline="0" noProof="0" dirty="0" smtClean="0">
                <a:ln>
                  <a:noFill/>
                </a:ln>
                <a:solidFill>
                  <a:srgbClr val="002060"/>
                </a:solidFill>
                <a:effectLst/>
                <a:uLnTx/>
                <a:uFillTx/>
                <a:latin typeface="+mn-lt"/>
                <a:ea typeface="+mn-ea"/>
                <a:cs typeface="+mn-cs"/>
              </a:rPr>
              <a:t>.</a:t>
            </a:r>
          </a:p>
          <a:p>
            <a:pPr marL="361950" marR="0" lvl="0" indent="-361950" algn="l" defTabSz="457200" rtl="0" eaLnBrk="1" fontAlgn="auto" latinLnBrk="0" hangingPunct="1">
              <a:lnSpc>
                <a:spcPct val="90000"/>
              </a:lnSpc>
              <a:spcBef>
                <a:spcPts val="1000"/>
              </a:spcBef>
              <a:spcAft>
                <a:spcPts val="0"/>
              </a:spcAft>
              <a:buClr>
                <a:schemeClr val="accent1"/>
              </a:buClr>
              <a:buSzPct val="80000"/>
              <a:buFont typeface="Wingdings 3" charset="2"/>
              <a:buChar char=""/>
              <a:tabLst/>
              <a:defRPr/>
            </a:pPr>
            <a:r>
              <a:rPr kumimoji="0" lang="el-GR" sz="2000" b="1" i="0" u="none" strike="noStrike" kern="1200" cap="none" spc="0" normalizeH="0" baseline="0" noProof="0" dirty="0" smtClean="0">
                <a:ln>
                  <a:noFill/>
                </a:ln>
                <a:effectLst/>
                <a:uLnTx/>
                <a:uFillTx/>
                <a:latin typeface="+mn-lt"/>
                <a:ea typeface="+mn-ea"/>
                <a:cs typeface="+mn-cs"/>
              </a:rPr>
              <a:t>Το είδωλο είναι </a:t>
            </a:r>
            <a:r>
              <a:rPr kumimoji="0" lang="el-GR" sz="2000" b="1" i="0" u="none" strike="noStrike" kern="1200" cap="none" spc="0" normalizeH="0" baseline="0" noProof="0" dirty="0" smtClean="0">
                <a:ln>
                  <a:noFill/>
                </a:ln>
                <a:solidFill>
                  <a:srgbClr val="002060"/>
                </a:solidFill>
                <a:effectLst/>
                <a:uLnTx/>
                <a:uFillTx/>
                <a:latin typeface="+mn-lt"/>
                <a:ea typeface="+mn-ea"/>
                <a:cs typeface="+mn-cs"/>
              </a:rPr>
              <a:t>πραγματικό</a:t>
            </a:r>
            <a:r>
              <a:rPr kumimoji="0" lang="en-US" sz="2000" b="1" i="0" u="none" strike="noStrike" kern="1200" cap="none" spc="0" normalizeH="0" baseline="0" noProof="0" dirty="0" smtClean="0">
                <a:ln>
                  <a:noFill/>
                </a:ln>
                <a:effectLst/>
                <a:uLnTx/>
                <a:uFillTx/>
                <a:latin typeface="+mn-lt"/>
                <a:ea typeface="+mn-ea"/>
                <a:cs typeface="+mn-cs"/>
              </a:rPr>
              <a:t>.</a:t>
            </a:r>
          </a:p>
          <a:p>
            <a:pPr marL="361950" marR="0" lvl="0" indent="-361950" algn="l" defTabSz="457200" rtl="0" eaLnBrk="1" fontAlgn="auto" latinLnBrk="0" hangingPunct="1">
              <a:lnSpc>
                <a:spcPct val="90000"/>
              </a:lnSpc>
              <a:spcBef>
                <a:spcPts val="1000"/>
              </a:spcBef>
              <a:spcAft>
                <a:spcPts val="0"/>
              </a:spcAft>
              <a:buClr>
                <a:schemeClr val="accent1"/>
              </a:buClr>
              <a:buSzPct val="80000"/>
              <a:buFont typeface="Wingdings 3" charset="2"/>
              <a:buChar char=""/>
              <a:tabLst/>
              <a:defRPr/>
            </a:pPr>
            <a:r>
              <a:rPr kumimoji="0" lang="el-GR" sz="2000" b="1" i="0" u="none" strike="noStrike" kern="1200" cap="none" spc="0" normalizeH="0" baseline="0" noProof="0" dirty="0" smtClean="0">
                <a:ln>
                  <a:noFill/>
                </a:ln>
                <a:effectLst/>
                <a:uLnTx/>
                <a:uFillTx/>
                <a:latin typeface="+mn-lt"/>
                <a:ea typeface="+mn-ea"/>
                <a:cs typeface="+mn-cs"/>
              </a:rPr>
              <a:t>Το είδωλο είναι </a:t>
            </a:r>
            <a:r>
              <a:rPr kumimoji="0" lang="el-GR" sz="2000" b="1" i="0" u="none" strike="noStrike" kern="1200" cap="none" spc="0" normalizeH="0" baseline="0" noProof="0" dirty="0" smtClean="0">
                <a:ln>
                  <a:noFill/>
                </a:ln>
                <a:solidFill>
                  <a:srgbClr val="002060"/>
                </a:solidFill>
                <a:effectLst/>
                <a:uLnTx/>
                <a:uFillTx/>
                <a:latin typeface="+mn-lt"/>
                <a:ea typeface="+mn-ea"/>
                <a:cs typeface="+mn-cs"/>
              </a:rPr>
              <a:t>ανεστραμμένο</a:t>
            </a:r>
            <a:r>
              <a:rPr kumimoji="0" lang="en-US" sz="2000" b="1" i="0" u="none" strike="noStrike" kern="1200" cap="none" spc="0" normalizeH="0" baseline="0" noProof="0" dirty="0" smtClean="0">
                <a:ln>
                  <a:noFill/>
                </a:ln>
                <a:effectLst/>
                <a:uLnTx/>
                <a:uFillTx/>
                <a:latin typeface="+mn-lt"/>
                <a:ea typeface="+mn-ea"/>
                <a:cs typeface="+mn-cs"/>
              </a:rPr>
              <a:t>.</a:t>
            </a:r>
          </a:p>
          <a:p>
            <a:pPr marL="361950" marR="0" lvl="0" indent="-361950" algn="l" defTabSz="457200" rtl="0" eaLnBrk="1" fontAlgn="auto" latinLnBrk="0" hangingPunct="1">
              <a:lnSpc>
                <a:spcPct val="90000"/>
              </a:lnSpc>
              <a:spcBef>
                <a:spcPts val="1000"/>
              </a:spcBef>
              <a:spcAft>
                <a:spcPts val="0"/>
              </a:spcAft>
              <a:buClr>
                <a:schemeClr val="accent1"/>
              </a:buClr>
              <a:buSzPct val="80000"/>
              <a:buFont typeface="Wingdings 3" charset="2"/>
              <a:buChar char=""/>
              <a:tabLst/>
              <a:defRPr/>
            </a:pPr>
            <a:r>
              <a:rPr kumimoji="0" lang="el-GR" sz="2000" b="1" i="0" u="none" strike="noStrike" kern="1200" cap="none" spc="0" normalizeH="0" baseline="0" noProof="0" dirty="0" smtClean="0">
                <a:ln>
                  <a:noFill/>
                </a:ln>
                <a:effectLst/>
                <a:uLnTx/>
                <a:uFillTx/>
                <a:latin typeface="+mn-lt"/>
                <a:ea typeface="+mn-ea"/>
                <a:cs typeface="+mn-cs"/>
              </a:rPr>
              <a:t>Το είδωλο είναι μικρότερο από το αντικείμενο</a:t>
            </a:r>
            <a:r>
              <a:rPr kumimoji="0" lang="en-US" sz="2000" b="1" i="0" u="none" strike="noStrike" kern="1200" cap="none" spc="0" normalizeH="0" baseline="0" noProof="0" dirty="0" smtClean="0">
                <a:ln>
                  <a:noFill/>
                </a:ln>
                <a:effectLst/>
                <a:uLnTx/>
                <a:uFillTx/>
                <a:latin typeface="+mn-lt"/>
                <a:ea typeface="+mn-ea"/>
                <a:cs typeface="+mn-cs"/>
              </a:rPr>
              <a:t> (</a:t>
            </a:r>
            <a:r>
              <a:rPr kumimoji="0" lang="el-GR" sz="2000" b="1" i="0" u="none" strike="noStrike" kern="1200" cap="none" spc="0" normalizeH="0" baseline="0" noProof="0" dirty="0" smtClean="0">
                <a:ln>
                  <a:noFill/>
                </a:ln>
                <a:effectLst/>
                <a:uLnTx/>
                <a:uFillTx/>
                <a:latin typeface="+mn-lt"/>
                <a:ea typeface="+mn-ea"/>
                <a:cs typeface="+mn-cs"/>
              </a:rPr>
              <a:t>σμίκρυνση</a:t>
            </a:r>
            <a:r>
              <a:rPr kumimoji="0" lang="en-US" sz="2000" b="1" i="0" u="none" strike="noStrike" kern="1200" cap="none" spc="0" normalizeH="0" baseline="0" noProof="0" dirty="0" smtClean="0">
                <a:ln>
                  <a:noFill/>
                </a:ln>
                <a:effectLst/>
                <a:uLnTx/>
                <a:uFillTx/>
                <a:latin typeface="+mn-lt"/>
                <a:ea typeface="+mn-ea"/>
                <a:cs typeface="+mn-cs"/>
              </a:rPr>
              <a:t>).</a:t>
            </a:r>
          </a:p>
        </p:txBody>
      </p:sp>
      <p:sp>
        <p:nvSpPr>
          <p:cNvPr id="8" name="Rectangle 2"/>
          <p:cNvSpPr>
            <a:spLocks noGrp="1" noChangeArrowheads="1"/>
          </p:cNvSpPr>
          <p:nvPr>
            <p:ph type="title"/>
          </p:nvPr>
        </p:nvSpPr>
        <p:spPr>
          <a:xfrm>
            <a:off x="609598" y="784578"/>
            <a:ext cx="7902223" cy="524933"/>
          </a:xfrm>
        </p:spPr>
        <p:txBody>
          <a:bodyPr>
            <a:normAutofit fontScale="90000"/>
          </a:bodyPr>
          <a:lstStyle/>
          <a:p>
            <a:pPr eaLnBrk="1" hangingPunct="1"/>
            <a:r>
              <a:rPr lang="el-GR" sz="2400" b="1" dirty="0" smtClean="0">
                <a:solidFill>
                  <a:srgbClr val="002060"/>
                </a:solidFill>
              </a:rPr>
              <a:t>Κοίλο σφαιρικό κάτοπτρο – Διαγράμματα κύριων ακτίνων</a:t>
            </a:r>
            <a:endParaRPr lang="en-US" sz="2400" b="1" dirty="0" smtClean="0">
              <a:solidFill>
                <a:srgbClr val="002060"/>
              </a:solidFill>
            </a:endParaRPr>
          </a:p>
        </p:txBody>
      </p:sp>
      <p:sp>
        <p:nvSpPr>
          <p:cNvPr id="9" name="Text Box 5"/>
          <p:cNvSpPr txBox="1">
            <a:spLocks noChangeArrowheads="1"/>
          </p:cNvSpPr>
          <p:nvPr/>
        </p:nvSpPr>
        <p:spPr bwMode="auto">
          <a:xfrm>
            <a:off x="1264354" y="75339"/>
            <a:ext cx="9595556"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Κάτοπτρα</a:t>
            </a:r>
            <a:endParaRPr lang="en-US" sz="4000" b="1" dirty="0" smtClean="0">
              <a:solidFill>
                <a:srgbClr val="0F7698"/>
              </a:solidFill>
            </a:endParaRPr>
          </a:p>
        </p:txBody>
      </p:sp>
      <p:sp>
        <p:nvSpPr>
          <p:cNvPr id="10" name="9 - Θέση αριθμού διαφάνειας"/>
          <p:cNvSpPr>
            <a:spLocks noGrp="1"/>
          </p:cNvSpPr>
          <p:nvPr>
            <p:ph type="sldNum" sz="quarter" idx="12"/>
          </p:nvPr>
        </p:nvSpPr>
        <p:spPr/>
        <p:txBody>
          <a:bodyPr/>
          <a:lstStyle/>
          <a:p>
            <a:fld id="{C2F5A187-A889-495D-B202-899DA2CF5BAE}" type="slidenum">
              <a:rPr lang="en-US" smtClean="0"/>
              <a:pPr/>
              <a:t>201</a:t>
            </a:fld>
            <a:endParaRPr lang="en-US"/>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body" sz="half" idx="2"/>
          </p:nvPr>
        </p:nvSpPr>
        <p:spPr>
          <a:xfrm>
            <a:off x="609600" y="4498977"/>
            <a:ext cx="10972800" cy="1721202"/>
          </a:xfrm>
        </p:spPr>
        <p:txBody>
          <a:bodyPr>
            <a:normAutofit/>
          </a:bodyPr>
          <a:lstStyle/>
          <a:p>
            <a:pPr marL="0" indent="0" algn="just" eaLnBrk="1" hangingPunct="1">
              <a:lnSpc>
                <a:spcPct val="90000"/>
              </a:lnSpc>
            </a:pPr>
            <a:r>
              <a:rPr lang="el-GR" sz="2000" b="1" dirty="0" smtClean="0">
                <a:solidFill>
                  <a:schemeClr val="tx1"/>
                </a:solidFill>
              </a:rPr>
              <a:t>Το αντικείμενο βρίσκεται ανάμεσα στην επιφάνεια του κατόπτρου και στην εστία</a:t>
            </a:r>
            <a:r>
              <a:rPr lang="en-US" sz="2000" b="1" dirty="0" smtClean="0">
                <a:solidFill>
                  <a:schemeClr val="tx1"/>
                </a:solidFill>
              </a:rPr>
              <a:t>.</a:t>
            </a:r>
          </a:p>
          <a:p>
            <a:pPr marL="0" indent="0" algn="just" eaLnBrk="1" hangingPunct="1">
              <a:lnSpc>
                <a:spcPct val="90000"/>
              </a:lnSpc>
            </a:pPr>
            <a:r>
              <a:rPr lang="el-GR" sz="2000" b="1" dirty="0" smtClean="0">
                <a:solidFill>
                  <a:schemeClr val="tx1"/>
                </a:solidFill>
              </a:rPr>
              <a:t>Το είδωλο είναι </a:t>
            </a:r>
            <a:r>
              <a:rPr lang="el-GR" sz="2000" b="1" dirty="0" smtClean="0">
                <a:solidFill>
                  <a:srgbClr val="002060"/>
                </a:solidFill>
              </a:rPr>
              <a:t>φανταστικό</a:t>
            </a:r>
            <a:r>
              <a:rPr lang="en-US" sz="2000" b="1" dirty="0" smtClean="0">
                <a:solidFill>
                  <a:schemeClr val="tx1"/>
                </a:solidFill>
              </a:rPr>
              <a:t>.</a:t>
            </a:r>
          </a:p>
          <a:p>
            <a:pPr marL="0" indent="0" algn="just" eaLnBrk="1" hangingPunct="1">
              <a:lnSpc>
                <a:spcPct val="90000"/>
              </a:lnSpc>
            </a:pPr>
            <a:r>
              <a:rPr lang="el-GR" sz="2000" b="1" dirty="0" smtClean="0">
                <a:solidFill>
                  <a:schemeClr val="tx1"/>
                </a:solidFill>
              </a:rPr>
              <a:t>Το είδωλο είναι </a:t>
            </a:r>
            <a:r>
              <a:rPr lang="el-GR" sz="2000" b="1" dirty="0" smtClean="0">
                <a:solidFill>
                  <a:srgbClr val="002060"/>
                </a:solidFill>
              </a:rPr>
              <a:t>όρθιο</a:t>
            </a:r>
            <a:r>
              <a:rPr lang="en-US" sz="2000" b="1" dirty="0" smtClean="0">
                <a:solidFill>
                  <a:schemeClr val="tx1"/>
                </a:solidFill>
              </a:rPr>
              <a:t>.</a:t>
            </a:r>
          </a:p>
          <a:p>
            <a:pPr marL="0" indent="0" algn="just" eaLnBrk="1" hangingPunct="1">
              <a:lnSpc>
                <a:spcPct val="90000"/>
              </a:lnSpc>
            </a:pPr>
            <a:r>
              <a:rPr lang="el-GR" sz="2000" b="1" dirty="0" smtClean="0">
                <a:solidFill>
                  <a:schemeClr val="tx1"/>
                </a:solidFill>
              </a:rPr>
              <a:t>Το είδωλο είναι μεγαλύτερο από το αντικείμενο </a:t>
            </a:r>
            <a:r>
              <a:rPr lang="en-US" sz="2000" b="1" dirty="0" smtClean="0">
                <a:solidFill>
                  <a:schemeClr val="tx1"/>
                </a:solidFill>
              </a:rPr>
              <a:t>(</a:t>
            </a:r>
            <a:r>
              <a:rPr lang="el-GR" sz="2000" b="1" dirty="0" smtClean="0">
                <a:solidFill>
                  <a:schemeClr val="tx1"/>
                </a:solidFill>
              </a:rPr>
              <a:t>μεγέθυνση</a:t>
            </a:r>
            <a:r>
              <a:rPr lang="en-US" sz="2000" b="1" dirty="0" smtClean="0">
                <a:solidFill>
                  <a:schemeClr val="tx1"/>
                </a:solidFill>
              </a:rPr>
              <a:t>).</a:t>
            </a:r>
          </a:p>
        </p:txBody>
      </p:sp>
      <p:pic>
        <p:nvPicPr>
          <p:cNvPr id="51205" name="Picture 7" descr="27819_3613"/>
          <p:cNvPicPr>
            <a:picLocks noChangeAspect="1" noChangeArrowheads="1"/>
          </p:cNvPicPr>
          <p:nvPr/>
        </p:nvPicPr>
        <p:blipFill>
          <a:blip r:embed="rId2" cstate="print"/>
          <a:srcRect t="34131" b="32735"/>
          <a:stretch>
            <a:fillRect/>
          </a:stretch>
        </p:blipFill>
        <p:spPr bwMode="auto">
          <a:xfrm>
            <a:off x="2832100" y="1444448"/>
            <a:ext cx="6047317" cy="2844800"/>
          </a:xfrm>
          <a:prstGeom prst="rect">
            <a:avLst/>
          </a:prstGeom>
          <a:noFill/>
          <a:ln w="9525">
            <a:noFill/>
            <a:miter lim="800000"/>
            <a:headEnd/>
            <a:tailEnd/>
          </a:ln>
          <a:scene3d>
            <a:camera prst="orthographicFront"/>
            <a:lightRig rig="threePt" dir="t"/>
          </a:scene3d>
          <a:sp3d>
            <a:bevelT/>
          </a:sp3d>
        </p:spPr>
      </p:pic>
      <p:sp>
        <p:nvSpPr>
          <p:cNvPr id="8" name="Text Box 5"/>
          <p:cNvSpPr txBox="1">
            <a:spLocks noChangeArrowheads="1"/>
          </p:cNvSpPr>
          <p:nvPr/>
        </p:nvSpPr>
        <p:spPr bwMode="auto">
          <a:xfrm>
            <a:off x="1264354" y="75339"/>
            <a:ext cx="9595556"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Κάτοπτρα</a:t>
            </a:r>
            <a:endParaRPr lang="en-US" sz="4000" b="1" dirty="0" smtClean="0">
              <a:solidFill>
                <a:srgbClr val="0F7698"/>
              </a:solidFill>
            </a:endParaRPr>
          </a:p>
        </p:txBody>
      </p:sp>
      <p:sp>
        <p:nvSpPr>
          <p:cNvPr id="10" name="Rectangle 2"/>
          <p:cNvSpPr>
            <a:spLocks noGrp="1" noChangeArrowheads="1"/>
          </p:cNvSpPr>
          <p:nvPr>
            <p:ph type="title"/>
          </p:nvPr>
        </p:nvSpPr>
        <p:spPr>
          <a:xfrm>
            <a:off x="609598" y="784578"/>
            <a:ext cx="8308623" cy="524933"/>
          </a:xfrm>
        </p:spPr>
        <p:txBody>
          <a:bodyPr>
            <a:normAutofit/>
          </a:bodyPr>
          <a:lstStyle/>
          <a:p>
            <a:pPr eaLnBrk="1" hangingPunct="1"/>
            <a:r>
              <a:rPr lang="el-GR" sz="2400" b="1" dirty="0" smtClean="0">
                <a:solidFill>
                  <a:srgbClr val="002060"/>
                </a:solidFill>
              </a:rPr>
              <a:t>Κοίλο σφαιρικό κάτοπτρο – Διαγράμματα κύριων ακτίνων</a:t>
            </a:r>
            <a:endParaRPr lang="en-US" sz="2400" b="1" dirty="0" smtClean="0">
              <a:solidFill>
                <a:srgbClr val="002060"/>
              </a:solidFill>
            </a:endParaRPr>
          </a:p>
        </p:txBody>
      </p:sp>
      <p:sp>
        <p:nvSpPr>
          <p:cNvPr id="11" name="10 - Θέση αριθμού διαφάνειας"/>
          <p:cNvSpPr>
            <a:spLocks noGrp="1"/>
          </p:cNvSpPr>
          <p:nvPr>
            <p:ph type="sldNum" sz="quarter" idx="12"/>
          </p:nvPr>
        </p:nvSpPr>
        <p:spPr/>
        <p:txBody>
          <a:bodyPr/>
          <a:lstStyle/>
          <a:p>
            <a:pPr>
              <a:defRPr/>
            </a:pPr>
            <a:fld id="{D9BCBB20-4528-4154-9DD1-907AB1DA4A80}" type="slidenum">
              <a:rPr lang="en-US" smtClean="0"/>
              <a:pPr>
                <a:defRPr/>
              </a:pPr>
              <a:t>202</a:t>
            </a:fld>
            <a:endParaRPr lang="en-US"/>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5"/>
          <p:cNvSpPr>
            <a:spLocks noGrp="1" noChangeArrowheads="1"/>
          </p:cNvSpPr>
          <p:nvPr>
            <p:ph idx="1"/>
          </p:nvPr>
        </p:nvSpPr>
        <p:spPr>
          <a:xfrm>
            <a:off x="632178" y="1359078"/>
            <a:ext cx="5102577" cy="4527372"/>
          </a:xfrm>
        </p:spPr>
        <p:txBody>
          <a:bodyPr>
            <a:noAutofit/>
          </a:bodyPr>
          <a:lstStyle/>
          <a:p>
            <a:pPr marL="271463" indent="-271463" algn="just" eaLnBrk="1" hangingPunct="1"/>
            <a:r>
              <a:rPr lang="el-GR" b="1" dirty="0" smtClean="0">
                <a:solidFill>
                  <a:schemeClr val="tx1"/>
                </a:solidFill>
              </a:rPr>
              <a:t>Η ακτίνα 1 ξεκινά από την </a:t>
            </a:r>
            <a:r>
              <a:rPr lang="el-GR" b="1" dirty="0" smtClean="0">
                <a:solidFill>
                  <a:srgbClr val="002060"/>
                </a:solidFill>
              </a:rPr>
              <a:t>κορυφή του αντικειμένου</a:t>
            </a:r>
            <a:r>
              <a:rPr lang="el-GR" b="1" dirty="0" smtClean="0">
                <a:solidFill>
                  <a:schemeClr val="tx1"/>
                </a:solidFill>
              </a:rPr>
              <a:t>, διαδίδεται </a:t>
            </a:r>
            <a:r>
              <a:rPr lang="el-GR" b="1" dirty="0" smtClean="0">
                <a:solidFill>
                  <a:srgbClr val="002060"/>
                </a:solidFill>
              </a:rPr>
              <a:t>παράλληλα προς τον κύριο άξονα</a:t>
            </a:r>
            <a:r>
              <a:rPr lang="el-GR" b="1" dirty="0" smtClean="0">
                <a:solidFill>
                  <a:schemeClr val="tx1"/>
                </a:solidFill>
              </a:rPr>
              <a:t>, και ανακλάται με κατεύθυνση </a:t>
            </a:r>
            <a:r>
              <a:rPr lang="el-GR" b="1" dirty="0" smtClean="0">
                <a:solidFill>
                  <a:srgbClr val="002060"/>
                </a:solidFill>
              </a:rPr>
              <a:t>μακριά από</a:t>
            </a:r>
            <a:r>
              <a:rPr lang="en-US" b="1" dirty="0" smtClean="0">
                <a:solidFill>
                  <a:srgbClr val="002060"/>
                </a:solidFill>
              </a:rPr>
              <a:t> </a:t>
            </a:r>
            <a:r>
              <a:rPr lang="el-GR" b="1" dirty="0" smtClean="0">
                <a:solidFill>
                  <a:srgbClr val="002060"/>
                </a:solidFill>
              </a:rPr>
              <a:t>την εστία </a:t>
            </a:r>
            <a:r>
              <a:rPr lang="el-GR" b="1" i="1" dirty="0" smtClean="0">
                <a:solidFill>
                  <a:srgbClr val="002060"/>
                </a:solidFill>
              </a:rPr>
              <a:t>Ε</a:t>
            </a:r>
            <a:r>
              <a:rPr lang="en-US" b="1" i="1" dirty="0" smtClean="0">
                <a:solidFill>
                  <a:schemeClr val="tx1"/>
                </a:solidFill>
              </a:rPr>
              <a:t>.</a:t>
            </a:r>
          </a:p>
          <a:p>
            <a:pPr marL="271463" indent="-271463" algn="just" eaLnBrk="1" hangingPunct="1"/>
            <a:r>
              <a:rPr lang="el-GR" b="1" dirty="0" smtClean="0">
                <a:solidFill>
                  <a:schemeClr val="tx1"/>
                </a:solidFill>
              </a:rPr>
              <a:t>Η ακτίνα 2 </a:t>
            </a:r>
            <a:r>
              <a:rPr lang="el-GR" b="1" dirty="0" smtClean="0">
                <a:solidFill>
                  <a:srgbClr val="002060"/>
                </a:solidFill>
              </a:rPr>
              <a:t>ξεκινά από την κορυφή του αντικειμένου</a:t>
            </a:r>
            <a:r>
              <a:rPr lang="el-GR" b="1" dirty="0" smtClean="0">
                <a:solidFill>
                  <a:schemeClr val="tx1"/>
                </a:solidFill>
              </a:rPr>
              <a:t> με κατεύθυνση </a:t>
            </a:r>
            <a:r>
              <a:rPr lang="el-GR" b="1" dirty="0" smtClean="0">
                <a:solidFill>
                  <a:srgbClr val="002060"/>
                </a:solidFill>
              </a:rPr>
              <a:t>προς την εστία</a:t>
            </a:r>
            <a:r>
              <a:rPr lang="en-US" b="1" dirty="0" smtClean="0">
                <a:solidFill>
                  <a:schemeClr val="tx1"/>
                </a:solidFill>
              </a:rPr>
              <a:t> </a:t>
            </a:r>
            <a:r>
              <a:rPr lang="el-GR" b="1" dirty="0" smtClean="0">
                <a:solidFill>
                  <a:schemeClr val="tx1"/>
                </a:solidFill>
              </a:rPr>
              <a:t>που βρίσκεται στην οπίσθια πλευρά του κατόπτρου, και </a:t>
            </a:r>
            <a:r>
              <a:rPr lang="el-GR" b="1" dirty="0" smtClean="0">
                <a:solidFill>
                  <a:srgbClr val="002060"/>
                </a:solidFill>
              </a:rPr>
              <a:t>ανακλάται παράλληλα </a:t>
            </a:r>
            <a:r>
              <a:rPr lang="el-GR" b="1" dirty="0" smtClean="0">
                <a:solidFill>
                  <a:schemeClr val="tx1"/>
                </a:solidFill>
              </a:rPr>
              <a:t>προς τον κύριο άξονα</a:t>
            </a:r>
            <a:r>
              <a:rPr lang="en-US" b="1" dirty="0" smtClean="0">
                <a:solidFill>
                  <a:schemeClr val="tx1"/>
                </a:solidFill>
              </a:rPr>
              <a:t>.</a:t>
            </a:r>
          </a:p>
          <a:p>
            <a:pPr marL="271463" indent="-271463" algn="just" eaLnBrk="1" hangingPunct="1"/>
            <a:r>
              <a:rPr lang="el-GR" b="1" dirty="0" smtClean="0">
                <a:solidFill>
                  <a:schemeClr val="tx1"/>
                </a:solidFill>
              </a:rPr>
              <a:t>Η ακτίνα 3 ξεκινά από την </a:t>
            </a:r>
            <a:r>
              <a:rPr lang="el-GR" b="1" dirty="0" smtClean="0">
                <a:solidFill>
                  <a:srgbClr val="002060"/>
                </a:solidFill>
              </a:rPr>
              <a:t>κορυφή του αντικειμένου με κατεύθυνση προς το κέντρο καμπυλότητας </a:t>
            </a:r>
            <a:r>
              <a:rPr lang="el-GR" b="1" i="1" dirty="0" smtClean="0">
                <a:solidFill>
                  <a:srgbClr val="002060"/>
                </a:solidFill>
              </a:rPr>
              <a:t>Κ</a:t>
            </a:r>
            <a:r>
              <a:rPr lang="el-GR" b="1" dirty="0" smtClean="0">
                <a:solidFill>
                  <a:schemeClr val="tx1"/>
                </a:solidFill>
              </a:rPr>
              <a:t>, το οποίο βρίσκεται στην οπίσθια πλευρά του κατόπτρου, και </a:t>
            </a:r>
            <a:r>
              <a:rPr lang="el-GR" b="1" dirty="0" smtClean="0">
                <a:solidFill>
                  <a:srgbClr val="002060"/>
                </a:solidFill>
              </a:rPr>
              <a:t>ανακλάται κατά μήκος της ίδιας διεύθυνσης</a:t>
            </a:r>
            <a:r>
              <a:rPr lang="en-US" b="1" dirty="0" smtClean="0">
                <a:solidFill>
                  <a:srgbClr val="002060"/>
                </a:solidFill>
              </a:rPr>
              <a:t>.</a:t>
            </a:r>
          </a:p>
        </p:txBody>
      </p:sp>
      <p:sp>
        <p:nvSpPr>
          <p:cNvPr id="6" name="Text Box 5"/>
          <p:cNvSpPr txBox="1">
            <a:spLocks noChangeArrowheads="1"/>
          </p:cNvSpPr>
          <p:nvPr/>
        </p:nvSpPr>
        <p:spPr bwMode="auto">
          <a:xfrm>
            <a:off x="1264354" y="75339"/>
            <a:ext cx="9595556"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Κάτοπτρα</a:t>
            </a:r>
            <a:endParaRPr lang="en-US" sz="4000" b="1" dirty="0" smtClean="0">
              <a:solidFill>
                <a:srgbClr val="0F7698"/>
              </a:solidFill>
            </a:endParaRPr>
          </a:p>
        </p:txBody>
      </p:sp>
      <p:sp>
        <p:nvSpPr>
          <p:cNvPr id="7" name="Rectangle 2"/>
          <p:cNvSpPr>
            <a:spLocks noGrp="1" noChangeArrowheads="1"/>
          </p:cNvSpPr>
          <p:nvPr>
            <p:ph type="title"/>
          </p:nvPr>
        </p:nvSpPr>
        <p:spPr>
          <a:xfrm>
            <a:off x="609598" y="784578"/>
            <a:ext cx="8308623" cy="524933"/>
          </a:xfrm>
        </p:spPr>
        <p:txBody>
          <a:bodyPr>
            <a:normAutofit fontScale="90000"/>
          </a:bodyPr>
          <a:lstStyle/>
          <a:p>
            <a:pPr eaLnBrk="1" hangingPunct="1"/>
            <a:r>
              <a:rPr lang="el-GR" sz="2400" b="1" dirty="0" smtClean="0">
                <a:solidFill>
                  <a:srgbClr val="002060"/>
                </a:solidFill>
              </a:rPr>
              <a:t>Κυρτό σφαιρικό κάτοπτρο – Διαγράμματα κύριων ακτίνων</a:t>
            </a:r>
            <a:endParaRPr lang="en-US" sz="2400" b="1" dirty="0" smtClean="0">
              <a:solidFill>
                <a:srgbClr val="002060"/>
              </a:solidFill>
            </a:endParaRPr>
          </a:p>
        </p:txBody>
      </p:sp>
      <p:pic>
        <p:nvPicPr>
          <p:cNvPr id="8" name="Picture 7" descr="27819_3613"/>
          <p:cNvPicPr>
            <a:picLocks noChangeAspect="1" noChangeArrowheads="1"/>
          </p:cNvPicPr>
          <p:nvPr/>
        </p:nvPicPr>
        <p:blipFill>
          <a:blip r:embed="rId2" cstate="print"/>
          <a:srcRect t="67264"/>
          <a:stretch>
            <a:fillRect/>
          </a:stretch>
        </p:blipFill>
        <p:spPr bwMode="auto">
          <a:xfrm>
            <a:off x="5897034" y="1608488"/>
            <a:ext cx="6049433" cy="2811462"/>
          </a:xfrm>
          <a:prstGeom prst="rect">
            <a:avLst/>
          </a:prstGeom>
          <a:noFill/>
          <a:ln w="9525">
            <a:noFill/>
            <a:miter lim="800000"/>
            <a:headEnd/>
            <a:tailEnd/>
          </a:ln>
          <a:scene3d>
            <a:camera prst="orthographicFront"/>
            <a:lightRig rig="threePt" dir="t"/>
          </a:scene3d>
          <a:sp3d>
            <a:bevelT/>
          </a:sp3d>
        </p:spPr>
      </p:pic>
      <p:sp>
        <p:nvSpPr>
          <p:cNvPr id="9" name="Rectangle 3"/>
          <p:cNvSpPr txBox="1">
            <a:spLocks noChangeArrowheads="1"/>
          </p:cNvSpPr>
          <p:nvPr/>
        </p:nvSpPr>
        <p:spPr>
          <a:xfrm>
            <a:off x="5915378" y="4490152"/>
            <a:ext cx="6242758" cy="2142067"/>
          </a:xfrm>
          <a:prstGeom prst="rect">
            <a:avLst/>
          </a:prstGeom>
        </p:spPr>
        <p:txBody>
          <a:bodyPr/>
          <a:lstStyle/>
          <a:p>
            <a:pPr marL="271463" marR="0" lvl="0" indent="-271463" algn="just"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l-GR" sz="1800" b="1" i="0" u="none" strike="noStrike" kern="1200" cap="none" spc="0" normalizeH="0" baseline="0" noProof="0" dirty="0" smtClean="0">
                <a:ln>
                  <a:noFill/>
                </a:ln>
                <a:effectLst/>
                <a:uLnTx/>
                <a:uFillTx/>
                <a:latin typeface="+mn-lt"/>
                <a:ea typeface="+mn-ea"/>
                <a:cs typeface="+mn-cs"/>
              </a:rPr>
              <a:t>Το αντικείμενο βρίσκεται μπροστά από ένα κυρτό κάτοπτρο</a:t>
            </a:r>
            <a:r>
              <a:rPr kumimoji="0" lang="en-US" sz="1800" b="1" i="0" u="none" strike="noStrike" kern="1200" cap="none" spc="0" normalizeH="0" baseline="0" noProof="0" dirty="0" smtClean="0">
                <a:ln>
                  <a:noFill/>
                </a:ln>
                <a:effectLst/>
                <a:uLnTx/>
                <a:uFillTx/>
                <a:latin typeface="+mn-lt"/>
                <a:ea typeface="+mn-ea"/>
                <a:cs typeface="+mn-cs"/>
              </a:rPr>
              <a:t>.</a:t>
            </a:r>
          </a:p>
          <a:p>
            <a:pPr marL="271463" marR="0" lvl="0" indent="-271463" algn="just"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l-GR" sz="1800" b="1" i="0" u="none" strike="noStrike" kern="1200" cap="none" spc="0" normalizeH="0" baseline="0" noProof="0" dirty="0" smtClean="0">
                <a:ln>
                  <a:noFill/>
                </a:ln>
                <a:effectLst/>
                <a:uLnTx/>
                <a:uFillTx/>
                <a:latin typeface="+mn-lt"/>
                <a:ea typeface="+mn-ea"/>
                <a:cs typeface="+mn-cs"/>
              </a:rPr>
              <a:t>Το είδωλο είναι </a:t>
            </a:r>
            <a:r>
              <a:rPr kumimoji="0" lang="el-GR" sz="1800" b="1" i="0" u="none" strike="noStrike" kern="1200" cap="none" spc="0" normalizeH="0" baseline="0" noProof="0" dirty="0" smtClean="0">
                <a:ln>
                  <a:noFill/>
                </a:ln>
                <a:solidFill>
                  <a:srgbClr val="002060"/>
                </a:solidFill>
                <a:effectLst/>
                <a:uLnTx/>
                <a:uFillTx/>
                <a:latin typeface="+mn-lt"/>
                <a:ea typeface="+mn-ea"/>
                <a:cs typeface="+mn-cs"/>
              </a:rPr>
              <a:t>φανταστικό</a:t>
            </a:r>
            <a:r>
              <a:rPr kumimoji="0" lang="en-US" sz="1800" b="1" i="0" u="none" strike="noStrike" kern="1200" cap="none" spc="0" normalizeH="0" baseline="0" noProof="0" dirty="0" smtClean="0">
                <a:ln>
                  <a:noFill/>
                </a:ln>
                <a:effectLst/>
                <a:uLnTx/>
                <a:uFillTx/>
                <a:latin typeface="+mn-lt"/>
                <a:ea typeface="+mn-ea"/>
                <a:cs typeface="+mn-cs"/>
              </a:rPr>
              <a:t>.</a:t>
            </a:r>
          </a:p>
          <a:p>
            <a:pPr marL="271463" marR="0" lvl="0" indent="-271463" algn="just"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l-GR" sz="1800" b="1" i="0" u="none" strike="noStrike" kern="1200" cap="none" spc="0" normalizeH="0" baseline="0" noProof="0" dirty="0" smtClean="0">
                <a:ln>
                  <a:noFill/>
                </a:ln>
                <a:effectLst/>
                <a:uLnTx/>
                <a:uFillTx/>
                <a:latin typeface="+mn-lt"/>
                <a:ea typeface="+mn-ea"/>
                <a:cs typeface="+mn-cs"/>
              </a:rPr>
              <a:t>Το είδωλο είναι </a:t>
            </a:r>
            <a:r>
              <a:rPr kumimoji="0" lang="el-GR" sz="1800" b="1" i="0" u="none" strike="noStrike" kern="1200" cap="none" spc="0" normalizeH="0" baseline="0" noProof="0" dirty="0" smtClean="0">
                <a:ln>
                  <a:noFill/>
                </a:ln>
                <a:solidFill>
                  <a:srgbClr val="002060"/>
                </a:solidFill>
                <a:effectLst/>
                <a:uLnTx/>
                <a:uFillTx/>
                <a:latin typeface="+mn-lt"/>
                <a:ea typeface="+mn-ea"/>
                <a:cs typeface="+mn-cs"/>
              </a:rPr>
              <a:t>όρθιο</a:t>
            </a:r>
            <a:r>
              <a:rPr kumimoji="0" lang="en-US" sz="1800" b="1" i="0" u="none" strike="noStrike" kern="1200" cap="none" spc="0" normalizeH="0" baseline="0" noProof="0" dirty="0" smtClean="0">
                <a:ln>
                  <a:noFill/>
                </a:ln>
                <a:effectLst/>
                <a:uLnTx/>
                <a:uFillTx/>
                <a:latin typeface="+mn-lt"/>
                <a:ea typeface="+mn-ea"/>
                <a:cs typeface="+mn-cs"/>
              </a:rPr>
              <a:t>.</a:t>
            </a:r>
          </a:p>
          <a:p>
            <a:pPr marL="271463" marR="0" lvl="0" indent="-271463" algn="just"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l-GR" sz="1800" b="1" i="0" u="none" strike="noStrike" kern="1200" cap="none" spc="0" normalizeH="0" baseline="0" noProof="0" dirty="0" smtClean="0">
                <a:ln>
                  <a:noFill/>
                </a:ln>
                <a:effectLst/>
                <a:uLnTx/>
                <a:uFillTx/>
                <a:latin typeface="+mn-lt"/>
                <a:ea typeface="+mn-ea"/>
                <a:cs typeface="+mn-cs"/>
              </a:rPr>
              <a:t>Το είδωλο είναι </a:t>
            </a:r>
            <a:r>
              <a:rPr kumimoji="0" lang="el-GR" sz="1800" b="1" i="0" u="none" strike="noStrike" kern="1200" cap="none" spc="0" normalizeH="0" baseline="0" noProof="0" dirty="0" smtClean="0">
                <a:ln>
                  <a:noFill/>
                </a:ln>
                <a:solidFill>
                  <a:srgbClr val="002060"/>
                </a:solidFill>
                <a:effectLst/>
                <a:uLnTx/>
                <a:uFillTx/>
                <a:latin typeface="+mn-lt"/>
                <a:ea typeface="+mn-ea"/>
                <a:cs typeface="+mn-cs"/>
              </a:rPr>
              <a:t>μικρότερο</a:t>
            </a:r>
            <a:r>
              <a:rPr kumimoji="0" lang="el-GR" sz="1800" b="1" i="0" u="none" strike="noStrike" kern="1200" cap="none" spc="0" normalizeH="0" baseline="0" noProof="0" dirty="0" smtClean="0">
                <a:ln>
                  <a:noFill/>
                </a:ln>
                <a:effectLst/>
                <a:uLnTx/>
                <a:uFillTx/>
                <a:latin typeface="+mn-lt"/>
                <a:ea typeface="+mn-ea"/>
                <a:cs typeface="+mn-cs"/>
              </a:rPr>
              <a:t> από το αντικείμενο </a:t>
            </a:r>
            <a:r>
              <a:rPr kumimoji="0" lang="en-US" sz="1800" b="1" i="0" u="none" strike="noStrike" kern="1200" cap="none" spc="0" normalizeH="0" baseline="0" noProof="0" dirty="0" smtClean="0">
                <a:ln>
                  <a:noFill/>
                </a:ln>
                <a:effectLst/>
                <a:uLnTx/>
                <a:uFillTx/>
                <a:latin typeface="+mn-lt"/>
                <a:ea typeface="+mn-ea"/>
                <a:cs typeface="+mn-cs"/>
              </a:rPr>
              <a:t>(</a:t>
            </a:r>
            <a:r>
              <a:rPr kumimoji="0" lang="el-GR" sz="1800" b="1" i="0" u="none" strike="noStrike" kern="1200" cap="none" spc="0" normalizeH="0" baseline="0" noProof="0" dirty="0" smtClean="0">
                <a:ln>
                  <a:noFill/>
                </a:ln>
                <a:effectLst/>
                <a:uLnTx/>
                <a:uFillTx/>
                <a:latin typeface="+mn-lt"/>
                <a:ea typeface="+mn-ea"/>
                <a:cs typeface="+mn-cs"/>
              </a:rPr>
              <a:t>σμίκρυνση</a:t>
            </a:r>
            <a:r>
              <a:rPr kumimoji="0" lang="en-US" sz="1800" b="1" i="0" u="none" strike="noStrike" kern="1200" cap="none" spc="0" normalizeH="0" baseline="0" noProof="0" dirty="0" smtClean="0">
                <a:ln>
                  <a:noFill/>
                </a:ln>
                <a:effectLst/>
                <a:uLnTx/>
                <a:uFillTx/>
                <a:latin typeface="+mn-lt"/>
                <a:ea typeface="+mn-ea"/>
                <a:cs typeface="+mn-cs"/>
              </a:rPr>
              <a:t>).</a:t>
            </a:r>
          </a:p>
        </p:txBody>
      </p:sp>
      <p:sp>
        <p:nvSpPr>
          <p:cNvPr id="10" name="9 - Θέση αριθμού διαφάνειας"/>
          <p:cNvSpPr>
            <a:spLocks noGrp="1"/>
          </p:cNvSpPr>
          <p:nvPr>
            <p:ph type="sldNum" sz="quarter" idx="12"/>
          </p:nvPr>
        </p:nvSpPr>
        <p:spPr/>
        <p:txBody>
          <a:bodyPr/>
          <a:lstStyle/>
          <a:p>
            <a:fld id="{C2F5A187-A889-495D-B202-899DA2CF5BAE}" type="slidenum">
              <a:rPr lang="en-US" smtClean="0"/>
              <a:pPr/>
              <a:t>203</a:t>
            </a:fld>
            <a:endParaRPr lang="en-US"/>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5"/>
          <p:cNvSpPr txBox="1">
            <a:spLocks noChangeArrowheads="1"/>
          </p:cNvSpPr>
          <p:nvPr/>
        </p:nvSpPr>
        <p:spPr bwMode="auto">
          <a:xfrm>
            <a:off x="1264354" y="1633221"/>
            <a:ext cx="9595556"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Φακοί</a:t>
            </a:r>
            <a:endParaRPr lang="en-US" sz="4000" b="1" dirty="0" smtClean="0">
              <a:solidFill>
                <a:srgbClr val="0F7698"/>
              </a:solidFill>
            </a:endParaRPr>
          </a:p>
        </p:txBody>
      </p:sp>
      <p:sp>
        <p:nvSpPr>
          <p:cNvPr id="8" name="7 - Θέση αριθμού διαφάνειας"/>
          <p:cNvSpPr>
            <a:spLocks noGrp="1"/>
          </p:cNvSpPr>
          <p:nvPr>
            <p:ph type="sldNum" sz="quarter" idx="12"/>
          </p:nvPr>
        </p:nvSpPr>
        <p:spPr/>
        <p:txBody>
          <a:bodyPr/>
          <a:lstStyle/>
          <a:p>
            <a:fld id="{C2F5A187-A889-495D-B202-899DA2CF5BAE}" type="slidenum">
              <a:rPr lang="en-US" smtClean="0"/>
              <a:pPr/>
              <a:t>204</a:t>
            </a:fld>
            <a:endParaRPr lang="en-US"/>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5"/>
          <p:cNvSpPr>
            <a:spLocks noGrp="1" noChangeArrowheads="1"/>
          </p:cNvSpPr>
          <p:nvPr>
            <p:ph idx="1"/>
          </p:nvPr>
        </p:nvSpPr>
        <p:spPr>
          <a:xfrm>
            <a:off x="677334" y="1562278"/>
            <a:ext cx="8596668" cy="3880773"/>
          </a:xfrm>
        </p:spPr>
        <p:txBody>
          <a:bodyPr>
            <a:normAutofit lnSpcReduction="10000"/>
          </a:bodyPr>
          <a:lstStyle/>
          <a:p>
            <a:pPr marL="361950" indent="-361950" algn="just" eaLnBrk="1" hangingPunct="1"/>
            <a:r>
              <a:rPr lang="el-GR" sz="2000" b="1" dirty="0" smtClean="0">
                <a:solidFill>
                  <a:schemeClr val="tx1"/>
                </a:solidFill>
              </a:rPr>
              <a:t>Οι φακοί χρησιμοποιούνται για τον σχηματισμό ειδώλων λόγω διάθλασης</a:t>
            </a:r>
            <a:r>
              <a:rPr lang="en-US" sz="2000" b="1" dirty="0" smtClean="0">
                <a:solidFill>
                  <a:schemeClr val="tx1"/>
                </a:solidFill>
              </a:rPr>
              <a:t>.</a:t>
            </a:r>
          </a:p>
          <a:p>
            <a:pPr marL="361950" indent="-361950" algn="just" eaLnBrk="1" hangingPunct="1"/>
            <a:r>
              <a:rPr lang="el-GR" sz="2000" b="1" dirty="0" smtClean="0">
                <a:solidFill>
                  <a:schemeClr val="tx1"/>
                </a:solidFill>
              </a:rPr>
              <a:t>Οι φακοί χρησιμοποιούνται σε οπτικά όργανα όπως</a:t>
            </a:r>
            <a:r>
              <a:rPr lang="en-US" sz="2000" b="1" dirty="0" smtClean="0">
                <a:solidFill>
                  <a:schemeClr val="tx1"/>
                </a:solidFill>
              </a:rPr>
              <a:t>:</a:t>
            </a:r>
          </a:p>
          <a:p>
            <a:pPr marL="361950" lvl="1" indent="-361950" algn="just" eaLnBrk="1" hangingPunct="1"/>
            <a:r>
              <a:rPr lang="el-GR" sz="2000" b="1" dirty="0" smtClean="0">
                <a:solidFill>
                  <a:schemeClr val="tx1"/>
                </a:solidFill>
              </a:rPr>
              <a:t>φωτογραφικές μηχανές</a:t>
            </a:r>
            <a:r>
              <a:rPr lang="en-US" sz="2000" b="1" dirty="0" smtClean="0">
                <a:solidFill>
                  <a:schemeClr val="tx1"/>
                </a:solidFill>
              </a:rPr>
              <a:t>,</a:t>
            </a:r>
          </a:p>
          <a:p>
            <a:pPr marL="361950" lvl="1" indent="-361950" algn="just" eaLnBrk="1" hangingPunct="1"/>
            <a:r>
              <a:rPr lang="el-GR" sz="2000" b="1" dirty="0" smtClean="0">
                <a:solidFill>
                  <a:schemeClr val="tx1"/>
                </a:solidFill>
              </a:rPr>
              <a:t>τηλεσκόπια</a:t>
            </a:r>
            <a:r>
              <a:rPr lang="en-US" sz="2000" b="1" dirty="0" smtClean="0">
                <a:solidFill>
                  <a:schemeClr val="tx1"/>
                </a:solidFill>
              </a:rPr>
              <a:t>,</a:t>
            </a:r>
          </a:p>
          <a:p>
            <a:pPr marL="361950" lvl="1" indent="-361950" algn="just" eaLnBrk="1" hangingPunct="1"/>
            <a:r>
              <a:rPr lang="el-GR" sz="2000" b="1" dirty="0" smtClean="0">
                <a:solidFill>
                  <a:schemeClr val="tx1"/>
                </a:solidFill>
              </a:rPr>
              <a:t>μικροσκόπια</a:t>
            </a:r>
            <a:r>
              <a:rPr lang="en-US" sz="2000" b="1" dirty="0" smtClean="0">
                <a:solidFill>
                  <a:schemeClr val="tx1"/>
                </a:solidFill>
              </a:rPr>
              <a:t>.</a:t>
            </a:r>
          </a:p>
          <a:p>
            <a:pPr marL="361950" indent="-361950" algn="just" eaLnBrk="1" hangingPunct="1"/>
            <a:r>
              <a:rPr lang="el-GR" sz="2000" b="1" dirty="0" smtClean="0">
                <a:solidFill>
                  <a:schemeClr val="tx1"/>
                </a:solidFill>
              </a:rPr>
              <a:t>Το φως που διέρχεται από έναν φακό υφίσταται διάθλαση σε δύο επιφάνειες</a:t>
            </a:r>
            <a:r>
              <a:rPr lang="en-US" sz="2000" b="1" dirty="0" smtClean="0">
                <a:solidFill>
                  <a:schemeClr val="tx1"/>
                </a:solidFill>
              </a:rPr>
              <a:t>.</a:t>
            </a:r>
          </a:p>
          <a:p>
            <a:pPr marL="361950" indent="-361950" algn="just" eaLnBrk="1" hangingPunct="1"/>
            <a:r>
              <a:rPr lang="el-GR" sz="2000" b="1" dirty="0" smtClean="0">
                <a:solidFill>
                  <a:schemeClr val="tx1"/>
                </a:solidFill>
              </a:rPr>
              <a:t>Το είδωλο που σχηματίζεται από τη μία διαθλαστική επιφάνεια αποτελεί το αντικείμενο για τη δεύτερη επιφάνεια</a:t>
            </a:r>
            <a:r>
              <a:rPr lang="en-US" sz="2000" b="1" dirty="0" smtClean="0">
                <a:solidFill>
                  <a:schemeClr val="tx1"/>
                </a:solidFill>
              </a:rPr>
              <a:t>.</a:t>
            </a:r>
          </a:p>
          <a:p>
            <a:pPr lvl="1" eaLnBrk="1" hangingPunct="1"/>
            <a:endParaRPr lang="en-US" dirty="0" smtClean="0"/>
          </a:p>
        </p:txBody>
      </p:sp>
      <p:sp>
        <p:nvSpPr>
          <p:cNvPr id="6" name="Text Box 5"/>
          <p:cNvSpPr txBox="1">
            <a:spLocks noChangeArrowheads="1"/>
          </p:cNvSpPr>
          <p:nvPr/>
        </p:nvSpPr>
        <p:spPr bwMode="auto">
          <a:xfrm>
            <a:off x="1264354" y="75339"/>
            <a:ext cx="9595556"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Φακοί</a:t>
            </a:r>
            <a:endParaRPr lang="en-US" sz="4000" b="1" dirty="0" smtClean="0">
              <a:solidFill>
                <a:srgbClr val="0F7698"/>
              </a:solidFill>
            </a:endParaRPr>
          </a:p>
        </p:txBody>
      </p:sp>
      <p:sp>
        <p:nvSpPr>
          <p:cNvPr id="7" name="Rectangle 2"/>
          <p:cNvSpPr>
            <a:spLocks noGrp="1" noChangeArrowheads="1"/>
          </p:cNvSpPr>
          <p:nvPr>
            <p:ph type="title"/>
          </p:nvPr>
        </p:nvSpPr>
        <p:spPr>
          <a:xfrm>
            <a:off x="609598" y="784578"/>
            <a:ext cx="3420535" cy="524933"/>
          </a:xfrm>
        </p:spPr>
        <p:txBody>
          <a:bodyPr>
            <a:normAutofit/>
          </a:bodyPr>
          <a:lstStyle/>
          <a:p>
            <a:pPr eaLnBrk="1" hangingPunct="1"/>
            <a:r>
              <a:rPr lang="el-GR" sz="2400" b="1" dirty="0" smtClean="0">
                <a:solidFill>
                  <a:srgbClr val="002060"/>
                </a:solidFill>
              </a:rPr>
              <a:t>Σχηματισμός ειδώλων</a:t>
            </a:r>
            <a:endParaRPr lang="en-US" sz="2400" b="1" dirty="0" smtClean="0">
              <a:solidFill>
                <a:srgbClr val="002060"/>
              </a:solidFill>
            </a:endParaRPr>
          </a:p>
        </p:txBody>
      </p:sp>
      <p:sp>
        <p:nvSpPr>
          <p:cNvPr id="8" name="7 - Θέση αριθμού διαφάνειας"/>
          <p:cNvSpPr>
            <a:spLocks noGrp="1"/>
          </p:cNvSpPr>
          <p:nvPr>
            <p:ph type="sldNum" sz="quarter" idx="12"/>
          </p:nvPr>
        </p:nvSpPr>
        <p:spPr/>
        <p:txBody>
          <a:bodyPr/>
          <a:lstStyle/>
          <a:p>
            <a:fld id="{C2F5A187-A889-495D-B202-899DA2CF5BAE}" type="slidenum">
              <a:rPr lang="en-US" smtClean="0"/>
              <a:pPr/>
              <a:t>205</a:t>
            </a:fld>
            <a:endParaRPr lang="en-US"/>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Grp="1" noChangeArrowheads="1"/>
          </p:cNvSpPr>
          <p:nvPr>
            <p:ph type="body" sz="half" idx="1"/>
          </p:nvPr>
        </p:nvSpPr>
        <p:spPr>
          <a:xfrm>
            <a:off x="609600" y="1719263"/>
            <a:ext cx="5384800" cy="4184826"/>
          </a:xfrm>
        </p:spPr>
        <p:txBody>
          <a:bodyPr>
            <a:normAutofit/>
          </a:bodyPr>
          <a:lstStyle/>
          <a:p>
            <a:pPr marL="271463" indent="-271463" algn="just" eaLnBrk="1" hangingPunct="1"/>
            <a:r>
              <a:rPr lang="el-GR" sz="2000" b="1" dirty="0" smtClean="0">
                <a:solidFill>
                  <a:schemeClr val="tx1"/>
                </a:solidFill>
              </a:rPr>
              <a:t>Ο φακός έχει δείκτη διάθλασης </a:t>
            </a:r>
            <a:r>
              <a:rPr lang="en-US" sz="2000" b="1" i="1" dirty="0" smtClean="0">
                <a:solidFill>
                  <a:schemeClr val="tx1"/>
                </a:solidFill>
              </a:rPr>
              <a:t>n</a:t>
            </a:r>
            <a:r>
              <a:rPr lang="en-US" sz="2000" b="1" dirty="0" smtClean="0">
                <a:solidFill>
                  <a:schemeClr val="tx1"/>
                </a:solidFill>
              </a:rPr>
              <a:t> </a:t>
            </a:r>
            <a:r>
              <a:rPr lang="el-GR" sz="2000" b="1" dirty="0" smtClean="0">
                <a:solidFill>
                  <a:schemeClr val="tx1"/>
                </a:solidFill>
              </a:rPr>
              <a:t>και δύο σφαιρικές επιφάνειες με ακτίνες </a:t>
            </a:r>
            <a:r>
              <a:rPr lang="en-US" sz="2000" b="1" i="1" dirty="0" smtClean="0">
                <a:solidFill>
                  <a:schemeClr val="tx1"/>
                </a:solidFill>
              </a:rPr>
              <a:t>R</a:t>
            </a:r>
            <a:r>
              <a:rPr lang="en-US" sz="2000" b="1" baseline="-25000" dirty="0" smtClean="0">
                <a:solidFill>
                  <a:schemeClr val="tx1"/>
                </a:solidFill>
              </a:rPr>
              <a:t>1</a:t>
            </a:r>
            <a:r>
              <a:rPr lang="en-US" sz="2000" b="1" dirty="0" smtClean="0">
                <a:solidFill>
                  <a:schemeClr val="tx1"/>
                </a:solidFill>
              </a:rPr>
              <a:t> </a:t>
            </a:r>
            <a:r>
              <a:rPr lang="el-GR" sz="2000" b="1" dirty="0" smtClean="0">
                <a:solidFill>
                  <a:schemeClr val="tx1"/>
                </a:solidFill>
              </a:rPr>
              <a:t>και</a:t>
            </a:r>
            <a:r>
              <a:rPr lang="en-US" sz="2000" b="1" dirty="0" smtClean="0">
                <a:solidFill>
                  <a:schemeClr val="tx1"/>
                </a:solidFill>
              </a:rPr>
              <a:t> </a:t>
            </a:r>
            <a:r>
              <a:rPr lang="en-US" sz="2000" b="1" i="1" dirty="0" smtClean="0">
                <a:solidFill>
                  <a:schemeClr val="tx1"/>
                </a:solidFill>
              </a:rPr>
              <a:t>R</a:t>
            </a:r>
            <a:r>
              <a:rPr lang="en-US" sz="2000" b="1" baseline="-25000" dirty="0" smtClean="0">
                <a:solidFill>
                  <a:schemeClr val="tx1"/>
                </a:solidFill>
              </a:rPr>
              <a:t>2.</a:t>
            </a:r>
            <a:endParaRPr lang="en-US" sz="2000" b="1" dirty="0" smtClean="0">
              <a:solidFill>
                <a:schemeClr val="tx1"/>
              </a:solidFill>
            </a:endParaRPr>
          </a:p>
          <a:p>
            <a:pPr marL="271463" lvl="1" indent="-271463" algn="just" eaLnBrk="1" hangingPunct="1"/>
            <a:r>
              <a:rPr lang="en-US" sz="2000" b="1" i="1" dirty="0" smtClean="0">
                <a:solidFill>
                  <a:schemeClr val="tx1"/>
                </a:solidFill>
              </a:rPr>
              <a:t>R</a:t>
            </a:r>
            <a:r>
              <a:rPr lang="en-US" sz="2000" b="1" baseline="-25000" dirty="0" smtClean="0">
                <a:solidFill>
                  <a:schemeClr val="tx1"/>
                </a:solidFill>
              </a:rPr>
              <a:t>1</a:t>
            </a:r>
            <a:r>
              <a:rPr lang="en-US" sz="2000" b="1" dirty="0" smtClean="0">
                <a:solidFill>
                  <a:schemeClr val="tx1"/>
                </a:solidFill>
              </a:rPr>
              <a:t> </a:t>
            </a:r>
            <a:r>
              <a:rPr lang="el-GR" sz="2000" b="1" dirty="0" smtClean="0">
                <a:solidFill>
                  <a:schemeClr val="tx1"/>
                </a:solidFill>
              </a:rPr>
              <a:t>είναι η ακτίνα καμπυλότητας της επιφάνειας του φακού στην οποία προσπίπτει αρχικά το φως από το αντικείμενο</a:t>
            </a:r>
            <a:r>
              <a:rPr lang="en-US" sz="2000" b="1" dirty="0" smtClean="0">
                <a:solidFill>
                  <a:schemeClr val="tx1"/>
                </a:solidFill>
              </a:rPr>
              <a:t>.</a:t>
            </a:r>
          </a:p>
          <a:p>
            <a:pPr marL="271463" lvl="1" indent="-271463" algn="just" eaLnBrk="1" hangingPunct="1"/>
            <a:r>
              <a:rPr lang="en-US" sz="2000" b="1" i="1" dirty="0" smtClean="0">
                <a:solidFill>
                  <a:schemeClr val="tx1"/>
                </a:solidFill>
              </a:rPr>
              <a:t>R</a:t>
            </a:r>
            <a:r>
              <a:rPr lang="en-US" sz="2000" b="1" baseline="-25000" dirty="0" smtClean="0">
                <a:solidFill>
                  <a:schemeClr val="tx1"/>
                </a:solidFill>
              </a:rPr>
              <a:t>2</a:t>
            </a:r>
            <a:r>
              <a:rPr lang="en-US" sz="2000" b="1" dirty="0" smtClean="0">
                <a:solidFill>
                  <a:schemeClr val="tx1"/>
                </a:solidFill>
              </a:rPr>
              <a:t> </a:t>
            </a:r>
            <a:r>
              <a:rPr lang="el-GR" sz="2000" b="1" dirty="0" smtClean="0">
                <a:solidFill>
                  <a:schemeClr val="tx1"/>
                </a:solidFill>
              </a:rPr>
              <a:t>είναι η ακτίνα καμπυλότητας της άλλης επιφάνειας</a:t>
            </a:r>
            <a:r>
              <a:rPr lang="en-US" sz="2000" b="1" dirty="0" smtClean="0">
                <a:solidFill>
                  <a:schemeClr val="tx1"/>
                </a:solidFill>
              </a:rPr>
              <a:t>.</a:t>
            </a:r>
          </a:p>
          <a:p>
            <a:pPr marL="271463" indent="-271463" algn="just" eaLnBrk="1" hangingPunct="1"/>
            <a:r>
              <a:rPr lang="el-GR" sz="2000" b="1" dirty="0" smtClean="0">
                <a:solidFill>
                  <a:schemeClr val="tx1"/>
                </a:solidFill>
              </a:rPr>
              <a:t>Το αντικείμενο είναι τοποθετημένο στο σημείο </a:t>
            </a:r>
            <a:r>
              <a:rPr lang="el-GR" sz="2000" b="1" i="1" dirty="0" smtClean="0">
                <a:solidFill>
                  <a:schemeClr val="tx1"/>
                </a:solidFill>
              </a:rPr>
              <a:t>Ο</a:t>
            </a:r>
            <a:r>
              <a:rPr lang="el-GR" sz="2000" b="1" dirty="0" smtClean="0">
                <a:solidFill>
                  <a:schemeClr val="tx1"/>
                </a:solidFill>
              </a:rPr>
              <a:t>, σε απόσταση </a:t>
            </a:r>
            <a:r>
              <a:rPr lang="en-US" sz="2000" b="1" i="1" dirty="0" smtClean="0">
                <a:solidFill>
                  <a:schemeClr val="tx1"/>
                </a:solidFill>
              </a:rPr>
              <a:t>p</a:t>
            </a:r>
            <a:r>
              <a:rPr lang="en-US" sz="2000" b="1" dirty="0" smtClean="0">
                <a:solidFill>
                  <a:schemeClr val="tx1"/>
                </a:solidFill>
              </a:rPr>
              <a:t> </a:t>
            </a:r>
            <a:r>
              <a:rPr lang="el-GR" sz="2000" b="1" dirty="0" smtClean="0">
                <a:solidFill>
                  <a:schemeClr val="tx1"/>
                </a:solidFill>
              </a:rPr>
              <a:t>μπροστά από την πρώτη επιφάνεια</a:t>
            </a:r>
            <a:r>
              <a:rPr lang="en-US" sz="2000" b="1" dirty="0" smtClean="0">
                <a:solidFill>
                  <a:schemeClr val="tx1"/>
                </a:solidFill>
              </a:rPr>
              <a:t>.</a:t>
            </a:r>
          </a:p>
        </p:txBody>
      </p:sp>
      <p:sp>
        <p:nvSpPr>
          <p:cNvPr id="7" name="Text Box 5"/>
          <p:cNvSpPr txBox="1">
            <a:spLocks noChangeArrowheads="1"/>
          </p:cNvSpPr>
          <p:nvPr/>
        </p:nvSpPr>
        <p:spPr bwMode="auto">
          <a:xfrm>
            <a:off x="1264354" y="75339"/>
            <a:ext cx="9595556"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Φακοί</a:t>
            </a:r>
            <a:endParaRPr lang="en-US" sz="4000" b="1" dirty="0" smtClean="0">
              <a:solidFill>
                <a:srgbClr val="0F7698"/>
              </a:solidFill>
            </a:endParaRPr>
          </a:p>
        </p:txBody>
      </p:sp>
      <p:sp>
        <p:nvSpPr>
          <p:cNvPr id="8" name="Rectangle 2"/>
          <p:cNvSpPr>
            <a:spLocks noGrp="1" noChangeArrowheads="1"/>
          </p:cNvSpPr>
          <p:nvPr>
            <p:ph type="title"/>
          </p:nvPr>
        </p:nvSpPr>
        <p:spPr>
          <a:xfrm>
            <a:off x="609598" y="784578"/>
            <a:ext cx="3420535" cy="524933"/>
          </a:xfrm>
        </p:spPr>
        <p:txBody>
          <a:bodyPr>
            <a:normAutofit/>
          </a:bodyPr>
          <a:lstStyle/>
          <a:p>
            <a:pPr eaLnBrk="1" hangingPunct="1"/>
            <a:r>
              <a:rPr lang="el-GR" sz="2400" b="1" dirty="0" smtClean="0">
                <a:solidFill>
                  <a:srgbClr val="002060"/>
                </a:solidFill>
              </a:rPr>
              <a:t>Σχηματισμός ειδώλων</a:t>
            </a:r>
            <a:endParaRPr lang="en-US" sz="2400" b="1" dirty="0" smtClean="0">
              <a:solidFill>
                <a:srgbClr val="002060"/>
              </a:solidFill>
            </a:endParaRPr>
          </a:p>
        </p:txBody>
      </p:sp>
      <p:graphicFrame>
        <p:nvGraphicFramePr>
          <p:cNvPr id="704514" name="Object 4"/>
          <p:cNvGraphicFramePr>
            <a:graphicFrameLocks noChangeAspect="1"/>
          </p:cNvGraphicFramePr>
          <p:nvPr/>
        </p:nvGraphicFramePr>
        <p:xfrm>
          <a:off x="6662738" y="5672138"/>
          <a:ext cx="4937125" cy="942975"/>
        </p:xfrm>
        <a:graphic>
          <a:graphicData uri="http://schemas.openxmlformats.org/presentationml/2006/ole">
            <mc:AlternateContent xmlns:mc="http://schemas.openxmlformats.org/markup-compatibility/2006">
              <mc:Choice xmlns:v="urn:schemas-microsoft-com:vml" Requires="v">
                <p:oleObj spid="_x0000_s704520" name="Equation" r:id="rId3" imgW="1892160" imgH="482400" progId="Equation.DSMT4">
                  <p:embed/>
                </p:oleObj>
              </mc:Choice>
              <mc:Fallback>
                <p:oleObj name="Equation" r:id="rId3" imgW="1892160" imgH="482400" progId="Equation.DSMT4">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2738" y="5672138"/>
                        <a:ext cx="4937125" cy="942975"/>
                      </a:xfrm>
                      <a:prstGeom prst="rect">
                        <a:avLst/>
                      </a:prstGeom>
                      <a:solidFill>
                        <a:srgbClr val="FF9900"/>
                      </a:solidFill>
                    </p:spPr>
                  </p:pic>
                </p:oleObj>
              </mc:Fallback>
            </mc:AlternateContent>
          </a:graphicData>
        </a:graphic>
      </p:graphicFrame>
      <p:sp>
        <p:nvSpPr>
          <p:cNvPr id="10" name="9 - Ορθογώνιο"/>
          <p:cNvSpPr/>
          <p:nvPr/>
        </p:nvSpPr>
        <p:spPr>
          <a:xfrm>
            <a:off x="801517" y="5939347"/>
            <a:ext cx="5486400" cy="461665"/>
          </a:xfrm>
          <a:prstGeom prst="rect">
            <a:avLst/>
          </a:prstGeom>
        </p:spPr>
        <p:txBody>
          <a:bodyPr wrap="square">
            <a:spAutoFit/>
          </a:bodyPr>
          <a:lstStyle/>
          <a:p>
            <a:pPr algn="ctr"/>
            <a:r>
              <a:rPr lang="el-GR" sz="2400" b="1" dirty="0" smtClean="0">
                <a:solidFill>
                  <a:srgbClr val="002060"/>
                </a:solidFill>
              </a:rPr>
              <a:t>Εξίσωση των κατασκευαστών φακών</a:t>
            </a:r>
            <a:endParaRPr lang="el-GR" sz="2400" b="1" dirty="0">
              <a:solidFill>
                <a:srgbClr val="002060"/>
              </a:solidFill>
            </a:endParaRPr>
          </a:p>
        </p:txBody>
      </p:sp>
      <p:grpSp>
        <p:nvGrpSpPr>
          <p:cNvPr id="19" name="18 - Ομάδα"/>
          <p:cNvGrpSpPr/>
          <p:nvPr/>
        </p:nvGrpSpPr>
        <p:grpSpPr>
          <a:xfrm>
            <a:off x="6125408" y="1919112"/>
            <a:ext cx="5978961" cy="3036710"/>
            <a:chOff x="6125408" y="1919112"/>
            <a:chExt cx="5978961" cy="3036710"/>
          </a:xfrm>
        </p:grpSpPr>
        <p:pic>
          <p:nvPicPr>
            <p:cNvPr id="704515" name="Picture 3"/>
            <p:cNvPicPr>
              <a:picLocks noChangeAspect="1" noChangeArrowheads="1"/>
            </p:cNvPicPr>
            <p:nvPr/>
          </p:nvPicPr>
          <p:blipFill>
            <a:blip r:embed="rId5" cstate="print"/>
            <a:srcRect/>
            <a:stretch>
              <a:fillRect/>
            </a:stretch>
          </p:blipFill>
          <p:spPr bwMode="auto">
            <a:xfrm>
              <a:off x="6125408" y="1919112"/>
              <a:ext cx="5978961" cy="3036710"/>
            </a:xfrm>
            <a:prstGeom prst="rect">
              <a:avLst/>
            </a:prstGeom>
            <a:noFill/>
            <a:ln w="9525">
              <a:noFill/>
              <a:miter lim="800000"/>
              <a:headEnd/>
              <a:tailEnd/>
            </a:ln>
            <a:scene3d>
              <a:camera prst="orthographicFront"/>
              <a:lightRig rig="threePt" dir="t"/>
            </a:scene3d>
            <a:sp3d>
              <a:bevelT/>
            </a:sp3d>
          </p:spPr>
        </p:pic>
        <p:sp>
          <p:nvSpPr>
            <p:cNvPr id="13" name="12 - Έλλειψη"/>
            <p:cNvSpPr/>
            <p:nvPr/>
          </p:nvSpPr>
          <p:spPr>
            <a:xfrm>
              <a:off x="8861777" y="2596443"/>
              <a:ext cx="451555" cy="1964267"/>
            </a:xfrm>
            <a:prstGeom prst="ellipse">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16 - Ελεύθερη σχεδίαση"/>
            <p:cNvSpPr/>
            <p:nvPr/>
          </p:nvSpPr>
          <p:spPr>
            <a:xfrm>
              <a:off x="8997244" y="2349970"/>
              <a:ext cx="346193" cy="325496"/>
            </a:xfrm>
            <a:custGeom>
              <a:avLst/>
              <a:gdLst>
                <a:gd name="connsiteX0" fmla="*/ 0 w 346193"/>
                <a:gd name="connsiteY0" fmla="*/ 325496 h 325496"/>
                <a:gd name="connsiteX1" fmla="*/ 146756 w 346193"/>
                <a:gd name="connsiteY1" fmla="*/ 111007 h 325496"/>
                <a:gd name="connsiteX2" fmla="*/ 338667 w 346193"/>
                <a:gd name="connsiteY2" fmla="*/ 9407 h 325496"/>
                <a:gd name="connsiteX3" fmla="*/ 191911 w 346193"/>
                <a:gd name="connsiteY3" fmla="*/ 54563 h 325496"/>
                <a:gd name="connsiteX4" fmla="*/ 225778 w 346193"/>
                <a:gd name="connsiteY4" fmla="*/ 54563 h 325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93" h="325496">
                  <a:moveTo>
                    <a:pt x="0" y="325496"/>
                  </a:moveTo>
                  <a:cubicBezTo>
                    <a:pt x="45156" y="244592"/>
                    <a:pt x="90312" y="163688"/>
                    <a:pt x="146756" y="111007"/>
                  </a:cubicBezTo>
                  <a:cubicBezTo>
                    <a:pt x="203200" y="58326"/>
                    <a:pt x="331141" y="18814"/>
                    <a:pt x="338667" y="9407"/>
                  </a:cubicBezTo>
                  <a:cubicBezTo>
                    <a:pt x="346193" y="0"/>
                    <a:pt x="210726" y="47037"/>
                    <a:pt x="191911" y="54563"/>
                  </a:cubicBezTo>
                  <a:cubicBezTo>
                    <a:pt x="173096" y="62089"/>
                    <a:pt x="199437" y="58326"/>
                    <a:pt x="225778" y="54563"/>
                  </a:cubicBezTo>
                </a:path>
              </a:pathLst>
            </a:cu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8" name="17 - Ελεύθερη σχεδίαση"/>
            <p:cNvSpPr/>
            <p:nvPr/>
          </p:nvSpPr>
          <p:spPr>
            <a:xfrm rot="5400000">
              <a:off x="8867419" y="2389480"/>
              <a:ext cx="346193" cy="325496"/>
            </a:xfrm>
            <a:custGeom>
              <a:avLst/>
              <a:gdLst>
                <a:gd name="connsiteX0" fmla="*/ 0 w 346193"/>
                <a:gd name="connsiteY0" fmla="*/ 325496 h 325496"/>
                <a:gd name="connsiteX1" fmla="*/ 146756 w 346193"/>
                <a:gd name="connsiteY1" fmla="*/ 111007 h 325496"/>
                <a:gd name="connsiteX2" fmla="*/ 338667 w 346193"/>
                <a:gd name="connsiteY2" fmla="*/ 9407 h 325496"/>
                <a:gd name="connsiteX3" fmla="*/ 191911 w 346193"/>
                <a:gd name="connsiteY3" fmla="*/ 54563 h 325496"/>
                <a:gd name="connsiteX4" fmla="*/ 225778 w 346193"/>
                <a:gd name="connsiteY4" fmla="*/ 54563 h 325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93" h="325496">
                  <a:moveTo>
                    <a:pt x="0" y="325496"/>
                  </a:moveTo>
                  <a:cubicBezTo>
                    <a:pt x="45156" y="244592"/>
                    <a:pt x="90312" y="163688"/>
                    <a:pt x="146756" y="111007"/>
                  </a:cubicBezTo>
                  <a:cubicBezTo>
                    <a:pt x="203200" y="58326"/>
                    <a:pt x="331141" y="18814"/>
                    <a:pt x="338667" y="9407"/>
                  </a:cubicBezTo>
                  <a:cubicBezTo>
                    <a:pt x="346193" y="0"/>
                    <a:pt x="210726" y="47037"/>
                    <a:pt x="191911" y="54563"/>
                  </a:cubicBezTo>
                  <a:cubicBezTo>
                    <a:pt x="173096" y="62089"/>
                    <a:pt x="199437" y="58326"/>
                    <a:pt x="225778" y="54563"/>
                  </a:cubicBezTo>
                </a:path>
              </a:pathLst>
            </a:cu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grpSp>
      <p:sp>
        <p:nvSpPr>
          <p:cNvPr id="20" name="19 - Θέση αριθμού διαφάνειας"/>
          <p:cNvSpPr>
            <a:spLocks noGrp="1"/>
          </p:cNvSpPr>
          <p:nvPr>
            <p:ph type="sldNum" sz="quarter" idx="12"/>
          </p:nvPr>
        </p:nvSpPr>
        <p:spPr/>
        <p:txBody>
          <a:bodyPr/>
          <a:lstStyle/>
          <a:p>
            <a:pPr>
              <a:defRPr/>
            </a:pPr>
            <a:fld id="{1A5AFEB3-9FE6-4F28-B17E-F12F1808A410}" type="slidenum">
              <a:rPr lang="en-US" altLang="en-US" smtClean="0"/>
              <a:pPr>
                <a:defRPr/>
              </a:pPr>
              <a:t>206</a:t>
            </a:fld>
            <a:endParaRPr lang="en-US" altLang="en-US"/>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Grp="1" noChangeArrowheads="1"/>
          </p:cNvSpPr>
          <p:nvPr>
            <p:ph type="body" sz="half" idx="1"/>
          </p:nvPr>
        </p:nvSpPr>
        <p:spPr/>
        <p:txBody>
          <a:bodyPr>
            <a:normAutofit/>
          </a:bodyPr>
          <a:lstStyle/>
          <a:p>
            <a:pPr marL="271463" indent="-271463" algn="just" eaLnBrk="1" hangingPunct="1"/>
            <a:r>
              <a:rPr lang="el-GR" sz="2000" b="1" dirty="0" smtClean="0">
                <a:solidFill>
                  <a:schemeClr val="tx1"/>
                </a:solidFill>
              </a:rPr>
              <a:t>Ο φακός έχει δείκτη διάθλασης </a:t>
            </a:r>
            <a:r>
              <a:rPr lang="en-US" sz="2000" b="1" i="1" dirty="0" smtClean="0">
                <a:solidFill>
                  <a:schemeClr val="tx1"/>
                </a:solidFill>
              </a:rPr>
              <a:t>n</a:t>
            </a:r>
            <a:r>
              <a:rPr lang="en-US" sz="2000" b="1" dirty="0" smtClean="0">
                <a:solidFill>
                  <a:schemeClr val="tx1"/>
                </a:solidFill>
              </a:rPr>
              <a:t> </a:t>
            </a:r>
            <a:r>
              <a:rPr lang="el-GR" sz="2000" b="1" dirty="0" smtClean="0">
                <a:solidFill>
                  <a:schemeClr val="tx1"/>
                </a:solidFill>
              </a:rPr>
              <a:t>και δύο σφαιρικές επιφάνειες με ακτίνες </a:t>
            </a:r>
            <a:r>
              <a:rPr lang="en-US" sz="2000" b="1" i="1" dirty="0" smtClean="0">
                <a:solidFill>
                  <a:schemeClr val="tx1"/>
                </a:solidFill>
              </a:rPr>
              <a:t>R</a:t>
            </a:r>
            <a:r>
              <a:rPr lang="en-US" sz="2000" b="1" baseline="-25000" dirty="0" smtClean="0">
                <a:solidFill>
                  <a:schemeClr val="tx1"/>
                </a:solidFill>
              </a:rPr>
              <a:t>1</a:t>
            </a:r>
            <a:r>
              <a:rPr lang="en-US" sz="2000" b="1" dirty="0" smtClean="0">
                <a:solidFill>
                  <a:schemeClr val="tx1"/>
                </a:solidFill>
              </a:rPr>
              <a:t> </a:t>
            </a:r>
            <a:r>
              <a:rPr lang="el-GR" sz="2000" b="1" dirty="0" smtClean="0">
                <a:solidFill>
                  <a:schemeClr val="tx1"/>
                </a:solidFill>
              </a:rPr>
              <a:t>και</a:t>
            </a:r>
            <a:r>
              <a:rPr lang="en-US" sz="2000" b="1" dirty="0" smtClean="0">
                <a:solidFill>
                  <a:schemeClr val="tx1"/>
                </a:solidFill>
              </a:rPr>
              <a:t> </a:t>
            </a:r>
            <a:r>
              <a:rPr lang="en-US" sz="2000" b="1" i="1" dirty="0" smtClean="0">
                <a:solidFill>
                  <a:schemeClr val="tx1"/>
                </a:solidFill>
              </a:rPr>
              <a:t>R</a:t>
            </a:r>
            <a:r>
              <a:rPr lang="en-US" sz="2000" b="1" baseline="-25000" dirty="0" smtClean="0">
                <a:solidFill>
                  <a:schemeClr val="tx1"/>
                </a:solidFill>
              </a:rPr>
              <a:t>2.</a:t>
            </a:r>
            <a:endParaRPr lang="en-US" sz="2000" b="1" dirty="0" smtClean="0">
              <a:solidFill>
                <a:schemeClr val="tx1"/>
              </a:solidFill>
            </a:endParaRPr>
          </a:p>
          <a:p>
            <a:pPr marL="271463" lvl="1" indent="-271463" algn="just" eaLnBrk="1" hangingPunct="1"/>
            <a:r>
              <a:rPr lang="en-US" sz="2000" b="1" i="1" dirty="0" smtClean="0">
                <a:solidFill>
                  <a:schemeClr val="tx1"/>
                </a:solidFill>
              </a:rPr>
              <a:t>R</a:t>
            </a:r>
            <a:r>
              <a:rPr lang="en-US" sz="2000" b="1" baseline="-25000" dirty="0" smtClean="0">
                <a:solidFill>
                  <a:schemeClr val="tx1"/>
                </a:solidFill>
              </a:rPr>
              <a:t>1</a:t>
            </a:r>
            <a:r>
              <a:rPr lang="en-US" sz="2000" b="1" dirty="0" smtClean="0">
                <a:solidFill>
                  <a:schemeClr val="tx1"/>
                </a:solidFill>
              </a:rPr>
              <a:t> </a:t>
            </a:r>
            <a:r>
              <a:rPr lang="el-GR" sz="2000" b="1" dirty="0" smtClean="0">
                <a:solidFill>
                  <a:schemeClr val="tx1"/>
                </a:solidFill>
              </a:rPr>
              <a:t>είναι η ακτίνα καμπυλότητας της επιφάνειας του φακού στην οποία προσπίπτει αρχικά το φως από το αντικείμενο</a:t>
            </a:r>
            <a:r>
              <a:rPr lang="en-US" sz="2000" b="1" dirty="0" smtClean="0">
                <a:solidFill>
                  <a:schemeClr val="tx1"/>
                </a:solidFill>
              </a:rPr>
              <a:t>.</a:t>
            </a:r>
          </a:p>
          <a:p>
            <a:pPr marL="271463" lvl="1" indent="-271463" algn="just" eaLnBrk="1" hangingPunct="1"/>
            <a:r>
              <a:rPr lang="en-US" sz="2000" b="1" i="1" dirty="0" smtClean="0">
                <a:solidFill>
                  <a:schemeClr val="tx1"/>
                </a:solidFill>
              </a:rPr>
              <a:t>R</a:t>
            </a:r>
            <a:r>
              <a:rPr lang="en-US" sz="2000" b="1" baseline="-25000" dirty="0" smtClean="0">
                <a:solidFill>
                  <a:schemeClr val="tx1"/>
                </a:solidFill>
              </a:rPr>
              <a:t>2</a:t>
            </a:r>
            <a:r>
              <a:rPr lang="en-US" sz="2000" b="1" dirty="0" smtClean="0">
                <a:solidFill>
                  <a:schemeClr val="tx1"/>
                </a:solidFill>
              </a:rPr>
              <a:t> </a:t>
            </a:r>
            <a:r>
              <a:rPr lang="el-GR" sz="2000" b="1" dirty="0" smtClean="0">
                <a:solidFill>
                  <a:schemeClr val="tx1"/>
                </a:solidFill>
              </a:rPr>
              <a:t>είναι η ακτίνα καμπυλότητας της άλλης επιφάνειας</a:t>
            </a:r>
            <a:r>
              <a:rPr lang="en-US" sz="2000" b="1" dirty="0" smtClean="0">
                <a:solidFill>
                  <a:schemeClr val="tx1"/>
                </a:solidFill>
              </a:rPr>
              <a:t>.</a:t>
            </a:r>
          </a:p>
          <a:p>
            <a:pPr marL="271463" indent="-271463" algn="just" eaLnBrk="1" hangingPunct="1"/>
            <a:r>
              <a:rPr lang="el-GR" sz="2000" b="1" dirty="0" smtClean="0">
                <a:solidFill>
                  <a:schemeClr val="tx1"/>
                </a:solidFill>
              </a:rPr>
              <a:t>Το αντικείμενο είναι τοποθετημένο στο σημείο </a:t>
            </a:r>
            <a:r>
              <a:rPr lang="el-GR" sz="2000" b="1" i="1" dirty="0" smtClean="0">
                <a:solidFill>
                  <a:schemeClr val="tx1"/>
                </a:solidFill>
              </a:rPr>
              <a:t>Ο</a:t>
            </a:r>
            <a:r>
              <a:rPr lang="el-GR" sz="2000" b="1" dirty="0" smtClean="0">
                <a:solidFill>
                  <a:schemeClr val="tx1"/>
                </a:solidFill>
              </a:rPr>
              <a:t>, σε απόσταση </a:t>
            </a:r>
            <a:r>
              <a:rPr lang="en-US" sz="2000" b="1" i="1" dirty="0" smtClean="0">
                <a:solidFill>
                  <a:schemeClr val="tx1"/>
                </a:solidFill>
              </a:rPr>
              <a:t>p</a:t>
            </a:r>
            <a:r>
              <a:rPr lang="en-US" sz="2000" b="1" dirty="0" smtClean="0">
                <a:solidFill>
                  <a:schemeClr val="tx1"/>
                </a:solidFill>
              </a:rPr>
              <a:t> </a:t>
            </a:r>
            <a:r>
              <a:rPr lang="el-GR" sz="2000" b="1" dirty="0" smtClean="0">
                <a:solidFill>
                  <a:schemeClr val="tx1"/>
                </a:solidFill>
              </a:rPr>
              <a:t>μπροστά από την πρώτη επιφάνεια</a:t>
            </a:r>
            <a:r>
              <a:rPr lang="en-US" sz="2000" b="1" dirty="0" smtClean="0">
                <a:solidFill>
                  <a:schemeClr val="tx1"/>
                </a:solidFill>
              </a:rPr>
              <a:t>.</a:t>
            </a:r>
          </a:p>
        </p:txBody>
      </p:sp>
      <p:sp>
        <p:nvSpPr>
          <p:cNvPr id="7" name="Text Box 5"/>
          <p:cNvSpPr txBox="1">
            <a:spLocks noChangeArrowheads="1"/>
          </p:cNvSpPr>
          <p:nvPr/>
        </p:nvSpPr>
        <p:spPr bwMode="auto">
          <a:xfrm>
            <a:off x="1264354" y="75339"/>
            <a:ext cx="9595556"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Φακοί</a:t>
            </a:r>
            <a:endParaRPr lang="en-US" sz="4000" b="1" dirty="0" smtClean="0">
              <a:solidFill>
                <a:srgbClr val="0F7698"/>
              </a:solidFill>
            </a:endParaRPr>
          </a:p>
        </p:txBody>
      </p:sp>
      <p:sp>
        <p:nvSpPr>
          <p:cNvPr id="8" name="Rectangle 2"/>
          <p:cNvSpPr>
            <a:spLocks noGrp="1" noChangeArrowheads="1"/>
          </p:cNvSpPr>
          <p:nvPr>
            <p:ph type="title"/>
          </p:nvPr>
        </p:nvSpPr>
        <p:spPr>
          <a:xfrm>
            <a:off x="609598" y="784578"/>
            <a:ext cx="3420535" cy="524933"/>
          </a:xfrm>
        </p:spPr>
        <p:txBody>
          <a:bodyPr>
            <a:normAutofit/>
          </a:bodyPr>
          <a:lstStyle/>
          <a:p>
            <a:pPr eaLnBrk="1" hangingPunct="1"/>
            <a:r>
              <a:rPr lang="el-GR" sz="2400" b="1" dirty="0" smtClean="0">
                <a:solidFill>
                  <a:srgbClr val="002060"/>
                </a:solidFill>
              </a:rPr>
              <a:t>Σχηματισμός ειδώλων</a:t>
            </a:r>
            <a:endParaRPr lang="en-US" sz="2400" b="1" dirty="0" smtClean="0">
              <a:solidFill>
                <a:srgbClr val="002060"/>
              </a:solidFill>
            </a:endParaRPr>
          </a:p>
        </p:txBody>
      </p:sp>
      <p:graphicFrame>
        <p:nvGraphicFramePr>
          <p:cNvPr id="705539" name="Object 4"/>
          <p:cNvGraphicFramePr>
            <a:graphicFrameLocks noChangeAspect="1"/>
          </p:cNvGraphicFramePr>
          <p:nvPr/>
        </p:nvGraphicFramePr>
        <p:xfrm>
          <a:off x="7935382" y="5557308"/>
          <a:ext cx="2348795" cy="1076531"/>
        </p:xfrm>
        <a:graphic>
          <a:graphicData uri="http://schemas.openxmlformats.org/presentationml/2006/ole">
            <mc:AlternateContent xmlns:mc="http://schemas.openxmlformats.org/markup-compatibility/2006">
              <mc:Choice xmlns:v="urn:schemas-microsoft-com:vml" Requires="v">
                <p:oleObj spid="_x0000_s705551" name="Equation" r:id="rId3" imgW="685800" imgH="419100" progId="Equation.DSMT4">
                  <p:embed/>
                </p:oleObj>
              </mc:Choice>
              <mc:Fallback>
                <p:oleObj name="Equation" r:id="rId3" imgW="685800" imgH="419100" progId="Equation.DSMT4">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5382" y="5557308"/>
                        <a:ext cx="2348795" cy="1076531"/>
                      </a:xfrm>
                      <a:prstGeom prst="rect">
                        <a:avLst/>
                      </a:prstGeom>
                      <a:solidFill>
                        <a:srgbClr val="FF9900"/>
                      </a:solidFill>
                    </p:spPr>
                  </p:pic>
                </p:oleObj>
              </mc:Fallback>
            </mc:AlternateContent>
          </a:graphicData>
        </a:graphic>
      </p:graphicFrame>
      <p:graphicFrame>
        <p:nvGraphicFramePr>
          <p:cNvPr id="705540" name="Object 4"/>
          <p:cNvGraphicFramePr>
            <a:graphicFrameLocks noChangeAspect="1"/>
          </p:cNvGraphicFramePr>
          <p:nvPr/>
        </p:nvGraphicFramePr>
        <p:xfrm>
          <a:off x="3915282" y="5695421"/>
          <a:ext cx="2496807" cy="897290"/>
        </p:xfrm>
        <a:graphic>
          <a:graphicData uri="http://schemas.openxmlformats.org/presentationml/2006/ole">
            <mc:AlternateContent xmlns:mc="http://schemas.openxmlformats.org/markup-compatibility/2006">
              <mc:Choice xmlns:v="urn:schemas-microsoft-com:vml" Requires="v">
                <p:oleObj spid="_x0000_s705552" name="Equation" r:id="rId5" imgW="876300" imgH="419100" progId="Equation.DSMT4">
                  <p:embed/>
                </p:oleObj>
              </mc:Choice>
              <mc:Fallback>
                <p:oleObj name="Equation" r:id="rId5" imgW="876300" imgH="419100" progId="Equation.DSMT4">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5282" y="5695421"/>
                        <a:ext cx="2496807" cy="897290"/>
                      </a:xfrm>
                      <a:prstGeom prst="rect">
                        <a:avLst/>
                      </a:prstGeom>
                      <a:solidFill>
                        <a:srgbClr val="FF9900"/>
                      </a:solidFill>
                    </p:spPr>
                  </p:pic>
                </p:oleObj>
              </mc:Fallback>
            </mc:AlternateContent>
          </a:graphicData>
        </a:graphic>
      </p:graphicFrame>
      <p:pic>
        <p:nvPicPr>
          <p:cNvPr id="11" name="Picture 1"/>
          <p:cNvPicPr>
            <a:picLocks noChangeAspect="1" noChangeArrowheads="1"/>
          </p:cNvPicPr>
          <p:nvPr/>
        </p:nvPicPr>
        <p:blipFill>
          <a:blip r:embed="rId7" cstate="print"/>
          <a:srcRect/>
          <a:stretch>
            <a:fillRect/>
          </a:stretch>
        </p:blipFill>
        <p:spPr bwMode="auto">
          <a:xfrm>
            <a:off x="6163732" y="1880661"/>
            <a:ext cx="5930527" cy="3030008"/>
          </a:xfrm>
          <a:prstGeom prst="rect">
            <a:avLst/>
          </a:prstGeom>
          <a:noFill/>
          <a:ln w="9525">
            <a:noFill/>
            <a:miter lim="800000"/>
            <a:headEnd/>
            <a:tailEnd/>
          </a:ln>
          <a:scene3d>
            <a:camera prst="orthographicFront"/>
            <a:lightRig rig="threePt" dir="t"/>
          </a:scene3d>
          <a:sp3d>
            <a:bevelT/>
          </a:sp3d>
        </p:spPr>
      </p:pic>
      <p:sp>
        <p:nvSpPr>
          <p:cNvPr id="12" name="11 - Θέση αριθμού διαφάνειας"/>
          <p:cNvSpPr>
            <a:spLocks noGrp="1"/>
          </p:cNvSpPr>
          <p:nvPr>
            <p:ph type="sldNum" sz="quarter" idx="12"/>
          </p:nvPr>
        </p:nvSpPr>
        <p:spPr/>
        <p:txBody>
          <a:bodyPr/>
          <a:lstStyle/>
          <a:p>
            <a:pPr>
              <a:defRPr/>
            </a:pPr>
            <a:fld id="{1A5AFEB3-9FE6-4F28-B17E-F12F1808A410}" type="slidenum">
              <a:rPr lang="en-US" altLang="en-US" smtClean="0"/>
              <a:pPr>
                <a:defRPr/>
              </a:pPr>
              <a:t>207</a:t>
            </a:fld>
            <a:endParaRPr lang="en-US" altLang="en-US"/>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8" name="Picture 6" descr="table 36-03"/>
          <p:cNvPicPr>
            <a:picLocks noChangeAspect="1" noChangeArrowheads="1"/>
          </p:cNvPicPr>
          <p:nvPr/>
        </p:nvPicPr>
        <p:blipFill>
          <a:blip r:embed="rId3" cstate="print"/>
          <a:srcRect/>
          <a:stretch>
            <a:fillRect/>
          </a:stretch>
        </p:blipFill>
        <p:spPr bwMode="auto">
          <a:xfrm>
            <a:off x="696061" y="1639182"/>
            <a:ext cx="10855296" cy="4208462"/>
          </a:xfrm>
          <a:prstGeom prst="rect">
            <a:avLst/>
          </a:prstGeom>
          <a:noFill/>
          <a:ln w="9525">
            <a:noFill/>
            <a:miter lim="800000"/>
            <a:headEnd/>
            <a:tailEnd/>
          </a:ln>
          <a:scene3d>
            <a:camera prst="orthographicFront"/>
            <a:lightRig rig="threePt" dir="t"/>
          </a:scene3d>
          <a:sp3d>
            <a:bevelT/>
          </a:sp3d>
        </p:spPr>
      </p:pic>
      <p:sp>
        <p:nvSpPr>
          <p:cNvPr id="6" name="Text Box 5"/>
          <p:cNvSpPr txBox="1">
            <a:spLocks noChangeArrowheads="1"/>
          </p:cNvSpPr>
          <p:nvPr/>
        </p:nvSpPr>
        <p:spPr bwMode="auto">
          <a:xfrm>
            <a:off x="1264354" y="75339"/>
            <a:ext cx="9595556"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Φακοί</a:t>
            </a:r>
            <a:endParaRPr lang="en-US" sz="4000" b="1" dirty="0" smtClean="0">
              <a:solidFill>
                <a:srgbClr val="0F7698"/>
              </a:solidFill>
            </a:endParaRPr>
          </a:p>
        </p:txBody>
      </p:sp>
      <p:sp>
        <p:nvSpPr>
          <p:cNvPr id="7" name="Rectangle 2"/>
          <p:cNvSpPr>
            <a:spLocks noGrp="1" noChangeArrowheads="1"/>
          </p:cNvSpPr>
          <p:nvPr>
            <p:ph type="title"/>
          </p:nvPr>
        </p:nvSpPr>
        <p:spPr>
          <a:xfrm>
            <a:off x="609598" y="784578"/>
            <a:ext cx="3420535" cy="524933"/>
          </a:xfrm>
        </p:spPr>
        <p:txBody>
          <a:bodyPr>
            <a:normAutofit/>
          </a:bodyPr>
          <a:lstStyle/>
          <a:p>
            <a:pPr eaLnBrk="1" hangingPunct="1"/>
            <a:r>
              <a:rPr lang="el-GR" sz="2400" b="1" dirty="0" smtClean="0">
                <a:solidFill>
                  <a:srgbClr val="002060"/>
                </a:solidFill>
              </a:rPr>
              <a:t>Συμβάσεις πρόσημων</a:t>
            </a:r>
            <a:endParaRPr lang="en-US" sz="2400" b="1" dirty="0" smtClean="0">
              <a:solidFill>
                <a:srgbClr val="002060"/>
              </a:solidFill>
            </a:endParaRPr>
          </a:p>
        </p:txBody>
      </p:sp>
      <p:sp>
        <p:nvSpPr>
          <p:cNvPr id="8" name="7 - Θέση αριθμού διαφάνειας"/>
          <p:cNvSpPr>
            <a:spLocks noGrp="1"/>
          </p:cNvSpPr>
          <p:nvPr>
            <p:ph type="sldNum" sz="quarter" idx="12"/>
          </p:nvPr>
        </p:nvSpPr>
        <p:spPr>
          <a:xfrm>
            <a:off x="11096796" y="6221985"/>
            <a:ext cx="683339" cy="365125"/>
          </a:xfrm>
        </p:spPr>
        <p:txBody>
          <a:bodyPr/>
          <a:lstStyle/>
          <a:p>
            <a:fld id="{C2F5A187-A889-495D-B202-899DA2CF5BAE}" type="slidenum">
              <a:rPr lang="en-US" smtClean="0"/>
              <a:pPr/>
              <a:t>208</a:t>
            </a:fld>
            <a:endParaRPr lang="en-US" dirty="0"/>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1264354" y="75339"/>
            <a:ext cx="9595556"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Φακοί</a:t>
            </a:r>
            <a:endParaRPr lang="en-US" sz="4000" b="1" dirty="0" smtClean="0">
              <a:solidFill>
                <a:srgbClr val="0F7698"/>
              </a:solidFill>
            </a:endParaRPr>
          </a:p>
        </p:txBody>
      </p:sp>
      <p:sp>
        <p:nvSpPr>
          <p:cNvPr id="7" name="Rectangle 2"/>
          <p:cNvSpPr>
            <a:spLocks noGrp="1" noChangeArrowheads="1"/>
          </p:cNvSpPr>
          <p:nvPr>
            <p:ph type="title"/>
          </p:nvPr>
        </p:nvSpPr>
        <p:spPr>
          <a:xfrm>
            <a:off x="609597" y="784578"/>
            <a:ext cx="9866491" cy="524933"/>
          </a:xfrm>
        </p:spPr>
        <p:txBody>
          <a:bodyPr>
            <a:normAutofit/>
          </a:bodyPr>
          <a:lstStyle/>
          <a:p>
            <a:pPr eaLnBrk="1" hangingPunct="1"/>
            <a:r>
              <a:rPr lang="el-GR" sz="2400" b="1" dirty="0" smtClean="0">
                <a:solidFill>
                  <a:srgbClr val="002060"/>
                </a:solidFill>
              </a:rPr>
              <a:t>Γραφική μέθοδος εύρεσης ειδώλου- Συγκλίνων φακός</a:t>
            </a:r>
            <a:endParaRPr lang="en-US" sz="2400" b="1" dirty="0" smtClean="0">
              <a:solidFill>
                <a:srgbClr val="002060"/>
              </a:solidFill>
            </a:endParaRPr>
          </a:p>
        </p:txBody>
      </p:sp>
      <p:pic>
        <p:nvPicPr>
          <p:cNvPr id="721923" name="Picture 3"/>
          <p:cNvPicPr>
            <a:picLocks noChangeAspect="1" noChangeArrowheads="1"/>
          </p:cNvPicPr>
          <p:nvPr/>
        </p:nvPicPr>
        <p:blipFill>
          <a:blip r:embed="rId2" cstate="print"/>
          <a:srcRect/>
          <a:stretch>
            <a:fillRect/>
          </a:stretch>
        </p:blipFill>
        <p:spPr bwMode="auto">
          <a:xfrm>
            <a:off x="1184610" y="1447799"/>
            <a:ext cx="9946428" cy="4388555"/>
          </a:xfrm>
          <a:prstGeom prst="rect">
            <a:avLst/>
          </a:prstGeom>
          <a:noFill/>
          <a:ln w="9525">
            <a:noFill/>
            <a:miter lim="800000"/>
            <a:headEnd/>
            <a:tailEnd/>
          </a:ln>
          <a:scene3d>
            <a:camera prst="orthographicFront"/>
            <a:lightRig rig="threePt" dir="t"/>
          </a:scene3d>
          <a:sp3d>
            <a:bevelT/>
          </a:sp3d>
        </p:spPr>
      </p:pic>
      <p:sp>
        <p:nvSpPr>
          <p:cNvPr id="8" name="7 - Θέση αριθμού διαφάνειας"/>
          <p:cNvSpPr>
            <a:spLocks noGrp="1"/>
          </p:cNvSpPr>
          <p:nvPr>
            <p:ph type="sldNum" sz="quarter" idx="12"/>
          </p:nvPr>
        </p:nvSpPr>
        <p:spPr/>
        <p:txBody>
          <a:bodyPr/>
          <a:lstStyle/>
          <a:p>
            <a:fld id="{C2F5A187-A889-495D-B202-899DA2CF5BAE}" type="slidenum">
              <a:rPr lang="en-US" smtClean="0"/>
              <a:pPr/>
              <a:t>209</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7" name="Text Box 5"/>
          <p:cNvSpPr txBox="1">
            <a:spLocks noChangeArrowheads="1"/>
          </p:cNvSpPr>
          <p:nvPr/>
        </p:nvSpPr>
        <p:spPr bwMode="auto">
          <a:xfrm>
            <a:off x="148313" y="1300721"/>
            <a:ext cx="11887200" cy="707886"/>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4000" b="1" dirty="0" smtClean="0">
                <a:solidFill>
                  <a:srgbClr val="0F7698"/>
                </a:solidFill>
              </a:rPr>
              <a:t>Η έννοια των δυναμικών γραμμών του Πεδίου</a:t>
            </a:r>
            <a:endParaRPr lang="en-US" sz="4000" b="1" dirty="0" smtClean="0">
              <a:solidFill>
                <a:srgbClr val="0F7698"/>
              </a:solidFill>
            </a:endParaRPr>
          </a:p>
        </p:txBody>
      </p:sp>
      <p:sp>
        <p:nvSpPr>
          <p:cNvPr id="8" name="7 - TextBox"/>
          <p:cNvSpPr txBox="1"/>
          <p:nvPr/>
        </p:nvSpPr>
        <p:spPr>
          <a:xfrm>
            <a:off x="2499125" y="3890871"/>
            <a:ext cx="1803400" cy="461665"/>
          </a:xfrm>
          <a:prstGeom prst="rect">
            <a:avLst/>
          </a:prstGeom>
          <a:solidFill>
            <a:srgbClr val="996600"/>
          </a:solidFill>
          <a:scene3d>
            <a:camera prst="orthographicFront"/>
            <a:lightRig rig="threePt" dir="t"/>
          </a:scene3d>
          <a:sp3d>
            <a:bevelT/>
          </a:sp3d>
        </p:spPr>
        <p:txBody>
          <a:bodyPr wrap="square" rtlCol="0">
            <a:spAutoFit/>
          </a:bodyPr>
          <a:lstStyle/>
          <a:p>
            <a:pPr algn="ctr"/>
            <a:r>
              <a:rPr lang="en-US" sz="2400" b="1" dirty="0" smtClean="0">
                <a:hlinkClick r:id="rId2"/>
              </a:rPr>
              <a:t>M. Faraday</a:t>
            </a:r>
            <a:endParaRPr lang="el-GR" sz="2400" b="1" dirty="0"/>
          </a:p>
        </p:txBody>
      </p:sp>
      <p:pic>
        <p:nvPicPr>
          <p:cNvPr id="394242" name="Picture 2" descr="Αποτέλεσμα εικόνας για faraday">
            <a:hlinkClick r:id="rId2"/>
          </p:cNvPr>
          <p:cNvPicPr>
            <a:picLocks noChangeAspect="1" noChangeArrowheads="1"/>
          </p:cNvPicPr>
          <p:nvPr/>
        </p:nvPicPr>
        <p:blipFill>
          <a:blip r:embed="rId3" cstate="print"/>
          <a:srcRect/>
          <a:stretch>
            <a:fillRect/>
          </a:stretch>
        </p:blipFill>
        <p:spPr bwMode="auto">
          <a:xfrm>
            <a:off x="4801147" y="2362255"/>
            <a:ext cx="3228756" cy="3869515"/>
          </a:xfrm>
          <a:prstGeom prst="rect">
            <a:avLst/>
          </a:prstGeom>
          <a:noFill/>
          <a:scene3d>
            <a:camera prst="orthographicFront"/>
            <a:lightRig rig="threePt" dir="t"/>
          </a:scene3d>
          <a:sp3d>
            <a:bevelT/>
          </a:sp3d>
        </p:spPr>
      </p:pic>
      <p:sp>
        <p:nvSpPr>
          <p:cNvPr id="9" name="8 - Θέση αριθμού διαφάνειας"/>
          <p:cNvSpPr>
            <a:spLocks noGrp="1"/>
          </p:cNvSpPr>
          <p:nvPr>
            <p:ph type="sldNum" sz="quarter" idx="12"/>
          </p:nvPr>
        </p:nvSpPr>
        <p:spPr/>
        <p:txBody>
          <a:bodyPr/>
          <a:lstStyle/>
          <a:p>
            <a:fld id="{C2F5A187-A889-495D-B202-899DA2CF5BAE}" type="slidenum">
              <a:rPr lang="en-US" smtClean="0"/>
              <a:pPr/>
              <a:t>21</a:t>
            </a:fld>
            <a:endParaRPr lang="en-US"/>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1264354" y="75339"/>
            <a:ext cx="9595556"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Φακοί</a:t>
            </a:r>
            <a:endParaRPr lang="en-US" sz="4000" b="1" dirty="0" smtClean="0">
              <a:solidFill>
                <a:srgbClr val="0F7698"/>
              </a:solidFill>
            </a:endParaRPr>
          </a:p>
        </p:txBody>
      </p:sp>
      <p:pic>
        <p:nvPicPr>
          <p:cNvPr id="721924" name="Picture 4"/>
          <p:cNvPicPr>
            <a:picLocks noChangeAspect="1" noChangeArrowheads="1"/>
          </p:cNvPicPr>
          <p:nvPr/>
        </p:nvPicPr>
        <p:blipFill>
          <a:blip r:embed="rId2" cstate="print"/>
          <a:srcRect/>
          <a:stretch>
            <a:fillRect/>
          </a:stretch>
        </p:blipFill>
        <p:spPr bwMode="auto">
          <a:xfrm>
            <a:off x="1704623" y="1446567"/>
            <a:ext cx="8976967" cy="4760277"/>
          </a:xfrm>
          <a:prstGeom prst="rect">
            <a:avLst/>
          </a:prstGeom>
          <a:noFill/>
          <a:ln w="9525">
            <a:noFill/>
            <a:miter lim="800000"/>
            <a:headEnd/>
            <a:tailEnd/>
          </a:ln>
          <a:scene3d>
            <a:camera prst="orthographicFront"/>
            <a:lightRig rig="threePt" dir="t"/>
          </a:scene3d>
          <a:sp3d>
            <a:bevelT/>
          </a:sp3d>
        </p:spPr>
      </p:pic>
      <p:sp>
        <p:nvSpPr>
          <p:cNvPr id="9" name="Rectangle 2"/>
          <p:cNvSpPr>
            <a:spLocks noGrp="1" noChangeArrowheads="1"/>
          </p:cNvSpPr>
          <p:nvPr>
            <p:ph type="title"/>
          </p:nvPr>
        </p:nvSpPr>
        <p:spPr>
          <a:xfrm>
            <a:off x="609597" y="784578"/>
            <a:ext cx="9866491" cy="524933"/>
          </a:xfrm>
        </p:spPr>
        <p:txBody>
          <a:bodyPr>
            <a:normAutofit/>
          </a:bodyPr>
          <a:lstStyle/>
          <a:p>
            <a:pPr eaLnBrk="1" hangingPunct="1"/>
            <a:r>
              <a:rPr lang="el-GR" sz="2400" b="1" dirty="0" smtClean="0">
                <a:solidFill>
                  <a:srgbClr val="002060"/>
                </a:solidFill>
              </a:rPr>
              <a:t>Γραφική μέθοδος εύρεσης ειδώλου- Αποκλίνων φακός</a:t>
            </a:r>
            <a:endParaRPr lang="en-US" sz="2400" b="1" dirty="0" smtClean="0">
              <a:solidFill>
                <a:srgbClr val="002060"/>
              </a:solidFill>
            </a:endParaRPr>
          </a:p>
        </p:txBody>
      </p:sp>
      <p:sp>
        <p:nvSpPr>
          <p:cNvPr id="10" name="9 - Θέση αριθμού διαφάνειας"/>
          <p:cNvSpPr>
            <a:spLocks noGrp="1"/>
          </p:cNvSpPr>
          <p:nvPr>
            <p:ph type="sldNum" sz="quarter" idx="12"/>
          </p:nvPr>
        </p:nvSpPr>
        <p:spPr>
          <a:xfrm>
            <a:off x="11164529" y="6176828"/>
            <a:ext cx="683339" cy="365125"/>
          </a:xfrm>
        </p:spPr>
        <p:txBody>
          <a:bodyPr/>
          <a:lstStyle/>
          <a:p>
            <a:fld id="{C2F5A187-A889-495D-B202-899DA2CF5BAE}" type="slidenum">
              <a:rPr lang="en-US" smtClean="0"/>
              <a:pPr/>
              <a:t>210</a:t>
            </a:fld>
            <a:endParaRPr lang="en-US" dirty="0"/>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1264354" y="75339"/>
            <a:ext cx="9595556"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Φακοί</a:t>
            </a:r>
            <a:endParaRPr lang="en-US" sz="4000" b="1" dirty="0" smtClean="0">
              <a:solidFill>
                <a:srgbClr val="0F7698"/>
              </a:solidFill>
            </a:endParaRPr>
          </a:p>
        </p:txBody>
      </p:sp>
      <p:sp>
        <p:nvSpPr>
          <p:cNvPr id="9" name="Rectangle 2"/>
          <p:cNvSpPr>
            <a:spLocks noGrp="1" noChangeArrowheads="1"/>
          </p:cNvSpPr>
          <p:nvPr>
            <p:ph type="title"/>
          </p:nvPr>
        </p:nvSpPr>
        <p:spPr>
          <a:xfrm>
            <a:off x="609597" y="784578"/>
            <a:ext cx="5046136" cy="524933"/>
          </a:xfrm>
        </p:spPr>
        <p:txBody>
          <a:bodyPr>
            <a:normAutofit fontScale="90000"/>
          </a:bodyPr>
          <a:lstStyle/>
          <a:p>
            <a:pPr eaLnBrk="1" hangingPunct="1"/>
            <a:r>
              <a:rPr lang="el-GR" sz="2400" b="1" dirty="0" smtClean="0">
                <a:solidFill>
                  <a:srgbClr val="002060"/>
                </a:solidFill>
              </a:rPr>
              <a:t>Γραφική μέθοδος εύρεσης ειδώλου</a:t>
            </a:r>
            <a:endParaRPr lang="en-US" sz="2400" b="1" dirty="0" smtClean="0">
              <a:solidFill>
                <a:srgbClr val="002060"/>
              </a:solidFill>
            </a:endParaRPr>
          </a:p>
        </p:txBody>
      </p:sp>
      <p:pic>
        <p:nvPicPr>
          <p:cNvPr id="722946" name="Picture 2"/>
          <p:cNvPicPr>
            <a:picLocks noChangeAspect="1" noChangeArrowheads="1"/>
          </p:cNvPicPr>
          <p:nvPr/>
        </p:nvPicPr>
        <p:blipFill>
          <a:blip r:embed="rId2" cstate="print"/>
          <a:srcRect/>
          <a:stretch>
            <a:fillRect/>
          </a:stretch>
        </p:blipFill>
        <p:spPr bwMode="auto">
          <a:xfrm>
            <a:off x="1512711" y="1490134"/>
            <a:ext cx="9121423" cy="4783185"/>
          </a:xfrm>
          <a:prstGeom prst="rect">
            <a:avLst/>
          </a:prstGeom>
          <a:noFill/>
          <a:ln w="9525">
            <a:noFill/>
            <a:miter lim="800000"/>
            <a:headEnd/>
            <a:tailEnd/>
          </a:ln>
          <a:scene3d>
            <a:camera prst="orthographicFront"/>
            <a:lightRig rig="threePt" dir="t"/>
          </a:scene3d>
          <a:sp3d>
            <a:bevelT/>
          </a:sp3d>
        </p:spPr>
      </p:pic>
      <p:sp>
        <p:nvSpPr>
          <p:cNvPr id="7" name="6 - Θέση αριθμού διαφάνειας"/>
          <p:cNvSpPr>
            <a:spLocks noGrp="1"/>
          </p:cNvSpPr>
          <p:nvPr>
            <p:ph type="sldNum" sz="quarter" idx="12"/>
          </p:nvPr>
        </p:nvSpPr>
        <p:spPr>
          <a:xfrm>
            <a:off x="11209686" y="6097806"/>
            <a:ext cx="683339" cy="365125"/>
          </a:xfrm>
        </p:spPr>
        <p:txBody>
          <a:bodyPr/>
          <a:lstStyle/>
          <a:p>
            <a:fld id="{C2F5A187-A889-495D-B202-899DA2CF5BAE}" type="slidenum">
              <a:rPr lang="en-US" smtClean="0"/>
              <a:pPr/>
              <a:t>211</a:t>
            </a:fld>
            <a:endParaRPr lang="en-US" dirty="0"/>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1264354" y="75339"/>
            <a:ext cx="9595556"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Φακοί</a:t>
            </a:r>
            <a:endParaRPr lang="en-US" sz="4000" b="1" dirty="0" smtClean="0">
              <a:solidFill>
                <a:srgbClr val="0F7698"/>
              </a:solidFill>
            </a:endParaRPr>
          </a:p>
        </p:txBody>
      </p:sp>
      <p:sp>
        <p:nvSpPr>
          <p:cNvPr id="9" name="Rectangle 2"/>
          <p:cNvSpPr>
            <a:spLocks noGrp="1" noChangeArrowheads="1"/>
          </p:cNvSpPr>
          <p:nvPr>
            <p:ph type="title"/>
          </p:nvPr>
        </p:nvSpPr>
        <p:spPr>
          <a:xfrm>
            <a:off x="609597" y="784578"/>
            <a:ext cx="5046136" cy="524933"/>
          </a:xfrm>
        </p:spPr>
        <p:txBody>
          <a:bodyPr>
            <a:normAutofit fontScale="90000"/>
          </a:bodyPr>
          <a:lstStyle/>
          <a:p>
            <a:pPr eaLnBrk="1" hangingPunct="1"/>
            <a:r>
              <a:rPr lang="el-GR" sz="2400" b="1" dirty="0" smtClean="0">
                <a:solidFill>
                  <a:srgbClr val="002060"/>
                </a:solidFill>
              </a:rPr>
              <a:t>Γραφική μέθοδος εύρεσης ειδώλου</a:t>
            </a:r>
            <a:endParaRPr lang="en-US" sz="2400" b="1" dirty="0" smtClean="0">
              <a:solidFill>
                <a:srgbClr val="002060"/>
              </a:solidFill>
            </a:endParaRPr>
          </a:p>
        </p:txBody>
      </p:sp>
      <p:grpSp>
        <p:nvGrpSpPr>
          <p:cNvPr id="8" name="7 - Ομάδα"/>
          <p:cNvGrpSpPr/>
          <p:nvPr/>
        </p:nvGrpSpPr>
        <p:grpSpPr>
          <a:xfrm>
            <a:off x="1546576" y="1349023"/>
            <a:ext cx="9299441" cy="4981236"/>
            <a:chOff x="1546576" y="1349023"/>
            <a:chExt cx="9299441" cy="4981236"/>
          </a:xfrm>
        </p:grpSpPr>
        <p:pic>
          <p:nvPicPr>
            <p:cNvPr id="723970" name="Picture 2"/>
            <p:cNvPicPr>
              <a:picLocks noChangeAspect="1" noChangeArrowheads="1"/>
            </p:cNvPicPr>
            <p:nvPr/>
          </p:nvPicPr>
          <p:blipFill>
            <a:blip r:embed="rId2" cstate="print"/>
            <a:srcRect/>
            <a:stretch>
              <a:fillRect/>
            </a:stretch>
          </p:blipFill>
          <p:spPr bwMode="auto">
            <a:xfrm>
              <a:off x="1546576" y="1349023"/>
              <a:ext cx="9299441" cy="4981236"/>
            </a:xfrm>
            <a:prstGeom prst="rect">
              <a:avLst/>
            </a:prstGeom>
            <a:noFill/>
            <a:ln w="9525">
              <a:noFill/>
              <a:miter lim="800000"/>
              <a:headEnd/>
              <a:tailEnd/>
            </a:ln>
            <a:scene3d>
              <a:camera prst="orthographicFront"/>
              <a:lightRig rig="threePt" dir="t"/>
            </a:scene3d>
            <a:sp3d>
              <a:bevelT/>
            </a:sp3d>
          </p:spPr>
        </p:pic>
        <p:sp>
          <p:nvSpPr>
            <p:cNvPr id="7" name="6 - Ορθογώνιο"/>
            <p:cNvSpPr/>
            <p:nvPr/>
          </p:nvSpPr>
          <p:spPr>
            <a:xfrm>
              <a:off x="2562578" y="5396089"/>
              <a:ext cx="2517422"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0" name="9 - Θέση αριθμού διαφάνειας"/>
          <p:cNvSpPr>
            <a:spLocks noGrp="1"/>
          </p:cNvSpPr>
          <p:nvPr>
            <p:ph type="sldNum" sz="quarter" idx="12"/>
          </p:nvPr>
        </p:nvSpPr>
        <p:spPr>
          <a:xfrm>
            <a:off x="11175819" y="6176829"/>
            <a:ext cx="683339" cy="365125"/>
          </a:xfrm>
        </p:spPr>
        <p:txBody>
          <a:bodyPr/>
          <a:lstStyle/>
          <a:p>
            <a:fld id="{C2F5A187-A889-495D-B202-899DA2CF5BAE}" type="slidenum">
              <a:rPr lang="en-US" smtClean="0"/>
              <a:pPr/>
              <a:t>212</a:t>
            </a:fld>
            <a:endParaRPr lang="en-US" dirty="0"/>
          </a:p>
        </p:txBody>
      </p: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9 - Ομάδα"/>
          <p:cNvGrpSpPr/>
          <p:nvPr/>
        </p:nvGrpSpPr>
        <p:grpSpPr>
          <a:xfrm>
            <a:off x="1388533" y="1422400"/>
            <a:ext cx="9561689" cy="5010945"/>
            <a:chOff x="1388533" y="1422400"/>
            <a:chExt cx="9561689" cy="5010945"/>
          </a:xfrm>
        </p:grpSpPr>
        <p:pic>
          <p:nvPicPr>
            <p:cNvPr id="724994" name="Picture 2"/>
            <p:cNvPicPr>
              <a:picLocks noChangeAspect="1" noChangeArrowheads="1"/>
            </p:cNvPicPr>
            <p:nvPr/>
          </p:nvPicPr>
          <p:blipFill>
            <a:blip r:embed="rId2" cstate="print"/>
            <a:srcRect/>
            <a:stretch>
              <a:fillRect/>
            </a:stretch>
          </p:blipFill>
          <p:spPr bwMode="auto">
            <a:xfrm>
              <a:off x="1388533" y="1422400"/>
              <a:ext cx="9561689" cy="5010945"/>
            </a:xfrm>
            <a:prstGeom prst="rect">
              <a:avLst/>
            </a:prstGeom>
            <a:noFill/>
            <a:ln w="9525">
              <a:noFill/>
              <a:miter lim="800000"/>
              <a:headEnd/>
              <a:tailEnd/>
            </a:ln>
            <a:scene3d>
              <a:camera prst="orthographicFront"/>
              <a:lightRig rig="threePt" dir="t"/>
            </a:scene3d>
            <a:sp3d>
              <a:bevelT/>
            </a:sp3d>
          </p:spPr>
        </p:pic>
        <p:sp>
          <p:nvSpPr>
            <p:cNvPr id="8" name="7 - Ορθογώνιο"/>
            <p:cNvSpPr/>
            <p:nvPr/>
          </p:nvSpPr>
          <p:spPr>
            <a:xfrm>
              <a:off x="7732889" y="1422400"/>
              <a:ext cx="2822222" cy="936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6" name="Text Box 5"/>
          <p:cNvSpPr txBox="1">
            <a:spLocks noChangeArrowheads="1"/>
          </p:cNvSpPr>
          <p:nvPr/>
        </p:nvSpPr>
        <p:spPr bwMode="auto">
          <a:xfrm>
            <a:off x="1264354" y="75339"/>
            <a:ext cx="9595556" cy="707886"/>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spcBef>
                <a:spcPct val="50000"/>
              </a:spcBef>
            </a:pPr>
            <a:r>
              <a:rPr lang="el-GR" sz="4000" b="1" dirty="0" smtClean="0">
                <a:solidFill>
                  <a:srgbClr val="0F7698"/>
                </a:solidFill>
              </a:rPr>
              <a:t>Φακοί</a:t>
            </a:r>
            <a:endParaRPr lang="en-US" sz="4000" b="1" dirty="0" smtClean="0">
              <a:solidFill>
                <a:srgbClr val="0F7698"/>
              </a:solidFill>
            </a:endParaRPr>
          </a:p>
        </p:txBody>
      </p:sp>
      <p:sp>
        <p:nvSpPr>
          <p:cNvPr id="9" name="Rectangle 2"/>
          <p:cNvSpPr>
            <a:spLocks noGrp="1" noChangeArrowheads="1"/>
          </p:cNvSpPr>
          <p:nvPr>
            <p:ph type="title"/>
          </p:nvPr>
        </p:nvSpPr>
        <p:spPr>
          <a:xfrm>
            <a:off x="609597" y="784578"/>
            <a:ext cx="5046136" cy="524933"/>
          </a:xfrm>
        </p:spPr>
        <p:txBody>
          <a:bodyPr>
            <a:normAutofit fontScale="90000"/>
          </a:bodyPr>
          <a:lstStyle/>
          <a:p>
            <a:pPr eaLnBrk="1" hangingPunct="1"/>
            <a:r>
              <a:rPr lang="el-GR" sz="2400" b="1" dirty="0" smtClean="0">
                <a:solidFill>
                  <a:srgbClr val="002060"/>
                </a:solidFill>
              </a:rPr>
              <a:t>Γραφική μέθοδος εύρεσης ειδώλου</a:t>
            </a:r>
            <a:endParaRPr lang="en-US" sz="2400" b="1" dirty="0" smtClean="0">
              <a:solidFill>
                <a:srgbClr val="002060"/>
              </a:solidFill>
            </a:endParaRPr>
          </a:p>
        </p:txBody>
      </p:sp>
      <p:sp>
        <p:nvSpPr>
          <p:cNvPr id="11" name="10 - Θέση αριθμού διαφάνειας"/>
          <p:cNvSpPr>
            <a:spLocks noGrp="1"/>
          </p:cNvSpPr>
          <p:nvPr>
            <p:ph type="sldNum" sz="quarter" idx="12"/>
          </p:nvPr>
        </p:nvSpPr>
        <p:spPr>
          <a:xfrm>
            <a:off x="11209685" y="6154250"/>
            <a:ext cx="683339" cy="365125"/>
          </a:xfrm>
        </p:spPr>
        <p:txBody>
          <a:bodyPr/>
          <a:lstStyle/>
          <a:p>
            <a:fld id="{C2F5A187-A889-495D-B202-899DA2CF5BAE}" type="slidenum">
              <a:rPr lang="en-US" smtClean="0"/>
              <a:pPr/>
              <a:t>213</a:t>
            </a:fld>
            <a:endParaRPr lang="en-US" dirty="0"/>
          </a:p>
        </p:txBody>
      </p: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 TextBox"/>
          <p:cNvSpPr txBox="1"/>
          <p:nvPr/>
        </p:nvSpPr>
        <p:spPr>
          <a:xfrm>
            <a:off x="1659473" y="1727191"/>
            <a:ext cx="8726311" cy="1446550"/>
          </a:xfrm>
          <a:prstGeom prst="rect">
            <a:avLst/>
          </a:prstGeom>
          <a:noFill/>
        </p:spPr>
        <p:txBody>
          <a:bodyPr wrap="square" rtlCol="0">
            <a:spAutoFit/>
          </a:bodyPr>
          <a:lstStyle/>
          <a:p>
            <a:pPr algn="ctr"/>
            <a:r>
              <a:rPr lang="el-GR" sz="8800" b="1" dirty="0" smtClean="0">
                <a:solidFill>
                  <a:srgbClr val="002060"/>
                </a:solidFill>
              </a:rPr>
              <a:t>Ευχαριστώ!!!!!</a:t>
            </a:r>
            <a:endParaRPr lang="el-GR" sz="8800" b="1" dirty="0">
              <a:solidFill>
                <a:srgbClr val="00206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txBox="1">
            <a:spLocks noChangeArrowheads="1"/>
          </p:cNvSpPr>
          <p:nvPr/>
        </p:nvSpPr>
        <p:spPr>
          <a:xfrm>
            <a:off x="1244611" y="129809"/>
            <a:ext cx="9237134" cy="655638"/>
          </a:xfrm>
          <a:prstGeom prst="rect">
            <a:avLst/>
          </a:prstGeom>
        </p:spPr>
        <p:txBody>
          <a:bodyP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smtClean="0">
                <a:ln>
                  <a:noFill/>
                </a:ln>
                <a:solidFill>
                  <a:srgbClr val="0F7698"/>
                </a:solidFill>
                <a:effectLst/>
                <a:uLnTx/>
                <a:uFillTx/>
                <a:latin typeface="+mj-lt"/>
                <a:ea typeface="+mj-ea"/>
                <a:cs typeface="+mj-cs"/>
              </a:rPr>
              <a:t>Η Έννοια </a:t>
            </a:r>
            <a:r>
              <a:rPr lang="el-GR" sz="3200" b="1" dirty="0" smtClean="0">
                <a:solidFill>
                  <a:srgbClr val="0F7698"/>
                </a:solidFill>
                <a:latin typeface="+mj-lt"/>
                <a:ea typeface="+mj-ea"/>
                <a:cs typeface="+mj-cs"/>
              </a:rPr>
              <a:t>των Δυναμικών Γραμμών του πεδίου</a:t>
            </a:r>
            <a:endParaRPr kumimoji="0" lang="en-US" sz="3200" b="1" i="0" u="none" strike="noStrike" kern="1200" cap="none" spc="0" normalizeH="0" baseline="0" noProof="0" dirty="0" smtClean="0">
              <a:ln>
                <a:noFill/>
              </a:ln>
              <a:solidFill>
                <a:srgbClr val="0F7698"/>
              </a:solidFill>
              <a:effectLst/>
              <a:uLnTx/>
              <a:uFillTx/>
              <a:latin typeface="+mj-lt"/>
              <a:ea typeface="+mj-ea"/>
              <a:cs typeface="+mj-cs"/>
            </a:endParaRPr>
          </a:p>
        </p:txBody>
      </p:sp>
      <p:sp>
        <p:nvSpPr>
          <p:cNvPr id="10" name="9 - TextBox"/>
          <p:cNvSpPr txBox="1"/>
          <p:nvPr/>
        </p:nvSpPr>
        <p:spPr>
          <a:xfrm>
            <a:off x="312582" y="913719"/>
            <a:ext cx="2904067" cy="461665"/>
          </a:xfrm>
          <a:prstGeom prst="rect">
            <a:avLst/>
          </a:prstGeom>
          <a:solidFill>
            <a:schemeClr val="accent1">
              <a:lumMod val="40000"/>
              <a:lumOff val="60000"/>
            </a:schemeClr>
          </a:solidFill>
          <a:scene3d>
            <a:camera prst="orthographicFront"/>
            <a:lightRig rig="threePt" dir="t"/>
          </a:scene3d>
          <a:sp3d>
            <a:bevelT/>
          </a:sp3d>
        </p:spPr>
        <p:txBody>
          <a:bodyPr wrap="square" rtlCol="0">
            <a:spAutoFit/>
          </a:bodyPr>
          <a:lstStyle/>
          <a:p>
            <a:pPr algn="ctr"/>
            <a:r>
              <a:rPr lang="el-GR" sz="2400" b="1" dirty="0" smtClean="0">
                <a:solidFill>
                  <a:srgbClr val="002060"/>
                </a:solidFill>
              </a:rPr>
              <a:t>Ηλεκτρικό Πεδίο</a:t>
            </a:r>
            <a:endParaRPr lang="el-GR" sz="2400" b="1" dirty="0">
              <a:solidFill>
                <a:srgbClr val="002060"/>
              </a:solidFill>
            </a:endParaRPr>
          </a:p>
        </p:txBody>
      </p:sp>
      <p:sp>
        <p:nvSpPr>
          <p:cNvPr id="14" name="13 - TextBox"/>
          <p:cNvSpPr txBox="1"/>
          <p:nvPr/>
        </p:nvSpPr>
        <p:spPr>
          <a:xfrm>
            <a:off x="0" y="4129019"/>
            <a:ext cx="11692809" cy="1754326"/>
          </a:xfrm>
          <a:prstGeom prst="rect">
            <a:avLst/>
          </a:prstGeom>
          <a:solidFill>
            <a:schemeClr val="accent1">
              <a:lumMod val="40000"/>
              <a:lumOff val="60000"/>
              <a:alpha val="46000"/>
            </a:schemeClr>
          </a:solidFill>
          <a:scene3d>
            <a:camera prst="orthographicFront"/>
            <a:lightRig rig="threePt" dir="t"/>
          </a:scene3d>
          <a:sp3d>
            <a:bevelT/>
          </a:sp3d>
        </p:spPr>
        <p:txBody>
          <a:bodyPr wrap="square" rtlCol="0">
            <a:spAutoFit/>
          </a:bodyPr>
          <a:lstStyle/>
          <a:p>
            <a:pPr marL="342900" indent="-342900" algn="just">
              <a:buFont typeface="Wingdings" pitchFamily="2" charset="2"/>
              <a:buChar char="ü"/>
            </a:pPr>
            <a:r>
              <a:rPr lang="el-GR" b="1" dirty="0" smtClean="0"/>
              <a:t>Οι δυναμικές γραμμές ενός πεδίου έχουν αρχή την πηγή παραγωγής του πεδίου.</a:t>
            </a:r>
          </a:p>
          <a:p>
            <a:pPr marL="342900" indent="-342900" algn="just">
              <a:buFont typeface="Wingdings" pitchFamily="2" charset="2"/>
              <a:buChar char="ü"/>
            </a:pPr>
            <a:r>
              <a:rPr lang="el-GR" b="1" dirty="0" smtClean="0"/>
              <a:t>Οι δυναμικές γραμμές έχουν αρχή και τέλος.</a:t>
            </a:r>
          </a:p>
          <a:p>
            <a:pPr marL="342900" indent="-342900" algn="just">
              <a:buFont typeface="Wingdings" pitchFamily="2" charset="2"/>
              <a:buChar char="ü"/>
            </a:pPr>
            <a:r>
              <a:rPr lang="el-GR" b="1" dirty="0" smtClean="0"/>
              <a:t>Το διάνυσμα της έντασης του πεδίου είναι εφαπτόμενο σε κάθε σημείο της δυναμικής γραμμής.</a:t>
            </a:r>
          </a:p>
          <a:p>
            <a:pPr marL="342900" indent="-342900" algn="just">
              <a:buFont typeface="Wingdings" pitchFamily="2" charset="2"/>
              <a:buChar char="ü"/>
            </a:pPr>
            <a:r>
              <a:rPr lang="el-GR" b="1" dirty="0" smtClean="0"/>
              <a:t>Οι δυναμικές γραμμές δεν τέμνονται.</a:t>
            </a:r>
          </a:p>
          <a:p>
            <a:pPr marL="342900" indent="-342900" algn="just">
              <a:buFont typeface="Wingdings" pitchFamily="2" charset="2"/>
              <a:buChar char="ü"/>
            </a:pPr>
            <a:r>
              <a:rPr lang="el-GR" b="1" dirty="0" smtClean="0"/>
              <a:t>Η πυκνότητα των δυναμικών γραμμών σε μια περιοχή του χώρου είναι ανάλογη της έντασης του πεδίου στο χώρο αυτό.</a:t>
            </a:r>
            <a:endParaRPr lang="el-GR" b="1" dirty="0"/>
          </a:p>
        </p:txBody>
      </p:sp>
      <p:pic>
        <p:nvPicPr>
          <p:cNvPr id="15" name="Picture 12" descr="Αποτέλεσμα εικόνας για ηλεκτρικο πεδιο"/>
          <p:cNvPicPr>
            <a:picLocks noChangeAspect="1" noChangeArrowheads="1"/>
          </p:cNvPicPr>
          <p:nvPr/>
        </p:nvPicPr>
        <p:blipFill>
          <a:blip r:embed="rId2" cstate="print"/>
          <a:srcRect/>
          <a:stretch>
            <a:fillRect/>
          </a:stretch>
        </p:blipFill>
        <p:spPr bwMode="auto">
          <a:xfrm>
            <a:off x="7223214" y="1720748"/>
            <a:ext cx="2609850" cy="1752600"/>
          </a:xfrm>
          <a:prstGeom prst="rect">
            <a:avLst/>
          </a:prstGeom>
          <a:noFill/>
          <a:scene3d>
            <a:camera prst="orthographicFront"/>
            <a:lightRig rig="threePt" dir="t"/>
          </a:scene3d>
          <a:sp3d>
            <a:bevelT/>
          </a:sp3d>
        </p:spPr>
      </p:pic>
      <p:pic>
        <p:nvPicPr>
          <p:cNvPr id="339970" name="Picture 2" descr="Αποτέλεσμα εικόνας για ομογενες πεδιο"/>
          <p:cNvPicPr>
            <a:picLocks noChangeAspect="1" noChangeArrowheads="1"/>
          </p:cNvPicPr>
          <p:nvPr/>
        </p:nvPicPr>
        <p:blipFill>
          <a:blip r:embed="rId3" cstate="print"/>
          <a:srcRect/>
          <a:stretch>
            <a:fillRect/>
          </a:stretch>
        </p:blipFill>
        <p:spPr bwMode="auto">
          <a:xfrm>
            <a:off x="320506" y="1750419"/>
            <a:ext cx="3762375" cy="1771651"/>
          </a:xfrm>
          <a:prstGeom prst="rect">
            <a:avLst/>
          </a:prstGeom>
          <a:noFill/>
          <a:scene3d>
            <a:camera prst="orthographicFront"/>
            <a:lightRig rig="threePt" dir="t"/>
          </a:scene3d>
          <a:sp3d>
            <a:bevelT/>
          </a:sp3d>
        </p:spPr>
      </p:pic>
      <p:pic>
        <p:nvPicPr>
          <p:cNvPr id="339972" name="Picture 4" descr="Αποτέλεσμα εικόνας για ομογενες πεδιο"/>
          <p:cNvPicPr>
            <a:picLocks noChangeAspect="1" noChangeArrowheads="1"/>
          </p:cNvPicPr>
          <p:nvPr/>
        </p:nvPicPr>
        <p:blipFill>
          <a:blip r:embed="rId4" cstate="print"/>
          <a:srcRect/>
          <a:stretch>
            <a:fillRect/>
          </a:stretch>
        </p:blipFill>
        <p:spPr bwMode="auto">
          <a:xfrm>
            <a:off x="4740784" y="1782336"/>
            <a:ext cx="1828800" cy="1714500"/>
          </a:xfrm>
          <a:prstGeom prst="rect">
            <a:avLst/>
          </a:prstGeom>
          <a:noFill/>
          <a:scene3d>
            <a:camera prst="orthographicFront"/>
            <a:lightRig rig="threePt" dir="t"/>
          </a:scene3d>
          <a:sp3d>
            <a:bevelT/>
          </a:sp3d>
        </p:spPr>
      </p:pic>
      <p:pic>
        <p:nvPicPr>
          <p:cNvPr id="339974" name="Picture 6" descr="https://mekelektro.ru/wp-content/uploads/2018/08/wascreenje0.jpg"/>
          <p:cNvPicPr>
            <a:picLocks noChangeAspect="1" noChangeArrowheads="1"/>
          </p:cNvPicPr>
          <p:nvPr/>
        </p:nvPicPr>
        <p:blipFill>
          <a:blip r:embed="rId5" cstate="print"/>
          <a:srcRect/>
          <a:stretch>
            <a:fillRect/>
          </a:stretch>
        </p:blipFill>
        <p:spPr bwMode="auto">
          <a:xfrm>
            <a:off x="9936597" y="2026540"/>
            <a:ext cx="2057400" cy="933450"/>
          </a:xfrm>
          <a:prstGeom prst="rect">
            <a:avLst/>
          </a:prstGeom>
          <a:noFill/>
          <a:scene3d>
            <a:camera prst="orthographicFront"/>
            <a:lightRig rig="threePt" dir="t"/>
          </a:scene3d>
          <a:sp3d>
            <a:bevelT/>
          </a:sp3d>
        </p:spPr>
      </p:pic>
      <p:sp>
        <p:nvSpPr>
          <p:cNvPr id="20" name="19 - Θέση αριθμού διαφάνειας"/>
          <p:cNvSpPr>
            <a:spLocks noGrp="1"/>
          </p:cNvSpPr>
          <p:nvPr>
            <p:ph type="sldNum" sz="quarter" idx="12"/>
          </p:nvPr>
        </p:nvSpPr>
        <p:spPr/>
        <p:txBody>
          <a:bodyPr/>
          <a:lstStyle/>
          <a:p>
            <a:fld id="{C2F5A187-A889-495D-B202-899DA2CF5BAE}" type="slidenum">
              <a:rPr lang="en-US" smtClean="0"/>
              <a:pPr/>
              <a:t>22</a:t>
            </a:fld>
            <a:endParaRPr lang="en-US"/>
          </a:p>
        </p:txBody>
      </p:sp>
      <p:sp>
        <p:nvSpPr>
          <p:cNvPr id="16" name="16 - TextBox"/>
          <p:cNvSpPr txBox="1"/>
          <p:nvPr/>
        </p:nvSpPr>
        <p:spPr>
          <a:xfrm>
            <a:off x="10427544" y="3077462"/>
            <a:ext cx="1185333" cy="646331"/>
          </a:xfrm>
          <a:prstGeom prst="rect">
            <a:avLst/>
          </a:prstGeom>
          <a:solidFill>
            <a:schemeClr val="accent1">
              <a:lumMod val="40000"/>
              <a:lumOff val="60000"/>
              <a:alpha val="89000"/>
            </a:schemeClr>
          </a:solidFill>
          <a:scene3d>
            <a:camera prst="orthographicFront"/>
            <a:lightRig rig="threePt" dir="t"/>
          </a:scene3d>
          <a:sp3d>
            <a:bevelT/>
          </a:sp3d>
        </p:spPr>
        <p:txBody>
          <a:bodyPr wrap="square" rtlCol="0">
            <a:spAutoFit/>
          </a:bodyPr>
          <a:lstStyle/>
          <a:p>
            <a:r>
              <a:rPr lang="el-GR" dirty="0" smtClean="0"/>
              <a:t>Ομογενές Πεδίο</a:t>
            </a:r>
            <a:endParaRPr lang="el-GR"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7" name="Text Box 5"/>
          <p:cNvSpPr txBox="1">
            <a:spLocks noChangeArrowheads="1"/>
          </p:cNvSpPr>
          <p:nvPr/>
        </p:nvSpPr>
        <p:spPr bwMode="auto">
          <a:xfrm>
            <a:off x="85253" y="1889281"/>
            <a:ext cx="11887200" cy="1631216"/>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4000" b="1" dirty="0" smtClean="0">
                <a:solidFill>
                  <a:srgbClr val="0F7698"/>
                </a:solidFill>
              </a:rPr>
              <a:t>Προβλήματα υπολογισμού έντασης Πεδίου</a:t>
            </a:r>
            <a:endParaRPr lang="en-US" sz="4000" b="1" dirty="0" smtClean="0">
              <a:solidFill>
                <a:srgbClr val="0F7698"/>
              </a:solidFill>
            </a:endParaRPr>
          </a:p>
          <a:p>
            <a:pPr algn="ctr" eaLnBrk="1" hangingPunct="1">
              <a:spcBef>
                <a:spcPct val="50000"/>
              </a:spcBef>
            </a:pPr>
            <a:r>
              <a:rPr lang="el-GR" sz="4000" b="1" dirty="0" smtClean="0">
                <a:solidFill>
                  <a:srgbClr val="0F7698"/>
                </a:solidFill>
              </a:rPr>
              <a:t>από διακριτές πηγές</a:t>
            </a:r>
            <a:endParaRPr lang="en-US" sz="4000" b="1" dirty="0" smtClean="0">
              <a:solidFill>
                <a:srgbClr val="0F7698"/>
              </a:solidFill>
            </a:endParaRPr>
          </a:p>
        </p:txBody>
      </p:sp>
      <p:sp>
        <p:nvSpPr>
          <p:cNvPr id="7" name="6 - Θέση αριθμού διαφάνειας"/>
          <p:cNvSpPr>
            <a:spLocks noGrp="1"/>
          </p:cNvSpPr>
          <p:nvPr>
            <p:ph type="sldNum" sz="quarter" idx="12"/>
          </p:nvPr>
        </p:nvSpPr>
        <p:spPr/>
        <p:txBody>
          <a:bodyPr/>
          <a:lstStyle/>
          <a:p>
            <a:fld id="{C2F5A187-A889-495D-B202-899DA2CF5BAE}" type="slidenum">
              <a:rPr lang="en-US" smtClean="0"/>
              <a:pPr/>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6" name="Rectangle 4"/>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223239" name="Rectangle 7"/>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223242" name="Rectangle 10"/>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10" name="Rectangle 4"/>
          <p:cNvSpPr>
            <a:spLocks noGrp="1" noChangeArrowheads="1"/>
          </p:cNvSpPr>
          <p:nvPr>
            <p:ph type="title"/>
          </p:nvPr>
        </p:nvSpPr>
        <p:spPr>
          <a:xfrm>
            <a:off x="1229710" y="129809"/>
            <a:ext cx="9343697" cy="655638"/>
          </a:xfrm>
        </p:spPr>
        <p:txBody>
          <a:bodyPr>
            <a:normAutofit/>
          </a:bodyPr>
          <a:lstStyle/>
          <a:p>
            <a:pPr algn="ctr" eaLnBrk="1" hangingPunct="1"/>
            <a:r>
              <a:rPr lang="el-GR" b="1" dirty="0" smtClean="0">
                <a:solidFill>
                  <a:srgbClr val="0F7698"/>
                </a:solidFill>
              </a:rPr>
              <a:t>Διακριτές πηγές του πεδίου</a:t>
            </a:r>
            <a:endParaRPr lang="en-US" b="1" dirty="0" smtClean="0">
              <a:solidFill>
                <a:srgbClr val="0F7698"/>
              </a:solidFill>
            </a:endParaRPr>
          </a:p>
        </p:txBody>
      </p:sp>
      <p:sp>
        <p:nvSpPr>
          <p:cNvPr id="20" name="19 - TextBox"/>
          <p:cNvSpPr txBox="1"/>
          <p:nvPr/>
        </p:nvSpPr>
        <p:spPr>
          <a:xfrm>
            <a:off x="5734974" y="1119502"/>
            <a:ext cx="2904067" cy="461665"/>
          </a:xfrm>
          <a:prstGeom prst="rect">
            <a:avLst/>
          </a:prstGeom>
          <a:solidFill>
            <a:schemeClr val="accent1">
              <a:lumMod val="40000"/>
              <a:lumOff val="60000"/>
            </a:schemeClr>
          </a:solidFill>
          <a:scene3d>
            <a:camera prst="orthographicFront"/>
            <a:lightRig rig="threePt" dir="t"/>
          </a:scene3d>
          <a:sp3d>
            <a:bevelT/>
          </a:sp3d>
        </p:spPr>
        <p:txBody>
          <a:bodyPr wrap="square" rtlCol="0">
            <a:spAutoFit/>
          </a:bodyPr>
          <a:lstStyle/>
          <a:p>
            <a:pPr algn="ctr"/>
            <a:r>
              <a:rPr lang="el-GR" sz="2400" b="1" dirty="0" smtClean="0">
                <a:solidFill>
                  <a:srgbClr val="002060"/>
                </a:solidFill>
              </a:rPr>
              <a:t>Ηλεκτρικό Πεδίο</a:t>
            </a:r>
            <a:endParaRPr lang="el-GR" sz="2400" b="1" dirty="0">
              <a:solidFill>
                <a:srgbClr val="002060"/>
              </a:solidFill>
            </a:endParaRPr>
          </a:p>
        </p:txBody>
      </p:sp>
      <p:graphicFrame>
        <p:nvGraphicFramePr>
          <p:cNvPr id="24" name="Object 12"/>
          <p:cNvGraphicFramePr>
            <a:graphicFrameLocks noChangeAspect="1"/>
          </p:cNvGraphicFramePr>
          <p:nvPr>
            <p:extLst>
              <p:ext uri="{D42A27DB-BD31-4B8C-83A1-F6EECF244321}">
                <p14:modId xmlns:p14="http://schemas.microsoft.com/office/powerpoint/2010/main" val="4102311172"/>
              </p:ext>
            </p:extLst>
          </p:nvPr>
        </p:nvGraphicFramePr>
        <p:xfrm>
          <a:off x="6222873" y="1776092"/>
          <a:ext cx="1943100" cy="990600"/>
        </p:xfrm>
        <a:graphic>
          <a:graphicData uri="http://schemas.openxmlformats.org/presentationml/2006/ole">
            <mc:AlternateContent xmlns:mc="http://schemas.openxmlformats.org/markup-compatibility/2006">
              <mc:Choice xmlns:v="urn:schemas-microsoft-com:vml" Requires="v">
                <p:oleObj spid="_x0000_s427049" name="Equation" r:id="rId3" imgW="1942920" imgH="990360" progId="Equation.DSMT4">
                  <p:embed/>
                </p:oleObj>
              </mc:Choice>
              <mc:Fallback>
                <p:oleObj name="Equation" r:id="rId3" imgW="1942920" imgH="990360" progId="Equation.DSMT4">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2873" y="1776092"/>
                        <a:ext cx="1943100" cy="990600"/>
                      </a:xfrm>
                      <a:prstGeom prst="rect">
                        <a:avLst/>
                      </a:prstGeom>
                      <a:solidFill>
                        <a:schemeClr val="folHlink"/>
                      </a:solidFill>
                    </p:spPr>
                  </p:pic>
                </p:oleObj>
              </mc:Fallback>
            </mc:AlternateContent>
          </a:graphicData>
        </a:graphic>
      </p:graphicFrame>
      <p:graphicFrame>
        <p:nvGraphicFramePr>
          <p:cNvPr id="31" name="Object 12"/>
          <p:cNvGraphicFramePr>
            <a:graphicFrameLocks noChangeAspect="1"/>
          </p:cNvGraphicFramePr>
          <p:nvPr>
            <p:extLst>
              <p:ext uri="{D42A27DB-BD31-4B8C-83A1-F6EECF244321}">
                <p14:modId xmlns:p14="http://schemas.microsoft.com/office/powerpoint/2010/main" val="1036775855"/>
              </p:ext>
            </p:extLst>
          </p:nvPr>
        </p:nvGraphicFramePr>
        <p:xfrm>
          <a:off x="6267852" y="3195319"/>
          <a:ext cx="1930400" cy="990600"/>
        </p:xfrm>
        <a:graphic>
          <a:graphicData uri="http://schemas.openxmlformats.org/presentationml/2006/ole">
            <mc:AlternateContent xmlns:mc="http://schemas.openxmlformats.org/markup-compatibility/2006">
              <mc:Choice xmlns:v="urn:schemas-microsoft-com:vml" Requires="v">
                <p:oleObj spid="_x0000_s427050" name="Equation" r:id="rId5" imgW="1930320" imgH="990360" progId="Equation.DSMT4">
                  <p:embed/>
                </p:oleObj>
              </mc:Choice>
              <mc:Fallback>
                <p:oleObj name="Equation" r:id="rId5" imgW="1930320" imgH="990360" progId="Equation.DSMT4">
                  <p:embed/>
                  <p:pic>
                    <p:nvPicPr>
                      <p:cNvPr id="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7852" y="3195319"/>
                        <a:ext cx="1930400" cy="990600"/>
                      </a:xfrm>
                      <a:prstGeom prst="rect">
                        <a:avLst/>
                      </a:prstGeom>
                      <a:solidFill>
                        <a:schemeClr val="folHlink"/>
                      </a:solidFill>
                    </p:spPr>
                  </p:pic>
                </p:oleObj>
              </mc:Fallback>
            </mc:AlternateContent>
          </a:graphicData>
        </a:graphic>
      </p:graphicFrame>
      <p:sp>
        <p:nvSpPr>
          <p:cNvPr id="21" name="20 - Θέση αριθμού διαφάνειας"/>
          <p:cNvSpPr>
            <a:spLocks noGrp="1"/>
          </p:cNvSpPr>
          <p:nvPr>
            <p:ph type="sldNum" sz="quarter" idx="12"/>
          </p:nvPr>
        </p:nvSpPr>
        <p:spPr>
          <a:xfrm>
            <a:off x="11277419" y="6120384"/>
            <a:ext cx="683339" cy="365125"/>
          </a:xfrm>
        </p:spPr>
        <p:txBody>
          <a:bodyPr/>
          <a:lstStyle/>
          <a:p>
            <a:fld id="{C2F5A187-A889-495D-B202-899DA2CF5BAE}" type="slidenum">
              <a:rPr lang="en-US" smtClean="0"/>
              <a:pPr/>
              <a:t>24</a:t>
            </a:fld>
            <a:endParaRPr lang="en-US" dirty="0"/>
          </a:p>
        </p:txBody>
      </p:sp>
      <p:graphicFrame>
        <p:nvGraphicFramePr>
          <p:cNvPr id="427016" name="Object 8"/>
          <p:cNvGraphicFramePr>
            <a:graphicFrameLocks noChangeAspect="1"/>
          </p:cNvGraphicFramePr>
          <p:nvPr>
            <p:extLst>
              <p:ext uri="{D42A27DB-BD31-4B8C-83A1-F6EECF244321}">
                <p14:modId xmlns:p14="http://schemas.microsoft.com/office/powerpoint/2010/main" val="2907713730"/>
              </p:ext>
            </p:extLst>
          </p:nvPr>
        </p:nvGraphicFramePr>
        <p:xfrm>
          <a:off x="6236809" y="4736257"/>
          <a:ext cx="1981200" cy="990600"/>
        </p:xfrm>
        <a:graphic>
          <a:graphicData uri="http://schemas.openxmlformats.org/presentationml/2006/ole">
            <mc:AlternateContent xmlns:mc="http://schemas.openxmlformats.org/markup-compatibility/2006">
              <mc:Choice xmlns:v="urn:schemas-microsoft-com:vml" Requires="v">
                <p:oleObj spid="_x0000_s427051" name="Equation" r:id="rId7" imgW="1981080" imgH="990360" progId="Equation.DSMT4">
                  <p:embed/>
                </p:oleObj>
              </mc:Choice>
              <mc:Fallback>
                <p:oleObj name="Equation" r:id="rId7" imgW="1981080" imgH="990360" progId="Equation.DSMT4">
                  <p:embed/>
                  <p:pic>
                    <p:nvPicPr>
                      <p:cNvPr id="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36809" y="4736257"/>
                        <a:ext cx="1981200" cy="990600"/>
                      </a:xfrm>
                      <a:prstGeom prst="rect">
                        <a:avLst/>
                      </a:prstGeom>
                      <a:solidFill>
                        <a:schemeClr val="folHlink"/>
                      </a:solidFill>
                    </p:spPr>
                  </p:pic>
                </p:oleObj>
              </mc:Fallback>
            </mc:AlternateContent>
          </a:graphicData>
        </a:graphic>
      </p:graphicFrame>
      <p:sp>
        <p:nvSpPr>
          <p:cNvPr id="26" name="25 - Αριστερό άγκιστρο"/>
          <p:cNvSpPr/>
          <p:nvPr/>
        </p:nvSpPr>
        <p:spPr>
          <a:xfrm>
            <a:off x="5706758" y="3511413"/>
            <a:ext cx="417689" cy="1817511"/>
          </a:xfrm>
          <a:prstGeom prst="lef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27" name="26 - TextBox"/>
          <p:cNvSpPr txBox="1"/>
          <p:nvPr/>
        </p:nvSpPr>
        <p:spPr>
          <a:xfrm>
            <a:off x="3076448" y="3375941"/>
            <a:ext cx="2449689" cy="707886"/>
          </a:xfrm>
          <a:prstGeom prst="rect">
            <a:avLst/>
          </a:prstGeom>
          <a:solidFill>
            <a:srgbClr val="996600"/>
          </a:solidFill>
          <a:scene3d>
            <a:camera prst="orthographicFront"/>
            <a:lightRig rig="threePt" dir="t"/>
          </a:scene3d>
          <a:sp3d>
            <a:bevelT/>
          </a:sp3d>
        </p:spPr>
        <p:txBody>
          <a:bodyPr wrap="square" rtlCol="0">
            <a:spAutoFit/>
          </a:bodyPr>
          <a:lstStyle/>
          <a:p>
            <a:pPr algn="ctr"/>
            <a:r>
              <a:rPr lang="el-GR" sz="2000" b="1" dirty="0" smtClean="0">
                <a:solidFill>
                  <a:srgbClr val="002060"/>
                </a:solidFill>
              </a:rPr>
              <a:t>Διανυσματικό άθροισμα</a:t>
            </a:r>
          </a:p>
        </p:txBody>
      </p:sp>
      <p:graphicFrame>
        <p:nvGraphicFramePr>
          <p:cNvPr id="427019" name="Object 11"/>
          <p:cNvGraphicFramePr>
            <a:graphicFrameLocks noChangeAspect="1"/>
          </p:cNvGraphicFramePr>
          <p:nvPr>
            <p:extLst>
              <p:ext uri="{D42A27DB-BD31-4B8C-83A1-F6EECF244321}">
                <p14:modId xmlns:p14="http://schemas.microsoft.com/office/powerpoint/2010/main" val="1674647411"/>
              </p:ext>
            </p:extLst>
          </p:nvPr>
        </p:nvGraphicFramePr>
        <p:xfrm>
          <a:off x="3183164" y="4294226"/>
          <a:ext cx="2247900" cy="444500"/>
        </p:xfrm>
        <a:graphic>
          <a:graphicData uri="http://schemas.openxmlformats.org/presentationml/2006/ole">
            <mc:AlternateContent xmlns:mc="http://schemas.openxmlformats.org/markup-compatibility/2006">
              <mc:Choice xmlns:v="urn:schemas-microsoft-com:vml" Requires="v">
                <p:oleObj spid="_x0000_s427052" name="Equation" r:id="rId9" imgW="2247840" imgH="444240" progId="Equation.DSMT4">
                  <p:embed/>
                </p:oleObj>
              </mc:Choice>
              <mc:Fallback>
                <p:oleObj name="Equation" r:id="rId9" imgW="2247840" imgH="444240" progId="Equation.DSMT4">
                  <p:embed/>
                  <p:pic>
                    <p:nvPicPr>
                      <p:cNvPr id="0"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83164" y="4294226"/>
                        <a:ext cx="2247900" cy="444500"/>
                      </a:xfrm>
                      <a:prstGeom prst="rect">
                        <a:avLst/>
                      </a:prstGeom>
                      <a:solidFill>
                        <a:schemeClr val="folHlink"/>
                      </a:solidFill>
                    </p:spPr>
                  </p:pic>
                </p:oleObj>
              </mc:Fallback>
            </mc:AlternateContent>
          </a:graphicData>
        </a:graphic>
      </p:graphicFrame>
      <p:graphicFrame>
        <p:nvGraphicFramePr>
          <p:cNvPr id="427020" name="Object 12"/>
          <p:cNvGraphicFramePr>
            <a:graphicFrameLocks noChangeAspect="1"/>
          </p:cNvGraphicFramePr>
          <p:nvPr>
            <p:extLst>
              <p:ext uri="{D42A27DB-BD31-4B8C-83A1-F6EECF244321}">
                <p14:modId xmlns:p14="http://schemas.microsoft.com/office/powerpoint/2010/main" val="227236253"/>
              </p:ext>
            </p:extLst>
          </p:nvPr>
        </p:nvGraphicFramePr>
        <p:xfrm>
          <a:off x="3157587" y="5001899"/>
          <a:ext cx="2311400" cy="508000"/>
        </p:xfrm>
        <a:graphic>
          <a:graphicData uri="http://schemas.openxmlformats.org/presentationml/2006/ole">
            <mc:AlternateContent xmlns:mc="http://schemas.openxmlformats.org/markup-compatibility/2006">
              <mc:Choice xmlns:v="urn:schemas-microsoft-com:vml" Requires="v">
                <p:oleObj spid="_x0000_s427053" name="Equation" r:id="rId11" imgW="2311200" imgH="507960" progId="Equation.DSMT4">
                  <p:embed/>
                </p:oleObj>
              </mc:Choice>
              <mc:Fallback>
                <p:oleObj name="Equation" r:id="rId11" imgW="2311200" imgH="507960" progId="Equation.DSMT4">
                  <p:embed/>
                  <p:pic>
                    <p:nvPicPr>
                      <p:cNvPr id="0"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57587" y="5001899"/>
                        <a:ext cx="2311400" cy="508000"/>
                      </a:xfrm>
                      <a:prstGeom prst="rect">
                        <a:avLst/>
                      </a:prstGeom>
                      <a:solidFill>
                        <a:schemeClr val="folHlink"/>
                      </a:solidFill>
                    </p:spPr>
                  </p:pic>
                </p:oleObj>
              </mc:Fallback>
            </mc:AlternateContent>
          </a:graphicData>
        </a:graphic>
      </p:graphicFrame>
    </p:spTree>
    <p:extLst>
      <p:ext uri="{BB962C8B-B14F-4D97-AF65-F5344CB8AC3E}">
        <p14:creationId xmlns:p14="http://schemas.microsoft.com/office/powerpoint/2010/main" val="1405838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13" name="Rectangle 17"/>
          <p:cNvSpPr>
            <a:spLocks noChangeArrowheads="1"/>
          </p:cNvSpPr>
          <p:nvPr/>
        </p:nvSpPr>
        <p:spPr bwMode="auto">
          <a:xfrm>
            <a:off x="0" y="809625"/>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208919" name="Rectangle 23"/>
          <p:cNvSpPr>
            <a:spLocks noChangeArrowheads="1"/>
          </p:cNvSpPr>
          <p:nvPr/>
        </p:nvSpPr>
        <p:spPr bwMode="auto">
          <a:xfrm>
            <a:off x="0" y="1095375"/>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4"/>
          <p:cNvSpPr>
            <a:spLocks noGrp="1" noChangeArrowheads="1"/>
          </p:cNvSpPr>
          <p:nvPr>
            <p:ph type="title"/>
          </p:nvPr>
        </p:nvSpPr>
        <p:spPr>
          <a:xfrm>
            <a:off x="430934" y="129809"/>
            <a:ext cx="11046373" cy="1236536"/>
          </a:xfrm>
        </p:spPr>
        <p:txBody>
          <a:bodyPr>
            <a:normAutofit fontScale="90000"/>
          </a:bodyPr>
          <a:lstStyle/>
          <a:p>
            <a:pPr algn="ctr" eaLnBrk="1" hangingPunct="1"/>
            <a:r>
              <a:rPr lang="el-GR" sz="3100" b="1" dirty="0" smtClean="0">
                <a:solidFill>
                  <a:srgbClr val="0F7698"/>
                </a:solidFill>
              </a:rPr>
              <a:t>Προβλήματα υπολογισμού Έντασης Πεδίου - Διακριτές Πηγές</a:t>
            </a:r>
            <a:r>
              <a:rPr lang="en-US" b="1" dirty="0" smtClean="0">
                <a:solidFill>
                  <a:srgbClr val="0F7698"/>
                </a:solidFill>
              </a:rPr>
              <a:t/>
            </a:r>
            <a:br>
              <a:rPr lang="en-US" b="1" dirty="0" smtClean="0">
                <a:solidFill>
                  <a:srgbClr val="0F7698"/>
                </a:solidFill>
              </a:rPr>
            </a:br>
            <a:r>
              <a:rPr lang="en-US" b="1" dirty="0" smtClean="0">
                <a:solidFill>
                  <a:srgbClr val="0F7698"/>
                </a:solidFill>
              </a:rPr>
              <a:t/>
            </a:r>
            <a:br>
              <a:rPr lang="en-US" b="1" dirty="0" smtClean="0">
                <a:solidFill>
                  <a:srgbClr val="0F7698"/>
                </a:solidFill>
              </a:rPr>
            </a:br>
            <a:endParaRPr lang="en-US" b="1" dirty="0" smtClean="0">
              <a:solidFill>
                <a:srgbClr val="0F7698"/>
              </a:solidFill>
            </a:endParaRPr>
          </a:p>
        </p:txBody>
      </p:sp>
      <p:pic>
        <p:nvPicPr>
          <p:cNvPr id="433153" name="Picture 1"/>
          <p:cNvPicPr>
            <a:picLocks noChangeAspect="1" noChangeArrowheads="1"/>
          </p:cNvPicPr>
          <p:nvPr/>
        </p:nvPicPr>
        <p:blipFill>
          <a:blip r:embed="rId2" cstate="print"/>
          <a:srcRect/>
          <a:stretch>
            <a:fillRect/>
          </a:stretch>
        </p:blipFill>
        <p:spPr bwMode="auto">
          <a:xfrm>
            <a:off x="4075549" y="1523180"/>
            <a:ext cx="3914775" cy="3286125"/>
          </a:xfrm>
          <a:prstGeom prst="rect">
            <a:avLst/>
          </a:prstGeom>
          <a:noFill/>
          <a:ln w="9525">
            <a:noFill/>
            <a:miter lim="800000"/>
            <a:headEnd/>
            <a:tailEnd/>
          </a:ln>
          <a:scene3d>
            <a:camera prst="orthographicFront"/>
            <a:lightRig rig="threePt" dir="t"/>
          </a:scene3d>
          <a:sp3d>
            <a:bevelT/>
          </a:sp3d>
        </p:spPr>
      </p:pic>
      <p:sp>
        <p:nvSpPr>
          <p:cNvPr id="12" name="11 - TextBox"/>
          <p:cNvSpPr txBox="1"/>
          <p:nvPr/>
        </p:nvSpPr>
        <p:spPr>
          <a:xfrm>
            <a:off x="409903" y="830317"/>
            <a:ext cx="11372194" cy="400110"/>
          </a:xfrm>
          <a:prstGeom prst="rect">
            <a:avLst/>
          </a:prstGeom>
          <a:noFill/>
        </p:spPr>
        <p:txBody>
          <a:bodyPr wrap="square" rtlCol="0">
            <a:spAutoFit/>
          </a:bodyPr>
          <a:lstStyle/>
          <a:p>
            <a:r>
              <a:rPr lang="el-GR" sz="2000" b="1" dirty="0" smtClean="0"/>
              <a:t>Να υπολογίσετε την ένταση του ηλεκτρικού πεδίου στα σημεία α, </a:t>
            </a:r>
            <a:r>
              <a:rPr lang="en-US" sz="2000" b="1" dirty="0" smtClean="0"/>
              <a:t>b </a:t>
            </a:r>
            <a:r>
              <a:rPr lang="el-GR" sz="2000" b="1" dirty="0" smtClean="0"/>
              <a:t>και </a:t>
            </a:r>
            <a:r>
              <a:rPr lang="en-US" sz="2000" b="1" dirty="0" smtClean="0"/>
              <a:t>c </a:t>
            </a:r>
            <a:r>
              <a:rPr lang="el-GR" sz="2000" b="1" dirty="0" smtClean="0"/>
              <a:t>του σχήματος</a:t>
            </a:r>
            <a:endParaRPr lang="el-GR" sz="2000" b="1" dirty="0"/>
          </a:p>
        </p:txBody>
      </p:sp>
      <p:sp>
        <p:nvSpPr>
          <p:cNvPr id="10" name="9 - Θέση αριθμού διαφάνειας"/>
          <p:cNvSpPr>
            <a:spLocks noGrp="1"/>
          </p:cNvSpPr>
          <p:nvPr>
            <p:ph type="sldNum" sz="quarter" idx="12"/>
          </p:nvPr>
        </p:nvSpPr>
        <p:spPr/>
        <p:txBody>
          <a:bodyPr/>
          <a:lstStyle/>
          <a:p>
            <a:fld id="{C2F5A187-A889-495D-B202-899DA2CF5BAE}" type="slidenum">
              <a:rPr lang="en-US" smtClean="0"/>
              <a:pPr/>
              <a:t>25</a:t>
            </a:fld>
            <a:endParaRPr lang="en-US"/>
          </a:p>
        </p:txBody>
      </p:sp>
    </p:spTree>
    <p:extLst>
      <p:ext uri="{BB962C8B-B14F-4D97-AF65-F5344CB8AC3E}">
        <p14:creationId xmlns:p14="http://schemas.microsoft.com/office/powerpoint/2010/main" val="1405838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13" name="Rectangle 17"/>
          <p:cNvSpPr>
            <a:spLocks noChangeArrowheads="1"/>
          </p:cNvSpPr>
          <p:nvPr/>
        </p:nvSpPr>
        <p:spPr bwMode="auto">
          <a:xfrm>
            <a:off x="0" y="809625"/>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208919" name="Rectangle 23"/>
          <p:cNvSpPr>
            <a:spLocks noChangeArrowheads="1"/>
          </p:cNvSpPr>
          <p:nvPr/>
        </p:nvSpPr>
        <p:spPr bwMode="auto">
          <a:xfrm>
            <a:off x="0" y="1095375"/>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4"/>
          <p:cNvSpPr>
            <a:spLocks noGrp="1" noChangeArrowheads="1"/>
          </p:cNvSpPr>
          <p:nvPr>
            <p:ph type="title"/>
          </p:nvPr>
        </p:nvSpPr>
        <p:spPr>
          <a:xfrm>
            <a:off x="430934" y="129809"/>
            <a:ext cx="11046373" cy="1236536"/>
          </a:xfrm>
        </p:spPr>
        <p:txBody>
          <a:bodyPr>
            <a:normAutofit fontScale="90000"/>
          </a:bodyPr>
          <a:lstStyle/>
          <a:p>
            <a:pPr algn="ctr" eaLnBrk="1" hangingPunct="1"/>
            <a:r>
              <a:rPr lang="el-GR" sz="3100" b="1" dirty="0" smtClean="0">
                <a:solidFill>
                  <a:srgbClr val="0F7698"/>
                </a:solidFill>
              </a:rPr>
              <a:t>Προβλήματα υπολογισμού Έντασης Πεδίου - Διακριτές Πηγές</a:t>
            </a:r>
            <a:r>
              <a:rPr lang="en-US" b="1" dirty="0" smtClean="0">
                <a:solidFill>
                  <a:srgbClr val="0F7698"/>
                </a:solidFill>
              </a:rPr>
              <a:t/>
            </a:r>
            <a:br>
              <a:rPr lang="en-US" b="1" dirty="0" smtClean="0">
                <a:solidFill>
                  <a:srgbClr val="0F7698"/>
                </a:solidFill>
              </a:rPr>
            </a:br>
            <a:r>
              <a:rPr lang="en-US" b="1" dirty="0" smtClean="0">
                <a:solidFill>
                  <a:srgbClr val="0F7698"/>
                </a:solidFill>
              </a:rPr>
              <a:t/>
            </a:r>
            <a:br>
              <a:rPr lang="en-US" b="1" dirty="0" smtClean="0">
                <a:solidFill>
                  <a:srgbClr val="0F7698"/>
                </a:solidFill>
              </a:rPr>
            </a:br>
            <a:endParaRPr lang="en-US" b="1" dirty="0" smtClean="0">
              <a:solidFill>
                <a:srgbClr val="0F7698"/>
              </a:solidFill>
            </a:endParaRPr>
          </a:p>
        </p:txBody>
      </p:sp>
      <p:sp>
        <p:nvSpPr>
          <p:cNvPr id="12" name="11 - TextBox"/>
          <p:cNvSpPr txBox="1"/>
          <p:nvPr/>
        </p:nvSpPr>
        <p:spPr>
          <a:xfrm>
            <a:off x="409903" y="830317"/>
            <a:ext cx="11372194" cy="707886"/>
          </a:xfrm>
          <a:prstGeom prst="rect">
            <a:avLst/>
          </a:prstGeom>
          <a:noFill/>
        </p:spPr>
        <p:txBody>
          <a:bodyPr wrap="square" rtlCol="0">
            <a:spAutoFit/>
          </a:bodyPr>
          <a:lstStyle/>
          <a:p>
            <a:r>
              <a:rPr lang="el-GR" sz="2000" b="1" dirty="0" smtClean="0"/>
              <a:t>Να υπολογίσετε την ένταση του ηλεκτρικού πεδίου στην περιοχή του φορτίου 2μ</a:t>
            </a:r>
            <a:r>
              <a:rPr lang="en-US" sz="2000" b="1" dirty="0" smtClean="0"/>
              <a:t>C. </a:t>
            </a:r>
            <a:r>
              <a:rPr lang="el-GR" sz="2000" b="1" dirty="0" smtClean="0"/>
              <a:t>Να υπολογίσετε επίσης τη δύναμη που εξασκείται επάνω του.</a:t>
            </a:r>
            <a:endParaRPr lang="el-GR" sz="2000" b="1" dirty="0"/>
          </a:p>
        </p:txBody>
      </p:sp>
      <p:pic>
        <p:nvPicPr>
          <p:cNvPr id="14" name="Picture 12" descr="Αποτέλεσμα εικόνας για ηλεκτρικο πεδιο σημειακου φορτιου"/>
          <p:cNvPicPr>
            <a:picLocks noChangeAspect="1" noChangeArrowheads="1"/>
          </p:cNvPicPr>
          <p:nvPr/>
        </p:nvPicPr>
        <p:blipFill>
          <a:blip r:embed="rId2" cstate="print"/>
          <a:srcRect/>
          <a:stretch>
            <a:fillRect/>
          </a:stretch>
        </p:blipFill>
        <p:spPr bwMode="auto">
          <a:xfrm>
            <a:off x="536027" y="1743403"/>
            <a:ext cx="3755589" cy="2303079"/>
          </a:xfrm>
          <a:prstGeom prst="rect">
            <a:avLst/>
          </a:prstGeom>
          <a:noFill/>
          <a:scene3d>
            <a:camera prst="orthographicFront"/>
            <a:lightRig rig="threePt" dir="t"/>
          </a:scene3d>
          <a:sp3d>
            <a:bevelT/>
          </a:sp3d>
        </p:spPr>
      </p:pic>
      <p:sp>
        <p:nvSpPr>
          <p:cNvPr id="9" name="8 - Θέση αριθμού διαφάνειας"/>
          <p:cNvSpPr>
            <a:spLocks noGrp="1"/>
          </p:cNvSpPr>
          <p:nvPr>
            <p:ph type="sldNum" sz="quarter" idx="12"/>
          </p:nvPr>
        </p:nvSpPr>
        <p:spPr/>
        <p:txBody>
          <a:bodyPr/>
          <a:lstStyle/>
          <a:p>
            <a:fld id="{C2F5A187-A889-495D-B202-899DA2CF5BAE}" type="slidenum">
              <a:rPr lang="en-US" smtClean="0"/>
              <a:pPr/>
              <a:t>26</a:t>
            </a:fld>
            <a:endParaRPr lang="en-US"/>
          </a:p>
        </p:txBody>
      </p:sp>
    </p:spTree>
    <p:extLst>
      <p:ext uri="{BB962C8B-B14F-4D97-AF65-F5344CB8AC3E}">
        <p14:creationId xmlns:p14="http://schemas.microsoft.com/office/powerpoint/2010/main" val="1405838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7" name="Text Box 5"/>
          <p:cNvSpPr txBox="1">
            <a:spLocks noChangeArrowheads="1"/>
          </p:cNvSpPr>
          <p:nvPr/>
        </p:nvSpPr>
        <p:spPr bwMode="auto">
          <a:xfrm>
            <a:off x="148313" y="1973361"/>
            <a:ext cx="11887200" cy="707886"/>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4000" b="1" dirty="0" smtClean="0">
                <a:solidFill>
                  <a:srgbClr val="0F7698"/>
                </a:solidFill>
              </a:rPr>
              <a:t>Συνεχείς κατανομές πηγών του πεδίου</a:t>
            </a:r>
            <a:endParaRPr lang="en-US" sz="4000" b="1" dirty="0" smtClean="0">
              <a:solidFill>
                <a:srgbClr val="0F7698"/>
              </a:solidFill>
            </a:endParaRPr>
          </a:p>
        </p:txBody>
      </p:sp>
      <p:sp>
        <p:nvSpPr>
          <p:cNvPr id="7" name="6 - Θέση αριθμού διαφάνειας"/>
          <p:cNvSpPr>
            <a:spLocks noGrp="1"/>
          </p:cNvSpPr>
          <p:nvPr>
            <p:ph type="sldNum" sz="quarter" idx="12"/>
          </p:nvPr>
        </p:nvSpPr>
        <p:spPr/>
        <p:txBody>
          <a:bodyPr/>
          <a:lstStyle/>
          <a:p>
            <a:fld id="{C2F5A187-A889-495D-B202-899DA2CF5BAE}" type="slidenum">
              <a:rPr lang="en-US" smtClean="0"/>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8" name="Rectangle 12"/>
          <p:cNvSpPr>
            <a:spLocks noChangeArrowheads="1"/>
          </p:cNvSpPr>
          <p:nvPr/>
        </p:nvSpPr>
        <p:spPr bwMode="auto">
          <a:xfrm>
            <a:off x="0" y="1114425"/>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208919" name="Rectangle 23"/>
          <p:cNvSpPr>
            <a:spLocks noChangeArrowheads="1"/>
          </p:cNvSpPr>
          <p:nvPr/>
        </p:nvSpPr>
        <p:spPr bwMode="auto">
          <a:xfrm>
            <a:off x="0" y="1095375"/>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223236" name="Rectangle 4"/>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223239" name="Rectangle 7"/>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223240" name="Rectangle 8"/>
          <p:cNvSpPr>
            <a:spLocks noChangeArrowheads="1"/>
          </p:cNvSpPr>
          <p:nvPr/>
        </p:nvSpPr>
        <p:spPr bwMode="auto">
          <a:xfrm>
            <a:off x="0" y="112395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223242" name="Rectangle 10"/>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10" name="Rectangle 4"/>
          <p:cNvSpPr>
            <a:spLocks noGrp="1" noChangeArrowheads="1"/>
          </p:cNvSpPr>
          <p:nvPr>
            <p:ph type="title"/>
          </p:nvPr>
        </p:nvSpPr>
        <p:spPr>
          <a:xfrm>
            <a:off x="1229710" y="129809"/>
            <a:ext cx="9343697" cy="655638"/>
          </a:xfrm>
        </p:spPr>
        <p:txBody>
          <a:bodyPr>
            <a:normAutofit/>
          </a:bodyPr>
          <a:lstStyle/>
          <a:p>
            <a:pPr algn="ctr" eaLnBrk="1" hangingPunct="1"/>
            <a:r>
              <a:rPr lang="el-GR" b="1" dirty="0" smtClean="0">
                <a:solidFill>
                  <a:srgbClr val="0F7698"/>
                </a:solidFill>
              </a:rPr>
              <a:t>Συνεχείς Κατανομές πηγών του πεδίου</a:t>
            </a:r>
            <a:endParaRPr lang="en-US" b="1" dirty="0" smtClean="0">
              <a:solidFill>
                <a:srgbClr val="0F7698"/>
              </a:solidFill>
            </a:endParaRPr>
          </a:p>
        </p:txBody>
      </p:sp>
      <p:sp>
        <p:nvSpPr>
          <p:cNvPr id="20" name="19 - TextBox"/>
          <p:cNvSpPr txBox="1"/>
          <p:nvPr/>
        </p:nvSpPr>
        <p:spPr>
          <a:xfrm>
            <a:off x="1226983" y="5232872"/>
            <a:ext cx="2904067" cy="461665"/>
          </a:xfrm>
          <a:prstGeom prst="rect">
            <a:avLst/>
          </a:prstGeom>
          <a:solidFill>
            <a:schemeClr val="accent1">
              <a:lumMod val="40000"/>
              <a:lumOff val="60000"/>
            </a:schemeClr>
          </a:solidFill>
          <a:scene3d>
            <a:camera prst="orthographicFront"/>
            <a:lightRig rig="threePt" dir="t"/>
          </a:scene3d>
          <a:sp3d>
            <a:bevelT/>
          </a:sp3d>
        </p:spPr>
        <p:txBody>
          <a:bodyPr wrap="square" rtlCol="0">
            <a:spAutoFit/>
          </a:bodyPr>
          <a:lstStyle/>
          <a:p>
            <a:pPr algn="ctr"/>
            <a:r>
              <a:rPr lang="el-GR" sz="2400" b="1" dirty="0" smtClean="0">
                <a:solidFill>
                  <a:srgbClr val="002060"/>
                </a:solidFill>
              </a:rPr>
              <a:t>Ηλεκτρικό Πεδίο</a:t>
            </a:r>
            <a:endParaRPr lang="el-GR" sz="2400" b="1" dirty="0">
              <a:solidFill>
                <a:srgbClr val="002060"/>
              </a:solidFill>
            </a:endParaRPr>
          </a:p>
        </p:txBody>
      </p:sp>
      <p:graphicFrame>
        <p:nvGraphicFramePr>
          <p:cNvPr id="37" name="Object 12"/>
          <p:cNvGraphicFramePr>
            <a:graphicFrameLocks noChangeAspect="1"/>
          </p:cNvGraphicFramePr>
          <p:nvPr>
            <p:extLst>
              <p:ext uri="{D42A27DB-BD31-4B8C-83A1-F6EECF244321}">
                <p14:modId xmlns:p14="http://schemas.microsoft.com/office/powerpoint/2010/main" val="1643037111"/>
              </p:ext>
            </p:extLst>
          </p:nvPr>
        </p:nvGraphicFramePr>
        <p:xfrm>
          <a:off x="4908106" y="4963471"/>
          <a:ext cx="2387600" cy="990600"/>
        </p:xfrm>
        <a:graphic>
          <a:graphicData uri="http://schemas.openxmlformats.org/presentationml/2006/ole">
            <mc:AlternateContent xmlns:mc="http://schemas.openxmlformats.org/markup-compatibility/2006">
              <mc:Choice xmlns:v="urn:schemas-microsoft-com:vml" Requires="v">
                <p:oleObj spid="_x0000_s415760" name="Equation" r:id="rId3" imgW="2387520" imgH="990360" progId="Equation.DSMT4">
                  <p:embed/>
                </p:oleObj>
              </mc:Choice>
              <mc:Fallback>
                <p:oleObj name="Equation" r:id="rId3" imgW="2387520" imgH="990360" progId="Equation.DSMT4">
                  <p:embed/>
                  <p:pic>
                    <p:nvPicPr>
                      <p:cNvPr id="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8106" y="4963471"/>
                        <a:ext cx="2387600" cy="990600"/>
                      </a:xfrm>
                      <a:prstGeom prst="rect">
                        <a:avLst/>
                      </a:prstGeom>
                      <a:solidFill>
                        <a:schemeClr val="folHlink"/>
                      </a:solidFill>
                    </p:spPr>
                  </p:pic>
                </p:oleObj>
              </mc:Fallback>
            </mc:AlternateContent>
          </a:graphicData>
        </a:graphic>
      </p:graphicFrame>
      <p:sp>
        <p:nvSpPr>
          <p:cNvPr id="25" name="Rectangle 3"/>
          <p:cNvSpPr txBox="1">
            <a:spLocks noChangeArrowheads="1"/>
          </p:cNvSpPr>
          <p:nvPr/>
        </p:nvSpPr>
        <p:spPr>
          <a:xfrm>
            <a:off x="756745" y="982722"/>
            <a:ext cx="6001407" cy="3568262"/>
          </a:xfrm>
          <a:prstGeom prst="rect">
            <a:avLst/>
          </a:prstGeom>
          <a:solidFill>
            <a:srgbClr val="91B5BD"/>
          </a:solidFill>
          <a:scene3d>
            <a:camera prst="orthographicFront"/>
            <a:lightRig rig="threePt" dir="t"/>
          </a:scene3d>
          <a:sp3d>
            <a:bevelT/>
          </a:sp3d>
        </p:spPr>
        <p:txBody>
          <a:bodyPr/>
          <a:lstStyle/>
          <a:p>
            <a:pPr marL="0" marR="0" lvl="0" indent="0" algn="l"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n-US" sz="2000" b="1" i="0" u="none" strike="noStrike" kern="1200" cap="none" spc="0" normalizeH="0" baseline="0" noProof="0" dirty="0" err="1" smtClean="0">
                <a:ln>
                  <a:noFill/>
                </a:ln>
                <a:solidFill>
                  <a:srgbClr val="002060"/>
                </a:solidFill>
                <a:effectLst/>
                <a:uLnTx/>
                <a:uFillTx/>
                <a:latin typeface="+mn-lt"/>
                <a:ea typeface="+mn-ea"/>
                <a:cs typeface="+mn-cs"/>
              </a:rPr>
              <a:t>Μεθοδολογία</a:t>
            </a:r>
            <a:r>
              <a:rPr kumimoji="0" lang="en-US" sz="2000" b="1" i="0" u="none" strike="noStrike" kern="1200" cap="none" spc="0" normalizeH="0" baseline="0" noProof="0" dirty="0" smtClean="0">
                <a:ln>
                  <a:noFill/>
                </a:ln>
                <a:solidFill>
                  <a:srgbClr val="002060"/>
                </a:solidFill>
                <a:effectLst/>
                <a:uLnTx/>
                <a:uFillTx/>
                <a:latin typeface="+mn-lt"/>
                <a:ea typeface="+mn-ea"/>
                <a:cs typeface="+mn-cs"/>
              </a:rPr>
              <a:t>:</a:t>
            </a:r>
          </a:p>
          <a:p>
            <a:pPr marL="742950" marR="0" lvl="1" indent="-285750" algn="l" defTabSz="457200" rtl="0" eaLnBrk="1" fontAlgn="auto" latinLnBrk="0" hangingPunct="1">
              <a:lnSpc>
                <a:spcPct val="100000"/>
              </a:lnSpc>
              <a:spcBef>
                <a:spcPts val="1000"/>
              </a:spcBef>
              <a:spcAft>
                <a:spcPts val="0"/>
              </a:spcAft>
              <a:buClr>
                <a:srgbClr val="2187BA"/>
              </a:buClr>
              <a:buSzPct val="80000"/>
              <a:buFont typeface="Wingdings 3" charset="2"/>
              <a:buChar char=""/>
              <a:tabLst/>
              <a:defRPr/>
            </a:pPr>
            <a:r>
              <a:rPr kumimoji="0" lang="en-US" sz="2000" b="1" i="0" u="none" strike="noStrike" kern="1200" cap="none" spc="0" normalizeH="0" baseline="0" noProof="0" dirty="0" err="1" smtClean="0">
                <a:ln>
                  <a:noFill/>
                </a:ln>
                <a:solidFill>
                  <a:srgbClr val="000000"/>
                </a:solidFill>
                <a:effectLst/>
                <a:uLnTx/>
                <a:uFillTx/>
                <a:ea typeface="+mn-ea"/>
                <a:cs typeface="+mn-cs"/>
              </a:rPr>
              <a:t>Διαιρούμε</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την</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κατανομή</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φορτίου</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σε</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στοιχειώδη</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φορτία</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καθένα</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l-GR" sz="2000" b="1" i="0" u="none" strike="noStrike" kern="1200" cap="none" spc="0" normalizeH="0" baseline="0" noProof="0" dirty="0" smtClean="0">
                <a:ln>
                  <a:noFill/>
                </a:ln>
                <a:solidFill>
                  <a:srgbClr val="000000"/>
                </a:solidFill>
                <a:effectLst/>
                <a:uLnTx/>
                <a:uFillTx/>
                <a:ea typeface="+mn-ea"/>
                <a:cs typeface="+mn-cs"/>
              </a:rPr>
              <a:t>από τα οποία έχει φορτίο</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Arial" charset="0"/>
              </a:rPr>
              <a:t>Δ</a:t>
            </a:r>
            <a:r>
              <a:rPr kumimoji="0" lang="en-US" sz="2000" b="1" i="1" u="none" strike="noStrike" kern="1200" cap="none" spc="0" normalizeH="0" baseline="0" noProof="0" dirty="0" err="1" smtClean="0">
                <a:ln>
                  <a:noFill/>
                </a:ln>
                <a:solidFill>
                  <a:srgbClr val="000000"/>
                </a:solidFill>
                <a:effectLst/>
                <a:uLnTx/>
                <a:uFillTx/>
                <a:ea typeface="+mn-ea"/>
                <a:cs typeface="+mn-cs"/>
              </a:rPr>
              <a:t>q</a:t>
            </a:r>
            <a:r>
              <a:rPr kumimoji="0" lang="en-US" sz="2000" b="1" i="1" u="none" strike="noStrike" kern="1200" cap="none" spc="0" normalizeH="0" baseline="0" noProof="0" dirty="0" smtClean="0">
                <a:ln>
                  <a:noFill/>
                </a:ln>
                <a:solidFill>
                  <a:srgbClr val="000000"/>
                </a:solidFill>
                <a:effectLst/>
                <a:uLnTx/>
                <a:uFillTx/>
                <a:ea typeface="+mn-ea"/>
                <a:cs typeface="+mn-cs"/>
              </a:rPr>
              <a:t>.</a:t>
            </a:r>
          </a:p>
          <a:p>
            <a:pPr marL="742950" marR="0" lvl="1" indent="-285750" algn="l" defTabSz="457200" rtl="0" eaLnBrk="1" fontAlgn="auto" latinLnBrk="0" hangingPunct="1">
              <a:lnSpc>
                <a:spcPct val="100000"/>
              </a:lnSpc>
              <a:spcBef>
                <a:spcPts val="1000"/>
              </a:spcBef>
              <a:spcAft>
                <a:spcPts val="0"/>
              </a:spcAft>
              <a:buClr>
                <a:srgbClr val="2187BA"/>
              </a:buClr>
              <a:buSzPct val="80000"/>
              <a:buFont typeface="Wingdings 3" charset="2"/>
              <a:buChar char=""/>
              <a:tabLst/>
              <a:defRPr/>
            </a:pPr>
            <a:r>
              <a:rPr kumimoji="0" lang="en-US" sz="2000" b="1" i="0" u="none" strike="noStrike" kern="1200" cap="none" spc="0" normalizeH="0" baseline="0" noProof="0" dirty="0" err="1" smtClean="0">
                <a:ln>
                  <a:noFill/>
                </a:ln>
                <a:solidFill>
                  <a:srgbClr val="000000"/>
                </a:solidFill>
                <a:effectLst/>
                <a:uLnTx/>
                <a:uFillTx/>
                <a:ea typeface="+mn-ea"/>
                <a:cs typeface="+mn-cs"/>
              </a:rPr>
              <a:t>Υπολογίζουμε</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το</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ηλεκτρικό</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πεδίο</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που</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δημιουργεί</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ένα</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από</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αυτά</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τα</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στοιχειώδη</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φορτία</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στο</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σημείο</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1" u="none" strike="noStrike" kern="1200" cap="none" spc="0" normalizeH="0" baseline="0" noProof="0" dirty="0" smtClean="0">
                <a:ln>
                  <a:noFill/>
                </a:ln>
                <a:solidFill>
                  <a:srgbClr val="000000"/>
                </a:solidFill>
                <a:effectLst/>
                <a:uLnTx/>
                <a:uFillTx/>
                <a:ea typeface="+mn-ea"/>
                <a:cs typeface="+mn-cs"/>
              </a:rPr>
              <a:t>Σ.</a:t>
            </a:r>
          </a:p>
          <a:p>
            <a:pPr marL="742950" marR="0" lvl="1" indent="-285750" algn="l" defTabSz="457200" rtl="0" eaLnBrk="1" fontAlgn="auto" latinLnBrk="0" hangingPunct="1">
              <a:lnSpc>
                <a:spcPct val="100000"/>
              </a:lnSpc>
              <a:spcBef>
                <a:spcPts val="1000"/>
              </a:spcBef>
              <a:spcAft>
                <a:spcPts val="0"/>
              </a:spcAft>
              <a:buClr>
                <a:srgbClr val="2187BA"/>
              </a:buClr>
              <a:buSzPct val="80000"/>
              <a:buFont typeface="Wingdings 3" charset="2"/>
              <a:buChar char=""/>
              <a:tabLst/>
              <a:defRPr/>
            </a:pPr>
            <a:r>
              <a:rPr kumimoji="0" lang="en-US" sz="2000" b="1" i="0" u="none" strike="noStrike" kern="1200" cap="none" spc="0" normalizeH="0" baseline="0" noProof="0" dirty="0" err="1" smtClean="0">
                <a:ln>
                  <a:noFill/>
                </a:ln>
                <a:solidFill>
                  <a:srgbClr val="000000"/>
                </a:solidFill>
                <a:effectLst/>
                <a:uLnTx/>
                <a:uFillTx/>
                <a:ea typeface="+mn-ea"/>
                <a:cs typeface="+mn-cs"/>
              </a:rPr>
              <a:t>Υπολογίζουμε</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το</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συνολικό</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πεδίο</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αθροίζοντας</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τις</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συνεισφορές</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όλων</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των</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στοιχειωδών</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φορτίων</a:t>
            </a:r>
            <a:r>
              <a:rPr kumimoji="0" lang="en-US" sz="2000" b="1" i="0" u="none" strike="noStrike" kern="1200" cap="none" spc="0" normalizeH="0" baseline="0" noProof="0" dirty="0" smtClean="0">
                <a:ln>
                  <a:noFill/>
                </a:ln>
                <a:solidFill>
                  <a:srgbClr val="000000"/>
                </a:solidFill>
                <a:effectLst/>
                <a:uLnTx/>
                <a:uFillTx/>
                <a:ea typeface="+mn-ea"/>
                <a:cs typeface="+mn-cs"/>
              </a:rPr>
              <a:t>.</a:t>
            </a:r>
          </a:p>
        </p:txBody>
      </p:sp>
      <p:pic>
        <p:nvPicPr>
          <p:cNvPr id="26" name="Picture 7" descr="27819_2314"/>
          <p:cNvPicPr>
            <a:picLocks noChangeAspect="1" noChangeArrowheads="1"/>
          </p:cNvPicPr>
          <p:nvPr/>
        </p:nvPicPr>
        <p:blipFill>
          <a:blip r:embed="rId5" cstate="print"/>
          <a:srcRect/>
          <a:stretch>
            <a:fillRect/>
          </a:stretch>
        </p:blipFill>
        <p:spPr bwMode="auto">
          <a:xfrm>
            <a:off x="7142110" y="790083"/>
            <a:ext cx="2537918" cy="3919368"/>
          </a:xfrm>
          <a:prstGeom prst="rect">
            <a:avLst/>
          </a:prstGeom>
          <a:noFill/>
          <a:ln w="9525">
            <a:noFill/>
            <a:miter lim="800000"/>
            <a:headEnd/>
            <a:tailEnd/>
          </a:ln>
          <a:scene3d>
            <a:camera prst="orthographicFront"/>
            <a:lightRig rig="threePt" dir="t"/>
          </a:scene3d>
          <a:sp3d>
            <a:bevelT/>
          </a:sp3d>
        </p:spPr>
      </p:pic>
      <p:sp>
        <p:nvSpPr>
          <p:cNvPr id="18" name="17 - Θέση αριθμού διαφάνειας"/>
          <p:cNvSpPr>
            <a:spLocks noGrp="1"/>
          </p:cNvSpPr>
          <p:nvPr>
            <p:ph type="sldNum" sz="quarter" idx="12"/>
          </p:nvPr>
        </p:nvSpPr>
        <p:spPr>
          <a:xfrm>
            <a:off x="11266129" y="6267139"/>
            <a:ext cx="683339" cy="365125"/>
          </a:xfrm>
        </p:spPr>
        <p:txBody>
          <a:bodyPr/>
          <a:lstStyle/>
          <a:p>
            <a:fld id="{C2F5A187-A889-495D-B202-899DA2CF5BAE}" type="slidenum">
              <a:rPr lang="en-US" smtClean="0"/>
              <a:pPr/>
              <a:t>28</a:t>
            </a:fld>
            <a:endParaRPr lang="en-US" dirty="0"/>
          </a:p>
        </p:txBody>
      </p:sp>
    </p:spTree>
    <p:extLst>
      <p:ext uri="{BB962C8B-B14F-4D97-AF65-F5344CB8AC3E}">
        <p14:creationId xmlns:p14="http://schemas.microsoft.com/office/powerpoint/2010/main" val="1405838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8" name="Rectangle 12"/>
          <p:cNvSpPr>
            <a:spLocks noChangeArrowheads="1"/>
          </p:cNvSpPr>
          <p:nvPr/>
        </p:nvSpPr>
        <p:spPr bwMode="auto">
          <a:xfrm>
            <a:off x="0" y="1114425"/>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208919" name="Rectangle 23"/>
          <p:cNvSpPr>
            <a:spLocks noChangeArrowheads="1"/>
          </p:cNvSpPr>
          <p:nvPr/>
        </p:nvSpPr>
        <p:spPr bwMode="auto">
          <a:xfrm>
            <a:off x="0" y="1095375"/>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223240" name="Rectangle 8"/>
          <p:cNvSpPr>
            <a:spLocks noChangeArrowheads="1"/>
          </p:cNvSpPr>
          <p:nvPr/>
        </p:nvSpPr>
        <p:spPr bwMode="auto">
          <a:xfrm>
            <a:off x="0" y="112395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8 - TextBox"/>
          <p:cNvSpPr txBox="1"/>
          <p:nvPr/>
        </p:nvSpPr>
        <p:spPr>
          <a:xfrm>
            <a:off x="513750" y="1265200"/>
            <a:ext cx="2904067" cy="461665"/>
          </a:xfrm>
          <a:prstGeom prst="rect">
            <a:avLst/>
          </a:prstGeom>
          <a:solidFill>
            <a:schemeClr val="accent1">
              <a:lumMod val="40000"/>
              <a:lumOff val="60000"/>
            </a:schemeClr>
          </a:solidFill>
          <a:scene3d>
            <a:camera prst="orthographicFront"/>
            <a:lightRig rig="threePt" dir="t"/>
          </a:scene3d>
          <a:sp3d>
            <a:bevelT/>
          </a:sp3d>
        </p:spPr>
        <p:txBody>
          <a:bodyPr wrap="square" rtlCol="0">
            <a:spAutoFit/>
          </a:bodyPr>
          <a:lstStyle/>
          <a:p>
            <a:pPr algn="ctr"/>
            <a:r>
              <a:rPr lang="el-GR" sz="2400" b="1" dirty="0" smtClean="0">
                <a:solidFill>
                  <a:srgbClr val="002060"/>
                </a:solidFill>
              </a:rPr>
              <a:t>Ηλεκτρικό Πεδίο</a:t>
            </a:r>
            <a:endParaRPr lang="el-GR" sz="2400" b="1" dirty="0">
              <a:solidFill>
                <a:srgbClr val="002060"/>
              </a:solidFill>
            </a:endParaRPr>
          </a:p>
        </p:txBody>
      </p:sp>
      <p:graphicFrame>
        <p:nvGraphicFramePr>
          <p:cNvPr id="359427" name="Object 3"/>
          <p:cNvGraphicFramePr>
            <a:graphicFrameLocks noChangeAspect="1"/>
          </p:cNvGraphicFramePr>
          <p:nvPr>
            <p:extLst>
              <p:ext uri="{D42A27DB-BD31-4B8C-83A1-F6EECF244321}">
                <p14:modId xmlns:p14="http://schemas.microsoft.com/office/powerpoint/2010/main" val="2044768686"/>
              </p:ext>
            </p:extLst>
          </p:nvPr>
        </p:nvGraphicFramePr>
        <p:xfrm>
          <a:off x="942538" y="2141093"/>
          <a:ext cx="2311400" cy="1041400"/>
        </p:xfrm>
        <a:graphic>
          <a:graphicData uri="http://schemas.openxmlformats.org/presentationml/2006/ole">
            <mc:AlternateContent xmlns:mc="http://schemas.openxmlformats.org/markup-compatibility/2006">
              <mc:Choice xmlns:v="urn:schemas-microsoft-com:vml" Requires="v">
                <p:oleObj spid="_x0000_s359450" name="Equation" r:id="rId3" imgW="2311200" imgH="1041120" progId="Equation.DSMT4">
                  <p:embed/>
                </p:oleObj>
              </mc:Choice>
              <mc:Fallback>
                <p:oleObj name="Equation" r:id="rId3" imgW="2311200" imgH="1041120" progId="Equation.DSMT4">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538" y="2141093"/>
                        <a:ext cx="2311400" cy="1041400"/>
                      </a:xfrm>
                      <a:prstGeom prst="rect">
                        <a:avLst/>
                      </a:prstGeom>
                      <a:solidFill>
                        <a:schemeClr val="folHlink"/>
                      </a:solidFill>
                    </p:spPr>
                  </p:pic>
                </p:oleObj>
              </mc:Fallback>
            </mc:AlternateContent>
          </a:graphicData>
        </a:graphic>
      </p:graphicFrame>
      <p:graphicFrame>
        <p:nvGraphicFramePr>
          <p:cNvPr id="16" name="Object 3"/>
          <p:cNvGraphicFramePr>
            <a:graphicFrameLocks noChangeAspect="1"/>
          </p:cNvGraphicFramePr>
          <p:nvPr>
            <p:extLst>
              <p:ext uri="{D42A27DB-BD31-4B8C-83A1-F6EECF244321}">
                <p14:modId xmlns:p14="http://schemas.microsoft.com/office/powerpoint/2010/main" val="1358031622"/>
              </p:ext>
            </p:extLst>
          </p:nvPr>
        </p:nvGraphicFramePr>
        <p:xfrm>
          <a:off x="843951" y="3387281"/>
          <a:ext cx="2413000" cy="1041400"/>
        </p:xfrm>
        <a:graphic>
          <a:graphicData uri="http://schemas.openxmlformats.org/presentationml/2006/ole">
            <mc:AlternateContent xmlns:mc="http://schemas.openxmlformats.org/markup-compatibility/2006">
              <mc:Choice xmlns:v="urn:schemas-microsoft-com:vml" Requires="v">
                <p:oleObj spid="_x0000_s359451" name="Equation" r:id="rId5" imgW="2412720" imgH="1041120" progId="Equation.DSMT4">
                  <p:embed/>
                </p:oleObj>
              </mc:Choice>
              <mc:Fallback>
                <p:oleObj name="Equation" r:id="rId5" imgW="2412720" imgH="1041120" progId="Equation.DSMT4">
                  <p:embed/>
                  <p:pic>
                    <p:nvPicPr>
                      <p:cNvPr id="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3951" y="3387281"/>
                        <a:ext cx="2413000" cy="1041400"/>
                      </a:xfrm>
                      <a:prstGeom prst="rect">
                        <a:avLst/>
                      </a:prstGeom>
                      <a:solidFill>
                        <a:schemeClr val="folHlink"/>
                      </a:solidFill>
                    </p:spPr>
                  </p:pic>
                </p:oleObj>
              </mc:Fallback>
            </mc:AlternateContent>
          </a:graphicData>
        </a:graphic>
      </p:graphicFrame>
      <p:graphicFrame>
        <p:nvGraphicFramePr>
          <p:cNvPr id="19" name="Object 3"/>
          <p:cNvGraphicFramePr>
            <a:graphicFrameLocks noChangeAspect="1"/>
          </p:cNvGraphicFramePr>
          <p:nvPr>
            <p:extLst>
              <p:ext uri="{D42A27DB-BD31-4B8C-83A1-F6EECF244321}">
                <p14:modId xmlns:p14="http://schemas.microsoft.com/office/powerpoint/2010/main" val="395682578"/>
              </p:ext>
            </p:extLst>
          </p:nvPr>
        </p:nvGraphicFramePr>
        <p:xfrm>
          <a:off x="991531" y="4668393"/>
          <a:ext cx="2286000" cy="1041400"/>
        </p:xfrm>
        <a:graphic>
          <a:graphicData uri="http://schemas.openxmlformats.org/presentationml/2006/ole">
            <mc:AlternateContent xmlns:mc="http://schemas.openxmlformats.org/markup-compatibility/2006">
              <mc:Choice xmlns:v="urn:schemas-microsoft-com:vml" Requires="v">
                <p:oleObj spid="_x0000_s359452" name="Equation" r:id="rId7" imgW="2286000" imgH="1041120" progId="Equation.DSMT4">
                  <p:embed/>
                </p:oleObj>
              </mc:Choice>
              <mc:Fallback>
                <p:oleObj name="Equation" r:id="rId7" imgW="2286000" imgH="1041120" progId="Equation.DSMT4">
                  <p:embed/>
                  <p:pic>
                    <p:nvPicPr>
                      <p:cNvPr id="0"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1531" y="4668393"/>
                        <a:ext cx="2286000" cy="1041400"/>
                      </a:xfrm>
                      <a:prstGeom prst="rect">
                        <a:avLst/>
                      </a:prstGeom>
                      <a:solidFill>
                        <a:schemeClr val="folHlink"/>
                      </a:solidFill>
                    </p:spPr>
                  </p:pic>
                </p:oleObj>
              </mc:Fallback>
            </mc:AlternateContent>
          </a:graphicData>
        </a:graphic>
      </p:graphicFrame>
      <p:grpSp>
        <p:nvGrpSpPr>
          <p:cNvPr id="28" name="27 - Ομάδα"/>
          <p:cNvGrpSpPr/>
          <p:nvPr/>
        </p:nvGrpSpPr>
        <p:grpSpPr>
          <a:xfrm>
            <a:off x="4824248" y="2291251"/>
            <a:ext cx="2638097" cy="399397"/>
            <a:chOff x="4824248" y="2291251"/>
            <a:chExt cx="2638097" cy="399397"/>
          </a:xfrm>
        </p:grpSpPr>
        <p:sp>
          <p:nvSpPr>
            <p:cNvPr id="20" name="19 - Στρογγυλεμένο ορθογώνιο"/>
            <p:cNvSpPr/>
            <p:nvPr/>
          </p:nvSpPr>
          <p:spPr>
            <a:xfrm>
              <a:off x="4824248" y="2596055"/>
              <a:ext cx="2638097" cy="94593"/>
            </a:xfrm>
            <a:prstGeom prst="roundRect">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22 - TextBox"/>
            <p:cNvSpPr txBox="1"/>
            <p:nvPr/>
          </p:nvSpPr>
          <p:spPr>
            <a:xfrm>
              <a:off x="6053957" y="2291251"/>
              <a:ext cx="441434" cy="369332"/>
            </a:xfrm>
            <a:prstGeom prst="rect">
              <a:avLst/>
            </a:prstGeom>
            <a:noFill/>
          </p:spPr>
          <p:txBody>
            <a:bodyPr wrap="square" rtlCol="0">
              <a:spAutoFit/>
            </a:bodyPr>
            <a:lstStyle/>
            <a:p>
              <a:r>
                <a:rPr lang="en-US" b="1" dirty="0" smtClean="0"/>
                <a:t>L</a:t>
              </a:r>
              <a:endParaRPr lang="el-GR" b="1" dirty="0"/>
            </a:p>
          </p:txBody>
        </p:sp>
      </p:grpSp>
      <p:grpSp>
        <p:nvGrpSpPr>
          <p:cNvPr id="27" name="26 - Ομάδα"/>
          <p:cNvGrpSpPr/>
          <p:nvPr/>
        </p:nvGrpSpPr>
        <p:grpSpPr>
          <a:xfrm>
            <a:off x="5607464" y="3499943"/>
            <a:ext cx="1202190" cy="704193"/>
            <a:chOff x="5428794" y="3426373"/>
            <a:chExt cx="1202190" cy="704193"/>
          </a:xfrm>
        </p:grpSpPr>
        <p:sp>
          <p:nvSpPr>
            <p:cNvPr id="21" name="20 - Ελεύθερη σχεδίαση"/>
            <p:cNvSpPr/>
            <p:nvPr/>
          </p:nvSpPr>
          <p:spPr>
            <a:xfrm>
              <a:off x="5428794" y="3426373"/>
              <a:ext cx="1202190" cy="704193"/>
            </a:xfrm>
            <a:custGeom>
              <a:avLst/>
              <a:gdLst>
                <a:gd name="connsiteX0" fmla="*/ 89137 w 1202190"/>
                <a:gd name="connsiteY0" fmla="*/ 178676 h 704193"/>
                <a:gd name="connsiteX1" fmla="*/ 89137 w 1202190"/>
                <a:gd name="connsiteY1" fmla="*/ 178676 h 704193"/>
                <a:gd name="connsiteX2" fmla="*/ 15565 w 1202190"/>
                <a:gd name="connsiteY2" fmla="*/ 241738 h 704193"/>
                <a:gd name="connsiteX3" fmla="*/ 89137 w 1202190"/>
                <a:gd name="connsiteY3" fmla="*/ 441434 h 704193"/>
                <a:gd name="connsiteX4" fmla="*/ 131178 w 1202190"/>
                <a:gd name="connsiteY4" fmla="*/ 451945 h 704193"/>
                <a:gd name="connsiteX5" fmla="*/ 162709 w 1202190"/>
                <a:gd name="connsiteY5" fmla="*/ 472965 h 704193"/>
                <a:gd name="connsiteX6" fmla="*/ 267813 w 1202190"/>
                <a:gd name="connsiteY6" fmla="*/ 504496 h 704193"/>
                <a:gd name="connsiteX7" fmla="*/ 330875 w 1202190"/>
                <a:gd name="connsiteY7" fmla="*/ 525517 h 704193"/>
                <a:gd name="connsiteX8" fmla="*/ 509551 w 1202190"/>
                <a:gd name="connsiteY8" fmla="*/ 557048 h 704193"/>
                <a:gd name="connsiteX9" fmla="*/ 604144 w 1202190"/>
                <a:gd name="connsiteY9" fmla="*/ 609600 h 704193"/>
                <a:gd name="connsiteX10" fmla="*/ 635675 w 1202190"/>
                <a:gd name="connsiteY10" fmla="*/ 630621 h 704193"/>
                <a:gd name="connsiteX11" fmla="*/ 646185 w 1202190"/>
                <a:gd name="connsiteY11" fmla="*/ 662152 h 704193"/>
                <a:gd name="connsiteX12" fmla="*/ 719758 w 1202190"/>
                <a:gd name="connsiteY12" fmla="*/ 704193 h 704193"/>
                <a:gd name="connsiteX13" fmla="*/ 1119151 w 1202190"/>
                <a:gd name="connsiteY13" fmla="*/ 693683 h 704193"/>
                <a:gd name="connsiteX14" fmla="*/ 1150682 w 1202190"/>
                <a:gd name="connsiteY14" fmla="*/ 672662 h 704193"/>
                <a:gd name="connsiteX15" fmla="*/ 1182213 w 1202190"/>
                <a:gd name="connsiteY15" fmla="*/ 630621 h 704193"/>
                <a:gd name="connsiteX16" fmla="*/ 1182213 w 1202190"/>
                <a:gd name="connsiteY16" fmla="*/ 388883 h 704193"/>
                <a:gd name="connsiteX17" fmla="*/ 1161192 w 1202190"/>
                <a:gd name="connsiteY17" fmla="*/ 357352 h 704193"/>
                <a:gd name="connsiteX18" fmla="*/ 1129661 w 1202190"/>
                <a:gd name="connsiteY18" fmla="*/ 346841 h 704193"/>
                <a:gd name="connsiteX19" fmla="*/ 1035068 w 1202190"/>
                <a:gd name="connsiteY19" fmla="*/ 304800 h 704193"/>
                <a:gd name="connsiteX20" fmla="*/ 1003537 w 1202190"/>
                <a:gd name="connsiteY20" fmla="*/ 294290 h 704193"/>
                <a:gd name="connsiteX21" fmla="*/ 982516 w 1202190"/>
                <a:gd name="connsiteY21" fmla="*/ 262759 h 704193"/>
                <a:gd name="connsiteX22" fmla="*/ 908944 w 1202190"/>
                <a:gd name="connsiteY22" fmla="*/ 220717 h 704193"/>
                <a:gd name="connsiteX23" fmla="*/ 835371 w 1202190"/>
                <a:gd name="connsiteY23" fmla="*/ 178676 h 704193"/>
                <a:gd name="connsiteX24" fmla="*/ 793330 w 1202190"/>
                <a:gd name="connsiteY24" fmla="*/ 105103 h 704193"/>
                <a:gd name="connsiteX25" fmla="*/ 782820 w 1202190"/>
                <a:gd name="connsiteY25" fmla="*/ 73572 h 704193"/>
                <a:gd name="connsiteX26" fmla="*/ 730268 w 1202190"/>
                <a:gd name="connsiteY26" fmla="*/ 63062 h 704193"/>
                <a:gd name="connsiteX27" fmla="*/ 698737 w 1202190"/>
                <a:gd name="connsiteY27" fmla="*/ 42041 h 704193"/>
                <a:gd name="connsiteX28" fmla="*/ 614654 w 1202190"/>
                <a:gd name="connsiteY28" fmla="*/ 21021 h 704193"/>
                <a:gd name="connsiteX29" fmla="*/ 583123 w 1202190"/>
                <a:gd name="connsiteY29" fmla="*/ 10510 h 704193"/>
                <a:gd name="connsiteX30" fmla="*/ 530571 w 1202190"/>
                <a:gd name="connsiteY30" fmla="*/ 0 h 704193"/>
                <a:gd name="connsiteX31" fmla="*/ 225771 w 1202190"/>
                <a:gd name="connsiteY31" fmla="*/ 10510 h 704193"/>
                <a:gd name="connsiteX32" fmla="*/ 194240 w 1202190"/>
                <a:gd name="connsiteY32" fmla="*/ 31531 h 704193"/>
                <a:gd name="connsiteX33" fmla="*/ 131178 w 1202190"/>
                <a:gd name="connsiteY33" fmla="*/ 84083 h 704193"/>
                <a:gd name="connsiteX34" fmla="*/ 99647 w 1202190"/>
                <a:gd name="connsiteY34" fmla="*/ 147145 h 704193"/>
                <a:gd name="connsiteX35" fmla="*/ 89137 w 1202190"/>
                <a:gd name="connsiteY35" fmla="*/ 178676 h 70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02190" h="704193">
                  <a:moveTo>
                    <a:pt x="89137" y="178676"/>
                  </a:moveTo>
                  <a:lnTo>
                    <a:pt x="89137" y="178676"/>
                  </a:lnTo>
                  <a:cubicBezTo>
                    <a:pt x="64613" y="199697"/>
                    <a:pt x="25292" y="210937"/>
                    <a:pt x="15565" y="241738"/>
                  </a:cubicBezTo>
                  <a:cubicBezTo>
                    <a:pt x="0" y="291026"/>
                    <a:pt x="12228" y="422205"/>
                    <a:pt x="89137" y="441434"/>
                  </a:cubicBezTo>
                  <a:lnTo>
                    <a:pt x="131178" y="451945"/>
                  </a:lnTo>
                  <a:cubicBezTo>
                    <a:pt x="141688" y="458952"/>
                    <a:pt x="151166" y="467835"/>
                    <a:pt x="162709" y="472965"/>
                  </a:cubicBezTo>
                  <a:cubicBezTo>
                    <a:pt x="214172" y="495837"/>
                    <a:pt x="220770" y="490383"/>
                    <a:pt x="267813" y="504496"/>
                  </a:cubicBezTo>
                  <a:cubicBezTo>
                    <a:pt x="289036" y="510863"/>
                    <a:pt x="309054" y="521666"/>
                    <a:pt x="330875" y="525517"/>
                  </a:cubicBezTo>
                  <a:cubicBezTo>
                    <a:pt x="390434" y="536027"/>
                    <a:pt x="452176" y="537922"/>
                    <a:pt x="509551" y="557048"/>
                  </a:cubicBezTo>
                  <a:cubicBezTo>
                    <a:pt x="565049" y="575548"/>
                    <a:pt x="531865" y="561414"/>
                    <a:pt x="604144" y="609600"/>
                  </a:cubicBezTo>
                  <a:lnTo>
                    <a:pt x="635675" y="630621"/>
                  </a:lnTo>
                  <a:cubicBezTo>
                    <a:pt x="639178" y="641131"/>
                    <a:pt x="639264" y="653501"/>
                    <a:pt x="646185" y="662152"/>
                  </a:cubicBezTo>
                  <a:cubicBezTo>
                    <a:pt x="656088" y="674530"/>
                    <a:pt x="709416" y="699022"/>
                    <a:pt x="719758" y="704193"/>
                  </a:cubicBezTo>
                  <a:cubicBezTo>
                    <a:pt x="852889" y="700690"/>
                    <a:pt x="986329" y="703402"/>
                    <a:pt x="1119151" y="693683"/>
                  </a:cubicBezTo>
                  <a:cubicBezTo>
                    <a:pt x="1131749" y="692761"/>
                    <a:pt x="1141750" y="681594"/>
                    <a:pt x="1150682" y="672662"/>
                  </a:cubicBezTo>
                  <a:cubicBezTo>
                    <a:pt x="1163068" y="660276"/>
                    <a:pt x="1171703" y="644635"/>
                    <a:pt x="1182213" y="630621"/>
                  </a:cubicBezTo>
                  <a:cubicBezTo>
                    <a:pt x="1189038" y="541898"/>
                    <a:pt x="1202190" y="475450"/>
                    <a:pt x="1182213" y="388883"/>
                  </a:cubicBezTo>
                  <a:cubicBezTo>
                    <a:pt x="1179373" y="376575"/>
                    <a:pt x="1171056" y="365243"/>
                    <a:pt x="1161192" y="357352"/>
                  </a:cubicBezTo>
                  <a:cubicBezTo>
                    <a:pt x="1152541" y="350431"/>
                    <a:pt x="1139570" y="351796"/>
                    <a:pt x="1129661" y="346841"/>
                  </a:cubicBezTo>
                  <a:cubicBezTo>
                    <a:pt x="1029734" y="296877"/>
                    <a:pt x="1197750" y="359027"/>
                    <a:pt x="1035068" y="304800"/>
                  </a:cubicBezTo>
                  <a:lnTo>
                    <a:pt x="1003537" y="294290"/>
                  </a:lnTo>
                  <a:cubicBezTo>
                    <a:pt x="996530" y="283780"/>
                    <a:pt x="991448" y="271691"/>
                    <a:pt x="982516" y="262759"/>
                  </a:cubicBezTo>
                  <a:cubicBezTo>
                    <a:pt x="963229" y="243472"/>
                    <a:pt x="930927" y="234457"/>
                    <a:pt x="908944" y="220717"/>
                  </a:cubicBezTo>
                  <a:cubicBezTo>
                    <a:pt x="836226" y="175268"/>
                    <a:pt x="897318" y="199324"/>
                    <a:pt x="835371" y="178676"/>
                  </a:cubicBezTo>
                  <a:cubicBezTo>
                    <a:pt x="814262" y="147011"/>
                    <a:pt x="809331" y="142439"/>
                    <a:pt x="793330" y="105103"/>
                  </a:cubicBezTo>
                  <a:cubicBezTo>
                    <a:pt x="788966" y="94920"/>
                    <a:pt x="792038" y="79717"/>
                    <a:pt x="782820" y="73572"/>
                  </a:cubicBezTo>
                  <a:cubicBezTo>
                    <a:pt x="767956" y="63663"/>
                    <a:pt x="747785" y="66565"/>
                    <a:pt x="730268" y="63062"/>
                  </a:cubicBezTo>
                  <a:cubicBezTo>
                    <a:pt x="719758" y="56055"/>
                    <a:pt x="710035" y="47690"/>
                    <a:pt x="698737" y="42041"/>
                  </a:cubicBezTo>
                  <a:cubicBezTo>
                    <a:pt x="674712" y="30029"/>
                    <a:pt x="638638" y="27017"/>
                    <a:pt x="614654" y="21021"/>
                  </a:cubicBezTo>
                  <a:cubicBezTo>
                    <a:pt x="603906" y="18334"/>
                    <a:pt x="593871" y="13197"/>
                    <a:pt x="583123" y="10510"/>
                  </a:cubicBezTo>
                  <a:cubicBezTo>
                    <a:pt x="565792" y="6177"/>
                    <a:pt x="548088" y="3503"/>
                    <a:pt x="530571" y="0"/>
                  </a:cubicBezTo>
                  <a:cubicBezTo>
                    <a:pt x="428971" y="3503"/>
                    <a:pt x="326988" y="1021"/>
                    <a:pt x="225771" y="10510"/>
                  </a:cubicBezTo>
                  <a:cubicBezTo>
                    <a:pt x="213194" y="11689"/>
                    <a:pt x="203944" y="23444"/>
                    <a:pt x="194240" y="31531"/>
                  </a:cubicBezTo>
                  <a:cubicBezTo>
                    <a:pt x="113314" y="98970"/>
                    <a:pt x="209464" y="31892"/>
                    <a:pt x="131178" y="84083"/>
                  </a:cubicBezTo>
                  <a:cubicBezTo>
                    <a:pt x="104761" y="163337"/>
                    <a:pt x="140396" y="65647"/>
                    <a:pt x="99647" y="147145"/>
                  </a:cubicBezTo>
                  <a:cubicBezTo>
                    <a:pt x="75492" y="195454"/>
                    <a:pt x="90889" y="173421"/>
                    <a:pt x="89137" y="178676"/>
                  </a:cubicBezTo>
                  <a:close/>
                </a:path>
              </a:pathLst>
            </a:cu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23 - TextBox"/>
            <p:cNvSpPr txBox="1"/>
            <p:nvPr/>
          </p:nvSpPr>
          <p:spPr>
            <a:xfrm>
              <a:off x="5922573" y="3599788"/>
              <a:ext cx="383629" cy="369332"/>
            </a:xfrm>
            <a:prstGeom prst="rect">
              <a:avLst/>
            </a:prstGeom>
            <a:noFill/>
          </p:spPr>
          <p:txBody>
            <a:bodyPr wrap="square" rtlCol="0">
              <a:spAutoFit/>
            </a:bodyPr>
            <a:lstStyle/>
            <a:p>
              <a:r>
                <a:rPr lang="en-US" b="1" dirty="0" smtClean="0"/>
                <a:t>S</a:t>
              </a:r>
              <a:endParaRPr lang="el-GR" b="1" dirty="0"/>
            </a:p>
          </p:txBody>
        </p:sp>
      </p:grpSp>
      <p:grpSp>
        <p:nvGrpSpPr>
          <p:cNvPr id="26" name="25 - Ομάδα"/>
          <p:cNvGrpSpPr/>
          <p:nvPr/>
        </p:nvGrpSpPr>
        <p:grpSpPr>
          <a:xfrm>
            <a:off x="5927833" y="4792717"/>
            <a:ext cx="809297" cy="693682"/>
            <a:chOff x="5885793" y="4887310"/>
            <a:chExt cx="809297" cy="599090"/>
          </a:xfrm>
        </p:grpSpPr>
        <p:sp>
          <p:nvSpPr>
            <p:cNvPr id="22" name="21 - Έλλειψη"/>
            <p:cNvSpPr/>
            <p:nvPr/>
          </p:nvSpPr>
          <p:spPr>
            <a:xfrm>
              <a:off x="5885793" y="4887310"/>
              <a:ext cx="809297" cy="599090"/>
            </a:xfrm>
            <a:prstGeom prst="ellipse">
              <a:avLst/>
            </a:prstGeom>
            <a:solidFill>
              <a:schemeClr val="accent1">
                <a:alpha val="7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5" name="24 - TextBox"/>
            <p:cNvSpPr txBox="1"/>
            <p:nvPr/>
          </p:nvSpPr>
          <p:spPr>
            <a:xfrm>
              <a:off x="6132783" y="4997664"/>
              <a:ext cx="441434" cy="369332"/>
            </a:xfrm>
            <a:prstGeom prst="rect">
              <a:avLst/>
            </a:prstGeom>
            <a:noFill/>
          </p:spPr>
          <p:txBody>
            <a:bodyPr wrap="square" rtlCol="0">
              <a:spAutoFit/>
            </a:bodyPr>
            <a:lstStyle/>
            <a:p>
              <a:r>
                <a:rPr lang="en-US" b="1" dirty="0" smtClean="0"/>
                <a:t>V</a:t>
              </a:r>
              <a:endParaRPr lang="el-GR" b="1" dirty="0"/>
            </a:p>
          </p:txBody>
        </p:sp>
      </p:grpSp>
      <p:sp>
        <p:nvSpPr>
          <p:cNvPr id="29" name="28 - TextBox"/>
          <p:cNvSpPr txBox="1"/>
          <p:nvPr/>
        </p:nvSpPr>
        <p:spPr>
          <a:xfrm>
            <a:off x="157655" y="5785953"/>
            <a:ext cx="11803117" cy="830997"/>
          </a:xfrm>
          <a:prstGeom prst="rect">
            <a:avLst/>
          </a:prstGeom>
          <a:noFill/>
        </p:spPr>
        <p:txBody>
          <a:bodyPr wrap="square" rtlCol="0">
            <a:spAutoFit/>
          </a:bodyPr>
          <a:lstStyle/>
          <a:p>
            <a:pPr algn="ctr"/>
            <a:r>
              <a:rPr lang="el-GR" sz="2400" b="1" dirty="0" smtClean="0">
                <a:solidFill>
                  <a:srgbClr val="002060"/>
                </a:solidFill>
              </a:rPr>
              <a:t>Μη ομοιόμορφη κατανομή: </a:t>
            </a:r>
          </a:p>
          <a:p>
            <a:pPr algn="ctr"/>
            <a:r>
              <a:rPr lang="el-GR" sz="2400" b="1" dirty="0" smtClean="0">
                <a:solidFill>
                  <a:srgbClr val="C00000"/>
                </a:solidFill>
              </a:rPr>
              <a:t>ΑΠΑΙΤΕΙΤΑΙ Η ΣΥΝΑΡΤΗΣΗ ΜΕΤΑΒΟΛΗΣ ΤΗΣ ΑΝΤΙΣΤΟΙΧΗΣ ΠΥΚΝΟΤΗΤΑΣ </a:t>
            </a:r>
            <a:endParaRPr lang="el-GR" sz="2400" b="1" dirty="0">
              <a:solidFill>
                <a:srgbClr val="C00000"/>
              </a:solidFill>
            </a:endParaRPr>
          </a:p>
        </p:txBody>
      </p:sp>
      <p:sp>
        <p:nvSpPr>
          <p:cNvPr id="31" name="Rectangle 4"/>
          <p:cNvSpPr>
            <a:spLocks noGrp="1" noChangeArrowheads="1"/>
          </p:cNvSpPr>
          <p:nvPr>
            <p:ph type="title"/>
          </p:nvPr>
        </p:nvSpPr>
        <p:spPr>
          <a:xfrm>
            <a:off x="1229710" y="129809"/>
            <a:ext cx="9343697" cy="655638"/>
          </a:xfrm>
        </p:spPr>
        <p:txBody>
          <a:bodyPr>
            <a:normAutofit/>
          </a:bodyPr>
          <a:lstStyle/>
          <a:p>
            <a:pPr algn="ctr" eaLnBrk="1" hangingPunct="1"/>
            <a:r>
              <a:rPr lang="el-GR" b="1" dirty="0" smtClean="0">
                <a:solidFill>
                  <a:srgbClr val="0F7698"/>
                </a:solidFill>
              </a:rPr>
              <a:t>Συνεχείς Κατανομές πηγών του πεδίου</a:t>
            </a:r>
            <a:endParaRPr lang="en-US" b="1" dirty="0" smtClean="0">
              <a:solidFill>
                <a:srgbClr val="0F7698"/>
              </a:solidFill>
            </a:endParaRPr>
          </a:p>
        </p:txBody>
      </p:sp>
      <p:sp>
        <p:nvSpPr>
          <p:cNvPr id="33" name="32 - Θέση αριθμού διαφάνειας"/>
          <p:cNvSpPr>
            <a:spLocks noGrp="1"/>
          </p:cNvSpPr>
          <p:nvPr>
            <p:ph type="sldNum" sz="quarter" idx="12"/>
          </p:nvPr>
        </p:nvSpPr>
        <p:spPr/>
        <p:txBody>
          <a:bodyPr/>
          <a:lstStyle/>
          <a:p>
            <a:fld id="{C2F5A187-A889-495D-B202-899DA2CF5BAE}" type="slidenum">
              <a:rPr lang="en-US" smtClean="0"/>
              <a:pPr/>
              <a:t>29</a:t>
            </a:fld>
            <a:endParaRPr lang="en-US"/>
          </a:p>
        </p:txBody>
      </p:sp>
    </p:spTree>
    <p:extLst>
      <p:ext uri="{BB962C8B-B14F-4D97-AF65-F5344CB8AC3E}">
        <p14:creationId xmlns:p14="http://schemas.microsoft.com/office/powerpoint/2010/main" val="1405838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Grp="1" noChangeArrowheads="1"/>
          </p:cNvSpPr>
          <p:nvPr>
            <p:ph type="title"/>
          </p:nvPr>
        </p:nvSpPr>
        <p:spPr>
          <a:xfrm>
            <a:off x="2709333" y="129809"/>
            <a:ext cx="6824134" cy="655638"/>
          </a:xfrm>
        </p:spPr>
        <p:txBody>
          <a:bodyPr>
            <a:normAutofit/>
          </a:bodyPr>
          <a:lstStyle/>
          <a:p>
            <a:pPr algn="ctr" eaLnBrk="1" hangingPunct="1"/>
            <a:r>
              <a:rPr lang="el-GR" b="1" dirty="0" smtClean="0">
                <a:solidFill>
                  <a:srgbClr val="0F7698"/>
                </a:solidFill>
              </a:rPr>
              <a:t>Ηλεκτρικό </a:t>
            </a:r>
            <a:r>
              <a:rPr lang="el-GR" b="1" dirty="0" smtClean="0">
                <a:solidFill>
                  <a:srgbClr val="0F7698"/>
                </a:solidFill>
              </a:rPr>
              <a:t>φορτίο</a:t>
            </a:r>
            <a:endParaRPr lang="en-US" b="1" dirty="0" smtClean="0">
              <a:solidFill>
                <a:srgbClr val="0F7698"/>
              </a:solidFill>
            </a:endParaRPr>
          </a:p>
        </p:txBody>
      </p:sp>
      <p:sp>
        <p:nvSpPr>
          <p:cNvPr id="4" name="3 - TextBox"/>
          <p:cNvSpPr txBox="1"/>
          <p:nvPr/>
        </p:nvSpPr>
        <p:spPr>
          <a:xfrm>
            <a:off x="152400" y="711195"/>
            <a:ext cx="11853334" cy="4770537"/>
          </a:xfrm>
          <a:prstGeom prst="rect">
            <a:avLst/>
          </a:prstGeom>
          <a:noFill/>
        </p:spPr>
        <p:txBody>
          <a:bodyPr wrap="square" rtlCol="0">
            <a:spAutoFit/>
          </a:bodyPr>
          <a:lstStyle/>
          <a:p>
            <a:pPr algn="ctr"/>
            <a:r>
              <a:rPr lang="en-US" sz="2400" b="1" dirty="0" smtClean="0"/>
              <a:t>To </a:t>
            </a:r>
            <a:r>
              <a:rPr lang="el-GR" sz="2400" b="1" dirty="0" smtClean="0"/>
              <a:t>Ηλεκτρικό </a:t>
            </a:r>
            <a:r>
              <a:rPr lang="el-GR" sz="2400" b="1" dirty="0" smtClean="0"/>
              <a:t>Φορτίο είναι </a:t>
            </a:r>
            <a:r>
              <a:rPr lang="el-GR" sz="2400" b="1" dirty="0" smtClean="0">
                <a:solidFill>
                  <a:srgbClr val="002060"/>
                </a:solidFill>
              </a:rPr>
              <a:t>ΙΔΙΟΤΗΤ</a:t>
            </a:r>
            <a:r>
              <a:rPr lang="en-US" sz="2400" b="1" dirty="0" smtClean="0">
                <a:solidFill>
                  <a:srgbClr val="002060"/>
                </a:solidFill>
              </a:rPr>
              <a:t>A</a:t>
            </a:r>
            <a:r>
              <a:rPr lang="el-GR" sz="2400" b="1" dirty="0" smtClean="0">
                <a:solidFill>
                  <a:srgbClr val="002060"/>
                </a:solidFill>
              </a:rPr>
              <a:t> </a:t>
            </a:r>
            <a:r>
              <a:rPr lang="el-GR" sz="2400" b="1" dirty="0" smtClean="0">
                <a:solidFill>
                  <a:srgbClr val="002060"/>
                </a:solidFill>
              </a:rPr>
              <a:t>ΤΗΣ ΥΛΗΣ</a:t>
            </a:r>
            <a:r>
              <a:rPr lang="el-GR" sz="2400" b="1" dirty="0" smtClean="0"/>
              <a:t>.</a:t>
            </a:r>
          </a:p>
          <a:p>
            <a:pPr algn="ctr"/>
            <a:endParaRPr lang="el-GR" sz="2000" b="1" dirty="0" smtClean="0"/>
          </a:p>
          <a:p>
            <a:pPr algn="just"/>
            <a:r>
              <a:rPr lang="el-GR" sz="2000" b="1" dirty="0" smtClean="0">
                <a:solidFill>
                  <a:srgbClr val="002060"/>
                </a:solidFill>
              </a:rPr>
              <a:t>Δύο είδη ηλεκτρικών φορτίων: ΘΕΤΙΚΑ </a:t>
            </a:r>
            <a:r>
              <a:rPr lang="el-GR" sz="2000" b="1" dirty="0" smtClean="0"/>
              <a:t>και</a:t>
            </a:r>
            <a:r>
              <a:rPr lang="el-GR" sz="2000" b="1" dirty="0" smtClean="0">
                <a:solidFill>
                  <a:srgbClr val="002060"/>
                </a:solidFill>
              </a:rPr>
              <a:t> ΑΡΝΗΤΙΚΑ</a:t>
            </a:r>
          </a:p>
          <a:p>
            <a:pPr algn="just"/>
            <a:endParaRPr lang="el-GR" sz="2000" b="1" dirty="0" smtClean="0">
              <a:solidFill>
                <a:srgbClr val="002060"/>
              </a:solidFill>
            </a:endParaRPr>
          </a:p>
          <a:p>
            <a:pPr algn="just">
              <a:buFont typeface="Wingdings" pitchFamily="2" charset="2"/>
              <a:buChar char="Ø"/>
            </a:pPr>
            <a:r>
              <a:rPr lang="el-GR" sz="2000" b="1" dirty="0" smtClean="0">
                <a:solidFill>
                  <a:srgbClr val="002060"/>
                </a:solidFill>
              </a:rPr>
              <a:t>Αρχή </a:t>
            </a:r>
            <a:r>
              <a:rPr lang="el-GR" sz="2000" b="1" dirty="0" smtClean="0">
                <a:solidFill>
                  <a:srgbClr val="002060"/>
                </a:solidFill>
              </a:rPr>
              <a:t>Διατήρησης του Ηλεκτρικού Φορτίου (</a:t>
            </a:r>
            <a:r>
              <a:rPr lang="en-US" sz="2000" b="1" dirty="0" smtClean="0">
                <a:solidFill>
                  <a:srgbClr val="002060"/>
                </a:solidFill>
              </a:rPr>
              <a:t>Q)  </a:t>
            </a:r>
            <a:r>
              <a:rPr lang="el-GR" sz="2000" b="1" dirty="0" smtClean="0"/>
              <a:t>(</a:t>
            </a:r>
            <a:r>
              <a:rPr lang="el-GR" sz="2000" dirty="0" smtClean="0"/>
              <a:t>Η ισχυρότερη αρχή διατήρησης στη φύση</a:t>
            </a:r>
            <a:r>
              <a:rPr lang="el-GR" sz="2000" dirty="0" smtClean="0">
                <a:latin typeface="Times New Roman"/>
              </a:rPr>
              <a:t>)</a:t>
            </a:r>
            <a:endParaRPr lang="el-GR" sz="2000" b="1" dirty="0" smtClean="0"/>
          </a:p>
          <a:p>
            <a:pPr algn="just"/>
            <a:endParaRPr lang="el-GR" sz="2000" b="1" dirty="0" smtClean="0">
              <a:solidFill>
                <a:srgbClr val="002060"/>
              </a:solidFill>
            </a:endParaRPr>
          </a:p>
          <a:p>
            <a:pPr algn="just"/>
            <a:r>
              <a:rPr lang="el-GR" sz="2000" b="1" dirty="0" smtClean="0"/>
              <a:t>Το συνολικό ηλεκτρικό φορτίο διατηρείται. </a:t>
            </a:r>
          </a:p>
          <a:p>
            <a:pPr algn="just"/>
            <a:endParaRPr lang="en-US" sz="2000" b="1" dirty="0" smtClean="0">
              <a:solidFill>
                <a:srgbClr val="002060"/>
              </a:solidFill>
            </a:endParaRPr>
          </a:p>
          <a:p>
            <a:pPr algn="just"/>
            <a:endParaRPr lang="en-US" sz="2000" b="1" dirty="0">
              <a:solidFill>
                <a:srgbClr val="002060"/>
              </a:solidFill>
            </a:endParaRPr>
          </a:p>
          <a:p>
            <a:pPr algn="just"/>
            <a:endParaRPr lang="el-GR" sz="2000" b="1" dirty="0" smtClean="0">
              <a:solidFill>
                <a:srgbClr val="002060"/>
              </a:solidFill>
            </a:endParaRPr>
          </a:p>
          <a:p>
            <a:pPr algn="just">
              <a:buFont typeface="Wingdings" pitchFamily="2" charset="2"/>
              <a:buChar char="Ø"/>
            </a:pPr>
            <a:r>
              <a:rPr lang="el-GR" sz="2000" b="1" dirty="0" smtClean="0">
                <a:solidFill>
                  <a:srgbClr val="002060"/>
                </a:solidFill>
              </a:rPr>
              <a:t>Κβάντωση του Ηλεκτρικού </a:t>
            </a:r>
            <a:r>
              <a:rPr lang="el-GR" sz="2000" b="1" dirty="0" smtClean="0">
                <a:solidFill>
                  <a:srgbClr val="002060"/>
                </a:solidFill>
              </a:rPr>
              <a:t>Φορτίου</a:t>
            </a:r>
            <a:endParaRPr lang="en-US" sz="2000" b="1" dirty="0" smtClean="0">
              <a:solidFill>
                <a:srgbClr val="002060"/>
              </a:solidFill>
            </a:endParaRPr>
          </a:p>
          <a:p>
            <a:pPr algn="just"/>
            <a:endParaRPr lang="el-GR" sz="2000" b="1" dirty="0" smtClean="0">
              <a:solidFill>
                <a:srgbClr val="002060"/>
              </a:solidFill>
            </a:endParaRPr>
          </a:p>
          <a:p>
            <a:pPr algn="just"/>
            <a:r>
              <a:rPr lang="el-GR" sz="2000" b="1" dirty="0" smtClean="0"/>
              <a:t>Το ηλεκτρικό φορτίο εμφανίζεται ελεύθερο στη φύση ΠΑΝΤΑ ως ΑΚΕΡΑΙΟ πολλαπλάσιο ενός στοιχειώδους ηλεκτρικού φορτίου.</a:t>
            </a:r>
          </a:p>
          <a:p>
            <a:pPr algn="just"/>
            <a:r>
              <a:rPr lang="en-US" sz="2000" b="1" dirty="0" smtClean="0"/>
              <a:t>Q</a:t>
            </a:r>
            <a:r>
              <a:rPr lang="el-GR" sz="2000" b="1" dirty="0" smtClean="0"/>
              <a:t> </a:t>
            </a:r>
            <a:r>
              <a:rPr lang="el-GR" sz="2000" b="1" baseline="-25000" dirty="0" smtClean="0"/>
              <a:t>ηλεκτρονίου</a:t>
            </a:r>
            <a:r>
              <a:rPr lang="el-GR" sz="2000" b="1" dirty="0" smtClean="0"/>
              <a:t>= </a:t>
            </a:r>
            <a:r>
              <a:rPr lang="en-US" sz="2000" b="1" dirty="0" smtClean="0"/>
              <a:t>e</a:t>
            </a:r>
            <a:r>
              <a:rPr lang="el-GR" sz="2000" b="1" dirty="0" smtClean="0"/>
              <a:t> </a:t>
            </a:r>
            <a:r>
              <a:rPr lang="en-US" sz="2000" b="1" dirty="0" smtClean="0"/>
              <a:t>=</a:t>
            </a:r>
            <a:r>
              <a:rPr lang="el-GR" sz="2000" b="1" dirty="0" smtClean="0"/>
              <a:t> </a:t>
            </a:r>
            <a:r>
              <a:rPr lang="en-US" sz="2000" b="1" dirty="0" smtClean="0"/>
              <a:t>-1.6</a:t>
            </a:r>
            <a:r>
              <a:rPr lang="el-GR" sz="2000" b="1" dirty="0" smtClean="0"/>
              <a:t>02</a:t>
            </a:r>
            <a:r>
              <a:rPr lang="en-US" sz="2000" b="1" dirty="0" smtClean="0"/>
              <a:t>x10</a:t>
            </a:r>
            <a:r>
              <a:rPr lang="en-US" sz="2000" b="1" baseline="30000" dirty="0" smtClean="0"/>
              <a:t>-19</a:t>
            </a:r>
            <a:r>
              <a:rPr lang="en-US" sz="2000" b="1" dirty="0" smtClean="0"/>
              <a:t> </a:t>
            </a:r>
            <a:r>
              <a:rPr lang="en-US" sz="2000" b="1" dirty="0" err="1" smtClean="0"/>
              <a:t>Cb</a:t>
            </a:r>
            <a:r>
              <a:rPr lang="el-GR" sz="2000" b="1" dirty="0" smtClean="0"/>
              <a:t>     ή      </a:t>
            </a:r>
            <a:r>
              <a:rPr lang="en-US" sz="2000" b="1" dirty="0" smtClean="0"/>
              <a:t>Q</a:t>
            </a:r>
            <a:r>
              <a:rPr lang="el-GR" sz="2000" b="1" dirty="0" smtClean="0"/>
              <a:t> </a:t>
            </a:r>
            <a:r>
              <a:rPr lang="el-GR" sz="2000" b="1" baseline="-25000" dirty="0" smtClean="0"/>
              <a:t>πρωτονίου </a:t>
            </a:r>
            <a:r>
              <a:rPr lang="el-GR" sz="2000" b="1" dirty="0" smtClean="0"/>
              <a:t>= </a:t>
            </a:r>
            <a:r>
              <a:rPr lang="en-US" sz="2000" b="1" dirty="0" smtClean="0"/>
              <a:t>p</a:t>
            </a:r>
            <a:r>
              <a:rPr lang="el-GR" sz="2000" b="1" dirty="0" smtClean="0"/>
              <a:t> </a:t>
            </a:r>
            <a:r>
              <a:rPr lang="en-US" sz="2000" b="1" dirty="0" smtClean="0"/>
              <a:t>=</a:t>
            </a:r>
            <a:r>
              <a:rPr lang="el-GR" sz="2000" b="1" dirty="0" smtClean="0"/>
              <a:t> +</a:t>
            </a:r>
            <a:r>
              <a:rPr lang="en-US" sz="2000" b="1" dirty="0" smtClean="0"/>
              <a:t>1.6</a:t>
            </a:r>
            <a:r>
              <a:rPr lang="el-GR" sz="2000" b="1" dirty="0" smtClean="0"/>
              <a:t>02</a:t>
            </a:r>
            <a:r>
              <a:rPr lang="en-US" sz="2000" b="1" dirty="0" smtClean="0"/>
              <a:t>x10</a:t>
            </a:r>
            <a:r>
              <a:rPr lang="en-US" sz="2000" b="1" baseline="30000" dirty="0" smtClean="0"/>
              <a:t>-19</a:t>
            </a:r>
            <a:r>
              <a:rPr lang="en-US" sz="2000" b="1" dirty="0" smtClean="0"/>
              <a:t> </a:t>
            </a:r>
            <a:r>
              <a:rPr lang="en-US" sz="2000" b="1" dirty="0" err="1" smtClean="0"/>
              <a:t>Cb</a:t>
            </a:r>
            <a:endParaRPr lang="el-GR" sz="2800" b="1" dirty="0" smtClean="0">
              <a:solidFill>
                <a:srgbClr val="002060"/>
              </a:solidFill>
            </a:endParaRPr>
          </a:p>
        </p:txBody>
      </p:sp>
      <p:graphicFrame>
        <p:nvGraphicFramePr>
          <p:cNvPr id="9" name="8 - Αντικείμενο"/>
          <p:cNvGraphicFramePr>
            <a:graphicFrameLocks noChangeAspect="1"/>
          </p:cNvGraphicFramePr>
          <p:nvPr>
            <p:extLst>
              <p:ext uri="{D42A27DB-BD31-4B8C-83A1-F6EECF244321}">
                <p14:modId xmlns:p14="http://schemas.microsoft.com/office/powerpoint/2010/main" val="1603338001"/>
              </p:ext>
            </p:extLst>
          </p:nvPr>
        </p:nvGraphicFramePr>
        <p:xfrm>
          <a:off x="5548948" y="2449767"/>
          <a:ext cx="1689100" cy="762000"/>
        </p:xfrm>
        <a:graphic>
          <a:graphicData uri="http://schemas.openxmlformats.org/presentationml/2006/ole">
            <mc:AlternateContent xmlns:mc="http://schemas.openxmlformats.org/markup-compatibility/2006">
              <mc:Choice xmlns:v="urn:schemas-microsoft-com:vml" Requires="v">
                <p:oleObj spid="_x0000_s267275" name="Equation" r:id="rId3" imgW="1688760" imgH="761760" progId="Equation.DSMT4">
                  <p:embed/>
                </p:oleObj>
              </mc:Choice>
              <mc:Fallback>
                <p:oleObj name="Equation" r:id="rId3" imgW="1688760" imgH="761760" progId="Equation.DSMT4">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8948" y="2449767"/>
                        <a:ext cx="168910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10 - TextBox"/>
          <p:cNvSpPr txBox="1"/>
          <p:nvPr/>
        </p:nvSpPr>
        <p:spPr>
          <a:xfrm>
            <a:off x="9227108" y="6151415"/>
            <a:ext cx="1524000" cy="523220"/>
          </a:xfrm>
          <a:prstGeom prst="rect">
            <a:avLst/>
          </a:prstGeom>
          <a:noFill/>
        </p:spPr>
        <p:txBody>
          <a:bodyPr wrap="square" rtlCol="0">
            <a:spAutoFit/>
          </a:bodyPr>
          <a:lstStyle/>
          <a:p>
            <a:r>
              <a:rPr lang="en-US" sz="2800" b="1" dirty="0" smtClean="0">
                <a:solidFill>
                  <a:srgbClr val="002060"/>
                </a:solidFill>
              </a:rPr>
              <a:t>QUARKS</a:t>
            </a:r>
            <a:endParaRPr lang="el-GR" sz="2800" dirty="0">
              <a:solidFill>
                <a:srgbClr val="002060"/>
              </a:solidFill>
            </a:endParaRPr>
          </a:p>
        </p:txBody>
      </p:sp>
      <p:sp>
        <p:nvSpPr>
          <p:cNvPr id="10" name="9 - Θέση αριθμού διαφάνειας"/>
          <p:cNvSpPr>
            <a:spLocks noGrp="1"/>
          </p:cNvSpPr>
          <p:nvPr>
            <p:ph type="sldNum" sz="quarter" idx="12"/>
          </p:nvPr>
        </p:nvSpPr>
        <p:spPr/>
        <p:txBody>
          <a:bodyPr/>
          <a:lstStyle/>
          <a:p>
            <a:pPr>
              <a:defRPr/>
            </a:pPr>
            <a:fld id="{0DCFDD24-2996-492C-86F7-30BA09BC7043}" type="slidenum">
              <a:rPr lang="en-US" smtClean="0"/>
              <a:pPr>
                <a:defRPr/>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7" name="Rectangle 5"/>
          <p:cNvSpPr>
            <a:spLocks noChangeArrowheads="1"/>
          </p:cNvSpPr>
          <p:nvPr/>
        </p:nvSpPr>
        <p:spPr bwMode="auto">
          <a:xfrm>
            <a:off x="0" y="1076325"/>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4"/>
          <p:cNvSpPr>
            <a:spLocks noGrp="1" noChangeArrowheads="1"/>
          </p:cNvSpPr>
          <p:nvPr>
            <p:ph type="title"/>
          </p:nvPr>
        </p:nvSpPr>
        <p:spPr>
          <a:xfrm>
            <a:off x="1229710" y="129809"/>
            <a:ext cx="9343697" cy="1236536"/>
          </a:xfrm>
        </p:spPr>
        <p:txBody>
          <a:bodyPr>
            <a:normAutofit fontScale="90000"/>
          </a:bodyPr>
          <a:lstStyle/>
          <a:p>
            <a:pPr algn="ctr" eaLnBrk="1" hangingPunct="1"/>
            <a:r>
              <a:rPr lang="el-GR" b="1" dirty="0" smtClean="0">
                <a:solidFill>
                  <a:srgbClr val="0F7698"/>
                </a:solidFill>
              </a:rPr>
              <a:t>Παραδείγματα υπολογισμού Έντασης Πεδίου </a:t>
            </a:r>
            <a:r>
              <a:rPr lang="en-US" b="1" dirty="0" smtClean="0">
                <a:solidFill>
                  <a:srgbClr val="0F7698"/>
                </a:solidFill>
              </a:rPr>
              <a:t/>
            </a:r>
            <a:br>
              <a:rPr lang="en-US" b="1" dirty="0" smtClean="0">
                <a:solidFill>
                  <a:srgbClr val="0F7698"/>
                </a:solidFill>
              </a:rPr>
            </a:br>
            <a:r>
              <a:rPr lang="el-GR" b="1" dirty="0" smtClean="0">
                <a:solidFill>
                  <a:srgbClr val="0F7698"/>
                </a:solidFill>
              </a:rPr>
              <a:t>Συνεχείς Κατανομές Πηγών</a:t>
            </a:r>
            <a:r>
              <a:rPr lang="en-US" b="1" dirty="0" smtClean="0">
                <a:solidFill>
                  <a:srgbClr val="0F7698"/>
                </a:solidFill>
              </a:rPr>
              <a:t/>
            </a:r>
            <a:br>
              <a:rPr lang="en-US" b="1" dirty="0" smtClean="0">
                <a:solidFill>
                  <a:srgbClr val="0F7698"/>
                </a:solidFill>
              </a:rPr>
            </a:br>
            <a:r>
              <a:rPr lang="en-US" b="1" dirty="0" smtClean="0">
                <a:solidFill>
                  <a:srgbClr val="0F7698"/>
                </a:solidFill>
              </a:rPr>
              <a:t/>
            </a:r>
            <a:br>
              <a:rPr lang="en-US" b="1" dirty="0" smtClean="0">
                <a:solidFill>
                  <a:srgbClr val="0F7698"/>
                </a:solidFill>
              </a:rPr>
            </a:br>
            <a:endParaRPr lang="en-US" b="1" dirty="0" smtClean="0">
              <a:solidFill>
                <a:srgbClr val="0F7698"/>
              </a:solidFill>
            </a:endParaRPr>
          </a:p>
        </p:txBody>
      </p:sp>
      <p:pic>
        <p:nvPicPr>
          <p:cNvPr id="437249" name="Picture 1"/>
          <p:cNvPicPr>
            <a:picLocks noChangeAspect="1" noChangeArrowheads="1"/>
          </p:cNvPicPr>
          <p:nvPr/>
        </p:nvPicPr>
        <p:blipFill>
          <a:blip r:embed="rId2" cstate="print"/>
          <a:srcRect/>
          <a:stretch>
            <a:fillRect/>
          </a:stretch>
        </p:blipFill>
        <p:spPr bwMode="auto">
          <a:xfrm>
            <a:off x="246335" y="2256433"/>
            <a:ext cx="5350261" cy="2588836"/>
          </a:xfrm>
          <a:prstGeom prst="rect">
            <a:avLst/>
          </a:prstGeom>
          <a:noFill/>
          <a:ln w="9525">
            <a:noFill/>
            <a:miter lim="800000"/>
            <a:headEnd/>
            <a:tailEnd/>
          </a:ln>
          <a:scene3d>
            <a:camera prst="orthographicFront"/>
            <a:lightRig rig="threePt" dir="t"/>
          </a:scene3d>
          <a:sp3d>
            <a:bevelT/>
          </a:sp3d>
        </p:spPr>
      </p:pic>
      <p:sp>
        <p:nvSpPr>
          <p:cNvPr id="9" name="8 - TextBox"/>
          <p:cNvSpPr txBox="1"/>
          <p:nvPr/>
        </p:nvSpPr>
        <p:spPr>
          <a:xfrm>
            <a:off x="409903" y="1219187"/>
            <a:ext cx="11372194" cy="1015663"/>
          </a:xfrm>
          <a:prstGeom prst="rect">
            <a:avLst/>
          </a:prstGeom>
          <a:noFill/>
        </p:spPr>
        <p:txBody>
          <a:bodyPr wrap="square" rtlCol="0">
            <a:spAutoFit/>
          </a:bodyPr>
          <a:lstStyle/>
          <a:p>
            <a:r>
              <a:rPr lang="el-GR" sz="2000" b="1" dirty="0" smtClean="0"/>
              <a:t>Δίδεται ομοιόμορφα φορτισμένος δακτύλιος ακτίνας α και φορτίου </a:t>
            </a:r>
            <a:r>
              <a:rPr lang="en-US" sz="2000" b="1" dirty="0" smtClean="0"/>
              <a:t>Q(+)</a:t>
            </a:r>
            <a:r>
              <a:rPr lang="el-GR" sz="2000" b="1" dirty="0" smtClean="0"/>
              <a:t>. Να υπολογίσετε την ένταση του ηλεκτρικού πεδίου Ε σε σημείο </a:t>
            </a:r>
            <a:r>
              <a:rPr lang="en-US" sz="2000" b="1" dirty="0" smtClean="0"/>
              <a:t>P</a:t>
            </a:r>
            <a:r>
              <a:rPr lang="el-GR" sz="2000" b="1" dirty="0" smtClean="0"/>
              <a:t> επάνω στον άξονα του δακτυλίου και σε απόσταση </a:t>
            </a:r>
            <a:r>
              <a:rPr lang="en-US" sz="2000" b="1" dirty="0" smtClean="0"/>
              <a:t>x</a:t>
            </a:r>
            <a:r>
              <a:rPr lang="el-GR" sz="2000" b="1" dirty="0" smtClean="0"/>
              <a:t> από αυτόν. </a:t>
            </a:r>
            <a:endParaRPr lang="el-GR" sz="2000" b="1" dirty="0"/>
          </a:p>
        </p:txBody>
      </p:sp>
      <p:pic>
        <p:nvPicPr>
          <p:cNvPr id="457730" name="Picture 2"/>
          <p:cNvPicPr>
            <a:picLocks noChangeAspect="1" noChangeArrowheads="1"/>
          </p:cNvPicPr>
          <p:nvPr/>
        </p:nvPicPr>
        <p:blipFill>
          <a:blip r:embed="rId3" cstate="print"/>
          <a:srcRect/>
          <a:stretch>
            <a:fillRect/>
          </a:stretch>
        </p:blipFill>
        <p:spPr bwMode="auto">
          <a:xfrm>
            <a:off x="5517908" y="1905664"/>
            <a:ext cx="3731173" cy="911116"/>
          </a:xfrm>
          <a:prstGeom prst="rect">
            <a:avLst/>
          </a:prstGeom>
          <a:noFill/>
          <a:ln w="9525">
            <a:noFill/>
            <a:miter lim="800000"/>
            <a:headEnd/>
            <a:tailEnd/>
          </a:ln>
        </p:spPr>
      </p:pic>
      <p:pic>
        <p:nvPicPr>
          <p:cNvPr id="457731" name="Picture 3"/>
          <p:cNvPicPr>
            <a:picLocks noChangeAspect="1" noChangeArrowheads="1"/>
          </p:cNvPicPr>
          <p:nvPr/>
        </p:nvPicPr>
        <p:blipFill>
          <a:blip r:embed="rId4" cstate="print"/>
          <a:srcRect/>
          <a:stretch>
            <a:fillRect/>
          </a:stretch>
        </p:blipFill>
        <p:spPr bwMode="auto">
          <a:xfrm>
            <a:off x="5541557" y="2787217"/>
            <a:ext cx="5089890" cy="1406417"/>
          </a:xfrm>
          <a:prstGeom prst="rect">
            <a:avLst/>
          </a:prstGeom>
          <a:noFill/>
          <a:ln w="9525">
            <a:noFill/>
            <a:miter lim="800000"/>
            <a:headEnd/>
            <a:tailEnd/>
          </a:ln>
        </p:spPr>
      </p:pic>
      <p:pic>
        <p:nvPicPr>
          <p:cNvPr id="457732" name="Picture 4"/>
          <p:cNvPicPr>
            <a:picLocks noChangeAspect="1" noChangeArrowheads="1"/>
          </p:cNvPicPr>
          <p:nvPr/>
        </p:nvPicPr>
        <p:blipFill>
          <a:blip r:embed="rId5" cstate="print"/>
          <a:srcRect/>
          <a:stretch>
            <a:fillRect/>
          </a:stretch>
        </p:blipFill>
        <p:spPr bwMode="auto">
          <a:xfrm>
            <a:off x="5959829" y="4316181"/>
            <a:ext cx="4592528" cy="2447229"/>
          </a:xfrm>
          <a:prstGeom prst="rect">
            <a:avLst/>
          </a:prstGeom>
          <a:noFill/>
          <a:ln w="9525">
            <a:noFill/>
            <a:miter lim="800000"/>
            <a:headEnd/>
            <a:tailEnd/>
          </a:ln>
        </p:spPr>
      </p:pic>
      <p:sp>
        <p:nvSpPr>
          <p:cNvPr id="12" name="11 - Θέση αριθμού διαφάνειας"/>
          <p:cNvSpPr>
            <a:spLocks noGrp="1"/>
          </p:cNvSpPr>
          <p:nvPr>
            <p:ph type="sldNum" sz="quarter" idx="12"/>
          </p:nvPr>
        </p:nvSpPr>
        <p:spPr/>
        <p:txBody>
          <a:bodyPr/>
          <a:lstStyle/>
          <a:p>
            <a:fld id="{C2F5A187-A889-495D-B202-899DA2CF5BAE}" type="slidenum">
              <a:rPr lang="en-US" smtClean="0"/>
              <a:pPr/>
              <a:t>30</a:t>
            </a:fld>
            <a:endParaRPr lang="en-US"/>
          </a:p>
        </p:txBody>
      </p:sp>
    </p:spTree>
    <p:extLst>
      <p:ext uri="{BB962C8B-B14F-4D97-AF65-F5344CB8AC3E}">
        <p14:creationId xmlns:p14="http://schemas.microsoft.com/office/powerpoint/2010/main" val="1405838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7" name="Rectangle 5"/>
          <p:cNvSpPr>
            <a:spLocks noChangeArrowheads="1"/>
          </p:cNvSpPr>
          <p:nvPr/>
        </p:nvSpPr>
        <p:spPr bwMode="auto">
          <a:xfrm>
            <a:off x="0" y="1076325"/>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4"/>
          <p:cNvSpPr>
            <a:spLocks noGrp="1" noChangeArrowheads="1"/>
          </p:cNvSpPr>
          <p:nvPr>
            <p:ph type="title"/>
          </p:nvPr>
        </p:nvSpPr>
        <p:spPr>
          <a:xfrm>
            <a:off x="1229710" y="129809"/>
            <a:ext cx="9343697" cy="1236536"/>
          </a:xfrm>
        </p:spPr>
        <p:txBody>
          <a:bodyPr>
            <a:normAutofit fontScale="90000"/>
          </a:bodyPr>
          <a:lstStyle/>
          <a:p>
            <a:pPr algn="ctr" eaLnBrk="1" hangingPunct="1"/>
            <a:r>
              <a:rPr lang="el-GR" b="1" dirty="0" smtClean="0">
                <a:solidFill>
                  <a:srgbClr val="0F7698"/>
                </a:solidFill>
              </a:rPr>
              <a:t>Παραδείγματα υπολογισμού Έντασης Πεδίου </a:t>
            </a:r>
            <a:r>
              <a:rPr lang="en-US" b="1" dirty="0" smtClean="0">
                <a:solidFill>
                  <a:srgbClr val="0F7698"/>
                </a:solidFill>
              </a:rPr>
              <a:t/>
            </a:r>
            <a:br>
              <a:rPr lang="en-US" b="1" dirty="0" smtClean="0">
                <a:solidFill>
                  <a:srgbClr val="0F7698"/>
                </a:solidFill>
              </a:rPr>
            </a:br>
            <a:r>
              <a:rPr lang="el-GR" b="1" dirty="0" smtClean="0">
                <a:solidFill>
                  <a:srgbClr val="0F7698"/>
                </a:solidFill>
              </a:rPr>
              <a:t>Συνεχείς Κατανομές Πηγών</a:t>
            </a:r>
            <a:r>
              <a:rPr lang="en-US" b="1" dirty="0" smtClean="0">
                <a:solidFill>
                  <a:srgbClr val="0F7698"/>
                </a:solidFill>
              </a:rPr>
              <a:t/>
            </a:r>
            <a:br>
              <a:rPr lang="en-US" b="1" dirty="0" smtClean="0">
                <a:solidFill>
                  <a:srgbClr val="0F7698"/>
                </a:solidFill>
              </a:rPr>
            </a:br>
            <a:r>
              <a:rPr lang="en-US" b="1" dirty="0" smtClean="0">
                <a:solidFill>
                  <a:srgbClr val="0F7698"/>
                </a:solidFill>
              </a:rPr>
              <a:t/>
            </a:r>
            <a:br>
              <a:rPr lang="en-US" b="1" dirty="0" smtClean="0">
                <a:solidFill>
                  <a:srgbClr val="0F7698"/>
                </a:solidFill>
              </a:rPr>
            </a:br>
            <a:endParaRPr lang="en-US" b="1" dirty="0" smtClean="0">
              <a:solidFill>
                <a:srgbClr val="0F7698"/>
              </a:solidFill>
            </a:endParaRPr>
          </a:p>
        </p:txBody>
      </p:sp>
      <p:sp>
        <p:nvSpPr>
          <p:cNvPr id="9" name="8 - TextBox"/>
          <p:cNvSpPr txBox="1"/>
          <p:nvPr/>
        </p:nvSpPr>
        <p:spPr>
          <a:xfrm>
            <a:off x="178679" y="1156127"/>
            <a:ext cx="11834612" cy="1015663"/>
          </a:xfrm>
          <a:prstGeom prst="rect">
            <a:avLst/>
          </a:prstGeom>
          <a:noFill/>
        </p:spPr>
        <p:txBody>
          <a:bodyPr wrap="square" rtlCol="0">
            <a:spAutoFit/>
          </a:bodyPr>
          <a:lstStyle/>
          <a:p>
            <a:r>
              <a:rPr lang="el-GR" sz="2000" b="1" dirty="0" smtClean="0"/>
              <a:t>Δίδεται ομοιόμορφα φορτισμένος δίσκος ακτίνας </a:t>
            </a:r>
            <a:r>
              <a:rPr lang="en-US" sz="2000" b="1" dirty="0" smtClean="0"/>
              <a:t>R</a:t>
            </a:r>
            <a:r>
              <a:rPr lang="el-GR" sz="2000" b="1" dirty="0" smtClean="0"/>
              <a:t> και επιφανειακής πυκνότητας θετικού φορτίου σ. Να υπολογίσετε την ένταση του ηλεκτρικού πεδίου Ε σε σημείο </a:t>
            </a:r>
            <a:r>
              <a:rPr lang="en-US" sz="2000" b="1" dirty="0" smtClean="0"/>
              <a:t>P</a:t>
            </a:r>
            <a:r>
              <a:rPr lang="el-GR" sz="2000" b="1" dirty="0" smtClean="0"/>
              <a:t> επάνω στον άξονα του δίσκου και σε απόσταση </a:t>
            </a:r>
            <a:r>
              <a:rPr lang="en-US" sz="2000" b="1" dirty="0" smtClean="0"/>
              <a:t>x</a:t>
            </a:r>
            <a:r>
              <a:rPr lang="el-GR" sz="2000" b="1" dirty="0" smtClean="0"/>
              <a:t> από αυτόν. </a:t>
            </a:r>
            <a:endParaRPr lang="el-GR" sz="2000" b="1" dirty="0"/>
          </a:p>
        </p:txBody>
      </p:sp>
      <p:graphicFrame>
        <p:nvGraphicFramePr>
          <p:cNvPr id="458757" name="Object 5"/>
          <p:cNvGraphicFramePr>
            <a:graphicFrameLocks noChangeAspect="1"/>
          </p:cNvGraphicFramePr>
          <p:nvPr/>
        </p:nvGraphicFramePr>
        <p:xfrm>
          <a:off x="1013730" y="5087057"/>
          <a:ext cx="3530600" cy="431800"/>
        </p:xfrm>
        <a:graphic>
          <a:graphicData uri="http://schemas.openxmlformats.org/presentationml/2006/ole">
            <mc:AlternateContent xmlns:mc="http://schemas.openxmlformats.org/markup-compatibility/2006">
              <mc:Choice xmlns:v="urn:schemas-microsoft-com:vml" Requires="v">
                <p:oleObj spid="_x0000_s458769" name="Equation" r:id="rId3" imgW="3530520" imgH="431640" progId="Equation.DSMT4">
                  <p:embed/>
                </p:oleObj>
              </mc:Choice>
              <mc:Fallback>
                <p:oleObj name="Equation" r:id="rId3" imgW="3530520" imgH="431640" progId="Equation.DSMT4">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3730" y="5087057"/>
                        <a:ext cx="3530600" cy="431800"/>
                      </a:xfrm>
                      <a:prstGeom prst="rect">
                        <a:avLst/>
                      </a:prstGeom>
                      <a:solidFill>
                        <a:srgbClr val="99CCFF"/>
                      </a:solidFill>
                    </p:spPr>
                  </p:pic>
                </p:oleObj>
              </mc:Fallback>
            </mc:AlternateContent>
          </a:graphicData>
        </a:graphic>
      </p:graphicFrame>
      <p:grpSp>
        <p:nvGrpSpPr>
          <p:cNvPr id="16" name="15 - Ομάδα"/>
          <p:cNvGrpSpPr/>
          <p:nvPr/>
        </p:nvGrpSpPr>
        <p:grpSpPr>
          <a:xfrm>
            <a:off x="5582471" y="2122768"/>
            <a:ext cx="6472895" cy="4022341"/>
            <a:chOff x="5550941" y="2122768"/>
            <a:chExt cx="6472895" cy="4022341"/>
          </a:xfrm>
        </p:grpSpPr>
        <p:pic>
          <p:nvPicPr>
            <p:cNvPr id="458754" name="Picture 2"/>
            <p:cNvPicPr>
              <a:picLocks noChangeAspect="1" noChangeArrowheads="1"/>
            </p:cNvPicPr>
            <p:nvPr/>
          </p:nvPicPr>
          <p:blipFill>
            <a:blip r:embed="rId5" cstate="print"/>
            <a:srcRect/>
            <a:stretch>
              <a:fillRect/>
            </a:stretch>
          </p:blipFill>
          <p:spPr bwMode="auto">
            <a:xfrm>
              <a:off x="5550941" y="2122768"/>
              <a:ext cx="4238223" cy="1082894"/>
            </a:xfrm>
            <a:prstGeom prst="rect">
              <a:avLst/>
            </a:prstGeom>
            <a:noFill/>
            <a:ln w="9525">
              <a:noFill/>
              <a:miter lim="800000"/>
              <a:headEnd/>
              <a:tailEnd/>
            </a:ln>
          </p:spPr>
        </p:pic>
        <p:pic>
          <p:nvPicPr>
            <p:cNvPr id="458755" name="Picture 3"/>
            <p:cNvPicPr>
              <a:picLocks noChangeAspect="1" noChangeArrowheads="1"/>
            </p:cNvPicPr>
            <p:nvPr/>
          </p:nvPicPr>
          <p:blipFill>
            <a:blip r:embed="rId6" cstate="print"/>
            <a:srcRect/>
            <a:stretch>
              <a:fillRect/>
            </a:stretch>
          </p:blipFill>
          <p:spPr bwMode="auto">
            <a:xfrm>
              <a:off x="5566541" y="3082987"/>
              <a:ext cx="6371299" cy="931972"/>
            </a:xfrm>
            <a:prstGeom prst="rect">
              <a:avLst/>
            </a:prstGeom>
            <a:noFill/>
            <a:ln w="9525">
              <a:noFill/>
              <a:miter lim="800000"/>
              <a:headEnd/>
              <a:tailEnd/>
            </a:ln>
          </p:spPr>
        </p:pic>
        <p:pic>
          <p:nvPicPr>
            <p:cNvPr id="458756" name="Picture 4"/>
            <p:cNvPicPr>
              <a:picLocks noChangeAspect="1" noChangeArrowheads="1"/>
            </p:cNvPicPr>
            <p:nvPr/>
          </p:nvPicPr>
          <p:blipFill>
            <a:blip r:embed="rId7" cstate="print"/>
            <a:srcRect/>
            <a:stretch>
              <a:fillRect/>
            </a:stretch>
          </p:blipFill>
          <p:spPr bwMode="auto">
            <a:xfrm>
              <a:off x="6249550" y="4173926"/>
              <a:ext cx="4492022" cy="1971183"/>
            </a:xfrm>
            <a:prstGeom prst="rect">
              <a:avLst/>
            </a:prstGeom>
            <a:noFill/>
            <a:ln w="9525">
              <a:noFill/>
              <a:miter lim="800000"/>
              <a:headEnd/>
              <a:tailEnd/>
            </a:ln>
          </p:spPr>
        </p:pic>
        <p:sp>
          <p:nvSpPr>
            <p:cNvPr id="12" name="11 - TextBox"/>
            <p:cNvSpPr txBox="1"/>
            <p:nvPr/>
          </p:nvSpPr>
          <p:spPr>
            <a:xfrm>
              <a:off x="11361684" y="3321275"/>
              <a:ext cx="662152" cy="400110"/>
            </a:xfrm>
            <a:prstGeom prst="rect">
              <a:avLst/>
            </a:prstGeom>
            <a:noFill/>
          </p:spPr>
          <p:txBody>
            <a:bodyPr wrap="square" rtlCol="0">
              <a:spAutoFit/>
            </a:bodyPr>
            <a:lstStyle/>
            <a:p>
              <a:r>
                <a:rPr lang="el-GR" sz="2000" b="1" dirty="0" smtClean="0"/>
                <a:t>(1)</a:t>
              </a:r>
              <a:endParaRPr lang="el-GR" sz="2000" b="1" dirty="0"/>
            </a:p>
          </p:txBody>
        </p:sp>
      </p:grpSp>
      <p:sp>
        <p:nvSpPr>
          <p:cNvPr id="13" name="12 - TextBox"/>
          <p:cNvSpPr txBox="1"/>
          <p:nvPr/>
        </p:nvSpPr>
        <p:spPr>
          <a:xfrm>
            <a:off x="294289" y="4361793"/>
            <a:ext cx="5412827" cy="707886"/>
          </a:xfrm>
          <a:prstGeom prst="rect">
            <a:avLst/>
          </a:prstGeom>
          <a:noFill/>
        </p:spPr>
        <p:txBody>
          <a:bodyPr wrap="square" rtlCol="0">
            <a:spAutoFit/>
          </a:bodyPr>
          <a:lstStyle/>
          <a:p>
            <a:r>
              <a:rPr lang="el-GR" sz="2000" b="1" dirty="0" smtClean="0"/>
              <a:t>Το ολοκλήρωμα (1) υπολογίζεται κάνοντας την αντικατάσταση:</a:t>
            </a:r>
            <a:endParaRPr lang="el-GR" sz="2000" b="1" dirty="0"/>
          </a:p>
        </p:txBody>
      </p:sp>
      <p:grpSp>
        <p:nvGrpSpPr>
          <p:cNvPr id="17" name="16 - Ομάδα"/>
          <p:cNvGrpSpPr/>
          <p:nvPr/>
        </p:nvGrpSpPr>
        <p:grpSpPr>
          <a:xfrm>
            <a:off x="467704" y="5695950"/>
            <a:ext cx="5500366" cy="990600"/>
            <a:chOff x="467704" y="5695950"/>
            <a:chExt cx="5500366" cy="990600"/>
          </a:xfrm>
        </p:grpSpPr>
        <p:sp>
          <p:nvSpPr>
            <p:cNvPr id="14" name="13 - TextBox"/>
            <p:cNvSpPr txBox="1"/>
            <p:nvPr/>
          </p:nvSpPr>
          <p:spPr>
            <a:xfrm>
              <a:off x="467704" y="5870029"/>
              <a:ext cx="4051737" cy="707886"/>
            </a:xfrm>
            <a:prstGeom prst="rect">
              <a:avLst/>
            </a:prstGeom>
            <a:solidFill>
              <a:srgbClr val="0F7698">
                <a:alpha val="48000"/>
              </a:srgbClr>
            </a:solidFill>
            <a:scene3d>
              <a:camera prst="orthographicFront"/>
              <a:lightRig rig="threePt" dir="t"/>
            </a:scene3d>
            <a:sp3d>
              <a:bevelT/>
            </a:sp3d>
          </p:spPr>
          <p:txBody>
            <a:bodyPr wrap="square" rtlCol="0">
              <a:spAutoFit/>
            </a:bodyPr>
            <a:lstStyle/>
            <a:p>
              <a:r>
                <a:rPr lang="el-GR" sz="2000" b="1" dirty="0" smtClean="0"/>
                <a:t>Επιφανειακή κατανομή απείρων διαστάσεων</a:t>
              </a:r>
              <a:endParaRPr lang="el-GR" sz="2000" b="1" dirty="0"/>
            </a:p>
          </p:txBody>
        </p:sp>
        <p:graphicFrame>
          <p:nvGraphicFramePr>
            <p:cNvPr id="458758" name="Object 6"/>
            <p:cNvGraphicFramePr>
              <a:graphicFrameLocks noChangeAspect="1"/>
            </p:cNvGraphicFramePr>
            <p:nvPr/>
          </p:nvGraphicFramePr>
          <p:xfrm>
            <a:off x="4710770" y="5695950"/>
            <a:ext cx="1257300" cy="990600"/>
          </p:xfrm>
          <a:graphic>
            <a:graphicData uri="http://schemas.openxmlformats.org/presentationml/2006/ole">
              <mc:AlternateContent xmlns:mc="http://schemas.openxmlformats.org/markup-compatibility/2006">
                <mc:Choice xmlns:v="urn:schemas-microsoft-com:vml" Requires="v">
                  <p:oleObj spid="_x0000_s458770" name="Equation" r:id="rId8" imgW="1257120" imgH="990360" progId="Equation.DSMT4">
                    <p:embed/>
                  </p:oleObj>
                </mc:Choice>
                <mc:Fallback>
                  <p:oleObj name="Equation" r:id="rId8" imgW="1257120" imgH="990360" progId="Equation.DSMT4">
                    <p:embed/>
                    <p:pic>
                      <p:nvPicPr>
                        <p:cNvPr id="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10770" y="5695950"/>
                          <a:ext cx="1257300" cy="990600"/>
                        </a:xfrm>
                        <a:prstGeom prst="rect">
                          <a:avLst/>
                        </a:prstGeom>
                        <a:solidFill>
                          <a:srgbClr val="99CCFF"/>
                        </a:solidFill>
                      </p:spPr>
                    </p:pic>
                  </p:oleObj>
                </mc:Fallback>
              </mc:AlternateContent>
            </a:graphicData>
          </a:graphic>
        </p:graphicFrame>
      </p:grpSp>
      <p:pic>
        <p:nvPicPr>
          <p:cNvPr id="458760" name="Picture 8" descr="Αποτέλεσμα εικόνας για ηλεκτρικο πεδιο σημειακου φορτιου"/>
          <p:cNvPicPr>
            <a:picLocks noChangeAspect="1" noChangeArrowheads="1"/>
          </p:cNvPicPr>
          <p:nvPr/>
        </p:nvPicPr>
        <p:blipFill>
          <a:blip r:embed="rId10" cstate="print"/>
          <a:srcRect/>
          <a:stretch>
            <a:fillRect/>
          </a:stretch>
        </p:blipFill>
        <p:spPr bwMode="auto">
          <a:xfrm>
            <a:off x="470885" y="2201917"/>
            <a:ext cx="2619156" cy="2047876"/>
          </a:xfrm>
          <a:prstGeom prst="rect">
            <a:avLst/>
          </a:prstGeom>
          <a:noFill/>
        </p:spPr>
      </p:pic>
      <p:sp>
        <p:nvSpPr>
          <p:cNvPr id="20" name="19 - Θέση αριθμού διαφάνειας"/>
          <p:cNvSpPr>
            <a:spLocks noGrp="1"/>
          </p:cNvSpPr>
          <p:nvPr>
            <p:ph type="sldNum" sz="quarter" idx="12"/>
          </p:nvPr>
        </p:nvSpPr>
        <p:spPr/>
        <p:txBody>
          <a:bodyPr/>
          <a:lstStyle/>
          <a:p>
            <a:fld id="{C2F5A187-A889-495D-B202-899DA2CF5BAE}" type="slidenum">
              <a:rPr lang="en-US" smtClean="0"/>
              <a:pPr/>
              <a:t>31</a:t>
            </a:fld>
            <a:endParaRPr lang="en-US"/>
          </a:p>
        </p:txBody>
      </p:sp>
    </p:spTree>
    <p:extLst>
      <p:ext uri="{BB962C8B-B14F-4D97-AF65-F5344CB8AC3E}">
        <p14:creationId xmlns:p14="http://schemas.microsoft.com/office/powerpoint/2010/main" val="1405838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6 - Ομάδα"/>
          <p:cNvGrpSpPr/>
          <p:nvPr/>
        </p:nvGrpSpPr>
        <p:grpSpPr>
          <a:xfrm>
            <a:off x="148313" y="1300721"/>
            <a:ext cx="11887200" cy="5235928"/>
            <a:chOff x="148313" y="1300721"/>
            <a:chExt cx="11887200" cy="5235928"/>
          </a:xfrm>
        </p:grpSpPr>
        <p:grpSp>
          <p:nvGrpSpPr>
            <p:cNvPr id="2" name="5 - Ομάδα"/>
            <p:cNvGrpSpPr/>
            <p:nvPr/>
          </p:nvGrpSpPr>
          <p:grpSpPr>
            <a:xfrm>
              <a:off x="148313" y="1300721"/>
              <a:ext cx="11887200" cy="4622457"/>
              <a:chOff x="169333" y="1374291"/>
              <a:chExt cx="11887200" cy="4622457"/>
            </a:xfrm>
          </p:grpSpPr>
          <p:sp>
            <p:nvSpPr>
              <p:cNvPr id="520197" name="Text Box 5"/>
              <p:cNvSpPr txBox="1">
                <a:spLocks noChangeArrowheads="1"/>
              </p:cNvSpPr>
              <p:nvPr/>
            </p:nvSpPr>
            <p:spPr bwMode="auto">
              <a:xfrm>
                <a:off x="169333" y="1374291"/>
                <a:ext cx="11887200" cy="707886"/>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4000" b="1" dirty="0" smtClean="0">
                    <a:solidFill>
                      <a:srgbClr val="0F7698"/>
                    </a:solidFill>
                  </a:rPr>
                  <a:t>Ροή πεδίου</a:t>
                </a:r>
                <a:endParaRPr lang="el-GR" sz="2800" b="1" dirty="0">
                  <a:solidFill>
                    <a:srgbClr val="0F7698"/>
                  </a:solidFill>
                </a:endParaRPr>
              </a:p>
            </p:txBody>
          </p:sp>
          <p:pic>
            <p:nvPicPr>
              <p:cNvPr id="394242" name="Picture 2" descr="Αποτέλεσμα εικόνας για Maxwell">
                <a:hlinkClick r:id="rId2"/>
              </p:cNvPr>
              <p:cNvPicPr>
                <a:picLocks noChangeAspect="1" noChangeArrowheads="1"/>
              </p:cNvPicPr>
              <p:nvPr/>
            </p:nvPicPr>
            <p:blipFill>
              <a:blip r:embed="rId3" cstate="print"/>
              <a:srcRect/>
              <a:stretch>
                <a:fillRect/>
              </a:stretch>
            </p:blipFill>
            <p:spPr bwMode="auto">
              <a:xfrm>
                <a:off x="4811668" y="2502909"/>
                <a:ext cx="2598135" cy="3493839"/>
              </a:xfrm>
              <a:prstGeom prst="rect">
                <a:avLst/>
              </a:prstGeom>
              <a:noFill/>
              <a:scene3d>
                <a:camera prst="orthographicFront"/>
                <a:lightRig rig="threePt" dir="t"/>
              </a:scene3d>
              <a:sp3d>
                <a:bevelT/>
              </a:sp3d>
            </p:spPr>
          </p:pic>
        </p:grpSp>
        <p:sp>
          <p:nvSpPr>
            <p:cNvPr id="6" name="5 - TextBox"/>
            <p:cNvSpPr txBox="1"/>
            <p:nvPr/>
          </p:nvSpPr>
          <p:spPr>
            <a:xfrm>
              <a:off x="4918837" y="6074984"/>
              <a:ext cx="2343807" cy="461665"/>
            </a:xfrm>
            <a:prstGeom prst="rect">
              <a:avLst/>
            </a:prstGeom>
            <a:solidFill>
              <a:srgbClr val="996600"/>
            </a:solidFill>
          </p:spPr>
          <p:txBody>
            <a:bodyPr wrap="square" rtlCol="0">
              <a:spAutoFit/>
            </a:bodyPr>
            <a:lstStyle/>
            <a:p>
              <a:pPr algn="ctr"/>
              <a:r>
                <a:rPr lang="en-US" sz="2400" b="1" dirty="0" smtClean="0">
                  <a:solidFill>
                    <a:srgbClr val="002060"/>
                  </a:solidFill>
                  <a:hlinkClick r:id="rId2"/>
                </a:rPr>
                <a:t>J. C. MAXWELL</a:t>
              </a:r>
              <a:endParaRPr lang="el-GR" sz="2400" b="1" dirty="0">
                <a:solidFill>
                  <a:srgbClr val="002060"/>
                </a:solidFill>
              </a:endParaRPr>
            </a:p>
          </p:txBody>
        </p:sp>
      </p:grpSp>
      <p:sp>
        <p:nvSpPr>
          <p:cNvPr id="10" name="9 - Θέση αριθμού διαφάνειας"/>
          <p:cNvSpPr>
            <a:spLocks noGrp="1"/>
          </p:cNvSpPr>
          <p:nvPr>
            <p:ph type="sldNum" sz="quarter" idx="12"/>
          </p:nvPr>
        </p:nvSpPr>
        <p:spPr/>
        <p:txBody>
          <a:bodyPr/>
          <a:lstStyle/>
          <a:p>
            <a:fld id="{C2F5A187-A889-495D-B202-899DA2CF5BAE}" type="slidenum">
              <a:rPr lang="en-US" smtClean="0"/>
              <a:pPr/>
              <a:t>32</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634" name="Picture 2"/>
          <p:cNvPicPr>
            <a:picLocks noChangeAspect="1" noChangeArrowheads="1"/>
          </p:cNvPicPr>
          <p:nvPr/>
        </p:nvPicPr>
        <p:blipFill>
          <a:blip r:embed="rId3" cstate="print"/>
          <a:srcRect/>
          <a:stretch>
            <a:fillRect/>
          </a:stretch>
        </p:blipFill>
        <p:spPr bwMode="auto">
          <a:xfrm>
            <a:off x="1036253" y="2658009"/>
            <a:ext cx="10033427" cy="2439549"/>
          </a:xfrm>
          <a:prstGeom prst="rect">
            <a:avLst/>
          </a:prstGeom>
          <a:noFill/>
          <a:ln w="9525">
            <a:noFill/>
            <a:miter lim="800000"/>
            <a:headEnd/>
            <a:tailEnd/>
          </a:ln>
          <a:scene3d>
            <a:camera prst="orthographicFront"/>
            <a:lightRig rig="threePt" dir="t"/>
          </a:scene3d>
          <a:sp3d>
            <a:bevelT/>
          </a:sp3d>
        </p:spPr>
      </p:pic>
      <p:sp>
        <p:nvSpPr>
          <p:cNvPr id="8" name="7 - TextBox"/>
          <p:cNvSpPr txBox="1"/>
          <p:nvPr/>
        </p:nvSpPr>
        <p:spPr>
          <a:xfrm>
            <a:off x="1011818" y="1473004"/>
            <a:ext cx="2904067" cy="461665"/>
          </a:xfrm>
          <a:prstGeom prst="rect">
            <a:avLst/>
          </a:prstGeom>
          <a:solidFill>
            <a:schemeClr val="accent1">
              <a:lumMod val="40000"/>
              <a:lumOff val="60000"/>
            </a:schemeClr>
          </a:solidFill>
          <a:scene3d>
            <a:camera prst="orthographicFront"/>
            <a:lightRig rig="threePt" dir="t"/>
          </a:scene3d>
          <a:sp3d>
            <a:bevelT/>
          </a:sp3d>
        </p:spPr>
        <p:txBody>
          <a:bodyPr wrap="square" rtlCol="0">
            <a:spAutoFit/>
          </a:bodyPr>
          <a:lstStyle/>
          <a:p>
            <a:pPr algn="ctr"/>
            <a:r>
              <a:rPr lang="el-GR" sz="2400" b="1" dirty="0" smtClean="0">
                <a:solidFill>
                  <a:srgbClr val="002060"/>
                </a:solidFill>
              </a:rPr>
              <a:t>Ηλεκτρικό Πεδίο</a:t>
            </a:r>
            <a:endParaRPr lang="el-GR" sz="2400" b="1" dirty="0">
              <a:solidFill>
                <a:srgbClr val="002060"/>
              </a:solidFill>
            </a:endParaRPr>
          </a:p>
        </p:txBody>
      </p:sp>
      <p:sp>
        <p:nvSpPr>
          <p:cNvPr id="9" name="Text Box 5"/>
          <p:cNvSpPr txBox="1">
            <a:spLocks noChangeArrowheads="1"/>
          </p:cNvSpPr>
          <p:nvPr/>
        </p:nvSpPr>
        <p:spPr bwMode="auto">
          <a:xfrm>
            <a:off x="158823" y="186625"/>
            <a:ext cx="11887200" cy="707886"/>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4000" b="1" dirty="0" smtClean="0">
                <a:solidFill>
                  <a:srgbClr val="0F7698"/>
                </a:solidFill>
              </a:rPr>
              <a:t>Ροή πεδίου</a:t>
            </a:r>
            <a:endParaRPr lang="el-GR" sz="2800" b="1" dirty="0">
              <a:solidFill>
                <a:srgbClr val="0F7698"/>
              </a:solidFill>
            </a:endParaRPr>
          </a:p>
        </p:txBody>
      </p:sp>
      <p:graphicFrame>
        <p:nvGraphicFramePr>
          <p:cNvPr id="454658" name="Object 2"/>
          <p:cNvGraphicFramePr>
            <a:graphicFrameLocks noChangeAspect="1"/>
          </p:cNvGraphicFramePr>
          <p:nvPr>
            <p:extLst>
              <p:ext uri="{D42A27DB-BD31-4B8C-83A1-F6EECF244321}">
                <p14:modId xmlns:p14="http://schemas.microsoft.com/office/powerpoint/2010/main" val="1507347859"/>
              </p:ext>
            </p:extLst>
          </p:nvPr>
        </p:nvGraphicFramePr>
        <p:xfrm>
          <a:off x="5684393" y="1254977"/>
          <a:ext cx="2808288" cy="790575"/>
        </p:xfrm>
        <a:graphic>
          <a:graphicData uri="http://schemas.openxmlformats.org/presentationml/2006/ole">
            <mc:AlternateContent xmlns:mc="http://schemas.openxmlformats.org/markup-compatibility/2006">
              <mc:Choice xmlns:v="urn:schemas-microsoft-com:vml" Requires="v">
                <p:oleObj spid="_x0000_s454675" name="Equation" r:id="rId4" imgW="1752480" imgH="749160" progId="Equation.DSMT4">
                  <p:embed/>
                </p:oleObj>
              </mc:Choice>
              <mc:Fallback>
                <p:oleObj name="Equation" r:id="rId4" imgW="1752480" imgH="749160" progId="Equation.DSMT4">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4393" y="1254977"/>
                        <a:ext cx="2808288" cy="790575"/>
                      </a:xfrm>
                      <a:prstGeom prst="rect">
                        <a:avLst/>
                      </a:prstGeom>
                      <a:solidFill>
                        <a:srgbClr val="99CCFF"/>
                      </a:solidFill>
                      <a:effectLst>
                        <a:outerShdw dist="35921" dir="2700000" algn="ctr" rotWithShape="0">
                          <a:srgbClr val="808080"/>
                        </a:outerShdw>
                      </a:effectLst>
                    </p:spPr>
                  </p:pic>
                </p:oleObj>
              </mc:Fallback>
            </mc:AlternateContent>
          </a:graphicData>
        </a:graphic>
      </p:graphicFrame>
      <p:graphicFrame>
        <p:nvGraphicFramePr>
          <p:cNvPr id="454662" name="Object 6"/>
          <p:cNvGraphicFramePr>
            <a:graphicFrameLocks noChangeAspect="1"/>
          </p:cNvGraphicFramePr>
          <p:nvPr>
            <p:extLst>
              <p:ext uri="{D42A27DB-BD31-4B8C-83A1-F6EECF244321}">
                <p14:modId xmlns:p14="http://schemas.microsoft.com/office/powerpoint/2010/main" val="4162183920"/>
              </p:ext>
            </p:extLst>
          </p:nvPr>
        </p:nvGraphicFramePr>
        <p:xfrm>
          <a:off x="2551454" y="5481760"/>
          <a:ext cx="3970337" cy="911225"/>
        </p:xfrm>
        <a:graphic>
          <a:graphicData uri="http://schemas.openxmlformats.org/presentationml/2006/ole">
            <mc:AlternateContent xmlns:mc="http://schemas.openxmlformats.org/markup-compatibility/2006">
              <mc:Choice xmlns:v="urn:schemas-microsoft-com:vml" Requires="v">
                <p:oleObj spid="_x0000_s454676" name="Equation" r:id="rId6" imgW="2476440" imgH="863280" progId="Equation.DSMT4">
                  <p:embed/>
                </p:oleObj>
              </mc:Choice>
              <mc:Fallback>
                <p:oleObj name="Equation" r:id="rId6" imgW="2476440" imgH="863280" progId="Equation.DSMT4">
                  <p:embed/>
                  <p:pic>
                    <p:nvPicPr>
                      <p:cNvPr id="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1454" y="5481760"/>
                        <a:ext cx="3970337" cy="911225"/>
                      </a:xfrm>
                      <a:prstGeom prst="rect">
                        <a:avLst/>
                      </a:prstGeom>
                      <a:solidFill>
                        <a:srgbClr val="99CCFF"/>
                      </a:solidFill>
                      <a:effectLst>
                        <a:outerShdw dist="35921" dir="2700000" algn="ctr" rotWithShape="0">
                          <a:srgbClr val="808080"/>
                        </a:outerShdw>
                      </a:effectLst>
                    </p:spPr>
                  </p:pic>
                </p:oleObj>
              </mc:Fallback>
            </mc:AlternateContent>
          </a:graphicData>
        </a:graphic>
      </p:graphicFrame>
      <p:sp>
        <p:nvSpPr>
          <p:cNvPr id="16" name="15 - TextBox"/>
          <p:cNvSpPr txBox="1"/>
          <p:nvPr/>
        </p:nvSpPr>
        <p:spPr>
          <a:xfrm>
            <a:off x="7346824" y="5632867"/>
            <a:ext cx="2904067" cy="461665"/>
          </a:xfrm>
          <a:prstGeom prst="rect">
            <a:avLst/>
          </a:prstGeom>
          <a:solidFill>
            <a:schemeClr val="accent1">
              <a:lumMod val="40000"/>
              <a:lumOff val="60000"/>
            </a:schemeClr>
          </a:solidFill>
          <a:scene3d>
            <a:camera prst="orthographicFront"/>
            <a:lightRig rig="threePt" dir="t"/>
          </a:scene3d>
          <a:sp3d>
            <a:bevelT/>
          </a:sp3d>
        </p:spPr>
        <p:txBody>
          <a:bodyPr wrap="square" rtlCol="0">
            <a:spAutoFit/>
          </a:bodyPr>
          <a:lstStyle/>
          <a:p>
            <a:pPr algn="ctr"/>
            <a:r>
              <a:rPr lang="el-GR" sz="2400" b="1" dirty="0" smtClean="0">
                <a:solidFill>
                  <a:srgbClr val="002060"/>
                </a:solidFill>
              </a:rPr>
              <a:t>Ηλεκτρική Ροή</a:t>
            </a:r>
            <a:endParaRPr lang="el-GR" sz="2400" b="1" dirty="0">
              <a:solidFill>
                <a:srgbClr val="002060"/>
              </a:solidFill>
            </a:endParaRPr>
          </a:p>
        </p:txBody>
      </p:sp>
      <p:sp>
        <p:nvSpPr>
          <p:cNvPr id="17" name="16 - Θέση αριθμού διαφάνειας"/>
          <p:cNvSpPr>
            <a:spLocks noGrp="1"/>
          </p:cNvSpPr>
          <p:nvPr>
            <p:ph type="sldNum" sz="quarter" idx="12"/>
          </p:nvPr>
        </p:nvSpPr>
        <p:spPr/>
        <p:txBody>
          <a:bodyPr/>
          <a:lstStyle/>
          <a:p>
            <a:fld id="{C2F5A187-A889-495D-B202-899DA2CF5BAE}" type="slidenum">
              <a:rPr lang="en-US" smtClean="0"/>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7" name="Text Box 5"/>
          <p:cNvSpPr txBox="1">
            <a:spLocks noChangeArrowheads="1"/>
          </p:cNvSpPr>
          <p:nvPr/>
        </p:nvSpPr>
        <p:spPr bwMode="auto">
          <a:xfrm>
            <a:off x="148313" y="1300721"/>
            <a:ext cx="11887200" cy="1354217"/>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4000" b="1" dirty="0" smtClean="0">
                <a:solidFill>
                  <a:srgbClr val="0F7698"/>
                </a:solidFill>
              </a:rPr>
              <a:t>Ο Νόμος του </a:t>
            </a:r>
            <a:r>
              <a:rPr lang="en-US" sz="4000" b="1" dirty="0" smtClean="0">
                <a:solidFill>
                  <a:srgbClr val="0F7698"/>
                </a:solidFill>
              </a:rPr>
              <a:t>Gauss</a:t>
            </a:r>
          </a:p>
          <a:p>
            <a:pPr algn="ctr" eaLnBrk="1" hangingPunct="1">
              <a:spcBef>
                <a:spcPct val="50000"/>
              </a:spcBef>
            </a:pPr>
            <a:r>
              <a:rPr lang="el-GR" sz="2800" b="1" dirty="0" smtClean="0">
                <a:solidFill>
                  <a:srgbClr val="0F7698"/>
                </a:solidFill>
              </a:rPr>
              <a:t>Η πρώτη από τις τέσσερις υπέροχες εξισώσεις του </a:t>
            </a:r>
            <a:r>
              <a:rPr lang="en-US" sz="2800" b="1" dirty="0" smtClean="0">
                <a:solidFill>
                  <a:srgbClr val="0F7698"/>
                </a:solidFill>
              </a:rPr>
              <a:t>Maxwell</a:t>
            </a:r>
            <a:endParaRPr lang="el-GR" sz="2800" b="1" dirty="0">
              <a:solidFill>
                <a:srgbClr val="0F7698"/>
              </a:solidFill>
            </a:endParaRPr>
          </a:p>
        </p:txBody>
      </p:sp>
      <p:pic>
        <p:nvPicPr>
          <p:cNvPr id="394242" name="Picture 2" descr="Αποτέλεσμα εικόνας για Maxwell">
            <a:hlinkClick r:id="rId2"/>
          </p:cNvPr>
          <p:cNvPicPr>
            <a:picLocks noChangeAspect="1" noChangeArrowheads="1"/>
          </p:cNvPicPr>
          <p:nvPr/>
        </p:nvPicPr>
        <p:blipFill>
          <a:blip r:embed="rId3" cstate="print"/>
          <a:srcRect/>
          <a:stretch>
            <a:fillRect/>
          </a:stretch>
        </p:blipFill>
        <p:spPr bwMode="auto">
          <a:xfrm>
            <a:off x="7670483" y="2734128"/>
            <a:ext cx="2598135" cy="3493839"/>
          </a:xfrm>
          <a:prstGeom prst="rect">
            <a:avLst/>
          </a:prstGeom>
          <a:noFill/>
          <a:scene3d>
            <a:camera prst="orthographicFront"/>
            <a:lightRig rig="threePt" dir="t"/>
          </a:scene3d>
          <a:sp3d>
            <a:bevelT/>
          </a:sp3d>
        </p:spPr>
      </p:pic>
      <p:pic>
        <p:nvPicPr>
          <p:cNvPr id="435201" name="Picture 1">
            <a:hlinkClick r:id="rId4"/>
          </p:cNvPr>
          <p:cNvPicPr>
            <a:picLocks noChangeAspect="1" noChangeArrowheads="1"/>
          </p:cNvPicPr>
          <p:nvPr/>
        </p:nvPicPr>
        <p:blipFill>
          <a:blip r:embed="rId5" cstate="print"/>
          <a:srcRect/>
          <a:stretch>
            <a:fillRect/>
          </a:stretch>
        </p:blipFill>
        <p:spPr bwMode="auto">
          <a:xfrm>
            <a:off x="1584106" y="2764881"/>
            <a:ext cx="2760109" cy="3488778"/>
          </a:xfrm>
          <a:prstGeom prst="rect">
            <a:avLst/>
          </a:prstGeom>
          <a:noFill/>
          <a:ln w="9525">
            <a:noFill/>
            <a:miter lim="800000"/>
            <a:headEnd/>
            <a:tailEnd/>
          </a:ln>
          <a:scene3d>
            <a:camera prst="orthographicFront"/>
            <a:lightRig rig="threePt" dir="t"/>
          </a:scene3d>
          <a:sp3d>
            <a:bevelT/>
          </a:sp3d>
        </p:spPr>
      </p:pic>
      <p:sp>
        <p:nvSpPr>
          <p:cNvPr id="6" name="5 - TextBox"/>
          <p:cNvSpPr txBox="1"/>
          <p:nvPr/>
        </p:nvSpPr>
        <p:spPr>
          <a:xfrm>
            <a:off x="7830202" y="6291235"/>
            <a:ext cx="2343807" cy="461665"/>
          </a:xfrm>
          <a:prstGeom prst="rect">
            <a:avLst/>
          </a:prstGeom>
          <a:solidFill>
            <a:srgbClr val="996600"/>
          </a:solidFill>
          <a:scene3d>
            <a:camera prst="orthographicFront"/>
            <a:lightRig rig="threePt" dir="t"/>
          </a:scene3d>
          <a:sp3d>
            <a:bevelT/>
          </a:sp3d>
        </p:spPr>
        <p:txBody>
          <a:bodyPr wrap="square" rtlCol="0">
            <a:spAutoFit/>
          </a:bodyPr>
          <a:lstStyle/>
          <a:p>
            <a:pPr algn="ctr"/>
            <a:r>
              <a:rPr lang="en-US" sz="2400" b="1" dirty="0" smtClean="0">
                <a:solidFill>
                  <a:srgbClr val="002060"/>
                </a:solidFill>
                <a:hlinkClick r:id="rId2"/>
              </a:rPr>
              <a:t>J. C. MAXWELL</a:t>
            </a:r>
            <a:endParaRPr lang="el-GR" sz="2400" b="1" dirty="0">
              <a:solidFill>
                <a:srgbClr val="002060"/>
              </a:solidFill>
            </a:endParaRPr>
          </a:p>
        </p:txBody>
      </p:sp>
      <p:sp>
        <p:nvSpPr>
          <p:cNvPr id="7" name="6 - TextBox"/>
          <p:cNvSpPr txBox="1"/>
          <p:nvPr/>
        </p:nvSpPr>
        <p:spPr>
          <a:xfrm>
            <a:off x="1792008" y="6291235"/>
            <a:ext cx="2343807" cy="461665"/>
          </a:xfrm>
          <a:prstGeom prst="rect">
            <a:avLst/>
          </a:prstGeom>
          <a:solidFill>
            <a:srgbClr val="996600"/>
          </a:solidFill>
          <a:scene3d>
            <a:camera prst="orthographicFront"/>
            <a:lightRig rig="threePt" dir="t"/>
          </a:scene3d>
          <a:sp3d>
            <a:bevelT/>
          </a:sp3d>
        </p:spPr>
        <p:txBody>
          <a:bodyPr wrap="square" rtlCol="0">
            <a:spAutoFit/>
          </a:bodyPr>
          <a:lstStyle/>
          <a:p>
            <a:pPr algn="ctr"/>
            <a:r>
              <a:rPr lang="en-US" sz="2400" i="1" dirty="0" smtClean="0">
                <a:hlinkClick r:id="rId4"/>
              </a:rPr>
              <a:t>J. C. F. </a:t>
            </a:r>
            <a:r>
              <a:rPr lang="en-US" sz="2400" i="1" dirty="0" err="1" smtClean="0">
                <a:hlinkClick r:id="rId4"/>
              </a:rPr>
              <a:t>Gauß</a:t>
            </a:r>
            <a:endParaRPr lang="el-GR" sz="2400" b="1" dirty="0">
              <a:solidFill>
                <a:srgbClr val="002060"/>
              </a:solidFill>
            </a:endParaRPr>
          </a:p>
        </p:txBody>
      </p:sp>
      <p:sp>
        <p:nvSpPr>
          <p:cNvPr id="10" name="9 - Θέση αριθμού διαφάνειας"/>
          <p:cNvSpPr>
            <a:spLocks noGrp="1"/>
          </p:cNvSpPr>
          <p:nvPr>
            <p:ph type="sldNum" sz="quarter" idx="12"/>
          </p:nvPr>
        </p:nvSpPr>
        <p:spPr/>
        <p:txBody>
          <a:bodyPr/>
          <a:lstStyle/>
          <a:p>
            <a:fld id="{C2F5A187-A889-495D-B202-899DA2CF5BAE}" type="slidenum">
              <a:rPr lang="en-US" smtClean="0"/>
              <a:pPr/>
              <a:t>34</a:t>
            </a:fld>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4" name="Text Box 4"/>
          <p:cNvSpPr txBox="1">
            <a:spLocks noChangeArrowheads="1"/>
          </p:cNvSpPr>
          <p:nvPr/>
        </p:nvSpPr>
        <p:spPr bwMode="auto">
          <a:xfrm>
            <a:off x="304800" y="198190"/>
            <a:ext cx="11582400"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3600" b="1" dirty="0" smtClean="0">
                <a:solidFill>
                  <a:srgbClr val="5FCBEF"/>
                </a:solidFill>
              </a:rPr>
              <a:t>Ο Νόμος του </a:t>
            </a:r>
            <a:r>
              <a:rPr lang="en-US" sz="3600" b="1" dirty="0" smtClean="0">
                <a:solidFill>
                  <a:srgbClr val="5FCBEF"/>
                </a:solidFill>
              </a:rPr>
              <a:t>Gauss</a:t>
            </a:r>
            <a:r>
              <a:rPr lang="el-GR" sz="3600" b="1" dirty="0" smtClean="0">
                <a:solidFill>
                  <a:srgbClr val="5FCBEF"/>
                </a:solidFill>
              </a:rPr>
              <a:t> για το ηλεκτρικό πεδίο</a:t>
            </a:r>
            <a:endParaRPr lang="el-GR" sz="3600" b="1" dirty="0">
              <a:solidFill>
                <a:srgbClr val="5FCBEF"/>
              </a:solidFill>
            </a:endParaRPr>
          </a:p>
        </p:txBody>
      </p:sp>
      <p:sp>
        <p:nvSpPr>
          <p:cNvPr id="660485" name="Text Box 5"/>
          <p:cNvSpPr txBox="1">
            <a:spLocks noChangeArrowheads="1"/>
          </p:cNvSpPr>
          <p:nvPr/>
        </p:nvSpPr>
        <p:spPr bwMode="auto">
          <a:xfrm>
            <a:off x="203200" y="1356998"/>
            <a:ext cx="4064000" cy="525401"/>
          </a:xfrm>
          <a:prstGeom prst="rect">
            <a:avLst/>
          </a:prstGeom>
          <a:solidFill>
            <a:srgbClr val="FFFF00">
              <a:alpha val="50000"/>
            </a:srgbClr>
          </a:solidFill>
          <a:ln w="50800">
            <a:noFill/>
            <a:miter lim="800000"/>
            <a:headEnd/>
            <a:tailEnd/>
          </a:ln>
          <a:effectLst/>
          <a:scene3d>
            <a:camera prst="orthographicFront"/>
            <a:lightRig rig="threePt" dir="t"/>
          </a:scene3d>
          <a:sp3d>
            <a:bevelT/>
          </a:sp3d>
        </p:spPr>
        <p:txBody>
          <a:bodyPr lIns="90000" tIns="46800" rIns="90000" bIns="46800">
            <a:spAutoFit/>
          </a:bodyPr>
          <a:lstStyle/>
          <a:p>
            <a:pPr algn="ctr">
              <a:spcBef>
                <a:spcPct val="50000"/>
              </a:spcBef>
            </a:pPr>
            <a:r>
              <a:rPr lang="el-GR" sz="2800" b="1" dirty="0"/>
              <a:t>Ηλεκτρικό Πεδίο</a:t>
            </a:r>
            <a:endParaRPr lang="en-US" sz="2800" b="1" dirty="0"/>
          </a:p>
        </p:txBody>
      </p:sp>
      <p:graphicFrame>
        <p:nvGraphicFramePr>
          <p:cNvPr id="660486" name="Object 6"/>
          <p:cNvGraphicFramePr>
            <a:graphicFrameLocks noChangeAspect="1"/>
          </p:cNvGraphicFramePr>
          <p:nvPr/>
        </p:nvGraphicFramePr>
        <p:xfrm>
          <a:off x="6127511" y="2272860"/>
          <a:ext cx="4925484" cy="1220788"/>
        </p:xfrm>
        <a:graphic>
          <a:graphicData uri="http://schemas.openxmlformats.org/presentationml/2006/ole">
            <mc:AlternateContent xmlns:mc="http://schemas.openxmlformats.org/markup-compatibility/2006">
              <mc:Choice xmlns:v="urn:schemas-microsoft-com:vml" Requires="v">
                <p:oleObj spid="_x0000_s368669" name="Equation" r:id="rId3" imgW="3073320" imgH="1155600" progId="Equation.DSMT4">
                  <p:embed/>
                </p:oleObj>
              </mc:Choice>
              <mc:Fallback>
                <p:oleObj name="Equation" r:id="rId3" imgW="3073320" imgH="11556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7511" y="2272860"/>
                        <a:ext cx="4925484" cy="1220788"/>
                      </a:xfrm>
                      <a:prstGeom prst="rect">
                        <a:avLst/>
                      </a:prstGeom>
                      <a:solidFill>
                        <a:srgbClr val="99CCFF"/>
                      </a:solidFill>
                      <a:effectLst>
                        <a:outerShdw dist="35921" dir="2700000" algn="ctr" rotWithShape="0">
                          <a:srgbClr val="808080"/>
                        </a:outerShdw>
                      </a:effectLst>
                    </p:spPr>
                  </p:pic>
                </p:oleObj>
              </mc:Fallback>
            </mc:AlternateContent>
          </a:graphicData>
        </a:graphic>
      </p:graphicFrame>
      <p:sp>
        <p:nvSpPr>
          <p:cNvPr id="14" name="Text Box 9"/>
          <p:cNvSpPr txBox="1">
            <a:spLocks noChangeArrowheads="1"/>
          </p:cNvSpPr>
          <p:nvPr/>
        </p:nvSpPr>
        <p:spPr bwMode="auto">
          <a:xfrm>
            <a:off x="5528441" y="4352610"/>
            <a:ext cx="5640772" cy="1569660"/>
          </a:xfrm>
          <a:prstGeom prst="rect">
            <a:avLst/>
          </a:prstGeom>
          <a:solidFill>
            <a:srgbClr val="FFFF00">
              <a:alpha val="50000"/>
            </a:srgbClr>
          </a:solidFill>
          <a:ln w="9525">
            <a:noFill/>
            <a:miter lim="800000"/>
            <a:headEnd/>
            <a:tailEnd/>
          </a:ln>
          <a:effectLst/>
          <a:scene3d>
            <a:camera prst="orthographicFront"/>
            <a:lightRig rig="threePt" dir="t"/>
          </a:scene3d>
          <a:sp3d>
            <a:bevelT/>
          </a:sp3d>
        </p:spPr>
        <p:txBody>
          <a:bodyPr wrap="square">
            <a:spAutoFit/>
          </a:bodyPr>
          <a:lstStyle/>
          <a:p>
            <a:pPr algn="ctr" eaLnBrk="1" hangingPunct="1">
              <a:spcBef>
                <a:spcPct val="50000"/>
              </a:spcBef>
            </a:pPr>
            <a:r>
              <a:rPr lang="el-GR" sz="3200" b="1" dirty="0">
                <a:solidFill>
                  <a:srgbClr val="0033CC"/>
                </a:solidFill>
              </a:rPr>
              <a:t>Πηγή παραγωγής ηλεκτρικών πεδίων είναι τα ηλεκτρικά φορτία</a:t>
            </a:r>
          </a:p>
        </p:txBody>
      </p:sp>
      <p:pic>
        <p:nvPicPr>
          <p:cNvPr id="15" name="Picture 2" descr="Αποτέλεσμα εικόνας για Maxwell">
            <a:hlinkClick r:id="rId5"/>
          </p:cNvPr>
          <p:cNvPicPr>
            <a:picLocks noChangeAspect="1" noChangeArrowheads="1"/>
          </p:cNvPicPr>
          <p:nvPr/>
        </p:nvPicPr>
        <p:blipFill>
          <a:blip r:embed="rId6" cstate="print"/>
          <a:srcRect/>
          <a:stretch>
            <a:fillRect/>
          </a:stretch>
        </p:blipFill>
        <p:spPr bwMode="auto">
          <a:xfrm>
            <a:off x="10808588" y="148576"/>
            <a:ext cx="1257285" cy="1690733"/>
          </a:xfrm>
          <a:prstGeom prst="rect">
            <a:avLst/>
          </a:prstGeom>
          <a:noFill/>
          <a:scene3d>
            <a:camera prst="orthographicFront"/>
            <a:lightRig rig="threePt" dir="t"/>
          </a:scene3d>
          <a:sp3d>
            <a:bevelT/>
          </a:sp3d>
        </p:spPr>
      </p:pic>
      <p:sp>
        <p:nvSpPr>
          <p:cNvPr id="16" name="Text Box 5"/>
          <p:cNvSpPr txBox="1">
            <a:spLocks noChangeArrowheads="1"/>
          </p:cNvSpPr>
          <p:nvPr/>
        </p:nvSpPr>
        <p:spPr bwMode="auto">
          <a:xfrm>
            <a:off x="5863019" y="1309688"/>
            <a:ext cx="4064000" cy="525401"/>
          </a:xfrm>
          <a:prstGeom prst="rect">
            <a:avLst/>
          </a:prstGeom>
          <a:solidFill>
            <a:srgbClr val="FFFF00">
              <a:alpha val="50000"/>
            </a:srgbClr>
          </a:solidFill>
          <a:ln w="50800">
            <a:noFill/>
            <a:miter lim="800000"/>
            <a:headEnd/>
            <a:tailEnd/>
          </a:ln>
          <a:effectLst/>
          <a:scene3d>
            <a:camera prst="orthographicFront"/>
            <a:lightRig rig="threePt" dir="t"/>
          </a:scene3d>
          <a:sp3d>
            <a:bevelT/>
          </a:sp3d>
        </p:spPr>
        <p:txBody>
          <a:bodyPr lIns="90000" tIns="46800" rIns="90000" bIns="46800">
            <a:spAutoFit/>
          </a:bodyPr>
          <a:lstStyle/>
          <a:p>
            <a:pPr algn="ctr">
              <a:spcBef>
                <a:spcPct val="50000"/>
              </a:spcBef>
            </a:pPr>
            <a:r>
              <a:rPr lang="el-GR" sz="2800" b="1" dirty="0" smtClean="0">
                <a:solidFill>
                  <a:srgbClr val="002060"/>
                </a:solidFill>
              </a:rPr>
              <a:t>Νόμος του </a:t>
            </a:r>
            <a:r>
              <a:rPr lang="en-US" sz="2800" b="1" dirty="0" smtClean="0">
                <a:solidFill>
                  <a:srgbClr val="002060"/>
                </a:solidFill>
              </a:rPr>
              <a:t>Gauss</a:t>
            </a:r>
            <a:endParaRPr lang="en-US" sz="2800" b="1" dirty="0">
              <a:solidFill>
                <a:srgbClr val="002060"/>
              </a:solidFill>
            </a:endParaRPr>
          </a:p>
        </p:txBody>
      </p:sp>
      <p:grpSp>
        <p:nvGrpSpPr>
          <p:cNvPr id="18" name="17 - Ομάδα"/>
          <p:cNvGrpSpPr/>
          <p:nvPr/>
        </p:nvGrpSpPr>
        <p:grpSpPr>
          <a:xfrm>
            <a:off x="279400" y="2857500"/>
            <a:ext cx="5410200" cy="3962400"/>
            <a:chOff x="279400" y="2857500"/>
            <a:chExt cx="5410200" cy="3962400"/>
          </a:xfrm>
        </p:grpSpPr>
        <p:pic>
          <p:nvPicPr>
            <p:cNvPr id="19" name="Picture 2" descr="D:\trans_071.jpg"/>
            <p:cNvPicPr>
              <a:picLocks noChangeAspect="1" noChangeArrowheads="1"/>
            </p:cNvPicPr>
            <p:nvPr/>
          </p:nvPicPr>
          <p:blipFill>
            <a:blip r:embed="rId7" cstate="print"/>
            <a:srcRect l="5209" t="48764" r="49648" b="18513"/>
            <a:stretch>
              <a:fillRect/>
            </a:stretch>
          </p:blipFill>
          <p:spPr bwMode="auto">
            <a:xfrm>
              <a:off x="406400" y="2857500"/>
              <a:ext cx="5283200" cy="3886200"/>
            </a:xfrm>
            <a:prstGeom prst="rect">
              <a:avLst/>
            </a:prstGeom>
            <a:noFill/>
          </p:spPr>
        </p:pic>
        <p:graphicFrame>
          <p:nvGraphicFramePr>
            <p:cNvPr id="20" name="Object 7"/>
            <p:cNvGraphicFramePr>
              <a:graphicFrameLocks noChangeAspect="1"/>
            </p:cNvGraphicFramePr>
            <p:nvPr/>
          </p:nvGraphicFramePr>
          <p:xfrm>
            <a:off x="279400" y="5181600"/>
            <a:ext cx="778933" cy="457200"/>
          </p:xfrm>
          <a:graphic>
            <a:graphicData uri="http://schemas.openxmlformats.org/presentationml/2006/ole">
              <mc:AlternateContent xmlns:mc="http://schemas.openxmlformats.org/markup-compatibility/2006">
                <mc:Choice xmlns:v="urn:schemas-microsoft-com:vml" Requires="v">
                  <p:oleObj spid="_x0000_s368670" name="Equation" r:id="rId8" imgW="583920" imgH="457200" progId="Equation.DSMT4">
                    <p:embed/>
                  </p:oleObj>
                </mc:Choice>
                <mc:Fallback>
                  <p:oleObj name="Equation" r:id="rId8" imgW="583920" imgH="457200" progId="Equation.DSMT4">
                    <p:embed/>
                    <p:pic>
                      <p:nvPicPr>
                        <p:cNvPr id="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9400" y="5181600"/>
                          <a:ext cx="778933" cy="457200"/>
                        </a:xfrm>
                        <a:prstGeom prst="rect">
                          <a:avLst/>
                        </a:prstGeom>
                        <a:solidFill>
                          <a:schemeClr val="bg1"/>
                        </a:solidFill>
                      </p:spPr>
                    </p:pic>
                  </p:oleObj>
                </mc:Fallback>
              </mc:AlternateContent>
            </a:graphicData>
          </a:graphic>
        </p:graphicFrame>
        <p:graphicFrame>
          <p:nvGraphicFramePr>
            <p:cNvPr id="21" name="Object 8"/>
            <p:cNvGraphicFramePr>
              <a:graphicFrameLocks noChangeAspect="1"/>
            </p:cNvGraphicFramePr>
            <p:nvPr/>
          </p:nvGraphicFramePr>
          <p:xfrm>
            <a:off x="3327400" y="6362700"/>
            <a:ext cx="778933" cy="457200"/>
          </p:xfrm>
          <a:graphic>
            <a:graphicData uri="http://schemas.openxmlformats.org/presentationml/2006/ole">
              <mc:AlternateContent xmlns:mc="http://schemas.openxmlformats.org/markup-compatibility/2006">
                <mc:Choice xmlns:v="urn:schemas-microsoft-com:vml" Requires="v">
                  <p:oleObj spid="_x0000_s368671" name="Equation" r:id="rId10" imgW="583920" imgH="457200" progId="Equation.DSMT4">
                    <p:embed/>
                  </p:oleObj>
                </mc:Choice>
                <mc:Fallback>
                  <p:oleObj name="Equation" r:id="rId10" imgW="583920" imgH="457200" progId="Equation.DSMT4">
                    <p:embed/>
                    <p:pic>
                      <p:nvPicPr>
                        <p:cNvPr id="0"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27400" y="6362700"/>
                          <a:ext cx="778933" cy="457200"/>
                        </a:xfrm>
                        <a:prstGeom prst="rect">
                          <a:avLst/>
                        </a:prstGeom>
                        <a:solidFill>
                          <a:schemeClr val="bg1"/>
                        </a:solidFill>
                      </p:spPr>
                    </p:pic>
                  </p:oleObj>
                </mc:Fallback>
              </mc:AlternateContent>
            </a:graphicData>
          </a:graphic>
        </p:graphicFrame>
        <p:sp>
          <p:nvSpPr>
            <p:cNvPr id="22" name="Rectangle 9"/>
            <p:cNvSpPr>
              <a:spLocks noChangeArrowheads="1"/>
            </p:cNvSpPr>
            <p:nvPr/>
          </p:nvSpPr>
          <p:spPr bwMode="auto">
            <a:xfrm rot="1969671">
              <a:off x="3886200" y="3043219"/>
              <a:ext cx="711200" cy="371513"/>
            </a:xfrm>
            <a:prstGeom prst="rect">
              <a:avLst/>
            </a:prstGeom>
            <a:solidFill>
              <a:schemeClr val="bg1"/>
            </a:solidFill>
            <a:ln w="12700">
              <a:noFill/>
              <a:miter lim="800000"/>
              <a:headEnd/>
              <a:tailEnd/>
            </a:ln>
            <a:effectLst/>
          </p:spPr>
          <p:txBody>
            <a:bodyPr lIns="90000" tIns="46800" rIns="90000" bIns="46800" anchor="ctr">
              <a:spAutoFit/>
            </a:bodyPr>
            <a:lstStyle/>
            <a:p>
              <a:endParaRPr lang="el-GR"/>
            </a:p>
          </p:txBody>
        </p:sp>
        <p:graphicFrame>
          <p:nvGraphicFramePr>
            <p:cNvPr id="23" name="Object 10"/>
            <p:cNvGraphicFramePr>
              <a:graphicFrameLocks noChangeAspect="1"/>
            </p:cNvGraphicFramePr>
            <p:nvPr/>
          </p:nvGraphicFramePr>
          <p:xfrm>
            <a:off x="4089400" y="2933700"/>
            <a:ext cx="728133" cy="457200"/>
          </p:xfrm>
          <a:graphic>
            <a:graphicData uri="http://schemas.openxmlformats.org/presentationml/2006/ole">
              <mc:AlternateContent xmlns:mc="http://schemas.openxmlformats.org/markup-compatibility/2006">
                <mc:Choice xmlns:v="urn:schemas-microsoft-com:vml" Requires="v">
                  <p:oleObj spid="_x0000_s368672" name="Equation" r:id="rId12" imgW="545760" imgH="457200" progId="Equation.DSMT4">
                    <p:embed/>
                  </p:oleObj>
                </mc:Choice>
                <mc:Fallback>
                  <p:oleObj name="Equation" r:id="rId12" imgW="545760" imgH="457200" progId="Equation.DSMT4">
                    <p:embed/>
                    <p:pic>
                      <p:nvPicPr>
                        <p:cNvPr id="0" name="Picture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89400" y="2933700"/>
                          <a:ext cx="728133" cy="457200"/>
                        </a:xfrm>
                        <a:prstGeom prst="rect">
                          <a:avLst/>
                        </a:prstGeom>
                        <a:solidFill>
                          <a:schemeClr val="bg1"/>
                        </a:solidFill>
                      </p:spPr>
                    </p:pic>
                  </p:oleObj>
                </mc:Fallback>
              </mc:AlternateContent>
            </a:graphicData>
          </a:graphic>
        </p:graphicFrame>
        <p:sp>
          <p:nvSpPr>
            <p:cNvPr id="24" name="Oval 11"/>
            <p:cNvSpPr>
              <a:spLocks noChangeArrowheads="1"/>
            </p:cNvSpPr>
            <p:nvPr/>
          </p:nvSpPr>
          <p:spPr bwMode="auto">
            <a:xfrm>
              <a:off x="3251200" y="3429000"/>
              <a:ext cx="1117600" cy="838200"/>
            </a:xfrm>
            <a:prstGeom prst="ellipse">
              <a:avLst/>
            </a:prstGeom>
            <a:noFill/>
            <a:ln w="50800">
              <a:solidFill>
                <a:srgbClr val="0000FF"/>
              </a:solidFill>
              <a:round/>
              <a:headEnd/>
              <a:tailEnd/>
            </a:ln>
            <a:effectLst/>
          </p:spPr>
          <p:txBody>
            <a:bodyPr wrap="none" anchor="ctr"/>
            <a:lstStyle/>
            <a:p>
              <a:endParaRPr lang="el-GR"/>
            </a:p>
          </p:txBody>
        </p:sp>
      </p:grpSp>
      <p:sp>
        <p:nvSpPr>
          <p:cNvPr id="17" name="16 - TextBox"/>
          <p:cNvSpPr txBox="1"/>
          <p:nvPr/>
        </p:nvSpPr>
        <p:spPr>
          <a:xfrm>
            <a:off x="472977" y="2123090"/>
            <a:ext cx="3520965" cy="523220"/>
          </a:xfrm>
          <a:prstGeom prst="rect">
            <a:avLst/>
          </a:prstGeom>
          <a:solidFill>
            <a:srgbClr val="00B0F0">
              <a:alpha val="49000"/>
            </a:srgbClr>
          </a:solidFill>
          <a:scene3d>
            <a:camera prst="orthographicFront"/>
            <a:lightRig rig="threePt" dir="t"/>
          </a:scene3d>
          <a:sp3d>
            <a:bevelT/>
          </a:sp3d>
        </p:spPr>
        <p:txBody>
          <a:bodyPr wrap="square" rtlCol="0">
            <a:spAutoFit/>
          </a:bodyPr>
          <a:lstStyle/>
          <a:p>
            <a:pPr algn="ctr"/>
            <a:r>
              <a:rPr lang="el-GR" sz="2800" b="1" dirty="0" smtClean="0">
                <a:solidFill>
                  <a:srgbClr val="002060"/>
                </a:solidFill>
              </a:rPr>
              <a:t>ΚΛΕΙΣΤΗ ΕΠΙΦΑΝΕΙΑ</a:t>
            </a:r>
            <a:endParaRPr lang="el-GR" sz="2800" b="1" dirty="0">
              <a:solidFill>
                <a:srgbClr val="002060"/>
              </a:solidFill>
            </a:endParaRPr>
          </a:p>
        </p:txBody>
      </p:sp>
      <p:sp>
        <p:nvSpPr>
          <p:cNvPr id="27" name="26 - Θέση αριθμού διαφάνειας"/>
          <p:cNvSpPr>
            <a:spLocks noGrp="1"/>
          </p:cNvSpPr>
          <p:nvPr>
            <p:ph type="sldNum" sz="quarter" idx="12"/>
          </p:nvPr>
        </p:nvSpPr>
        <p:spPr/>
        <p:txBody>
          <a:bodyPr/>
          <a:lstStyle/>
          <a:p>
            <a:fld id="{C2F5A187-A889-495D-B202-899DA2CF5BAE}" type="slidenum">
              <a:rPr lang="en-US" smtClean="0"/>
              <a:pPr/>
              <a:t>35</a:t>
            </a:fld>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16 - Ομάδα"/>
          <p:cNvGrpSpPr/>
          <p:nvPr/>
        </p:nvGrpSpPr>
        <p:grpSpPr>
          <a:xfrm>
            <a:off x="279400" y="2857500"/>
            <a:ext cx="5410200" cy="3962400"/>
            <a:chOff x="279400" y="2857500"/>
            <a:chExt cx="5410200" cy="3962400"/>
          </a:xfrm>
        </p:grpSpPr>
        <p:pic>
          <p:nvPicPr>
            <p:cNvPr id="661506" name="Picture 2" descr="D:\trans_071.jpg"/>
            <p:cNvPicPr>
              <a:picLocks noChangeAspect="1" noChangeArrowheads="1"/>
            </p:cNvPicPr>
            <p:nvPr/>
          </p:nvPicPr>
          <p:blipFill>
            <a:blip r:embed="rId3" cstate="print"/>
            <a:srcRect l="5209" t="48764" r="49648" b="18513"/>
            <a:stretch>
              <a:fillRect/>
            </a:stretch>
          </p:blipFill>
          <p:spPr bwMode="auto">
            <a:xfrm>
              <a:off x="406400" y="2857500"/>
              <a:ext cx="5283200" cy="3886200"/>
            </a:xfrm>
            <a:prstGeom prst="rect">
              <a:avLst/>
            </a:prstGeom>
            <a:noFill/>
          </p:spPr>
        </p:pic>
        <p:graphicFrame>
          <p:nvGraphicFramePr>
            <p:cNvPr id="661511" name="Object 7"/>
            <p:cNvGraphicFramePr>
              <a:graphicFrameLocks noChangeAspect="1"/>
            </p:cNvGraphicFramePr>
            <p:nvPr/>
          </p:nvGraphicFramePr>
          <p:xfrm>
            <a:off x="279400" y="5181600"/>
            <a:ext cx="778933" cy="457200"/>
          </p:xfrm>
          <a:graphic>
            <a:graphicData uri="http://schemas.openxmlformats.org/presentationml/2006/ole">
              <mc:AlternateContent xmlns:mc="http://schemas.openxmlformats.org/markup-compatibility/2006">
                <mc:Choice xmlns:v="urn:schemas-microsoft-com:vml" Requires="v">
                  <p:oleObj spid="_x0000_s369690" name="Equation" r:id="rId4" imgW="583920" imgH="457200" progId="Equation.DSMT4">
                    <p:embed/>
                  </p:oleObj>
                </mc:Choice>
                <mc:Fallback>
                  <p:oleObj name="Equation" r:id="rId4" imgW="583920" imgH="457200" progId="Equation.DSMT4">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400" y="5181600"/>
                          <a:ext cx="778933" cy="457200"/>
                        </a:xfrm>
                        <a:prstGeom prst="rect">
                          <a:avLst/>
                        </a:prstGeom>
                        <a:solidFill>
                          <a:schemeClr val="bg1"/>
                        </a:solidFill>
                      </p:spPr>
                    </p:pic>
                  </p:oleObj>
                </mc:Fallback>
              </mc:AlternateContent>
            </a:graphicData>
          </a:graphic>
        </p:graphicFrame>
        <p:graphicFrame>
          <p:nvGraphicFramePr>
            <p:cNvPr id="661512" name="Object 8"/>
            <p:cNvGraphicFramePr>
              <a:graphicFrameLocks noChangeAspect="1"/>
            </p:cNvGraphicFramePr>
            <p:nvPr/>
          </p:nvGraphicFramePr>
          <p:xfrm>
            <a:off x="3327400" y="6362700"/>
            <a:ext cx="778933" cy="457200"/>
          </p:xfrm>
          <a:graphic>
            <a:graphicData uri="http://schemas.openxmlformats.org/presentationml/2006/ole">
              <mc:AlternateContent xmlns:mc="http://schemas.openxmlformats.org/markup-compatibility/2006">
                <mc:Choice xmlns:v="urn:schemas-microsoft-com:vml" Requires="v">
                  <p:oleObj spid="_x0000_s369691" name="Equation" r:id="rId6" imgW="583920" imgH="457200" progId="Equation.DSMT4">
                    <p:embed/>
                  </p:oleObj>
                </mc:Choice>
                <mc:Fallback>
                  <p:oleObj name="Equation" r:id="rId6" imgW="583920" imgH="457200" progId="Equation.DSMT4">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7400" y="6362700"/>
                          <a:ext cx="778933" cy="457200"/>
                        </a:xfrm>
                        <a:prstGeom prst="rect">
                          <a:avLst/>
                        </a:prstGeom>
                        <a:solidFill>
                          <a:schemeClr val="bg1"/>
                        </a:solidFill>
                      </p:spPr>
                    </p:pic>
                  </p:oleObj>
                </mc:Fallback>
              </mc:AlternateContent>
            </a:graphicData>
          </a:graphic>
        </p:graphicFrame>
        <p:sp>
          <p:nvSpPr>
            <p:cNvPr id="661513" name="Rectangle 9"/>
            <p:cNvSpPr>
              <a:spLocks noChangeArrowheads="1"/>
            </p:cNvSpPr>
            <p:nvPr/>
          </p:nvSpPr>
          <p:spPr bwMode="auto">
            <a:xfrm rot="1969671">
              <a:off x="3886200" y="3043219"/>
              <a:ext cx="711200" cy="371513"/>
            </a:xfrm>
            <a:prstGeom prst="rect">
              <a:avLst/>
            </a:prstGeom>
            <a:solidFill>
              <a:schemeClr val="bg1"/>
            </a:solidFill>
            <a:ln w="12700">
              <a:noFill/>
              <a:miter lim="800000"/>
              <a:headEnd/>
              <a:tailEnd/>
            </a:ln>
            <a:effectLst/>
          </p:spPr>
          <p:txBody>
            <a:bodyPr lIns="90000" tIns="46800" rIns="90000" bIns="46800" anchor="ctr">
              <a:spAutoFit/>
            </a:bodyPr>
            <a:lstStyle/>
            <a:p>
              <a:endParaRPr lang="el-GR"/>
            </a:p>
          </p:txBody>
        </p:sp>
        <p:graphicFrame>
          <p:nvGraphicFramePr>
            <p:cNvPr id="661514" name="Object 10"/>
            <p:cNvGraphicFramePr>
              <a:graphicFrameLocks noChangeAspect="1"/>
            </p:cNvGraphicFramePr>
            <p:nvPr/>
          </p:nvGraphicFramePr>
          <p:xfrm>
            <a:off x="4089400" y="2933700"/>
            <a:ext cx="728133" cy="457200"/>
          </p:xfrm>
          <a:graphic>
            <a:graphicData uri="http://schemas.openxmlformats.org/presentationml/2006/ole">
              <mc:AlternateContent xmlns:mc="http://schemas.openxmlformats.org/markup-compatibility/2006">
                <mc:Choice xmlns:v="urn:schemas-microsoft-com:vml" Requires="v">
                  <p:oleObj spid="_x0000_s369692" name="Equation" r:id="rId8" imgW="545760" imgH="457200" progId="Equation.DSMT4">
                    <p:embed/>
                  </p:oleObj>
                </mc:Choice>
                <mc:Fallback>
                  <p:oleObj name="Equation" r:id="rId8" imgW="545760" imgH="457200" progId="Equation.DSMT4">
                    <p:embed/>
                    <p:pic>
                      <p:nvPicPr>
                        <p:cNvPr id="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89400" y="2933700"/>
                          <a:ext cx="728133" cy="457200"/>
                        </a:xfrm>
                        <a:prstGeom prst="rect">
                          <a:avLst/>
                        </a:prstGeom>
                        <a:solidFill>
                          <a:schemeClr val="bg1"/>
                        </a:solidFill>
                      </p:spPr>
                    </p:pic>
                  </p:oleObj>
                </mc:Fallback>
              </mc:AlternateContent>
            </a:graphicData>
          </a:graphic>
        </p:graphicFrame>
        <p:sp>
          <p:nvSpPr>
            <p:cNvPr id="661515" name="Oval 11"/>
            <p:cNvSpPr>
              <a:spLocks noChangeArrowheads="1"/>
            </p:cNvSpPr>
            <p:nvPr/>
          </p:nvSpPr>
          <p:spPr bwMode="auto">
            <a:xfrm>
              <a:off x="3251200" y="3429000"/>
              <a:ext cx="1117600" cy="838200"/>
            </a:xfrm>
            <a:prstGeom prst="ellipse">
              <a:avLst/>
            </a:prstGeom>
            <a:noFill/>
            <a:ln w="50800">
              <a:solidFill>
                <a:srgbClr val="0000FF"/>
              </a:solidFill>
              <a:round/>
              <a:headEnd/>
              <a:tailEnd/>
            </a:ln>
            <a:effectLst/>
          </p:spPr>
          <p:txBody>
            <a:bodyPr wrap="none" anchor="ctr"/>
            <a:lstStyle/>
            <a:p>
              <a:endParaRPr lang="el-GR"/>
            </a:p>
          </p:txBody>
        </p:sp>
      </p:grpSp>
      <p:graphicFrame>
        <p:nvGraphicFramePr>
          <p:cNvPr id="661510" name="Object 6"/>
          <p:cNvGraphicFramePr>
            <a:graphicFrameLocks noChangeAspect="1"/>
          </p:cNvGraphicFramePr>
          <p:nvPr/>
        </p:nvGraphicFramePr>
        <p:xfrm>
          <a:off x="5486401" y="2272860"/>
          <a:ext cx="4925484" cy="1220788"/>
        </p:xfrm>
        <a:graphic>
          <a:graphicData uri="http://schemas.openxmlformats.org/presentationml/2006/ole">
            <mc:AlternateContent xmlns:mc="http://schemas.openxmlformats.org/markup-compatibility/2006">
              <mc:Choice xmlns:v="urn:schemas-microsoft-com:vml" Requires="v">
                <p:oleObj spid="_x0000_s369693" name="Equation" r:id="rId10" imgW="3073320" imgH="1155600" progId="Equation.DSMT4">
                  <p:embed/>
                </p:oleObj>
              </mc:Choice>
              <mc:Fallback>
                <p:oleObj name="Equation" r:id="rId10" imgW="3073320" imgH="1155600" progId="Equation.DSMT4">
                  <p:embed/>
                  <p:pic>
                    <p:nvPicPr>
                      <p:cNvPr id="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6401" y="2272860"/>
                        <a:ext cx="4925484" cy="1220788"/>
                      </a:xfrm>
                      <a:prstGeom prst="rect">
                        <a:avLst/>
                      </a:prstGeom>
                      <a:solidFill>
                        <a:srgbClr val="99CCFF"/>
                      </a:solidFill>
                      <a:effectLst>
                        <a:outerShdw dist="35921" dir="2700000" algn="ctr" rotWithShape="0">
                          <a:srgbClr val="808080"/>
                        </a:outerShdw>
                      </a:effectLst>
                    </p:spPr>
                  </p:pic>
                </p:oleObj>
              </mc:Fallback>
            </mc:AlternateContent>
          </a:graphicData>
        </a:graphic>
      </p:graphicFrame>
      <p:sp>
        <p:nvSpPr>
          <p:cNvPr id="661516" name="Freeform 12"/>
          <p:cNvSpPr>
            <a:spLocks/>
          </p:cNvSpPr>
          <p:nvPr/>
        </p:nvSpPr>
        <p:spPr bwMode="auto">
          <a:xfrm>
            <a:off x="4424854" y="3005958"/>
            <a:ext cx="2869325" cy="371513"/>
          </a:xfrm>
          <a:custGeom>
            <a:avLst/>
            <a:gdLst/>
            <a:ahLst/>
            <a:cxnLst>
              <a:cxn ang="0">
                <a:pos x="0" y="624"/>
              </a:cxn>
              <a:cxn ang="0">
                <a:pos x="432" y="672"/>
              </a:cxn>
              <a:cxn ang="0">
                <a:pos x="1344" y="0"/>
              </a:cxn>
            </a:cxnLst>
            <a:rect l="0" t="0" r="r" b="b"/>
            <a:pathLst>
              <a:path w="1344" h="776">
                <a:moveTo>
                  <a:pt x="0" y="624"/>
                </a:moveTo>
                <a:cubicBezTo>
                  <a:pt x="104" y="700"/>
                  <a:pt x="208" y="776"/>
                  <a:pt x="432" y="672"/>
                </a:cubicBezTo>
                <a:cubicBezTo>
                  <a:pt x="656" y="568"/>
                  <a:pt x="1192" y="112"/>
                  <a:pt x="1344" y="0"/>
                </a:cubicBezTo>
              </a:path>
            </a:pathLst>
          </a:custGeom>
          <a:noFill/>
          <a:ln w="50800" cap="flat" cmpd="sng">
            <a:solidFill>
              <a:srgbClr val="0000FF"/>
            </a:solidFill>
            <a:prstDash val="solid"/>
            <a:round/>
            <a:headEnd/>
            <a:tailEnd type="stealth" w="med" len="med"/>
          </a:ln>
          <a:effectLst/>
        </p:spPr>
        <p:txBody>
          <a:bodyPr wrap="square" lIns="90000" tIns="46800" rIns="90000" bIns="46800">
            <a:spAutoFit/>
          </a:bodyPr>
          <a:lstStyle/>
          <a:p>
            <a:endParaRPr lang="el-GR"/>
          </a:p>
        </p:txBody>
      </p:sp>
      <p:sp>
        <p:nvSpPr>
          <p:cNvPr id="15" name="Text Box 4"/>
          <p:cNvSpPr txBox="1">
            <a:spLocks noChangeArrowheads="1"/>
          </p:cNvSpPr>
          <p:nvPr/>
        </p:nvSpPr>
        <p:spPr bwMode="auto">
          <a:xfrm>
            <a:off x="304800" y="198190"/>
            <a:ext cx="11582400"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3600" b="1" dirty="0" smtClean="0">
                <a:solidFill>
                  <a:srgbClr val="5FCBEF"/>
                </a:solidFill>
              </a:rPr>
              <a:t>Ο Νόμος του </a:t>
            </a:r>
            <a:r>
              <a:rPr lang="en-US" sz="3600" b="1" dirty="0" smtClean="0">
                <a:solidFill>
                  <a:srgbClr val="5FCBEF"/>
                </a:solidFill>
              </a:rPr>
              <a:t>Gauss</a:t>
            </a:r>
            <a:r>
              <a:rPr lang="el-GR" sz="3600" b="1" dirty="0" smtClean="0">
                <a:solidFill>
                  <a:srgbClr val="5FCBEF"/>
                </a:solidFill>
              </a:rPr>
              <a:t> για το ηλεκτρικό πεδίο</a:t>
            </a:r>
            <a:endParaRPr lang="el-GR" sz="3600" b="1" dirty="0">
              <a:solidFill>
                <a:srgbClr val="5FCBEF"/>
              </a:solidFill>
            </a:endParaRPr>
          </a:p>
        </p:txBody>
      </p:sp>
      <p:sp>
        <p:nvSpPr>
          <p:cNvPr id="16" name="Text Box 5"/>
          <p:cNvSpPr txBox="1">
            <a:spLocks noChangeArrowheads="1"/>
          </p:cNvSpPr>
          <p:nvPr/>
        </p:nvSpPr>
        <p:spPr bwMode="auto">
          <a:xfrm>
            <a:off x="203200" y="1766888"/>
            <a:ext cx="4064000" cy="525401"/>
          </a:xfrm>
          <a:prstGeom prst="rect">
            <a:avLst/>
          </a:prstGeom>
          <a:solidFill>
            <a:srgbClr val="FFFF00">
              <a:alpha val="50000"/>
            </a:srgbClr>
          </a:solidFill>
          <a:ln w="50800">
            <a:noFill/>
            <a:miter lim="800000"/>
            <a:headEnd/>
            <a:tailEnd/>
          </a:ln>
          <a:effectLst/>
          <a:scene3d>
            <a:camera prst="orthographicFront"/>
            <a:lightRig rig="threePt" dir="t"/>
          </a:scene3d>
          <a:sp3d>
            <a:bevelT/>
          </a:sp3d>
        </p:spPr>
        <p:txBody>
          <a:bodyPr lIns="90000" tIns="46800" rIns="90000" bIns="46800">
            <a:spAutoFit/>
          </a:bodyPr>
          <a:lstStyle/>
          <a:p>
            <a:pPr algn="ctr">
              <a:spcBef>
                <a:spcPct val="50000"/>
              </a:spcBef>
            </a:pPr>
            <a:r>
              <a:rPr lang="el-GR" sz="2800" b="1" dirty="0"/>
              <a:t>Ηλεκτρικό Πεδίο</a:t>
            </a:r>
            <a:endParaRPr lang="en-US" sz="2800" b="1" dirty="0"/>
          </a:p>
        </p:txBody>
      </p:sp>
      <p:pic>
        <p:nvPicPr>
          <p:cNvPr id="18" name="Picture 2" descr="Αποτέλεσμα εικόνας για Maxwell">
            <a:hlinkClick r:id="rId12"/>
          </p:cNvPr>
          <p:cNvPicPr>
            <a:picLocks noChangeAspect="1" noChangeArrowheads="1"/>
          </p:cNvPicPr>
          <p:nvPr/>
        </p:nvPicPr>
        <p:blipFill>
          <a:blip r:embed="rId13" cstate="print"/>
          <a:srcRect/>
          <a:stretch>
            <a:fillRect/>
          </a:stretch>
        </p:blipFill>
        <p:spPr bwMode="auto">
          <a:xfrm>
            <a:off x="10808588" y="148576"/>
            <a:ext cx="1257285" cy="1690733"/>
          </a:xfrm>
          <a:prstGeom prst="rect">
            <a:avLst/>
          </a:prstGeom>
          <a:noFill/>
          <a:scene3d>
            <a:camera prst="orthographicFront"/>
            <a:lightRig rig="threePt" dir="t"/>
          </a:scene3d>
          <a:sp3d>
            <a:bevelT/>
          </a:sp3d>
        </p:spPr>
      </p:pic>
      <p:sp>
        <p:nvSpPr>
          <p:cNvPr id="19" name="Text Box 5"/>
          <p:cNvSpPr txBox="1">
            <a:spLocks noChangeArrowheads="1"/>
          </p:cNvSpPr>
          <p:nvPr/>
        </p:nvSpPr>
        <p:spPr bwMode="auto">
          <a:xfrm>
            <a:off x="5863019" y="1309688"/>
            <a:ext cx="4064000" cy="525401"/>
          </a:xfrm>
          <a:prstGeom prst="rect">
            <a:avLst/>
          </a:prstGeom>
          <a:solidFill>
            <a:srgbClr val="FFFF00">
              <a:alpha val="50000"/>
            </a:srgbClr>
          </a:solidFill>
          <a:ln w="50800">
            <a:noFill/>
            <a:miter lim="800000"/>
            <a:headEnd/>
            <a:tailEnd/>
          </a:ln>
          <a:effectLst/>
          <a:scene3d>
            <a:camera prst="orthographicFront"/>
            <a:lightRig rig="threePt" dir="t"/>
          </a:scene3d>
          <a:sp3d>
            <a:bevelT/>
          </a:sp3d>
        </p:spPr>
        <p:txBody>
          <a:bodyPr lIns="90000" tIns="46800" rIns="90000" bIns="46800">
            <a:spAutoFit/>
          </a:bodyPr>
          <a:lstStyle/>
          <a:p>
            <a:pPr algn="ctr">
              <a:spcBef>
                <a:spcPct val="50000"/>
              </a:spcBef>
            </a:pPr>
            <a:r>
              <a:rPr lang="el-GR" sz="2800" b="1" dirty="0" smtClean="0">
                <a:solidFill>
                  <a:srgbClr val="002060"/>
                </a:solidFill>
              </a:rPr>
              <a:t>Νόμος του </a:t>
            </a:r>
            <a:r>
              <a:rPr lang="en-US" sz="2800" b="1" dirty="0" smtClean="0">
                <a:solidFill>
                  <a:srgbClr val="002060"/>
                </a:solidFill>
              </a:rPr>
              <a:t>Gauss</a:t>
            </a:r>
            <a:endParaRPr lang="en-US" sz="2800" b="1" dirty="0">
              <a:solidFill>
                <a:srgbClr val="002060"/>
              </a:solidFill>
            </a:endParaRPr>
          </a:p>
        </p:txBody>
      </p:sp>
      <p:sp>
        <p:nvSpPr>
          <p:cNvPr id="22" name="21 - Θέση αριθμού διαφάνειας"/>
          <p:cNvSpPr>
            <a:spLocks noGrp="1"/>
          </p:cNvSpPr>
          <p:nvPr>
            <p:ph type="sldNum" sz="quarter" idx="12"/>
          </p:nvPr>
        </p:nvSpPr>
        <p:spPr/>
        <p:txBody>
          <a:bodyPr/>
          <a:lstStyle/>
          <a:p>
            <a:fld id="{C2F5A187-A889-495D-B202-899DA2CF5BAE}" type="slidenum">
              <a:rPr lang="en-US" smtClean="0"/>
              <a:pPr/>
              <a:t>36</a:t>
            </a:fld>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2530" name="Picture 2" descr="D:\trans_071.jpg"/>
          <p:cNvPicPr>
            <a:picLocks noChangeAspect="1" noChangeArrowheads="1"/>
          </p:cNvPicPr>
          <p:nvPr/>
        </p:nvPicPr>
        <p:blipFill>
          <a:blip r:embed="rId3" cstate="print"/>
          <a:srcRect l="5209" t="48764" r="49648" b="18513"/>
          <a:stretch>
            <a:fillRect/>
          </a:stretch>
        </p:blipFill>
        <p:spPr bwMode="auto">
          <a:xfrm>
            <a:off x="406400" y="2857500"/>
            <a:ext cx="5283200" cy="3886200"/>
          </a:xfrm>
          <a:prstGeom prst="rect">
            <a:avLst/>
          </a:prstGeom>
          <a:noFill/>
        </p:spPr>
      </p:pic>
      <p:graphicFrame>
        <p:nvGraphicFramePr>
          <p:cNvPr id="662534" name="Object 6"/>
          <p:cNvGraphicFramePr>
            <a:graphicFrameLocks noChangeAspect="1"/>
          </p:cNvGraphicFramePr>
          <p:nvPr/>
        </p:nvGraphicFramePr>
        <p:xfrm>
          <a:off x="5486401" y="2272860"/>
          <a:ext cx="4925484" cy="1220788"/>
        </p:xfrm>
        <a:graphic>
          <a:graphicData uri="http://schemas.openxmlformats.org/presentationml/2006/ole">
            <mc:AlternateContent xmlns:mc="http://schemas.openxmlformats.org/markup-compatibility/2006">
              <mc:Choice xmlns:v="urn:schemas-microsoft-com:vml" Requires="v">
                <p:oleObj spid="_x0000_s370714" name="Equation" r:id="rId4" imgW="3073320" imgH="1155600" progId="Equation.DSMT4">
                  <p:embed/>
                </p:oleObj>
              </mc:Choice>
              <mc:Fallback>
                <p:oleObj name="Equation" r:id="rId4" imgW="3073320" imgH="1155600" progId="Equation.DSMT4">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1" y="2272860"/>
                        <a:ext cx="4925484" cy="1220788"/>
                      </a:xfrm>
                      <a:prstGeom prst="rect">
                        <a:avLst/>
                      </a:prstGeom>
                      <a:solidFill>
                        <a:srgbClr val="99CCFF"/>
                      </a:solidFill>
                      <a:effectLst>
                        <a:outerShdw dist="35921" dir="2700000" algn="ctr" rotWithShape="0">
                          <a:srgbClr val="808080"/>
                        </a:outerShdw>
                      </a:effectLst>
                    </p:spPr>
                  </p:pic>
                </p:oleObj>
              </mc:Fallback>
            </mc:AlternateContent>
          </a:graphicData>
        </a:graphic>
      </p:graphicFrame>
      <p:graphicFrame>
        <p:nvGraphicFramePr>
          <p:cNvPr id="662535" name="Object 7"/>
          <p:cNvGraphicFramePr>
            <a:graphicFrameLocks noChangeAspect="1"/>
          </p:cNvGraphicFramePr>
          <p:nvPr/>
        </p:nvGraphicFramePr>
        <p:xfrm>
          <a:off x="279400" y="5181600"/>
          <a:ext cx="778933" cy="457200"/>
        </p:xfrm>
        <a:graphic>
          <a:graphicData uri="http://schemas.openxmlformats.org/presentationml/2006/ole">
            <mc:AlternateContent xmlns:mc="http://schemas.openxmlformats.org/markup-compatibility/2006">
              <mc:Choice xmlns:v="urn:schemas-microsoft-com:vml" Requires="v">
                <p:oleObj spid="_x0000_s370715" name="Equation" r:id="rId6" imgW="583920" imgH="457200" progId="Equation.DSMT4">
                  <p:embed/>
                </p:oleObj>
              </mc:Choice>
              <mc:Fallback>
                <p:oleObj name="Equation" r:id="rId6" imgW="583920" imgH="457200" progId="Equation.DSMT4">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9400" y="5181600"/>
                        <a:ext cx="778933" cy="457200"/>
                      </a:xfrm>
                      <a:prstGeom prst="rect">
                        <a:avLst/>
                      </a:prstGeom>
                      <a:solidFill>
                        <a:schemeClr val="bg1"/>
                      </a:solidFill>
                    </p:spPr>
                  </p:pic>
                </p:oleObj>
              </mc:Fallback>
            </mc:AlternateContent>
          </a:graphicData>
        </a:graphic>
      </p:graphicFrame>
      <p:graphicFrame>
        <p:nvGraphicFramePr>
          <p:cNvPr id="662536" name="Object 8"/>
          <p:cNvGraphicFramePr>
            <a:graphicFrameLocks noChangeAspect="1"/>
          </p:cNvGraphicFramePr>
          <p:nvPr/>
        </p:nvGraphicFramePr>
        <p:xfrm>
          <a:off x="3327400" y="6362700"/>
          <a:ext cx="778933" cy="457200"/>
        </p:xfrm>
        <a:graphic>
          <a:graphicData uri="http://schemas.openxmlformats.org/presentationml/2006/ole">
            <mc:AlternateContent xmlns:mc="http://schemas.openxmlformats.org/markup-compatibility/2006">
              <mc:Choice xmlns:v="urn:schemas-microsoft-com:vml" Requires="v">
                <p:oleObj spid="_x0000_s370716" name="Equation" r:id="rId8" imgW="583920" imgH="457200" progId="Equation.DSMT4">
                  <p:embed/>
                </p:oleObj>
              </mc:Choice>
              <mc:Fallback>
                <p:oleObj name="Equation" r:id="rId8" imgW="583920" imgH="457200" progId="Equation.DSMT4">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27400" y="6362700"/>
                        <a:ext cx="778933" cy="457200"/>
                      </a:xfrm>
                      <a:prstGeom prst="rect">
                        <a:avLst/>
                      </a:prstGeom>
                      <a:solidFill>
                        <a:schemeClr val="bg1"/>
                      </a:solidFill>
                    </p:spPr>
                  </p:pic>
                </p:oleObj>
              </mc:Fallback>
            </mc:AlternateContent>
          </a:graphicData>
        </a:graphic>
      </p:graphicFrame>
      <p:sp>
        <p:nvSpPr>
          <p:cNvPr id="662537" name="Rectangle 9"/>
          <p:cNvSpPr>
            <a:spLocks noChangeArrowheads="1"/>
          </p:cNvSpPr>
          <p:nvPr/>
        </p:nvSpPr>
        <p:spPr bwMode="auto">
          <a:xfrm rot="1969671">
            <a:off x="3886200" y="3043219"/>
            <a:ext cx="711200" cy="371513"/>
          </a:xfrm>
          <a:prstGeom prst="rect">
            <a:avLst/>
          </a:prstGeom>
          <a:solidFill>
            <a:schemeClr val="bg1"/>
          </a:solidFill>
          <a:ln w="12700">
            <a:noFill/>
            <a:miter lim="800000"/>
            <a:headEnd/>
            <a:tailEnd/>
          </a:ln>
          <a:effectLst/>
        </p:spPr>
        <p:txBody>
          <a:bodyPr lIns="90000" tIns="46800" rIns="90000" bIns="46800" anchor="ctr">
            <a:spAutoFit/>
          </a:bodyPr>
          <a:lstStyle/>
          <a:p>
            <a:endParaRPr lang="el-GR"/>
          </a:p>
        </p:txBody>
      </p:sp>
      <p:graphicFrame>
        <p:nvGraphicFramePr>
          <p:cNvPr id="662538" name="Object 10"/>
          <p:cNvGraphicFramePr>
            <a:graphicFrameLocks noChangeAspect="1"/>
          </p:cNvGraphicFramePr>
          <p:nvPr/>
        </p:nvGraphicFramePr>
        <p:xfrm>
          <a:off x="4089400" y="2933700"/>
          <a:ext cx="728133" cy="457200"/>
        </p:xfrm>
        <a:graphic>
          <a:graphicData uri="http://schemas.openxmlformats.org/presentationml/2006/ole">
            <mc:AlternateContent xmlns:mc="http://schemas.openxmlformats.org/markup-compatibility/2006">
              <mc:Choice xmlns:v="urn:schemas-microsoft-com:vml" Requires="v">
                <p:oleObj spid="_x0000_s370717" name="Equation" r:id="rId10" imgW="545760" imgH="457200" progId="Equation.DSMT4">
                  <p:embed/>
                </p:oleObj>
              </mc:Choice>
              <mc:Fallback>
                <p:oleObj name="Equation" r:id="rId10" imgW="545760" imgH="457200" progId="Equation.DSMT4">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89400" y="2933700"/>
                        <a:ext cx="728133" cy="457200"/>
                      </a:xfrm>
                      <a:prstGeom prst="rect">
                        <a:avLst/>
                      </a:prstGeom>
                      <a:solidFill>
                        <a:schemeClr val="bg1"/>
                      </a:solidFill>
                    </p:spPr>
                  </p:pic>
                </p:oleObj>
              </mc:Fallback>
            </mc:AlternateContent>
          </a:graphicData>
        </a:graphic>
      </p:graphicFrame>
      <p:sp>
        <p:nvSpPr>
          <p:cNvPr id="662539" name="Oval 11"/>
          <p:cNvSpPr>
            <a:spLocks noChangeArrowheads="1"/>
          </p:cNvSpPr>
          <p:nvPr/>
        </p:nvSpPr>
        <p:spPr bwMode="auto">
          <a:xfrm>
            <a:off x="6604000" y="2569120"/>
            <a:ext cx="508000" cy="533400"/>
          </a:xfrm>
          <a:prstGeom prst="ellipse">
            <a:avLst/>
          </a:prstGeom>
          <a:noFill/>
          <a:ln w="50800">
            <a:solidFill>
              <a:srgbClr val="0000FF"/>
            </a:solidFill>
            <a:round/>
            <a:headEnd/>
            <a:tailEnd/>
          </a:ln>
          <a:effectLst/>
        </p:spPr>
        <p:txBody>
          <a:bodyPr wrap="none" anchor="ctr"/>
          <a:lstStyle/>
          <a:p>
            <a:endParaRPr lang="el-GR"/>
          </a:p>
        </p:txBody>
      </p:sp>
      <p:sp>
        <p:nvSpPr>
          <p:cNvPr id="662542" name="Text Box 14"/>
          <p:cNvSpPr txBox="1">
            <a:spLocks noChangeArrowheads="1"/>
          </p:cNvSpPr>
          <p:nvPr/>
        </p:nvSpPr>
        <p:spPr bwMode="auto">
          <a:xfrm>
            <a:off x="6705600" y="3731170"/>
            <a:ext cx="4470400" cy="519113"/>
          </a:xfrm>
          <a:prstGeom prst="rect">
            <a:avLst/>
          </a:prstGeom>
          <a:solidFill>
            <a:srgbClr val="FFFF00">
              <a:alpha val="50000"/>
            </a:srgbClr>
          </a:solidFill>
          <a:ln w="9525">
            <a:noFill/>
            <a:miter lim="800000"/>
            <a:headEnd/>
            <a:tailEnd/>
          </a:ln>
          <a:effectLst/>
          <a:scene3d>
            <a:camera prst="orthographicFront"/>
            <a:lightRig rig="threePt" dir="t"/>
          </a:scene3d>
          <a:sp3d>
            <a:bevelT/>
          </a:sp3d>
        </p:spPr>
        <p:txBody>
          <a:bodyPr>
            <a:spAutoFit/>
          </a:bodyPr>
          <a:lstStyle/>
          <a:p>
            <a:pPr algn="ctr" eaLnBrk="1" hangingPunct="1">
              <a:spcBef>
                <a:spcPct val="50000"/>
              </a:spcBef>
            </a:pPr>
            <a:r>
              <a:rPr lang="el-GR" sz="2800" dirty="0"/>
              <a:t>Εσωτερικό γινόμενο</a:t>
            </a:r>
          </a:p>
        </p:txBody>
      </p:sp>
      <p:sp>
        <p:nvSpPr>
          <p:cNvPr id="662543" name="AutoShape 15"/>
          <p:cNvSpPr>
            <a:spLocks noChangeArrowheads="1"/>
          </p:cNvSpPr>
          <p:nvPr/>
        </p:nvSpPr>
        <p:spPr bwMode="auto">
          <a:xfrm flipV="1">
            <a:off x="6096000" y="3045370"/>
            <a:ext cx="508000" cy="990600"/>
          </a:xfrm>
          <a:prstGeom prst="curvedRightArrow">
            <a:avLst>
              <a:gd name="adj1" fmla="val 20319"/>
              <a:gd name="adj2" fmla="val 76652"/>
              <a:gd name="adj3" fmla="val 43940"/>
            </a:avLst>
          </a:prstGeom>
          <a:gradFill rotWithShape="0">
            <a:gsLst>
              <a:gs pos="0">
                <a:srgbClr val="FFFF00"/>
              </a:gs>
              <a:gs pos="100000">
                <a:srgbClr val="FF6600"/>
              </a:gs>
            </a:gsLst>
            <a:lin ang="0" scaled="1"/>
          </a:gradFill>
          <a:ln w="12700">
            <a:solidFill>
              <a:schemeClr val="tx1"/>
            </a:solidFill>
            <a:miter lim="800000"/>
            <a:headEnd/>
            <a:tailEnd/>
          </a:ln>
          <a:effectLst/>
        </p:spPr>
        <p:txBody>
          <a:bodyPr wrap="none" anchor="ctr"/>
          <a:lstStyle/>
          <a:p>
            <a:endParaRPr lang="el-GR"/>
          </a:p>
        </p:txBody>
      </p:sp>
      <p:sp>
        <p:nvSpPr>
          <p:cNvPr id="16" name="Text Box 4"/>
          <p:cNvSpPr txBox="1">
            <a:spLocks noChangeArrowheads="1"/>
          </p:cNvSpPr>
          <p:nvPr/>
        </p:nvSpPr>
        <p:spPr bwMode="auto">
          <a:xfrm>
            <a:off x="304800" y="198190"/>
            <a:ext cx="11582400"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3600" b="1" dirty="0" smtClean="0">
                <a:solidFill>
                  <a:srgbClr val="5FCBEF"/>
                </a:solidFill>
              </a:rPr>
              <a:t>Ο Νόμος του </a:t>
            </a:r>
            <a:r>
              <a:rPr lang="en-US" sz="3600" b="1" dirty="0" smtClean="0">
                <a:solidFill>
                  <a:srgbClr val="5FCBEF"/>
                </a:solidFill>
              </a:rPr>
              <a:t>Gauss</a:t>
            </a:r>
            <a:r>
              <a:rPr lang="el-GR" sz="3600" b="1" dirty="0" smtClean="0">
                <a:solidFill>
                  <a:srgbClr val="5FCBEF"/>
                </a:solidFill>
              </a:rPr>
              <a:t> για το ηλεκτρικό πεδίο</a:t>
            </a:r>
            <a:endParaRPr lang="el-GR" sz="3600" b="1" dirty="0">
              <a:solidFill>
                <a:srgbClr val="5FCBEF"/>
              </a:solidFill>
            </a:endParaRPr>
          </a:p>
        </p:txBody>
      </p:sp>
      <p:sp>
        <p:nvSpPr>
          <p:cNvPr id="17" name="Text Box 5"/>
          <p:cNvSpPr txBox="1">
            <a:spLocks noChangeArrowheads="1"/>
          </p:cNvSpPr>
          <p:nvPr/>
        </p:nvSpPr>
        <p:spPr bwMode="auto">
          <a:xfrm>
            <a:off x="203200" y="1766888"/>
            <a:ext cx="4064000" cy="525401"/>
          </a:xfrm>
          <a:prstGeom prst="rect">
            <a:avLst/>
          </a:prstGeom>
          <a:solidFill>
            <a:srgbClr val="FFFF00">
              <a:alpha val="50000"/>
            </a:srgbClr>
          </a:solidFill>
          <a:ln w="50800">
            <a:noFill/>
            <a:miter lim="800000"/>
            <a:headEnd/>
            <a:tailEnd/>
          </a:ln>
          <a:effectLst/>
          <a:scene3d>
            <a:camera prst="orthographicFront"/>
            <a:lightRig rig="threePt" dir="t"/>
          </a:scene3d>
          <a:sp3d>
            <a:bevelT/>
          </a:sp3d>
        </p:spPr>
        <p:txBody>
          <a:bodyPr lIns="90000" tIns="46800" rIns="90000" bIns="46800">
            <a:spAutoFit/>
          </a:bodyPr>
          <a:lstStyle/>
          <a:p>
            <a:pPr algn="ctr">
              <a:spcBef>
                <a:spcPct val="50000"/>
              </a:spcBef>
            </a:pPr>
            <a:r>
              <a:rPr lang="el-GR" sz="2800" b="1" dirty="0"/>
              <a:t>Ηλεκτρικό Πεδίο</a:t>
            </a:r>
            <a:endParaRPr lang="en-US" sz="2800" b="1" dirty="0"/>
          </a:p>
        </p:txBody>
      </p:sp>
      <p:sp>
        <p:nvSpPr>
          <p:cNvPr id="18" name="Text Box 5"/>
          <p:cNvSpPr txBox="1">
            <a:spLocks noChangeArrowheads="1"/>
          </p:cNvSpPr>
          <p:nvPr/>
        </p:nvSpPr>
        <p:spPr bwMode="auto">
          <a:xfrm>
            <a:off x="5863019" y="1309688"/>
            <a:ext cx="4064000" cy="525401"/>
          </a:xfrm>
          <a:prstGeom prst="rect">
            <a:avLst/>
          </a:prstGeom>
          <a:solidFill>
            <a:srgbClr val="FFFF00">
              <a:alpha val="50000"/>
            </a:srgbClr>
          </a:solidFill>
          <a:ln w="50800">
            <a:noFill/>
            <a:miter lim="800000"/>
            <a:headEnd/>
            <a:tailEnd/>
          </a:ln>
          <a:effectLst/>
          <a:scene3d>
            <a:camera prst="orthographicFront"/>
            <a:lightRig rig="threePt" dir="t"/>
          </a:scene3d>
          <a:sp3d>
            <a:bevelT/>
          </a:sp3d>
        </p:spPr>
        <p:txBody>
          <a:bodyPr lIns="90000" tIns="46800" rIns="90000" bIns="46800">
            <a:spAutoFit/>
          </a:bodyPr>
          <a:lstStyle/>
          <a:p>
            <a:pPr algn="ctr">
              <a:spcBef>
                <a:spcPct val="50000"/>
              </a:spcBef>
            </a:pPr>
            <a:r>
              <a:rPr lang="el-GR" sz="2800" b="1" dirty="0" smtClean="0">
                <a:solidFill>
                  <a:srgbClr val="002060"/>
                </a:solidFill>
              </a:rPr>
              <a:t>Νόμος του </a:t>
            </a:r>
            <a:r>
              <a:rPr lang="en-US" sz="2800" b="1" dirty="0" smtClean="0">
                <a:solidFill>
                  <a:srgbClr val="002060"/>
                </a:solidFill>
              </a:rPr>
              <a:t>Gauss</a:t>
            </a:r>
            <a:endParaRPr lang="en-US" sz="2800" b="1" dirty="0">
              <a:solidFill>
                <a:srgbClr val="002060"/>
              </a:solidFill>
            </a:endParaRPr>
          </a:p>
        </p:txBody>
      </p:sp>
      <p:pic>
        <p:nvPicPr>
          <p:cNvPr id="19" name="Picture 2" descr="Αποτέλεσμα εικόνας για Maxwell">
            <a:hlinkClick r:id="rId12"/>
          </p:cNvPr>
          <p:cNvPicPr>
            <a:picLocks noChangeAspect="1" noChangeArrowheads="1"/>
          </p:cNvPicPr>
          <p:nvPr/>
        </p:nvPicPr>
        <p:blipFill>
          <a:blip r:embed="rId13" cstate="print"/>
          <a:srcRect/>
          <a:stretch>
            <a:fillRect/>
          </a:stretch>
        </p:blipFill>
        <p:spPr bwMode="auto">
          <a:xfrm>
            <a:off x="10808588" y="148576"/>
            <a:ext cx="1257285" cy="1690733"/>
          </a:xfrm>
          <a:prstGeom prst="rect">
            <a:avLst/>
          </a:prstGeom>
          <a:noFill/>
          <a:scene3d>
            <a:camera prst="orthographicFront"/>
            <a:lightRig rig="threePt" dir="t"/>
          </a:scene3d>
          <a:sp3d>
            <a:bevelT/>
          </a:sp3d>
        </p:spPr>
      </p:pic>
      <p:sp>
        <p:nvSpPr>
          <p:cNvPr id="22" name="21 - Θέση αριθμού διαφάνειας"/>
          <p:cNvSpPr>
            <a:spLocks noGrp="1"/>
          </p:cNvSpPr>
          <p:nvPr>
            <p:ph type="sldNum" sz="quarter" idx="12"/>
          </p:nvPr>
        </p:nvSpPr>
        <p:spPr/>
        <p:txBody>
          <a:bodyPr/>
          <a:lstStyle/>
          <a:p>
            <a:fld id="{C2F5A187-A889-495D-B202-899DA2CF5BAE}" type="slidenum">
              <a:rPr lang="en-US" smtClean="0"/>
              <a:pPr/>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3554" name="Picture 2" descr="D:\trans_071.jpg"/>
          <p:cNvPicPr>
            <a:picLocks noChangeAspect="1" noChangeArrowheads="1"/>
          </p:cNvPicPr>
          <p:nvPr/>
        </p:nvPicPr>
        <p:blipFill>
          <a:blip r:embed="rId3" cstate="print"/>
          <a:srcRect l="5209" t="48764" r="49648" b="18513"/>
          <a:stretch>
            <a:fillRect/>
          </a:stretch>
        </p:blipFill>
        <p:spPr bwMode="auto">
          <a:xfrm>
            <a:off x="406400" y="2857500"/>
            <a:ext cx="5283200" cy="3886200"/>
          </a:xfrm>
          <a:prstGeom prst="rect">
            <a:avLst/>
          </a:prstGeom>
          <a:noFill/>
        </p:spPr>
      </p:pic>
      <p:graphicFrame>
        <p:nvGraphicFramePr>
          <p:cNvPr id="371718" name="Object 6"/>
          <p:cNvGraphicFramePr>
            <a:graphicFrameLocks noChangeAspect="1"/>
          </p:cNvGraphicFramePr>
          <p:nvPr/>
        </p:nvGraphicFramePr>
        <p:xfrm>
          <a:off x="5486400" y="2273300"/>
          <a:ext cx="4926013" cy="1220788"/>
        </p:xfrm>
        <a:graphic>
          <a:graphicData uri="http://schemas.openxmlformats.org/presentationml/2006/ole">
            <mc:AlternateContent xmlns:mc="http://schemas.openxmlformats.org/markup-compatibility/2006">
              <mc:Choice xmlns:v="urn:schemas-microsoft-com:vml" Requires="v">
                <p:oleObj spid="_x0000_s371739" name="Equation" r:id="rId4" imgW="3073320" imgH="1155600" progId="Equation.DSMT4">
                  <p:embed/>
                </p:oleObj>
              </mc:Choice>
              <mc:Fallback>
                <p:oleObj name="Equation" r:id="rId4" imgW="3073320" imgH="1155600" progId="Equation.DSMT4">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2273300"/>
                        <a:ext cx="4926013" cy="1220788"/>
                      </a:xfrm>
                      <a:prstGeom prst="rect">
                        <a:avLst/>
                      </a:prstGeom>
                      <a:solidFill>
                        <a:srgbClr val="99CCFF"/>
                      </a:solidFill>
                      <a:effectLst>
                        <a:outerShdw dist="35921" dir="2700000" algn="ctr" rotWithShape="0">
                          <a:srgbClr val="808080"/>
                        </a:outerShdw>
                      </a:effectLst>
                    </p:spPr>
                  </p:pic>
                </p:oleObj>
              </mc:Fallback>
            </mc:AlternateContent>
          </a:graphicData>
        </a:graphic>
      </p:graphicFrame>
      <p:graphicFrame>
        <p:nvGraphicFramePr>
          <p:cNvPr id="663559" name="Object 7"/>
          <p:cNvGraphicFramePr>
            <a:graphicFrameLocks noChangeAspect="1"/>
          </p:cNvGraphicFramePr>
          <p:nvPr/>
        </p:nvGraphicFramePr>
        <p:xfrm>
          <a:off x="279400" y="5181600"/>
          <a:ext cx="778933" cy="457200"/>
        </p:xfrm>
        <a:graphic>
          <a:graphicData uri="http://schemas.openxmlformats.org/presentationml/2006/ole">
            <mc:AlternateContent xmlns:mc="http://schemas.openxmlformats.org/markup-compatibility/2006">
              <mc:Choice xmlns:v="urn:schemas-microsoft-com:vml" Requires="v">
                <p:oleObj spid="_x0000_s371740" name="Equation" r:id="rId6" imgW="583920" imgH="457200" progId="Equation.DSMT4">
                  <p:embed/>
                </p:oleObj>
              </mc:Choice>
              <mc:Fallback>
                <p:oleObj name="Equation" r:id="rId6" imgW="583920" imgH="457200" progId="Equation.DSMT4">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9400" y="5181600"/>
                        <a:ext cx="778933" cy="457200"/>
                      </a:xfrm>
                      <a:prstGeom prst="rect">
                        <a:avLst/>
                      </a:prstGeom>
                      <a:solidFill>
                        <a:schemeClr val="bg1"/>
                      </a:solidFill>
                    </p:spPr>
                  </p:pic>
                </p:oleObj>
              </mc:Fallback>
            </mc:AlternateContent>
          </a:graphicData>
        </a:graphic>
      </p:graphicFrame>
      <p:graphicFrame>
        <p:nvGraphicFramePr>
          <p:cNvPr id="663560" name="Object 8"/>
          <p:cNvGraphicFramePr>
            <a:graphicFrameLocks noChangeAspect="1"/>
          </p:cNvGraphicFramePr>
          <p:nvPr/>
        </p:nvGraphicFramePr>
        <p:xfrm>
          <a:off x="3327400" y="6362700"/>
          <a:ext cx="778933" cy="457200"/>
        </p:xfrm>
        <a:graphic>
          <a:graphicData uri="http://schemas.openxmlformats.org/presentationml/2006/ole">
            <mc:AlternateContent xmlns:mc="http://schemas.openxmlformats.org/markup-compatibility/2006">
              <mc:Choice xmlns:v="urn:schemas-microsoft-com:vml" Requires="v">
                <p:oleObj spid="_x0000_s371741" name="Equation" r:id="rId8" imgW="583920" imgH="457200" progId="Equation.DSMT4">
                  <p:embed/>
                </p:oleObj>
              </mc:Choice>
              <mc:Fallback>
                <p:oleObj name="Equation" r:id="rId8" imgW="583920" imgH="457200" progId="Equation.DSMT4">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27400" y="6362700"/>
                        <a:ext cx="778933" cy="457200"/>
                      </a:xfrm>
                      <a:prstGeom prst="rect">
                        <a:avLst/>
                      </a:prstGeom>
                      <a:solidFill>
                        <a:schemeClr val="bg1"/>
                      </a:solidFill>
                    </p:spPr>
                  </p:pic>
                </p:oleObj>
              </mc:Fallback>
            </mc:AlternateContent>
          </a:graphicData>
        </a:graphic>
      </p:graphicFrame>
      <p:sp>
        <p:nvSpPr>
          <p:cNvPr id="663561" name="Rectangle 9"/>
          <p:cNvSpPr>
            <a:spLocks noChangeArrowheads="1"/>
          </p:cNvSpPr>
          <p:nvPr/>
        </p:nvSpPr>
        <p:spPr bwMode="auto">
          <a:xfrm rot="1969671">
            <a:off x="3886200" y="3043219"/>
            <a:ext cx="711200" cy="371513"/>
          </a:xfrm>
          <a:prstGeom prst="rect">
            <a:avLst/>
          </a:prstGeom>
          <a:solidFill>
            <a:schemeClr val="bg1"/>
          </a:solidFill>
          <a:ln w="12700">
            <a:noFill/>
            <a:miter lim="800000"/>
            <a:headEnd/>
            <a:tailEnd/>
          </a:ln>
          <a:effectLst/>
        </p:spPr>
        <p:txBody>
          <a:bodyPr lIns="90000" tIns="46800" rIns="90000" bIns="46800" anchor="ctr">
            <a:spAutoFit/>
          </a:bodyPr>
          <a:lstStyle/>
          <a:p>
            <a:endParaRPr lang="el-GR"/>
          </a:p>
        </p:txBody>
      </p:sp>
      <p:graphicFrame>
        <p:nvGraphicFramePr>
          <p:cNvPr id="663562" name="Object 10"/>
          <p:cNvGraphicFramePr>
            <a:graphicFrameLocks noChangeAspect="1"/>
          </p:cNvGraphicFramePr>
          <p:nvPr/>
        </p:nvGraphicFramePr>
        <p:xfrm>
          <a:off x="4089400" y="2933700"/>
          <a:ext cx="728133" cy="457200"/>
        </p:xfrm>
        <a:graphic>
          <a:graphicData uri="http://schemas.openxmlformats.org/presentationml/2006/ole">
            <mc:AlternateContent xmlns:mc="http://schemas.openxmlformats.org/markup-compatibility/2006">
              <mc:Choice xmlns:v="urn:schemas-microsoft-com:vml" Requires="v">
                <p:oleObj spid="_x0000_s371742" name="Equation" r:id="rId10" imgW="545760" imgH="457200" progId="Equation.DSMT4">
                  <p:embed/>
                </p:oleObj>
              </mc:Choice>
              <mc:Fallback>
                <p:oleObj name="Equation" r:id="rId10" imgW="545760" imgH="457200" progId="Equation.DSMT4">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89400" y="2933700"/>
                        <a:ext cx="728133" cy="457200"/>
                      </a:xfrm>
                      <a:prstGeom prst="rect">
                        <a:avLst/>
                      </a:prstGeom>
                      <a:solidFill>
                        <a:schemeClr val="bg1"/>
                      </a:solidFill>
                    </p:spPr>
                  </p:pic>
                </p:oleObj>
              </mc:Fallback>
            </mc:AlternateContent>
          </a:graphicData>
        </a:graphic>
      </p:graphicFrame>
      <p:sp>
        <p:nvSpPr>
          <p:cNvPr id="663563" name="Oval 11"/>
          <p:cNvSpPr>
            <a:spLocks noChangeArrowheads="1"/>
          </p:cNvSpPr>
          <p:nvPr/>
        </p:nvSpPr>
        <p:spPr bwMode="auto">
          <a:xfrm>
            <a:off x="5207000" y="2114550"/>
            <a:ext cx="1016000" cy="1314450"/>
          </a:xfrm>
          <a:prstGeom prst="ellipse">
            <a:avLst/>
          </a:prstGeom>
          <a:noFill/>
          <a:ln w="50800">
            <a:solidFill>
              <a:srgbClr val="0000FF"/>
            </a:solidFill>
            <a:round/>
            <a:headEnd/>
            <a:tailEnd/>
          </a:ln>
          <a:effectLst/>
        </p:spPr>
        <p:txBody>
          <a:bodyPr wrap="none" anchor="ctr"/>
          <a:lstStyle/>
          <a:p>
            <a:endParaRPr lang="el-GR"/>
          </a:p>
        </p:txBody>
      </p:sp>
      <p:sp>
        <p:nvSpPr>
          <p:cNvPr id="663564" name="Text Box 12"/>
          <p:cNvSpPr txBox="1">
            <a:spLocks noChangeArrowheads="1"/>
          </p:cNvSpPr>
          <p:nvPr/>
        </p:nvSpPr>
        <p:spPr bwMode="auto">
          <a:xfrm>
            <a:off x="5689600" y="3733800"/>
            <a:ext cx="3675117" cy="946150"/>
          </a:xfrm>
          <a:prstGeom prst="rect">
            <a:avLst/>
          </a:prstGeom>
          <a:solidFill>
            <a:srgbClr val="FFFF00">
              <a:alpha val="50000"/>
            </a:srgbClr>
          </a:solidFill>
          <a:ln w="9525">
            <a:noFill/>
            <a:miter lim="800000"/>
            <a:headEnd/>
            <a:tailEnd/>
          </a:ln>
          <a:effectLst/>
          <a:scene3d>
            <a:camera prst="orthographicFront"/>
            <a:lightRig rig="threePt" dir="t"/>
          </a:scene3d>
          <a:sp3d>
            <a:bevelT/>
          </a:sp3d>
        </p:spPr>
        <p:txBody>
          <a:bodyPr wrap="square">
            <a:spAutoFit/>
          </a:bodyPr>
          <a:lstStyle/>
          <a:p>
            <a:pPr algn="ctr" eaLnBrk="1" hangingPunct="1">
              <a:spcBef>
                <a:spcPct val="50000"/>
              </a:spcBef>
            </a:pPr>
            <a:r>
              <a:rPr lang="el-GR" sz="2800" dirty="0"/>
              <a:t>Κλειστό επιφανειακό ολοκλήρωμα</a:t>
            </a:r>
          </a:p>
        </p:txBody>
      </p:sp>
      <p:sp>
        <p:nvSpPr>
          <p:cNvPr id="663565" name="AutoShape 13"/>
          <p:cNvSpPr>
            <a:spLocks noChangeArrowheads="1"/>
          </p:cNvSpPr>
          <p:nvPr/>
        </p:nvSpPr>
        <p:spPr bwMode="auto">
          <a:xfrm flipV="1">
            <a:off x="5283200" y="3124200"/>
            <a:ext cx="508000" cy="990600"/>
          </a:xfrm>
          <a:prstGeom prst="curvedRightArrow">
            <a:avLst>
              <a:gd name="adj1" fmla="val 20319"/>
              <a:gd name="adj2" fmla="val 76652"/>
              <a:gd name="adj3" fmla="val 43940"/>
            </a:avLst>
          </a:prstGeom>
          <a:gradFill rotWithShape="0">
            <a:gsLst>
              <a:gs pos="0">
                <a:srgbClr val="FFFF00"/>
              </a:gs>
              <a:gs pos="100000">
                <a:srgbClr val="FF6600"/>
              </a:gs>
            </a:gsLst>
            <a:lin ang="0" scaled="1"/>
          </a:gradFill>
          <a:ln w="12700">
            <a:solidFill>
              <a:schemeClr val="tx1"/>
            </a:solidFill>
            <a:miter lim="800000"/>
            <a:headEnd/>
            <a:tailEnd/>
          </a:ln>
          <a:effectLst/>
        </p:spPr>
        <p:txBody>
          <a:bodyPr wrap="none" anchor="ctr"/>
          <a:lstStyle/>
          <a:p>
            <a:endParaRPr lang="el-GR"/>
          </a:p>
        </p:txBody>
      </p:sp>
      <p:sp>
        <p:nvSpPr>
          <p:cNvPr id="16" name="Text Box 4"/>
          <p:cNvSpPr txBox="1">
            <a:spLocks noChangeArrowheads="1"/>
          </p:cNvSpPr>
          <p:nvPr/>
        </p:nvSpPr>
        <p:spPr bwMode="auto">
          <a:xfrm>
            <a:off x="304800" y="198190"/>
            <a:ext cx="11582400"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3600" b="1" dirty="0" smtClean="0">
                <a:solidFill>
                  <a:srgbClr val="5FCBEF"/>
                </a:solidFill>
              </a:rPr>
              <a:t>Ο Νόμος του </a:t>
            </a:r>
            <a:r>
              <a:rPr lang="en-US" sz="3600" b="1" dirty="0" smtClean="0">
                <a:solidFill>
                  <a:srgbClr val="5FCBEF"/>
                </a:solidFill>
              </a:rPr>
              <a:t>Gauss</a:t>
            </a:r>
            <a:r>
              <a:rPr lang="el-GR" sz="3600" b="1" dirty="0" smtClean="0">
                <a:solidFill>
                  <a:srgbClr val="5FCBEF"/>
                </a:solidFill>
              </a:rPr>
              <a:t> για το ηλεκτρικό πεδίο</a:t>
            </a:r>
            <a:endParaRPr lang="el-GR" sz="3600" b="1" dirty="0">
              <a:solidFill>
                <a:srgbClr val="5FCBEF"/>
              </a:solidFill>
            </a:endParaRPr>
          </a:p>
        </p:txBody>
      </p:sp>
      <p:sp>
        <p:nvSpPr>
          <p:cNvPr id="17" name="Text Box 5"/>
          <p:cNvSpPr txBox="1">
            <a:spLocks noChangeArrowheads="1"/>
          </p:cNvSpPr>
          <p:nvPr/>
        </p:nvSpPr>
        <p:spPr bwMode="auto">
          <a:xfrm>
            <a:off x="203200" y="1766888"/>
            <a:ext cx="4064000" cy="525401"/>
          </a:xfrm>
          <a:prstGeom prst="rect">
            <a:avLst/>
          </a:prstGeom>
          <a:solidFill>
            <a:srgbClr val="FFFF00">
              <a:alpha val="50000"/>
            </a:srgbClr>
          </a:solidFill>
          <a:ln w="50800">
            <a:noFill/>
            <a:miter lim="800000"/>
            <a:headEnd/>
            <a:tailEnd/>
          </a:ln>
          <a:effectLst/>
          <a:scene3d>
            <a:camera prst="orthographicFront"/>
            <a:lightRig rig="threePt" dir="t"/>
          </a:scene3d>
          <a:sp3d>
            <a:bevelT/>
          </a:sp3d>
        </p:spPr>
        <p:txBody>
          <a:bodyPr lIns="90000" tIns="46800" rIns="90000" bIns="46800">
            <a:spAutoFit/>
          </a:bodyPr>
          <a:lstStyle/>
          <a:p>
            <a:pPr algn="ctr">
              <a:spcBef>
                <a:spcPct val="50000"/>
              </a:spcBef>
            </a:pPr>
            <a:r>
              <a:rPr lang="el-GR" sz="2800" b="1" dirty="0"/>
              <a:t>Ηλεκτρικό Πεδίο</a:t>
            </a:r>
            <a:endParaRPr lang="en-US" sz="2800" b="1" dirty="0"/>
          </a:p>
        </p:txBody>
      </p:sp>
      <p:sp>
        <p:nvSpPr>
          <p:cNvPr id="18" name="Text Box 5"/>
          <p:cNvSpPr txBox="1">
            <a:spLocks noChangeArrowheads="1"/>
          </p:cNvSpPr>
          <p:nvPr/>
        </p:nvSpPr>
        <p:spPr bwMode="auto">
          <a:xfrm>
            <a:off x="5863019" y="1309688"/>
            <a:ext cx="4064000" cy="525401"/>
          </a:xfrm>
          <a:prstGeom prst="rect">
            <a:avLst/>
          </a:prstGeom>
          <a:solidFill>
            <a:srgbClr val="FFFF00">
              <a:alpha val="50000"/>
            </a:srgbClr>
          </a:solidFill>
          <a:ln w="50800">
            <a:noFill/>
            <a:miter lim="800000"/>
            <a:headEnd/>
            <a:tailEnd/>
          </a:ln>
          <a:effectLst/>
          <a:scene3d>
            <a:camera prst="orthographicFront"/>
            <a:lightRig rig="threePt" dir="t"/>
          </a:scene3d>
          <a:sp3d>
            <a:bevelT/>
          </a:sp3d>
        </p:spPr>
        <p:txBody>
          <a:bodyPr lIns="90000" tIns="46800" rIns="90000" bIns="46800">
            <a:spAutoFit/>
          </a:bodyPr>
          <a:lstStyle/>
          <a:p>
            <a:pPr algn="ctr">
              <a:spcBef>
                <a:spcPct val="50000"/>
              </a:spcBef>
            </a:pPr>
            <a:r>
              <a:rPr lang="el-GR" sz="2800" b="1" dirty="0" smtClean="0">
                <a:solidFill>
                  <a:srgbClr val="002060"/>
                </a:solidFill>
              </a:rPr>
              <a:t>Νόμος του </a:t>
            </a:r>
            <a:r>
              <a:rPr lang="en-US" sz="2800" b="1" dirty="0" smtClean="0">
                <a:solidFill>
                  <a:srgbClr val="002060"/>
                </a:solidFill>
              </a:rPr>
              <a:t>Gauss</a:t>
            </a:r>
            <a:endParaRPr lang="en-US" sz="2800" b="1" dirty="0">
              <a:solidFill>
                <a:srgbClr val="002060"/>
              </a:solidFill>
            </a:endParaRPr>
          </a:p>
        </p:txBody>
      </p:sp>
      <p:pic>
        <p:nvPicPr>
          <p:cNvPr id="19" name="Picture 2" descr="Αποτέλεσμα εικόνας για Maxwell">
            <a:hlinkClick r:id="rId12"/>
          </p:cNvPr>
          <p:cNvPicPr>
            <a:picLocks noChangeAspect="1" noChangeArrowheads="1"/>
          </p:cNvPicPr>
          <p:nvPr/>
        </p:nvPicPr>
        <p:blipFill>
          <a:blip r:embed="rId13" cstate="print"/>
          <a:srcRect/>
          <a:stretch>
            <a:fillRect/>
          </a:stretch>
        </p:blipFill>
        <p:spPr bwMode="auto">
          <a:xfrm>
            <a:off x="10808588" y="148576"/>
            <a:ext cx="1257285" cy="1690733"/>
          </a:xfrm>
          <a:prstGeom prst="rect">
            <a:avLst/>
          </a:prstGeom>
          <a:noFill/>
          <a:scene3d>
            <a:camera prst="orthographicFront"/>
            <a:lightRig rig="threePt" dir="t"/>
          </a:scene3d>
          <a:sp3d>
            <a:bevelT/>
          </a:sp3d>
        </p:spPr>
      </p:pic>
      <p:sp>
        <p:nvSpPr>
          <p:cNvPr id="22" name="21 - Θέση αριθμού διαφάνειας"/>
          <p:cNvSpPr>
            <a:spLocks noGrp="1"/>
          </p:cNvSpPr>
          <p:nvPr>
            <p:ph type="sldNum" sz="quarter" idx="12"/>
          </p:nvPr>
        </p:nvSpPr>
        <p:spPr/>
        <p:txBody>
          <a:bodyPr/>
          <a:lstStyle/>
          <a:p>
            <a:fld id="{C2F5A187-A889-495D-B202-899DA2CF5BAE}" type="slidenum">
              <a:rPr lang="en-US" smtClean="0"/>
              <a:pPr/>
              <a:t>38</a:t>
            </a:fld>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4578" name="Picture 2" descr="D:\trans_071.jpg"/>
          <p:cNvPicPr>
            <a:picLocks noChangeAspect="1" noChangeArrowheads="1"/>
          </p:cNvPicPr>
          <p:nvPr/>
        </p:nvPicPr>
        <p:blipFill>
          <a:blip r:embed="rId3" cstate="print"/>
          <a:srcRect l="5209" t="48764" r="49648" b="18513"/>
          <a:stretch>
            <a:fillRect/>
          </a:stretch>
        </p:blipFill>
        <p:spPr bwMode="auto">
          <a:xfrm>
            <a:off x="406400" y="2857500"/>
            <a:ext cx="5283200" cy="3886200"/>
          </a:xfrm>
          <a:prstGeom prst="rect">
            <a:avLst/>
          </a:prstGeom>
          <a:noFill/>
        </p:spPr>
      </p:pic>
      <p:graphicFrame>
        <p:nvGraphicFramePr>
          <p:cNvPr id="372742" name="Object 6"/>
          <p:cNvGraphicFramePr>
            <a:graphicFrameLocks noChangeAspect="1"/>
          </p:cNvGraphicFramePr>
          <p:nvPr/>
        </p:nvGraphicFramePr>
        <p:xfrm>
          <a:off x="5486400" y="2273300"/>
          <a:ext cx="4926013" cy="1220788"/>
        </p:xfrm>
        <a:graphic>
          <a:graphicData uri="http://schemas.openxmlformats.org/presentationml/2006/ole">
            <mc:AlternateContent xmlns:mc="http://schemas.openxmlformats.org/markup-compatibility/2006">
              <mc:Choice xmlns:v="urn:schemas-microsoft-com:vml" Requires="v">
                <p:oleObj spid="_x0000_s372763" name="Equation" r:id="rId4" imgW="3073320" imgH="1155600" progId="Equation.DSMT4">
                  <p:embed/>
                </p:oleObj>
              </mc:Choice>
              <mc:Fallback>
                <p:oleObj name="Equation" r:id="rId4" imgW="3073320" imgH="1155600" progId="Equation.DSMT4">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2273300"/>
                        <a:ext cx="4926013" cy="1220788"/>
                      </a:xfrm>
                      <a:prstGeom prst="rect">
                        <a:avLst/>
                      </a:prstGeom>
                      <a:solidFill>
                        <a:srgbClr val="99CCFF"/>
                      </a:solidFill>
                      <a:effectLst>
                        <a:outerShdw dist="35921" dir="2700000" algn="ctr" rotWithShape="0">
                          <a:srgbClr val="808080"/>
                        </a:outerShdw>
                      </a:effectLst>
                    </p:spPr>
                  </p:pic>
                </p:oleObj>
              </mc:Fallback>
            </mc:AlternateContent>
          </a:graphicData>
        </a:graphic>
      </p:graphicFrame>
      <p:graphicFrame>
        <p:nvGraphicFramePr>
          <p:cNvPr id="664583" name="Object 7"/>
          <p:cNvGraphicFramePr>
            <a:graphicFrameLocks noChangeAspect="1"/>
          </p:cNvGraphicFramePr>
          <p:nvPr/>
        </p:nvGraphicFramePr>
        <p:xfrm>
          <a:off x="279400" y="5181600"/>
          <a:ext cx="778933" cy="457200"/>
        </p:xfrm>
        <a:graphic>
          <a:graphicData uri="http://schemas.openxmlformats.org/presentationml/2006/ole">
            <mc:AlternateContent xmlns:mc="http://schemas.openxmlformats.org/markup-compatibility/2006">
              <mc:Choice xmlns:v="urn:schemas-microsoft-com:vml" Requires="v">
                <p:oleObj spid="_x0000_s372764" name="Equation" r:id="rId6" imgW="583920" imgH="457200" progId="Equation.DSMT4">
                  <p:embed/>
                </p:oleObj>
              </mc:Choice>
              <mc:Fallback>
                <p:oleObj name="Equation" r:id="rId6" imgW="583920" imgH="457200" progId="Equation.DSMT4">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9400" y="5181600"/>
                        <a:ext cx="778933" cy="457200"/>
                      </a:xfrm>
                      <a:prstGeom prst="rect">
                        <a:avLst/>
                      </a:prstGeom>
                      <a:solidFill>
                        <a:schemeClr val="bg1"/>
                      </a:solidFill>
                    </p:spPr>
                  </p:pic>
                </p:oleObj>
              </mc:Fallback>
            </mc:AlternateContent>
          </a:graphicData>
        </a:graphic>
      </p:graphicFrame>
      <p:graphicFrame>
        <p:nvGraphicFramePr>
          <p:cNvPr id="664584" name="Object 8"/>
          <p:cNvGraphicFramePr>
            <a:graphicFrameLocks noChangeAspect="1"/>
          </p:cNvGraphicFramePr>
          <p:nvPr/>
        </p:nvGraphicFramePr>
        <p:xfrm>
          <a:off x="3327400" y="6362700"/>
          <a:ext cx="778933" cy="457200"/>
        </p:xfrm>
        <a:graphic>
          <a:graphicData uri="http://schemas.openxmlformats.org/presentationml/2006/ole">
            <mc:AlternateContent xmlns:mc="http://schemas.openxmlformats.org/markup-compatibility/2006">
              <mc:Choice xmlns:v="urn:schemas-microsoft-com:vml" Requires="v">
                <p:oleObj spid="_x0000_s372765" name="Equation" r:id="rId8" imgW="583920" imgH="457200" progId="Equation.DSMT4">
                  <p:embed/>
                </p:oleObj>
              </mc:Choice>
              <mc:Fallback>
                <p:oleObj name="Equation" r:id="rId8" imgW="583920" imgH="457200" progId="Equation.DSMT4">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27400" y="6362700"/>
                        <a:ext cx="778933" cy="457200"/>
                      </a:xfrm>
                      <a:prstGeom prst="rect">
                        <a:avLst/>
                      </a:prstGeom>
                      <a:solidFill>
                        <a:schemeClr val="bg1"/>
                      </a:solidFill>
                    </p:spPr>
                  </p:pic>
                </p:oleObj>
              </mc:Fallback>
            </mc:AlternateContent>
          </a:graphicData>
        </a:graphic>
      </p:graphicFrame>
      <p:sp>
        <p:nvSpPr>
          <p:cNvPr id="664585" name="Rectangle 9"/>
          <p:cNvSpPr>
            <a:spLocks noChangeArrowheads="1"/>
          </p:cNvSpPr>
          <p:nvPr/>
        </p:nvSpPr>
        <p:spPr bwMode="auto">
          <a:xfrm rot="1969671">
            <a:off x="3886200" y="3043219"/>
            <a:ext cx="711200" cy="371513"/>
          </a:xfrm>
          <a:prstGeom prst="rect">
            <a:avLst/>
          </a:prstGeom>
          <a:solidFill>
            <a:schemeClr val="bg1"/>
          </a:solidFill>
          <a:ln w="12700">
            <a:noFill/>
            <a:miter lim="800000"/>
            <a:headEnd/>
            <a:tailEnd/>
          </a:ln>
          <a:effectLst/>
        </p:spPr>
        <p:txBody>
          <a:bodyPr lIns="90000" tIns="46800" rIns="90000" bIns="46800" anchor="ctr">
            <a:spAutoFit/>
          </a:bodyPr>
          <a:lstStyle/>
          <a:p>
            <a:endParaRPr lang="el-GR"/>
          </a:p>
        </p:txBody>
      </p:sp>
      <p:graphicFrame>
        <p:nvGraphicFramePr>
          <p:cNvPr id="664586" name="Object 10"/>
          <p:cNvGraphicFramePr>
            <a:graphicFrameLocks noChangeAspect="1"/>
          </p:cNvGraphicFramePr>
          <p:nvPr/>
        </p:nvGraphicFramePr>
        <p:xfrm>
          <a:off x="4089400" y="2933700"/>
          <a:ext cx="728133" cy="457200"/>
        </p:xfrm>
        <a:graphic>
          <a:graphicData uri="http://schemas.openxmlformats.org/presentationml/2006/ole">
            <mc:AlternateContent xmlns:mc="http://schemas.openxmlformats.org/markup-compatibility/2006">
              <mc:Choice xmlns:v="urn:schemas-microsoft-com:vml" Requires="v">
                <p:oleObj spid="_x0000_s372766" name="Equation" r:id="rId10" imgW="545760" imgH="457200" progId="Equation.DSMT4">
                  <p:embed/>
                </p:oleObj>
              </mc:Choice>
              <mc:Fallback>
                <p:oleObj name="Equation" r:id="rId10" imgW="545760" imgH="457200" progId="Equation.DSMT4">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89400" y="2933700"/>
                        <a:ext cx="728133" cy="457200"/>
                      </a:xfrm>
                      <a:prstGeom prst="rect">
                        <a:avLst/>
                      </a:prstGeom>
                      <a:solidFill>
                        <a:schemeClr val="bg1"/>
                      </a:solidFill>
                    </p:spPr>
                  </p:pic>
                </p:oleObj>
              </mc:Fallback>
            </mc:AlternateContent>
          </a:graphicData>
        </a:graphic>
      </p:graphicFrame>
      <p:sp>
        <p:nvSpPr>
          <p:cNvPr id="664587" name="Oval 11"/>
          <p:cNvSpPr>
            <a:spLocks noChangeArrowheads="1"/>
          </p:cNvSpPr>
          <p:nvPr/>
        </p:nvSpPr>
        <p:spPr bwMode="auto">
          <a:xfrm>
            <a:off x="5080000" y="2133600"/>
            <a:ext cx="3124200" cy="1314450"/>
          </a:xfrm>
          <a:prstGeom prst="ellipse">
            <a:avLst/>
          </a:prstGeom>
          <a:noFill/>
          <a:ln w="50800">
            <a:solidFill>
              <a:srgbClr val="0000FF"/>
            </a:solidFill>
            <a:round/>
            <a:headEnd/>
            <a:tailEnd/>
          </a:ln>
          <a:effectLst/>
        </p:spPr>
        <p:txBody>
          <a:bodyPr wrap="none" anchor="ctr"/>
          <a:lstStyle/>
          <a:p>
            <a:endParaRPr lang="el-GR"/>
          </a:p>
        </p:txBody>
      </p:sp>
      <p:sp>
        <p:nvSpPr>
          <p:cNvPr id="664588" name="Text Box 12"/>
          <p:cNvSpPr txBox="1">
            <a:spLocks noChangeArrowheads="1"/>
          </p:cNvSpPr>
          <p:nvPr/>
        </p:nvSpPr>
        <p:spPr bwMode="auto">
          <a:xfrm>
            <a:off x="5994400" y="4038601"/>
            <a:ext cx="3527972" cy="519113"/>
          </a:xfrm>
          <a:prstGeom prst="rect">
            <a:avLst/>
          </a:prstGeom>
          <a:solidFill>
            <a:srgbClr val="FFFF00">
              <a:alpha val="50000"/>
            </a:srgbClr>
          </a:solidFill>
          <a:ln w="9525">
            <a:noFill/>
            <a:miter lim="800000"/>
            <a:headEnd/>
            <a:tailEnd/>
          </a:ln>
          <a:effectLst>
            <a:outerShdw dist="35921" dir="2700000" algn="ctr" rotWithShape="0">
              <a:schemeClr val="bg2"/>
            </a:outerShdw>
          </a:effectLst>
          <a:scene3d>
            <a:camera prst="orthographicFront"/>
            <a:lightRig rig="threePt" dir="t"/>
          </a:scene3d>
          <a:sp3d>
            <a:bevelT/>
          </a:sp3d>
        </p:spPr>
        <p:txBody>
          <a:bodyPr wrap="square">
            <a:spAutoFit/>
          </a:bodyPr>
          <a:lstStyle/>
          <a:p>
            <a:pPr algn="ctr" eaLnBrk="1" hangingPunct="1">
              <a:spcBef>
                <a:spcPct val="50000"/>
              </a:spcBef>
            </a:pPr>
            <a:r>
              <a:rPr lang="el-GR" sz="2800" b="1" dirty="0">
                <a:solidFill>
                  <a:srgbClr val="0000FF"/>
                </a:solidFill>
              </a:rPr>
              <a:t>Ηλεκτρική ροή Φ </a:t>
            </a:r>
            <a:r>
              <a:rPr lang="el-GR" sz="2800" b="1" baseline="-25000" dirty="0">
                <a:solidFill>
                  <a:srgbClr val="0000FF"/>
                </a:solidFill>
              </a:rPr>
              <a:t>Ε</a:t>
            </a:r>
            <a:endParaRPr lang="el-GR" sz="2800" b="1" dirty="0">
              <a:solidFill>
                <a:srgbClr val="0000FF"/>
              </a:solidFill>
            </a:endParaRPr>
          </a:p>
        </p:txBody>
      </p:sp>
      <p:sp>
        <p:nvSpPr>
          <p:cNvPr id="664589" name="AutoShape 13"/>
          <p:cNvSpPr>
            <a:spLocks noChangeArrowheads="1"/>
          </p:cNvSpPr>
          <p:nvPr/>
        </p:nvSpPr>
        <p:spPr bwMode="auto">
          <a:xfrm flipV="1">
            <a:off x="5689600" y="3352800"/>
            <a:ext cx="508000" cy="990600"/>
          </a:xfrm>
          <a:prstGeom prst="curvedRightArrow">
            <a:avLst>
              <a:gd name="adj1" fmla="val 20319"/>
              <a:gd name="adj2" fmla="val 76652"/>
              <a:gd name="adj3" fmla="val 43940"/>
            </a:avLst>
          </a:prstGeom>
          <a:gradFill rotWithShape="0">
            <a:gsLst>
              <a:gs pos="0">
                <a:srgbClr val="FFFF00"/>
              </a:gs>
              <a:gs pos="100000">
                <a:srgbClr val="FF6600"/>
              </a:gs>
            </a:gsLst>
            <a:lin ang="0" scaled="1"/>
          </a:gradFill>
          <a:ln w="12700">
            <a:solidFill>
              <a:schemeClr val="tx1"/>
            </a:solidFill>
            <a:miter lim="800000"/>
            <a:headEnd/>
            <a:tailEnd/>
          </a:ln>
          <a:effectLst/>
        </p:spPr>
        <p:txBody>
          <a:bodyPr wrap="none" anchor="ctr"/>
          <a:lstStyle/>
          <a:p>
            <a:endParaRPr lang="el-GR"/>
          </a:p>
        </p:txBody>
      </p:sp>
      <p:sp>
        <p:nvSpPr>
          <p:cNvPr id="16" name="Text Box 4"/>
          <p:cNvSpPr txBox="1">
            <a:spLocks noChangeArrowheads="1"/>
          </p:cNvSpPr>
          <p:nvPr/>
        </p:nvSpPr>
        <p:spPr bwMode="auto">
          <a:xfrm>
            <a:off x="304800" y="198190"/>
            <a:ext cx="11582400"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3600" b="1" dirty="0" smtClean="0">
                <a:solidFill>
                  <a:srgbClr val="5FCBEF"/>
                </a:solidFill>
              </a:rPr>
              <a:t>Ο Νόμος του </a:t>
            </a:r>
            <a:r>
              <a:rPr lang="en-US" sz="3600" b="1" dirty="0" smtClean="0">
                <a:solidFill>
                  <a:srgbClr val="5FCBEF"/>
                </a:solidFill>
              </a:rPr>
              <a:t>Gauss</a:t>
            </a:r>
            <a:r>
              <a:rPr lang="el-GR" sz="3600" b="1" dirty="0" smtClean="0">
                <a:solidFill>
                  <a:srgbClr val="5FCBEF"/>
                </a:solidFill>
              </a:rPr>
              <a:t> για το ηλεκτρικό πεδίο</a:t>
            </a:r>
            <a:endParaRPr lang="el-GR" sz="3600" b="1" dirty="0">
              <a:solidFill>
                <a:srgbClr val="5FCBEF"/>
              </a:solidFill>
            </a:endParaRPr>
          </a:p>
        </p:txBody>
      </p:sp>
      <p:sp>
        <p:nvSpPr>
          <p:cNvPr id="17" name="Text Box 5"/>
          <p:cNvSpPr txBox="1">
            <a:spLocks noChangeArrowheads="1"/>
          </p:cNvSpPr>
          <p:nvPr/>
        </p:nvSpPr>
        <p:spPr bwMode="auto">
          <a:xfrm>
            <a:off x="203200" y="1766888"/>
            <a:ext cx="4064000" cy="525401"/>
          </a:xfrm>
          <a:prstGeom prst="rect">
            <a:avLst/>
          </a:prstGeom>
          <a:solidFill>
            <a:srgbClr val="FFFF00">
              <a:alpha val="50000"/>
            </a:srgbClr>
          </a:solidFill>
          <a:ln w="50800">
            <a:noFill/>
            <a:miter lim="800000"/>
            <a:headEnd/>
            <a:tailEnd/>
          </a:ln>
          <a:effectLst/>
          <a:scene3d>
            <a:camera prst="orthographicFront"/>
            <a:lightRig rig="threePt" dir="t"/>
          </a:scene3d>
          <a:sp3d>
            <a:bevelT/>
          </a:sp3d>
        </p:spPr>
        <p:txBody>
          <a:bodyPr lIns="90000" tIns="46800" rIns="90000" bIns="46800">
            <a:spAutoFit/>
          </a:bodyPr>
          <a:lstStyle/>
          <a:p>
            <a:pPr algn="ctr">
              <a:spcBef>
                <a:spcPct val="50000"/>
              </a:spcBef>
            </a:pPr>
            <a:r>
              <a:rPr lang="el-GR" sz="2800" b="1" dirty="0"/>
              <a:t>Ηλεκτρικό Πεδίο</a:t>
            </a:r>
            <a:endParaRPr lang="en-US" sz="2800" b="1" dirty="0"/>
          </a:p>
        </p:txBody>
      </p:sp>
      <p:sp>
        <p:nvSpPr>
          <p:cNvPr id="18" name="Text Box 5"/>
          <p:cNvSpPr txBox="1">
            <a:spLocks noChangeArrowheads="1"/>
          </p:cNvSpPr>
          <p:nvPr/>
        </p:nvSpPr>
        <p:spPr bwMode="auto">
          <a:xfrm>
            <a:off x="5863019" y="1309688"/>
            <a:ext cx="4064000" cy="525401"/>
          </a:xfrm>
          <a:prstGeom prst="rect">
            <a:avLst/>
          </a:prstGeom>
          <a:solidFill>
            <a:srgbClr val="FFFF00">
              <a:alpha val="50000"/>
            </a:srgbClr>
          </a:solidFill>
          <a:ln w="50800">
            <a:noFill/>
            <a:miter lim="800000"/>
            <a:headEnd/>
            <a:tailEnd/>
          </a:ln>
          <a:effectLst/>
          <a:scene3d>
            <a:camera prst="orthographicFront"/>
            <a:lightRig rig="threePt" dir="t"/>
          </a:scene3d>
          <a:sp3d>
            <a:bevelT/>
          </a:sp3d>
        </p:spPr>
        <p:txBody>
          <a:bodyPr lIns="90000" tIns="46800" rIns="90000" bIns="46800">
            <a:spAutoFit/>
          </a:bodyPr>
          <a:lstStyle/>
          <a:p>
            <a:pPr algn="ctr">
              <a:spcBef>
                <a:spcPct val="50000"/>
              </a:spcBef>
            </a:pPr>
            <a:r>
              <a:rPr lang="el-GR" sz="2800" b="1" dirty="0" smtClean="0">
                <a:solidFill>
                  <a:srgbClr val="002060"/>
                </a:solidFill>
              </a:rPr>
              <a:t>Νόμος του </a:t>
            </a:r>
            <a:r>
              <a:rPr lang="en-US" sz="2800" b="1" dirty="0" smtClean="0">
                <a:solidFill>
                  <a:srgbClr val="002060"/>
                </a:solidFill>
              </a:rPr>
              <a:t>Gauss</a:t>
            </a:r>
            <a:endParaRPr lang="en-US" sz="2800" b="1" dirty="0">
              <a:solidFill>
                <a:srgbClr val="002060"/>
              </a:solidFill>
            </a:endParaRPr>
          </a:p>
        </p:txBody>
      </p:sp>
      <p:pic>
        <p:nvPicPr>
          <p:cNvPr id="19" name="Picture 2" descr="Αποτέλεσμα εικόνας για Maxwell">
            <a:hlinkClick r:id="rId12"/>
          </p:cNvPr>
          <p:cNvPicPr>
            <a:picLocks noChangeAspect="1" noChangeArrowheads="1"/>
          </p:cNvPicPr>
          <p:nvPr/>
        </p:nvPicPr>
        <p:blipFill>
          <a:blip r:embed="rId13" cstate="print"/>
          <a:srcRect/>
          <a:stretch>
            <a:fillRect/>
          </a:stretch>
        </p:blipFill>
        <p:spPr bwMode="auto">
          <a:xfrm>
            <a:off x="10808588" y="148576"/>
            <a:ext cx="1257285" cy="1690733"/>
          </a:xfrm>
          <a:prstGeom prst="rect">
            <a:avLst/>
          </a:prstGeom>
          <a:noFill/>
          <a:scene3d>
            <a:camera prst="orthographicFront"/>
            <a:lightRig rig="threePt" dir="t"/>
          </a:scene3d>
          <a:sp3d>
            <a:bevelT/>
          </a:sp3d>
        </p:spPr>
      </p:pic>
      <p:sp>
        <p:nvSpPr>
          <p:cNvPr id="22" name="21 - Θέση αριθμού διαφάνειας"/>
          <p:cNvSpPr>
            <a:spLocks noGrp="1"/>
          </p:cNvSpPr>
          <p:nvPr>
            <p:ph type="sldNum" sz="quarter" idx="12"/>
          </p:nvPr>
        </p:nvSpPr>
        <p:spPr/>
        <p:txBody>
          <a:bodyPr/>
          <a:lstStyle/>
          <a:p>
            <a:fld id="{C2F5A187-A889-495D-B202-899DA2CF5BAE}" type="slidenum">
              <a:rPr lang="en-US" smtClean="0"/>
              <a:pPr/>
              <a:t>39</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DC034Labelled"/>
          <p:cNvPicPr>
            <a:picLocks noChangeAspect="1" noChangeArrowheads="1"/>
          </p:cNvPicPr>
          <p:nvPr/>
        </p:nvPicPr>
        <p:blipFill>
          <a:blip r:embed="rId2" cstate="print"/>
          <a:srcRect/>
          <a:stretch>
            <a:fillRect/>
          </a:stretch>
        </p:blipFill>
        <p:spPr bwMode="auto">
          <a:xfrm>
            <a:off x="508000" y="1524000"/>
            <a:ext cx="4588933" cy="2286000"/>
          </a:xfrm>
          <a:prstGeom prst="rect">
            <a:avLst/>
          </a:prstGeom>
          <a:noFill/>
          <a:effectLst>
            <a:outerShdw dist="35921" dir="2700000" algn="ctr" rotWithShape="0">
              <a:srgbClr val="808080"/>
            </a:outerShdw>
          </a:effectLst>
        </p:spPr>
      </p:pic>
      <p:sp>
        <p:nvSpPr>
          <p:cNvPr id="30728" name="AutoShape 8"/>
          <p:cNvSpPr>
            <a:spLocks noChangeArrowheads="1"/>
          </p:cNvSpPr>
          <p:nvPr/>
        </p:nvSpPr>
        <p:spPr bwMode="auto">
          <a:xfrm>
            <a:off x="5486401" y="2236091"/>
            <a:ext cx="252160" cy="73799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6600">
              <a:alpha val="50000"/>
            </a:srgbClr>
          </a:solidFill>
          <a:ln w="9525">
            <a:solidFill>
              <a:schemeClr val="tx1"/>
            </a:solidFill>
            <a:miter lim="800000"/>
            <a:headEnd/>
            <a:tailEnd/>
          </a:ln>
          <a:effectLst/>
        </p:spPr>
        <p:txBody>
          <a:bodyPr wrap="none" lIns="90000" tIns="46800" rIns="90000" bIns="46800" anchor="ctr">
            <a:spAutoFit/>
          </a:bodyPr>
          <a:lstStyle/>
          <a:p>
            <a:endParaRPr lang="el-GR"/>
          </a:p>
        </p:txBody>
      </p:sp>
      <p:pic>
        <p:nvPicPr>
          <p:cNvPr id="30729" name="Picture 9" descr="atomicmodel"/>
          <p:cNvPicPr>
            <a:picLocks noChangeAspect="1" noChangeArrowheads="1"/>
          </p:cNvPicPr>
          <p:nvPr/>
        </p:nvPicPr>
        <p:blipFill>
          <a:blip r:embed="rId3" cstate="print"/>
          <a:srcRect/>
          <a:stretch>
            <a:fillRect/>
          </a:stretch>
        </p:blipFill>
        <p:spPr bwMode="auto">
          <a:xfrm>
            <a:off x="4368800" y="3886200"/>
            <a:ext cx="3877733" cy="2774950"/>
          </a:xfrm>
          <a:prstGeom prst="rect">
            <a:avLst/>
          </a:prstGeom>
          <a:noFill/>
          <a:effectLst>
            <a:outerShdw dist="35921" dir="2700000" algn="ctr" rotWithShape="0">
              <a:srgbClr val="808080"/>
            </a:outerShdw>
          </a:effectLst>
        </p:spPr>
      </p:pic>
      <p:sp>
        <p:nvSpPr>
          <p:cNvPr id="30730" name="Rectangle 10"/>
          <p:cNvSpPr>
            <a:spLocks noChangeArrowheads="1"/>
          </p:cNvSpPr>
          <p:nvPr/>
        </p:nvSpPr>
        <p:spPr bwMode="auto">
          <a:xfrm>
            <a:off x="3217302" y="304785"/>
            <a:ext cx="5232400" cy="579438"/>
          </a:xfrm>
          <a:prstGeom prst="rect">
            <a:avLst/>
          </a:prstGeom>
          <a:noFill/>
          <a:ln w="9525">
            <a:noFill/>
            <a:miter lim="800000"/>
            <a:headEnd/>
            <a:tailEnd/>
          </a:ln>
          <a:effectLst>
            <a:outerShdw dist="107763" dir="2700000" algn="ctr" rotWithShape="0">
              <a:schemeClr val="bg2"/>
            </a:outerShdw>
          </a:effectLst>
        </p:spPr>
        <p:txBody>
          <a:bodyPr wrap="square">
            <a:spAutoFit/>
          </a:bodyPr>
          <a:lstStyle/>
          <a:p>
            <a:pPr indent="180975" algn="ctr">
              <a:spcBef>
                <a:spcPct val="0"/>
              </a:spcBef>
            </a:pPr>
            <a:r>
              <a:rPr lang="el-GR" sz="3200" b="1" dirty="0">
                <a:solidFill>
                  <a:schemeClr val="accent2">
                    <a:lumMod val="40000"/>
                    <a:lumOff val="60000"/>
                  </a:schemeClr>
                </a:solidFill>
                <a:effectLst>
                  <a:outerShdw blurRad="38100" dist="38100" dir="2700000" algn="tl">
                    <a:srgbClr val="000000"/>
                  </a:outerShdw>
                </a:effectLst>
              </a:rPr>
              <a:t>Δομή του ατόμου</a:t>
            </a:r>
            <a:endParaRPr lang="en-US" sz="3200" b="1" dirty="0">
              <a:solidFill>
                <a:schemeClr val="accent2">
                  <a:lumMod val="40000"/>
                  <a:lumOff val="60000"/>
                </a:schemeClr>
              </a:solidFill>
              <a:effectLst>
                <a:outerShdw blurRad="38100" dist="38100" dir="2700000" algn="tl">
                  <a:srgbClr val="000000"/>
                </a:outerShdw>
              </a:effectLst>
            </a:endParaRPr>
          </a:p>
        </p:txBody>
      </p:sp>
      <p:pic>
        <p:nvPicPr>
          <p:cNvPr id="30731" name="Picture 11" descr="chp_ruthbohr1"/>
          <p:cNvPicPr>
            <a:picLocks noChangeAspect="1" noChangeArrowheads="1"/>
          </p:cNvPicPr>
          <p:nvPr/>
        </p:nvPicPr>
        <p:blipFill>
          <a:blip r:embed="rId4" cstate="print"/>
          <a:srcRect/>
          <a:stretch>
            <a:fillRect/>
          </a:stretch>
        </p:blipFill>
        <p:spPr bwMode="auto">
          <a:xfrm>
            <a:off x="7213601" y="1473200"/>
            <a:ext cx="3079751" cy="2338388"/>
          </a:xfrm>
          <a:prstGeom prst="rect">
            <a:avLst/>
          </a:prstGeom>
          <a:noFill/>
          <a:effectLst>
            <a:outerShdw dist="35921" dir="2700000" algn="ctr" rotWithShape="0">
              <a:srgbClr val="808080"/>
            </a:outerShdw>
          </a:effectLst>
        </p:spPr>
      </p:pic>
      <p:sp>
        <p:nvSpPr>
          <p:cNvPr id="9" name="8 - Θέση αριθμού διαφάνειας"/>
          <p:cNvSpPr>
            <a:spLocks noGrp="1"/>
          </p:cNvSpPr>
          <p:nvPr>
            <p:ph type="sldNum" sz="quarter" idx="12"/>
          </p:nvPr>
        </p:nvSpPr>
        <p:spPr/>
        <p:txBody>
          <a:bodyPr/>
          <a:lstStyle/>
          <a:p>
            <a:fld id="{C2F5A187-A889-495D-B202-899DA2CF5BAE}" type="slidenum">
              <a:rPr lang="en-US" smtClean="0"/>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02" name="Picture 2" descr="D:\trans_071.jpg"/>
          <p:cNvPicPr>
            <a:picLocks noChangeAspect="1" noChangeArrowheads="1"/>
          </p:cNvPicPr>
          <p:nvPr/>
        </p:nvPicPr>
        <p:blipFill>
          <a:blip r:embed="rId3" cstate="print"/>
          <a:srcRect l="5209" t="48764" r="49648" b="18513"/>
          <a:stretch>
            <a:fillRect/>
          </a:stretch>
        </p:blipFill>
        <p:spPr bwMode="auto">
          <a:xfrm>
            <a:off x="406400" y="2857500"/>
            <a:ext cx="5283200" cy="3886200"/>
          </a:xfrm>
          <a:prstGeom prst="rect">
            <a:avLst/>
          </a:prstGeom>
          <a:noFill/>
        </p:spPr>
      </p:pic>
      <p:graphicFrame>
        <p:nvGraphicFramePr>
          <p:cNvPr id="373766" name="Object 6"/>
          <p:cNvGraphicFramePr>
            <a:graphicFrameLocks noChangeAspect="1"/>
          </p:cNvGraphicFramePr>
          <p:nvPr/>
        </p:nvGraphicFramePr>
        <p:xfrm>
          <a:off x="5486400" y="2273300"/>
          <a:ext cx="4926013" cy="1220788"/>
        </p:xfrm>
        <a:graphic>
          <a:graphicData uri="http://schemas.openxmlformats.org/presentationml/2006/ole">
            <mc:AlternateContent xmlns:mc="http://schemas.openxmlformats.org/markup-compatibility/2006">
              <mc:Choice xmlns:v="urn:schemas-microsoft-com:vml" Requires="v">
                <p:oleObj spid="_x0000_s373787" name="Equation" r:id="rId4" imgW="3073320" imgH="1155600" progId="Equation.DSMT4">
                  <p:embed/>
                </p:oleObj>
              </mc:Choice>
              <mc:Fallback>
                <p:oleObj name="Equation" r:id="rId4" imgW="3073320" imgH="1155600" progId="Equation.DSMT4">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2273300"/>
                        <a:ext cx="4926013" cy="1220788"/>
                      </a:xfrm>
                      <a:prstGeom prst="rect">
                        <a:avLst/>
                      </a:prstGeom>
                      <a:solidFill>
                        <a:srgbClr val="99CCFF"/>
                      </a:solidFill>
                      <a:effectLst>
                        <a:outerShdw dist="35921" dir="2700000" algn="ctr" rotWithShape="0">
                          <a:srgbClr val="808080"/>
                        </a:outerShdw>
                      </a:effectLst>
                    </p:spPr>
                  </p:pic>
                </p:oleObj>
              </mc:Fallback>
            </mc:AlternateContent>
          </a:graphicData>
        </a:graphic>
      </p:graphicFrame>
      <p:graphicFrame>
        <p:nvGraphicFramePr>
          <p:cNvPr id="665607" name="Object 7"/>
          <p:cNvGraphicFramePr>
            <a:graphicFrameLocks noChangeAspect="1"/>
          </p:cNvGraphicFramePr>
          <p:nvPr/>
        </p:nvGraphicFramePr>
        <p:xfrm>
          <a:off x="279400" y="5181600"/>
          <a:ext cx="778933" cy="457200"/>
        </p:xfrm>
        <a:graphic>
          <a:graphicData uri="http://schemas.openxmlformats.org/presentationml/2006/ole">
            <mc:AlternateContent xmlns:mc="http://schemas.openxmlformats.org/markup-compatibility/2006">
              <mc:Choice xmlns:v="urn:schemas-microsoft-com:vml" Requires="v">
                <p:oleObj spid="_x0000_s373788" name="Equation" r:id="rId6" imgW="583920" imgH="457200" progId="Equation.DSMT4">
                  <p:embed/>
                </p:oleObj>
              </mc:Choice>
              <mc:Fallback>
                <p:oleObj name="Equation" r:id="rId6" imgW="583920" imgH="457200" progId="Equation.DSMT4">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9400" y="5181600"/>
                        <a:ext cx="778933" cy="457200"/>
                      </a:xfrm>
                      <a:prstGeom prst="rect">
                        <a:avLst/>
                      </a:prstGeom>
                      <a:solidFill>
                        <a:schemeClr val="bg1"/>
                      </a:solidFill>
                    </p:spPr>
                  </p:pic>
                </p:oleObj>
              </mc:Fallback>
            </mc:AlternateContent>
          </a:graphicData>
        </a:graphic>
      </p:graphicFrame>
      <p:graphicFrame>
        <p:nvGraphicFramePr>
          <p:cNvPr id="665608" name="Object 8"/>
          <p:cNvGraphicFramePr>
            <a:graphicFrameLocks noChangeAspect="1"/>
          </p:cNvGraphicFramePr>
          <p:nvPr/>
        </p:nvGraphicFramePr>
        <p:xfrm>
          <a:off x="3327400" y="6362700"/>
          <a:ext cx="778933" cy="457200"/>
        </p:xfrm>
        <a:graphic>
          <a:graphicData uri="http://schemas.openxmlformats.org/presentationml/2006/ole">
            <mc:AlternateContent xmlns:mc="http://schemas.openxmlformats.org/markup-compatibility/2006">
              <mc:Choice xmlns:v="urn:schemas-microsoft-com:vml" Requires="v">
                <p:oleObj spid="_x0000_s373789" name="Equation" r:id="rId8" imgW="583920" imgH="457200" progId="Equation.DSMT4">
                  <p:embed/>
                </p:oleObj>
              </mc:Choice>
              <mc:Fallback>
                <p:oleObj name="Equation" r:id="rId8" imgW="583920" imgH="457200" progId="Equation.DSMT4">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27400" y="6362700"/>
                        <a:ext cx="778933" cy="457200"/>
                      </a:xfrm>
                      <a:prstGeom prst="rect">
                        <a:avLst/>
                      </a:prstGeom>
                      <a:solidFill>
                        <a:schemeClr val="bg1"/>
                      </a:solidFill>
                    </p:spPr>
                  </p:pic>
                </p:oleObj>
              </mc:Fallback>
            </mc:AlternateContent>
          </a:graphicData>
        </a:graphic>
      </p:graphicFrame>
      <p:sp>
        <p:nvSpPr>
          <p:cNvPr id="665609" name="Rectangle 9"/>
          <p:cNvSpPr>
            <a:spLocks noChangeArrowheads="1"/>
          </p:cNvSpPr>
          <p:nvPr/>
        </p:nvSpPr>
        <p:spPr bwMode="auto">
          <a:xfrm rot="1969671">
            <a:off x="3886200" y="3043219"/>
            <a:ext cx="711200" cy="371513"/>
          </a:xfrm>
          <a:prstGeom prst="rect">
            <a:avLst/>
          </a:prstGeom>
          <a:solidFill>
            <a:schemeClr val="bg1"/>
          </a:solidFill>
          <a:ln w="12700">
            <a:noFill/>
            <a:miter lim="800000"/>
            <a:headEnd/>
            <a:tailEnd/>
          </a:ln>
          <a:effectLst/>
        </p:spPr>
        <p:txBody>
          <a:bodyPr lIns="90000" tIns="46800" rIns="90000" bIns="46800" anchor="ctr">
            <a:spAutoFit/>
          </a:bodyPr>
          <a:lstStyle/>
          <a:p>
            <a:endParaRPr lang="el-GR"/>
          </a:p>
        </p:txBody>
      </p:sp>
      <p:graphicFrame>
        <p:nvGraphicFramePr>
          <p:cNvPr id="665610" name="Object 10"/>
          <p:cNvGraphicFramePr>
            <a:graphicFrameLocks noChangeAspect="1"/>
          </p:cNvGraphicFramePr>
          <p:nvPr/>
        </p:nvGraphicFramePr>
        <p:xfrm>
          <a:off x="4089400" y="2933700"/>
          <a:ext cx="728133" cy="457200"/>
        </p:xfrm>
        <a:graphic>
          <a:graphicData uri="http://schemas.openxmlformats.org/presentationml/2006/ole">
            <mc:AlternateContent xmlns:mc="http://schemas.openxmlformats.org/markup-compatibility/2006">
              <mc:Choice xmlns:v="urn:schemas-microsoft-com:vml" Requires="v">
                <p:oleObj spid="_x0000_s373790" name="Equation" r:id="rId10" imgW="545760" imgH="457200" progId="Equation.DSMT4">
                  <p:embed/>
                </p:oleObj>
              </mc:Choice>
              <mc:Fallback>
                <p:oleObj name="Equation" r:id="rId10" imgW="545760" imgH="457200" progId="Equation.DSMT4">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89400" y="2933700"/>
                        <a:ext cx="728133" cy="457200"/>
                      </a:xfrm>
                      <a:prstGeom prst="rect">
                        <a:avLst/>
                      </a:prstGeom>
                      <a:solidFill>
                        <a:schemeClr val="bg1"/>
                      </a:solidFill>
                    </p:spPr>
                  </p:pic>
                </p:oleObj>
              </mc:Fallback>
            </mc:AlternateContent>
          </a:graphicData>
        </a:graphic>
      </p:graphicFrame>
      <p:sp>
        <p:nvSpPr>
          <p:cNvPr id="665611" name="Oval 11"/>
          <p:cNvSpPr>
            <a:spLocks noChangeArrowheads="1"/>
          </p:cNvSpPr>
          <p:nvPr/>
        </p:nvSpPr>
        <p:spPr bwMode="auto">
          <a:xfrm>
            <a:off x="8280400" y="2156590"/>
            <a:ext cx="2336800" cy="800100"/>
          </a:xfrm>
          <a:prstGeom prst="ellipse">
            <a:avLst/>
          </a:prstGeom>
          <a:noFill/>
          <a:ln w="50800">
            <a:solidFill>
              <a:srgbClr val="0000FF"/>
            </a:solidFill>
            <a:round/>
            <a:headEnd/>
            <a:tailEnd/>
          </a:ln>
          <a:effectLst/>
        </p:spPr>
        <p:txBody>
          <a:bodyPr wrap="none" anchor="ctr"/>
          <a:lstStyle/>
          <a:p>
            <a:endParaRPr lang="el-GR"/>
          </a:p>
        </p:txBody>
      </p:sp>
      <p:sp>
        <p:nvSpPr>
          <p:cNvPr id="665612" name="Text Box 12"/>
          <p:cNvSpPr txBox="1">
            <a:spLocks noChangeArrowheads="1"/>
          </p:cNvSpPr>
          <p:nvPr/>
        </p:nvSpPr>
        <p:spPr bwMode="auto">
          <a:xfrm>
            <a:off x="5791200" y="3581400"/>
            <a:ext cx="5080000" cy="1373188"/>
          </a:xfrm>
          <a:prstGeom prst="rect">
            <a:avLst/>
          </a:prstGeom>
          <a:solidFill>
            <a:srgbClr val="FFFF00">
              <a:alpha val="50000"/>
            </a:srgbClr>
          </a:solidFill>
          <a:ln w="9525">
            <a:noFill/>
            <a:miter lim="800000"/>
            <a:headEnd/>
            <a:tailEnd/>
          </a:ln>
          <a:effectLst/>
          <a:scene3d>
            <a:camera prst="orthographicFront"/>
            <a:lightRig rig="threePt" dir="t"/>
          </a:scene3d>
          <a:sp3d>
            <a:bevelT/>
          </a:sp3d>
        </p:spPr>
        <p:txBody>
          <a:bodyPr>
            <a:spAutoFit/>
          </a:bodyPr>
          <a:lstStyle/>
          <a:p>
            <a:pPr algn="ctr" eaLnBrk="1" hangingPunct="1">
              <a:spcBef>
                <a:spcPct val="50000"/>
              </a:spcBef>
            </a:pPr>
            <a:r>
              <a:rPr lang="el-GR" sz="2800" dirty="0"/>
              <a:t>Ηλεκτρικό φορτίο που περικλείεται από την κλειστή επιφάνεια</a:t>
            </a:r>
          </a:p>
        </p:txBody>
      </p:sp>
      <p:sp>
        <p:nvSpPr>
          <p:cNvPr id="665613" name="AutoShape 13"/>
          <p:cNvSpPr>
            <a:spLocks noChangeArrowheads="1"/>
          </p:cNvSpPr>
          <p:nvPr/>
        </p:nvSpPr>
        <p:spPr bwMode="auto">
          <a:xfrm flipH="1" flipV="1">
            <a:off x="10668000" y="2362200"/>
            <a:ext cx="609600" cy="1447800"/>
          </a:xfrm>
          <a:prstGeom prst="curvedRightArrow">
            <a:avLst>
              <a:gd name="adj1" fmla="val 71103"/>
              <a:gd name="adj2" fmla="val 139715"/>
              <a:gd name="adj3" fmla="val 43940"/>
            </a:avLst>
          </a:prstGeom>
          <a:gradFill rotWithShape="0">
            <a:gsLst>
              <a:gs pos="0">
                <a:srgbClr val="FFFF00"/>
              </a:gs>
              <a:gs pos="100000">
                <a:srgbClr val="FF6600"/>
              </a:gs>
            </a:gsLst>
            <a:lin ang="0" scaled="1"/>
          </a:gradFill>
          <a:ln w="12700">
            <a:solidFill>
              <a:schemeClr val="tx1"/>
            </a:solidFill>
            <a:miter lim="800000"/>
            <a:headEnd/>
            <a:tailEnd/>
          </a:ln>
          <a:effectLst/>
        </p:spPr>
        <p:txBody>
          <a:bodyPr wrap="none" anchor="ctr"/>
          <a:lstStyle/>
          <a:p>
            <a:endParaRPr lang="el-GR"/>
          </a:p>
        </p:txBody>
      </p:sp>
      <p:sp>
        <p:nvSpPr>
          <p:cNvPr id="16" name="Text Box 4"/>
          <p:cNvSpPr txBox="1">
            <a:spLocks noChangeArrowheads="1"/>
          </p:cNvSpPr>
          <p:nvPr/>
        </p:nvSpPr>
        <p:spPr bwMode="auto">
          <a:xfrm>
            <a:off x="304800" y="198190"/>
            <a:ext cx="11582400"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3600" b="1" dirty="0" smtClean="0">
                <a:solidFill>
                  <a:srgbClr val="5FCBEF"/>
                </a:solidFill>
              </a:rPr>
              <a:t>Ο Νόμος του </a:t>
            </a:r>
            <a:r>
              <a:rPr lang="en-US" sz="3600" b="1" dirty="0" smtClean="0">
                <a:solidFill>
                  <a:srgbClr val="5FCBEF"/>
                </a:solidFill>
              </a:rPr>
              <a:t>Gauss</a:t>
            </a:r>
            <a:r>
              <a:rPr lang="el-GR" sz="3600" b="1" dirty="0" smtClean="0">
                <a:solidFill>
                  <a:srgbClr val="5FCBEF"/>
                </a:solidFill>
              </a:rPr>
              <a:t> για το ηλεκτρικό πεδίο</a:t>
            </a:r>
            <a:endParaRPr lang="el-GR" sz="3600" b="1" dirty="0">
              <a:solidFill>
                <a:srgbClr val="5FCBEF"/>
              </a:solidFill>
            </a:endParaRPr>
          </a:p>
        </p:txBody>
      </p:sp>
      <p:sp>
        <p:nvSpPr>
          <p:cNvPr id="17" name="Text Box 5"/>
          <p:cNvSpPr txBox="1">
            <a:spLocks noChangeArrowheads="1"/>
          </p:cNvSpPr>
          <p:nvPr/>
        </p:nvSpPr>
        <p:spPr bwMode="auto">
          <a:xfrm>
            <a:off x="203200" y="1766888"/>
            <a:ext cx="4064000" cy="525401"/>
          </a:xfrm>
          <a:prstGeom prst="rect">
            <a:avLst/>
          </a:prstGeom>
          <a:solidFill>
            <a:srgbClr val="FFFF00">
              <a:alpha val="50000"/>
            </a:srgbClr>
          </a:solidFill>
          <a:ln w="50800">
            <a:noFill/>
            <a:miter lim="800000"/>
            <a:headEnd/>
            <a:tailEnd/>
          </a:ln>
          <a:effectLst/>
          <a:scene3d>
            <a:camera prst="orthographicFront"/>
            <a:lightRig rig="threePt" dir="t"/>
          </a:scene3d>
          <a:sp3d>
            <a:bevelT/>
          </a:sp3d>
        </p:spPr>
        <p:txBody>
          <a:bodyPr lIns="90000" tIns="46800" rIns="90000" bIns="46800">
            <a:spAutoFit/>
          </a:bodyPr>
          <a:lstStyle/>
          <a:p>
            <a:pPr algn="ctr">
              <a:spcBef>
                <a:spcPct val="50000"/>
              </a:spcBef>
            </a:pPr>
            <a:r>
              <a:rPr lang="el-GR" sz="2800" b="1" dirty="0"/>
              <a:t>Ηλεκτρικό Πεδίο</a:t>
            </a:r>
            <a:endParaRPr lang="en-US" sz="2800" b="1" dirty="0"/>
          </a:p>
        </p:txBody>
      </p:sp>
      <p:sp>
        <p:nvSpPr>
          <p:cNvPr id="18" name="Text Box 5"/>
          <p:cNvSpPr txBox="1">
            <a:spLocks noChangeArrowheads="1"/>
          </p:cNvSpPr>
          <p:nvPr/>
        </p:nvSpPr>
        <p:spPr bwMode="auto">
          <a:xfrm>
            <a:off x="5863019" y="1309688"/>
            <a:ext cx="4064000" cy="525401"/>
          </a:xfrm>
          <a:prstGeom prst="rect">
            <a:avLst/>
          </a:prstGeom>
          <a:solidFill>
            <a:srgbClr val="FFFF00">
              <a:alpha val="50000"/>
            </a:srgbClr>
          </a:solidFill>
          <a:ln w="50800">
            <a:noFill/>
            <a:miter lim="800000"/>
            <a:headEnd/>
            <a:tailEnd/>
          </a:ln>
          <a:effectLst/>
          <a:scene3d>
            <a:camera prst="orthographicFront"/>
            <a:lightRig rig="threePt" dir="t"/>
          </a:scene3d>
          <a:sp3d>
            <a:bevelT/>
          </a:sp3d>
        </p:spPr>
        <p:txBody>
          <a:bodyPr lIns="90000" tIns="46800" rIns="90000" bIns="46800">
            <a:spAutoFit/>
          </a:bodyPr>
          <a:lstStyle/>
          <a:p>
            <a:pPr algn="ctr">
              <a:spcBef>
                <a:spcPct val="50000"/>
              </a:spcBef>
            </a:pPr>
            <a:r>
              <a:rPr lang="el-GR" sz="2800" b="1" dirty="0" smtClean="0">
                <a:solidFill>
                  <a:srgbClr val="002060"/>
                </a:solidFill>
              </a:rPr>
              <a:t>Νόμος του </a:t>
            </a:r>
            <a:r>
              <a:rPr lang="en-US" sz="2800" b="1" dirty="0" smtClean="0">
                <a:solidFill>
                  <a:srgbClr val="002060"/>
                </a:solidFill>
              </a:rPr>
              <a:t>Gauss</a:t>
            </a:r>
            <a:endParaRPr lang="en-US" sz="2800" b="1" dirty="0">
              <a:solidFill>
                <a:srgbClr val="002060"/>
              </a:solidFill>
            </a:endParaRPr>
          </a:p>
        </p:txBody>
      </p:sp>
      <p:pic>
        <p:nvPicPr>
          <p:cNvPr id="19" name="Picture 2" descr="Αποτέλεσμα εικόνας για Maxwell">
            <a:hlinkClick r:id="rId12"/>
          </p:cNvPr>
          <p:cNvPicPr>
            <a:picLocks noChangeAspect="1" noChangeArrowheads="1"/>
          </p:cNvPicPr>
          <p:nvPr/>
        </p:nvPicPr>
        <p:blipFill>
          <a:blip r:embed="rId13" cstate="print"/>
          <a:srcRect/>
          <a:stretch>
            <a:fillRect/>
          </a:stretch>
        </p:blipFill>
        <p:spPr bwMode="auto">
          <a:xfrm>
            <a:off x="10808588" y="148576"/>
            <a:ext cx="1257285" cy="1690733"/>
          </a:xfrm>
          <a:prstGeom prst="rect">
            <a:avLst/>
          </a:prstGeom>
          <a:noFill/>
          <a:scene3d>
            <a:camera prst="orthographicFront"/>
            <a:lightRig rig="threePt" dir="t"/>
          </a:scene3d>
          <a:sp3d>
            <a:bevelT/>
          </a:sp3d>
        </p:spPr>
      </p:pic>
      <p:sp>
        <p:nvSpPr>
          <p:cNvPr id="22" name="21 - Θέση αριθμού διαφάνειας"/>
          <p:cNvSpPr>
            <a:spLocks noGrp="1"/>
          </p:cNvSpPr>
          <p:nvPr>
            <p:ph type="sldNum" sz="quarter" idx="12"/>
          </p:nvPr>
        </p:nvSpPr>
        <p:spPr/>
        <p:txBody>
          <a:bodyPr/>
          <a:lstStyle/>
          <a:p>
            <a:fld id="{C2F5A187-A889-495D-B202-899DA2CF5BAE}" type="slidenum">
              <a:rPr lang="en-US" smtClean="0"/>
              <a:pPr/>
              <a:t>40</a:t>
            </a:fld>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4789" name="Object 5"/>
          <p:cNvGraphicFramePr>
            <a:graphicFrameLocks noChangeAspect="1"/>
          </p:cNvGraphicFramePr>
          <p:nvPr/>
        </p:nvGraphicFramePr>
        <p:xfrm>
          <a:off x="5486400" y="2273300"/>
          <a:ext cx="4926013" cy="1220788"/>
        </p:xfrm>
        <a:graphic>
          <a:graphicData uri="http://schemas.openxmlformats.org/presentationml/2006/ole">
            <mc:AlternateContent xmlns:mc="http://schemas.openxmlformats.org/markup-compatibility/2006">
              <mc:Choice xmlns:v="urn:schemas-microsoft-com:vml" Requires="v">
                <p:oleObj spid="_x0000_s374800" name="Equation" r:id="rId3" imgW="3073320" imgH="1155600" progId="Equation.DSMT4">
                  <p:embed/>
                </p:oleObj>
              </mc:Choice>
              <mc:Fallback>
                <p:oleObj name="Equation" r:id="rId3" imgW="3073320" imgH="1155600" progId="Equation.DSMT4">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2273300"/>
                        <a:ext cx="4926013" cy="1220788"/>
                      </a:xfrm>
                      <a:prstGeom prst="rect">
                        <a:avLst/>
                      </a:prstGeom>
                      <a:solidFill>
                        <a:srgbClr val="99CCFF"/>
                      </a:solidFill>
                      <a:effectLst>
                        <a:outerShdw dist="35921" dir="2700000" algn="ctr" rotWithShape="0">
                          <a:srgbClr val="808080"/>
                        </a:outerShdw>
                      </a:effectLst>
                    </p:spPr>
                  </p:pic>
                </p:oleObj>
              </mc:Fallback>
            </mc:AlternateContent>
          </a:graphicData>
        </a:graphic>
      </p:graphicFrame>
      <p:sp>
        <p:nvSpPr>
          <p:cNvPr id="667654" name="Rectangle 6"/>
          <p:cNvSpPr>
            <a:spLocks noChangeArrowheads="1"/>
          </p:cNvSpPr>
          <p:nvPr/>
        </p:nvSpPr>
        <p:spPr bwMode="auto">
          <a:xfrm rot="1969671">
            <a:off x="3886200" y="3043219"/>
            <a:ext cx="711200" cy="371513"/>
          </a:xfrm>
          <a:prstGeom prst="rect">
            <a:avLst/>
          </a:prstGeom>
          <a:solidFill>
            <a:schemeClr val="bg1"/>
          </a:solidFill>
          <a:ln w="12700">
            <a:noFill/>
            <a:miter lim="800000"/>
            <a:headEnd/>
            <a:tailEnd/>
          </a:ln>
          <a:effectLst/>
        </p:spPr>
        <p:txBody>
          <a:bodyPr lIns="90000" tIns="46800" rIns="90000" bIns="46800" anchor="ctr">
            <a:spAutoFit/>
          </a:bodyPr>
          <a:lstStyle/>
          <a:p>
            <a:endParaRPr lang="el-GR"/>
          </a:p>
        </p:txBody>
      </p:sp>
      <p:sp>
        <p:nvSpPr>
          <p:cNvPr id="667655" name="Oval 7"/>
          <p:cNvSpPr>
            <a:spLocks noChangeArrowheads="1"/>
          </p:cNvSpPr>
          <p:nvPr/>
        </p:nvSpPr>
        <p:spPr bwMode="auto">
          <a:xfrm>
            <a:off x="8885620" y="2958660"/>
            <a:ext cx="1219200" cy="571500"/>
          </a:xfrm>
          <a:prstGeom prst="ellipse">
            <a:avLst/>
          </a:prstGeom>
          <a:noFill/>
          <a:ln w="50800">
            <a:solidFill>
              <a:srgbClr val="0000FF"/>
            </a:solidFill>
            <a:round/>
            <a:headEnd/>
            <a:tailEnd/>
          </a:ln>
          <a:effectLst/>
        </p:spPr>
        <p:txBody>
          <a:bodyPr wrap="none" anchor="ctr"/>
          <a:lstStyle/>
          <a:p>
            <a:endParaRPr lang="el-GR"/>
          </a:p>
        </p:txBody>
      </p:sp>
      <p:sp>
        <p:nvSpPr>
          <p:cNvPr id="667660" name="AutoShape 12"/>
          <p:cNvSpPr>
            <a:spLocks noChangeArrowheads="1"/>
          </p:cNvSpPr>
          <p:nvPr/>
        </p:nvSpPr>
        <p:spPr bwMode="auto">
          <a:xfrm flipH="1" flipV="1">
            <a:off x="10160000" y="3048000"/>
            <a:ext cx="592667" cy="1219200"/>
          </a:xfrm>
          <a:prstGeom prst="curvedRightArrow">
            <a:avLst>
              <a:gd name="adj1" fmla="val 21435"/>
              <a:gd name="adj2" fmla="val 80863"/>
              <a:gd name="adj3" fmla="val 43940"/>
            </a:avLst>
          </a:prstGeom>
          <a:gradFill rotWithShape="0">
            <a:gsLst>
              <a:gs pos="0">
                <a:srgbClr val="FFFF00"/>
              </a:gs>
              <a:gs pos="100000">
                <a:srgbClr val="FF6600"/>
              </a:gs>
            </a:gsLst>
            <a:lin ang="0" scaled="1"/>
          </a:gradFill>
          <a:ln w="12700">
            <a:solidFill>
              <a:schemeClr val="tx1"/>
            </a:solidFill>
            <a:miter lim="800000"/>
            <a:headEnd/>
            <a:tailEnd/>
          </a:ln>
          <a:effectLst/>
        </p:spPr>
        <p:txBody>
          <a:bodyPr wrap="none" anchor="ctr"/>
          <a:lstStyle/>
          <a:p>
            <a:endParaRPr lang="el-GR"/>
          </a:p>
        </p:txBody>
      </p:sp>
      <p:sp>
        <p:nvSpPr>
          <p:cNvPr id="667661" name="Text Box 13"/>
          <p:cNvSpPr txBox="1">
            <a:spLocks noChangeArrowheads="1"/>
          </p:cNvSpPr>
          <p:nvPr/>
        </p:nvSpPr>
        <p:spPr bwMode="auto">
          <a:xfrm>
            <a:off x="5571067" y="3949700"/>
            <a:ext cx="4470400" cy="946150"/>
          </a:xfrm>
          <a:prstGeom prst="rect">
            <a:avLst/>
          </a:prstGeom>
          <a:solidFill>
            <a:srgbClr val="FFFF00">
              <a:alpha val="50000"/>
            </a:srgbClr>
          </a:solidFill>
          <a:ln w="9525">
            <a:noFill/>
            <a:miter lim="800000"/>
            <a:headEnd/>
            <a:tailEnd/>
          </a:ln>
          <a:effectLst/>
          <a:scene3d>
            <a:camera prst="orthographicFront"/>
            <a:lightRig rig="threePt" dir="t"/>
          </a:scene3d>
          <a:sp3d>
            <a:bevelT/>
          </a:sp3d>
        </p:spPr>
        <p:txBody>
          <a:bodyPr>
            <a:spAutoFit/>
          </a:bodyPr>
          <a:lstStyle/>
          <a:p>
            <a:pPr algn="ctr" eaLnBrk="1" hangingPunct="1">
              <a:spcBef>
                <a:spcPct val="50000"/>
              </a:spcBef>
            </a:pPr>
            <a:r>
              <a:rPr lang="el-GR" sz="2800" dirty="0"/>
              <a:t>Ηλεκτρική σταθερά του κενού</a:t>
            </a:r>
          </a:p>
        </p:txBody>
      </p:sp>
      <p:graphicFrame>
        <p:nvGraphicFramePr>
          <p:cNvPr id="667662" name="Object 14"/>
          <p:cNvGraphicFramePr>
            <a:graphicFrameLocks noChangeAspect="1"/>
          </p:cNvGraphicFramePr>
          <p:nvPr/>
        </p:nvGraphicFramePr>
        <p:xfrm>
          <a:off x="6197600" y="5143500"/>
          <a:ext cx="5486400" cy="952500"/>
        </p:xfrm>
        <a:graphic>
          <a:graphicData uri="http://schemas.openxmlformats.org/presentationml/2006/ole">
            <mc:AlternateContent xmlns:mc="http://schemas.openxmlformats.org/markup-compatibility/2006">
              <mc:Choice xmlns:v="urn:schemas-microsoft-com:vml" Requires="v">
                <p:oleObj spid="_x0000_s374801" name="Equation" r:id="rId5" imgW="4114800" imgH="952200" progId="Equation.DSMT4">
                  <p:embed/>
                </p:oleObj>
              </mc:Choice>
              <mc:Fallback>
                <p:oleObj name="Equation" r:id="rId5" imgW="4114800" imgH="9522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7600" y="5143500"/>
                        <a:ext cx="5486400" cy="952500"/>
                      </a:xfrm>
                      <a:prstGeom prst="rect">
                        <a:avLst/>
                      </a:prstGeom>
                      <a:solidFill>
                        <a:srgbClr val="FFFF00">
                          <a:alpha val="50000"/>
                        </a:srgbClr>
                      </a:solidFill>
                      <a:ln w="9525">
                        <a:solidFill>
                          <a:srgbClr val="FFFF00"/>
                        </a:solidFill>
                        <a:miter lim="800000"/>
                        <a:headEnd/>
                        <a:tailEnd/>
                      </a:ln>
                    </p:spPr>
                  </p:pic>
                </p:oleObj>
              </mc:Fallback>
            </mc:AlternateContent>
          </a:graphicData>
        </a:graphic>
      </p:graphicFrame>
      <p:sp>
        <p:nvSpPr>
          <p:cNvPr id="667663" name="AutoShape 15"/>
          <p:cNvSpPr>
            <a:spLocks noChangeArrowheads="1"/>
          </p:cNvSpPr>
          <p:nvPr/>
        </p:nvSpPr>
        <p:spPr bwMode="auto">
          <a:xfrm flipV="1">
            <a:off x="5588000" y="4495800"/>
            <a:ext cx="508000" cy="1219200"/>
          </a:xfrm>
          <a:prstGeom prst="curvedRightArrow">
            <a:avLst>
              <a:gd name="adj1" fmla="val 25007"/>
              <a:gd name="adj2" fmla="val 94341"/>
              <a:gd name="adj3" fmla="val 43940"/>
            </a:avLst>
          </a:prstGeom>
          <a:gradFill rotWithShape="0">
            <a:gsLst>
              <a:gs pos="0">
                <a:srgbClr val="FFFF00"/>
              </a:gs>
              <a:gs pos="100000">
                <a:srgbClr val="FF6600"/>
              </a:gs>
            </a:gsLst>
            <a:lin ang="0" scaled="1"/>
          </a:gradFill>
          <a:ln w="12700">
            <a:solidFill>
              <a:schemeClr val="tx1"/>
            </a:solidFill>
            <a:miter lim="800000"/>
            <a:headEnd/>
            <a:tailEnd/>
          </a:ln>
          <a:effectLst/>
        </p:spPr>
        <p:txBody>
          <a:bodyPr wrap="none" anchor="ctr"/>
          <a:lstStyle/>
          <a:p>
            <a:endParaRPr lang="el-GR"/>
          </a:p>
        </p:txBody>
      </p:sp>
      <p:pic>
        <p:nvPicPr>
          <p:cNvPr id="15" name="Picture 2" descr="D:\trans_071.jpg"/>
          <p:cNvPicPr>
            <a:picLocks noChangeAspect="1" noChangeArrowheads="1"/>
          </p:cNvPicPr>
          <p:nvPr/>
        </p:nvPicPr>
        <p:blipFill>
          <a:blip r:embed="rId7" cstate="print"/>
          <a:srcRect l="5209" t="48764" r="49648" b="18513"/>
          <a:stretch>
            <a:fillRect/>
          </a:stretch>
        </p:blipFill>
        <p:spPr bwMode="auto">
          <a:xfrm>
            <a:off x="101610" y="2857500"/>
            <a:ext cx="5283200" cy="3886200"/>
          </a:xfrm>
          <a:prstGeom prst="rect">
            <a:avLst/>
          </a:prstGeom>
          <a:noFill/>
        </p:spPr>
      </p:pic>
      <p:sp>
        <p:nvSpPr>
          <p:cNvPr id="16" name="Text Box 4"/>
          <p:cNvSpPr txBox="1">
            <a:spLocks noChangeArrowheads="1"/>
          </p:cNvSpPr>
          <p:nvPr/>
        </p:nvSpPr>
        <p:spPr bwMode="auto">
          <a:xfrm>
            <a:off x="304800" y="198190"/>
            <a:ext cx="11582400"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3600" b="1" dirty="0" smtClean="0">
                <a:solidFill>
                  <a:srgbClr val="5FCBEF"/>
                </a:solidFill>
              </a:rPr>
              <a:t>Ο Νόμος του </a:t>
            </a:r>
            <a:r>
              <a:rPr lang="en-US" sz="3600" b="1" dirty="0" smtClean="0">
                <a:solidFill>
                  <a:srgbClr val="5FCBEF"/>
                </a:solidFill>
              </a:rPr>
              <a:t>Gauss</a:t>
            </a:r>
            <a:r>
              <a:rPr lang="el-GR" sz="3600" b="1" dirty="0" smtClean="0">
                <a:solidFill>
                  <a:srgbClr val="5FCBEF"/>
                </a:solidFill>
              </a:rPr>
              <a:t> για το ηλεκτρικό πεδίο</a:t>
            </a:r>
            <a:endParaRPr lang="el-GR" sz="3600" b="1" dirty="0">
              <a:solidFill>
                <a:srgbClr val="5FCBEF"/>
              </a:solidFill>
            </a:endParaRPr>
          </a:p>
        </p:txBody>
      </p:sp>
      <p:sp>
        <p:nvSpPr>
          <p:cNvPr id="17" name="Text Box 5"/>
          <p:cNvSpPr txBox="1">
            <a:spLocks noChangeArrowheads="1"/>
          </p:cNvSpPr>
          <p:nvPr/>
        </p:nvSpPr>
        <p:spPr bwMode="auto">
          <a:xfrm>
            <a:off x="203200" y="1766888"/>
            <a:ext cx="4064000" cy="525401"/>
          </a:xfrm>
          <a:prstGeom prst="rect">
            <a:avLst/>
          </a:prstGeom>
          <a:solidFill>
            <a:srgbClr val="FFFF00">
              <a:alpha val="50000"/>
            </a:srgbClr>
          </a:solidFill>
          <a:ln w="50800">
            <a:noFill/>
            <a:miter lim="800000"/>
            <a:headEnd/>
            <a:tailEnd/>
          </a:ln>
          <a:effectLst/>
          <a:scene3d>
            <a:camera prst="orthographicFront"/>
            <a:lightRig rig="threePt" dir="t"/>
          </a:scene3d>
          <a:sp3d>
            <a:bevelT/>
          </a:sp3d>
        </p:spPr>
        <p:txBody>
          <a:bodyPr lIns="90000" tIns="46800" rIns="90000" bIns="46800">
            <a:spAutoFit/>
          </a:bodyPr>
          <a:lstStyle/>
          <a:p>
            <a:pPr algn="ctr">
              <a:spcBef>
                <a:spcPct val="50000"/>
              </a:spcBef>
            </a:pPr>
            <a:r>
              <a:rPr lang="el-GR" sz="2800" b="1" dirty="0"/>
              <a:t>Ηλεκτρικό Πεδίο</a:t>
            </a:r>
            <a:endParaRPr lang="en-US" sz="2800" b="1" dirty="0"/>
          </a:p>
        </p:txBody>
      </p:sp>
      <p:sp>
        <p:nvSpPr>
          <p:cNvPr id="18" name="Text Box 5"/>
          <p:cNvSpPr txBox="1">
            <a:spLocks noChangeArrowheads="1"/>
          </p:cNvSpPr>
          <p:nvPr/>
        </p:nvSpPr>
        <p:spPr bwMode="auto">
          <a:xfrm>
            <a:off x="5863019" y="1309688"/>
            <a:ext cx="4064000" cy="525401"/>
          </a:xfrm>
          <a:prstGeom prst="rect">
            <a:avLst/>
          </a:prstGeom>
          <a:solidFill>
            <a:srgbClr val="FFFF00">
              <a:alpha val="50000"/>
            </a:srgbClr>
          </a:solidFill>
          <a:ln w="50800">
            <a:noFill/>
            <a:miter lim="800000"/>
            <a:headEnd/>
            <a:tailEnd/>
          </a:ln>
          <a:effectLst/>
          <a:scene3d>
            <a:camera prst="orthographicFront"/>
            <a:lightRig rig="threePt" dir="t"/>
          </a:scene3d>
          <a:sp3d>
            <a:bevelT/>
          </a:sp3d>
        </p:spPr>
        <p:txBody>
          <a:bodyPr lIns="90000" tIns="46800" rIns="90000" bIns="46800">
            <a:spAutoFit/>
          </a:bodyPr>
          <a:lstStyle/>
          <a:p>
            <a:pPr algn="ctr">
              <a:spcBef>
                <a:spcPct val="50000"/>
              </a:spcBef>
            </a:pPr>
            <a:r>
              <a:rPr lang="el-GR" sz="2800" b="1" dirty="0" smtClean="0">
                <a:solidFill>
                  <a:srgbClr val="002060"/>
                </a:solidFill>
              </a:rPr>
              <a:t>Νόμος του </a:t>
            </a:r>
            <a:r>
              <a:rPr lang="en-US" sz="2800" b="1" dirty="0" smtClean="0">
                <a:solidFill>
                  <a:srgbClr val="002060"/>
                </a:solidFill>
              </a:rPr>
              <a:t>Gauss</a:t>
            </a:r>
            <a:endParaRPr lang="en-US" sz="2800" b="1" dirty="0">
              <a:solidFill>
                <a:srgbClr val="002060"/>
              </a:solidFill>
            </a:endParaRPr>
          </a:p>
        </p:txBody>
      </p:sp>
      <p:pic>
        <p:nvPicPr>
          <p:cNvPr id="19" name="Picture 2" descr="Αποτέλεσμα εικόνας για Maxwell">
            <a:hlinkClick r:id="rId8"/>
          </p:cNvPr>
          <p:cNvPicPr>
            <a:picLocks noChangeAspect="1" noChangeArrowheads="1"/>
          </p:cNvPicPr>
          <p:nvPr/>
        </p:nvPicPr>
        <p:blipFill>
          <a:blip r:embed="rId9" cstate="print"/>
          <a:srcRect/>
          <a:stretch>
            <a:fillRect/>
          </a:stretch>
        </p:blipFill>
        <p:spPr bwMode="auto">
          <a:xfrm>
            <a:off x="10808588" y="148576"/>
            <a:ext cx="1257285" cy="1690733"/>
          </a:xfrm>
          <a:prstGeom prst="rect">
            <a:avLst/>
          </a:prstGeom>
          <a:noFill/>
          <a:scene3d>
            <a:camera prst="orthographicFront"/>
            <a:lightRig rig="threePt" dir="t"/>
          </a:scene3d>
          <a:sp3d>
            <a:bevelT/>
          </a:sp3d>
        </p:spPr>
      </p:pic>
      <p:sp>
        <p:nvSpPr>
          <p:cNvPr id="22" name="21 - Θέση αριθμού διαφάνειας"/>
          <p:cNvSpPr>
            <a:spLocks noGrp="1"/>
          </p:cNvSpPr>
          <p:nvPr>
            <p:ph type="sldNum" sz="quarter" idx="12"/>
          </p:nvPr>
        </p:nvSpPr>
        <p:spPr/>
        <p:txBody>
          <a:bodyPr/>
          <a:lstStyle/>
          <a:p>
            <a:fld id="{C2F5A187-A889-495D-B202-899DA2CF5BAE}" type="slidenum">
              <a:rPr lang="en-US" smtClean="0"/>
              <a:pPr/>
              <a:t>41</a:t>
            </a:fld>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5813" name="Object 5"/>
          <p:cNvGraphicFramePr>
            <a:graphicFrameLocks noChangeAspect="1"/>
          </p:cNvGraphicFramePr>
          <p:nvPr/>
        </p:nvGraphicFramePr>
        <p:xfrm>
          <a:off x="5486400" y="2273300"/>
          <a:ext cx="4926013" cy="1220788"/>
        </p:xfrm>
        <a:graphic>
          <a:graphicData uri="http://schemas.openxmlformats.org/presentationml/2006/ole">
            <mc:AlternateContent xmlns:mc="http://schemas.openxmlformats.org/markup-compatibility/2006">
              <mc:Choice xmlns:v="urn:schemas-microsoft-com:vml" Requires="v">
                <p:oleObj spid="_x0000_s375829" name="Equation" r:id="rId3" imgW="3073320" imgH="1155600" progId="Equation.DSMT4">
                  <p:embed/>
                </p:oleObj>
              </mc:Choice>
              <mc:Fallback>
                <p:oleObj name="Equation" r:id="rId3" imgW="3073320" imgH="1155600" progId="Equation.DSMT4">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2273300"/>
                        <a:ext cx="4926013" cy="1220788"/>
                      </a:xfrm>
                      <a:prstGeom prst="rect">
                        <a:avLst/>
                      </a:prstGeom>
                      <a:solidFill>
                        <a:srgbClr val="99CCFF"/>
                      </a:solidFill>
                      <a:effectLst>
                        <a:outerShdw dist="35921" dir="2700000" algn="ctr" rotWithShape="0">
                          <a:srgbClr val="808080"/>
                        </a:outerShdw>
                      </a:effectLst>
                    </p:spPr>
                  </p:pic>
                </p:oleObj>
              </mc:Fallback>
            </mc:AlternateContent>
          </a:graphicData>
        </a:graphic>
      </p:graphicFrame>
      <p:sp>
        <p:nvSpPr>
          <p:cNvPr id="736262" name="Oval 6"/>
          <p:cNvSpPr>
            <a:spLocks noChangeArrowheads="1"/>
          </p:cNvSpPr>
          <p:nvPr/>
        </p:nvSpPr>
        <p:spPr bwMode="auto">
          <a:xfrm>
            <a:off x="8280400" y="2177610"/>
            <a:ext cx="2336800" cy="800100"/>
          </a:xfrm>
          <a:prstGeom prst="ellipse">
            <a:avLst/>
          </a:prstGeom>
          <a:noFill/>
          <a:ln w="50800">
            <a:solidFill>
              <a:srgbClr val="0000FF"/>
            </a:solidFill>
            <a:round/>
            <a:headEnd/>
            <a:tailEnd/>
          </a:ln>
          <a:effectLst/>
        </p:spPr>
        <p:txBody>
          <a:bodyPr wrap="none" anchor="ctr"/>
          <a:lstStyle/>
          <a:p>
            <a:endParaRPr lang="el-GR"/>
          </a:p>
        </p:txBody>
      </p:sp>
      <p:sp>
        <p:nvSpPr>
          <p:cNvPr id="736263" name="Text Box 7"/>
          <p:cNvSpPr txBox="1">
            <a:spLocks noChangeArrowheads="1"/>
          </p:cNvSpPr>
          <p:nvPr/>
        </p:nvSpPr>
        <p:spPr bwMode="auto">
          <a:xfrm>
            <a:off x="5791200" y="3581400"/>
            <a:ext cx="5080000" cy="1373188"/>
          </a:xfrm>
          <a:prstGeom prst="rect">
            <a:avLst/>
          </a:prstGeom>
          <a:solidFill>
            <a:srgbClr val="FFFF00">
              <a:alpha val="50000"/>
            </a:srgbClr>
          </a:solidFill>
          <a:ln w="9525">
            <a:noFill/>
            <a:miter lim="800000"/>
            <a:headEnd/>
            <a:tailEnd/>
          </a:ln>
          <a:effectLst/>
          <a:scene3d>
            <a:camera prst="orthographicFront"/>
            <a:lightRig rig="threePt" dir="t"/>
          </a:scene3d>
          <a:sp3d>
            <a:bevelT/>
          </a:sp3d>
        </p:spPr>
        <p:txBody>
          <a:bodyPr>
            <a:spAutoFit/>
          </a:bodyPr>
          <a:lstStyle/>
          <a:p>
            <a:pPr algn="ctr" eaLnBrk="1" hangingPunct="1">
              <a:spcBef>
                <a:spcPct val="50000"/>
              </a:spcBef>
            </a:pPr>
            <a:r>
              <a:rPr lang="el-GR" sz="2800" dirty="0"/>
              <a:t>Ηλεκτρικό φορτίο που περικλείεται από την κλειστή επιφάνεια</a:t>
            </a:r>
          </a:p>
        </p:txBody>
      </p:sp>
      <p:sp>
        <p:nvSpPr>
          <p:cNvPr id="736264" name="AutoShape 8"/>
          <p:cNvSpPr>
            <a:spLocks noChangeArrowheads="1"/>
          </p:cNvSpPr>
          <p:nvPr/>
        </p:nvSpPr>
        <p:spPr bwMode="auto">
          <a:xfrm flipH="1" flipV="1">
            <a:off x="10668000" y="2362200"/>
            <a:ext cx="609600" cy="1447800"/>
          </a:xfrm>
          <a:prstGeom prst="curvedRightArrow">
            <a:avLst>
              <a:gd name="adj1" fmla="val 71103"/>
              <a:gd name="adj2" fmla="val 139715"/>
              <a:gd name="adj3" fmla="val 43940"/>
            </a:avLst>
          </a:prstGeom>
          <a:gradFill rotWithShape="0">
            <a:gsLst>
              <a:gs pos="0">
                <a:srgbClr val="FFFF00"/>
              </a:gs>
              <a:gs pos="100000">
                <a:srgbClr val="FF6600"/>
              </a:gs>
            </a:gsLst>
            <a:lin ang="0" scaled="1"/>
          </a:gradFill>
          <a:ln w="12700">
            <a:solidFill>
              <a:schemeClr val="tx1"/>
            </a:solidFill>
            <a:miter lim="800000"/>
            <a:headEnd/>
            <a:tailEnd/>
          </a:ln>
          <a:effectLst/>
        </p:spPr>
        <p:txBody>
          <a:bodyPr wrap="none" anchor="ctr"/>
          <a:lstStyle/>
          <a:p>
            <a:endParaRPr lang="el-GR"/>
          </a:p>
        </p:txBody>
      </p:sp>
      <p:sp>
        <p:nvSpPr>
          <p:cNvPr id="18" name="Text Box 4"/>
          <p:cNvSpPr txBox="1">
            <a:spLocks noChangeArrowheads="1"/>
          </p:cNvSpPr>
          <p:nvPr/>
        </p:nvSpPr>
        <p:spPr bwMode="auto">
          <a:xfrm>
            <a:off x="304800" y="198190"/>
            <a:ext cx="11582400"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3600" b="1" dirty="0" smtClean="0">
                <a:solidFill>
                  <a:srgbClr val="5FCBEF"/>
                </a:solidFill>
              </a:rPr>
              <a:t>Ο Νόμος του </a:t>
            </a:r>
            <a:r>
              <a:rPr lang="en-US" sz="3600" b="1" dirty="0" smtClean="0">
                <a:solidFill>
                  <a:srgbClr val="5FCBEF"/>
                </a:solidFill>
              </a:rPr>
              <a:t>Gauss</a:t>
            </a:r>
            <a:r>
              <a:rPr lang="el-GR" sz="3600" b="1" dirty="0" smtClean="0">
                <a:solidFill>
                  <a:srgbClr val="5FCBEF"/>
                </a:solidFill>
              </a:rPr>
              <a:t> για το ηλεκτρικό πεδίο</a:t>
            </a:r>
            <a:endParaRPr lang="el-GR" sz="3600" b="1" dirty="0">
              <a:solidFill>
                <a:srgbClr val="5FCBEF"/>
              </a:solidFill>
            </a:endParaRPr>
          </a:p>
        </p:txBody>
      </p:sp>
      <p:sp>
        <p:nvSpPr>
          <p:cNvPr id="19" name="Text Box 5"/>
          <p:cNvSpPr txBox="1">
            <a:spLocks noChangeArrowheads="1"/>
          </p:cNvSpPr>
          <p:nvPr/>
        </p:nvSpPr>
        <p:spPr bwMode="auto">
          <a:xfrm>
            <a:off x="203200" y="1766888"/>
            <a:ext cx="4064000" cy="525401"/>
          </a:xfrm>
          <a:prstGeom prst="rect">
            <a:avLst/>
          </a:prstGeom>
          <a:solidFill>
            <a:srgbClr val="FFFF00">
              <a:alpha val="50000"/>
            </a:srgbClr>
          </a:solidFill>
          <a:ln w="50800">
            <a:noFill/>
            <a:miter lim="800000"/>
            <a:headEnd/>
            <a:tailEnd/>
          </a:ln>
          <a:effectLst/>
          <a:scene3d>
            <a:camera prst="orthographicFront"/>
            <a:lightRig rig="threePt" dir="t"/>
          </a:scene3d>
          <a:sp3d>
            <a:bevelT/>
          </a:sp3d>
        </p:spPr>
        <p:txBody>
          <a:bodyPr lIns="90000" tIns="46800" rIns="90000" bIns="46800">
            <a:spAutoFit/>
          </a:bodyPr>
          <a:lstStyle/>
          <a:p>
            <a:pPr algn="ctr">
              <a:spcBef>
                <a:spcPct val="50000"/>
              </a:spcBef>
            </a:pPr>
            <a:r>
              <a:rPr lang="el-GR" sz="2800" b="1" dirty="0"/>
              <a:t>Ηλεκτρικό Πεδίο</a:t>
            </a:r>
            <a:endParaRPr lang="en-US" sz="2800" b="1" dirty="0"/>
          </a:p>
        </p:txBody>
      </p:sp>
      <p:sp>
        <p:nvSpPr>
          <p:cNvPr id="20" name="Text Box 5"/>
          <p:cNvSpPr txBox="1">
            <a:spLocks noChangeArrowheads="1"/>
          </p:cNvSpPr>
          <p:nvPr/>
        </p:nvSpPr>
        <p:spPr bwMode="auto">
          <a:xfrm>
            <a:off x="5863019" y="1309688"/>
            <a:ext cx="4064000" cy="525401"/>
          </a:xfrm>
          <a:prstGeom prst="rect">
            <a:avLst/>
          </a:prstGeom>
          <a:solidFill>
            <a:srgbClr val="FFFF00">
              <a:alpha val="50000"/>
            </a:srgbClr>
          </a:solidFill>
          <a:ln w="50800">
            <a:noFill/>
            <a:miter lim="800000"/>
            <a:headEnd/>
            <a:tailEnd/>
          </a:ln>
          <a:effectLst/>
          <a:scene3d>
            <a:camera prst="orthographicFront"/>
            <a:lightRig rig="threePt" dir="t"/>
          </a:scene3d>
          <a:sp3d>
            <a:bevelT/>
          </a:sp3d>
        </p:spPr>
        <p:txBody>
          <a:bodyPr lIns="90000" tIns="46800" rIns="90000" bIns="46800">
            <a:spAutoFit/>
          </a:bodyPr>
          <a:lstStyle/>
          <a:p>
            <a:pPr algn="ctr">
              <a:spcBef>
                <a:spcPct val="50000"/>
              </a:spcBef>
            </a:pPr>
            <a:r>
              <a:rPr lang="el-GR" sz="2800" b="1" dirty="0" smtClean="0">
                <a:solidFill>
                  <a:srgbClr val="002060"/>
                </a:solidFill>
              </a:rPr>
              <a:t>Νόμος του </a:t>
            </a:r>
            <a:r>
              <a:rPr lang="en-US" sz="2800" b="1" dirty="0" smtClean="0">
                <a:solidFill>
                  <a:srgbClr val="002060"/>
                </a:solidFill>
              </a:rPr>
              <a:t>Gauss</a:t>
            </a:r>
            <a:endParaRPr lang="en-US" sz="2800" b="1" dirty="0">
              <a:solidFill>
                <a:srgbClr val="002060"/>
              </a:solidFill>
            </a:endParaRPr>
          </a:p>
        </p:txBody>
      </p:sp>
      <p:grpSp>
        <p:nvGrpSpPr>
          <p:cNvPr id="23" name="22 - Ομάδα"/>
          <p:cNvGrpSpPr/>
          <p:nvPr/>
        </p:nvGrpSpPr>
        <p:grpSpPr>
          <a:xfrm>
            <a:off x="101600" y="2395519"/>
            <a:ext cx="5384800" cy="3605232"/>
            <a:chOff x="101600" y="2395519"/>
            <a:chExt cx="5384800" cy="3605232"/>
          </a:xfrm>
        </p:grpSpPr>
        <p:sp>
          <p:nvSpPr>
            <p:cNvPr id="736267" name="Rectangle 11"/>
            <p:cNvSpPr>
              <a:spLocks noChangeArrowheads="1"/>
            </p:cNvSpPr>
            <p:nvPr/>
          </p:nvSpPr>
          <p:spPr bwMode="auto">
            <a:xfrm rot="1969671">
              <a:off x="3886200" y="2395519"/>
              <a:ext cx="711200" cy="371513"/>
            </a:xfrm>
            <a:prstGeom prst="rect">
              <a:avLst/>
            </a:prstGeom>
            <a:solidFill>
              <a:schemeClr val="bg1"/>
            </a:solidFill>
            <a:ln w="12700">
              <a:noFill/>
              <a:miter lim="800000"/>
              <a:headEnd/>
              <a:tailEnd/>
            </a:ln>
            <a:effectLst/>
          </p:spPr>
          <p:txBody>
            <a:bodyPr lIns="90000" tIns="46800" rIns="90000" bIns="46800" anchor="ctr">
              <a:spAutoFit/>
            </a:bodyPr>
            <a:lstStyle/>
            <a:p>
              <a:endParaRPr lang="el-GR"/>
            </a:p>
          </p:txBody>
        </p:sp>
        <p:pic>
          <p:nvPicPr>
            <p:cNvPr id="736268" name="Picture 12" descr="D:\trans_071.jpg"/>
            <p:cNvPicPr>
              <a:picLocks noChangeAspect="1" noChangeArrowheads="1"/>
            </p:cNvPicPr>
            <p:nvPr/>
          </p:nvPicPr>
          <p:blipFill>
            <a:blip r:embed="rId5" cstate="print"/>
            <a:srcRect l="56952" t="60318" r="5719" b="18513"/>
            <a:stretch>
              <a:fillRect/>
            </a:stretch>
          </p:blipFill>
          <p:spPr bwMode="auto">
            <a:xfrm>
              <a:off x="101600" y="2925763"/>
              <a:ext cx="5384800" cy="3074988"/>
            </a:xfrm>
            <a:prstGeom prst="rect">
              <a:avLst/>
            </a:prstGeom>
            <a:noFill/>
          </p:spPr>
        </p:pic>
        <p:graphicFrame>
          <p:nvGraphicFramePr>
            <p:cNvPr id="736270" name="Object 14"/>
            <p:cNvGraphicFramePr>
              <a:graphicFrameLocks noChangeAspect="1"/>
            </p:cNvGraphicFramePr>
            <p:nvPr/>
          </p:nvGraphicFramePr>
          <p:xfrm>
            <a:off x="4267200" y="3733800"/>
            <a:ext cx="609600" cy="431800"/>
          </p:xfrm>
          <a:graphic>
            <a:graphicData uri="http://schemas.openxmlformats.org/presentationml/2006/ole">
              <mc:AlternateContent xmlns:mc="http://schemas.openxmlformats.org/markup-compatibility/2006">
                <mc:Choice xmlns:v="urn:schemas-microsoft-com:vml" Requires="v">
                  <p:oleObj spid="_x0000_s375830" name="Equation" r:id="rId6" imgW="457200" imgH="431640" progId="Equation.DSMT4">
                    <p:embed/>
                  </p:oleObj>
                </mc:Choice>
                <mc:Fallback>
                  <p:oleObj name="Equation" r:id="rId6" imgW="457200" imgH="431640" progId="Equation.DSMT4">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7200" y="3733800"/>
                          <a:ext cx="609600" cy="431800"/>
                        </a:xfrm>
                        <a:prstGeom prst="rect">
                          <a:avLst/>
                        </a:prstGeom>
                        <a:solidFill>
                          <a:schemeClr val="bg1"/>
                        </a:solidFill>
                      </p:spPr>
                    </p:pic>
                  </p:oleObj>
                </mc:Fallback>
              </mc:AlternateContent>
            </a:graphicData>
          </a:graphic>
        </p:graphicFrame>
        <p:graphicFrame>
          <p:nvGraphicFramePr>
            <p:cNvPr id="736271" name="Object 15"/>
            <p:cNvGraphicFramePr>
              <a:graphicFrameLocks noChangeAspect="1"/>
            </p:cNvGraphicFramePr>
            <p:nvPr/>
          </p:nvGraphicFramePr>
          <p:xfrm>
            <a:off x="4775200" y="4419600"/>
            <a:ext cx="321733" cy="457200"/>
          </p:xfrm>
          <a:graphic>
            <a:graphicData uri="http://schemas.openxmlformats.org/presentationml/2006/ole">
              <mc:AlternateContent xmlns:mc="http://schemas.openxmlformats.org/markup-compatibility/2006">
                <mc:Choice xmlns:v="urn:schemas-microsoft-com:vml" Requires="v">
                  <p:oleObj spid="_x0000_s375831" name="Equation" r:id="rId8" imgW="241200" imgH="457200" progId="Equation.DSMT4">
                    <p:embed/>
                  </p:oleObj>
                </mc:Choice>
                <mc:Fallback>
                  <p:oleObj name="Equation" r:id="rId8" imgW="241200" imgH="457200" progId="Equation.DSMT4">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75200" y="4419600"/>
                          <a:ext cx="321733" cy="457200"/>
                        </a:xfrm>
                        <a:prstGeom prst="rect">
                          <a:avLst/>
                        </a:prstGeom>
                        <a:solidFill>
                          <a:schemeClr val="bg1"/>
                        </a:solidFill>
                      </p:spPr>
                    </p:pic>
                  </p:oleObj>
                </mc:Fallback>
              </mc:AlternateContent>
            </a:graphicData>
          </a:graphic>
        </p:graphicFrame>
        <p:sp>
          <p:nvSpPr>
            <p:cNvPr id="21" name="20 - Ορθογώνιο"/>
            <p:cNvSpPr/>
            <p:nvPr/>
          </p:nvSpPr>
          <p:spPr>
            <a:xfrm>
              <a:off x="3520963" y="2627587"/>
              <a:ext cx="1965434" cy="735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pic>
        <p:nvPicPr>
          <p:cNvPr id="24" name="Picture 2" descr="Αποτέλεσμα εικόνας για Maxwell">
            <a:hlinkClick r:id="rId10"/>
          </p:cNvPr>
          <p:cNvPicPr>
            <a:picLocks noChangeAspect="1" noChangeArrowheads="1"/>
          </p:cNvPicPr>
          <p:nvPr/>
        </p:nvPicPr>
        <p:blipFill>
          <a:blip r:embed="rId11" cstate="print"/>
          <a:srcRect/>
          <a:stretch>
            <a:fillRect/>
          </a:stretch>
        </p:blipFill>
        <p:spPr bwMode="auto">
          <a:xfrm>
            <a:off x="10808588" y="148576"/>
            <a:ext cx="1257285" cy="1690733"/>
          </a:xfrm>
          <a:prstGeom prst="rect">
            <a:avLst/>
          </a:prstGeom>
          <a:noFill/>
          <a:scene3d>
            <a:camera prst="orthographicFront"/>
            <a:lightRig rig="threePt" dir="t"/>
          </a:scene3d>
          <a:sp3d>
            <a:bevelT/>
          </a:sp3d>
        </p:spPr>
      </p:pic>
      <p:sp>
        <p:nvSpPr>
          <p:cNvPr id="26" name="25 - Θέση αριθμού διαφάνειας"/>
          <p:cNvSpPr>
            <a:spLocks noGrp="1"/>
          </p:cNvSpPr>
          <p:nvPr>
            <p:ph type="sldNum" sz="quarter" idx="12"/>
          </p:nvPr>
        </p:nvSpPr>
        <p:spPr/>
        <p:txBody>
          <a:bodyPr/>
          <a:lstStyle/>
          <a:p>
            <a:fld id="{C2F5A187-A889-495D-B202-899DA2CF5BAE}" type="slidenum">
              <a:rPr lang="en-US" smtClean="0"/>
              <a:pPr/>
              <a:t>42</a:t>
            </a:fld>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9" name="Picture 19" descr="D:\trans_070.jpg"/>
          <p:cNvPicPr>
            <a:picLocks noChangeAspect="1" noChangeArrowheads="1"/>
          </p:cNvPicPr>
          <p:nvPr/>
        </p:nvPicPr>
        <p:blipFill>
          <a:blip r:embed="rId3" cstate="print"/>
          <a:srcRect l="12981" t="18697" r="54704" b="58810"/>
          <a:stretch>
            <a:fillRect/>
          </a:stretch>
        </p:blipFill>
        <p:spPr bwMode="auto">
          <a:xfrm>
            <a:off x="0" y="2307021"/>
            <a:ext cx="6051551" cy="4273550"/>
          </a:xfrm>
          <a:prstGeom prst="rect">
            <a:avLst/>
          </a:prstGeom>
          <a:noFill/>
        </p:spPr>
      </p:pic>
      <p:graphicFrame>
        <p:nvGraphicFramePr>
          <p:cNvPr id="376835" name="Object 3"/>
          <p:cNvGraphicFramePr>
            <a:graphicFrameLocks noChangeAspect="1"/>
          </p:cNvGraphicFramePr>
          <p:nvPr/>
        </p:nvGraphicFramePr>
        <p:xfrm>
          <a:off x="5486400" y="2273300"/>
          <a:ext cx="4926013" cy="1220788"/>
        </p:xfrm>
        <a:graphic>
          <a:graphicData uri="http://schemas.openxmlformats.org/presentationml/2006/ole">
            <mc:AlternateContent xmlns:mc="http://schemas.openxmlformats.org/markup-compatibility/2006">
              <mc:Choice xmlns:v="urn:schemas-microsoft-com:vml" Requires="v">
                <p:oleObj spid="_x0000_s376841" name="Equation" r:id="rId4" imgW="3073320" imgH="1155600" progId="Equation.DSMT4">
                  <p:embed/>
                </p:oleObj>
              </mc:Choice>
              <mc:Fallback>
                <p:oleObj name="Equation" r:id="rId4" imgW="3073320" imgH="1155600" progId="Equation.DSMT4">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2273300"/>
                        <a:ext cx="4926013" cy="1220788"/>
                      </a:xfrm>
                      <a:prstGeom prst="rect">
                        <a:avLst/>
                      </a:prstGeom>
                      <a:solidFill>
                        <a:srgbClr val="99CCFF"/>
                      </a:solidFill>
                      <a:effectLst>
                        <a:outerShdw dist="35921" dir="2700000" algn="ctr" rotWithShape="0">
                          <a:srgbClr val="808080"/>
                        </a:outerShdw>
                      </a:effectLst>
                    </p:spPr>
                  </p:pic>
                </p:oleObj>
              </mc:Fallback>
            </mc:AlternateContent>
          </a:graphicData>
        </a:graphic>
      </p:graphicFrame>
      <p:sp>
        <p:nvSpPr>
          <p:cNvPr id="737286" name="Oval 6"/>
          <p:cNvSpPr>
            <a:spLocks noChangeArrowheads="1"/>
          </p:cNvSpPr>
          <p:nvPr/>
        </p:nvSpPr>
        <p:spPr bwMode="auto">
          <a:xfrm>
            <a:off x="8280400" y="2177610"/>
            <a:ext cx="2336800" cy="800100"/>
          </a:xfrm>
          <a:prstGeom prst="ellipse">
            <a:avLst/>
          </a:prstGeom>
          <a:noFill/>
          <a:ln w="50800">
            <a:solidFill>
              <a:srgbClr val="0000FF"/>
            </a:solidFill>
            <a:round/>
            <a:headEnd/>
            <a:tailEnd/>
          </a:ln>
          <a:effectLst/>
        </p:spPr>
        <p:txBody>
          <a:bodyPr wrap="none" anchor="ctr"/>
          <a:lstStyle/>
          <a:p>
            <a:endParaRPr lang="el-GR"/>
          </a:p>
        </p:txBody>
      </p:sp>
      <p:sp>
        <p:nvSpPr>
          <p:cNvPr id="737287" name="Text Box 7"/>
          <p:cNvSpPr txBox="1">
            <a:spLocks noChangeArrowheads="1"/>
          </p:cNvSpPr>
          <p:nvPr/>
        </p:nvSpPr>
        <p:spPr bwMode="auto">
          <a:xfrm>
            <a:off x="5791200" y="3581400"/>
            <a:ext cx="5080000" cy="1373188"/>
          </a:xfrm>
          <a:prstGeom prst="rect">
            <a:avLst/>
          </a:prstGeom>
          <a:solidFill>
            <a:srgbClr val="FFFF00">
              <a:alpha val="50000"/>
            </a:srgbClr>
          </a:solidFill>
          <a:ln w="9525">
            <a:noFill/>
            <a:miter lim="800000"/>
            <a:headEnd/>
            <a:tailEnd/>
          </a:ln>
          <a:effectLst/>
          <a:scene3d>
            <a:camera prst="orthographicFront"/>
            <a:lightRig rig="threePt" dir="t"/>
          </a:scene3d>
          <a:sp3d>
            <a:bevelT/>
          </a:sp3d>
        </p:spPr>
        <p:txBody>
          <a:bodyPr>
            <a:spAutoFit/>
          </a:bodyPr>
          <a:lstStyle/>
          <a:p>
            <a:pPr algn="ctr" eaLnBrk="1" hangingPunct="1">
              <a:spcBef>
                <a:spcPct val="50000"/>
              </a:spcBef>
            </a:pPr>
            <a:r>
              <a:rPr lang="el-GR" sz="2800" dirty="0"/>
              <a:t>Ηλεκτρικό φορτίο που περικλείεται από την κλειστή επιφάνεια</a:t>
            </a:r>
          </a:p>
        </p:txBody>
      </p:sp>
      <p:sp>
        <p:nvSpPr>
          <p:cNvPr id="737288" name="AutoShape 8"/>
          <p:cNvSpPr>
            <a:spLocks noChangeArrowheads="1"/>
          </p:cNvSpPr>
          <p:nvPr/>
        </p:nvSpPr>
        <p:spPr bwMode="auto">
          <a:xfrm flipH="1" flipV="1">
            <a:off x="10668000" y="2362200"/>
            <a:ext cx="609600" cy="1447800"/>
          </a:xfrm>
          <a:prstGeom prst="curvedRightArrow">
            <a:avLst>
              <a:gd name="adj1" fmla="val 71103"/>
              <a:gd name="adj2" fmla="val 139715"/>
              <a:gd name="adj3" fmla="val 43940"/>
            </a:avLst>
          </a:prstGeom>
          <a:gradFill rotWithShape="0">
            <a:gsLst>
              <a:gs pos="0">
                <a:srgbClr val="FFFF00"/>
              </a:gs>
              <a:gs pos="100000">
                <a:srgbClr val="FF6600"/>
              </a:gs>
            </a:gsLst>
            <a:lin ang="0" scaled="1"/>
          </a:gradFill>
          <a:ln w="12700">
            <a:solidFill>
              <a:schemeClr val="tx1"/>
            </a:solidFill>
            <a:miter lim="800000"/>
            <a:headEnd/>
            <a:tailEnd/>
          </a:ln>
          <a:effectLst/>
        </p:spPr>
        <p:txBody>
          <a:bodyPr wrap="none" anchor="ctr"/>
          <a:lstStyle/>
          <a:p>
            <a:endParaRPr lang="el-GR"/>
          </a:p>
        </p:txBody>
      </p:sp>
      <p:sp>
        <p:nvSpPr>
          <p:cNvPr id="737300" name="Oval 20"/>
          <p:cNvSpPr>
            <a:spLocks noChangeArrowheads="1"/>
          </p:cNvSpPr>
          <p:nvPr/>
        </p:nvSpPr>
        <p:spPr bwMode="auto">
          <a:xfrm>
            <a:off x="1117600" y="2743200"/>
            <a:ext cx="4368800" cy="3276600"/>
          </a:xfrm>
          <a:prstGeom prst="ellipse">
            <a:avLst/>
          </a:prstGeom>
          <a:noFill/>
          <a:ln w="50800">
            <a:solidFill>
              <a:srgbClr val="000080"/>
            </a:solidFill>
            <a:prstDash val="dash"/>
            <a:round/>
            <a:headEnd/>
            <a:tailEnd/>
          </a:ln>
          <a:effectLst/>
        </p:spPr>
        <p:txBody>
          <a:bodyPr wrap="none" anchor="ctr"/>
          <a:lstStyle/>
          <a:p>
            <a:endParaRPr lang="el-GR"/>
          </a:p>
        </p:txBody>
      </p:sp>
      <p:sp>
        <p:nvSpPr>
          <p:cNvPr id="13" name="Text Box 4"/>
          <p:cNvSpPr txBox="1">
            <a:spLocks noChangeArrowheads="1"/>
          </p:cNvSpPr>
          <p:nvPr/>
        </p:nvSpPr>
        <p:spPr bwMode="auto">
          <a:xfrm>
            <a:off x="304800" y="198190"/>
            <a:ext cx="11582400"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3600" b="1" dirty="0" smtClean="0">
                <a:solidFill>
                  <a:srgbClr val="5FCBEF"/>
                </a:solidFill>
              </a:rPr>
              <a:t>Ο Νόμος του </a:t>
            </a:r>
            <a:r>
              <a:rPr lang="en-US" sz="3600" b="1" dirty="0" smtClean="0">
                <a:solidFill>
                  <a:srgbClr val="5FCBEF"/>
                </a:solidFill>
              </a:rPr>
              <a:t>Gauss</a:t>
            </a:r>
            <a:r>
              <a:rPr lang="el-GR" sz="3600" b="1" dirty="0" smtClean="0">
                <a:solidFill>
                  <a:srgbClr val="5FCBEF"/>
                </a:solidFill>
              </a:rPr>
              <a:t> για το ηλεκτρικό πεδίο</a:t>
            </a:r>
            <a:endParaRPr lang="el-GR" sz="3600" b="1" dirty="0">
              <a:solidFill>
                <a:srgbClr val="5FCBEF"/>
              </a:solidFill>
            </a:endParaRPr>
          </a:p>
        </p:txBody>
      </p:sp>
      <p:sp>
        <p:nvSpPr>
          <p:cNvPr id="14" name="Text Box 5"/>
          <p:cNvSpPr txBox="1">
            <a:spLocks noChangeArrowheads="1"/>
          </p:cNvSpPr>
          <p:nvPr/>
        </p:nvSpPr>
        <p:spPr bwMode="auto">
          <a:xfrm>
            <a:off x="203200" y="1766888"/>
            <a:ext cx="4064000" cy="525401"/>
          </a:xfrm>
          <a:prstGeom prst="rect">
            <a:avLst/>
          </a:prstGeom>
          <a:solidFill>
            <a:srgbClr val="FFFF00">
              <a:alpha val="50000"/>
            </a:srgbClr>
          </a:solidFill>
          <a:ln w="50800">
            <a:noFill/>
            <a:miter lim="800000"/>
            <a:headEnd/>
            <a:tailEnd/>
          </a:ln>
          <a:effectLst/>
          <a:scene3d>
            <a:camera prst="orthographicFront"/>
            <a:lightRig rig="threePt" dir="t"/>
          </a:scene3d>
          <a:sp3d>
            <a:bevelT/>
          </a:sp3d>
        </p:spPr>
        <p:txBody>
          <a:bodyPr lIns="90000" tIns="46800" rIns="90000" bIns="46800">
            <a:spAutoFit/>
          </a:bodyPr>
          <a:lstStyle/>
          <a:p>
            <a:pPr algn="ctr">
              <a:spcBef>
                <a:spcPct val="50000"/>
              </a:spcBef>
            </a:pPr>
            <a:r>
              <a:rPr lang="el-GR" sz="2800" b="1" dirty="0"/>
              <a:t>Ηλεκτρικό Πεδίο</a:t>
            </a:r>
            <a:endParaRPr lang="en-US" sz="2800" b="1" dirty="0"/>
          </a:p>
        </p:txBody>
      </p:sp>
      <p:sp>
        <p:nvSpPr>
          <p:cNvPr id="15" name="Text Box 5"/>
          <p:cNvSpPr txBox="1">
            <a:spLocks noChangeArrowheads="1"/>
          </p:cNvSpPr>
          <p:nvPr/>
        </p:nvSpPr>
        <p:spPr bwMode="auto">
          <a:xfrm>
            <a:off x="5863019" y="1309688"/>
            <a:ext cx="4064000" cy="525401"/>
          </a:xfrm>
          <a:prstGeom prst="rect">
            <a:avLst/>
          </a:prstGeom>
          <a:solidFill>
            <a:srgbClr val="FFFF00">
              <a:alpha val="50000"/>
            </a:srgbClr>
          </a:solidFill>
          <a:ln w="50800">
            <a:noFill/>
            <a:miter lim="800000"/>
            <a:headEnd/>
            <a:tailEnd/>
          </a:ln>
          <a:effectLst/>
          <a:scene3d>
            <a:camera prst="orthographicFront"/>
            <a:lightRig rig="threePt" dir="t"/>
          </a:scene3d>
          <a:sp3d>
            <a:bevelT/>
          </a:sp3d>
        </p:spPr>
        <p:txBody>
          <a:bodyPr lIns="90000" tIns="46800" rIns="90000" bIns="46800">
            <a:spAutoFit/>
          </a:bodyPr>
          <a:lstStyle/>
          <a:p>
            <a:pPr algn="ctr">
              <a:spcBef>
                <a:spcPct val="50000"/>
              </a:spcBef>
            </a:pPr>
            <a:r>
              <a:rPr lang="el-GR" sz="2800" b="1" dirty="0" smtClean="0">
                <a:solidFill>
                  <a:srgbClr val="002060"/>
                </a:solidFill>
              </a:rPr>
              <a:t>Νόμος του </a:t>
            </a:r>
            <a:r>
              <a:rPr lang="en-US" sz="2800" b="1" dirty="0" smtClean="0">
                <a:solidFill>
                  <a:srgbClr val="002060"/>
                </a:solidFill>
              </a:rPr>
              <a:t>Gauss</a:t>
            </a:r>
            <a:endParaRPr lang="en-US" sz="2800" b="1" dirty="0">
              <a:solidFill>
                <a:srgbClr val="002060"/>
              </a:solidFill>
            </a:endParaRPr>
          </a:p>
        </p:txBody>
      </p:sp>
      <p:pic>
        <p:nvPicPr>
          <p:cNvPr id="16" name="Picture 2" descr="Αποτέλεσμα εικόνας για Maxwell">
            <a:hlinkClick r:id="rId6"/>
          </p:cNvPr>
          <p:cNvPicPr>
            <a:picLocks noChangeAspect="1" noChangeArrowheads="1"/>
          </p:cNvPicPr>
          <p:nvPr/>
        </p:nvPicPr>
        <p:blipFill>
          <a:blip r:embed="rId7" cstate="print"/>
          <a:srcRect/>
          <a:stretch>
            <a:fillRect/>
          </a:stretch>
        </p:blipFill>
        <p:spPr bwMode="auto">
          <a:xfrm>
            <a:off x="10808588" y="148576"/>
            <a:ext cx="1257285" cy="1690733"/>
          </a:xfrm>
          <a:prstGeom prst="rect">
            <a:avLst/>
          </a:prstGeom>
          <a:noFill/>
          <a:scene3d>
            <a:camera prst="orthographicFront"/>
            <a:lightRig rig="threePt" dir="t"/>
          </a:scene3d>
          <a:sp3d>
            <a:bevelT/>
          </a:sp3d>
        </p:spPr>
      </p:pic>
      <p:sp>
        <p:nvSpPr>
          <p:cNvPr id="19" name="18 - Θέση αριθμού διαφάνειας"/>
          <p:cNvSpPr>
            <a:spLocks noGrp="1"/>
          </p:cNvSpPr>
          <p:nvPr>
            <p:ph type="sldNum" sz="quarter" idx="12"/>
          </p:nvPr>
        </p:nvSpPr>
        <p:spPr/>
        <p:txBody>
          <a:bodyPr/>
          <a:lstStyle/>
          <a:p>
            <a:fld id="{C2F5A187-A889-495D-B202-899DA2CF5BAE}" type="slidenum">
              <a:rPr lang="en-US" smtClean="0"/>
              <a:pPr/>
              <a:t>43</a:t>
            </a:fld>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8306" name="Picture 1026" descr="D:\trans_070.jpg"/>
          <p:cNvPicPr>
            <a:picLocks noChangeAspect="1" noChangeArrowheads="1"/>
          </p:cNvPicPr>
          <p:nvPr/>
        </p:nvPicPr>
        <p:blipFill>
          <a:blip r:embed="rId3" cstate="print"/>
          <a:srcRect l="12981" t="18697" r="54704" b="58810"/>
          <a:stretch>
            <a:fillRect/>
          </a:stretch>
        </p:blipFill>
        <p:spPr bwMode="auto">
          <a:xfrm>
            <a:off x="1" y="2286000"/>
            <a:ext cx="6051551" cy="4273550"/>
          </a:xfrm>
          <a:prstGeom prst="rect">
            <a:avLst/>
          </a:prstGeom>
          <a:noFill/>
        </p:spPr>
      </p:pic>
      <p:graphicFrame>
        <p:nvGraphicFramePr>
          <p:cNvPr id="377859" name="Object 3"/>
          <p:cNvGraphicFramePr>
            <a:graphicFrameLocks noChangeAspect="1"/>
          </p:cNvGraphicFramePr>
          <p:nvPr/>
        </p:nvGraphicFramePr>
        <p:xfrm>
          <a:off x="5486400" y="2273300"/>
          <a:ext cx="4926013" cy="1220788"/>
        </p:xfrm>
        <a:graphic>
          <a:graphicData uri="http://schemas.openxmlformats.org/presentationml/2006/ole">
            <mc:AlternateContent xmlns:mc="http://schemas.openxmlformats.org/markup-compatibility/2006">
              <mc:Choice xmlns:v="urn:schemas-microsoft-com:vml" Requires="v">
                <p:oleObj spid="_x0000_s377865" name="Equation" r:id="rId4" imgW="3073320" imgH="1155600" progId="Equation.DSMT4">
                  <p:embed/>
                </p:oleObj>
              </mc:Choice>
              <mc:Fallback>
                <p:oleObj name="Equation" r:id="rId4" imgW="3073320" imgH="1155600" progId="Equation.DSMT4">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2273300"/>
                        <a:ext cx="4926013" cy="1220788"/>
                      </a:xfrm>
                      <a:prstGeom prst="rect">
                        <a:avLst/>
                      </a:prstGeom>
                      <a:solidFill>
                        <a:srgbClr val="99CCFF"/>
                      </a:solidFill>
                      <a:effectLst>
                        <a:outerShdw dist="35921" dir="2700000" algn="ctr" rotWithShape="0">
                          <a:srgbClr val="808080"/>
                        </a:outerShdw>
                      </a:effectLst>
                    </p:spPr>
                  </p:pic>
                </p:oleObj>
              </mc:Fallback>
            </mc:AlternateContent>
          </a:graphicData>
        </a:graphic>
      </p:graphicFrame>
      <p:sp>
        <p:nvSpPr>
          <p:cNvPr id="738311" name="Oval 1031"/>
          <p:cNvSpPr>
            <a:spLocks noChangeArrowheads="1"/>
          </p:cNvSpPr>
          <p:nvPr/>
        </p:nvSpPr>
        <p:spPr bwMode="auto">
          <a:xfrm>
            <a:off x="8280400" y="2177610"/>
            <a:ext cx="2336800" cy="800100"/>
          </a:xfrm>
          <a:prstGeom prst="ellipse">
            <a:avLst/>
          </a:prstGeom>
          <a:noFill/>
          <a:ln w="50800">
            <a:solidFill>
              <a:srgbClr val="0000FF"/>
            </a:solidFill>
            <a:round/>
            <a:headEnd/>
            <a:tailEnd/>
          </a:ln>
          <a:effectLst/>
        </p:spPr>
        <p:txBody>
          <a:bodyPr wrap="none" anchor="ctr"/>
          <a:lstStyle/>
          <a:p>
            <a:endParaRPr lang="el-GR"/>
          </a:p>
        </p:txBody>
      </p:sp>
      <p:sp>
        <p:nvSpPr>
          <p:cNvPr id="738312" name="Text Box 1032"/>
          <p:cNvSpPr txBox="1">
            <a:spLocks noChangeArrowheads="1"/>
          </p:cNvSpPr>
          <p:nvPr/>
        </p:nvSpPr>
        <p:spPr bwMode="auto">
          <a:xfrm>
            <a:off x="5791200" y="3581400"/>
            <a:ext cx="5080000" cy="1373188"/>
          </a:xfrm>
          <a:prstGeom prst="rect">
            <a:avLst/>
          </a:prstGeom>
          <a:solidFill>
            <a:srgbClr val="FFFF00">
              <a:alpha val="50000"/>
            </a:srgbClr>
          </a:solidFill>
          <a:ln w="9525">
            <a:noFill/>
            <a:miter lim="800000"/>
            <a:headEnd/>
            <a:tailEnd/>
          </a:ln>
          <a:effectLst/>
          <a:scene3d>
            <a:camera prst="orthographicFront"/>
            <a:lightRig rig="threePt" dir="t"/>
          </a:scene3d>
          <a:sp3d>
            <a:bevelT/>
          </a:sp3d>
        </p:spPr>
        <p:txBody>
          <a:bodyPr>
            <a:spAutoFit/>
          </a:bodyPr>
          <a:lstStyle/>
          <a:p>
            <a:pPr algn="ctr" eaLnBrk="1" hangingPunct="1">
              <a:spcBef>
                <a:spcPct val="50000"/>
              </a:spcBef>
            </a:pPr>
            <a:r>
              <a:rPr lang="el-GR" sz="2800" dirty="0"/>
              <a:t>Ηλεκτρικό φορτίο που περικλείεται από την κλειστή επιφάνεια</a:t>
            </a:r>
          </a:p>
        </p:txBody>
      </p:sp>
      <p:sp>
        <p:nvSpPr>
          <p:cNvPr id="738313" name="AutoShape 1033"/>
          <p:cNvSpPr>
            <a:spLocks noChangeArrowheads="1"/>
          </p:cNvSpPr>
          <p:nvPr/>
        </p:nvSpPr>
        <p:spPr bwMode="auto">
          <a:xfrm flipH="1" flipV="1">
            <a:off x="10668000" y="2362200"/>
            <a:ext cx="609600" cy="1447800"/>
          </a:xfrm>
          <a:prstGeom prst="curvedRightArrow">
            <a:avLst>
              <a:gd name="adj1" fmla="val 71103"/>
              <a:gd name="adj2" fmla="val 139715"/>
              <a:gd name="adj3" fmla="val 43940"/>
            </a:avLst>
          </a:prstGeom>
          <a:gradFill rotWithShape="0">
            <a:gsLst>
              <a:gs pos="0">
                <a:srgbClr val="FFFF00"/>
              </a:gs>
              <a:gs pos="100000">
                <a:srgbClr val="FF6600"/>
              </a:gs>
            </a:gsLst>
            <a:lin ang="0" scaled="1"/>
          </a:gradFill>
          <a:ln w="12700">
            <a:solidFill>
              <a:schemeClr val="tx1"/>
            </a:solidFill>
            <a:miter lim="800000"/>
            <a:headEnd/>
            <a:tailEnd/>
          </a:ln>
          <a:effectLst/>
        </p:spPr>
        <p:txBody>
          <a:bodyPr wrap="none" anchor="ctr"/>
          <a:lstStyle/>
          <a:p>
            <a:endParaRPr lang="el-GR"/>
          </a:p>
        </p:txBody>
      </p:sp>
      <p:sp>
        <p:nvSpPr>
          <p:cNvPr id="738314" name="Oval 1034"/>
          <p:cNvSpPr>
            <a:spLocks noChangeArrowheads="1"/>
          </p:cNvSpPr>
          <p:nvPr/>
        </p:nvSpPr>
        <p:spPr bwMode="auto">
          <a:xfrm>
            <a:off x="482600" y="3162300"/>
            <a:ext cx="3149600" cy="2362200"/>
          </a:xfrm>
          <a:prstGeom prst="ellipse">
            <a:avLst/>
          </a:prstGeom>
          <a:noFill/>
          <a:ln w="50800">
            <a:solidFill>
              <a:srgbClr val="000080"/>
            </a:solidFill>
            <a:prstDash val="dash"/>
            <a:round/>
            <a:headEnd/>
            <a:tailEnd/>
          </a:ln>
          <a:effectLst/>
        </p:spPr>
        <p:txBody>
          <a:bodyPr wrap="none" anchor="ctr"/>
          <a:lstStyle/>
          <a:p>
            <a:endParaRPr lang="el-GR"/>
          </a:p>
        </p:txBody>
      </p:sp>
      <p:sp>
        <p:nvSpPr>
          <p:cNvPr id="13" name="Text Box 4"/>
          <p:cNvSpPr txBox="1">
            <a:spLocks noChangeArrowheads="1"/>
          </p:cNvSpPr>
          <p:nvPr/>
        </p:nvSpPr>
        <p:spPr bwMode="auto">
          <a:xfrm>
            <a:off x="304800" y="198190"/>
            <a:ext cx="11582400"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3600" b="1" dirty="0" smtClean="0">
                <a:solidFill>
                  <a:srgbClr val="5FCBEF"/>
                </a:solidFill>
              </a:rPr>
              <a:t>Ο Νόμος του </a:t>
            </a:r>
            <a:r>
              <a:rPr lang="en-US" sz="3600" b="1" dirty="0" smtClean="0">
                <a:solidFill>
                  <a:srgbClr val="5FCBEF"/>
                </a:solidFill>
              </a:rPr>
              <a:t>Gauss</a:t>
            </a:r>
            <a:r>
              <a:rPr lang="el-GR" sz="3600" b="1" dirty="0" smtClean="0">
                <a:solidFill>
                  <a:srgbClr val="5FCBEF"/>
                </a:solidFill>
              </a:rPr>
              <a:t> για το ηλεκτρικό πεδίο</a:t>
            </a:r>
            <a:endParaRPr lang="el-GR" sz="3600" b="1" dirty="0">
              <a:solidFill>
                <a:srgbClr val="5FCBEF"/>
              </a:solidFill>
            </a:endParaRPr>
          </a:p>
        </p:txBody>
      </p:sp>
      <p:sp>
        <p:nvSpPr>
          <p:cNvPr id="14" name="Text Box 5"/>
          <p:cNvSpPr txBox="1">
            <a:spLocks noChangeArrowheads="1"/>
          </p:cNvSpPr>
          <p:nvPr/>
        </p:nvSpPr>
        <p:spPr bwMode="auto">
          <a:xfrm>
            <a:off x="203200" y="1766888"/>
            <a:ext cx="4064000" cy="525401"/>
          </a:xfrm>
          <a:prstGeom prst="rect">
            <a:avLst/>
          </a:prstGeom>
          <a:solidFill>
            <a:srgbClr val="FFFF00">
              <a:alpha val="50000"/>
            </a:srgbClr>
          </a:solidFill>
          <a:ln w="50800">
            <a:noFill/>
            <a:miter lim="800000"/>
            <a:headEnd/>
            <a:tailEnd/>
          </a:ln>
          <a:effectLst/>
          <a:scene3d>
            <a:camera prst="orthographicFront"/>
            <a:lightRig rig="threePt" dir="t"/>
          </a:scene3d>
          <a:sp3d>
            <a:bevelT/>
          </a:sp3d>
        </p:spPr>
        <p:txBody>
          <a:bodyPr lIns="90000" tIns="46800" rIns="90000" bIns="46800">
            <a:spAutoFit/>
          </a:bodyPr>
          <a:lstStyle/>
          <a:p>
            <a:pPr algn="ctr">
              <a:spcBef>
                <a:spcPct val="50000"/>
              </a:spcBef>
            </a:pPr>
            <a:r>
              <a:rPr lang="el-GR" sz="2800" b="1" dirty="0"/>
              <a:t>Ηλεκτρικό Πεδίο</a:t>
            </a:r>
            <a:endParaRPr lang="en-US" sz="2800" b="1" dirty="0"/>
          </a:p>
        </p:txBody>
      </p:sp>
      <p:sp>
        <p:nvSpPr>
          <p:cNvPr id="15" name="Text Box 5"/>
          <p:cNvSpPr txBox="1">
            <a:spLocks noChangeArrowheads="1"/>
          </p:cNvSpPr>
          <p:nvPr/>
        </p:nvSpPr>
        <p:spPr bwMode="auto">
          <a:xfrm>
            <a:off x="5863019" y="1309688"/>
            <a:ext cx="4064000" cy="525401"/>
          </a:xfrm>
          <a:prstGeom prst="rect">
            <a:avLst/>
          </a:prstGeom>
          <a:solidFill>
            <a:srgbClr val="FFFF00">
              <a:alpha val="50000"/>
            </a:srgbClr>
          </a:solidFill>
          <a:ln w="50800">
            <a:noFill/>
            <a:miter lim="800000"/>
            <a:headEnd/>
            <a:tailEnd/>
          </a:ln>
          <a:effectLst/>
          <a:scene3d>
            <a:camera prst="orthographicFront"/>
            <a:lightRig rig="threePt" dir="t"/>
          </a:scene3d>
          <a:sp3d>
            <a:bevelT/>
          </a:sp3d>
        </p:spPr>
        <p:txBody>
          <a:bodyPr lIns="90000" tIns="46800" rIns="90000" bIns="46800">
            <a:spAutoFit/>
          </a:bodyPr>
          <a:lstStyle/>
          <a:p>
            <a:pPr algn="ctr">
              <a:spcBef>
                <a:spcPct val="50000"/>
              </a:spcBef>
            </a:pPr>
            <a:r>
              <a:rPr lang="el-GR" sz="2800" b="1" dirty="0" smtClean="0">
                <a:solidFill>
                  <a:srgbClr val="002060"/>
                </a:solidFill>
              </a:rPr>
              <a:t>Νόμος του </a:t>
            </a:r>
            <a:r>
              <a:rPr lang="en-US" sz="2800" b="1" dirty="0" smtClean="0">
                <a:solidFill>
                  <a:srgbClr val="002060"/>
                </a:solidFill>
              </a:rPr>
              <a:t>Gauss</a:t>
            </a:r>
            <a:endParaRPr lang="en-US" sz="2800" b="1" dirty="0">
              <a:solidFill>
                <a:srgbClr val="002060"/>
              </a:solidFill>
            </a:endParaRPr>
          </a:p>
        </p:txBody>
      </p:sp>
      <p:pic>
        <p:nvPicPr>
          <p:cNvPr id="16" name="Picture 2" descr="Αποτέλεσμα εικόνας για Maxwell">
            <a:hlinkClick r:id="rId6"/>
          </p:cNvPr>
          <p:cNvPicPr>
            <a:picLocks noChangeAspect="1" noChangeArrowheads="1"/>
          </p:cNvPicPr>
          <p:nvPr/>
        </p:nvPicPr>
        <p:blipFill>
          <a:blip r:embed="rId7" cstate="print"/>
          <a:srcRect/>
          <a:stretch>
            <a:fillRect/>
          </a:stretch>
        </p:blipFill>
        <p:spPr bwMode="auto">
          <a:xfrm>
            <a:off x="10808588" y="148576"/>
            <a:ext cx="1257285" cy="1690733"/>
          </a:xfrm>
          <a:prstGeom prst="rect">
            <a:avLst/>
          </a:prstGeom>
          <a:noFill/>
          <a:scene3d>
            <a:camera prst="orthographicFront"/>
            <a:lightRig rig="threePt" dir="t"/>
          </a:scene3d>
          <a:sp3d>
            <a:bevelT/>
          </a:sp3d>
        </p:spPr>
      </p:pic>
      <p:sp>
        <p:nvSpPr>
          <p:cNvPr id="19" name="18 - Θέση αριθμού διαφάνειας"/>
          <p:cNvSpPr>
            <a:spLocks noGrp="1"/>
          </p:cNvSpPr>
          <p:nvPr>
            <p:ph type="sldNum" sz="quarter" idx="12"/>
          </p:nvPr>
        </p:nvSpPr>
        <p:spPr/>
        <p:txBody>
          <a:bodyPr/>
          <a:lstStyle/>
          <a:p>
            <a:fld id="{C2F5A187-A889-495D-B202-899DA2CF5BAE}" type="slidenum">
              <a:rPr lang="en-US" smtClean="0"/>
              <a:pPr/>
              <a:t>44</a:t>
            </a:fld>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60" name="Picture 4"/>
          <p:cNvPicPr>
            <a:picLocks noChangeAspect="1" noChangeArrowheads="1"/>
          </p:cNvPicPr>
          <p:nvPr/>
        </p:nvPicPr>
        <p:blipFill>
          <a:blip r:embed="rId3" cstate="print"/>
          <a:srcRect/>
          <a:stretch>
            <a:fillRect/>
          </a:stretch>
        </p:blipFill>
        <p:spPr bwMode="auto">
          <a:xfrm>
            <a:off x="304968" y="2625451"/>
            <a:ext cx="3495600" cy="3323403"/>
          </a:xfrm>
          <a:prstGeom prst="rect">
            <a:avLst/>
          </a:prstGeom>
          <a:noFill/>
          <a:ln w="9525">
            <a:noFill/>
            <a:miter lim="800000"/>
            <a:headEnd/>
            <a:tailEnd/>
          </a:ln>
          <a:scene3d>
            <a:camera prst="orthographicFront"/>
            <a:lightRig rig="threePt" dir="t"/>
          </a:scene3d>
          <a:sp3d>
            <a:bevelT/>
          </a:sp3d>
        </p:spPr>
      </p:pic>
      <p:graphicFrame>
        <p:nvGraphicFramePr>
          <p:cNvPr id="377859" name="Object 3"/>
          <p:cNvGraphicFramePr>
            <a:graphicFrameLocks noChangeAspect="1"/>
          </p:cNvGraphicFramePr>
          <p:nvPr/>
        </p:nvGraphicFramePr>
        <p:xfrm>
          <a:off x="5486400" y="2273300"/>
          <a:ext cx="4926013" cy="1220788"/>
        </p:xfrm>
        <a:graphic>
          <a:graphicData uri="http://schemas.openxmlformats.org/presentationml/2006/ole">
            <mc:AlternateContent xmlns:mc="http://schemas.openxmlformats.org/markup-compatibility/2006">
              <mc:Choice xmlns:v="urn:schemas-microsoft-com:vml" Requires="v">
                <p:oleObj spid="_x0000_s400392" name="Equation" r:id="rId4" imgW="3073320" imgH="1155600" progId="Equation.DSMT4">
                  <p:embed/>
                </p:oleObj>
              </mc:Choice>
              <mc:Fallback>
                <p:oleObj name="Equation" r:id="rId4" imgW="3073320" imgH="1155600" progId="Equation.DSMT4">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2273300"/>
                        <a:ext cx="4926013" cy="1220788"/>
                      </a:xfrm>
                      <a:prstGeom prst="rect">
                        <a:avLst/>
                      </a:prstGeom>
                      <a:solidFill>
                        <a:srgbClr val="99CCFF"/>
                      </a:solidFill>
                      <a:effectLst>
                        <a:outerShdw dist="35921" dir="2700000" algn="ctr" rotWithShape="0">
                          <a:srgbClr val="808080"/>
                        </a:outerShdw>
                      </a:effectLst>
                    </p:spPr>
                  </p:pic>
                </p:oleObj>
              </mc:Fallback>
            </mc:AlternateContent>
          </a:graphicData>
        </a:graphic>
      </p:graphicFrame>
      <p:sp>
        <p:nvSpPr>
          <p:cNvPr id="738311" name="Oval 1031"/>
          <p:cNvSpPr>
            <a:spLocks noChangeArrowheads="1"/>
          </p:cNvSpPr>
          <p:nvPr/>
        </p:nvSpPr>
        <p:spPr bwMode="auto">
          <a:xfrm>
            <a:off x="8280400" y="2177610"/>
            <a:ext cx="2336800" cy="800100"/>
          </a:xfrm>
          <a:prstGeom prst="ellipse">
            <a:avLst/>
          </a:prstGeom>
          <a:noFill/>
          <a:ln w="50800">
            <a:solidFill>
              <a:srgbClr val="0000FF"/>
            </a:solidFill>
            <a:round/>
            <a:headEnd/>
            <a:tailEnd/>
          </a:ln>
          <a:effectLst/>
        </p:spPr>
        <p:txBody>
          <a:bodyPr wrap="none" anchor="ctr"/>
          <a:lstStyle/>
          <a:p>
            <a:endParaRPr lang="el-GR"/>
          </a:p>
        </p:txBody>
      </p:sp>
      <p:sp>
        <p:nvSpPr>
          <p:cNvPr id="738312" name="Text Box 1032"/>
          <p:cNvSpPr txBox="1">
            <a:spLocks noChangeArrowheads="1"/>
          </p:cNvSpPr>
          <p:nvPr/>
        </p:nvSpPr>
        <p:spPr bwMode="auto">
          <a:xfrm>
            <a:off x="3993935" y="3875679"/>
            <a:ext cx="7998354" cy="2308324"/>
          </a:xfrm>
          <a:prstGeom prst="rect">
            <a:avLst/>
          </a:prstGeom>
          <a:solidFill>
            <a:srgbClr val="FFFF00">
              <a:alpha val="50000"/>
            </a:srgbClr>
          </a:solidFill>
          <a:ln w="9525">
            <a:noFill/>
            <a:miter lim="800000"/>
            <a:headEnd/>
            <a:tailEnd/>
          </a:ln>
          <a:effectLst/>
          <a:scene3d>
            <a:camera prst="orthographicFront"/>
            <a:lightRig rig="threePt" dir="t"/>
          </a:scene3d>
          <a:sp3d>
            <a:bevelT/>
          </a:sp3d>
        </p:spPr>
        <p:txBody>
          <a:bodyPr wrap="square">
            <a:spAutoFit/>
          </a:bodyPr>
          <a:lstStyle/>
          <a:p>
            <a:pPr algn="ctr" eaLnBrk="1" hangingPunct="1">
              <a:spcBef>
                <a:spcPct val="50000"/>
              </a:spcBef>
            </a:pPr>
            <a:r>
              <a:rPr lang="el-GR" sz="2400" b="1" dirty="0" smtClean="0"/>
              <a:t>Το ηλεκτρικό </a:t>
            </a:r>
            <a:r>
              <a:rPr lang="el-GR" sz="2400" b="1" dirty="0"/>
              <a:t>φορτίο που περικλείεται από την κλειστή </a:t>
            </a:r>
            <a:r>
              <a:rPr lang="el-GR" sz="2400" b="1" dirty="0" smtClean="0"/>
              <a:t>επιφάνεια είναι </a:t>
            </a:r>
            <a:r>
              <a:rPr lang="el-GR" sz="2400" b="1" dirty="0" smtClean="0">
                <a:solidFill>
                  <a:srgbClr val="FF0000"/>
                </a:solidFill>
              </a:rPr>
              <a:t>μηδέν</a:t>
            </a:r>
            <a:r>
              <a:rPr lang="el-GR" sz="2400" b="1" dirty="0" smtClean="0"/>
              <a:t> επομένως, η ηλεκτρική ροή Φ</a:t>
            </a:r>
            <a:r>
              <a:rPr lang="el-GR" sz="2400" b="1" baseline="-25000" dirty="0" smtClean="0"/>
              <a:t>Ε</a:t>
            </a:r>
            <a:r>
              <a:rPr lang="el-GR" sz="2400" b="1" dirty="0" smtClean="0"/>
              <a:t> που διαπερνά την κλειστή επιφάνεια είναι </a:t>
            </a:r>
            <a:r>
              <a:rPr lang="el-GR" sz="2400" b="1" dirty="0" smtClean="0">
                <a:solidFill>
                  <a:srgbClr val="FF0000"/>
                </a:solidFill>
              </a:rPr>
              <a:t>ΜΗΔΕΝ,</a:t>
            </a:r>
            <a:r>
              <a:rPr lang="el-GR" sz="2400" b="1" dirty="0" smtClean="0"/>
              <a:t> παρόλο που αυτή βρίσκεται μέσα στο ηλεκτρικό πεδίο και σε κάθε σημείο της, </a:t>
            </a:r>
            <a:r>
              <a:rPr lang="el-GR" sz="2400" b="1" dirty="0" smtClean="0">
                <a:solidFill>
                  <a:srgbClr val="FF0000"/>
                </a:solidFill>
              </a:rPr>
              <a:t>η ένταση Ε είναι διάφορη του μηδενός</a:t>
            </a:r>
            <a:r>
              <a:rPr lang="el-GR" sz="2400" b="1" dirty="0" smtClean="0"/>
              <a:t>.</a:t>
            </a:r>
            <a:endParaRPr lang="el-GR" sz="2400" b="1" dirty="0"/>
          </a:p>
        </p:txBody>
      </p:sp>
      <p:sp>
        <p:nvSpPr>
          <p:cNvPr id="738313" name="AutoShape 1033"/>
          <p:cNvSpPr>
            <a:spLocks noChangeArrowheads="1"/>
          </p:cNvSpPr>
          <p:nvPr/>
        </p:nvSpPr>
        <p:spPr bwMode="auto">
          <a:xfrm flipH="1" flipV="1">
            <a:off x="10668000" y="2362200"/>
            <a:ext cx="609600" cy="1447800"/>
          </a:xfrm>
          <a:prstGeom prst="curvedRightArrow">
            <a:avLst>
              <a:gd name="adj1" fmla="val 71103"/>
              <a:gd name="adj2" fmla="val 139715"/>
              <a:gd name="adj3" fmla="val 43940"/>
            </a:avLst>
          </a:prstGeom>
          <a:gradFill rotWithShape="0">
            <a:gsLst>
              <a:gs pos="0">
                <a:srgbClr val="FFFF00"/>
              </a:gs>
              <a:gs pos="100000">
                <a:srgbClr val="FF6600"/>
              </a:gs>
            </a:gsLst>
            <a:lin ang="0" scaled="1"/>
          </a:gradFill>
          <a:ln w="12700">
            <a:solidFill>
              <a:schemeClr val="tx1"/>
            </a:solidFill>
            <a:miter lim="800000"/>
            <a:headEnd/>
            <a:tailEnd/>
          </a:ln>
          <a:effectLst/>
        </p:spPr>
        <p:txBody>
          <a:bodyPr wrap="none" anchor="ctr"/>
          <a:lstStyle/>
          <a:p>
            <a:endParaRPr lang="el-GR"/>
          </a:p>
        </p:txBody>
      </p:sp>
      <p:sp>
        <p:nvSpPr>
          <p:cNvPr id="13" name="Text Box 4"/>
          <p:cNvSpPr txBox="1">
            <a:spLocks noChangeArrowheads="1"/>
          </p:cNvSpPr>
          <p:nvPr/>
        </p:nvSpPr>
        <p:spPr bwMode="auto">
          <a:xfrm>
            <a:off x="304800" y="198190"/>
            <a:ext cx="11582400"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3600" b="1" dirty="0" smtClean="0">
                <a:solidFill>
                  <a:srgbClr val="5FCBEF"/>
                </a:solidFill>
              </a:rPr>
              <a:t>Ο Νόμος του </a:t>
            </a:r>
            <a:r>
              <a:rPr lang="en-US" sz="3600" b="1" dirty="0" smtClean="0">
                <a:solidFill>
                  <a:srgbClr val="5FCBEF"/>
                </a:solidFill>
              </a:rPr>
              <a:t>Gauss</a:t>
            </a:r>
            <a:r>
              <a:rPr lang="el-GR" sz="3600" b="1" dirty="0" smtClean="0">
                <a:solidFill>
                  <a:srgbClr val="5FCBEF"/>
                </a:solidFill>
              </a:rPr>
              <a:t> για το ηλεκτρικό πεδίο</a:t>
            </a:r>
            <a:endParaRPr lang="el-GR" sz="3600" b="1" dirty="0">
              <a:solidFill>
                <a:srgbClr val="5FCBEF"/>
              </a:solidFill>
            </a:endParaRPr>
          </a:p>
        </p:txBody>
      </p:sp>
      <p:sp>
        <p:nvSpPr>
          <p:cNvPr id="14" name="Text Box 5"/>
          <p:cNvSpPr txBox="1">
            <a:spLocks noChangeArrowheads="1"/>
          </p:cNvSpPr>
          <p:nvPr/>
        </p:nvSpPr>
        <p:spPr bwMode="auto">
          <a:xfrm>
            <a:off x="203200" y="1766888"/>
            <a:ext cx="4064000" cy="525401"/>
          </a:xfrm>
          <a:prstGeom prst="rect">
            <a:avLst/>
          </a:prstGeom>
          <a:solidFill>
            <a:srgbClr val="FFFF00">
              <a:alpha val="50000"/>
            </a:srgbClr>
          </a:solidFill>
          <a:ln w="50800">
            <a:noFill/>
            <a:miter lim="800000"/>
            <a:headEnd/>
            <a:tailEnd/>
          </a:ln>
          <a:effectLst/>
          <a:scene3d>
            <a:camera prst="orthographicFront"/>
            <a:lightRig rig="threePt" dir="t"/>
          </a:scene3d>
          <a:sp3d>
            <a:bevelT/>
          </a:sp3d>
        </p:spPr>
        <p:txBody>
          <a:bodyPr lIns="90000" tIns="46800" rIns="90000" bIns="46800">
            <a:spAutoFit/>
          </a:bodyPr>
          <a:lstStyle/>
          <a:p>
            <a:pPr algn="ctr">
              <a:spcBef>
                <a:spcPct val="50000"/>
              </a:spcBef>
            </a:pPr>
            <a:r>
              <a:rPr lang="el-GR" sz="2800" b="1" dirty="0"/>
              <a:t>Ηλεκτρικό Πεδίο</a:t>
            </a:r>
            <a:endParaRPr lang="en-US" sz="2800" b="1" dirty="0"/>
          </a:p>
        </p:txBody>
      </p:sp>
      <p:sp>
        <p:nvSpPr>
          <p:cNvPr id="15" name="Text Box 5"/>
          <p:cNvSpPr txBox="1">
            <a:spLocks noChangeArrowheads="1"/>
          </p:cNvSpPr>
          <p:nvPr/>
        </p:nvSpPr>
        <p:spPr bwMode="auto">
          <a:xfrm>
            <a:off x="5863019" y="1309688"/>
            <a:ext cx="4064000" cy="525401"/>
          </a:xfrm>
          <a:prstGeom prst="rect">
            <a:avLst/>
          </a:prstGeom>
          <a:solidFill>
            <a:srgbClr val="FFFF00">
              <a:alpha val="50000"/>
            </a:srgbClr>
          </a:solidFill>
          <a:ln w="50800">
            <a:noFill/>
            <a:miter lim="800000"/>
            <a:headEnd/>
            <a:tailEnd/>
          </a:ln>
          <a:effectLst/>
          <a:scene3d>
            <a:camera prst="orthographicFront"/>
            <a:lightRig rig="threePt" dir="t"/>
          </a:scene3d>
          <a:sp3d>
            <a:bevelT/>
          </a:sp3d>
        </p:spPr>
        <p:txBody>
          <a:bodyPr lIns="90000" tIns="46800" rIns="90000" bIns="46800">
            <a:spAutoFit/>
          </a:bodyPr>
          <a:lstStyle/>
          <a:p>
            <a:pPr algn="ctr">
              <a:spcBef>
                <a:spcPct val="50000"/>
              </a:spcBef>
            </a:pPr>
            <a:r>
              <a:rPr lang="el-GR" sz="2800" b="1" dirty="0" smtClean="0">
                <a:solidFill>
                  <a:srgbClr val="002060"/>
                </a:solidFill>
              </a:rPr>
              <a:t>Νόμος του </a:t>
            </a:r>
            <a:r>
              <a:rPr lang="en-US" sz="2800" b="1" dirty="0" smtClean="0">
                <a:solidFill>
                  <a:srgbClr val="002060"/>
                </a:solidFill>
              </a:rPr>
              <a:t>Gauss</a:t>
            </a:r>
            <a:endParaRPr lang="en-US" sz="2800" b="1" dirty="0">
              <a:solidFill>
                <a:srgbClr val="002060"/>
              </a:solidFill>
            </a:endParaRPr>
          </a:p>
        </p:txBody>
      </p:sp>
      <p:pic>
        <p:nvPicPr>
          <p:cNvPr id="16" name="Picture 2" descr="Αποτέλεσμα εικόνας για Maxwell">
            <a:hlinkClick r:id="rId6"/>
          </p:cNvPr>
          <p:cNvPicPr>
            <a:picLocks noChangeAspect="1" noChangeArrowheads="1"/>
          </p:cNvPicPr>
          <p:nvPr/>
        </p:nvPicPr>
        <p:blipFill>
          <a:blip r:embed="rId7" cstate="print"/>
          <a:srcRect/>
          <a:stretch>
            <a:fillRect/>
          </a:stretch>
        </p:blipFill>
        <p:spPr bwMode="auto">
          <a:xfrm>
            <a:off x="10808588" y="148576"/>
            <a:ext cx="1257285" cy="1690733"/>
          </a:xfrm>
          <a:prstGeom prst="rect">
            <a:avLst/>
          </a:prstGeom>
          <a:noFill/>
          <a:scene3d>
            <a:camera prst="orthographicFront"/>
            <a:lightRig rig="threePt" dir="t"/>
          </a:scene3d>
          <a:sp3d>
            <a:bevelT/>
          </a:sp3d>
        </p:spPr>
      </p:pic>
      <p:sp>
        <p:nvSpPr>
          <p:cNvPr id="19" name="18 - Θέση αριθμού διαφάνειας"/>
          <p:cNvSpPr>
            <a:spLocks noGrp="1"/>
          </p:cNvSpPr>
          <p:nvPr>
            <p:ph type="sldNum" sz="quarter" idx="12"/>
          </p:nvPr>
        </p:nvSpPr>
        <p:spPr/>
        <p:txBody>
          <a:bodyPr/>
          <a:lstStyle/>
          <a:p>
            <a:fld id="{C2F5A187-A889-495D-B202-899DA2CF5BAE}" type="slidenum">
              <a:rPr lang="en-US" smtClean="0"/>
              <a:pPr/>
              <a:t>45</a:t>
            </a:fld>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 TextBox"/>
          <p:cNvSpPr txBox="1"/>
          <p:nvPr/>
        </p:nvSpPr>
        <p:spPr>
          <a:xfrm>
            <a:off x="4736054" y="1212752"/>
            <a:ext cx="2904067" cy="461665"/>
          </a:xfrm>
          <a:prstGeom prst="rect">
            <a:avLst/>
          </a:prstGeom>
          <a:solidFill>
            <a:schemeClr val="accent1">
              <a:lumMod val="40000"/>
              <a:lumOff val="60000"/>
            </a:schemeClr>
          </a:solidFill>
          <a:scene3d>
            <a:camera prst="orthographicFront"/>
            <a:lightRig rig="threePt" dir="t"/>
          </a:scene3d>
          <a:sp3d>
            <a:bevelT/>
          </a:sp3d>
        </p:spPr>
        <p:txBody>
          <a:bodyPr wrap="square" rtlCol="0">
            <a:spAutoFit/>
          </a:bodyPr>
          <a:lstStyle/>
          <a:p>
            <a:pPr algn="ctr"/>
            <a:r>
              <a:rPr lang="el-GR" sz="2400" b="1" dirty="0" smtClean="0">
                <a:solidFill>
                  <a:srgbClr val="002060"/>
                </a:solidFill>
              </a:rPr>
              <a:t>Ηλεκτρικό Πεδίο</a:t>
            </a:r>
            <a:endParaRPr lang="el-GR" sz="2400" b="1" dirty="0">
              <a:solidFill>
                <a:srgbClr val="002060"/>
              </a:solidFill>
            </a:endParaRPr>
          </a:p>
        </p:txBody>
      </p:sp>
      <p:graphicFrame>
        <p:nvGraphicFramePr>
          <p:cNvPr id="454662" name="Object 6"/>
          <p:cNvGraphicFramePr>
            <a:graphicFrameLocks noChangeAspect="1"/>
          </p:cNvGraphicFramePr>
          <p:nvPr/>
        </p:nvGraphicFramePr>
        <p:xfrm>
          <a:off x="4186019" y="5103266"/>
          <a:ext cx="3970337" cy="911225"/>
        </p:xfrm>
        <a:graphic>
          <a:graphicData uri="http://schemas.openxmlformats.org/presentationml/2006/ole">
            <mc:AlternateContent xmlns:mc="http://schemas.openxmlformats.org/markup-compatibility/2006">
              <mc:Choice xmlns:v="urn:schemas-microsoft-com:vml" Requires="v">
                <p:oleObj spid="_x0000_s456712" name="Equation" r:id="rId3" imgW="2476440" imgH="863280" progId="Equation.DSMT4">
                  <p:embed/>
                </p:oleObj>
              </mc:Choice>
              <mc:Fallback>
                <p:oleObj name="Equation" r:id="rId3" imgW="2476440" imgH="86328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6019" y="5103266"/>
                        <a:ext cx="3970337" cy="911225"/>
                      </a:xfrm>
                      <a:prstGeom prst="rect">
                        <a:avLst/>
                      </a:prstGeom>
                      <a:solidFill>
                        <a:srgbClr val="99CCFF"/>
                      </a:solidFill>
                      <a:effectLst>
                        <a:outerShdw dist="35921" dir="2700000" algn="ctr" rotWithShape="0">
                          <a:srgbClr val="808080"/>
                        </a:outerShdw>
                      </a:effectLst>
                    </p:spPr>
                  </p:pic>
                </p:oleObj>
              </mc:Fallback>
            </mc:AlternateContent>
          </a:graphicData>
        </a:graphic>
      </p:graphicFrame>
      <p:pic>
        <p:nvPicPr>
          <p:cNvPr id="455686" name="Picture 6"/>
          <p:cNvPicPr>
            <a:picLocks noChangeAspect="1" noChangeArrowheads="1"/>
          </p:cNvPicPr>
          <p:nvPr/>
        </p:nvPicPr>
        <p:blipFill>
          <a:blip r:embed="rId5" cstate="print"/>
          <a:srcRect/>
          <a:stretch>
            <a:fillRect/>
          </a:stretch>
        </p:blipFill>
        <p:spPr bwMode="auto">
          <a:xfrm>
            <a:off x="8928045" y="2136241"/>
            <a:ext cx="3179174" cy="2393731"/>
          </a:xfrm>
          <a:prstGeom prst="rect">
            <a:avLst/>
          </a:prstGeom>
          <a:noFill/>
          <a:ln w="9525">
            <a:noFill/>
            <a:miter lim="800000"/>
            <a:headEnd/>
            <a:tailEnd/>
          </a:ln>
          <a:scene3d>
            <a:camera prst="orthographicFront"/>
            <a:lightRig rig="threePt" dir="t"/>
          </a:scene3d>
          <a:sp3d>
            <a:bevelT/>
          </a:sp3d>
        </p:spPr>
      </p:pic>
      <p:pic>
        <p:nvPicPr>
          <p:cNvPr id="455687" name="Picture 7"/>
          <p:cNvPicPr>
            <a:picLocks noChangeAspect="1" noChangeArrowheads="1"/>
          </p:cNvPicPr>
          <p:nvPr/>
        </p:nvPicPr>
        <p:blipFill>
          <a:blip r:embed="rId6" cstate="print"/>
          <a:srcRect/>
          <a:stretch>
            <a:fillRect/>
          </a:stretch>
        </p:blipFill>
        <p:spPr bwMode="auto">
          <a:xfrm>
            <a:off x="31537" y="2126224"/>
            <a:ext cx="8765939" cy="2498341"/>
          </a:xfrm>
          <a:prstGeom prst="rect">
            <a:avLst/>
          </a:prstGeom>
          <a:noFill/>
          <a:ln w="9525">
            <a:noFill/>
            <a:miter lim="800000"/>
            <a:headEnd/>
            <a:tailEnd/>
          </a:ln>
          <a:scene3d>
            <a:camera prst="orthographicFront"/>
            <a:lightRig rig="threePt" dir="t"/>
          </a:scene3d>
          <a:sp3d>
            <a:bevelT/>
          </a:sp3d>
        </p:spPr>
      </p:pic>
      <p:sp>
        <p:nvSpPr>
          <p:cNvPr id="10" name="Text Box 4"/>
          <p:cNvSpPr txBox="1">
            <a:spLocks noChangeArrowheads="1"/>
          </p:cNvSpPr>
          <p:nvPr/>
        </p:nvSpPr>
        <p:spPr bwMode="auto">
          <a:xfrm>
            <a:off x="304800" y="198190"/>
            <a:ext cx="11582400"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3600" b="1" dirty="0" smtClean="0">
                <a:solidFill>
                  <a:srgbClr val="5FCBEF"/>
                </a:solidFill>
              </a:rPr>
              <a:t>Ο Νόμος του </a:t>
            </a:r>
            <a:r>
              <a:rPr lang="en-US" sz="3600" b="1" dirty="0" smtClean="0">
                <a:solidFill>
                  <a:srgbClr val="5FCBEF"/>
                </a:solidFill>
              </a:rPr>
              <a:t>Gauss</a:t>
            </a:r>
            <a:r>
              <a:rPr lang="el-GR" sz="3600" b="1" dirty="0" smtClean="0">
                <a:solidFill>
                  <a:srgbClr val="5FCBEF"/>
                </a:solidFill>
              </a:rPr>
              <a:t> για το ηλεκτρικό πεδίο</a:t>
            </a:r>
            <a:endParaRPr lang="el-GR" sz="3600" b="1" dirty="0">
              <a:solidFill>
                <a:srgbClr val="5FCBEF"/>
              </a:solidFill>
            </a:endParaRPr>
          </a:p>
        </p:txBody>
      </p:sp>
      <p:sp>
        <p:nvSpPr>
          <p:cNvPr id="12" name="11 - Θέση αριθμού διαφάνειας"/>
          <p:cNvSpPr>
            <a:spLocks noGrp="1"/>
          </p:cNvSpPr>
          <p:nvPr>
            <p:ph type="sldNum" sz="quarter" idx="12"/>
          </p:nvPr>
        </p:nvSpPr>
        <p:spPr/>
        <p:txBody>
          <a:bodyPr/>
          <a:lstStyle/>
          <a:p>
            <a:fld id="{C2F5A187-A889-495D-B202-899DA2CF5BAE}" type="slidenum">
              <a:rPr lang="en-US" smtClean="0"/>
              <a:pPr/>
              <a:t>46</a:t>
            </a:fld>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4" name="Text Box 2"/>
          <p:cNvSpPr txBox="1">
            <a:spLocks noChangeArrowheads="1"/>
          </p:cNvSpPr>
          <p:nvPr/>
        </p:nvSpPr>
        <p:spPr bwMode="auto">
          <a:xfrm>
            <a:off x="481944" y="3118236"/>
            <a:ext cx="11074400" cy="2462213"/>
          </a:xfrm>
          <a:prstGeom prst="rect">
            <a:avLst/>
          </a:prstGeom>
          <a:solidFill>
            <a:srgbClr val="91B5BD"/>
          </a:solidFill>
          <a:ln w="9525">
            <a:noFill/>
            <a:miter lim="800000"/>
            <a:headEnd/>
            <a:tailEnd/>
          </a:ln>
          <a:effectLst>
            <a:outerShdw dist="35921" dir="2700000" algn="ctr" rotWithShape="0">
              <a:schemeClr val="bg2"/>
            </a:outerShdw>
          </a:effectLst>
          <a:scene3d>
            <a:camera prst="orthographicFront"/>
            <a:lightRig rig="threePt" dir="t"/>
          </a:scene3d>
          <a:sp3d>
            <a:bevelT/>
          </a:sp3d>
        </p:spPr>
        <p:txBody>
          <a:bodyPr wrap="square">
            <a:spAutoFit/>
          </a:bodyPr>
          <a:lstStyle/>
          <a:p>
            <a:pPr algn="ctr" eaLnBrk="1" hangingPunct="1">
              <a:spcBef>
                <a:spcPct val="50000"/>
              </a:spcBef>
              <a:buFont typeface="Wingdings" pitchFamily="2" charset="2"/>
              <a:buChar char="Ø"/>
            </a:pPr>
            <a:r>
              <a:rPr lang="el-GR" sz="2800" dirty="0" smtClean="0">
                <a:solidFill>
                  <a:srgbClr val="0000FF"/>
                </a:solidFill>
              </a:rPr>
              <a:t> </a:t>
            </a:r>
            <a:r>
              <a:rPr lang="el-GR" sz="2800" b="1" dirty="0" smtClean="0">
                <a:solidFill>
                  <a:srgbClr val="0000FF"/>
                </a:solidFill>
              </a:rPr>
              <a:t>Ο Νόμος </a:t>
            </a:r>
            <a:r>
              <a:rPr lang="el-GR" sz="2800" b="1" dirty="0">
                <a:solidFill>
                  <a:srgbClr val="0000FF"/>
                </a:solidFill>
              </a:rPr>
              <a:t>του </a:t>
            </a:r>
            <a:r>
              <a:rPr lang="en-US" sz="2800" b="1" dirty="0">
                <a:solidFill>
                  <a:srgbClr val="0000FF"/>
                </a:solidFill>
              </a:rPr>
              <a:t>Gauss</a:t>
            </a:r>
            <a:r>
              <a:rPr lang="el-GR" sz="2800" b="1" dirty="0">
                <a:solidFill>
                  <a:srgbClr val="0000FF"/>
                </a:solidFill>
              </a:rPr>
              <a:t> </a:t>
            </a:r>
            <a:r>
              <a:rPr lang="el-GR" sz="2800" b="1" dirty="0" smtClean="0">
                <a:solidFill>
                  <a:srgbClr val="0000FF"/>
                </a:solidFill>
              </a:rPr>
              <a:t>έχει </a:t>
            </a:r>
            <a:r>
              <a:rPr lang="el-GR" sz="2800" b="1" dirty="0" smtClean="0">
                <a:solidFill>
                  <a:srgbClr val="C00000"/>
                </a:solidFill>
              </a:rPr>
              <a:t>γενική ισχύ</a:t>
            </a:r>
            <a:r>
              <a:rPr lang="el-GR" sz="2800" b="1" dirty="0" smtClean="0">
                <a:solidFill>
                  <a:srgbClr val="0000FF"/>
                </a:solidFill>
              </a:rPr>
              <a:t>. Ισχύει για οποιοδήποτε πεδίο, οποιεσδήποτε και εάν είναι οι πηγές παραγωγής του.</a:t>
            </a:r>
          </a:p>
          <a:p>
            <a:pPr algn="ctr" eaLnBrk="1" hangingPunct="1">
              <a:spcBef>
                <a:spcPct val="50000"/>
              </a:spcBef>
              <a:buFont typeface="Wingdings" pitchFamily="2" charset="2"/>
              <a:buChar char="Ø"/>
            </a:pPr>
            <a:r>
              <a:rPr lang="el-GR" sz="2800" b="1" dirty="0" smtClean="0">
                <a:solidFill>
                  <a:srgbClr val="0000FF"/>
                </a:solidFill>
              </a:rPr>
              <a:t> Ως εργαλείο υπολογισμού εντάσεων μπορεί να χρησιμοποιηθεί </a:t>
            </a:r>
            <a:r>
              <a:rPr lang="el-GR" sz="2800" b="1" dirty="0" smtClean="0">
                <a:solidFill>
                  <a:srgbClr val="C00000"/>
                </a:solidFill>
              </a:rPr>
              <a:t>ΜΟΝΟ</a:t>
            </a:r>
            <a:r>
              <a:rPr lang="el-GR" sz="2800" b="1" dirty="0" smtClean="0">
                <a:solidFill>
                  <a:srgbClr val="0000FF"/>
                </a:solidFill>
              </a:rPr>
              <a:t> εάν το αντίστοιχο πεδίο παρουσιάζει </a:t>
            </a:r>
            <a:r>
              <a:rPr lang="el-GR" sz="2800" b="1" dirty="0" smtClean="0">
                <a:solidFill>
                  <a:srgbClr val="C00000"/>
                </a:solidFill>
              </a:rPr>
              <a:t>ΣΥΜΜΕΤΡΙΑ</a:t>
            </a:r>
            <a:r>
              <a:rPr lang="el-GR" sz="2800" b="1" dirty="0" smtClean="0">
                <a:solidFill>
                  <a:srgbClr val="0000FF"/>
                </a:solidFill>
              </a:rPr>
              <a:t> την οποία γνωρίζουμε.</a:t>
            </a:r>
            <a:endParaRPr lang="el-GR" sz="2800" b="1" dirty="0">
              <a:solidFill>
                <a:srgbClr val="0000FF"/>
              </a:solidFill>
            </a:endParaRPr>
          </a:p>
        </p:txBody>
      </p:sp>
      <p:graphicFrame>
        <p:nvGraphicFramePr>
          <p:cNvPr id="758785" name="Object 1"/>
          <p:cNvGraphicFramePr>
            <a:graphicFrameLocks noChangeAspect="1"/>
          </p:cNvGraphicFramePr>
          <p:nvPr>
            <p:extLst>
              <p:ext uri="{D42A27DB-BD31-4B8C-83A1-F6EECF244321}">
                <p14:modId xmlns:p14="http://schemas.microsoft.com/office/powerpoint/2010/main" val="2293363504"/>
              </p:ext>
            </p:extLst>
          </p:nvPr>
        </p:nvGraphicFramePr>
        <p:xfrm>
          <a:off x="5854319" y="1108012"/>
          <a:ext cx="3776663" cy="1354137"/>
        </p:xfrm>
        <a:graphic>
          <a:graphicData uri="http://schemas.openxmlformats.org/presentationml/2006/ole">
            <mc:AlternateContent xmlns:mc="http://schemas.openxmlformats.org/markup-compatibility/2006">
              <mc:Choice xmlns:v="urn:schemas-microsoft-com:vml" Requires="v">
                <p:oleObj spid="_x0000_s392204" name="Equation" r:id="rId3" imgW="2641320" imgH="1282680" progId="Equation.DSMT4">
                  <p:embed/>
                </p:oleObj>
              </mc:Choice>
              <mc:Fallback>
                <p:oleObj name="Equation" r:id="rId3" imgW="2641320" imgH="1282680" progId="Equation.DSMT4">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4319" y="1108012"/>
                        <a:ext cx="3776663" cy="1354137"/>
                      </a:xfrm>
                      <a:prstGeom prst="rect">
                        <a:avLst/>
                      </a:prstGeom>
                      <a:solidFill>
                        <a:srgbClr val="99CCFF"/>
                      </a:solidFill>
                      <a:effectLst>
                        <a:outerShdw dist="35921" dir="2700000" algn="ctr" rotWithShape="0">
                          <a:srgbClr val="808080"/>
                        </a:outerShdw>
                      </a:effectLst>
                    </p:spPr>
                  </p:pic>
                </p:oleObj>
              </mc:Fallback>
            </mc:AlternateContent>
          </a:graphicData>
        </a:graphic>
      </p:graphicFrame>
      <p:sp>
        <p:nvSpPr>
          <p:cNvPr id="12" name="Text Box 4"/>
          <p:cNvSpPr txBox="1">
            <a:spLocks noChangeArrowheads="1"/>
          </p:cNvSpPr>
          <p:nvPr/>
        </p:nvSpPr>
        <p:spPr bwMode="auto">
          <a:xfrm>
            <a:off x="304800" y="198190"/>
            <a:ext cx="11582400"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3600" b="1" dirty="0" smtClean="0">
                <a:solidFill>
                  <a:srgbClr val="5FCBEF"/>
                </a:solidFill>
              </a:rPr>
              <a:t>Ο Νόμος του </a:t>
            </a:r>
            <a:r>
              <a:rPr lang="en-US" sz="3600" b="1" dirty="0" smtClean="0">
                <a:solidFill>
                  <a:srgbClr val="5FCBEF"/>
                </a:solidFill>
              </a:rPr>
              <a:t>Gauss</a:t>
            </a:r>
            <a:endParaRPr lang="el-GR" sz="3600" b="1" dirty="0">
              <a:solidFill>
                <a:srgbClr val="5FCBEF"/>
              </a:solidFill>
            </a:endParaRPr>
          </a:p>
        </p:txBody>
      </p:sp>
      <p:sp>
        <p:nvSpPr>
          <p:cNvPr id="13" name="Text Box 5"/>
          <p:cNvSpPr txBox="1">
            <a:spLocks noChangeArrowheads="1"/>
          </p:cNvSpPr>
          <p:nvPr/>
        </p:nvSpPr>
        <p:spPr bwMode="auto">
          <a:xfrm>
            <a:off x="681292" y="1492789"/>
            <a:ext cx="4064000" cy="525401"/>
          </a:xfrm>
          <a:prstGeom prst="rect">
            <a:avLst/>
          </a:prstGeom>
          <a:solidFill>
            <a:srgbClr val="FFFF00">
              <a:alpha val="50000"/>
            </a:srgbClr>
          </a:solidFill>
          <a:ln w="50800">
            <a:noFill/>
            <a:miter lim="800000"/>
            <a:headEnd/>
            <a:tailEnd/>
          </a:ln>
          <a:effectLst/>
          <a:scene3d>
            <a:camera prst="orthographicFront"/>
            <a:lightRig rig="threePt" dir="t"/>
          </a:scene3d>
          <a:sp3d>
            <a:bevelT/>
          </a:sp3d>
        </p:spPr>
        <p:txBody>
          <a:bodyPr lIns="90000" tIns="46800" rIns="90000" bIns="46800">
            <a:spAutoFit/>
          </a:bodyPr>
          <a:lstStyle/>
          <a:p>
            <a:pPr algn="ctr">
              <a:spcBef>
                <a:spcPct val="50000"/>
              </a:spcBef>
            </a:pPr>
            <a:r>
              <a:rPr lang="el-GR" sz="2800" b="1" dirty="0"/>
              <a:t>Ηλεκτρικό Πεδίο</a:t>
            </a:r>
            <a:endParaRPr lang="en-US" sz="2800" b="1" dirty="0"/>
          </a:p>
        </p:txBody>
      </p:sp>
      <p:sp>
        <p:nvSpPr>
          <p:cNvPr id="15" name="14 - Θέση αριθμού διαφάνειας"/>
          <p:cNvSpPr>
            <a:spLocks noGrp="1"/>
          </p:cNvSpPr>
          <p:nvPr>
            <p:ph type="sldNum" sz="quarter" idx="12"/>
          </p:nvPr>
        </p:nvSpPr>
        <p:spPr/>
        <p:txBody>
          <a:bodyPr/>
          <a:lstStyle/>
          <a:p>
            <a:fld id="{C2F5A187-A889-495D-B202-899DA2CF5BAE}" type="slidenum">
              <a:rPr lang="en-US" smtClean="0"/>
              <a:pPr/>
              <a:t>47</a:t>
            </a:fld>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8" name="Rectangle 12"/>
          <p:cNvSpPr>
            <a:spLocks noChangeArrowheads="1"/>
          </p:cNvSpPr>
          <p:nvPr/>
        </p:nvSpPr>
        <p:spPr bwMode="auto">
          <a:xfrm>
            <a:off x="0" y="1114425"/>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208919" name="Rectangle 23"/>
          <p:cNvSpPr>
            <a:spLocks noChangeArrowheads="1"/>
          </p:cNvSpPr>
          <p:nvPr/>
        </p:nvSpPr>
        <p:spPr bwMode="auto">
          <a:xfrm>
            <a:off x="0" y="1095375"/>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223237" name="Rectangle 5"/>
          <p:cNvSpPr>
            <a:spLocks noChangeArrowheads="1"/>
          </p:cNvSpPr>
          <p:nvPr/>
        </p:nvSpPr>
        <p:spPr bwMode="auto">
          <a:xfrm>
            <a:off x="0" y="1076325"/>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4"/>
          <p:cNvSpPr>
            <a:spLocks noGrp="1" noChangeArrowheads="1"/>
          </p:cNvSpPr>
          <p:nvPr>
            <p:ph type="title"/>
          </p:nvPr>
        </p:nvSpPr>
        <p:spPr>
          <a:xfrm>
            <a:off x="1177158" y="1359534"/>
            <a:ext cx="9343697" cy="1236536"/>
          </a:xfrm>
        </p:spPr>
        <p:txBody>
          <a:bodyPr>
            <a:normAutofit fontScale="90000"/>
          </a:bodyPr>
          <a:lstStyle/>
          <a:p>
            <a:pPr algn="ctr" eaLnBrk="1" hangingPunct="1"/>
            <a:r>
              <a:rPr lang="el-GR" b="1" dirty="0" smtClean="0">
                <a:solidFill>
                  <a:srgbClr val="0F7698"/>
                </a:solidFill>
              </a:rPr>
              <a:t>Προβλήματα υπολογισμού Έντασης Πεδίου </a:t>
            </a:r>
            <a:r>
              <a:rPr lang="en-US" b="1" dirty="0" smtClean="0">
                <a:solidFill>
                  <a:srgbClr val="0F7698"/>
                </a:solidFill>
              </a:rPr>
              <a:t/>
            </a:r>
            <a:br>
              <a:rPr lang="en-US" b="1" dirty="0" smtClean="0">
                <a:solidFill>
                  <a:srgbClr val="0F7698"/>
                </a:solidFill>
              </a:rPr>
            </a:br>
            <a:r>
              <a:rPr lang="el-GR" b="1" dirty="0" smtClean="0">
                <a:solidFill>
                  <a:srgbClr val="0F7698"/>
                </a:solidFill>
              </a:rPr>
              <a:t>με τη βοήθεια του νόμου του </a:t>
            </a:r>
            <a:r>
              <a:rPr lang="en-US" b="1" dirty="0" smtClean="0">
                <a:solidFill>
                  <a:srgbClr val="0F7698"/>
                </a:solidFill>
              </a:rPr>
              <a:t>Gauss</a:t>
            </a:r>
            <a:br>
              <a:rPr lang="en-US" b="1" dirty="0" smtClean="0">
                <a:solidFill>
                  <a:srgbClr val="0F7698"/>
                </a:solidFill>
              </a:rPr>
            </a:br>
            <a:r>
              <a:rPr lang="en-US" b="1" dirty="0" smtClean="0">
                <a:solidFill>
                  <a:srgbClr val="0F7698"/>
                </a:solidFill>
              </a:rPr>
              <a:t/>
            </a:r>
            <a:br>
              <a:rPr lang="en-US" b="1" dirty="0" smtClean="0">
                <a:solidFill>
                  <a:srgbClr val="0F7698"/>
                </a:solidFill>
              </a:rPr>
            </a:br>
            <a:endParaRPr lang="en-US" b="1" dirty="0" smtClean="0">
              <a:solidFill>
                <a:srgbClr val="0F7698"/>
              </a:solidFill>
            </a:endParaRPr>
          </a:p>
        </p:txBody>
      </p:sp>
      <p:graphicFrame>
        <p:nvGraphicFramePr>
          <p:cNvPr id="8" name="Object 1"/>
          <p:cNvGraphicFramePr>
            <a:graphicFrameLocks noChangeAspect="1"/>
          </p:cNvGraphicFramePr>
          <p:nvPr>
            <p:extLst>
              <p:ext uri="{D42A27DB-BD31-4B8C-83A1-F6EECF244321}">
                <p14:modId xmlns:p14="http://schemas.microsoft.com/office/powerpoint/2010/main" val="4177869583"/>
              </p:ext>
            </p:extLst>
          </p:nvPr>
        </p:nvGraphicFramePr>
        <p:xfrm>
          <a:off x="5790311" y="2660760"/>
          <a:ext cx="3776663" cy="1354137"/>
        </p:xfrm>
        <a:graphic>
          <a:graphicData uri="http://schemas.openxmlformats.org/presentationml/2006/ole">
            <mc:AlternateContent xmlns:mc="http://schemas.openxmlformats.org/markup-compatibility/2006">
              <mc:Choice xmlns:v="urn:schemas-microsoft-com:vml" Requires="v">
                <p:oleObj spid="_x0000_s428044" name="Equation" r:id="rId3" imgW="2641320" imgH="1282680" progId="Equation.DSMT4">
                  <p:embed/>
                </p:oleObj>
              </mc:Choice>
              <mc:Fallback>
                <p:oleObj name="Equation" r:id="rId3" imgW="2641320" imgH="128268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0311" y="2660760"/>
                        <a:ext cx="3776663" cy="1354137"/>
                      </a:xfrm>
                      <a:prstGeom prst="rect">
                        <a:avLst/>
                      </a:prstGeom>
                      <a:solidFill>
                        <a:srgbClr val="99CCFF"/>
                      </a:solidFill>
                      <a:effectLst>
                        <a:outerShdw dist="35921" dir="2700000" algn="ctr" rotWithShape="0">
                          <a:srgbClr val="808080"/>
                        </a:outerShdw>
                      </a:effectLst>
                    </p:spPr>
                  </p:pic>
                </p:oleObj>
              </mc:Fallback>
            </mc:AlternateContent>
          </a:graphicData>
        </a:graphic>
      </p:graphicFrame>
      <p:sp>
        <p:nvSpPr>
          <p:cNvPr id="9" name="Text Box 5"/>
          <p:cNvSpPr txBox="1">
            <a:spLocks noChangeArrowheads="1"/>
          </p:cNvSpPr>
          <p:nvPr/>
        </p:nvSpPr>
        <p:spPr bwMode="auto">
          <a:xfrm>
            <a:off x="489268" y="2890089"/>
            <a:ext cx="4064000" cy="525401"/>
          </a:xfrm>
          <a:prstGeom prst="rect">
            <a:avLst/>
          </a:prstGeom>
          <a:solidFill>
            <a:srgbClr val="FFFF00">
              <a:alpha val="50000"/>
            </a:srgbClr>
          </a:solidFill>
          <a:ln w="50800">
            <a:noFill/>
            <a:miter lim="800000"/>
            <a:headEnd/>
            <a:tailEnd/>
          </a:ln>
          <a:effectLst/>
          <a:scene3d>
            <a:camera prst="orthographicFront"/>
            <a:lightRig rig="threePt" dir="t"/>
          </a:scene3d>
          <a:sp3d>
            <a:bevelT/>
          </a:sp3d>
        </p:spPr>
        <p:txBody>
          <a:bodyPr lIns="90000" tIns="46800" rIns="90000" bIns="46800">
            <a:spAutoFit/>
          </a:bodyPr>
          <a:lstStyle/>
          <a:p>
            <a:pPr algn="ctr">
              <a:spcBef>
                <a:spcPct val="50000"/>
              </a:spcBef>
            </a:pPr>
            <a:r>
              <a:rPr lang="el-GR" sz="2800" b="1" dirty="0"/>
              <a:t>Ηλεκτρικό Πεδίο</a:t>
            </a:r>
            <a:endParaRPr lang="en-US" sz="2800" b="1" dirty="0"/>
          </a:p>
        </p:txBody>
      </p:sp>
      <p:sp>
        <p:nvSpPr>
          <p:cNvPr id="14" name="13 - Θέση αριθμού διαφάνειας"/>
          <p:cNvSpPr>
            <a:spLocks noGrp="1"/>
          </p:cNvSpPr>
          <p:nvPr>
            <p:ph type="sldNum" sz="quarter" idx="12"/>
          </p:nvPr>
        </p:nvSpPr>
        <p:spPr/>
        <p:txBody>
          <a:bodyPr/>
          <a:lstStyle/>
          <a:p>
            <a:fld id="{C2F5A187-A889-495D-B202-899DA2CF5BAE}" type="slidenum">
              <a:rPr lang="en-US" smtClean="0"/>
              <a:pPr/>
              <a:t>48</a:t>
            </a:fld>
            <a:endParaRPr lang="en-US"/>
          </a:p>
        </p:txBody>
      </p:sp>
      <p:sp>
        <p:nvSpPr>
          <p:cNvPr id="12" name="11 - TextBox"/>
          <p:cNvSpPr txBox="1"/>
          <p:nvPr/>
        </p:nvSpPr>
        <p:spPr>
          <a:xfrm>
            <a:off x="5510444" y="4431115"/>
            <a:ext cx="4651022" cy="830997"/>
          </a:xfrm>
          <a:prstGeom prst="rect">
            <a:avLst/>
          </a:prstGeom>
          <a:solidFill>
            <a:schemeClr val="accent1">
              <a:alpha val="49000"/>
            </a:schemeClr>
          </a:solidFill>
          <a:scene3d>
            <a:camera prst="orthographicFront"/>
            <a:lightRig rig="threePt" dir="t"/>
          </a:scene3d>
          <a:sp3d>
            <a:bevelT/>
          </a:sp3d>
        </p:spPr>
        <p:txBody>
          <a:bodyPr wrap="square" rtlCol="0">
            <a:spAutoFit/>
          </a:bodyPr>
          <a:lstStyle/>
          <a:p>
            <a:pPr algn="ctr"/>
            <a:r>
              <a:rPr lang="el-GR" sz="2400" b="1" dirty="0" smtClean="0">
                <a:solidFill>
                  <a:srgbClr val="002060"/>
                </a:solidFill>
              </a:rPr>
              <a:t>Η 1</a:t>
            </a:r>
            <a:r>
              <a:rPr lang="el-GR" sz="2400" b="1" baseline="30000" dirty="0" smtClean="0">
                <a:solidFill>
                  <a:srgbClr val="002060"/>
                </a:solidFill>
              </a:rPr>
              <a:t>η</a:t>
            </a:r>
            <a:r>
              <a:rPr lang="el-GR" sz="2400" b="1" dirty="0" smtClean="0">
                <a:solidFill>
                  <a:srgbClr val="002060"/>
                </a:solidFill>
              </a:rPr>
              <a:t> από τις τέσσερις υπέροχες εξισώσεις του </a:t>
            </a:r>
            <a:r>
              <a:rPr lang="en-US" sz="2400" b="1" dirty="0" smtClean="0">
                <a:solidFill>
                  <a:srgbClr val="002060"/>
                </a:solidFill>
              </a:rPr>
              <a:t>Maxwell</a:t>
            </a:r>
            <a:endParaRPr lang="el-GR" sz="2400" b="1" dirty="0">
              <a:solidFill>
                <a:srgbClr val="002060"/>
              </a:solidFill>
            </a:endParaRPr>
          </a:p>
        </p:txBody>
      </p:sp>
    </p:spTree>
    <p:extLst>
      <p:ext uri="{BB962C8B-B14F-4D97-AF65-F5344CB8AC3E}">
        <p14:creationId xmlns:p14="http://schemas.microsoft.com/office/powerpoint/2010/main" val="1405838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8" name="Rectangle 12"/>
          <p:cNvSpPr>
            <a:spLocks noChangeArrowheads="1"/>
          </p:cNvSpPr>
          <p:nvPr/>
        </p:nvSpPr>
        <p:spPr bwMode="auto">
          <a:xfrm>
            <a:off x="0" y="1114425"/>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208919" name="Rectangle 23"/>
          <p:cNvSpPr>
            <a:spLocks noChangeArrowheads="1"/>
          </p:cNvSpPr>
          <p:nvPr/>
        </p:nvSpPr>
        <p:spPr bwMode="auto">
          <a:xfrm>
            <a:off x="0" y="1095375"/>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223237" name="Rectangle 5"/>
          <p:cNvSpPr>
            <a:spLocks noChangeArrowheads="1"/>
          </p:cNvSpPr>
          <p:nvPr/>
        </p:nvSpPr>
        <p:spPr bwMode="auto">
          <a:xfrm>
            <a:off x="0" y="1076325"/>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223240" name="Rectangle 8"/>
          <p:cNvSpPr>
            <a:spLocks noChangeArrowheads="1"/>
          </p:cNvSpPr>
          <p:nvPr/>
        </p:nvSpPr>
        <p:spPr bwMode="auto">
          <a:xfrm>
            <a:off x="0" y="112395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4"/>
          <p:cNvSpPr>
            <a:spLocks noGrp="1" noChangeArrowheads="1"/>
          </p:cNvSpPr>
          <p:nvPr>
            <p:ph type="title"/>
          </p:nvPr>
        </p:nvSpPr>
        <p:spPr>
          <a:xfrm>
            <a:off x="430929" y="361029"/>
            <a:ext cx="11277599" cy="542853"/>
          </a:xfrm>
        </p:spPr>
        <p:txBody>
          <a:bodyPr>
            <a:normAutofit/>
          </a:bodyPr>
          <a:lstStyle/>
          <a:p>
            <a:pPr algn="ctr" eaLnBrk="1" hangingPunct="1"/>
            <a:r>
              <a:rPr lang="el-GR" sz="2400" b="1" dirty="0" smtClean="0">
                <a:solidFill>
                  <a:srgbClr val="0F7698"/>
                </a:solidFill>
              </a:rPr>
              <a:t>Προβλήματα υπολογισμού Έντασης Πεδίου</a:t>
            </a:r>
            <a:r>
              <a:rPr lang="en-US" sz="2400" b="1" dirty="0" smtClean="0">
                <a:solidFill>
                  <a:srgbClr val="0F7698"/>
                </a:solidFill>
              </a:rPr>
              <a:t> </a:t>
            </a:r>
            <a:r>
              <a:rPr lang="el-GR" sz="2400" b="1" dirty="0" smtClean="0">
                <a:solidFill>
                  <a:srgbClr val="0F7698"/>
                </a:solidFill>
              </a:rPr>
              <a:t>με χρήση του νόμου του </a:t>
            </a:r>
            <a:r>
              <a:rPr lang="en-US" sz="2400" b="1" dirty="0" smtClean="0">
                <a:solidFill>
                  <a:srgbClr val="0F7698"/>
                </a:solidFill>
              </a:rPr>
              <a:t>Gauss</a:t>
            </a:r>
            <a:r>
              <a:rPr lang="el-GR" sz="2400" b="1" dirty="0" smtClean="0">
                <a:solidFill>
                  <a:srgbClr val="0F7698"/>
                </a:solidFill>
              </a:rPr>
              <a:t> </a:t>
            </a:r>
            <a:endParaRPr lang="en-US" sz="2400" b="1" dirty="0" smtClean="0">
              <a:solidFill>
                <a:srgbClr val="0F7698"/>
              </a:solidFill>
            </a:endParaRPr>
          </a:p>
        </p:txBody>
      </p:sp>
      <p:graphicFrame>
        <p:nvGraphicFramePr>
          <p:cNvPr id="8" name="Object 1"/>
          <p:cNvGraphicFramePr>
            <a:graphicFrameLocks noChangeAspect="1"/>
          </p:cNvGraphicFramePr>
          <p:nvPr>
            <p:extLst>
              <p:ext uri="{D42A27DB-BD31-4B8C-83A1-F6EECF244321}">
                <p14:modId xmlns:p14="http://schemas.microsoft.com/office/powerpoint/2010/main" val="844812600"/>
              </p:ext>
            </p:extLst>
          </p:nvPr>
        </p:nvGraphicFramePr>
        <p:xfrm>
          <a:off x="5653151" y="1037174"/>
          <a:ext cx="3776663" cy="1354137"/>
        </p:xfrm>
        <a:graphic>
          <a:graphicData uri="http://schemas.openxmlformats.org/presentationml/2006/ole">
            <mc:AlternateContent xmlns:mc="http://schemas.openxmlformats.org/markup-compatibility/2006">
              <mc:Choice xmlns:v="urn:schemas-microsoft-com:vml" Requires="v">
                <p:oleObj spid="_x0000_s441355" name="Equation" r:id="rId3" imgW="2641320" imgH="1282680" progId="Equation.DSMT4">
                  <p:embed/>
                </p:oleObj>
              </mc:Choice>
              <mc:Fallback>
                <p:oleObj name="Equation" r:id="rId3" imgW="2641320" imgH="1282680" progId="Equation.DSMT4">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3151" y="1037174"/>
                        <a:ext cx="3776663" cy="1354137"/>
                      </a:xfrm>
                      <a:prstGeom prst="rect">
                        <a:avLst/>
                      </a:prstGeom>
                      <a:solidFill>
                        <a:srgbClr val="99CCFF"/>
                      </a:solidFill>
                      <a:effectLst>
                        <a:outerShdw dist="35921" dir="2700000" algn="ctr" rotWithShape="0">
                          <a:srgbClr val="808080"/>
                        </a:outerShdw>
                      </a:effectLst>
                    </p:spPr>
                  </p:pic>
                </p:oleObj>
              </mc:Fallback>
            </mc:AlternateContent>
          </a:graphicData>
        </a:graphic>
      </p:graphicFrame>
      <p:sp>
        <p:nvSpPr>
          <p:cNvPr id="9" name="Text Box 5"/>
          <p:cNvSpPr txBox="1">
            <a:spLocks noChangeArrowheads="1"/>
          </p:cNvSpPr>
          <p:nvPr/>
        </p:nvSpPr>
        <p:spPr bwMode="auto">
          <a:xfrm>
            <a:off x="598996" y="1449383"/>
            <a:ext cx="4064000" cy="525401"/>
          </a:xfrm>
          <a:prstGeom prst="rect">
            <a:avLst/>
          </a:prstGeom>
          <a:solidFill>
            <a:srgbClr val="FFFF00">
              <a:alpha val="50000"/>
            </a:srgbClr>
          </a:solidFill>
          <a:ln w="50800">
            <a:noFill/>
            <a:miter lim="800000"/>
            <a:headEnd/>
            <a:tailEnd/>
          </a:ln>
          <a:effectLst/>
          <a:scene3d>
            <a:camera prst="orthographicFront"/>
            <a:lightRig rig="threePt" dir="t"/>
          </a:scene3d>
          <a:sp3d>
            <a:bevelT/>
          </a:sp3d>
        </p:spPr>
        <p:txBody>
          <a:bodyPr lIns="90000" tIns="46800" rIns="90000" bIns="46800">
            <a:spAutoFit/>
          </a:bodyPr>
          <a:lstStyle/>
          <a:p>
            <a:pPr algn="ctr">
              <a:spcBef>
                <a:spcPct val="50000"/>
              </a:spcBef>
            </a:pPr>
            <a:r>
              <a:rPr lang="el-GR" sz="2800" b="1" dirty="0"/>
              <a:t>Ηλεκτρικό Πεδίο</a:t>
            </a:r>
            <a:endParaRPr lang="en-US" sz="2800" b="1" dirty="0"/>
          </a:p>
        </p:txBody>
      </p:sp>
      <p:sp>
        <p:nvSpPr>
          <p:cNvPr id="12" name="11 - TextBox"/>
          <p:cNvSpPr txBox="1"/>
          <p:nvPr/>
        </p:nvSpPr>
        <p:spPr>
          <a:xfrm>
            <a:off x="465184" y="2772839"/>
            <a:ext cx="11267090" cy="2000548"/>
          </a:xfrm>
          <a:prstGeom prst="rect">
            <a:avLst/>
          </a:prstGeom>
          <a:noFill/>
        </p:spPr>
        <p:txBody>
          <a:bodyPr wrap="square" rtlCol="0">
            <a:spAutoFit/>
          </a:bodyPr>
          <a:lstStyle/>
          <a:p>
            <a:pPr>
              <a:buClr>
                <a:srgbClr val="C00000"/>
              </a:buClr>
              <a:buFont typeface="Wingdings" pitchFamily="2" charset="2"/>
              <a:buChar char="ü"/>
            </a:pPr>
            <a:r>
              <a:rPr lang="el-GR" sz="2000" b="1" dirty="0" smtClean="0"/>
              <a:t> Εξετάζουμε την </a:t>
            </a:r>
            <a:r>
              <a:rPr lang="el-GR" sz="2400" b="1" dirty="0" smtClean="0">
                <a:solidFill>
                  <a:srgbClr val="002060"/>
                </a:solidFill>
              </a:rPr>
              <a:t>συμμετρία</a:t>
            </a:r>
            <a:r>
              <a:rPr lang="el-GR" sz="2000" b="1" dirty="0" smtClean="0"/>
              <a:t> του πεδίου. Μόνο εάν το πεδίο έχει συγκεκριμένη συμμετρία μπορούμε να χρησιμοποιήσουμε τον νόμο του </a:t>
            </a:r>
            <a:r>
              <a:rPr lang="en-US" sz="2000" b="1" dirty="0" smtClean="0"/>
              <a:t> Gauss</a:t>
            </a:r>
            <a:r>
              <a:rPr lang="el-GR" sz="2000" b="1" dirty="0" smtClean="0"/>
              <a:t> για τον υπολογισμό της έντασης του πεδίου.</a:t>
            </a:r>
          </a:p>
          <a:p>
            <a:pPr>
              <a:buClr>
                <a:srgbClr val="C00000"/>
              </a:buClr>
              <a:buFont typeface="Wingdings" pitchFamily="2" charset="2"/>
              <a:buChar char="ü"/>
            </a:pPr>
            <a:endParaRPr lang="el-GR" sz="2000" b="1" dirty="0" smtClean="0"/>
          </a:p>
          <a:p>
            <a:pPr>
              <a:buClr>
                <a:srgbClr val="C00000"/>
              </a:buClr>
              <a:buFont typeface="Wingdings" pitchFamily="2" charset="2"/>
              <a:buChar char="ü"/>
            </a:pPr>
            <a:r>
              <a:rPr lang="el-GR" sz="2000" b="1" dirty="0" smtClean="0"/>
              <a:t> Η συμμετρία του πεδίου μας καθοδηγεί για την επιλογή της κατάλληλης κλειστής επιφάνειας η οποία πρέπει να έχει την ίδια συμμετρία με το πεδίο.</a:t>
            </a:r>
            <a:endParaRPr lang="el-GR" sz="2000" b="1" dirty="0"/>
          </a:p>
        </p:txBody>
      </p:sp>
      <p:sp>
        <p:nvSpPr>
          <p:cNvPr id="15" name="14 - Θέση αριθμού διαφάνειας"/>
          <p:cNvSpPr>
            <a:spLocks noGrp="1"/>
          </p:cNvSpPr>
          <p:nvPr>
            <p:ph type="sldNum" sz="quarter" idx="12"/>
          </p:nvPr>
        </p:nvSpPr>
        <p:spPr/>
        <p:txBody>
          <a:bodyPr/>
          <a:lstStyle/>
          <a:p>
            <a:fld id="{C2F5A187-A889-495D-B202-899DA2CF5BAE}" type="slidenum">
              <a:rPr lang="en-US" smtClean="0"/>
              <a:pPr/>
              <a:t>49</a:t>
            </a:fld>
            <a:endParaRPr lang="en-US"/>
          </a:p>
        </p:txBody>
      </p:sp>
    </p:spTree>
    <p:extLst>
      <p:ext uri="{BB962C8B-B14F-4D97-AF65-F5344CB8AC3E}">
        <p14:creationId xmlns:p14="http://schemas.microsoft.com/office/powerpoint/2010/main" val="1405838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49" name="Text Box 21"/>
          <p:cNvSpPr txBox="1">
            <a:spLocks noChangeArrowheads="1"/>
          </p:cNvSpPr>
          <p:nvPr/>
        </p:nvSpPr>
        <p:spPr bwMode="auto">
          <a:xfrm>
            <a:off x="7721600" y="3962401"/>
            <a:ext cx="2184400" cy="525401"/>
          </a:xfrm>
          <a:prstGeom prst="rect">
            <a:avLst/>
          </a:prstGeom>
          <a:solidFill>
            <a:schemeClr val="accent1">
              <a:lumMod val="40000"/>
              <a:lumOff val="60000"/>
            </a:schemeClr>
          </a:solidFill>
          <a:ln w="9525">
            <a:noFill/>
            <a:miter lim="800000"/>
            <a:headEnd/>
            <a:tailEnd/>
          </a:ln>
          <a:effectLst>
            <a:outerShdw dist="35921" dir="2700000" algn="ctr" rotWithShape="0">
              <a:schemeClr val="bg2"/>
            </a:outerShdw>
          </a:effectLst>
          <a:scene3d>
            <a:camera prst="orthographicFront"/>
            <a:lightRig rig="threePt" dir="t"/>
          </a:scene3d>
          <a:sp3d>
            <a:bevelT/>
          </a:sp3d>
        </p:spPr>
        <p:txBody>
          <a:bodyPr wrap="square" lIns="90000" tIns="46800" rIns="90000" bIns="46800">
            <a:spAutoFit/>
          </a:bodyPr>
          <a:lstStyle/>
          <a:p>
            <a:r>
              <a:rPr lang="el-GR" sz="2800" b="1" dirty="0"/>
              <a:t>Νουκλεόνια</a:t>
            </a:r>
            <a:endParaRPr lang="en-GB" sz="2800" b="1" dirty="0"/>
          </a:p>
        </p:txBody>
      </p:sp>
      <p:sp>
        <p:nvSpPr>
          <p:cNvPr id="48150" name="Line 22"/>
          <p:cNvSpPr>
            <a:spLocks noChangeShapeType="1"/>
          </p:cNvSpPr>
          <p:nvPr/>
        </p:nvSpPr>
        <p:spPr bwMode="auto">
          <a:xfrm flipH="1">
            <a:off x="8094133" y="4495800"/>
            <a:ext cx="914400" cy="685800"/>
          </a:xfrm>
          <a:prstGeom prst="line">
            <a:avLst/>
          </a:prstGeom>
          <a:noFill/>
          <a:ln w="38100">
            <a:solidFill>
              <a:srgbClr val="FF6600"/>
            </a:solidFill>
            <a:round/>
            <a:headEnd/>
            <a:tailEnd type="triangle" w="med" len="med"/>
          </a:ln>
          <a:effectLst/>
        </p:spPr>
        <p:txBody>
          <a:bodyPr/>
          <a:lstStyle/>
          <a:p>
            <a:endParaRPr lang="el-GR"/>
          </a:p>
        </p:txBody>
      </p:sp>
      <p:sp>
        <p:nvSpPr>
          <p:cNvPr id="48151" name="Line 23"/>
          <p:cNvSpPr>
            <a:spLocks noChangeShapeType="1"/>
          </p:cNvSpPr>
          <p:nvPr/>
        </p:nvSpPr>
        <p:spPr bwMode="auto">
          <a:xfrm>
            <a:off x="9228667" y="4495800"/>
            <a:ext cx="914400" cy="685800"/>
          </a:xfrm>
          <a:prstGeom prst="line">
            <a:avLst/>
          </a:prstGeom>
          <a:noFill/>
          <a:ln w="38100">
            <a:solidFill>
              <a:srgbClr val="FF6600"/>
            </a:solidFill>
            <a:round/>
            <a:headEnd/>
            <a:tailEnd type="triangle" w="med" len="med"/>
          </a:ln>
          <a:effectLst/>
        </p:spPr>
        <p:txBody>
          <a:bodyPr/>
          <a:lstStyle/>
          <a:p>
            <a:endParaRPr lang="el-GR"/>
          </a:p>
        </p:txBody>
      </p:sp>
      <p:sp>
        <p:nvSpPr>
          <p:cNvPr id="48152" name="Text Box 24"/>
          <p:cNvSpPr txBox="1">
            <a:spLocks noChangeArrowheads="1"/>
          </p:cNvSpPr>
          <p:nvPr/>
        </p:nvSpPr>
        <p:spPr bwMode="auto">
          <a:xfrm>
            <a:off x="5791200" y="5334001"/>
            <a:ext cx="2844800" cy="525401"/>
          </a:xfrm>
          <a:prstGeom prst="rect">
            <a:avLst/>
          </a:prstGeom>
          <a:solidFill>
            <a:schemeClr val="accent1">
              <a:lumMod val="40000"/>
              <a:lumOff val="60000"/>
            </a:schemeClr>
          </a:solidFill>
          <a:ln w="9525">
            <a:noFill/>
            <a:miter lim="800000"/>
            <a:headEnd/>
            <a:tailEnd/>
          </a:ln>
          <a:effectLst>
            <a:outerShdw dist="35921" dir="2700000" algn="ctr" rotWithShape="0">
              <a:schemeClr val="bg2"/>
            </a:outerShdw>
          </a:effectLst>
          <a:scene3d>
            <a:camera prst="orthographicFront"/>
            <a:lightRig rig="threePt" dir="t"/>
          </a:scene3d>
          <a:sp3d>
            <a:bevelT/>
          </a:sp3d>
        </p:spPr>
        <p:txBody>
          <a:bodyPr lIns="90000" tIns="46800" rIns="90000" bIns="46800">
            <a:spAutoFit/>
          </a:bodyPr>
          <a:lstStyle/>
          <a:p>
            <a:r>
              <a:rPr lang="el-GR" sz="2800" b="1"/>
              <a:t>Πρωτόνια </a:t>
            </a:r>
            <a:r>
              <a:rPr lang="en-US" sz="2800" b="1"/>
              <a:t>p</a:t>
            </a:r>
            <a:endParaRPr lang="en-GB" sz="2800" b="1"/>
          </a:p>
        </p:txBody>
      </p:sp>
      <p:sp>
        <p:nvSpPr>
          <p:cNvPr id="48153" name="Text Box 25"/>
          <p:cNvSpPr txBox="1">
            <a:spLocks noChangeArrowheads="1"/>
          </p:cNvSpPr>
          <p:nvPr/>
        </p:nvSpPr>
        <p:spPr bwMode="auto">
          <a:xfrm>
            <a:off x="9042400" y="5334001"/>
            <a:ext cx="2844800" cy="525401"/>
          </a:xfrm>
          <a:prstGeom prst="rect">
            <a:avLst/>
          </a:prstGeom>
          <a:solidFill>
            <a:schemeClr val="accent1">
              <a:lumMod val="40000"/>
              <a:lumOff val="60000"/>
            </a:schemeClr>
          </a:solidFill>
          <a:ln w="9525">
            <a:noFill/>
            <a:miter lim="800000"/>
            <a:headEnd/>
            <a:tailEnd/>
          </a:ln>
          <a:effectLst>
            <a:outerShdw dist="35921" dir="2700000" algn="ctr" rotWithShape="0">
              <a:schemeClr val="bg2"/>
            </a:outerShdw>
          </a:effectLst>
          <a:scene3d>
            <a:camera prst="orthographicFront"/>
            <a:lightRig rig="threePt" dir="t"/>
          </a:scene3d>
          <a:sp3d>
            <a:bevelT/>
          </a:sp3d>
        </p:spPr>
        <p:txBody>
          <a:bodyPr lIns="90000" tIns="46800" rIns="90000" bIns="46800">
            <a:spAutoFit/>
          </a:bodyPr>
          <a:lstStyle/>
          <a:p>
            <a:r>
              <a:rPr lang="el-GR" sz="2800" b="1"/>
              <a:t>Νετρόνια </a:t>
            </a:r>
            <a:r>
              <a:rPr lang="en-US" sz="2800" b="1"/>
              <a:t>n</a:t>
            </a:r>
            <a:endParaRPr lang="en-GB" sz="2800" b="1"/>
          </a:p>
        </p:txBody>
      </p:sp>
      <p:grpSp>
        <p:nvGrpSpPr>
          <p:cNvPr id="2" name="Group 28"/>
          <p:cNvGrpSpPr>
            <a:grpSpLocks/>
          </p:cNvGrpSpPr>
          <p:nvPr/>
        </p:nvGrpSpPr>
        <p:grpSpPr bwMode="auto">
          <a:xfrm>
            <a:off x="6502400" y="1676400"/>
            <a:ext cx="2015067" cy="1371600"/>
            <a:chOff x="3072" y="1056"/>
            <a:chExt cx="952" cy="864"/>
          </a:xfrm>
        </p:grpSpPr>
        <p:sp>
          <p:nvSpPr>
            <p:cNvPr id="48157" name="Oval 29"/>
            <p:cNvSpPr>
              <a:spLocks noChangeArrowheads="1"/>
            </p:cNvSpPr>
            <p:nvPr/>
          </p:nvSpPr>
          <p:spPr bwMode="auto">
            <a:xfrm>
              <a:off x="3072" y="1056"/>
              <a:ext cx="912" cy="864"/>
            </a:xfrm>
            <a:prstGeom prst="ellipse">
              <a:avLst/>
            </a:prstGeom>
            <a:gradFill rotWithShape="0">
              <a:gsLst>
                <a:gs pos="0">
                  <a:srgbClr val="000080"/>
                </a:gs>
                <a:gs pos="100000">
                  <a:srgbClr val="007894"/>
                </a:gs>
              </a:gsLst>
              <a:path path="rect">
                <a:fillToRect r="100000" b="100000"/>
              </a:path>
            </a:gradFill>
            <a:ln w="9525">
              <a:solidFill>
                <a:srgbClr val="000080"/>
              </a:solidFill>
              <a:round/>
              <a:headEnd/>
              <a:tailEnd/>
            </a:ln>
            <a:effectLst/>
          </p:spPr>
          <p:txBody>
            <a:bodyPr wrap="none" anchor="ctr"/>
            <a:lstStyle/>
            <a:p>
              <a:endParaRPr lang="el-GR"/>
            </a:p>
          </p:txBody>
        </p:sp>
        <p:sp>
          <p:nvSpPr>
            <p:cNvPr id="48158" name="Text Box 30"/>
            <p:cNvSpPr txBox="1">
              <a:spLocks noChangeArrowheads="1"/>
            </p:cNvSpPr>
            <p:nvPr/>
          </p:nvSpPr>
          <p:spPr bwMode="auto">
            <a:xfrm>
              <a:off x="3544" y="1208"/>
              <a:ext cx="336" cy="233"/>
            </a:xfrm>
            <a:prstGeom prst="rect">
              <a:avLst/>
            </a:prstGeom>
            <a:noFill/>
            <a:ln w="9525">
              <a:noFill/>
              <a:miter lim="800000"/>
              <a:headEnd/>
              <a:tailEnd/>
            </a:ln>
            <a:effectLst/>
          </p:spPr>
          <p:txBody>
            <a:bodyPr>
              <a:spAutoFit/>
            </a:bodyPr>
            <a:lstStyle/>
            <a:p>
              <a:pPr algn="l"/>
              <a:r>
                <a:rPr lang="en-US">
                  <a:latin typeface="Times New Roman" pitchFamily="18" charset="0"/>
                </a:rPr>
                <a:t>p</a:t>
              </a:r>
              <a:endParaRPr lang="en-GB">
                <a:latin typeface="Times New Roman" pitchFamily="18" charset="0"/>
              </a:endParaRPr>
            </a:p>
          </p:txBody>
        </p:sp>
        <p:sp>
          <p:nvSpPr>
            <p:cNvPr id="48159" name="Oval 31"/>
            <p:cNvSpPr>
              <a:spLocks noChangeArrowheads="1"/>
            </p:cNvSpPr>
            <p:nvPr/>
          </p:nvSpPr>
          <p:spPr bwMode="auto">
            <a:xfrm>
              <a:off x="3256" y="1272"/>
              <a:ext cx="240" cy="240"/>
            </a:xfrm>
            <a:prstGeom prst="ellipse">
              <a:avLst/>
            </a:prstGeom>
            <a:gradFill rotWithShape="0">
              <a:gsLst>
                <a:gs pos="0">
                  <a:srgbClr val="FFFF99"/>
                </a:gs>
                <a:gs pos="100000">
                  <a:srgbClr val="FFFF99">
                    <a:gamma/>
                    <a:shade val="72549"/>
                    <a:invGamma/>
                  </a:srgbClr>
                </a:gs>
              </a:gsLst>
              <a:path path="rect">
                <a:fillToRect r="100000" b="100000"/>
              </a:path>
            </a:gradFill>
            <a:ln w="9525">
              <a:solidFill>
                <a:schemeClr val="tx1"/>
              </a:solidFill>
              <a:round/>
              <a:headEnd/>
              <a:tailEnd/>
            </a:ln>
            <a:effectLst/>
          </p:spPr>
          <p:txBody>
            <a:bodyPr wrap="none" anchor="ctr"/>
            <a:lstStyle/>
            <a:p>
              <a:endParaRPr lang="el-GR"/>
            </a:p>
          </p:txBody>
        </p:sp>
        <p:sp>
          <p:nvSpPr>
            <p:cNvPr id="48160" name="Text Box 32"/>
            <p:cNvSpPr txBox="1">
              <a:spLocks noChangeArrowheads="1"/>
            </p:cNvSpPr>
            <p:nvPr/>
          </p:nvSpPr>
          <p:spPr bwMode="auto">
            <a:xfrm>
              <a:off x="3640" y="1496"/>
              <a:ext cx="384" cy="233"/>
            </a:xfrm>
            <a:prstGeom prst="rect">
              <a:avLst/>
            </a:prstGeom>
            <a:noFill/>
            <a:ln w="9525">
              <a:noFill/>
              <a:miter lim="800000"/>
              <a:headEnd/>
              <a:tailEnd/>
            </a:ln>
            <a:effectLst/>
          </p:spPr>
          <p:txBody>
            <a:bodyPr>
              <a:spAutoFit/>
            </a:bodyPr>
            <a:lstStyle/>
            <a:p>
              <a:pPr algn="l"/>
              <a:r>
                <a:rPr lang="en-US">
                  <a:latin typeface="Times New Roman" pitchFamily="18" charset="0"/>
                </a:rPr>
                <a:t>n</a:t>
              </a:r>
              <a:endParaRPr lang="en-GB">
                <a:latin typeface="Times New Roman" pitchFamily="18" charset="0"/>
              </a:endParaRPr>
            </a:p>
          </p:txBody>
        </p:sp>
        <p:sp>
          <p:nvSpPr>
            <p:cNvPr id="48161" name="Oval 33"/>
            <p:cNvSpPr>
              <a:spLocks noChangeArrowheads="1"/>
            </p:cNvSpPr>
            <p:nvPr/>
          </p:nvSpPr>
          <p:spPr bwMode="auto">
            <a:xfrm>
              <a:off x="3352" y="1496"/>
              <a:ext cx="240" cy="240"/>
            </a:xfrm>
            <a:prstGeom prst="ellipse">
              <a:avLst/>
            </a:prstGeom>
            <a:gradFill rotWithShape="0">
              <a:gsLst>
                <a:gs pos="0">
                  <a:srgbClr val="FF0000"/>
                </a:gs>
                <a:gs pos="100000">
                  <a:srgbClr val="FF0000">
                    <a:gamma/>
                    <a:shade val="46275"/>
                    <a:invGamma/>
                  </a:srgbClr>
                </a:gs>
              </a:gsLst>
              <a:path path="rect">
                <a:fillToRect r="100000" b="100000"/>
              </a:path>
            </a:gradFill>
            <a:ln w="9525">
              <a:solidFill>
                <a:schemeClr val="tx1"/>
              </a:solidFill>
              <a:round/>
              <a:headEnd/>
              <a:tailEnd/>
            </a:ln>
            <a:effectLst/>
          </p:spPr>
          <p:txBody>
            <a:bodyPr wrap="none" anchor="ctr"/>
            <a:lstStyle/>
            <a:p>
              <a:endParaRPr lang="el-GR"/>
            </a:p>
          </p:txBody>
        </p:sp>
        <p:sp>
          <p:nvSpPr>
            <p:cNvPr id="48162" name="Text Box 34"/>
            <p:cNvSpPr txBox="1">
              <a:spLocks noChangeArrowheads="1"/>
            </p:cNvSpPr>
            <p:nvPr/>
          </p:nvSpPr>
          <p:spPr bwMode="auto">
            <a:xfrm>
              <a:off x="3304" y="1448"/>
              <a:ext cx="288" cy="233"/>
            </a:xfrm>
            <a:prstGeom prst="rect">
              <a:avLst/>
            </a:prstGeom>
            <a:noFill/>
            <a:ln w="9525">
              <a:noFill/>
              <a:miter lim="800000"/>
              <a:headEnd/>
              <a:tailEnd/>
            </a:ln>
            <a:effectLst/>
          </p:spPr>
          <p:txBody>
            <a:bodyPr>
              <a:spAutoFit/>
            </a:bodyPr>
            <a:lstStyle/>
            <a:p>
              <a:pPr algn="l"/>
              <a:endParaRPr lang="en-US">
                <a:latin typeface="Times New Roman" pitchFamily="18" charset="0"/>
              </a:endParaRPr>
            </a:p>
          </p:txBody>
        </p:sp>
        <p:sp>
          <p:nvSpPr>
            <p:cNvPr id="48163" name="Text Box 35"/>
            <p:cNvSpPr txBox="1">
              <a:spLocks noChangeArrowheads="1"/>
            </p:cNvSpPr>
            <p:nvPr/>
          </p:nvSpPr>
          <p:spPr bwMode="auto">
            <a:xfrm>
              <a:off x="3352" y="1448"/>
              <a:ext cx="336" cy="233"/>
            </a:xfrm>
            <a:prstGeom prst="rect">
              <a:avLst/>
            </a:prstGeom>
            <a:noFill/>
            <a:ln w="9525">
              <a:noFill/>
              <a:miter lim="800000"/>
              <a:headEnd/>
              <a:tailEnd/>
            </a:ln>
            <a:effectLst/>
          </p:spPr>
          <p:txBody>
            <a:bodyPr>
              <a:spAutoFit/>
            </a:bodyPr>
            <a:lstStyle/>
            <a:p>
              <a:pPr algn="l"/>
              <a:r>
                <a:rPr lang="en-US"/>
                <a:t>p</a:t>
              </a:r>
              <a:endParaRPr lang="en-GB"/>
            </a:p>
          </p:txBody>
        </p:sp>
        <p:sp>
          <p:nvSpPr>
            <p:cNvPr id="48164" name="Oval 36"/>
            <p:cNvSpPr>
              <a:spLocks noChangeArrowheads="1"/>
            </p:cNvSpPr>
            <p:nvPr/>
          </p:nvSpPr>
          <p:spPr bwMode="auto">
            <a:xfrm>
              <a:off x="3496" y="1256"/>
              <a:ext cx="240" cy="240"/>
            </a:xfrm>
            <a:prstGeom prst="ellipse">
              <a:avLst/>
            </a:prstGeom>
            <a:gradFill rotWithShape="0">
              <a:gsLst>
                <a:gs pos="0">
                  <a:srgbClr val="FF0000"/>
                </a:gs>
                <a:gs pos="100000">
                  <a:srgbClr val="FF0000">
                    <a:gamma/>
                    <a:shade val="46275"/>
                    <a:invGamma/>
                  </a:srgbClr>
                </a:gs>
              </a:gsLst>
              <a:path path="rect">
                <a:fillToRect r="100000" b="100000"/>
              </a:path>
            </a:gradFill>
            <a:ln w="9525">
              <a:solidFill>
                <a:schemeClr val="tx1"/>
              </a:solidFill>
              <a:round/>
              <a:headEnd/>
              <a:tailEnd/>
            </a:ln>
            <a:effectLst/>
          </p:spPr>
          <p:txBody>
            <a:bodyPr wrap="none" anchor="ctr"/>
            <a:lstStyle/>
            <a:p>
              <a:endParaRPr lang="el-GR"/>
            </a:p>
          </p:txBody>
        </p:sp>
        <p:sp>
          <p:nvSpPr>
            <p:cNvPr id="48165" name="Oval 37"/>
            <p:cNvSpPr>
              <a:spLocks noChangeArrowheads="1"/>
            </p:cNvSpPr>
            <p:nvPr/>
          </p:nvSpPr>
          <p:spPr bwMode="auto">
            <a:xfrm>
              <a:off x="3584" y="1488"/>
              <a:ext cx="240" cy="240"/>
            </a:xfrm>
            <a:prstGeom prst="ellipse">
              <a:avLst/>
            </a:prstGeom>
            <a:gradFill rotWithShape="0">
              <a:gsLst>
                <a:gs pos="0">
                  <a:srgbClr val="FFFF99"/>
                </a:gs>
                <a:gs pos="100000">
                  <a:srgbClr val="FFFF99">
                    <a:gamma/>
                    <a:shade val="75686"/>
                    <a:invGamma/>
                  </a:srgbClr>
                </a:gs>
              </a:gsLst>
              <a:path path="rect">
                <a:fillToRect r="100000" b="100000"/>
              </a:path>
            </a:gradFill>
            <a:ln w="9525">
              <a:solidFill>
                <a:schemeClr val="tx1"/>
              </a:solidFill>
              <a:round/>
              <a:headEnd/>
              <a:tailEnd/>
            </a:ln>
            <a:effectLst/>
          </p:spPr>
          <p:txBody>
            <a:bodyPr wrap="none" anchor="ctr"/>
            <a:lstStyle/>
            <a:p>
              <a:endParaRPr lang="el-GR"/>
            </a:p>
          </p:txBody>
        </p:sp>
        <p:sp>
          <p:nvSpPr>
            <p:cNvPr id="48166" name="Text Box 38"/>
            <p:cNvSpPr txBox="1">
              <a:spLocks noChangeArrowheads="1"/>
            </p:cNvSpPr>
            <p:nvPr/>
          </p:nvSpPr>
          <p:spPr bwMode="auto">
            <a:xfrm>
              <a:off x="3280" y="1232"/>
              <a:ext cx="240" cy="233"/>
            </a:xfrm>
            <a:prstGeom prst="rect">
              <a:avLst/>
            </a:prstGeom>
            <a:noFill/>
            <a:ln w="9525">
              <a:noFill/>
              <a:miter lim="800000"/>
              <a:headEnd/>
              <a:tailEnd/>
            </a:ln>
            <a:effectLst/>
          </p:spPr>
          <p:txBody>
            <a:bodyPr>
              <a:spAutoFit/>
            </a:bodyPr>
            <a:lstStyle/>
            <a:p>
              <a:pPr algn="l"/>
              <a:r>
                <a:rPr lang="en-US"/>
                <a:t>n</a:t>
              </a:r>
              <a:endParaRPr lang="en-GB"/>
            </a:p>
          </p:txBody>
        </p:sp>
      </p:grpSp>
      <p:sp>
        <p:nvSpPr>
          <p:cNvPr id="48148" name="AutoShape 20"/>
          <p:cNvSpPr>
            <a:spLocks noChangeArrowheads="1"/>
          </p:cNvSpPr>
          <p:nvPr/>
        </p:nvSpPr>
        <p:spPr bwMode="auto">
          <a:xfrm>
            <a:off x="6637867" y="1905000"/>
            <a:ext cx="1625600" cy="990600"/>
          </a:xfrm>
          <a:prstGeom prst="wedgeEllipseCallout">
            <a:avLst>
              <a:gd name="adj1" fmla="val 59634"/>
              <a:gd name="adj2" fmla="val 138782"/>
            </a:avLst>
          </a:prstGeom>
          <a:noFill/>
          <a:ln w="38100">
            <a:solidFill>
              <a:srgbClr val="FF6600"/>
            </a:solidFill>
            <a:miter lim="800000"/>
            <a:headEnd/>
            <a:tailEnd/>
          </a:ln>
          <a:effectLst/>
        </p:spPr>
        <p:txBody>
          <a:bodyPr lIns="90000" tIns="46800" rIns="90000" bIns="46800"/>
          <a:lstStyle/>
          <a:p>
            <a:pPr>
              <a:spcBef>
                <a:spcPct val="0"/>
              </a:spcBef>
            </a:pPr>
            <a:endParaRPr lang="en-US">
              <a:latin typeface="Times New Roman" pitchFamily="18" charset="0"/>
            </a:endParaRPr>
          </a:p>
        </p:txBody>
      </p:sp>
      <p:pic>
        <p:nvPicPr>
          <p:cNvPr id="48167" name="Picture 39" descr="atomgoodpic"/>
          <p:cNvPicPr>
            <a:picLocks noChangeAspect="1" noChangeArrowheads="1"/>
          </p:cNvPicPr>
          <p:nvPr/>
        </p:nvPicPr>
        <p:blipFill>
          <a:blip r:embed="rId2" cstate="print"/>
          <a:srcRect/>
          <a:stretch>
            <a:fillRect/>
          </a:stretch>
        </p:blipFill>
        <p:spPr bwMode="auto">
          <a:xfrm>
            <a:off x="203200" y="2286000"/>
            <a:ext cx="4876800" cy="3708400"/>
          </a:xfrm>
          <a:prstGeom prst="rect">
            <a:avLst/>
          </a:prstGeom>
          <a:noFill/>
          <a:effectLst>
            <a:outerShdw dist="35921" dir="2700000" algn="ctr" rotWithShape="0">
              <a:srgbClr val="808080"/>
            </a:outerShdw>
          </a:effectLst>
        </p:spPr>
      </p:pic>
      <p:sp>
        <p:nvSpPr>
          <p:cNvPr id="48133" name="AutoShape 5"/>
          <p:cNvSpPr>
            <a:spLocks noChangeArrowheads="1"/>
          </p:cNvSpPr>
          <p:nvPr/>
        </p:nvSpPr>
        <p:spPr bwMode="auto">
          <a:xfrm flipV="1">
            <a:off x="5588000" y="1600200"/>
            <a:ext cx="3962400" cy="1524000"/>
          </a:xfrm>
          <a:prstGeom prst="cloudCallout">
            <a:avLst>
              <a:gd name="adj1" fmla="val -125750"/>
              <a:gd name="adj2" fmla="val -103023"/>
            </a:avLst>
          </a:prstGeom>
          <a:noFill/>
          <a:ln w="50800">
            <a:solidFill>
              <a:srgbClr val="FF6600"/>
            </a:solidFill>
            <a:round/>
            <a:headEnd/>
            <a:tailEnd/>
          </a:ln>
          <a:effectLst/>
        </p:spPr>
        <p:txBody>
          <a:bodyPr rot="10800000" lIns="90000" tIns="46800" rIns="90000" bIns="46800"/>
          <a:lstStyle/>
          <a:p>
            <a:pPr>
              <a:spcBef>
                <a:spcPct val="0"/>
              </a:spcBef>
            </a:pPr>
            <a:endParaRPr lang="en-US">
              <a:latin typeface="Times New Roman" pitchFamily="18" charset="0"/>
            </a:endParaRPr>
          </a:p>
        </p:txBody>
      </p:sp>
      <p:sp>
        <p:nvSpPr>
          <p:cNvPr id="23" name="Rectangle 10"/>
          <p:cNvSpPr>
            <a:spLocks noChangeArrowheads="1"/>
          </p:cNvSpPr>
          <p:nvPr/>
        </p:nvSpPr>
        <p:spPr bwMode="auto">
          <a:xfrm>
            <a:off x="3217302" y="304785"/>
            <a:ext cx="5232400" cy="579438"/>
          </a:xfrm>
          <a:prstGeom prst="rect">
            <a:avLst/>
          </a:prstGeom>
          <a:noFill/>
          <a:ln w="9525">
            <a:noFill/>
            <a:miter lim="800000"/>
            <a:headEnd/>
            <a:tailEnd/>
          </a:ln>
          <a:effectLst>
            <a:outerShdw dist="107763" dir="2700000" algn="ctr" rotWithShape="0">
              <a:schemeClr val="bg2"/>
            </a:outerShdw>
          </a:effectLst>
        </p:spPr>
        <p:txBody>
          <a:bodyPr wrap="square">
            <a:spAutoFit/>
          </a:bodyPr>
          <a:lstStyle/>
          <a:p>
            <a:pPr indent="180975" algn="ctr">
              <a:spcBef>
                <a:spcPct val="0"/>
              </a:spcBef>
            </a:pPr>
            <a:r>
              <a:rPr lang="el-GR" sz="3200" b="1" dirty="0">
                <a:solidFill>
                  <a:schemeClr val="accent2">
                    <a:lumMod val="40000"/>
                    <a:lumOff val="60000"/>
                  </a:schemeClr>
                </a:solidFill>
                <a:effectLst>
                  <a:outerShdw blurRad="38100" dist="38100" dir="2700000" algn="tl">
                    <a:srgbClr val="000000"/>
                  </a:outerShdw>
                </a:effectLst>
              </a:rPr>
              <a:t>Δομή του </a:t>
            </a:r>
            <a:r>
              <a:rPr lang="el-GR" sz="3200" b="1" dirty="0" smtClean="0">
                <a:solidFill>
                  <a:schemeClr val="accent2">
                    <a:lumMod val="40000"/>
                    <a:lumOff val="60000"/>
                  </a:schemeClr>
                </a:solidFill>
                <a:effectLst>
                  <a:outerShdw blurRad="38100" dist="38100" dir="2700000" algn="tl">
                    <a:srgbClr val="000000"/>
                  </a:outerShdw>
                </a:effectLst>
              </a:rPr>
              <a:t>πυρήνα</a:t>
            </a:r>
            <a:endParaRPr lang="en-US" sz="3200" b="1" dirty="0">
              <a:solidFill>
                <a:schemeClr val="accent2">
                  <a:lumMod val="40000"/>
                  <a:lumOff val="60000"/>
                </a:schemeClr>
              </a:solidFill>
              <a:effectLst>
                <a:outerShdw blurRad="38100" dist="38100" dir="2700000" algn="tl">
                  <a:srgbClr val="000000"/>
                </a:outerShdw>
              </a:effectLst>
            </a:endParaRPr>
          </a:p>
        </p:txBody>
      </p:sp>
      <p:sp>
        <p:nvSpPr>
          <p:cNvPr id="25" name="24 - Θέση αριθμού διαφάνειας"/>
          <p:cNvSpPr>
            <a:spLocks noGrp="1"/>
          </p:cNvSpPr>
          <p:nvPr>
            <p:ph type="sldNum" sz="quarter" idx="12"/>
          </p:nvPr>
        </p:nvSpPr>
        <p:spPr/>
        <p:txBody>
          <a:bodyPr/>
          <a:lstStyle/>
          <a:p>
            <a:fld id="{C2F5A187-A889-495D-B202-899DA2CF5BAE}" type="slidenum">
              <a:rPr lang="en-US" smtClean="0"/>
              <a:pPr/>
              <a:t>5</a:t>
            </a:fld>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8" name="Rectangle 12"/>
          <p:cNvSpPr>
            <a:spLocks noChangeArrowheads="1"/>
          </p:cNvSpPr>
          <p:nvPr/>
        </p:nvSpPr>
        <p:spPr bwMode="auto">
          <a:xfrm>
            <a:off x="0" y="1114425"/>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208919" name="Rectangle 23"/>
          <p:cNvSpPr>
            <a:spLocks noChangeArrowheads="1"/>
          </p:cNvSpPr>
          <p:nvPr/>
        </p:nvSpPr>
        <p:spPr bwMode="auto">
          <a:xfrm>
            <a:off x="0" y="1095375"/>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223237" name="Rectangle 5"/>
          <p:cNvSpPr>
            <a:spLocks noChangeArrowheads="1"/>
          </p:cNvSpPr>
          <p:nvPr/>
        </p:nvSpPr>
        <p:spPr bwMode="auto">
          <a:xfrm>
            <a:off x="0" y="1076325"/>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223240" name="Rectangle 8"/>
          <p:cNvSpPr>
            <a:spLocks noChangeArrowheads="1"/>
          </p:cNvSpPr>
          <p:nvPr/>
        </p:nvSpPr>
        <p:spPr bwMode="auto">
          <a:xfrm>
            <a:off x="0" y="112395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4"/>
          <p:cNvSpPr>
            <a:spLocks noGrp="1" noChangeArrowheads="1"/>
          </p:cNvSpPr>
          <p:nvPr>
            <p:ph type="title"/>
          </p:nvPr>
        </p:nvSpPr>
        <p:spPr>
          <a:xfrm>
            <a:off x="430929" y="361029"/>
            <a:ext cx="11277599" cy="542853"/>
          </a:xfrm>
        </p:spPr>
        <p:txBody>
          <a:bodyPr>
            <a:normAutofit/>
          </a:bodyPr>
          <a:lstStyle/>
          <a:p>
            <a:pPr algn="ctr" eaLnBrk="1" hangingPunct="1"/>
            <a:r>
              <a:rPr lang="el-GR" sz="2400" b="1" dirty="0" smtClean="0">
                <a:solidFill>
                  <a:srgbClr val="0F7698"/>
                </a:solidFill>
              </a:rPr>
              <a:t>Προβλήματα υπολογισμού Έντασης Πεδίου</a:t>
            </a:r>
            <a:r>
              <a:rPr lang="en-US" sz="2400" b="1" dirty="0" smtClean="0">
                <a:solidFill>
                  <a:srgbClr val="0F7698"/>
                </a:solidFill>
              </a:rPr>
              <a:t> </a:t>
            </a:r>
            <a:r>
              <a:rPr lang="el-GR" sz="2400" b="1" dirty="0" smtClean="0">
                <a:solidFill>
                  <a:srgbClr val="0F7698"/>
                </a:solidFill>
              </a:rPr>
              <a:t>με χρήση του νόμου του </a:t>
            </a:r>
            <a:r>
              <a:rPr lang="en-US" sz="2400" b="1" dirty="0" smtClean="0">
                <a:solidFill>
                  <a:srgbClr val="0F7698"/>
                </a:solidFill>
              </a:rPr>
              <a:t>Gauss</a:t>
            </a:r>
            <a:r>
              <a:rPr lang="el-GR" sz="2400" b="1" dirty="0" smtClean="0">
                <a:solidFill>
                  <a:srgbClr val="0F7698"/>
                </a:solidFill>
              </a:rPr>
              <a:t> </a:t>
            </a:r>
            <a:endParaRPr lang="en-US" sz="2400" b="1" dirty="0" smtClean="0">
              <a:solidFill>
                <a:srgbClr val="0F7698"/>
              </a:solidFill>
            </a:endParaRPr>
          </a:p>
        </p:txBody>
      </p:sp>
      <p:graphicFrame>
        <p:nvGraphicFramePr>
          <p:cNvPr id="8" name="Object 1"/>
          <p:cNvGraphicFramePr>
            <a:graphicFrameLocks noChangeAspect="1"/>
          </p:cNvGraphicFramePr>
          <p:nvPr>
            <p:extLst>
              <p:ext uri="{D42A27DB-BD31-4B8C-83A1-F6EECF244321}">
                <p14:modId xmlns:p14="http://schemas.microsoft.com/office/powerpoint/2010/main" val="1933470161"/>
              </p:ext>
            </p:extLst>
          </p:nvPr>
        </p:nvGraphicFramePr>
        <p:xfrm>
          <a:off x="5145405" y="2588563"/>
          <a:ext cx="5597525" cy="2138363"/>
        </p:xfrm>
        <a:graphic>
          <a:graphicData uri="http://schemas.openxmlformats.org/presentationml/2006/ole">
            <mc:AlternateContent xmlns:mc="http://schemas.openxmlformats.org/markup-compatibility/2006">
              <mc:Choice xmlns:v="urn:schemas-microsoft-com:vml" Requires="v">
                <p:oleObj spid="_x0000_s460812" name="Equation" r:id="rId3" imgW="5206680" imgH="2692080" progId="Equation.DSMT4">
                  <p:embed/>
                </p:oleObj>
              </mc:Choice>
              <mc:Fallback>
                <p:oleObj name="Equation" r:id="rId3" imgW="5206680" imgH="269208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5405" y="2588563"/>
                        <a:ext cx="5597525" cy="2138363"/>
                      </a:xfrm>
                      <a:prstGeom prst="rect">
                        <a:avLst/>
                      </a:prstGeom>
                      <a:solidFill>
                        <a:srgbClr val="99CCFF"/>
                      </a:solidFill>
                      <a:effectLst>
                        <a:outerShdw dist="35921" dir="2700000" algn="ctr" rotWithShape="0">
                          <a:srgbClr val="808080"/>
                        </a:outerShdw>
                      </a:effectLst>
                    </p:spPr>
                  </p:pic>
                </p:oleObj>
              </mc:Fallback>
            </mc:AlternateContent>
          </a:graphicData>
        </a:graphic>
      </p:graphicFrame>
      <p:sp>
        <p:nvSpPr>
          <p:cNvPr id="9" name="Text Box 5"/>
          <p:cNvSpPr txBox="1">
            <a:spLocks noChangeArrowheads="1"/>
          </p:cNvSpPr>
          <p:nvPr/>
        </p:nvSpPr>
        <p:spPr bwMode="auto">
          <a:xfrm>
            <a:off x="424303" y="1415233"/>
            <a:ext cx="4540445" cy="463846"/>
          </a:xfrm>
          <a:prstGeom prst="rect">
            <a:avLst/>
          </a:prstGeom>
          <a:solidFill>
            <a:srgbClr val="FFFF00">
              <a:alpha val="50000"/>
            </a:srgbClr>
          </a:solidFill>
          <a:ln w="50800">
            <a:noFill/>
            <a:miter lim="800000"/>
            <a:headEnd/>
            <a:tailEnd/>
          </a:ln>
          <a:effectLst/>
          <a:scene3d>
            <a:camera prst="orthographicFront"/>
            <a:lightRig rig="threePt" dir="t"/>
          </a:scene3d>
          <a:sp3d>
            <a:bevelT/>
          </a:sp3d>
        </p:spPr>
        <p:txBody>
          <a:bodyPr wrap="square" lIns="90000" tIns="46800" rIns="90000" bIns="46800">
            <a:spAutoFit/>
          </a:bodyPr>
          <a:lstStyle/>
          <a:p>
            <a:pPr algn="ctr">
              <a:spcBef>
                <a:spcPct val="50000"/>
              </a:spcBef>
            </a:pPr>
            <a:r>
              <a:rPr lang="el-GR" sz="2400" b="1" dirty="0" smtClean="0"/>
              <a:t>Σημειακό θετικό φορτίο </a:t>
            </a:r>
            <a:r>
              <a:rPr lang="en-US" sz="2400" b="1" dirty="0" smtClean="0"/>
              <a:t>Q</a:t>
            </a:r>
            <a:r>
              <a:rPr lang="el-GR" sz="2400" b="1" dirty="0" smtClean="0"/>
              <a:t> </a:t>
            </a:r>
            <a:endParaRPr lang="en-US" sz="2400" b="1" dirty="0"/>
          </a:p>
        </p:txBody>
      </p:sp>
      <p:grpSp>
        <p:nvGrpSpPr>
          <p:cNvPr id="41" name="40 - Ομάδα"/>
          <p:cNvGrpSpPr/>
          <p:nvPr/>
        </p:nvGrpSpPr>
        <p:grpSpPr>
          <a:xfrm>
            <a:off x="679514" y="2306540"/>
            <a:ext cx="3132902" cy="2606941"/>
            <a:chOff x="7272338" y="1729938"/>
            <a:chExt cx="3132902" cy="2606941"/>
          </a:xfrm>
        </p:grpSpPr>
        <p:pic>
          <p:nvPicPr>
            <p:cNvPr id="460804" name="Picture 4"/>
            <p:cNvPicPr>
              <a:picLocks noChangeAspect="1" noChangeArrowheads="1"/>
            </p:cNvPicPr>
            <p:nvPr/>
          </p:nvPicPr>
          <p:blipFill>
            <a:blip r:embed="rId5" cstate="print"/>
            <a:srcRect/>
            <a:stretch>
              <a:fillRect/>
            </a:stretch>
          </p:blipFill>
          <p:spPr bwMode="auto">
            <a:xfrm>
              <a:off x="7272338" y="1729938"/>
              <a:ext cx="3132902" cy="2606941"/>
            </a:xfrm>
            <a:prstGeom prst="rect">
              <a:avLst/>
            </a:prstGeom>
            <a:noFill/>
            <a:ln w="9525">
              <a:noFill/>
              <a:miter lim="800000"/>
              <a:headEnd/>
              <a:tailEnd/>
            </a:ln>
          </p:spPr>
        </p:pic>
        <p:grpSp>
          <p:nvGrpSpPr>
            <p:cNvPr id="40" name="39 - Ομάδα"/>
            <p:cNvGrpSpPr/>
            <p:nvPr/>
          </p:nvGrpSpPr>
          <p:grpSpPr>
            <a:xfrm>
              <a:off x="8245424" y="1828803"/>
              <a:ext cx="1965377" cy="2044263"/>
              <a:chOff x="8245424" y="1828803"/>
              <a:chExt cx="1965377" cy="2044263"/>
            </a:xfrm>
          </p:grpSpPr>
          <p:sp>
            <p:nvSpPr>
              <p:cNvPr id="19" name="18 - Έλλειψη"/>
              <p:cNvSpPr/>
              <p:nvPr/>
            </p:nvSpPr>
            <p:spPr>
              <a:xfrm>
                <a:off x="8245424" y="2454170"/>
                <a:ext cx="1524000" cy="1418896"/>
              </a:xfrm>
              <a:prstGeom prst="ellipse">
                <a:avLst/>
              </a:prstGeom>
              <a:noFill/>
              <a:ln w="317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30" name="29 - Ευθύγραμμο βέλος σύνδεσης"/>
              <p:cNvCxnSpPr/>
              <p:nvPr/>
            </p:nvCxnSpPr>
            <p:spPr>
              <a:xfrm flipV="1">
                <a:off x="9506607" y="2039007"/>
                <a:ext cx="614855" cy="593836"/>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1" name="30 - Ευθύγραμμο βέλος σύνδεσης"/>
              <p:cNvCxnSpPr/>
              <p:nvPr/>
            </p:nvCxnSpPr>
            <p:spPr>
              <a:xfrm flipV="1">
                <a:off x="9511862" y="2364828"/>
                <a:ext cx="315310" cy="262760"/>
              </a:xfrm>
              <a:prstGeom prst="straightConnector1">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2" name="31 - TextBox"/>
              <p:cNvSpPr txBox="1"/>
              <p:nvPr/>
            </p:nvSpPr>
            <p:spPr>
              <a:xfrm>
                <a:off x="9727325" y="2286001"/>
                <a:ext cx="483476" cy="369332"/>
              </a:xfrm>
              <a:prstGeom prst="rect">
                <a:avLst/>
              </a:prstGeom>
              <a:noFill/>
            </p:spPr>
            <p:txBody>
              <a:bodyPr wrap="square" rtlCol="0">
                <a:spAutoFit/>
              </a:bodyPr>
              <a:lstStyle/>
              <a:p>
                <a:r>
                  <a:rPr lang="en-US" b="1" dirty="0" err="1" smtClean="0"/>
                  <a:t>dS</a:t>
                </a:r>
                <a:endParaRPr lang="el-GR" b="1" dirty="0"/>
              </a:p>
            </p:txBody>
          </p:sp>
          <p:sp>
            <p:nvSpPr>
              <p:cNvPr id="33" name="32 - TextBox"/>
              <p:cNvSpPr txBox="1"/>
              <p:nvPr/>
            </p:nvSpPr>
            <p:spPr>
              <a:xfrm>
                <a:off x="9753596" y="1828803"/>
                <a:ext cx="394138" cy="369332"/>
              </a:xfrm>
              <a:prstGeom prst="rect">
                <a:avLst/>
              </a:prstGeom>
              <a:noFill/>
            </p:spPr>
            <p:txBody>
              <a:bodyPr wrap="square" rtlCol="0">
                <a:spAutoFit/>
              </a:bodyPr>
              <a:lstStyle/>
              <a:p>
                <a:r>
                  <a:rPr lang="en-US" b="1" dirty="0" smtClean="0"/>
                  <a:t>E</a:t>
                </a:r>
                <a:endParaRPr lang="el-GR" b="1" dirty="0"/>
              </a:p>
            </p:txBody>
          </p:sp>
          <p:cxnSp>
            <p:nvCxnSpPr>
              <p:cNvPr id="35" name="34 - Ευθεία γραμμή σύνδεσης"/>
              <p:cNvCxnSpPr/>
              <p:nvPr/>
            </p:nvCxnSpPr>
            <p:spPr>
              <a:xfrm>
                <a:off x="9462155" y="2567369"/>
                <a:ext cx="128534" cy="16006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2" name="Text Box 5"/>
          <p:cNvSpPr txBox="1">
            <a:spLocks noChangeArrowheads="1"/>
          </p:cNvSpPr>
          <p:nvPr/>
        </p:nvSpPr>
        <p:spPr bwMode="auto">
          <a:xfrm>
            <a:off x="888860" y="5340844"/>
            <a:ext cx="3300248" cy="463846"/>
          </a:xfrm>
          <a:prstGeom prst="rect">
            <a:avLst/>
          </a:prstGeom>
          <a:solidFill>
            <a:srgbClr val="00B0F0">
              <a:alpha val="50000"/>
            </a:srgbClr>
          </a:solidFill>
          <a:ln w="50800">
            <a:noFill/>
            <a:miter lim="800000"/>
            <a:headEnd/>
            <a:tailEnd/>
          </a:ln>
          <a:effectLst/>
          <a:scene3d>
            <a:camera prst="orthographicFront"/>
            <a:lightRig rig="threePt" dir="t"/>
          </a:scene3d>
          <a:sp3d>
            <a:bevelT/>
          </a:sp3d>
        </p:spPr>
        <p:txBody>
          <a:bodyPr wrap="square" lIns="90000" tIns="46800" rIns="90000" bIns="46800">
            <a:spAutoFit/>
          </a:bodyPr>
          <a:lstStyle/>
          <a:p>
            <a:pPr algn="ctr">
              <a:spcBef>
                <a:spcPct val="50000"/>
              </a:spcBef>
            </a:pPr>
            <a:r>
              <a:rPr lang="el-GR" sz="2400" b="1" dirty="0" smtClean="0"/>
              <a:t>Σφαιρική Συμμετρία</a:t>
            </a:r>
            <a:endParaRPr lang="en-US" sz="2400" b="1" dirty="0"/>
          </a:p>
        </p:txBody>
      </p:sp>
      <p:sp>
        <p:nvSpPr>
          <p:cNvPr id="38" name="37 - Θέση αριθμού διαφάνειας"/>
          <p:cNvSpPr>
            <a:spLocks noGrp="1"/>
          </p:cNvSpPr>
          <p:nvPr>
            <p:ph type="sldNum" sz="quarter" idx="12"/>
          </p:nvPr>
        </p:nvSpPr>
        <p:spPr/>
        <p:txBody>
          <a:bodyPr/>
          <a:lstStyle/>
          <a:p>
            <a:fld id="{C2F5A187-A889-495D-B202-899DA2CF5BAE}" type="slidenum">
              <a:rPr lang="en-US" smtClean="0"/>
              <a:pPr/>
              <a:t>50</a:t>
            </a:fld>
            <a:endParaRPr lang="en-US"/>
          </a:p>
        </p:txBody>
      </p:sp>
    </p:spTree>
    <p:extLst>
      <p:ext uri="{BB962C8B-B14F-4D97-AF65-F5344CB8AC3E}">
        <p14:creationId xmlns:p14="http://schemas.microsoft.com/office/powerpoint/2010/main" val="14058388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8" name="Rectangle 12"/>
          <p:cNvSpPr>
            <a:spLocks noChangeArrowheads="1"/>
          </p:cNvSpPr>
          <p:nvPr/>
        </p:nvSpPr>
        <p:spPr bwMode="auto">
          <a:xfrm>
            <a:off x="0" y="1114425"/>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208919" name="Rectangle 23"/>
          <p:cNvSpPr>
            <a:spLocks noChangeArrowheads="1"/>
          </p:cNvSpPr>
          <p:nvPr/>
        </p:nvSpPr>
        <p:spPr bwMode="auto">
          <a:xfrm>
            <a:off x="0" y="1095375"/>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223237" name="Rectangle 5"/>
          <p:cNvSpPr>
            <a:spLocks noChangeArrowheads="1"/>
          </p:cNvSpPr>
          <p:nvPr/>
        </p:nvSpPr>
        <p:spPr bwMode="auto">
          <a:xfrm>
            <a:off x="0" y="1076325"/>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223240" name="Rectangle 8"/>
          <p:cNvSpPr>
            <a:spLocks noChangeArrowheads="1"/>
          </p:cNvSpPr>
          <p:nvPr/>
        </p:nvSpPr>
        <p:spPr bwMode="auto">
          <a:xfrm>
            <a:off x="0" y="112395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4"/>
          <p:cNvSpPr>
            <a:spLocks noGrp="1" noChangeArrowheads="1"/>
          </p:cNvSpPr>
          <p:nvPr>
            <p:ph type="title"/>
          </p:nvPr>
        </p:nvSpPr>
        <p:spPr>
          <a:xfrm>
            <a:off x="430929" y="361029"/>
            <a:ext cx="11277599" cy="542853"/>
          </a:xfrm>
        </p:spPr>
        <p:txBody>
          <a:bodyPr>
            <a:normAutofit/>
          </a:bodyPr>
          <a:lstStyle/>
          <a:p>
            <a:pPr algn="ctr" eaLnBrk="1" hangingPunct="1"/>
            <a:r>
              <a:rPr lang="el-GR" sz="2400" b="1" dirty="0" smtClean="0">
                <a:solidFill>
                  <a:srgbClr val="0F7698"/>
                </a:solidFill>
              </a:rPr>
              <a:t>Προβλήματα υπολογισμού Έντασης Πεδίου</a:t>
            </a:r>
            <a:r>
              <a:rPr lang="en-US" sz="2400" b="1" dirty="0" smtClean="0">
                <a:solidFill>
                  <a:srgbClr val="0F7698"/>
                </a:solidFill>
              </a:rPr>
              <a:t> </a:t>
            </a:r>
            <a:r>
              <a:rPr lang="el-GR" sz="2400" b="1" dirty="0" smtClean="0">
                <a:solidFill>
                  <a:srgbClr val="0F7698"/>
                </a:solidFill>
              </a:rPr>
              <a:t>με χρήση του νόμου του </a:t>
            </a:r>
            <a:r>
              <a:rPr lang="en-US" sz="2400" b="1" dirty="0" smtClean="0">
                <a:solidFill>
                  <a:srgbClr val="0F7698"/>
                </a:solidFill>
              </a:rPr>
              <a:t>Gauss</a:t>
            </a:r>
            <a:r>
              <a:rPr lang="el-GR" sz="2400" b="1" dirty="0" smtClean="0">
                <a:solidFill>
                  <a:srgbClr val="0F7698"/>
                </a:solidFill>
              </a:rPr>
              <a:t> </a:t>
            </a:r>
            <a:endParaRPr lang="en-US" sz="2400" b="1" dirty="0" smtClean="0">
              <a:solidFill>
                <a:srgbClr val="0F7698"/>
              </a:solidFill>
            </a:endParaRPr>
          </a:p>
        </p:txBody>
      </p:sp>
      <p:sp>
        <p:nvSpPr>
          <p:cNvPr id="9" name="Text Box 5"/>
          <p:cNvSpPr txBox="1">
            <a:spLocks noChangeArrowheads="1"/>
          </p:cNvSpPr>
          <p:nvPr/>
        </p:nvSpPr>
        <p:spPr bwMode="auto">
          <a:xfrm>
            <a:off x="193480" y="1291845"/>
            <a:ext cx="4064000" cy="648512"/>
          </a:xfrm>
          <a:prstGeom prst="rect">
            <a:avLst/>
          </a:prstGeom>
          <a:solidFill>
            <a:srgbClr val="FFFF00">
              <a:alpha val="50000"/>
            </a:srgbClr>
          </a:solidFill>
          <a:ln w="50800">
            <a:noFill/>
            <a:miter lim="800000"/>
            <a:headEnd/>
            <a:tailEnd/>
          </a:ln>
          <a:effectLst/>
          <a:scene3d>
            <a:camera prst="orthographicFront"/>
            <a:lightRig rig="threePt" dir="t"/>
          </a:scene3d>
          <a:sp3d>
            <a:bevelT/>
          </a:sp3d>
        </p:spPr>
        <p:txBody>
          <a:bodyPr lIns="90000" tIns="46800" rIns="90000" bIns="46800">
            <a:spAutoFit/>
          </a:bodyPr>
          <a:lstStyle/>
          <a:p>
            <a:pPr algn="ctr">
              <a:spcBef>
                <a:spcPct val="50000"/>
              </a:spcBef>
            </a:pPr>
            <a:r>
              <a:rPr lang="el-GR" b="1" dirty="0" smtClean="0"/>
              <a:t>Ομοιόμορφη γραμμική κατανομή λ φορτίου απείρου μήκους</a:t>
            </a:r>
            <a:endParaRPr lang="en-US" b="1" dirty="0"/>
          </a:p>
        </p:txBody>
      </p:sp>
      <p:graphicFrame>
        <p:nvGraphicFramePr>
          <p:cNvPr id="463877" name="Object 5"/>
          <p:cNvGraphicFramePr>
            <a:graphicFrameLocks noChangeAspect="1"/>
          </p:cNvGraphicFramePr>
          <p:nvPr>
            <p:extLst>
              <p:ext uri="{D42A27DB-BD31-4B8C-83A1-F6EECF244321}">
                <p14:modId xmlns:p14="http://schemas.microsoft.com/office/powerpoint/2010/main" val="53725198"/>
              </p:ext>
            </p:extLst>
          </p:nvPr>
        </p:nvGraphicFramePr>
        <p:xfrm>
          <a:off x="5641078" y="1231543"/>
          <a:ext cx="5133975" cy="2138363"/>
        </p:xfrm>
        <a:graphic>
          <a:graphicData uri="http://schemas.openxmlformats.org/presentationml/2006/ole">
            <mc:AlternateContent xmlns:mc="http://schemas.openxmlformats.org/markup-compatibility/2006">
              <mc:Choice xmlns:v="urn:schemas-microsoft-com:vml" Requires="v">
                <p:oleObj spid="_x0000_s463886" name="Equation" r:id="rId3" imgW="4775040" imgH="2692080" progId="Equation.DSMT4">
                  <p:embed/>
                </p:oleObj>
              </mc:Choice>
              <mc:Fallback>
                <p:oleObj name="Equation" r:id="rId3" imgW="4775040" imgH="2692080" progId="Equation.DSMT4">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1078" y="1231543"/>
                        <a:ext cx="5133975" cy="2138363"/>
                      </a:xfrm>
                      <a:prstGeom prst="rect">
                        <a:avLst/>
                      </a:prstGeom>
                      <a:solidFill>
                        <a:srgbClr val="99CCFF"/>
                      </a:solidFill>
                      <a:effectLst>
                        <a:outerShdw dist="35921" dir="2700000" algn="ctr" rotWithShape="0">
                          <a:srgbClr val="808080"/>
                        </a:outerShdw>
                      </a:effectLst>
                    </p:spPr>
                  </p:pic>
                </p:oleObj>
              </mc:Fallback>
            </mc:AlternateContent>
          </a:graphicData>
        </a:graphic>
      </p:graphicFrame>
      <p:grpSp>
        <p:nvGrpSpPr>
          <p:cNvPr id="82" name="81 - Ομάδα"/>
          <p:cNvGrpSpPr/>
          <p:nvPr/>
        </p:nvGrpSpPr>
        <p:grpSpPr>
          <a:xfrm>
            <a:off x="890531" y="2737208"/>
            <a:ext cx="3090041" cy="3032236"/>
            <a:chOff x="5244662" y="1571296"/>
            <a:chExt cx="3254423" cy="3447394"/>
          </a:xfrm>
        </p:grpSpPr>
        <p:grpSp>
          <p:nvGrpSpPr>
            <p:cNvPr id="57" name="56 - Ομάδα"/>
            <p:cNvGrpSpPr/>
            <p:nvPr/>
          </p:nvGrpSpPr>
          <p:grpSpPr>
            <a:xfrm>
              <a:off x="5244662" y="1713197"/>
              <a:ext cx="3254423" cy="3216157"/>
              <a:chOff x="346841" y="2007476"/>
              <a:chExt cx="3898409" cy="3962400"/>
            </a:xfrm>
          </p:grpSpPr>
          <p:grpSp>
            <p:nvGrpSpPr>
              <p:cNvPr id="54" name="53 - Ομάδα"/>
              <p:cNvGrpSpPr/>
              <p:nvPr/>
            </p:nvGrpSpPr>
            <p:grpSpPr>
              <a:xfrm>
                <a:off x="346841" y="2007476"/>
                <a:ext cx="3898409" cy="3962400"/>
                <a:chOff x="346841" y="2007476"/>
                <a:chExt cx="3898409" cy="3962400"/>
              </a:xfrm>
            </p:grpSpPr>
            <p:sp>
              <p:nvSpPr>
                <p:cNvPr id="25" name="24 - Στρογγυλεμένο ορθογώνιο"/>
                <p:cNvSpPr/>
                <p:nvPr/>
              </p:nvSpPr>
              <p:spPr>
                <a:xfrm>
                  <a:off x="1744722" y="2007476"/>
                  <a:ext cx="73573" cy="3962400"/>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8" name="37 - TextBox"/>
                <p:cNvSpPr txBox="1"/>
                <p:nvPr/>
              </p:nvSpPr>
              <p:spPr>
                <a:xfrm>
                  <a:off x="1403126" y="2075794"/>
                  <a:ext cx="457201" cy="400110"/>
                </a:xfrm>
                <a:prstGeom prst="rect">
                  <a:avLst/>
                </a:prstGeom>
                <a:noFill/>
                <a:scene3d>
                  <a:camera prst="orthographicFront"/>
                  <a:lightRig rig="threePt" dir="t"/>
                </a:scene3d>
                <a:sp3d>
                  <a:bevelT/>
                </a:sp3d>
              </p:spPr>
              <p:txBody>
                <a:bodyPr wrap="square" rtlCol="0">
                  <a:spAutoFit/>
                </a:bodyPr>
                <a:lstStyle/>
                <a:p>
                  <a:r>
                    <a:rPr lang="el-GR" sz="2000" b="1" dirty="0" smtClean="0"/>
                    <a:t>λ</a:t>
                  </a:r>
                  <a:endParaRPr lang="el-GR" sz="2000" b="1" dirty="0"/>
                </a:p>
              </p:txBody>
            </p:sp>
            <p:sp>
              <p:nvSpPr>
                <p:cNvPr id="19" name="18 - TextBox"/>
                <p:cNvSpPr txBox="1"/>
                <p:nvPr/>
              </p:nvSpPr>
              <p:spPr>
                <a:xfrm>
                  <a:off x="2254467" y="2723190"/>
                  <a:ext cx="320567" cy="369331"/>
                </a:xfrm>
                <a:prstGeom prst="rect">
                  <a:avLst/>
                </a:prstGeom>
                <a:noFill/>
                <a:scene3d>
                  <a:camera prst="orthographicFront"/>
                  <a:lightRig rig="threePt" dir="t"/>
                </a:scene3d>
                <a:sp3d>
                  <a:bevelT/>
                </a:sp3d>
              </p:spPr>
              <p:txBody>
                <a:bodyPr wrap="square" rtlCol="0">
                  <a:spAutoFit/>
                </a:bodyPr>
                <a:lstStyle/>
                <a:p>
                  <a:r>
                    <a:rPr lang="en-US" b="1" dirty="0" smtClean="0"/>
                    <a:t>r</a:t>
                  </a:r>
                  <a:endParaRPr lang="el-GR" b="1" dirty="0"/>
                </a:p>
              </p:txBody>
            </p:sp>
            <p:sp>
              <p:nvSpPr>
                <p:cNvPr id="40" name="39 - Διάγραμμα ροής: Μαγνητικό μέσο"/>
                <p:cNvSpPr/>
                <p:nvPr/>
              </p:nvSpPr>
              <p:spPr>
                <a:xfrm>
                  <a:off x="346841" y="2753707"/>
                  <a:ext cx="2753711" cy="2343806"/>
                </a:xfrm>
                <a:prstGeom prst="flowChartMagneticDisk">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42" name="41 - Ευθύγραμμο βέλος σύνδεσης"/>
                <p:cNvCxnSpPr/>
                <p:nvPr/>
              </p:nvCxnSpPr>
              <p:spPr>
                <a:xfrm>
                  <a:off x="1786759" y="3142593"/>
                  <a:ext cx="1292772" cy="0"/>
                </a:xfrm>
                <a:prstGeom prst="straightConnector1">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6" name="45 - Ευθύγραμμο βέλος σύνδεσης"/>
                <p:cNvCxnSpPr/>
                <p:nvPr/>
              </p:nvCxnSpPr>
              <p:spPr>
                <a:xfrm rot="10800000" flipH="1">
                  <a:off x="3124036" y="4035977"/>
                  <a:ext cx="945932" cy="10510"/>
                </a:xfrm>
                <a:prstGeom prst="straightConnector1">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9" name="48 - Ευθύγραμμο βέλος σύνδεσης"/>
                <p:cNvCxnSpPr/>
                <p:nvPr/>
              </p:nvCxnSpPr>
              <p:spPr>
                <a:xfrm rot="10800000" flipH="1">
                  <a:off x="3121302" y="4020211"/>
                  <a:ext cx="468000" cy="10511"/>
                </a:xfrm>
                <a:prstGeom prst="straightConnector1">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50" name="49 - TextBox"/>
                <p:cNvSpPr txBox="1"/>
                <p:nvPr/>
              </p:nvSpPr>
              <p:spPr>
                <a:xfrm>
                  <a:off x="3824838" y="3541697"/>
                  <a:ext cx="420412" cy="492947"/>
                </a:xfrm>
                <a:prstGeom prst="rect">
                  <a:avLst/>
                </a:prstGeom>
                <a:noFill/>
                <a:scene3d>
                  <a:camera prst="orthographicFront"/>
                  <a:lightRig rig="threePt" dir="t"/>
                </a:scene3d>
                <a:sp3d>
                  <a:bevelT/>
                </a:sp3d>
              </p:spPr>
              <p:txBody>
                <a:bodyPr wrap="square" rtlCol="0">
                  <a:spAutoFit/>
                </a:bodyPr>
                <a:lstStyle/>
                <a:p>
                  <a:r>
                    <a:rPr lang="en-US" sz="2000" b="1" dirty="0" smtClean="0"/>
                    <a:t>E</a:t>
                  </a:r>
                  <a:endParaRPr lang="el-GR" sz="2000" b="1" dirty="0"/>
                </a:p>
              </p:txBody>
            </p:sp>
            <p:sp>
              <p:nvSpPr>
                <p:cNvPr id="51" name="50 - TextBox"/>
                <p:cNvSpPr txBox="1"/>
                <p:nvPr/>
              </p:nvSpPr>
              <p:spPr>
                <a:xfrm>
                  <a:off x="3289734" y="3512509"/>
                  <a:ext cx="620115" cy="400109"/>
                </a:xfrm>
                <a:prstGeom prst="rect">
                  <a:avLst/>
                </a:prstGeom>
                <a:noFill/>
                <a:scene3d>
                  <a:camera prst="orthographicFront"/>
                  <a:lightRig rig="threePt" dir="t"/>
                </a:scene3d>
                <a:sp3d>
                  <a:bevelT/>
                </a:sp3d>
              </p:spPr>
              <p:txBody>
                <a:bodyPr wrap="square" rtlCol="0">
                  <a:spAutoFit/>
                </a:bodyPr>
                <a:lstStyle/>
                <a:p>
                  <a:r>
                    <a:rPr lang="en-US" sz="2000" b="1" dirty="0" err="1" smtClean="0"/>
                    <a:t>dS</a:t>
                  </a:r>
                  <a:endParaRPr lang="el-GR" sz="2000" b="1" dirty="0"/>
                </a:p>
              </p:txBody>
            </p:sp>
            <p:cxnSp>
              <p:nvCxnSpPr>
                <p:cNvPr id="53" name="52 - Ευθεία γραμμή σύνδεσης"/>
                <p:cNvCxnSpPr/>
                <p:nvPr/>
              </p:nvCxnSpPr>
              <p:spPr>
                <a:xfrm>
                  <a:off x="3100605" y="3899333"/>
                  <a:ext cx="0" cy="3048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56" name="55 - TextBox"/>
              <p:cNvSpPr txBox="1"/>
              <p:nvPr/>
            </p:nvSpPr>
            <p:spPr>
              <a:xfrm>
                <a:off x="1418892" y="3920360"/>
                <a:ext cx="457201" cy="400110"/>
              </a:xfrm>
              <a:prstGeom prst="rect">
                <a:avLst/>
              </a:prstGeom>
              <a:noFill/>
              <a:scene3d>
                <a:camera prst="orthographicFront"/>
                <a:lightRig rig="threePt" dir="t"/>
              </a:scene3d>
              <a:sp3d>
                <a:bevelT/>
              </a:sp3d>
            </p:spPr>
            <p:txBody>
              <a:bodyPr wrap="square" rtlCol="0">
                <a:spAutoFit/>
              </a:bodyPr>
              <a:lstStyle/>
              <a:p>
                <a:r>
                  <a:rPr lang="en-US" sz="2000" b="1" dirty="0" smtClean="0"/>
                  <a:t>y</a:t>
                </a:r>
                <a:endParaRPr lang="el-GR" sz="2000" b="1" dirty="0"/>
              </a:p>
            </p:txBody>
          </p:sp>
        </p:grpSp>
        <p:sp>
          <p:nvSpPr>
            <p:cNvPr id="72" name="71 - TextBox"/>
            <p:cNvSpPr txBox="1"/>
            <p:nvPr/>
          </p:nvSpPr>
          <p:spPr>
            <a:xfrm>
              <a:off x="6274675" y="2154620"/>
              <a:ext cx="315310" cy="378373"/>
            </a:xfrm>
            <a:prstGeom prst="rect">
              <a:avLst/>
            </a:prstGeom>
            <a:noFill/>
          </p:spPr>
          <p:txBody>
            <a:bodyPr wrap="square" rtlCol="0">
              <a:spAutoFit/>
            </a:bodyPr>
            <a:lstStyle/>
            <a:p>
              <a:r>
                <a:rPr lang="en-US" dirty="0" smtClean="0"/>
                <a:t>+</a:t>
              </a:r>
              <a:endParaRPr lang="el-GR" dirty="0"/>
            </a:p>
          </p:txBody>
        </p:sp>
        <p:sp>
          <p:nvSpPr>
            <p:cNvPr id="73" name="72 - TextBox"/>
            <p:cNvSpPr txBox="1"/>
            <p:nvPr/>
          </p:nvSpPr>
          <p:spPr>
            <a:xfrm>
              <a:off x="6279932" y="1855075"/>
              <a:ext cx="315310" cy="378373"/>
            </a:xfrm>
            <a:prstGeom prst="rect">
              <a:avLst/>
            </a:prstGeom>
            <a:noFill/>
          </p:spPr>
          <p:txBody>
            <a:bodyPr wrap="square" rtlCol="0">
              <a:spAutoFit/>
            </a:bodyPr>
            <a:lstStyle/>
            <a:p>
              <a:r>
                <a:rPr lang="en-US" dirty="0" smtClean="0"/>
                <a:t>+</a:t>
              </a:r>
              <a:endParaRPr lang="el-GR" dirty="0"/>
            </a:p>
          </p:txBody>
        </p:sp>
        <p:sp>
          <p:nvSpPr>
            <p:cNvPr id="74" name="73 - TextBox"/>
            <p:cNvSpPr txBox="1"/>
            <p:nvPr/>
          </p:nvSpPr>
          <p:spPr>
            <a:xfrm>
              <a:off x="6274675" y="2879836"/>
              <a:ext cx="315310" cy="378373"/>
            </a:xfrm>
            <a:prstGeom prst="rect">
              <a:avLst/>
            </a:prstGeom>
            <a:noFill/>
          </p:spPr>
          <p:txBody>
            <a:bodyPr wrap="square" rtlCol="0">
              <a:spAutoFit/>
            </a:bodyPr>
            <a:lstStyle/>
            <a:p>
              <a:r>
                <a:rPr lang="en-US" dirty="0" smtClean="0"/>
                <a:t>+</a:t>
              </a:r>
              <a:endParaRPr lang="el-GR" dirty="0"/>
            </a:p>
          </p:txBody>
        </p:sp>
        <p:sp>
          <p:nvSpPr>
            <p:cNvPr id="75" name="74 - TextBox"/>
            <p:cNvSpPr txBox="1"/>
            <p:nvPr/>
          </p:nvSpPr>
          <p:spPr>
            <a:xfrm>
              <a:off x="6279931" y="2506717"/>
              <a:ext cx="315310" cy="378373"/>
            </a:xfrm>
            <a:prstGeom prst="rect">
              <a:avLst/>
            </a:prstGeom>
            <a:noFill/>
          </p:spPr>
          <p:txBody>
            <a:bodyPr wrap="square" rtlCol="0">
              <a:spAutoFit/>
            </a:bodyPr>
            <a:lstStyle/>
            <a:p>
              <a:r>
                <a:rPr lang="en-US" dirty="0" smtClean="0"/>
                <a:t>+</a:t>
              </a:r>
              <a:endParaRPr lang="el-GR" dirty="0"/>
            </a:p>
          </p:txBody>
        </p:sp>
        <p:sp>
          <p:nvSpPr>
            <p:cNvPr id="76" name="75 - TextBox"/>
            <p:cNvSpPr txBox="1"/>
            <p:nvPr/>
          </p:nvSpPr>
          <p:spPr>
            <a:xfrm>
              <a:off x="6274677" y="3205654"/>
              <a:ext cx="315310" cy="378373"/>
            </a:xfrm>
            <a:prstGeom prst="rect">
              <a:avLst/>
            </a:prstGeom>
            <a:noFill/>
          </p:spPr>
          <p:txBody>
            <a:bodyPr wrap="square" rtlCol="0">
              <a:spAutoFit/>
            </a:bodyPr>
            <a:lstStyle/>
            <a:p>
              <a:r>
                <a:rPr lang="en-US" dirty="0" smtClean="0"/>
                <a:t>+</a:t>
              </a:r>
              <a:endParaRPr lang="el-GR" dirty="0"/>
            </a:p>
          </p:txBody>
        </p:sp>
        <p:sp>
          <p:nvSpPr>
            <p:cNvPr id="77" name="76 - TextBox"/>
            <p:cNvSpPr txBox="1"/>
            <p:nvPr/>
          </p:nvSpPr>
          <p:spPr>
            <a:xfrm>
              <a:off x="6279931" y="3894082"/>
              <a:ext cx="315310" cy="378373"/>
            </a:xfrm>
            <a:prstGeom prst="rect">
              <a:avLst/>
            </a:prstGeom>
            <a:noFill/>
          </p:spPr>
          <p:txBody>
            <a:bodyPr wrap="square" rtlCol="0">
              <a:spAutoFit/>
            </a:bodyPr>
            <a:lstStyle/>
            <a:p>
              <a:r>
                <a:rPr lang="en-US" dirty="0" smtClean="0"/>
                <a:t>+</a:t>
              </a:r>
              <a:endParaRPr lang="el-GR" dirty="0"/>
            </a:p>
          </p:txBody>
        </p:sp>
        <p:sp>
          <p:nvSpPr>
            <p:cNvPr id="78" name="77 - TextBox"/>
            <p:cNvSpPr txBox="1"/>
            <p:nvPr/>
          </p:nvSpPr>
          <p:spPr>
            <a:xfrm>
              <a:off x="6274676" y="3573517"/>
              <a:ext cx="315310" cy="378373"/>
            </a:xfrm>
            <a:prstGeom prst="rect">
              <a:avLst/>
            </a:prstGeom>
            <a:noFill/>
          </p:spPr>
          <p:txBody>
            <a:bodyPr wrap="square" rtlCol="0">
              <a:spAutoFit/>
            </a:bodyPr>
            <a:lstStyle/>
            <a:p>
              <a:r>
                <a:rPr lang="en-US" dirty="0" smtClean="0"/>
                <a:t>+</a:t>
              </a:r>
              <a:endParaRPr lang="el-GR" dirty="0"/>
            </a:p>
          </p:txBody>
        </p:sp>
        <p:sp>
          <p:nvSpPr>
            <p:cNvPr id="79" name="78 - TextBox"/>
            <p:cNvSpPr txBox="1"/>
            <p:nvPr/>
          </p:nvSpPr>
          <p:spPr>
            <a:xfrm>
              <a:off x="6279930" y="4640317"/>
              <a:ext cx="315310" cy="378373"/>
            </a:xfrm>
            <a:prstGeom prst="rect">
              <a:avLst/>
            </a:prstGeom>
            <a:noFill/>
          </p:spPr>
          <p:txBody>
            <a:bodyPr wrap="square" rtlCol="0">
              <a:spAutoFit/>
            </a:bodyPr>
            <a:lstStyle/>
            <a:p>
              <a:r>
                <a:rPr lang="en-US" dirty="0" smtClean="0"/>
                <a:t>+</a:t>
              </a:r>
              <a:endParaRPr lang="el-GR" dirty="0"/>
            </a:p>
          </p:txBody>
        </p:sp>
        <p:sp>
          <p:nvSpPr>
            <p:cNvPr id="80" name="79 - TextBox"/>
            <p:cNvSpPr txBox="1"/>
            <p:nvPr/>
          </p:nvSpPr>
          <p:spPr>
            <a:xfrm>
              <a:off x="6274677" y="4330262"/>
              <a:ext cx="315310" cy="378373"/>
            </a:xfrm>
            <a:prstGeom prst="rect">
              <a:avLst/>
            </a:prstGeom>
            <a:noFill/>
          </p:spPr>
          <p:txBody>
            <a:bodyPr wrap="square" rtlCol="0">
              <a:spAutoFit/>
            </a:bodyPr>
            <a:lstStyle/>
            <a:p>
              <a:r>
                <a:rPr lang="en-US" dirty="0" smtClean="0"/>
                <a:t>+</a:t>
              </a:r>
              <a:endParaRPr lang="el-GR" dirty="0"/>
            </a:p>
          </p:txBody>
        </p:sp>
        <p:sp>
          <p:nvSpPr>
            <p:cNvPr id="81" name="80 - TextBox"/>
            <p:cNvSpPr txBox="1"/>
            <p:nvPr/>
          </p:nvSpPr>
          <p:spPr>
            <a:xfrm>
              <a:off x="6279931" y="1571296"/>
              <a:ext cx="315310" cy="378373"/>
            </a:xfrm>
            <a:prstGeom prst="rect">
              <a:avLst/>
            </a:prstGeom>
            <a:noFill/>
          </p:spPr>
          <p:txBody>
            <a:bodyPr wrap="square" rtlCol="0">
              <a:spAutoFit/>
            </a:bodyPr>
            <a:lstStyle/>
            <a:p>
              <a:r>
                <a:rPr lang="en-US" dirty="0" smtClean="0"/>
                <a:t>+</a:t>
              </a:r>
              <a:endParaRPr lang="el-GR" dirty="0"/>
            </a:p>
          </p:txBody>
        </p:sp>
      </p:grpSp>
      <p:grpSp>
        <p:nvGrpSpPr>
          <p:cNvPr id="55" name="54 - Ομάδα"/>
          <p:cNvGrpSpPr/>
          <p:nvPr/>
        </p:nvGrpSpPr>
        <p:grpSpPr>
          <a:xfrm>
            <a:off x="7480431" y="3929910"/>
            <a:ext cx="2647022" cy="2608050"/>
            <a:chOff x="2944539" y="1533033"/>
            <a:chExt cx="2454334" cy="2450388"/>
          </a:xfrm>
        </p:grpSpPr>
        <p:pic>
          <p:nvPicPr>
            <p:cNvPr id="463878" name="Picture 6"/>
            <p:cNvPicPr>
              <a:picLocks noChangeAspect="1" noChangeArrowheads="1"/>
            </p:cNvPicPr>
            <p:nvPr/>
          </p:nvPicPr>
          <p:blipFill>
            <a:blip r:embed="rId5" cstate="print"/>
            <a:srcRect/>
            <a:stretch>
              <a:fillRect/>
            </a:stretch>
          </p:blipFill>
          <p:spPr bwMode="auto">
            <a:xfrm>
              <a:off x="2944539" y="1533033"/>
              <a:ext cx="2454334" cy="2450388"/>
            </a:xfrm>
            <a:prstGeom prst="rect">
              <a:avLst/>
            </a:prstGeom>
            <a:noFill/>
            <a:ln w="9525">
              <a:noFill/>
              <a:miter lim="800000"/>
              <a:headEnd/>
              <a:tailEnd/>
            </a:ln>
          </p:spPr>
        </p:pic>
        <p:sp>
          <p:nvSpPr>
            <p:cNvPr id="52" name="51 - TextBox"/>
            <p:cNvSpPr txBox="1"/>
            <p:nvPr/>
          </p:nvSpPr>
          <p:spPr>
            <a:xfrm>
              <a:off x="3205651" y="3510455"/>
              <a:ext cx="641131" cy="400110"/>
            </a:xfrm>
            <a:prstGeom prst="rect">
              <a:avLst/>
            </a:prstGeom>
            <a:solidFill>
              <a:schemeClr val="bg1"/>
            </a:solidFill>
          </p:spPr>
          <p:txBody>
            <a:bodyPr wrap="square" rtlCol="0">
              <a:spAutoFit/>
            </a:bodyPr>
            <a:lstStyle/>
            <a:p>
              <a:r>
                <a:rPr lang="el-GR" sz="1000" dirty="0" smtClean="0"/>
                <a:t>Μάζα ή</a:t>
              </a:r>
            </a:p>
            <a:p>
              <a:r>
                <a:rPr lang="el-GR" sz="1000" dirty="0" smtClean="0"/>
                <a:t> φορτίο</a:t>
              </a:r>
              <a:endParaRPr lang="el-GR" sz="1000" dirty="0"/>
            </a:p>
          </p:txBody>
        </p:sp>
      </p:grpSp>
      <p:sp>
        <p:nvSpPr>
          <p:cNvPr id="84" name="83 - Θέση αριθμού διαφάνειας"/>
          <p:cNvSpPr>
            <a:spLocks noGrp="1"/>
          </p:cNvSpPr>
          <p:nvPr>
            <p:ph type="sldNum" sz="quarter" idx="12"/>
          </p:nvPr>
        </p:nvSpPr>
        <p:spPr/>
        <p:txBody>
          <a:bodyPr/>
          <a:lstStyle/>
          <a:p>
            <a:fld id="{C2F5A187-A889-495D-B202-899DA2CF5BAE}" type="slidenum">
              <a:rPr lang="en-US" smtClean="0"/>
              <a:pPr/>
              <a:t>51</a:t>
            </a:fld>
            <a:endParaRPr lang="en-US"/>
          </a:p>
        </p:txBody>
      </p:sp>
    </p:spTree>
    <p:extLst>
      <p:ext uri="{BB962C8B-B14F-4D97-AF65-F5344CB8AC3E}">
        <p14:creationId xmlns:p14="http://schemas.microsoft.com/office/powerpoint/2010/main" val="1405838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8" name="Rectangle 12"/>
          <p:cNvSpPr>
            <a:spLocks noChangeArrowheads="1"/>
          </p:cNvSpPr>
          <p:nvPr/>
        </p:nvSpPr>
        <p:spPr bwMode="auto">
          <a:xfrm>
            <a:off x="0" y="1114425"/>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208919" name="Rectangle 23"/>
          <p:cNvSpPr>
            <a:spLocks noChangeArrowheads="1"/>
          </p:cNvSpPr>
          <p:nvPr/>
        </p:nvSpPr>
        <p:spPr bwMode="auto">
          <a:xfrm>
            <a:off x="0" y="1095375"/>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223237" name="Rectangle 5"/>
          <p:cNvSpPr>
            <a:spLocks noChangeArrowheads="1"/>
          </p:cNvSpPr>
          <p:nvPr/>
        </p:nvSpPr>
        <p:spPr bwMode="auto">
          <a:xfrm>
            <a:off x="0" y="1076325"/>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4"/>
          <p:cNvSpPr>
            <a:spLocks noGrp="1" noChangeArrowheads="1"/>
          </p:cNvSpPr>
          <p:nvPr>
            <p:ph type="title"/>
          </p:nvPr>
        </p:nvSpPr>
        <p:spPr>
          <a:xfrm>
            <a:off x="430929" y="361029"/>
            <a:ext cx="11277599" cy="542853"/>
          </a:xfrm>
        </p:spPr>
        <p:txBody>
          <a:bodyPr>
            <a:normAutofit/>
          </a:bodyPr>
          <a:lstStyle/>
          <a:p>
            <a:pPr algn="ctr" eaLnBrk="1" hangingPunct="1"/>
            <a:r>
              <a:rPr lang="el-GR" sz="2400" b="1" dirty="0" smtClean="0">
                <a:solidFill>
                  <a:srgbClr val="0F7698"/>
                </a:solidFill>
              </a:rPr>
              <a:t>Προβλήματα υπολογισμού Έντασης Πεδίου</a:t>
            </a:r>
            <a:r>
              <a:rPr lang="en-US" sz="2400" b="1" dirty="0" smtClean="0">
                <a:solidFill>
                  <a:srgbClr val="0F7698"/>
                </a:solidFill>
              </a:rPr>
              <a:t> </a:t>
            </a:r>
            <a:r>
              <a:rPr lang="el-GR" sz="2400" b="1" dirty="0" smtClean="0">
                <a:solidFill>
                  <a:srgbClr val="0F7698"/>
                </a:solidFill>
              </a:rPr>
              <a:t>με χρήση του νόμου του </a:t>
            </a:r>
            <a:r>
              <a:rPr lang="en-US" sz="2400" b="1" dirty="0" smtClean="0">
                <a:solidFill>
                  <a:srgbClr val="0F7698"/>
                </a:solidFill>
              </a:rPr>
              <a:t>Gauss</a:t>
            </a:r>
            <a:r>
              <a:rPr lang="el-GR" sz="2400" b="1" dirty="0" smtClean="0">
                <a:solidFill>
                  <a:srgbClr val="0F7698"/>
                </a:solidFill>
              </a:rPr>
              <a:t> </a:t>
            </a:r>
            <a:endParaRPr lang="en-US" sz="2400" b="1" dirty="0" smtClean="0">
              <a:solidFill>
                <a:srgbClr val="0F7698"/>
              </a:solidFill>
            </a:endParaRPr>
          </a:p>
        </p:txBody>
      </p:sp>
      <p:sp>
        <p:nvSpPr>
          <p:cNvPr id="18" name="Text Box 5"/>
          <p:cNvSpPr txBox="1">
            <a:spLocks noChangeArrowheads="1"/>
          </p:cNvSpPr>
          <p:nvPr/>
        </p:nvSpPr>
        <p:spPr bwMode="auto">
          <a:xfrm>
            <a:off x="153222" y="1066921"/>
            <a:ext cx="4298731" cy="925511"/>
          </a:xfrm>
          <a:prstGeom prst="rect">
            <a:avLst/>
          </a:prstGeom>
          <a:solidFill>
            <a:srgbClr val="FFFF00">
              <a:alpha val="50000"/>
            </a:srgbClr>
          </a:solidFill>
          <a:ln w="50800">
            <a:noFill/>
            <a:miter lim="800000"/>
            <a:headEnd/>
            <a:tailEnd/>
          </a:ln>
          <a:effectLst/>
          <a:scene3d>
            <a:camera prst="orthographicFront"/>
            <a:lightRig rig="threePt" dir="t"/>
          </a:scene3d>
          <a:sp3d>
            <a:bevelT/>
          </a:sp3d>
        </p:spPr>
        <p:txBody>
          <a:bodyPr wrap="square" lIns="90000" tIns="46800" rIns="90000" bIns="46800">
            <a:spAutoFit/>
          </a:bodyPr>
          <a:lstStyle/>
          <a:p>
            <a:pPr algn="ctr">
              <a:spcBef>
                <a:spcPct val="50000"/>
              </a:spcBef>
            </a:pPr>
            <a:r>
              <a:rPr lang="el-GR" b="1" dirty="0" smtClean="0"/>
              <a:t>Ομοιόμορφη </a:t>
            </a:r>
            <a:r>
              <a:rPr lang="el-GR" b="1" dirty="0" smtClean="0">
                <a:solidFill>
                  <a:srgbClr val="C00000"/>
                </a:solidFill>
              </a:rPr>
              <a:t>μονωτική</a:t>
            </a:r>
            <a:r>
              <a:rPr lang="el-GR" b="1" dirty="0" smtClean="0"/>
              <a:t> σφαιρική κατανομή ηλεκτρικού φορτίου </a:t>
            </a:r>
            <a:r>
              <a:rPr lang="en-US" b="1" dirty="0" smtClean="0"/>
              <a:t>Q</a:t>
            </a:r>
            <a:r>
              <a:rPr lang="el-GR" b="1" dirty="0" smtClean="0"/>
              <a:t> και ακτίνας </a:t>
            </a:r>
            <a:r>
              <a:rPr lang="en-US" b="1" dirty="0" smtClean="0"/>
              <a:t>R.</a:t>
            </a:r>
            <a:endParaRPr lang="en-US" b="1" dirty="0"/>
          </a:p>
        </p:txBody>
      </p:sp>
      <p:sp>
        <p:nvSpPr>
          <p:cNvPr id="54" name="53 - TextBox"/>
          <p:cNvSpPr txBox="1"/>
          <p:nvPr/>
        </p:nvSpPr>
        <p:spPr>
          <a:xfrm>
            <a:off x="7628829" y="1225296"/>
            <a:ext cx="2165131" cy="646331"/>
          </a:xfrm>
          <a:prstGeom prst="rect">
            <a:avLst/>
          </a:prstGeom>
          <a:solidFill>
            <a:srgbClr val="91B5BD"/>
          </a:solidFill>
          <a:scene3d>
            <a:camera prst="orthographicFront"/>
            <a:lightRig rig="threePt" dir="t"/>
          </a:scene3d>
          <a:sp3d>
            <a:bevelT/>
          </a:sp3d>
        </p:spPr>
        <p:txBody>
          <a:bodyPr wrap="square" rtlCol="0">
            <a:spAutoFit/>
          </a:bodyPr>
          <a:lstStyle/>
          <a:p>
            <a:r>
              <a:rPr lang="el-GR" b="1" dirty="0" smtClean="0">
                <a:solidFill>
                  <a:srgbClr val="002060"/>
                </a:solidFill>
              </a:rPr>
              <a:t>Σημείο Α εκτός της σφαίρας</a:t>
            </a:r>
            <a:r>
              <a:rPr lang="en-US" b="1" dirty="0" smtClean="0">
                <a:solidFill>
                  <a:srgbClr val="002060"/>
                </a:solidFill>
              </a:rPr>
              <a:t>,</a:t>
            </a:r>
            <a:r>
              <a:rPr lang="el-GR" b="1" dirty="0" smtClean="0">
                <a:solidFill>
                  <a:srgbClr val="002060"/>
                </a:solidFill>
              </a:rPr>
              <a:t>  </a:t>
            </a:r>
            <a:r>
              <a:rPr lang="en-US" b="1" dirty="0" smtClean="0">
                <a:solidFill>
                  <a:srgbClr val="002060"/>
                </a:solidFill>
              </a:rPr>
              <a:t>r&gt;R</a:t>
            </a:r>
            <a:endParaRPr lang="el-GR" b="1" dirty="0">
              <a:solidFill>
                <a:srgbClr val="002060"/>
              </a:solidFill>
            </a:endParaRPr>
          </a:p>
        </p:txBody>
      </p:sp>
      <p:grpSp>
        <p:nvGrpSpPr>
          <p:cNvPr id="62" name="61 - Ομάδα"/>
          <p:cNvGrpSpPr/>
          <p:nvPr/>
        </p:nvGrpSpPr>
        <p:grpSpPr>
          <a:xfrm>
            <a:off x="429493" y="2585318"/>
            <a:ext cx="3238512" cy="2369575"/>
            <a:chOff x="7597666" y="2559768"/>
            <a:chExt cx="3155270" cy="2243465"/>
          </a:xfrm>
        </p:grpSpPr>
        <p:pic>
          <p:nvPicPr>
            <p:cNvPr id="477189" name="Picture 5"/>
            <p:cNvPicPr>
              <a:picLocks noChangeAspect="1" noChangeArrowheads="1"/>
            </p:cNvPicPr>
            <p:nvPr/>
          </p:nvPicPr>
          <p:blipFill>
            <a:blip r:embed="rId3" cstate="print"/>
            <a:srcRect/>
            <a:stretch>
              <a:fillRect/>
            </a:stretch>
          </p:blipFill>
          <p:spPr bwMode="auto">
            <a:xfrm>
              <a:off x="7597666" y="2559768"/>
              <a:ext cx="3155270" cy="2243465"/>
            </a:xfrm>
            <a:prstGeom prst="rect">
              <a:avLst/>
            </a:prstGeom>
            <a:noFill/>
            <a:ln w="9525">
              <a:noFill/>
              <a:miter lim="800000"/>
              <a:headEnd/>
              <a:tailEnd/>
            </a:ln>
          </p:spPr>
        </p:pic>
        <p:cxnSp>
          <p:nvCxnSpPr>
            <p:cNvPr id="59" name="58 - Ευθύγραμμο βέλος σύνδεσης"/>
            <p:cNvCxnSpPr/>
            <p:nvPr/>
          </p:nvCxnSpPr>
          <p:spPr>
            <a:xfrm flipV="1">
              <a:off x="9080938" y="2832938"/>
              <a:ext cx="207651" cy="1076909"/>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60" name="59 - TextBox"/>
            <p:cNvSpPr txBox="1"/>
            <p:nvPr/>
          </p:nvSpPr>
          <p:spPr>
            <a:xfrm>
              <a:off x="9047514" y="2844843"/>
              <a:ext cx="362606" cy="369332"/>
            </a:xfrm>
            <a:prstGeom prst="rect">
              <a:avLst/>
            </a:prstGeom>
            <a:noFill/>
          </p:spPr>
          <p:txBody>
            <a:bodyPr wrap="square" rtlCol="0">
              <a:spAutoFit/>
            </a:bodyPr>
            <a:lstStyle/>
            <a:p>
              <a:r>
                <a:rPr lang="en-US" b="1" dirty="0" smtClean="0"/>
                <a:t>r</a:t>
              </a:r>
              <a:endParaRPr lang="el-GR" b="1" dirty="0"/>
            </a:p>
          </p:txBody>
        </p:sp>
      </p:grpSp>
      <p:graphicFrame>
        <p:nvGraphicFramePr>
          <p:cNvPr id="477195" name="Object 11"/>
          <p:cNvGraphicFramePr>
            <a:graphicFrameLocks noChangeAspect="1"/>
          </p:cNvGraphicFramePr>
          <p:nvPr>
            <p:extLst>
              <p:ext uri="{D42A27DB-BD31-4B8C-83A1-F6EECF244321}">
                <p14:modId xmlns:p14="http://schemas.microsoft.com/office/powerpoint/2010/main" val="1058888823"/>
              </p:ext>
            </p:extLst>
          </p:nvPr>
        </p:nvGraphicFramePr>
        <p:xfrm>
          <a:off x="6284208" y="2642797"/>
          <a:ext cx="4765675" cy="2138363"/>
        </p:xfrm>
        <a:graphic>
          <a:graphicData uri="http://schemas.openxmlformats.org/presentationml/2006/ole">
            <mc:AlternateContent xmlns:mc="http://schemas.openxmlformats.org/markup-compatibility/2006">
              <mc:Choice xmlns:v="urn:schemas-microsoft-com:vml" Requires="v">
                <p:oleObj spid="_x0000_s477205" name="Equation" r:id="rId4" imgW="4431960" imgH="2692080" progId="Equation.DSMT4">
                  <p:embed/>
                </p:oleObj>
              </mc:Choice>
              <mc:Fallback>
                <p:oleObj name="Equation" r:id="rId4" imgW="4431960" imgH="2692080" progId="Equation.DSMT4">
                  <p:embed/>
                  <p:pic>
                    <p:nvPicPr>
                      <p:cNvPr id="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4208" y="2642797"/>
                        <a:ext cx="4765675" cy="2138363"/>
                      </a:xfrm>
                      <a:prstGeom prst="rect">
                        <a:avLst/>
                      </a:prstGeom>
                      <a:solidFill>
                        <a:srgbClr val="99CCFF"/>
                      </a:solidFill>
                      <a:effectLst>
                        <a:outerShdw dist="35921" dir="2700000" algn="ctr" rotWithShape="0">
                          <a:srgbClr val="808080"/>
                        </a:outerShdw>
                      </a:effectLst>
                    </p:spPr>
                  </p:pic>
                </p:oleObj>
              </mc:Fallback>
            </mc:AlternateContent>
          </a:graphicData>
        </a:graphic>
      </p:graphicFrame>
      <p:sp>
        <p:nvSpPr>
          <p:cNvPr id="42" name="41 - Θέση αριθμού διαφάνειας"/>
          <p:cNvSpPr>
            <a:spLocks noGrp="1"/>
          </p:cNvSpPr>
          <p:nvPr>
            <p:ph type="sldNum" sz="quarter" idx="12"/>
          </p:nvPr>
        </p:nvSpPr>
        <p:spPr/>
        <p:txBody>
          <a:bodyPr/>
          <a:lstStyle/>
          <a:p>
            <a:fld id="{C2F5A187-A889-495D-B202-899DA2CF5BAE}" type="slidenum">
              <a:rPr lang="en-US" smtClean="0"/>
              <a:pPr/>
              <a:t>52</a:t>
            </a:fld>
            <a:endParaRPr lang="en-US"/>
          </a:p>
        </p:txBody>
      </p:sp>
    </p:spTree>
    <p:extLst>
      <p:ext uri="{BB962C8B-B14F-4D97-AF65-F5344CB8AC3E}">
        <p14:creationId xmlns:p14="http://schemas.microsoft.com/office/powerpoint/2010/main" val="14058388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8" name="Picture 4"/>
          <p:cNvPicPr>
            <a:picLocks noChangeAspect="1" noChangeArrowheads="1"/>
          </p:cNvPicPr>
          <p:nvPr/>
        </p:nvPicPr>
        <p:blipFill>
          <a:blip r:embed="rId3" cstate="print"/>
          <a:srcRect/>
          <a:stretch>
            <a:fillRect/>
          </a:stretch>
        </p:blipFill>
        <p:spPr bwMode="auto">
          <a:xfrm>
            <a:off x="189291" y="3524173"/>
            <a:ext cx="3216166" cy="2357667"/>
          </a:xfrm>
          <a:prstGeom prst="rect">
            <a:avLst/>
          </a:prstGeom>
          <a:noFill/>
          <a:ln w="9525">
            <a:noFill/>
            <a:miter lim="800000"/>
            <a:headEnd/>
            <a:tailEnd/>
          </a:ln>
        </p:spPr>
      </p:pic>
      <p:sp>
        <p:nvSpPr>
          <p:cNvPr id="208908" name="Rectangle 12"/>
          <p:cNvSpPr>
            <a:spLocks noChangeArrowheads="1"/>
          </p:cNvSpPr>
          <p:nvPr/>
        </p:nvSpPr>
        <p:spPr bwMode="auto">
          <a:xfrm>
            <a:off x="0" y="1114425"/>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208919" name="Rectangle 23"/>
          <p:cNvSpPr>
            <a:spLocks noChangeArrowheads="1"/>
          </p:cNvSpPr>
          <p:nvPr/>
        </p:nvSpPr>
        <p:spPr bwMode="auto">
          <a:xfrm>
            <a:off x="0" y="1095375"/>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223237" name="Rectangle 5"/>
          <p:cNvSpPr>
            <a:spLocks noChangeArrowheads="1"/>
          </p:cNvSpPr>
          <p:nvPr/>
        </p:nvSpPr>
        <p:spPr bwMode="auto">
          <a:xfrm>
            <a:off x="0" y="1076325"/>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4"/>
          <p:cNvSpPr>
            <a:spLocks noGrp="1" noChangeArrowheads="1"/>
          </p:cNvSpPr>
          <p:nvPr>
            <p:ph type="title"/>
          </p:nvPr>
        </p:nvSpPr>
        <p:spPr>
          <a:xfrm>
            <a:off x="430929" y="361029"/>
            <a:ext cx="11277599" cy="542853"/>
          </a:xfrm>
        </p:spPr>
        <p:txBody>
          <a:bodyPr>
            <a:normAutofit/>
          </a:bodyPr>
          <a:lstStyle/>
          <a:p>
            <a:pPr algn="ctr" eaLnBrk="1" hangingPunct="1"/>
            <a:r>
              <a:rPr lang="el-GR" sz="2400" b="1" dirty="0" smtClean="0">
                <a:solidFill>
                  <a:srgbClr val="0F7698"/>
                </a:solidFill>
              </a:rPr>
              <a:t>Προβλήματα υπολογισμού Έντασης Πεδίου</a:t>
            </a:r>
            <a:r>
              <a:rPr lang="en-US" sz="2400" b="1" dirty="0" smtClean="0">
                <a:solidFill>
                  <a:srgbClr val="0F7698"/>
                </a:solidFill>
              </a:rPr>
              <a:t> </a:t>
            </a:r>
            <a:r>
              <a:rPr lang="el-GR" sz="2400" b="1" dirty="0" smtClean="0">
                <a:solidFill>
                  <a:srgbClr val="0F7698"/>
                </a:solidFill>
              </a:rPr>
              <a:t>με χρήση του νόμου του </a:t>
            </a:r>
            <a:r>
              <a:rPr lang="en-US" sz="2400" b="1" dirty="0" smtClean="0">
                <a:solidFill>
                  <a:srgbClr val="0F7698"/>
                </a:solidFill>
              </a:rPr>
              <a:t>Gauss</a:t>
            </a:r>
            <a:r>
              <a:rPr lang="el-GR" sz="2400" b="1" dirty="0" smtClean="0">
                <a:solidFill>
                  <a:srgbClr val="0F7698"/>
                </a:solidFill>
              </a:rPr>
              <a:t> </a:t>
            </a:r>
            <a:endParaRPr lang="en-US" sz="2400" b="1" dirty="0" smtClean="0">
              <a:solidFill>
                <a:srgbClr val="0F7698"/>
              </a:solidFill>
            </a:endParaRPr>
          </a:p>
        </p:txBody>
      </p:sp>
      <p:sp>
        <p:nvSpPr>
          <p:cNvPr id="18" name="Text Box 5"/>
          <p:cNvSpPr txBox="1">
            <a:spLocks noChangeArrowheads="1"/>
          </p:cNvSpPr>
          <p:nvPr/>
        </p:nvSpPr>
        <p:spPr bwMode="auto">
          <a:xfrm>
            <a:off x="156604" y="1236559"/>
            <a:ext cx="5055476" cy="648512"/>
          </a:xfrm>
          <a:prstGeom prst="rect">
            <a:avLst/>
          </a:prstGeom>
          <a:solidFill>
            <a:srgbClr val="FFFF00">
              <a:alpha val="50000"/>
            </a:srgbClr>
          </a:solidFill>
          <a:ln w="50800">
            <a:noFill/>
            <a:miter lim="800000"/>
            <a:headEnd/>
            <a:tailEnd/>
          </a:ln>
          <a:effectLst/>
          <a:scene3d>
            <a:camera prst="orthographicFront"/>
            <a:lightRig rig="threePt" dir="t"/>
          </a:scene3d>
          <a:sp3d>
            <a:bevelT/>
          </a:sp3d>
        </p:spPr>
        <p:txBody>
          <a:bodyPr wrap="square" lIns="90000" tIns="46800" rIns="90000" bIns="46800">
            <a:spAutoFit/>
          </a:bodyPr>
          <a:lstStyle/>
          <a:p>
            <a:pPr algn="ctr">
              <a:spcBef>
                <a:spcPct val="50000"/>
              </a:spcBef>
            </a:pPr>
            <a:r>
              <a:rPr lang="el-GR" b="1" dirty="0" smtClean="0"/>
              <a:t>Ομοιόμορφη </a:t>
            </a:r>
            <a:r>
              <a:rPr lang="el-GR" b="1" dirty="0" smtClean="0">
                <a:solidFill>
                  <a:srgbClr val="C00000"/>
                </a:solidFill>
              </a:rPr>
              <a:t>μονωτική</a:t>
            </a:r>
            <a:r>
              <a:rPr lang="el-GR" b="1" dirty="0" smtClean="0"/>
              <a:t> σφαιρική κατανομή ηλεκτρικού φορτίου </a:t>
            </a:r>
            <a:r>
              <a:rPr lang="en-US" b="1" dirty="0" smtClean="0"/>
              <a:t>Q</a:t>
            </a:r>
            <a:r>
              <a:rPr lang="el-GR" b="1" dirty="0" smtClean="0"/>
              <a:t> και ακτίνας </a:t>
            </a:r>
            <a:r>
              <a:rPr lang="en-US" b="1" dirty="0" smtClean="0"/>
              <a:t>R.</a:t>
            </a:r>
            <a:endParaRPr lang="en-US" b="1" dirty="0"/>
          </a:p>
        </p:txBody>
      </p:sp>
      <p:sp>
        <p:nvSpPr>
          <p:cNvPr id="54" name="53 - TextBox"/>
          <p:cNvSpPr txBox="1"/>
          <p:nvPr/>
        </p:nvSpPr>
        <p:spPr>
          <a:xfrm>
            <a:off x="262023" y="2352322"/>
            <a:ext cx="2165131" cy="646331"/>
          </a:xfrm>
          <a:prstGeom prst="rect">
            <a:avLst/>
          </a:prstGeom>
          <a:solidFill>
            <a:srgbClr val="91B5BD"/>
          </a:solidFill>
          <a:scene3d>
            <a:camera prst="orthographicFront"/>
            <a:lightRig rig="threePt" dir="t"/>
          </a:scene3d>
          <a:sp3d>
            <a:bevelT/>
          </a:sp3d>
        </p:spPr>
        <p:txBody>
          <a:bodyPr wrap="square" rtlCol="0">
            <a:spAutoFit/>
          </a:bodyPr>
          <a:lstStyle/>
          <a:p>
            <a:r>
              <a:rPr lang="el-GR" b="1" dirty="0" smtClean="0">
                <a:solidFill>
                  <a:srgbClr val="002060"/>
                </a:solidFill>
              </a:rPr>
              <a:t>Σημείο Α εντός της σφαίρας</a:t>
            </a:r>
            <a:r>
              <a:rPr lang="en-US" b="1" dirty="0" smtClean="0">
                <a:solidFill>
                  <a:srgbClr val="002060"/>
                </a:solidFill>
              </a:rPr>
              <a:t>,</a:t>
            </a:r>
            <a:r>
              <a:rPr lang="el-GR" b="1" dirty="0" smtClean="0">
                <a:solidFill>
                  <a:srgbClr val="002060"/>
                </a:solidFill>
              </a:rPr>
              <a:t>  </a:t>
            </a:r>
            <a:r>
              <a:rPr lang="en-US" b="1" dirty="0" smtClean="0">
                <a:solidFill>
                  <a:srgbClr val="002060"/>
                </a:solidFill>
              </a:rPr>
              <a:t>r</a:t>
            </a:r>
            <a:r>
              <a:rPr lang="el-GR" b="1" dirty="0" smtClean="0">
                <a:solidFill>
                  <a:srgbClr val="002060"/>
                </a:solidFill>
              </a:rPr>
              <a:t>&lt;</a:t>
            </a:r>
            <a:r>
              <a:rPr lang="en-US" b="1" dirty="0" smtClean="0">
                <a:solidFill>
                  <a:srgbClr val="002060"/>
                </a:solidFill>
              </a:rPr>
              <a:t>R</a:t>
            </a:r>
            <a:endParaRPr lang="el-GR" b="1" dirty="0">
              <a:solidFill>
                <a:srgbClr val="002060"/>
              </a:solidFill>
            </a:endParaRPr>
          </a:p>
        </p:txBody>
      </p:sp>
      <p:graphicFrame>
        <p:nvGraphicFramePr>
          <p:cNvPr id="477195" name="Object 11"/>
          <p:cNvGraphicFramePr>
            <a:graphicFrameLocks noChangeAspect="1"/>
          </p:cNvGraphicFramePr>
          <p:nvPr>
            <p:extLst>
              <p:ext uri="{D42A27DB-BD31-4B8C-83A1-F6EECF244321}">
                <p14:modId xmlns:p14="http://schemas.microsoft.com/office/powerpoint/2010/main" val="3402698680"/>
              </p:ext>
            </p:extLst>
          </p:nvPr>
        </p:nvGraphicFramePr>
        <p:xfrm>
          <a:off x="5681930" y="2808050"/>
          <a:ext cx="5065713" cy="2946400"/>
        </p:xfrm>
        <a:graphic>
          <a:graphicData uri="http://schemas.openxmlformats.org/presentationml/2006/ole">
            <mc:AlternateContent xmlns:mc="http://schemas.openxmlformats.org/markup-compatibility/2006">
              <mc:Choice xmlns:v="urn:schemas-microsoft-com:vml" Requires="v">
                <p:oleObj spid="_x0000_s479256" name="Equation" r:id="rId4" imgW="4711680" imgH="3708360" progId="Equation.DSMT4">
                  <p:embed/>
                </p:oleObj>
              </mc:Choice>
              <mc:Fallback>
                <p:oleObj name="Equation" r:id="rId4" imgW="4711680" imgH="3708360" progId="Equation.DSMT4">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1930" y="2808050"/>
                        <a:ext cx="5065713" cy="2946400"/>
                      </a:xfrm>
                      <a:prstGeom prst="rect">
                        <a:avLst/>
                      </a:prstGeom>
                      <a:solidFill>
                        <a:srgbClr val="99CCFF"/>
                      </a:solidFill>
                      <a:effectLst>
                        <a:outerShdw dist="35921" dir="2700000" algn="ctr" rotWithShape="0">
                          <a:srgbClr val="808080"/>
                        </a:outerShdw>
                      </a:effectLst>
                    </p:spPr>
                  </p:pic>
                </p:oleObj>
              </mc:Fallback>
            </mc:AlternateContent>
          </a:graphicData>
        </a:graphic>
      </p:graphicFrame>
      <p:graphicFrame>
        <p:nvGraphicFramePr>
          <p:cNvPr id="479237" name="Object 5"/>
          <p:cNvGraphicFramePr>
            <a:graphicFrameLocks noChangeAspect="1"/>
          </p:cNvGraphicFramePr>
          <p:nvPr>
            <p:extLst>
              <p:ext uri="{D42A27DB-BD31-4B8C-83A1-F6EECF244321}">
                <p14:modId xmlns:p14="http://schemas.microsoft.com/office/powerpoint/2010/main" val="1216556239"/>
              </p:ext>
            </p:extLst>
          </p:nvPr>
        </p:nvGraphicFramePr>
        <p:xfrm>
          <a:off x="6173410" y="1188416"/>
          <a:ext cx="3565525" cy="754062"/>
        </p:xfrm>
        <a:graphic>
          <a:graphicData uri="http://schemas.openxmlformats.org/presentationml/2006/ole">
            <mc:AlternateContent xmlns:mc="http://schemas.openxmlformats.org/markup-compatibility/2006">
              <mc:Choice xmlns:v="urn:schemas-microsoft-com:vml" Requires="v">
                <p:oleObj spid="_x0000_s479257" name="Equation" r:id="rId6" imgW="4063680" imgH="1015920" progId="Equation.DSMT4">
                  <p:embed/>
                </p:oleObj>
              </mc:Choice>
              <mc:Fallback>
                <p:oleObj name="Equation" r:id="rId6" imgW="4063680" imgH="1015920" progId="Equation.DSMT4">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3410" y="1188416"/>
                        <a:ext cx="3565525" cy="754062"/>
                      </a:xfrm>
                      <a:prstGeom prst="rect">
                        <a:avLst/>
                      </a:prstGeom>
                      <a:solidFill>
                        <a:srgbClr val="99CCFF"/>
                      </a:solidFill>
                      <a:effectLst>
                        <a:outerShdw dist="35921" dir="2700000" algn="ctr" rotWithShape="0">
                          <a:srgbClr val="808080"/>
                        </a:outerShdw>
                      </a:effectLst>
                    </p:spPr>
                  </p:pic>
                </p:oleObj>
              </mc:Fallback>
            </mc:AlternateContent>
          </a:graphicData>
        </a:graphic>
      </p:graphicFrame>
      <p:sp>
        <p:nvSpPr>
          <p:cNvPr id="33" name="32 - Θέση αριθμού διαφάνειας"/>
          <p:cNvSpPr>
            <a:spLocks noGrp="1"/>
          </p:cNvSpPr>
          <p:nvPr>
            <p:ph type="sldNum" sz="quarter" idx="12"/>
          </p:nvPr>
        </p:nvSpPr>
        <p:spPr/>
        <p:txBody>
          <a:bodyPr/>
          <a:lstStyle/>
          <a:p>
            <a:fld id="{C2F5A187-A889-495D-B202-899DA2CF5BAE}" type="slidenum">
              <a:rPr lang="en-US" smtClean="0"/>
              <a:pPr/>
              <a:t>53</a:t>
            </a:fld>
            <a:endParaRPr lang="en-US"/>
          </a:p>
        </p:txBody>
      </p:sp>
    </p:spTree>
    <p:extLst>
      <p:ext uri="{BB962C8B-B14F-4D97-AF65-F5344CB8AC3E}">
        <p14:creationId xmlns:p14="http://schemas.microsoft.com/office/powerpoint/2010/main" val="1405838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8" name="Rectangle 12"/>
          <p:cNvSpPr>
            <a:spLocks noChangeArrowheads="1"/>
          </p:cNvSpPr>
          <p:nvPr/>
        </p:nvSpPr>
        <p:spPr bwMode="auto">
          <a:xfrm>
            <a:off x="0" y="1114425"/>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208919" name="Rectangle 23"/>
          <p:cNvSpPr>
            <a:spLocks noChangeArrowheads="1"/>
          </p:cNvSpPr>
          <p:nvPr/>
        </p:nvSpPr>
        <p:spPr bwMode="auto">
          <a:xfrm>
            <a:off x="0" y="1095375"/>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223237" name="Rectangle 5"/>
          <p:cNvSpPr>
            <a:spLocks noChangeArrowheads="1"/>
          </p:cNvSpPr>
          <p:nvPr/>
        </p:nvSpPr>
        <p:spPr bwMode="auto">
          <a:xfrm>
            <a:off x="0" y="1076325"/>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223240" name="Rectangle 8"/>
          <p:cNvSpPr>
            <a:spLocks noChangeArrowheads="1"/>
          </p:cNvSpPr>
          <p:nvPr/>
        </p:nvSpPr>
        <p:spPr bwMode="auto">
          <a:xfrm>
            <a:off x="0" y="112395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4"/>
          <p:cNvSpPr>
            <a:spLocks noGrp="1" noChangeArrowheads="1"/>
          </p:cNvSpPr>
          <p:nvPr>
            <p:ph type="title"/>
          </p:nvPr>
        </p:nvSpPr>
        <p:spPr>
          <a:xfrm>
            <a:off x="430929" y="361029"/>
            <a:ext cx="11277599" cy="542853"/>
          </a:xfrm>
        </p:spPr>
        <p:txBody>
          <a:bodyPr>
            <a:normAutofit/>
          </a:bodyPr>
          <a:lstStyle/>
          <a:p>
            <a:pPr algn="ctr" eaLnBrk="1" hangingPunct="1"/>
            <a:r>
              <a:rPr lang="el-GR" sz="2400" b="1" dirty="0" smtClean="0">
                <a:solidFill>
                  <a:srgbClr val="0F7698"/>
                </a:solidFill>
              </a:rPr>
              <a:t>Προβλήματα υπολογισμού Έντασης Πεδίου</a:t>
            </a:r>
            <a:r>
              <a:rPr lang="en-US" sz="2400" b="1" dirty="0" smtClean="0">
                <a:solidFill>
                  <a:srgbClr val="0F7698"/>
                </a:solidFill>
              </a:rPr>
              <a:t> </a:t>
            </a:r>
            <a:r>
              <a:rPr lang="el-GR" sz="2400" b="1" dirty="0" smtClean="0">
                <a:solidFill>
                  <a:srgbClr val="0F7698"/>
                </a:solidFill>
              </a:rPr>
              <a:t>με χρήση του νόμου του </a:t>
            </a:r>
            <a:r>
              <a:rPr lang="en-US" sz="2400" b="1" dirty="0" smtClean="0">
                <a:solidFill>
                  <a:srgbClr val="0F7698"/>
                </a:solidFill>
              </a:rPr>
              <a:t>Gauss</a:t>
            </a:r>
            <a:r>
              <a:rPr lang="el-GR" sz="2400" b="1" dirty="0" smtClean="0">
                <a:solidFill>
                  <a:srgbClr val="0F7698"/>
                </a:solidFill>
              </a:rPr>
              <a:t> </a:t>
            </a:r>
            <a:endParaRPr lang="en-US" sz="2400" b="1" dirty="0" smtClean="0">
              <a:solidFill>
                <a:srgbClr val="0F7698"/>
              </a:solidFill>
            </a:endParaRPr>
          </a:p>
        </p:txBody>
      </p:sp>
      <p:graphicFrame>
        <p:nvGraphicFramePr>
          <p:cNvPr id="8" name="Object 1"/>
          <p:cNvGraphicFramePr>
            <a:graphicFrameLocks noChangeAspect="1"/>
          </p:cNvGraphicFramePr>
          <p:nvPr/>
        </p:nvGraphicFramePr>
        <p:xfrm>
          <a:off x="944707" y="1783092"/>
          <a:ext cx="3776663" cy="1354137"/>
        </p:xfrm>
        <a:graphic>
          <a:graphicData uri="http://schemas.openxmlformats.org/presentationml/2006/ole">
            <mc:AlternateContent xmlns:mc="http://schemas.openxmlformats.org/markup-compatibility/2006">
              <mc:Choice xmlns:v="urn:schemas-microsoft-com:vml" Requires="v">
                <p:oleObj spid="_x0000_s464904" name="Equation" r:id="rId3" imgW="2641320" imgH="1282680" progId="Equation.DSMT4">
                  <p:embed/>
                </p:oleObj>
              </mc:Choice>
              <mc:Fallback>
                <p:oleObj name="Equation" r:id="rId3" imgW="2641320" imgH="128268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707" y="1783092"/>
                        <a:ext cx="3776663" cy="1354137"/>
                      </a:xfrm>
                      <a:prstGeom prst="rect">
                        <a:avLst/>
                      </a:prstGeom>
                      <a:solidFill>
                        <a:srgbClr val="99CCFF"/>
                      </a:solidFill>
                      <a:effectLst>
                        <a:outerShdw dist="35921" dir="2700000" algn="ctr" rotWithShape="0">
                          <a:srgbClr val="808080"/>
                        </a:outerShdw>
                      </a:effectLst>
                    </p:spPr>
                  </p:pic>
                </p:oleObj>
              </mc:Fallback>
            </mc:AlternateContent>
          </a:graphicData>
        </a:graphic>
      </p:graphicFrame>
      <p:sp>
        <p:nvSpPr>
          <p:cNvPr id="9" name="Text Box 5"/>
          <p:cNvSpPr txBox="1">
            <a:spLocks noChangeArrowheads="1"/>
          </p:cNvSpPr>
          <p:nvPr/>
        </p:nvSpPr>
        <p:spPr bwMode="auto">
          <a:xfrm>
            <a:off x="802248" y="1052197"/>
            <a:ext cx="4064000" cy="525401"/>
          </a:xfrm>
          <a:prstGeom prst="rect">
            <a:avLst/>
          </a:prstGeom>
          <a:solidFill>
            <a:srgbClr val="FFFF00">
              <a:alpha val="50000"/>
            </a:srgbClr>
          </a:solidFill>
          <a:ln w="50800">
            <a:noFill/>
            <a:miter lim="800000"/>
            <a:headEnd/>
            <a:tailEnd/>
          </a:ln>
          <a:effectLst/>
          <a:scene3d>
            <a:camera prst="orthographicFront"/>
            <a:lightRig rig="threePt" dir="t"/>
          </a:scene3d>
          <a:sp3d>
            <a:bevelT/>
          </a:sp3d>
        </p:spPr>
        <p:txBody>
          <a:bodyPr lIns="90000" tIns="46800" rIns="90000" bIns="46800">
            <a:spAutoFit/>
          </a:bodyPr>
          <a:lstStyle/>
          <a:p>
            <a:pPr algn="ctr">
              <a:spcBef>
                <a:spcPct val="50000"/>
              </a:spcBef>
            </a:pPr>
            <a:r>
              <a:rPr lang="el-GR" sz="2800" b="1" dirty="0"/>
              <a:t>Ηλεκτρικό Πεδίο</a:t>
            </a:r>
            <a:endParaRPr lang="en-US" sz="2800" b="1" dirty="0"/>
          </a:p>
        </p:txBody>
      </p:sp>
      <p:pic>
        <p:nvPicPr>
          <p:cNvPr id="460810" name="Picture 10" descr="Αποτέλεσμα εικόνας για ηλεκτρικο πεδιο σημειακου φορτιου"/>
          <p:cNvPicPr>
            <a:picLocks noChangeAspect="1" noChangeArrowheads="1"/>
          </p:cNvPicPr>
          <p:nvPr/>
        </p:nvPicPr>
        <p:blipFill>
          <a:blip r:embed="rId5" cstate="print"/>
          <a:srcRect/>
          <a:stretch>
            <a:fillRect/>
          </a:stretch>
        </p:blipFill>
        <p:spPr bwMode="auto">
          <a:xfrm>
            <a:off x="1406271" y="3488121"/>
            <a:ext cx="2724150" cy="1676400"/>
          </a:xfrm>
          <a:prstGeom prst="rect">
            <a:avLst/>
          </a:prstGeom>
          <a:noFill/>
          <a:scene3d>
            <a:camera prst="orthographicFront"/>
            <a:lightRig rig="threePt" dir="t"/>
          </a:scene3d>
          <a:sp3d>
            <a:bevelT/>
          </a:sp3d>
        </p:spPr>
      </p:pic>
      <p:pic>
        <p:nvPicPr>
          <p:cNvPr id="464901" name="Picture 5"/>
          <p:cNvPicPr>
            <a:picLocks noChangeAspect="1" noChangeArrowheads="1"/>
          </p:cNvPicPr>
          <p:nvPr/>
        </p:nvPicPr>
        <p:blipFill>
          <a:blip r:embed="rId6" cstate="print"/>
          <a:srcRect/>
          <a:stretch>
            <a:fillRect/>
          </a:stretch>
        </p:blipFill>
        <p:spPr bwMode="auto">
          <a:xfrm>
            <a:off x="6295366" y="846078"/>
            <a:ext cx="5003253" cy="2668402"/>
          </a:xfrm>
          <a:prstGeom prst="rect">
            <a:avLst/>
          </a:prstGeom>
          <a:noFill/>
          <a:ln w="9525">
            <a:noFill/>
            <a:miter lim="800000"/>
            <a:headEnd/>
            <a:tailEnd/>
          </a:ln>
          <a:scene3d>
            <a:camera prst="orthographicFront"/>
            <a:lightRig rig="threePt" dir="t"/>
          </a:scene3d>
          <a:sp3d>
            <a:bevelT/>
          </a:sp3d>
        </p:spPr>
      </p:pic>
      <p:sp>
        <p:nvSpPr>
          <p:cNvPr id="15" name="14 - TextBox"/>
          <p:cNvSpPr txBox="1"/>
          <p:nvPr/>
        </p:nvSpPr>
        <p:spPr>
          <a:xfrm>
            <a:off x="4382814" y="3531479"/>
            <a:ext cx="7630510" cy="2246769"/>
          </a:xfrm>
          <a:prstGeom prst="rect">
            <a:avLst/>
          </a:prstGeom>
          <a:noFill/>
        </p:spPr>
        <p:txBody>
          <a:bodyPr wrap="square" rtlCol="0">
            <a:spAutoFit/>
          </a:bodyPr>
          <a:lstStyle/>
          <a:p>
            <a:pPr marL="457200" indent="-457200">
              <a:buFont typeface="Wingdings" pitchFamily="2" charset="2"/>
              <a:buChar char="v"/>
            </a:pPr>
            <a:r>
              <a:rPr lang="el-GR" sz="2000" b="1" dirty="0" smtClean="0">
                <a:solidFill>
                  <a:srgbClr val="C00000"/>
                </a:solidFill>
              </a:rPr>
              <a:t>Ηλεκτρικά φορτισμένο </a:t>
            </a:r>
            <a:r>
              <a:rPr lang="el-GR" sz="2000" b="1" dirty="0" smtClean="0"/>
              <a:t>σώμα ονομάζεται ένα σώμα το οποίο φέρει περίσσεια ενός εκ των δύο ειδών ηλεκτρικών φορτίων.</a:t>
            </a:r>
          </a:p>
          <a:p>
            <a:pPr marL="457200" indent="-457200">
              <a:buFont typeface="Wingdings" pitchFamily="2" charset="2"/>
              <a:buChar char="v"/>
            </a:pPr>
            <a:r>
              <a:rPr lang="el-GR" sz="2000" b="1" dirty="0" smtClean="0">
                <a:solidFill>
                  <a:srgbClr val="C00000"/>
                </a:solidFill>
              </a:rPr>
              <a:t>Αγωγός</a:t>
            </a:r>
            <a:r>
              <a:rPr lang="el-GR" sz="2000" b="1" dirty="0" smtClean="0"/>
              <a:t> ονομάζεται οποιοδήποτε σώμα επιτρέπει ελεύθερα την κίνηση των ηλεκτρικών φορτίων στο εσωτερικό του.</a:t>
            </a:r>
          </a:p>
          <a:p>
            <a:pPr marL="457200" indent="-457200">
              <a:buFont typeface="Wingdings" pitchFamily="2" charset="2"/>
              <a:buChar char="v"/>
            </a:pPr>
            <a:r>
              <a:rPr lang="el-GR" sz="2000" b="1" dirty="0" smtClean="0">
                <a:solidFill>
                  <a:srgbClr val="C00000"/>
                </a:solidFill>
              </a:rPr>
              <a:t>Μονωτής</a:t>
            </a:r>
            <a:r>
              <a:rPr lang="el-GR" sz="2000" b="1" dirty="0" smtClean="0"/>
              <a:t> ονομάζεται κάθε σώμα το οποίο δεν επιτρέπει την κίνηση των ηλεκτρικών φορτίων στο εσωτερικό του.</a:t>
            </a:r>
            <a:endParaRPr lang="el-GR" sz="2000" b="1" dirty="0"/>
          </a:p>
        </p:txBody>
      </p:sp>
      <p:sp>
        <p:nvSpPr>
          <p:cNvPr id="16" name="15 - TextBox"/>
          <p:cNvSpPr txBox="1"/>
          <p:nvPr/>
        </p:nvSpPr>
        <p:spPr>
          <a:xfrm>
            <a:off x="84086" y="5801711"/>
            <a:ext cx="11992303" cy="1015663"/>
          </a:xfrm>
          <a:prstGeom prst="rect">
            <a:avLst/>
          </a:prstGeom>
          <a:noFill/>
        </p:spPr>
        <p:txBody>
          <a:bodyPr wrap="square" rtlCol="0">
            <a:spAutoFit/>
          </a:bodyPr>
          <a:lstStyle/>
          <a:p>
            <a:r>
              <a:rPr lang="el-GR" sz="2000" b="1" dirty="0" smtClean="0">
                <a:solidFill>
                  <a:srgbClr val="C00000"/>
                </a:solidFill>
              </a:rPr>
              <a:t>Φορτισμένος Αγωγός: </a:t>
            </a:r>
            <a:r>
              <a:rPr lang="el-GR" sz="2000" b="1" dirty="0" smtClean="0"/>
              <a:t>Τα φορτία </a:t>
            </a:r>
            <a:r>
              <a:rPr lang="el-GR" sz="2000" b="1" dirty="0" smtClean="0">
                <a:solidFill>
                  <a:srgbClr val="C00000"/>
                </a:solidFill>
              </a:rPr>
              <a:t>μόνο στην επιφάνειά του</a:t>
            </a:r>
            <a:r>
              <a:rPr lang="el-GR" sz="2000" b="1" dirty="0" smtClean="0"/>
              <a:t> και κανένα στο εσωτερικό του.</a:t>
            </a:r>
          </a:p>
          <a:p>
            <a:r>
              <a:rPr lang="el-GR" sz="2000" b="1" dirty="0" smtClean="0">
                <a:solidFill>
                  <a:srgbClr val="C00000"/>
                </a:solidFill>
              </a:rPr>
              <a:t>Φορτισμένος μονωτής: </a:t>
            </a:r>
            <a:r>
              <a:rPr lang="el-GR" sz="2000" b="1" dirty="0" smtClean="0"/>
              <a:t>Τα φορτία παραμένουν στην περιοχή που τα βάζουμε.</a:t>
            </a:r>
          </a:p>
          <a:p>
            <a:r>
              <a:rPr lang="el-GR" sz="2000" b="1" dirty="0" smtClean="0">
                <a:solidFill>
                  <a:srgbClr val="C00000"/>
                </a:solidFill>
              </a:rPr>
              <a:t>Ομοιόμορφα φορτισμένος μονωτής: </a:t>
            </a:r>
            <a:r>
              <a:rPr lang="el-GR" sz="2000" b="1" dirty="0" smtClean="0"/>
              <a:t>Τα φορτία ομοιόμορφα διασκορπισμένα παντού στον όγκο του.</a:t>
            </a:r>
            <a:endParaRPr lang="el-GR" sz="2000" b="1" dirty="0"/>
          </a:p>
        </p:txBody>
      </p:sp>
      <p:sp>
        <p:nvSpPr>
          <p:cNvPr id="17" name="16 - Θέση αριθμού διαφάνειας"/>
          <p:cNvSpPr>
            <a:spLocks noGrp="1"/>
          </p:cNvSpPr>
          <p:nvPr>
            <p:ph type="sldNum" sz="quarter" idx="12"/>
          </p:nvPr>
        </p:nvSpPr>
        <p:spPr/>
        <p:txBody>
          <a:bodyPr/>
          <a:lstStyle/>
          <a:p>
            <a:fld id="{C2F5A187-A889-495D-B202-899DA2CF5BAE}" type="slidenum">
              <a:rPr lang="en-US" smtClean="0"/>
              <a:pPr/>
              <a:t>54</a:t>
            </a:fld>
            <a:endParaRPr lang="en-US"/>
          </a:p>
        </p:txBody>
      </p:sp>
    </p:spTree>
    <p:extLst>
      <p:ext uri="{BB962C8B-B14F-4D97-AF65-F5344CB8AC3E}">
        <p14:creationId xmlns:p14="http://schemas.microsoft.com/office/powerpoint/2010/main" val="14058388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7" name="Text Box 5"/>
          <p:cNvSpPr txBox="1">
            <a:spLocks noChangeArrowheads="1"/>
          </p:cNvSpPr>
          <p:nvPr/>
        </p:nvSpPr>
        <p:spPr bwMode="auto">
          <a:xfrm>
            <a:off x="148313" y="2267641"/>
            <a:ext cx="11887200" cy="1631216"/>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4000" b="1" dirty="0" smtClean="0">
                <a:solidFill>
                  <a:srgbClr val="0F7698"/>
                </a:solidFill>
              </a:rPr>
              <a:t>Έργο Δύναμης</a:t>
            </a:r>
          </a:p>
          <a:p>
            <a:pPr algn="ctr" eaLnBrk="1" hangingPunct="1">
              <a:spcBef>
                <a:spcPct val="50000"/>
              </a:spcBef>
            </a:pPr>
            <a:r>
              <a:rPr lang="el-GR" sz="4000" b="1" dirty="0" smtClean="0">
                <a:solidFill>
                  <a:srgbClr val="0F7698"/>
                </a:solidFill>
              </a:rPr>
              <a:t>Κινητική Ενέργεια</a:t>
            </a:r>
          </a:p>
        </p:txBody>
      </p:sp>
      <p:sp>
        <p:nvSpPr>
          <p:cNvPr id="7" name="6 - Θέση αριθμού διαφάνειας"/>
          <p:cNvSpPr>
            <a:spLocks noGrp="1"/>
          </p:cNvSpPr>
          <p:nvPr>
            <p:ph type="sldNum" sz="quarter" idx="12"/>
          </p:nvPr>
        </p:nvSpPr>
        <p:spPr/>
        <p:txBody>
          <a:bodyPr/>
          <a:lstStyle/>
          <a:p>
            <a:fld id="{C2F5A187-A889-495D-B202-899DA2CF5BAE}" type="slidenum">
              <a:rPr lang="en-US" smtClean="0"/>
              <a:pPr/>
              <a:t>55</a:t>
            </a:fld>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3">
                <a:extLst>
                  <a:ext uri="{FF2B5EF4-FFF2-40B4-BE49-F238E27FC236}">
                    <a16:creationId xmlns:a16="http://schemas.microsoft.com/office/drawing/2014/main" id="{8F1CE5B4-2C61-4984-8795-5CAA9EBBFA5A}"/>
                  </a:ext>
                </a:extLst>
              </p:cNvPr>
              <p:cNvSpPr>
                <a:spLocks noGrp="1" noChangeArrowheads="1"/>
              </p:cNvSpPr>
              <p:nvPr>
                <p:ph idx="1"/>
              </p:nvPr>
            </p:nvSpPr>
            <p:spPr>
              <a:xfrm>
                <a:off x="593003" y="803557"/>
                <a:ext cx="5239761" cy="5791207"/>
              </a:xfrm>
            </p:spPr>
            <p:txBody>
              <a:bodyPr>
                <a:normAutofit lnSpcReduction="10000"/>
              </a:bodyPr>
              <a:lstStyle/>
              <a:p>
                <a:pPr marL="0" indent="0" algn="just"/>
                <a:r>
                  <a:rPr lang="el-GR" altLang="en-US" sz="2000" dirty="0"/>
                  <a:t>Το</a:t>
                </a:r>
                <a:r>
                  <a:rPr lang="en-US" altLang="en-US" sz="2000" dirty="0"/>
                  <a:t> </a:t>
                </a:r>
                <a:r>
                  <a:rPr lang="el-GR" altLang="en-US" sz="2000" i="1" dirty="0"/>
                  <a:t>σύστημα</a:t>
                </a:r>
                <a:r>
                  <a:rPr lang="en-US" altLang="en-US" sz="2000" dirty="0"/>
                  <a:t> </a:t>
                </a:r>
                <a:r>
                  <a:rPr lang="el-GR" altLang="en-US" sz="2000" dirty="0"/>
                  <a:t>είναι ένα μικρό κομμάτι του σύμπαντος: (</a:t>
                </a:r>
                <a:r>
                  <a:rPr lang="en-US" altLang="en-US" sz="2000" dirty="0" err="1"/>
                  <a:t>i</a:t>
                </a:r>
                <a:r>
                  <a:rPr lang="el-GR" altLang="en-US" sz="2000" dirty="0"/>
                  <a:t>) ένα σώμα ή σωματίδιο</a:t>
                </a:r>
                <a:r>
                  <a:rPr lang="en-US" altLang="en-US" sz="2000" dirty="0"/>
                  <a:t>, (ii) </a:t>
                </a:r>
                <a:r>
                  <a:rPr lang="el-GR" altLang="en-US" sz="2000" dirty="0"/>
                  <a:t>σύνολο σωμάτων ή σωματιδίων</a:t>
                </a:r>
                <a:r>
                  <a:rPr lang="en-US" altLang="en-US" sz="2000" dirty="0"/>
                  <a:t>, (iii) </a:t>
                </a:r>
                <a:r>
                  <a:rPr lang="el-GR" altLang="en-US" sz="2000" dirty="0"/>
                  <a:t>μια περιοχή του χώρου</a:t>
                </a:r>
                <a:r>
                  <a:rPr lang="en-US" altLang="en-US" sz="2000" dirty="0"/>
                  <a:t>, (iv) </a:t>
                </a:r>
                <a:r>
                  <a:rPr lang="el-GR" altLang="en-US" sz="2000" dirty="0"/>
                  <a:t>μπορεί να μεταβάλλει το μέγεθος και το σχήμα του ως προς τον χρόνο</a:t>
                </a:r>
                <a:r>
                  <a:rPr lang="en-US" altLang="en-US" sz="2000" dirty="0"/>
                  <a:t>.</a:t>
                </a:r>
                <a:endParaRPr lang="el-GR" altLang="en-US" sz="2000" dirty="0"/>
              </a:p>
              <a:p>
                <a:pPr marL="0" lvl="1" indent="0" algn="just"/>
                <a:r>
                  <a:rPr lang="el-GR" altLang="en-US" sz="2000" dirty="0"/>
                  <a:t>Το </a:t>
                </a:r>
                <a:r>
                  <a:rPr lang="el-GR" altLang="en-US" sz="2000" b="1" dirty="0"/>
                  <a:t>έργο</a:t>
                </a:r>
                <a:r>
                  <a:rPr lang="el-GR" altLang="en-US" sz="2000" i="1" dirty="0"/>
                  <a:t> </a:t>
                </a:r>
                <a:r>
                  <a:rPr lang="en-US" altLang="en-US" sz="2000" i="1" dirty="0"/>
                  <a:t>W</a:t>
                </a:r>
                <a:r>
                  <a:rPr lang="el-GR" altLang="en-US" sz="2000" dirty="0"/>
                  <a:t> το οποίο παράγει σε ένα σύστημα ένας παράγοντας που ασκεί </a:t>
                </a:r>
                <a:r>
                  <a:rPr lang="el-GR" altLang="en-US" sz="2000" b="1" dirty="0"/>
                  <a:t>μια σταθερή δύναμη</a:t>
                </a:r>
                <a:r>
                  <a:rPr lang="el-GR" altLang="en-US" sz="2000" dirty="0"/>
                  <a:t> σε αυτό είναι το εσωτερικό γινόμενο της δύναμης</a:t>
                </a:r>
                <a14:m>
                  <m:oMath xmlns:m="http://schemas.openxmlformats.org/officeDocument/2006/math">
                    <m:acc>
                      <m:accPr>
                        <m:chr m:val="⃗"/>
                        <m:ctrlPr>
                          <a:rPr lang="el-GR" altLang="en-US" sz="2000" i="1" smtClean="0">
                            <a:latin typeface="Cambria Math" panose="02040503050406030204" pitchFamily="18" charset="0"/>
                          </a:rPr>
                        </m:ctrlPr>
                      </m:accPr>
                      <m:e>
                        <m:r>
                          <a:rPr lang="en-US" altLang="en-US" sz="2000" b="0" i="0" smtClean="0">
                            <a:latin typeface="Cambria Math" panose="02040503050406030204" pitchFamily="18" charset="0"/>
                          </a:rPr>
                          <m:t> </m:t>
                        </m:r>
                        <m:r>
                          <m:rPr>
                            <m:sty m:val="p"/>
                          </m:rPr>
                          <a:rPr lang="en-US" altLang="en-US" sz="2000" b="0" i="0" smtClean="0">
                            <a:latin typeface="Cambria Math" panose="02040503050406030204" pitchFamily="18" charset="0"/>
                          </a:rPr>
                          <m:t>F</m:t>
                        </m:r>
                      </m:e>
                    </m:acc>
                  </m:oMath>
                </a14:m>
                <a:r>
                  <a:rPr lang="en-US" altLang="en-US" sz="2000" dirty="0"/>
                  <a:t> </a:t>
                </a:r>
                <a:r>
                  <a:rPr lang="el-GR" altLang="en-US" sz="2000" dirty="0"/>
                  <a:t> επί την μετατόπιση </a:t>
                </a:r>
                <a:r>
                  <a:rPr lang="en-US" altLang="en-US" sz="2000" dirty="0" err="1">
                    <a:latin typeface="Symbol" panose="05050102010706020507" pitchFamily="18" charset="2"/>
                  </a:rPr>
                  <a:t>D</a:t>
                </a:r>
                <a14:m>
                  <m:oMath xmlns:m="http://schemas.openxmlformats.org/officeDocument/2006/math">
                    <m:acc>
                      <m:accPr>
                        <m:chr m:val="⃗"/>
                        <m:ctrlPr>
                          <a:rPr lang="en-US" altLang="en-US" sz="2000" i="1" dirty="0" smtClean="0">
                            <a:latin typeface="Cambria Math" panose="02040503050406030204" pitchFamily="18" charset="0"/>
                          </a:rPr>
                        </m:ctrlPr>
                      </m:accPr>
                      <m:e>
                        <m:r>
                          <a:rPr lang="en-US" altLang="en-US" sz="2000" b="0" i="1" dirty="0" smtClean="0">
                            <a:latin typeface="Cambria Math" panose="02040503050406030204" pitchFamily="18" charset="0"/>
                          </a:rPr>
                          <m:t>𝑟</m:t>
                        </m:r>
                      </m:e>
                    </m:acc>
                  </m:oMath>
                </a14:m>
                <a:r>
                  <a:rPr lang="en-US" altLang="en-US" sz="2000" dirty="0">
                    <a:latin typeface="Times New Roman" panose="02020603050405020304" pitchFamily="18" charset="0"/>
                  </a:rPr>
                  <a:t> </a:t>
                </a:r>
                <a:r>
                  <a:rPr lang="el-GR" altLang="en-US" sz="2000" dirty="0"/>
                  <a:t>του σημείου εφαρμογής της δύναμης:</a:t>
                </a:r>
              </a:p>
              <a:p>
                <a:pPr marL="0" lvl="1" indent="0" algn="just"/>
                <a:endParaRPr lang="el-GR" altLang="en-US" sz="2000" dirty="0"/>
              </a:p>
              <a:p>
                <a:pPr marL="0" lvl="1" indent="0" algn="just">
                  <a:buNone/>
                </a:pPr>
                <a14:m>
                  <m:oMathPara xmlns:m="http://schemas.openxmlformats.org/officeDocument/2006/math">
                    <m:oMathParaPr>
                      <m:jc m:val="centerGroup"/>
                    </m:oMathParaPr>
                    <m:oMath xmlns:m="http://schemas.openxmlformats.org/officeDocument/2006/math">
                      <m:r>
                        <a:rPr lang="en-US" altLang="en-US" sz="2800" i="1" smtClean="0">
                          <a:ln>
                            <a:solidFill>
                              <a:srgbClr val="0F7698"/>
                            </a:solidFill>
                          </a:ln>
                          <a:solidFill>
                            <a:schemeClr val="tx1"/>
                          </a:solidFill>
                          <a:latin typeface="Cambria Math" panose="02040503050406030204" pitchFamily="18" charset="0"/>
                        </a:rPr>
                        <m:t>𝑊</m:t>
                      </m:r>
                      <m:r>
                        <a:rPr lang="en-US" altLang="en-US" sz="2800" i="1" smtClean="0">
                          <a:ln>
                            <a:solidFill>
                              <a:srgbClr val="0F7698"/>
                            </a:solidFill>
                          </a:ln>
                          <a:solidFill>
                            <a:schemeClr val="tx1"/>
                          </a:solidFill>
                          <a:latin typeface="Cambria Math" panose="02040503050406030204" pitchFamily="18" charset="0"/>
                        </a:rPr>
                        <m:t>=</m:t>
                      </m:r>
                      <m:acc>
                        <m:accPr>
                          <m:chr m:val="⃗"/>
                          <m:ctrlPr>
                            <a:rPr lang="en-US" altLang="en-US" sz="2800" i="1" smtClean="0">
                              <a:ln>
                                <a:solidFill>
                                  <a:srgbClr val="0F7698"/>
                                </a:solidFill>
                              </a:ln>
                              <a:solidFill>
                                <a:schemeClr val="tx1"/>
                              </a:solidFill>
                              <a:latin typeface="Cambria Math" panose="02040503050406030204" pitchFamily="18" charset="0"/>
                            </a:rPr>
                          </m:ctrlPr>
                        </m:accPr>
                        <m:e>
                          <m:r>
                            <m:rPr>
                              <m:sty m:val="p"/>
                            </m:rPr>
                            <a:rPr lang="en-US" altLang="en-US" sz="2800" i="0" smtClean="0">
                              <a:ln>
                                <a:solidFill>
                                  <a:srgbClr val="0F7698"/>
                                </a:solidFill>
                              </a:ln>
                              <a:solidFill>
                                <a:schemeClr val="tx1"/>
                              </a:solidFill>
                              <a:latin typeface="Cambria Math" panose="02040503050406030204" pitchFamily="18" charset="0"/>
                            </a:rPr>
                            <m:t>F</m:t>
                          </m:r>
                        </m:e>
                      </m:acc>
                      <m:r>
                        <a:rPr lang="en-US" altLang="en-US" sz="2800" i="1" smtClean="0">
                          <a:ln>
                            <a:solidFill>
                              <a:srgbClr val="0F7698"/>
                            </a:solidFill>
                          </a:ln>
                          <a:solidFill>
                            <a:schemeClr val="tx1"/>
                          </a:solidFill>
                          <a:latin typeface="Cambria Math" panose="02040503050406030204" pitchFamily="18" charset="0"/>
                          <a:ea typeface="Cambria Math" panose="02040503050406030204" pitchFamily="18" charset="0"/>
                        </a:rPr>
                        <m:t>∙</m:t>
                      </m:r>
                      <m:r>
                        <m:rPr>
                          <m:sty m:val="p"/>
                        </m:rPr>
                        <a:rPr lang="el-GR" altLang="en-US" sz="2800" i="0" smtClean="0">
                          <a:ln>
                            <a:solidFill>
                              <a:srgbClr val="0F7698"/>
                            </a:solidFill>
                          </a:ln>
                          <a:solidFill>
                            <a:schemeClr val="tx1"/>
                          </a:solidFill>
                          <a:latin typeface="Cambria Math" panose="02040503050406030204" pitchFamily="18" charset="0"/>
                          <a:ea typeface="Cambria Math" panose="02040503050406030204" pitchFamily="18" charset="0"/>
                        </a:rPr>
                        <m:t>Δ</m:t>
                      </m:r>
                      <m:acc>
                        <m:accPr>
                          <m:chr m:val="⃗"/>
                          <m:ctrlPr>
                            <a:rPr lang="en-US" altLang="en-US" sz="2800" i="1" smtClean="0">
                              <a:ln>
                                <a:solidFill>
                                  <a:srgbClr val="0F7698"/>
                                </a:solidFill>
                              </a:ln>
                              <a:solidFill>
                                <a:schemeClr val="tx1"/>
                              </a:solidFill>
                              <a:latin typeface="Cambria Math" panose="02040503050406030204" pitchFamily="18" charset="0"/>
                              <a:ea typeface="Cambria Math" panose="02040503050406030204" pitchFamily="18" charset="0"/>
                            </a:rPr>
                          </m:ctrlPr>
                        </m:accPr>
                        <m:e>
                          <m:r>
                            <a:rPr lang="en-US" altLang="en-US" sz="2800" i="1" smtClean="0">
                              <a:ln>
                                <a:solidFill>
                                  <a:srgbClr val="0F7698"/>
                                </a:solidFill>
                              </a:ln>
                              <a:solidFill>
                                <a:schemeClr val="tx1"/>
                              </a:solidFill>
                              <a:latin typeface="Cambria Math" panose="02040503050406030204" pitchFamily="18" charset="0"/>
                              <a:ea typeface="Cambria Math" panose="02040503050406030204" pitchFamily="18" charset="0"/>
                            </a:rPr>
                            <m:t>𝑟</m:t>
                          </m:r>
                        </m:e>
                      </m:acc>
                      <m:r>
                        <a:rPr lang="en-US" altLang="en-US" sz="2800" i="1" smtClean="0">
                          <a:ln>
                            <a:solidFill>
                              <a:srgbClr val="0F7698"/>
                            </a:solidFill>
                          </a:ln>
                          <a:solidFill>
                            <a:schemeClr val="tx1"/>
                          </a:solidFill>
                          <a:latin typeface="Cambria Math" panose="02040503050406030204" pitchFamily="18" charset="0"/>
                          <a:ea typeface="Cambria Math" panose="02040503050406030204" pitchFamily="18" charset="0"/>
                        </a:rPr>
                        <m:t>→</m:t>
                      </m:r>
                      <m:r>
                        <a:rPr lang="en-US" altLang="en-US" sz="2800" i="1" smtClean="0">
                          <a:ln>
                            <a:solidFill>
                              <a:srgbClr val="0F7698"/>
                            </a:solidFill>
                          </a:ln>
                          <a:solidFill>
                            <a:schemeClr val="tx1"/>
                          </a:solidFill>
                          <a:latin typeface="Cambria Math" panose="02040503050406030204" pitchFamily="18" charset="0"/>
                          <a:ea typeface="Cambria Math" panose="02040503050406030204" pitchFamily="18" charset="0"/>
                        </a:rPr>
                        <m:t>𝑊</m:t>
                      </m:r>
                      <m:r>
                        <a:rPr lang="en-US" altLang="en-US" sz="2800" i="1" smtClean="0">
                          <a:ln>
                            <a:solidFill>
                              <a:srgbClr val="0F7698"/>
                            </a:solidFill>
                          </a:ln>
                          <a:solidFill>
                            <a:schemeClr val="tx1"/>
                          </a:solidFill>
                          <a:latin typeface="Cambria Math" panose="02040503050406030204" pitchFamily="18" charset="0"/>
                          <a:ea typeface="Cambria Math" panose="02040503050406030204" pitchFamily="18" charset="0"/>
                        </a:rPr>
                        <m:t>=</m:t>
                      </m:r>
                      <m:d>
                        <m:dPr>
                          <m:begChr m:val="|"/>
                          <m:endChr m:val="|"/>
                          <m:ctrlPr>
                            <a:rPr lang="en-US" altLang="en-US" sz="2800" i="1" smtClean="0">
                              <a:ln>
                                <a:solidFill>
                                  <a:srgbClr val="0F7698"/>
                                </a:solidFill>
                              </a:ln>
                              <a:solidFill>
                                <a:schemeClr val="tx1"/>
                              </a:solidFill>
                              <a:latin typeface="Cambria Math" panose="02040503050406030204" pitchFamily="18" charset="0"/>
                              <a:ea typeface="Cambria Math" panose="02040503050406030204" pitchFamily="18" charset="0"/>
                            </a:rPr>
                          </m:ctrlPr>
                        </m:dPr>
                        <m:e>
                          <m:acc>
                            <m:accPr>
                              <m:chr m:val="⃗"/>
                              <m:ctrlPr>
                                <a:rPr lang="en-US" altLang="en-US" sz="2800" i="1">
                                  <a:ln>
                                    <a:solidFill>
                                      <a:srgbClr val="0F7698"/>
                                    </a:solidFill>
                                  </a:ln>
                                  <a:solidFill>
                                    <a:schemeClr val="tx1"/>
                                  </a:solidFill>
                                  <a:latin typeface="Cambria Math" panose="02040503050406030204" pitchFamily="18" charset="0"/>
                                </a:rPr>
                              </m:ctrlPr>
                            </m:accPr>
                            <m:e>
                              <m:r>
                                <m:rPr>
                                  <m:sty m:val="p"/>
                                </m:rPr>
                                <a:rPr lang="en-US" altLang="en-US" sz="2800">
                                  <a:ln>
                                    <a:solidFill>
                                      <a:srgbClr val="0F7698"/>
                                    </a:solidFill>
                                  </a:ln>
                                  <a:solidFill>
                                    <a:schemeClr val="tx1"/>
                                  </a:solidFill>
                                  <a:latin typeface="Cambria Math" panose="02040503050406030204" pitchFamily="18" charset="0"/>
                                </a:rPr>
                                <m:t>F</m:t>
                              </m:r>
                            </m:e>
                          </m:acc>
                        </m:e>
                      </m:d>
                      <m:d>
                        <m:dPr>
                          <m:begChr m:val="|"/>
                          <m:endChr m:val="|"/>
                          <m:ctrlPr>
                            <a:rPr lang="en-US" altLang="en-US" sz="2800" i="1" smtClean="0">
                              <a:ln>
                                <a:solidFill>
                                  <a:srgbClr val="0F7698"/>
                                </a:solidFill>
                              </a:ln>
                              <a:solidFill>
                                <a:schemeClr val="tx1"/>
                              </a:solidFill>
                              <a:latin typeface="Cambria Math" panose="02040503050406030204" pitchFamily="18" charset="0"/>
                              <a:ea typeface="Cambria Math" panose="02040503050406030204" pitchFamily="18" charset="0"/>
                            </a:rPr>
                          </m:ctrlPr>
                        </m:dPr>
                        <m:e>
                          <m:r>
                            <m:rPr>
                              <m:sty m:val="p"/>
                            </m:rPr>
                            <a:rPr lang="el-GR" altLang="en-US" sz="2800">
                              <a:ln>
                                <a:solidFill>
                                  <a:srgbClr val="0F7698"/>
                                </a:solidFill>
                              </a:ln>
                              <a:solidFill>
                                <a:schemeClr val="tx1"/>
                              </a:solidFill>
                              <a:latin typeface="Cambria Math" panose="02040503050406030204" pitchFamily="18" charset="0"/>
                              <a:ea typeface="Cambria Math" panose="02040503050406030204" pitchFamily="18" charset="0"/>
                            </a:rPr>
                            <m:t>Δ</m:t>
                          </m:r>
                          <m:acc>
                            <m:accPr>
                              <m:chr m:val="⃗"/>
                              <m:ctrlPr>
                                <a:rPr lang="en-US" altLang="en-US" sz="2800" i="1">
                                  <a:ln>
                                    <a:solidFill>
                                      <a:srgbClr val="0F7698"/>
                                    </a:solidFill>
                                  </a:ln>
                                  <a:solidFill>
                                    <a:schemeClr val="tx1"/>
                                  </a:solidFill>
                                  <a:latin typeface="Cambria Math" panose="02040503050406030204" pitchFamily="18" charset="0"/>
                                  <a:ea typeface="Cambria Math" panose="02040503050406030204" pitchFamily="18" charset="0"/>
                                </a:rPr>
                              </m:ctrlPr>
                            </m:accPr>
                            <m:e>
                              <m:r>
                                <a:rPr lang="en-US" altLang="en-US" sz="2800" i="1">
                                  <a:ln>
                                    <a:solidFill>
                                      <a:srgbClr val="0F7698"/>
                                    </a:solidFill>
                                  </a:ln>
                                  <a:solidFill>
                                    <a:schemeClr val="tx1"/>
                                  </a:solidFill>
                                  <a:latin typeface="Cambria Math" panose="02040503050406030204" pitchFamily="18" charset="0"/>
                                  <a:ea typeface="Cambria Math" panose="02040503050406030204" pitchFamily="18" charset="0"/>
                                </a:rPr>
                                <m:t>𝑟</m:t>
                              </m:r>
                            </m:e>
                          </m:acc>
                        </m:e>
                      </m:d>
                      <m:func>
                        <m:funcPr>
                          <m:ctrlPr>
                            <a:rPr lang="en-US" altLang="en-US" sz="2800" i="1" smtClean="0">
                              <a:ln>
                                <a:solidFill>
                                  <a:srgbClr val="0F7698"/>
                                </a:solidFill>
                              </a:ln>
                              <a:solidFill>
                                <a:schemeClr val="tx1"/>
                              </a:solidFill>
                              <a:latin typeface="Cambria Math" panose="02040503050406030204" pitchFamily="18" charset="0"/>
                              <a:ea typeface="Cambria Math" panose="02040503050406030204" pitchFamily="18" charset="0"/>
                            </a:rPr>
                          </m:ctrlPr>
                        </m:funcPr>
                        <m:fName>
                          <m:r>
                            <m:rPr>
                              <m:sty m:val="p"/>
                            </m:rPr>
                            <a:rPr lang="en-US" altLang="en-US" sz="2800" i="0" smtClean="0">
                              <a:ln>
                                <a:solidFill>
                                  <a:srgbClr val="0F7698"/>
                                </a:solidFill>
                              </a:ln>
                              <a:solidFill>
                                <a:schemeClr val="tx1"/>
                              </a:solidFill>
                              <a:latin typeface="Cambria Math" panose="02040503050406030204" pitchFamily="18" charset="0"/>
                              <a:ea typeface="Cambria Math" panose="02040503050406030204" pitchFamily="18" charset="0"/>
                            </a:rPr>
                            <m:t>cos</m:t>
                          </m:r>
                        </m:fName>
                        <m:e>
                          <m:r>
                            <a:rPr lang="el-GR" altLang="en-US" sz="2800" i="1" smtClean="0">
                              <a:ln>
                                <a:solidFill>
                                  <a:srgbClr val="0F7698"/>
                                </a:solidFill>
                              </a:ln>
                              <a:solidFill>
                                <a:schemeClr val="tx1"/>
                              </a:solidFill>
                              <a:latin typeface="Cambria Math" panose="02040503050406030204" pitchFamily="18" charset="0"/>
                              <a:ea typeface="Cambria Math" panose="02040503050406030204" pitchFamily="18" charset="0"/>
                            </a:rPr>
                            <m:t>𝜃</m:t>
                          </m:r>
                        </m:e>
                      </m:func>
                    </m:oMath>
                  </m:oMathPara>
                </a14:m>
                <a:endParaRPr lang="el-GR" altLang="en-US" sz="2800" dirty="0">
                  <a:solidFill>
                    <a:schemeClr val="tx1"/>
                  </a:solidFill>
                </a:endParaRPr>
              </a:p>
              <a:p>
                <a:pPr marL="457200" lvl="1" indent="0" algn="just">
                  <a:buNone/>
                </a:pPr>
                <a:r>
                  <a:rPr lang="el-GR" altLang="en-US" sz="2000" dirty="0"/>
                  <a:t>όπου </a:t>
                </a:r>
                <a:r>
                  <a:rPr lang="en-US" altLang="en-US" sz="2000" i="1" dirty="0">
                    <a:latin typeface="Symbol" panose="05050102010706020507" pitchFamily="18" charset="2"/>
                  </a:rPr>
                  <a:t>q</a:t>
                </a:r>
                <a:r>
                  <a:rPr lang="en-US" altLang="en-US" sz="2000" dirty="0">
                    <a:latin typeface="Symbol" panose="05050102010706020507" pitchFamily="18" charset="2"/>
                  </a:rPr>
                  <a:t> </a:t>
                </a:r>
                <a:r>
                  <a:rPr lang="el-GR" altLang="en-US" sz="2000" dirty="0"/>
                  <a:t>είναι η γωνία μεταξύ των διανυσμάτων της δύναμης και της μετατόπισης</a:t>
                </a:r>
                <a:r>
                  <a:rPr lang="en-US" altLang="en-US" sz="2000" dirty="0"/>
                  <a:t>.</a:t>
                </a:r>
              </a:p>
              <a:p>
                <a:pPr lvl="1"/>
                <a:endParaRPr lang="el-GR" altLang="en-US" sz="2000" dirty="0"/>
              </a:p>
              <a:p>
                <a:pPr lvl="1"/>
                <a:endParaRPr lang="en-US" altLang="en-US" sz="2000" dirty="0"/>
              </a:p>
              <a:p>
                <a:pPr lvl="1" eaLnBrk="1" hangingPunct="1"/>
                <a:endParaRPr lang="en-US" altLang="en-US" sz="2000" dirty="0"/>
              </a:p>
              <a:p>
                <a:pPr marL="0" indent="0" eaLnBrk="1" hangingPunct="1">
                  <a:buNone/>
                </a:pPr>
                <a:endParaRPr lang="en-US" altLang="en-US" sz="2000" dirty="0"/>
              </a:p>
            </p:txBody>
          </p:sp>
        </mc:Choice>
        <mc:Fallback xmlns="">
          <p:sp>
            <p:nvSpPr>
              <p:cNvPr id="5" name="Rectangle 3">
                <a:extLst>
                  <a:ext uri="{FF2B5EF4-FFF2-40B4-BE49-F238E27FC236}">
                    <a16:creationId xmlns:a16="http://schemas.microsoft.com/office/drawing/2014/main" xmlns="" xmlns:a14="http://schemas.microsoft.com/office/drawing/2010/main" id="{8F1CE5B4-2C61-4984-8795-5CAA9EBBFA5A}"/>
                  </a:ext>
                </a:extLst>
              </p:cNvPr>
              <p:cNvSpPr>
                <a:spLocks noGrp="1" noRot="1" noChangeAspect="1" noMove="1" noResize="1" noEditPoints="1" noAdjustHandles="1" noChangeArrowheads="1" noChangeShapeType="1" noTextEdit="1"/>
              </p:cNvSpPr>
              <p:nvPr>
                <p:ph idx="1"/>
              </p:nvPr>
            </p:nvSpPr>
            <p:spPr>
              <a:xfrm>
                <a:off x="593003" y="803557"/>
                <a:ext cx="5239761" cy="5791207"/>
              </a:xfrm>
              <a:blipFill>
                <a:blip r:embed="rId3" cstate="print"/>
                <a:stretch>
                  <a:fillRect l="-1163" t="-1263" r="-1163"/>
                </a:stretch>
              </a:blipFill>
            </p:spPr>
            <p:txBody>
              <a:bodyPr/>
              <a:lstStyle/>
              <a:p>
                <a:r>
                  <a:rPr lang="en-US" dirty="0">
                    <a:noFill/>
                  </a:rPr>
                  <a:t> </a:t>
                </a:r>
              </a:p>
            </p:txBody>
          </p:sp>
        </mc:Fallback>
      </mc:AlternateContent>
      <p:pic>
        <p:nvPicPr>
          <p:cNvPr id="8" name="Picture 6" descr="0702">
            <a:extLst>
              <a:ext uri="{FF2B5EF4-FFF2-40B4-BE49-F238E27FC236}">
                <a16:creationId xmlns:a16="http://schemas.microsoft.com/office/drawing/2014/main" id="{1E39A703-CA4B-4C7B-92C2-F120299CDE9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799842"/>
            <a:ext cx="4102100"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43647371-3F18-4682-8F35-64C1305C6B19}"/>
              </a:ext>
            </a:extLst>
          </p:cNvPr>
          <p:cNvSpPr/>
          <p:nvPr/>
        </p:nvSpPr>
        <p:spPr>
          <a:xfrm>
            <a:off x="5985740" y="3576607"/>
            <a:ext cx="6206259" cy="1754326"/>
          </a:xfrm>
          <a:prstGeom prst="rect">
            <a:avLst/>
          </a:prstGeom>
        </p:spPr>
        <p:txBody>
          <a:bodyPr wrap="square">
            <a:spAutoFit/>
          </a:bodyPr>
          <a:lstStyle/>
          <a:p>
            <a:pPr marL="0" lvl="1" algn="just">
              <a:lnSpc>
                <a:spcPct val="150000"/>
              </a:lnSpc>
              <a:defRPr/>
            </a:pPr>
            <a:r>
              <a:rPr lang="el-GR" b="1" dirty="0" smtClean="0">
                <a:solidFill>
                  <a:srgbClr val="0F7698"/>
                </a:solidFill>
              </a:rPr>
              <a:t>Η </a:t>
            </a:r>
            <a:r>
              <a:rPr lang="el-GR" b="1" dirty="0">
                <a:solidFill>
                  <a:srgbClr val="0F7698"/>
                </a:solidFill>
              </a:rPr>
              <a:t>μετατόπιση αναφέρεται στο σημείο εφαρμογής της δύναμης</a:t>
            </a:r>
            <a:r>
              <a:rPr lang="en-US" b="1" dirty="0">
                <a:solidFill>
                  <a:srgbClr val="0F7698"/>
                </a:solidFill>
              </a:rPr>
              <a:t>.</a:t>
            </a:r>
          </a:p>
          <a:p>
            <a:pPr marL="0" lvl="1" algn="just">
              <a:lnSpc>
                <a:spcPct val="150000"/>
              </a:lnSpc>
              <a:defRPr/>
            </a:pPr>
            <a:r>
              <a:rPr lang="el-GR" b="1" dirty="0">
                <a:solidFill>
                  <a:schemeClr val="bg2">
                    <a:lumMod val="25000"/>
                  </a:schemeClr>
                </a:solidFill>
              </a:rPr>
              <a:t>Η δύναμη που ασκείται σε ένα σώμα δεν παράγει έργο αν το σώμα δεν υφίσταται μετατόπιση</a:t>
            </a:r>
            <a:r>
              <a:rPr lang="en-US" b="1" dirty="0">
                <a:solidFill>
                  <a:schemeClr val="bg2">
                    <a:lumMod val="25000"/>
                  </a:schemeClr>
                </a:solidFill>
              </a:rPr>
              <a:t>.</a:t>
            </a:r>
          </a:p>
        </p:txBody>
      </p:sp>
      <p:sp>
        <p:nvSpPr>
          <p:cNvPr id="6" name="Text Box 4"/>
          <p:cNvSpPr txBox="1">
            <a:spLocks noChangeArrowheads="1"/>
          </p:cNvSpPr>
          <p:nvPr/>
        </p:nvSpPr>
        <p:spPr bwMode="auto">
          <a:xfrm>
            <a:off x="273269" y="82600"/>
            <a:ext cx="11582400"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3600" b="1" dirty="0" smtClean="0">
                <a:solidFill>
                  <a:srgbClr val="5FCBEF"/>
                </a:solidFill>
              </a:rPr>
              <a:t>Σύστημα και Έργο</a:t>
            </a:r>
            <a:endParaRPr lang="el-GR" sz="3600" b="1" dirty="0">
              <a:solidFill>
                <a:srgbClr val="5FCBEF"/>
              </a:solidFill>
            </a:endParaRPr>
          </a:p>
        </p:txBody>
      </p:sp>
      <p:sp>
        <p:nvSpPr>
          <p:cNvPr id="7" name="6 - Ορθογώνιο"/>
          <p:cNvSpPr/>
          <p:nvPr/>
        </p:nvSpPr>
        <p:spPr>
          <a:xfrm>
            <a:off x="714703" y="4645572"/>
            <a:ext cx="4992414" cy="588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aphicFrame>
        <p:nvGraphicFramePr>
          <p:cNvPr id="439297" name="Object 1"/>
          <p:cNvGraphicFramePr>
            <a:graphicFrameLocks noGrp="1" noChangeAspect="1"/>
          </p:cNvGraphicFramePr>
          <p:nvPr/>
        </p:nvGraphicFramePr>
        <p:xfrm>
          <a:off x="1085740" y="4553388"/>
          <a:ext cx="4141788" cy="581025"/>
        </p:xfrm>
        <a:graphic>
          <a:graphicData uri="http://schemas.openxmlformats.org/presentationml/2006/ole">
            <mc:AlternateContent xmlns:mc="http://schemas.openxmlformats.org/markup-compatibility/2006">
              <mc:Choice xmlns:v="urn:schemas-microsoft-com:vml" Requires="v">
                <p:oleObj spid="_x0000_s439309" name="Equation" r:id="rId5" imgW="2539800" imgH="355320" progId="Equation.DSMT4">
                  <p:embed/>
                </p:oleObj>
              </mc:Choice>
              <mc:Fallback>
                <p:oleObj name="Equation" r:id="rId5" imgW="2539800" imgH="355320" progId="Equation.DSMT4">
                  <p:embed/>
                  <p:pic>
                    <p:nvPicPr>
                      <p:cNvPr id="0" name="Picture 1"/>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5740" y="4553388"/>
                        <a:ext cx="4141788" cy="581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9 - Ορθογώνιο"/>
          <p:cNvSpPr/>
          <p:nvPr/>
        </p:nvSpPr>
        <p:spPr>
          <a:xfrm>
            <a:off x="8692055" y="3216166"/>
            <a:ext cx="515007" cy="378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aphicFrame>
        <p:nvGraphicFramePr>
          <p:cNvPr id="439298" name="Object 2"/>
          <p:cNvGraphicFramePr>
            <a:graphicFrameLocks noChangeAspect="1"/>
          </p:cNvGraphicFramePr>
          <p:nvPr/>
        </p:nvGraphicFramePr>
        <p:xfrm>
          <a:off x="8705849" y="3239539"/>
          <a:ext cx="417129" cy="357539"/>
        </p:xfrm>
        <a:graphic>
          <a:graphicData uri="http://schemas.openxmlformats.org/presentationml/2006/ole">
            <mc:AlternateContent xmlns:mc="http://schemas.openxmlformats.org/markup-compatibility/2006">
              <mc:Choice xmlns:v="urn:schemas-microsoft-com:vml" Requires="v">
                <p:oleObj spid="_x0000_s439310" name="Equation" r:id="rId7" imgW="266400" imgH="228600" progId="Equation.DSMT4">
                  <p:embed/>
                </p:oleObj>
              </mc:Choice>
              <mc:Fallback>
                <p:oleObj name="Equation" r:id="rId7" imgW="266400" imgH="228600" progId="Equation.DSMT4">
                  <p:embed/>
                  <p:pic>
                    <p:nvPicPr>
                      <p:cNvPr id="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05849" y="3239539"/>
                        <a:ext cx="417129" cy="357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12 - Θέση αριθμού διαφάνειας"/>
          <p:cNvSpPr>
            <a:spLocks noGrp="1"/>
          </p:cNvSpPr>
          <p:nvPr>
            <p:ph type="sldNum" sz="quarter" idx="12"/>
          </p:nvPr>
        </p:nvSpPr>
        <p:spPr/>
        <p:txBody>
          <a:bodyPr/>
          <a:lstStyle/>
          <a:p>
            <a:fld id="{C2F5A187-A889-495D-B202-899DA2CF5BAE}" type="slidenum">
              <a:rPr lang="en-US" smtClean="0"/>
              <a:pPr/>
              <a:t>56</a:t>
            </a:fld>
            <a:endParaRPr lang="en-US"/>
          </a:p>
        </p:txBody>
      </p:sp>
    </p:spTree>
    <p:extLst>
      <p:ext uri="{BB962C8B-B14F-4D97-AF65-F5344CB8AC3E}">
        <p14:creationId xmlns:p14="http://schemas.microsoft.com/office/powerpoint/2010/main" val="327791538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13 - Ομάδα"/>
          <p:cNvGrpSpPr/>
          <p:nvPr/>
        </p:nvGrpSpPr>
        <p:grpSpPr>
          <a:xfrm>
            <a:off x="443346" y="384074"/>
            <a:ext cx="5264727" cy="6352158"/>
            <a:chOff x="443346" y="415604"/>
            <a:chExt cx="5264727" cy="6352158"/>
          </a:xfrm>
        </p:grpSpPr>
        <p:pic>
          <p:nvPicPr>
            <p:cNvPr id="4" name="Picture 8" descr="27819_0703">
              <a:extLst>
                <a:ext uri="{FF2B5EF4-FFF2-40B4-BE49-F238E27FC236}">
                  <a16:creationId xmlns:a16="http://schemas.microsoft.com/office/drawing/2014/main" id="{BCD8CCD5-BC0A-4DF9-8C62-7935877341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5879" y="415604"/>
              <a:ext cx="3465513"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FDF3B931-32E2-4D38-8346-D778E8AB7039}"/>
                </a:ext>
              </a:extLst>
            </p:cNvPr>
            <p:cNvSpPr/>
            <p:nvPr/>
          </p:nvSpPr>
          <p:spPr>
            <a:xfrm>
              <a:off x="443346" y="5290434"/>
              <a:ext cx="5264727" cy="1477328"/>
            </a:xfrm>
            <a:prstGeom prst="rect">
              <a:avLst/>
            </a:prstGeom>
          </p:spPr>
          <p:txBody>
            <a:bodyPr wrap="square">
              <a:spAutoFit/>
            </a:bodyPr>
            <a:lstStyle/>
            <a:p>
              <a:r>
                <a:rPr lang="el-GR" altLang="en-US" b="1" dirty="0"/>
                <a:t>Η κάθετη δύναμη και η βαρυτική δύναμη δεν παράγουν έργο στο σώμα</a:t>
              </a:r>
              <a:r>
                <a:rPr lang="en-US" altLang="en-US" b="1" dirty="0"/>
                <a:t>.</a:t>
              </a:r>
            </a:p>
            <a:p>
              <a:pPr lvl="1"/>
              <a:r>
                <a:rPr lang="en-US" altLang="en-US" b="1" dirty="0"/>
                <a:t>cos </a:t>
              </a:r>
              <a:r>
                <a:rPr lang="en-US" altLang="en-US" b="1" i="1" dirty="0">
                  <a:latin typeface="Symbol" panose="05050102010706020507" pitchFamily="18" charset="2"/>
                </a:rPr>
                <a:t>q </a:t>
              </a:r>
              <a:r>
                <a:rPr lang="en-US" altLang="en-US" b="1" dirty="0"/>
                <a:t> = cos 90° = 0</a:t>
              </a:r>
            </a:p>
            <a:p>
              <a:r>
                <a:rPr lang="el-GR" altLang="en-US" b="1" dirty="0"/>
                <a:t>Η δύναμη</a:t>
              </a:r>
              <a:r>
                <a:rPr lang="en-US" altLang="en-US" b="1" dirty="0"/>
                <a:t>     </a:t>
              </a:r>
              <a:r>
                <a:rPr lang="el-GR" altLang="en-US" b="1" dirty="0"/>
                <a:t>είναι η μοναδική δύναμη που παράγει έργο στο σώμα</a:t>
              </a:r>
              <a:endParaRPr lang="en-US" b="1" dirty="0"/>
            </a:p>
          </p:txBody>
        </p:sp>
        <p:graphicFrame>
          <p:nvGraphicFramePr>
            <p:cNvPr id="7" name="Object 9">
              <a:extLst>
                <a:ext uri="{FF2B5EF4-FFF2-40B4-BE49-F238E27FC236}">
                  <a16:creationId xmlns:a16="http://schemas.microsoft.com/office/drawing/2014/main" id="{A91A0088-C850-4B70-8054-760F4A11AECF}"/>
                </a:ext>
              </a:extLst>
            </p:cNvPr>
            <p:cNvGraphicFramePr>
              <a:graphicFrameLocks noChangeAspect="1"/>
            </p:cNvGraphicFramePr>
            <p:nvPr>
              <p:extLst>
                <p:ext uri="{D42A27DB-BD31-4B8C-83A1-F6EECF244321}">
                  <p14:modId xmlns:p14="http://schemas.microsoft.com/office/powerpoint/2010/main" val="2316593007"/>
                </p:ext>
              </p:extLst>
            </p:nvPr>
          </p:nvGraphicFramePr>
          <p:xfrm>
            <a:off x="1591688" y="6107848"/>
            <a:ext cx="192087" cy="304800"/>
          </p:xfrm>
          <a:graphic>
            <a:graphicData uri="http://schemas.openxmlformats.org/presentationml/2006/ole">
              <mc:AlternateContent xmlns:mc="http://schemas.openxmlformats.org/markup-compatibility/2006">
                <mc:Choice xmlns:v="urn:schemas-microsoft-com:vml" Requires="v">
                  <p:oleObj spid="_x0000_s352297" name="Equation" r:id="rId4" imgW="152334" imgH="241195" progId="Equation.DSMT4">
                    <p:embed/>
                  </p:oleObj>
                </mc:Choice>
                <mc:Fallback>
                  <p:oleObj name="Equation" r:id="rId4" imgW="152334" imgH="241195" progId="Equation.DSMT4">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1688" y="6107848"/>
                          <a:ext cx="192087"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8" name="Rectangle 3">
            <a:extLst>
              <a:ext uri="{FF2B5EF4-FFF2-40B4-BE49-F238E27FC236}">
                <a16:creationId xmlns:a16="http://schemas.microsoft.com/office/drawing/2014/main" id="{55ED196A-E93F-4531-A022-C263534A97E8}"/>
              </a:ext>
            </a:extLst>
          </p:cNvPr>
          <p:cNvSpPr txBox="1">
            <a:spLocks noChangeArrowheads="1"/>
          </p:cNvSpPr>
          <p:nvPr/>
        </p:nvSpPr>
        <p:spPr>
          <a:xfrm>
            <a:off x="5818909" y="897066"/>
            <a:ext cx="5929746" cy="5629852"/>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180975" indent="-180975">
              <a:lnSpc>
                <a:spcPct val="90000"/>
              </a:lnSpc>
            </a:pPr>
            <a:r>
              <a:rPr lang="el-GR" altLang="en-US" b="1" dirty="0">
                <a:solidFill>
                  <a:schemeClr val="tx1"/>
                </a:solidFill>
              </a:rPr>
              <a:t>Το πρόσημο του έργου εξαρτάται από την κατεύθυνση της δύναμης σε σχέση με τη μετατόπιση.</a:t>
            </a:r>
          </a:p>
          <a:p>
            <a:pPr marL="180975" lvl="1" indent="-180975">
              <a:lnSpc>
                <a:spcPct val="90000"/>
              </a:lnSpc>
            </a:pPr>
            <a:r>
              <a:rPr lang="el-GR" altLang="en-US" b="1" dirty="0">
                <a:solidFill>
                  <a:schemeClr val="tx1"/>
                </a:solidFill>
              </a:rPr>
              <a:t>Το έργο είναι θετικό όταν η προβολή της    στο     έχει ίδια κατεύθυνση με τη μετατόπιση.</a:t>
            </a:r>
            <a:endParaRPr lang="en-US" altLang="en-US" b="1" dirty="0">
              <a:solidFill>
                <a:schemeClr val="tx1"/>
              </a:solidFill>
            </a:endParaRPr>
          </a:p>
          <a:p>
            <a:pPr marL="180975" lvl="1" indent="-180975">
              <a:lnSpc>
                <a:spcPct val="90000"/>
              </a:lnSpc>
            </a:pPr>
            <a:r>
              <a:rPr lang="el-GR" altLang="en-US" b="1" dirty="0">
                <a:solidFill>
                  <a:schemeClr val="tx1"/>
                </a:solidFill>
              </a:rPr>
              <a:t>Το έργο είναι αρνητικό όταν η προβολή έχει κατεύθυνση αντίθετη από αυτή της μετατόπισης.</a:t>
            </a:r>
          </a:p>
          <a:p>
            <a:pPr marL="180975" lvl="1" indent="-180975">
              <a:lnSpc>
                <a:spcPct val="90000"/>
              </a:lnSpc>
            </a:pPr>
            <a:r>
              <a:rPr lang="el-GR" altLang="en-US" b="1" dirty="0">
                <a:solidFill>
                  <a:schemeClr val="tx1"/>
                </a:solidFill>
              </a:rPr>
              <a:t>Το έργο είναι μηδέν όταν     </a:t>
            </a:r>
            <a:r>
              <a:rPr lang="el-GR" altLang="en-US" b="1" dirty="0">
                <a:solidFill>
                  <a:schemeClr val="tx1"/>
                </a:solidFill>
                <a:sym typeface="Symbol" panose="05050102010706020507" pitchFamily="18" charset="2"/>
              </a:rPr>
              <a:t> </a:t>
            </a:r>
            <a:endParaRPr lang="en-US" altLang="en-US" b="1" dirty="0">
              <a:solidFill>
                <a:schemeClr val="tx1"/>
              </a:solidFill>
            </a:endParaRPr>
          </a:p>
          <a:p>
            <a:pPr marL="180975" indent="-180975"/>
            <a:r>
              <a:rPr lang="el-GR" altLang="en-US" b="1" dirty="0">
                <a:solidFill>
                  <a:schemeClr val="tx1"/>
                </a:solidFill>
              </a:rPr>
              <a:t>Το έργο είναι βαθμωτό μέγεθος</a:t>
            </a:r>
            <a:r>
              <a:rPr lang="en-US" altLang="en-US" b="1" dirty="0">
                <a:solidFill>
                  <a:schemeClr val="tx1"/>
                </a:solidFill>
              </a:rPr>
              <a:t>.</a:t>
            </a:r>
          </a:p>
          <a:p>
            <a:pPr marL="180975" indent="-180975"/>
            <a:r>
              <a:rPr lang="el-GR" altLang="en-US" b="1" dirty="0">
                <a:solidFill>
                  <a:schemeClr val="tx1"/>
                </a:solidFill>
              </a:rPr>
              <a:t>Η μονάδα μέτρησης του έργου είναι το </a:t>
            </a:r>
            <a:r>
              <a:rPr lang="en-US" altLang="en-US" b="1" dirty="0">
                <a:solidFill>
                  <a:schemeClr val="tx1"/>
                </a:solidFill>
              </a:rPr>
              <a:t>joule (J)</a:t>
            </a:r>
            <a:r>
              <a:rPr lang="el-GR" altLang="en-US" b="1" dirty="0">
                <a:solidFill>
                  <a:schemeClr val="tx1"/>
                </a:solidFill>
              </a:rPr>
              <a:t>.</a:t>
            </a:r>
            <a:endParaRPr lang="en-US" altLang="en-US" b="1" dirty="0">
              <a:solidFill>
                <a:schemeClr val="tx1"/>
              </a:solidFill>
            </a:endParaRPr>
          </a:p>
          <a:p>
            <a:pPr marL="180975" lvl="1" indent="-180975"/>
            <a:r>
              <a:rPr lang="en-US" altLang="en-US" b="1" dirty="0">
                <a:solidFill>
                  <a:schemeClr val="tx1"/>
                </a:solidFill>
              </a:rPr>
              <a:t>1 joule = 1 newton </a:t>
            </a:r>
            <a:r>
              <a:rPr lang="en-US" altLang="en-US" b="1" baseline="30000" dirty="0">
                <a:solidFill>
                  <a:schemeClr val="tx1"/>
                </a:solidFill>
              </a:rPr>
              <a:t>.</a:t>
            </a:r>
            <a:r>
              <a:rPr lang="en-US" altLang="en-US" b="1" dirty="0">
                <a:solidFill>
                  <a:schemeClr val="tx1"/>
                </a:solidFill>
              </a:rPr>
              <a:t> 1 meter = kg ∙ m² / s²</a:t>
            </a:r>
          </a:p>
          <a:p>
            <a:pPr marL="180975" lvl="1" indent="-180975"/>
            <a:r>
              <a:rPr lang="en-US" altLang="en-US" b="1" dirty="0">
                <a:solidFill>
                  <a:schemeClr val="tx1"/>
                </a:solidFill>
              </a:rPr>
              <a:t>J = N </a:t>
            </a:r>
            <a:r>
              <a:rPr lang="en-US" altLang="en-US" b="1" dirty="0">
                <a:solidFill>
                  <a:schemeClr val="tx1"/>
                </a:solidFill>
                <a:latin typeface="Lucida Grande" pitchFamily="80" charset="0"/>
              </a:rPr>
              <a:t>·</a:t>
            </a:r>
            <a:r>
              <a:rPr lang="en-US" altLang="en-US" b="1" dirty="0">
                <a:solidFill>
                  <a:schemeClr val="tx1"/>
                </a:solidFill>
              </a:rPr>
              <a:t> m </a:t>
            </a:r>
            <a:endParaRPr lang="el-GR" altLang="en-US" b="1" dirty="0">
              <a:solidFill>
                <a:schemeClr val="tx1"/>
              </a:solidFill>
            </a:endParaRPr>
          </a:p>
          <a:p>
            <a:pPr marL="180975" indent="-180975">
              <a:lnSpc>
                <a:spcPct val="90000"/>
              </a:lnSpc>
            </a:pPr>
            <a:r>
              <a:rPr lang="el-GR" altLang="en-US" b="1" dirty="0">
                <a:solidFill>
                  <a:schemeClr val="tx1"/>
                </a:solidFill>
              </a:rPr>
              <a:t>Αν το έργο που παράγεται σε ένα σύστημα είναι θετικό</a:t>
            </a:r>
            <a:r>
              <a:rPr lang="en-US" altLang="en-US" b="1" dirty="0">
                <a:solidFill>
                  <a:schemeClr val="tx1"/>
                </a:solidFill>
              </a:rPr>
              <a:t>, </a:t>
            </a:r>
            <a:r>
              <a:rPr lang="el-GR" altLang="en-US" b="1" dirty="0">
                <a:solidFill>
                  <a:schemeClr val="tx1"/>
                </a:solidFill>
              </a:rPr>
              <a:t>η ενέργεια μεταφέρεται προς το σύστημα</a:t>
            </a:r>
            <a:r>
              <a:rPr lang="en-US" altLang="en-US" b="1" dirty="0">
                <a:solidFill>
                  <a:schemeClr val="tx1"/>
                </a:solidFill>
              </a:rPr>
              <a:t>.</a:t>
            </a:r>
          </a:p>
          <a:p>
            <a:pPr marL="180975" indent="-180975">
              <a:lnSpc>
                <a:spcPct val="90000"/>
              </a:lnSpc>
            </a:pPr>
            <a:r>
              <a:rPr lang="el-GR" altLang="en-US" b="1" dirty="0">
                <a:solidFill>
                  <a:schemeClr val="tx1"/>
                </a:solidFill>
              </a:rPr>
              <a:t>Αν το έργο που παράγεται στο σύστημα είναι αρνητικό</a:t>
            </a:r>
            <a:r>
              <a:rPr lang="en-US" altLang="en-US" b="1" dirty="0">
                <a:solidFill>
                  <a:schemeClr val="tx1"/>
                </a:solidFill>
              </a:rPr>
              <a:t>, </a:t>
            </a:r>
            <a:r>
              <a:rPr lang="el-GR" altLang="en-US" b="1" dirty="0">
                <a:solidFill>
                  <a:schemeClr val="tx1"/>
                </a:solidFill>
              </a:rPr>
              <a:t>η ενέργεια μεταφέρεται από το σύστημα</a:t>
            </a:r>
            <a:r>
              <a:rPr lang="en-US" altLang="en-US" b="1" dirty="0">
                <a:solidFill>
                  <a:schemeClr val="tx1"/>
                </a:solidFill>
              </a:rPr>
              <a:t>.</a:t>
            </a:r>
          </a:p>
          <a:p>
            <a:pPr marL="180975" lvl="1" indent="-180975"/>
            <a:r>
              <a:rPr lang="el-GR" altLang="en-US" sz="1800" b="1" dirty="0">
                <a:solidFill>
                  <a:schemeClr val="tx1"/>
                </a:solidFill>
              </a:rPr>
              <a:t>Το αποτέλεσμα είναι η μεταβολή της ενέργειας που είναι αποθηκευμένη στο σύστημα.</a:t>
            </a:r>
            <a:endParaRPr lang="en-US" altLang="en-US" sz="1800" b="1" dirty="0">
              <a:solidFill>
                <a:schemeClr val="tx1"/>
              </a:solidFill>
            </a:endParaRPr>
          </a:p>
        </p:txBody>
      </p:sp>
      <p:graphicFrame>
        <p:nvGraphicFramePr>
          <p:cNvPr id="9" name="Object 4">
            <a:extLst>
              <a:ext uri="{FF2B5EF4-FFF2-40B4-BE49-F238E27FC236}">
                <a16:creationId xmlns:a16="http://schemas.microsoft.com/office/drawing/2014/main" id="{079544D5-CDCF-4262-B6E3-65D77CEED284}"/>
              </a:ext>
            </a:extLst>
          </p:cNvPr>
          <p:cNvGraphicFramePr>
            <a:graphicFrameLocks noGrp="1" noChangeAspect="1"/>
          </p:cNvGraphicFramePr>
          <p:nvPr>
            <p:ph idx="1"/>
            <p:extLst>
              <p:ext uri="{D42A27DB-BD31-4B8C-83A1-F6EECF244321}">
                <p14:modId xmlns:p14="http://schemas.microsoft.com/office/powerpoint/2010/main" val="3817400406"/>
              </p:ext>
            </p:extLst>
          </p:nvPr>
        </p:nvGraphicFramePr>
        <p:xfrm>
          <a:off x="10011269" y="1591734"/>
          <a:ext cx="198110" cy="325996"/>
        </p:xfrm>
        <a:graphic>
          <a:graphicData uri="http://schemas.openxmlformats.org/presentationml/2006/ole">
            <mc:AlternateContent xmlns:mc="http://schemas.openxmlformats.org/markup-compatibility/2006">
              <mc:Choice xmlns:v="urn:schemas-microsoft-com:vml" Requires="v">
                <p:oleObj spid="_x0000_s352298" name="Equation" r:id="rId6" imgW="152334" imgH="241195" progId="Equation.DSMT4">
                  <p:embed/>
                </p:oleObj>
              </mc:Choice>
              <mc:Fallback>
                <p:oleObj name="Equation" r:id="rId6" imgW="152334" imgH="241195" progId="Equation.DSMT4">
                  <p:embed/>
                  <p:pic>
                    <p:nvPicPr>
                      <p:cNvPr id="0" name="Picture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11269" y="1591734"/>
                        <a:ext cx="198110" cy="3259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4">
            <a:extLst>
              <a:ext uri="{FF2B5EF4-FFF2-40B4-BE49-F238E27FC236}">
                <a16:creationId xmlns:a16="http://schemas.microsoft.com/office/drawing/2014/main" id="{CB8A1DA2-C4A2-407F-867D-A85D1D084484}"/>
              </a:ext>
            </a:extLst>
          </p:cNvPr>
          <p:cNvGraphicFramePr>
            <a:graphicFrameLocks noChangeAspect="1"/>
          </p:cNvGraphicFramePr>
          <p:nvPr>
            <p:extLst>
              <p:ext uri="{D42A27DB-BD31-4B8C-83A1-F6EECF244321}">
                <p14:modId xmlns:p14="http://schemas.microsoft.com/office/powerpoint/2010/main" val="3190223758"/>
              </p:ext>
            </p:extLst>
          </p:nvPr>
        </p:nvGraphicFramePr>
        <p:xfrm>
          <a:off x="8537343" y="2627140"/>
          <a:ext cx="198110" cy="313565"/>
        </p:xfrm>
        <a:graphic>
          <a:graphicData uri="http://schemas.openxmlformats.org/presentationml/2006/ole">
            <mc:AlternateContent xmlns:mc="http://schemas.openxmlformats.org/markup-compatibility/2006">
              <mc:Choice xmlns:v="urn:schemas-microsoft-com:vml" Requires="v">
                <p:oleObj spid="_x0000_s352299" name="Equation" r:id="rId7" imgW="152334" imgH="241195" progId="Equation.DSMT4">
                  <p:embed/>
                </p:oleObj>
              </mc:Choice>
              <mc:Fallback>
                <p:oleObj name="Equation" r:id="rId7" imgW="152334" imgH="241195" progId="Equation.DSMT4">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7343" y="2627140"/>
                        <a:ext cx="198110" cy="31356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 Box 4"/>
          <p:cNvSpPr txBox="1">
            <a:spLocks noChangeArrowheads="1"/>
          </p:cNvSpPr>
          <p:nvPr/>
        </p:nvSpPr>
        <p:spPr bwMode="auto">
          <a:xfrm>
            <a:off x="273269" y="82600"/>
            <a:ext cx="11582400"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3600" b="1" dirty="0" smtClean="0">
                <a:solidFill>
                  <a:srgbClr val="5FCBEF"/>
                </a:solidFill>
              </a:rPr>
              <a:t>Σύστημα και Έργο</a:t>
            </a:r>
            <a:endParaRPr lang="el-GR" sz="3600" b="1" dirty="0">
              <a:solidFill>
                <a:srgbClr val="5FCBEF"/>
              </a:solidFill>
            </a:endParaRPr>
          </a:p>
        </p:txBody>
      </p:sp>
      <p:graphicFrame>
        <p:nvGraphicFramePr>
          <p:cNvPr id="352263" name="Object 7"/>
          <p:cNvGraphicFramePr>
            <a:graphicFrameLocks noChangeAspect="1"/>
          </p:cNvGraphicFramePr>
          <p:nvPr/>
        </p:nvGraphicFramePr>
        <p:xfrm>
          <a:off x="3250982" y="4228060"/>
          <a:ext cx="417513" cy="357187"/>
        </p:xfrm>
        <a:graphic>
          <a:graphicData uri="http://schemas.openxmlformats.org/presentationml/2006/ole">
            <mc:AlternateContent xmlns:mc="http://schemas.openxmlformats.org/markup-compatibility/2006">
              <mc:Choice xmlns:v="urn:schemas-microsoft-com:vml" Requires="v">
                <p:oleObj spid="_x0000_s352300" name="Equation" r:id="rId8" imgW="266400" imgH="228600" progId="Equation.DSMT4">
                  <p:embed/>
                </p:oleObj>
              </mc:Choice>
              <mc:Fallback>
                <p:oleObj name="Equation" r:id="rId8" imgW="266400" imgH="228600" progId="Equation.DSMT4">
                  <p:embed/>
                  <p:pic>
                    <p:nvPicPr>
                      <p:cNvPr id="0"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50982" y="4228060"/>
                        <a:ext cx="417513" cy="3571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6" name="15 - Ομάδα"/>
          <p:cNvGrpSpPr/>
          <p:nvPr/>
        </p:nvGrpSpPr>
        <p:grpSpPr>
          <a:xfrm>
            <a:off x="10557254" y="1649737"/>
            <a:ext cx="311161" cy="273269"/>
            <a:chOff x="11328401" y="2690648"/>
            <a:chExt cx="311161" cy="273269"/>
          </a:xfrm>
        </p:grpSpPr>
        <p:sp>
          <p:nvSpPr>
            <p:cNvPr id="15" name="14 - Ορθογώνιο"/>
            <p:cNvSpPr/>
            <p:nvPr/>
          </p:nvSpPr>
          <p:spPr>
            <a:xfrm>
              <a:off x="11351173" y="2711670"/>
              <a:ext cx="273269" cy="2312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aphicFrame>
          <p:nvGraphicFramePr>
            <p:cNvPr id="352264" name="Object 8"/>
            <p:cNvGraphicFramePr>
              <a:graphicFrameLocks noChangeAspect="1"/>
            </p:cNvGraphicFramePr>
            <p:nvPr/>
          </p:nvGraphicFramePr>
          <p:xfrm>
            <a:off x="11328401" y="2690648"/>
            <a:ext cx="311161" cy="273269"/>
          </p:xfrm>
          <a:graphic>
            <a:graphicData uri="http://schemas.openxmlformats.org/presentationml/2006/ole">
              <mc:AlternateContent xmlns:mc="http://schemas.openxmlformats.org/markup-compatibility/2006">
                <mc:Choice xmlns:v="urn:schemas-microsoft-com:vml" Requires="v">
                  <p:oleObj spid="_x0000_s352301" name="Equation" r:id="rId10" imgW="266400" imgH="228600" progId="Equation.DSMT4">
                    <p:embed/>
                  </p:oleObj>
                </mc:Choice>
                <mc:Fallback>
                  <p:oleObj name="Equation" r:id="rId10" imgW="266400" imgH="228600" progId="Equation.DSMT4">
                    <p:embed/>
                    <p:pic>
                      <p:nvPicPr>
                        <p:cNvPr id="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28401" y="2690648"/>
                          <a:ext cx="311161" cy="273269"/>
                        </a:xfrm>
                        <a:prstGeom prst="rect">
                          <a:avLst/>
                        </a:prstGeom>
                        <a:solidFill>
                          <a:schemeClr val="accent1">
                            <a:alpha val="60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20" name="Object 8"/>
          <p:cNvGraphicFramePr>
            <a:graphicFrameLocks noChangeAspect="1"/>
          </p:cNvGraphicFramePr>
          <p:nvPr/>
        </p:nvGraphicFramePr>
        <p:xfrm>
          <a:off x="9049797" y="2678779"/>
          <a:ext cx="311161" cy="273269"/>
        </p:xfrm>
        <a:graphic>
          <a:graphicData uri="http://schemas.openxmlformats.org/presentationml/2006/ole">
            <mc:AlternateContent xmlns:mc="http://schemas.openxmlformats.org/markup-compatibility/2006">
              <mc:Choice xmlns:v="urn:schemas-microsoft-com:vml" Requires="v">
                <p:oleObj spid="_x0000_s352302" name="Equation" r:id="rId11" imgW="266400" imgH="228600" progId="Equation.DSMT4">
                  <p:embed/>
                </p:oleObj>
              </mc:Choice>
              <mc:Fallback>
                <p:oleObj name="Equation" r:id="rId11" imgW="266400" imgH="228600" progId="Equation.DSMT4">
                  <p:embed/>
                  <p:pic>
                    <p:nvPicPr>
                      <p:cNvPr id="0"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49797" y="2678779"/>
                        <a:ext cx="311161" cy="27326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 name="18 - Θέση αριθμού διαφάνειας"/>
          <p:cNvSpPr>
            <a:spLocks noGrp="1"/>
          </p:cNvSpPr>
          <p:nvPr>
            <p:ph type="sldNum" sz="quarter" idx="12"/>
          </p:nvPr>
        </p:nvSpPr>
        <p:spPr/>
        <p:txBody>
          <a:bodyPr/>
          <a:lstStyle/>
          <a:p>
            <a:fld id="{C2F5A187-A889-495D-B202-899DA2CF5BAE}" type="slidenum">
              <a:rPr lang="en-US" smtClean="0"/>
              <a:pPr/>
              <a:t>57</a:t>
            </a:fld>
            <a:endParaRPr lang="en-US"/>
          </a:p>
        </p:txBody>
      </p:sp>
    </p:spTree>
    <p:extLst>
      <p:ext uri="{BB962C8B-B14F-4D97-AF65-F5344CB8AC3E}">
        <p14:creationId xmlns:p14="http://schemas.microsoft.com/office/powerpoint/2010/main" val="1007760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8A9E42F0-4098-4D81-84C8-49C6D49460D6}"/>
              </a:ext>
            </a:extLst>
          </p:cNvPr>
          <p:cNvSpPr>
            <a:spLocks noGrp="1" noChangeArrowheads="1"/>
          </p:cNvSpPr>
          <p:nvPr>
            <p:ph type="title"/>
          </p:nvPr>
        </p:nvSpPr>
        <p:spPr>
          <a:xfrm>
            <a:off x="905714" y="211457"/>
            <a:ext cx="5979994" cy="609600"/>
          </a:xfrm>
        </p:spPr>
        <p:txBody>
          <a:bodyPr>
            <a:normAutofit/>
          </a:bodyPr>
          <a:lstStyle/>
          <a:p>
            <a:r>
              <a:rPr lang="el-GR" altLang="en-US" sz="3000" dirty="0">
                <a:solidFill>
                  <a:srgbClr val="0F7698"/>
                </a:solidFill>
              </a:rPr>
              <a:t>Έργο μεταβαλλόμενης δύναμης</a:t>
            </a:r>
            <a:endParaRPr lang="en-US" altLang="en-US" sz="3000" dirty="0">
              <a:solidFill>
                <a:srgbClr val="0F7698"/>
              </a:solidFill>
            </a:endParaRPr>
          </a:p>
        </p:txBody>
      </p:sp>
      <p:pic>
        <p:nvPicPr>
          <p:cNvPr id="5" name="Picture 8" descr="27819_0707">
            <a:extLst>
              <a:ext uri="{FF2B5EF4-FFF2-40B4-BE49-F238E27FC236}">
                <a16:creationId xmlns:a16="http://schemas.microsoft.com/office/drawing/2014/main" id="{D3607A61-DCF4-45E6-86F9-18F82953D9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b="47693"/>
          <a:stretch>
            <a:fillRect/>
          </a:stretch>
        </p:blipFill>
        <p:spPr bwMode="auto">
          <a:xfrm>
            <a:off x="130746" y="1121930"/>
            <a:ext cx="3643313"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27819_0707">
            <a:extLst>
              <a:ext uri="{FF2B5EF4-FFF2-40B4-BE49-F238E27FC236}">
                <a16:creationId xmlns:a16="http://schemas.microsoft.com/office/drawing/2014/main" id="{C92FA9CC-46A9-4CD9-A56C-3D6DF71674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50632"/>
          <a:stretch>
            <a:fillRect/>
          </a:stretch>
        </p:blipFill>
        <p:spPr bwMode="auto">
          <a:xfrm>
            <a:off x="3735087" y="1094219"/>
            <a:ext cx="3752916" cy="4690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ct 7">
            <a:extLst>
              <a:ext uri="{FF2B5EF4-FFF2-40B4-BE49-F238E27FC236}">
                <a16:creationId xmlns:a16="http://schemas.microsoft.com/office/drawing/2014/main" id="{F1AD34A4-5EC4-4549-83C7-E7AAEB60C8CE}"/>
              </a:ext>
            </a:extLst>
          </p:cNvPr>
          <p:cNvGraphicFramePr>
            <a:graphicFrameLocks noChangeAspect="1"/>
          </p:cNvGraphicFramePr>
          <p:nvPr>
            <p:extLst>
              <p:ext uri="{D42A27DB-BD31-4B8C-83A1-F6EECF244321}">
                <p14:modId xmlns:p14="http://schemas.microsoft.com/office/powerpoint/2010/main" val="1658785525"/>
              </p:ext>
            </p:extLst>
          </p:nvPr>
        </p:nvGraphicFramePr>
        <p:xfrm>
          <a:off x="1266602" y="5737628"/>
          <a:ext cx="1371600" cy="746125"/>
        </p:xfrm>
        <a:graphic>
          <a:graphicData uri="http://schemas.openxmlformats.org/presentationml/2006/ole">
            <mc:AlternateContent xmlns:mc="http://schemas.openxmlformats.org/markup-compatibility/2006">
              <mc:Choice xmlns:v="urn:schemas-microsoft-com:vml" Requires="v">
                <p:oleObj spid="_x0000_s353312" name="Equation" r:id="rId4" imgW="863225" imgH="469696" progId="Equation.DSMT4">
                  <p:embed/>
                </p:oleObj>
              </mc:Choice>
              <mc:Fallback>
                <p:oleObj name="Equation" r:id="rId4" imgW="863225" imgH="469696" progId="Equation.DSMT4">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6602" y="5737628"/>
                        <a:ext cx="1371600" cy="746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a:extLst>
              <a:ext uri="{FF2B5EF4-FFF2-40B4-BE49-F238E27FC236}">
                <a16:creationId xmlns:a16="http://schemas.microsoft.com/office/drawing/2014/main" id="{9856EAC8-4469-4F05-8938-AF67ECE45903}"/>
              </a:ext>
            </a:extLst>
          </p:cNvPr>
          <p:cNvGraphicFramePr>
            <a:graphicFrameLocks noChangeAspect="1"/>
          </p:cNvGraphicFramePr>
          <p:nvPr>
            <p:extLst>
              <p:ext uri="{D42A27DB-BD31-4B8C-83A1-F6EECF244321}">
                <p14:modId xmlns:p14="http://schemas.microsoft.com/office/powerpoint/2010/main" val="1955376010"/>
              </p:ext>
            </p:extLst>
          </p:nvPr>
        </p:nvGraphicFramePr>
        <p:xfrm>
          <a:off x="4887645" y="5812240"/>
          <a:ext cx="1447800" cy="596900"/>
        </p:xfrm>
        <a:graphic>
          <a:graphicData uri="http://schemas.openxmlformats.org/presentationml/2006/ole">
            <mc:AlternateContent xmlns:mc="http://schemas.openxmlformats.org/markup-compatibility/2006">
              <mc:Choice xmlns:v="urn:schemas-microsoft-com:vml" Requires="v">
                <p:oleObj spid="_x0000_s353313" name="Equation" r:id="rId6" imgW="863225" imgH="355446" progId="Equation.DSMT4">
                  <p:embed/>
                </p:oleObj>
              </mc:Choice>
              <mc:Fallback>
                <p:oleObj name="Equation" r:id="rId6" imgW="863225" imgH="355446" progId="Equation.DSMT4">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7645" y="5812240"/>
                        <a:ext cx="1447800"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8">
            <a:extLst>
              <a:ext uri="{FF2B5EF4-FFF2-40B4-BE49-F238E27FC236}">
                <a16:creationId xmlns:a16="http://schemas.microsoft.com/office/drawing/2014/main" id="{A02DD578-0B38-424C-AF5A-685C3F313509}"/>
              </a:ext>
            </a:extLst>
          </p:cNvPr>
          <p:cNvSpPr/>
          <p:nvPr/>
        </p:nvSpPr>
        <p:spPr>
          <a:xfrm>
            <a:off x="7623621" y="267059"/>
            <a:ext cx="4349268" cy="553998"/>
          </a:xfrm>
          <a:prstGeom prst="rect">
            <a:avLst/>
          </a:prstGeom>
        </p:spPr>
        <p:txBody>
          <a:bodyPr wrap="none">
            <a:spAutoFit/>
          </a:bodyPr>
          <a:lstStyle/>
          <a:p>
            <a:r>
              <a:rPr lang="el-GR" altLang="en-US" sz="3000" dirty="0">
                <a:solidFill>
                  <a:srgbClr val="0F7698"/>
                </a:solidFill>
                <a:latin typeface="+mj-lt"/>
                <a:ea typeface="+mj-ea"/>
                <a:cs typeface="+mj-cs"/>
              </a:rPr>
              <a:t>Έργο πολλών δυνάμεων</a:t>
            </a:r>
            <a:endParaRPr lang="en-US" sz="3000" dirty="0">
              <a:solidFill>
                <a:srgbClr val="0F7698"/>
              </a:solidFill>
              <a:latin typeface="+mj-lt"/>
              <a:ea typeface="+mj-ea"/>
              <a:cs typeface="+mj-cs"/>
            </a:endParaRPr>
          </a:p>
        </p:txBody>
      </p:sp>
      <p:sp>
        <p:nvSpPr>
          <p:cNvPr id="10" name="Rectangle 9">
            <a:extLst>
              <a:ext uri="{FF2B5EF4-FFF2-40B4-BE49-F238E27FC236}">
                <a16:creationId xmlns:a16="http://schemas.microsoft.com/office/drawing/2014/main" id="{D18BFBD2-09C4-4915-B60A-FE77D411133E}"/>
              </a:ext>
            </a:extLst>
          </p:cNvPr>
          <p:cNvSpPr/>
          <p:nvPr/>
        </p:nvSpPr>
        <p:spPr>
          <a:xfrm>
            <a:off x="7744691" y="1121930"/>
            <a:ext cx="3810000" cy="923330"/>
          </a:xfrm>
          <a:prstGeom prst="rect">
            <a:avLst/>
          </a:prstGeom>
        </p:spPr>
        <p:txBody>
          <a:bodyPr wrap="square">
            <a:spAutoFit/>
          </a:bodyPr>
          <a:lstStyle/>
          <a:p>
            <a:pPr algn="just"/>
            <a:r>
              <a:rPr lang="el-GR" altLang="en-US" b="1" dirty="0">
                <a:solidFill>
                  <a:srgbClr val="0F7698"/>
                </a:solidFill>
              </a:rPr>
              <a:t>Το συνολικό έργο που παράγεται στο σύστημα είναι το έργο που παράγει η συνισταμένη δύναμη</a:t>
            </a:r>
            <a:r>
              <a:rPr lang="en-US" altLang="en-US" b="1" dirty="0">
                <a:solidFill>
                  <a:srgbClr val="0F7698"/>
                </a:solidFill>
              </a:rPr>
              <a:t>.</a:t>
            </a:r>
            <a:endParaRPr lang="en-US" b="1" dirty="0">
              <a:solidFill>
                <a:srgbClr val="0F7698"/>
              </a:solidFill>
            </a:endParaRPr>
          </a:p>
        </p:txBody>
      </p:sp>
      <p:graphicFrame>
        <p:nvGraphicFramePr>
          <p:cNvPr id="11" name="Object 4">
            <a:extLst>
              <a:ext uri="{FF2B5EF4-FFF2-40B4-BE49-F238E27FC236}">
                <a16:creationId xmlns:a16="http://schemas.microsoft.com/office/drawing/2014/main" id="{FAD03339-AFD5-4189-9677-CE7C88E25833}"/>
              </a:ext>
            </a:extLst>
          </p:cNvPr>
          <p:cNvGraphicFramePr>
            <a:graphicFrameLocks noChangeAspect="1"/>
          </p:cNvGraphicFramePr>
          <p:nvPr>
            <p:extLst>
              <p:ext uri="{D42A27DB-BD31-4B8C-83A1-F6EECF244321}">
                <p14:modId xmlns:p14="http://schemas.microsoft.com/office/powerpoint/2010/main" val="2136909834"/>
              </p:ext>
            </p:extLst>
          </p:nvPr>
        </p:nvGraphicFramePr>
        <p:xfrm>
          <a:off x="8875713" y="2074480"/>
          <a:ext cx="1647239" cy="658210"/>
        </p:xfrm>
        <a:graphic>
          <a:graphicData uri="http://schemas.openxmlformats.org/presentationml/2006/ole">
            <mc:AlternateContent xmlns:mc="http://schemas.openxmlformats.org/markup-compatibility/2006">
              <mc:Choice xmlns:v="urn:schemas-microsoft-com:vml" Requires="v">
                <p:oleObj spid="_x0000_s353314" name="Equation" r:id="rId8" imgW="876240" imgH="355320" progId="Equation.DSMT4">
                  <p:embed/>
                </p:oleObj>
              </mc:Choice>
              <mc:Fallback>
                <p:oleObj name="Equation" r:id="rId8" imgW="876240" imgH="355320" progId="Equation.DSMT4">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75713" y="2074480"/>
                        <a:ext cx="1647239" cy="6582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11">
            <a:extLst>
              <a:ext uri="{FF2B5EF4-FFF2-40B4-BE49-F238E27FC236}">
                <a16:creationId xmlns:a16="http://schemas.microsoft.com/office/drawing/2014/main" id="{96E5D3F2-3ECB-4B2B-A8FF-85DBE1942244}"/>
              </a:ext>
            </a:extLst>
          </p:cNvPr>
          <p:cNvSpPr/>
          <p:nvPr/>
        </p:nvSpPr>
        <p:spPr>
          <a:xfrm>
            <a:off x="7859135" y="2697758"/>
            <a:ext cx="3695556" cy="1200329"/>
          </a:xfrm>
          <a:prstGeom prst="rect">
            <a:avLst/>
          </a:prstGeom>
        </p:spPr>
        <p:txBody>
          <a:bodyPr wrap="square">
            <a:spAutoFit/>
          </a:bodyPr>
          <a:lstStyle/>
          <a:p>
            <a:pPr algn="just"/>
            <a:r>
              <a:rPr lang="el-GR" altLang="en-US" b="1" dirty="0">
                <a:solidFill>
                  <a:srgbClr val="0F7698"/>
                </a:solidFill>
              </a:rPr>
              <a:t>Στη γενική περίπτωση μιας συνισταμένης δύναμης με μεταβαλλόμενο μέτρο και κατεύθυνση,</a:t>
            </a:r>
            <a:endParaRPr lang="en-US" altLang="en-US" b="1" dirty="0">
              <a:solidFill>
                <a:srgbClr val="0F7698"/>
              </a:solidFill>
            </a:endParaRPr>
          </a:p>
        </p:txBody>
      </p:sp>
      <p:graphicFrame>
        <p:nvGraphicFramePr>
          <p:cNvPr id="13" name="Object 5">
            <a:extLst>
              <a:ext uri="{FF2B5EF4-FFF2-40B4-BE49-F238E27FC236}">
                <a16:creationId xmlns:a16="http://schemas.microsoft.com/office/drawing/2014/main" id="{5F14633E-BB6D-4517-AA32-6DFAA8328B80}"/>
              </a:ext>
            </a:extLst>
          </p:cNvPr>
          <p:cNvGraphicFramePr>
            <a:graphicFrameLocks noGrp="1" noChangeAspect="1"/>
          </p:cNvGraphicFramePr>
          <p:nvPr>
            <p:ph idx="1"/>
            <p:extLst>
              <p:ext uri="{D42A27DB-BD31-4B8C-83A1-F6EECF244321}">
                <p14:modId xmlns:p14="http://schemas.microsoft.com/office/powerpoint/2010/main" val="2395519231"/>
              </p:ext>
            </p:extLst>
          </p:nvPr>
        </p:nvGraphicFramePr>
        <p:xfrm>
          <a:off x="9077548" y="3844815"/>
          <a:ext cx="2123468" cy="559019"/>
        </p:xfrm>
        <a:graphic>
          <a:graphicData uri="http://schemas.openxmlformats.org/presentationml/2006/ole">
            <mc:AlternateContent xmlns:mc="http://schemas.openxmlformats.org/markup-compatibility/2006">
              <mc:Choice xmlns:v="urn:schemas-microsoft-com:vml" Requires="v">
                <p:oleObj spid="_x0000_s353315" name="Equation" r:id="rId10" imgW="1206360" imgH="317160" progId="Equation.DSMT4">
                  <p:embed/>
                </p:oleObj>
              </mc:Choice>
              <mc:Fallback>
                <p:oleObj name="Equation" r:id="rId10" imgW="1206360" imgH="317160" progId="Equation.DSMT4">
                  <p:embed/>
                  <p:pic>
                    <p:nvPicPr>
                      <p:cNvPr id="0" name="Picture 5"/>
                      <p:cNvPicPr>
                        <a:picLocks noGrp="1"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77548" y="3844815"/>
                        <a:ext cx="2123468" cy="5590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13">
            <a:extLst>
              <a:ext uri="{FF2B5EF4-FFF2-40B4-BE49-F238E27FC236}">
                <a16:creationId xmlns:a16="http://schemas.microsoft.com/office/drawing/2014/main" id="{1F5F0755-CE49-48A2-AECB-E46D2CA1499F}"/>
              </a:ext>
            </a:extLst>
          </p:cNvPr>
          <p:cNvSpPr/>
          <p:nvPr/>
        </p:nvSpPr>
        <p:spPr>
          <a:xfrm>
            <a:off x="7900700" y="4535095"/>
            <a:ext cx="3695556" cy="1200329"/>
          </a:xfrm>
          <a:prstGeom prst="rect">
            <a:avLst/>
          </a:prstGeom>
        </p:spPr>
        <p:txBody>
          <a:bodyPr wrap="square">
            <a:spAutoFit/>
          </a:bodyPr>
          <a:lstStyle/>
          <a:p>
            <a:pPr algn="just"/>
            <a:r>
              <a:rPr lang="el-GR" altLang="en-US" b="1" dirty="0">
                <a:solidFill>
                  <a:srgbClr val="0F7698"/>
                </a:solidFill>
              </a:rPr>
              <a:t>Ή ισοδύναμα το συνολικό έργο είναι ίσο με το αλγεβρικό άθροισμα του έργου που παράγει κάθε δύναμη χωριστά</a:t>
            </a:r>
            <a:r>
              <a:rPr lang="en-US" altLang="en-US" b="1" dirty="0">
                <a:solidFill>
                  <a:srgbClr val="0F7698"/>
                </a:solidFill>
              </a:rPr>
              <a:t>.</a:t>
            </a:r>
            <a:endParaRPr lang="en-US" b="1" dirty="0">
              <a:solidFill>
                <a:srgbClr val="0F7698"/>
              </a:solidFill>
            </a:endParaRPr>
          </a:p>
        </p:txBody>
      </p:sp>
      <p:graphicFrame>
        <p:nvGraphicFramePr>
          <p:cNvPr id="15" name="Object 4">
            <a:extLst>
              <a:ext uri="{FF2B5EF4-FFF2-40B4-BE49-F238E27FC236}">
                <a16:creationId xmlns:a16="http://schemas.microsoft.com/office/drawing/2014/main" id="{BD0243D8-21F7-4B43-A7BB-7D8205C1F355}"/>
              </a:ext>
            </a:extLst>
          </p:cNvPr>
          <p:cNvGraphicFramePr>
            <a:graphicFrameLocks noChangeAspect="1"/>
          </p:cNvGraphicFramePr>
          <p:nvPr>
            <p:extLst>
              <p:ext uri="{D42A27DB-BD31-4B8C-83A1-F6EECF244321}">
                <p14:modId xmlns:p14="http://schemas.microsoft.com/office/powerpoint/2010/main" val="22249786"/>
              </p:ext>
            </p:extLst>
          </p:nvPr>
        </p:nvGraphicFramePr>
        <p:xfrm>
          <a:off x="8655105" y="5698687"/>
          <a:ext cx="3032399" cy="934575"/>
        </p:xfrm>
        <a:graphic>
          <a:graphicData uri="http://schemas.openxmlformats.org/presentationml/2006/ole">
            <mc:AlternateContent xmlns:mc="http://schemas.openxmlformats.org/markup-compatibility/2006">
              <mc:Choice xmlns:v="urn:schemas-microsoft-com:vml" Requires="v">
                <p:oleObj spid="_x0000_s353316" name="Equation" r:id="rId12" imgW="1790640" imgH="558720" progId="Equation.DSMT4">
                  <p:embed/>
                </p:oleObj>
              </mc:Choice>
              <mc:Fallback>
                <p:oleObj name="Equation" r:id="rId12" imgW="1790640" imgH="558720" progId="Equation.DSMT4">
                  <p:embed/>
                  <p:pic>
                    <p:nvPicPr>
                      <p:cNvPr id="0"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55105" y="5698687"/>
                        <a:ext cx="3032399" cy="934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17 - Θέση αριθμού διαφάνειας"/>
          <p:cNvSpPr>
            <a:spLocks noGrp="1"/>
          </p:cNvSpPr>
          <p:nvPr>
            <p:ph type="sldNum" sz="quarter" idx="12"/>
          </p:nvPr>
        </p:nvSpPr>
        <p:spPr/>
        <p:txBody>
          <a:bodyPr/>
          <a:lstStyle/>
          <a:p>
            <a:fld id="{C2F5A187-A889-495D-B202-899DA2CF5BAE}" type="slidenum">
              <a:rPr lang="en-US" smtClean="0"/>
              <a:pPr/>
              <a:t>58</a:t>
            </a:fld>
            <a:endParaRPr lang="en-US"/>
          </a:p>
        </p:txBody>
      </p:sp>
    </p:spTree>
    <p:extLst>
      <p:ext uri="{BB962C8B-B14F-4D97-AF65-F5344CB8AC3E}">
        <p14:creationId xmlns:p14="http://schemas.microsoft.com/office/powerpoint/2010/main" val="239160134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2149D1BC-9A5F-4722-842D-5F5D307E9DE0}"/>
              </a:ext>
            </a:extLst>
          </p:cNvPr>
          <p:cNvSpPr>
            <a:spLocks noGrp="1" noChangeArrowheads="1"/>
          </p:cNvSpPr>
          <p:nvPr>
            <p:ph type="title"/>
          </p:nvPr>
        </p:nvSpPr>
        <p:spPr>
          <a:xfrm>
            <a:off x="651162" y="259607"/>
            <a:ext cx="10861964" cy="609600"/>
          </a:xfrm>
        </p:spPr>
        <p:txBody>
          <a:bodyPr>
            <a:normAutofit fontScale="90000"/>
          </a:bodyPr>
          <a:lstStyle/>
          <a:p>
            <a:pPr algn="ctr" eaLnBrk="1" hangingPunct="1"/>
            <a:r>
              <a:rPr lang="el-GR" altLang="en-US" b="1" dirty="0">
                <a:solidFill>
                  <a:srgbClr val="0F7698"/>
                </a:solidFill>
              </a:rPr>
              <a:t>Κινητική ενέργεια </a:t>
            </a:r>
            <a:r>
              <a:rPr lang="el-GR" altLang="en-US" b="1" dirty="0" smtClean="0">
                <a:solidFill>
                  <a:srgbClr val="0F7698"/>
                </a:solidFill>
              </a:rPr>
              <a:t>και </a:t>
            </a:r>
            <a:r>
              <a:rPr lang="el-GR" altLang="en-US" b="1" dirty="0">
                <a:solidFill>
                  <a:srgbClr val="0F7698"/>
                </a:solidFill>
              </a:rPr>
              <a:t>έργο</a:t>
            </a:r>
            <a:endParaRPr lang="en-US" altLang="en-US" b="1" dirty="0">
              <a:solidFill>
                <a:srgbClr val="0F7698"/>
              </a:solidFill>
            </a:endParaRPr>
          </a:p>
        </p:txBody>
      </p:sp>
      <p:sp>
        <p:nvSpPr>
          <p:cNvPr id="5" name="Rectangle 4">
            <a:extLst>
              <a:ext uri="{FF2B5EF4-FFF2-40B4-BE49-F238E27FC236}">
                <a16:creationId xmlns:a16="http://schemas.microsoft.com/office/drawing/2014/main" id="{9CBC343B-AB1A-4257-8E1C-9F17DFAE5B4A}"/>
              </a:ext>
            </a:extLst>
          </p:cNvPr>
          <p:cNvSpPr/>
          <p:nvPr/>
        </p:nvSpPr>
        <p:spPr>
          <a:xfrm>
            <a:off x="193963" y="944571"/>
            <a:ext cx="11776363" cy="646331"/>
          </a:xfrm>
          <a:prstGeom prst="rect">
            <a:avLst/>
          </a:prstGeom>
        </p:spPr>
        <p:txBody>
          <a:bodyPr wrap="square">
            <a:spAutoFit/>
          </a:bodyPr>
          <a:lstStyle/>
          <a:p>
            <a:pPr algn="just"/>
            <a:r>
              <a:rPr lang="el-GR" altLang="en-US" dirty="0">
                <a:solidFill>
                  <a:schemeClr val="tx1">
                    <a:lumMod val="75000"/>
                    <a:lumOff val="25000"/>
                  </a:schemeClr>
                </a:solidFill>
              </a:rPr>
              <a:t>Μια πιθανή επίπτωση του έργου που παράγεται για να μεταφερθεί ενέργεια προς ένα σύστημα είναι η μεταβολή της κινητικής ενέργειάς του</a:t>
            </a:r>
            <a:endParaRPr lang="en-US" dirty="0">
              <a:solidFill>
                <a:schemeClr val="tx1">
                  <a:lumMod val="75000"/>
                  <a:lumOff val="25000"/>
                </a:schemeClr>
              </a:solidFill>
            </a:endParaRPr>
          </a:p>
        </p:txBody>
      </p:sp>
      <p:pic>
        <p:nvPicPr>
          <p:cNvPr id="6" name="Picture 7" descr="0712">
            <a:extLst>
              <a:ext uri="{FF2B5EF4-FFF2-40B4-BE49-F238E27FC236}">
                <a16:creationId xmlns:a16="http://schemas.microsoft.com/office/drawing/2014/main" id="{2E387A38-D0AE-4BFC-AF3D-C8FC28CB9D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971066"/>
            <a:ext cx="4267200" cy="2983302"/>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ct 6">
            <a:extLst>
              <a:ext uri="{FF2B5EF4-FFF2-40B4-BE49-F238E27FC236}">
                <a16:creationId xmlns:a16="http://schemas.microsoft.com/office/drawing/2014/main" id="{F72D0713-1800-4251-9ADE-898F869CE3BC}"/>
              </a:ext>
            </a:extLst>
          </p:cNvPr>
          <p:cNvGraphicFramePr>
            <a:graphicFrameLocks noChangeAspect="1"/>
          </p:cNvGraphicFramePr>
          <p:nvPr>
            <p:extLst>
              <p:ext uri="{D42A27DB-BD31-4B8C-83A1-F6EECF244321}">
                <p14:modId xmlns:p14="http://schemas.microsoft.com/office/powerpoint/2010/main" val="3270190155"/>
              </p:ext>
            </p:extLst>
          </p:nvPr>
        </p:nvGraphicFramePr>
        <p:xfrm>
          <a:off x="446088" y="4981575"/>
          <a:ext cx="5802312" cy="1760538"/>
        </p:xfrm>
        <a:graphic>
          <a:graphicData uri="http://schemas.openxmlformats.org/presentationml/2006/ole">
            <mc:AlternateContent xmlns:mc="http://schemas.openxmlformats.org/markup-compatibility/2006">
              <mc:Choice xmlns:v="urn:schemas-microsoft-com:vml" Requires="v">
                <p:oleObj spid="_x0000_s356360" name="Equation" r:id="rId4" imgW="3504960" imgH="1066680" progId="Equation.DSMT4">
                  <p:embed/>
                </p:oleObj>
              </mc:Choice>
              <mc:Fallback>
                <p:oleObj name="Equation" r:id="rId4" imgW="3504960" imgH="1066680" progId="Equation.DSMT4">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088" y="4981575"/>
                        <a:ext cx="5802312" cy="1760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Picture 6" descr="0713">
            <a:extLst>
              <a:ext uri="{FF2B5EF4-FFF2-40B4-BE49-F238E27FC236}">
                <a16:creationId xmlns:a16="http://schemas.microsoft.com/office/drawing/2014/main" id="{6563E11A-C4F3-472C-A44B-5242A011E67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91744" y="1971066"/>
            <a:ext cx="4315139" cy="2990431"/>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02FA5EED-4B72-4A04-90EC-3F13F5391E62}"/>
              </a:ext>
            </a:extLst>
          </p:cNvPr>
          <p:cNvSpPr/>
          <p:nvPr/>
        </p:nvSpPr>
        <p:spPr>
          <a:xfrm>
            <a:off x="7277010" y="5224000"/>
            <a:ext cx="3593035" cy="461665"/>
          </a:xfrm>
          <a:prstGeom prst="rect">
            <a:avLst/>
          </a:prstGeom>
        </p:spPr>
        <p:txBody>
          <a:bodyPr wrap="none">
            <a:spAutoFit/>
          </a:bodyPr>
          <a:lstStyle/>
          <a:p>
            <a:pPr>
              <a:defRPr/>
            </a:pPr>
            <a:r>
              <a:rPr lang="en-US" sz="2400" i="1" spc="100" dirty="0"/>
              <a:t>W</a:t>
            </a:r>
            <a:r>
              <a:rPr lang="el-GR" sz="2400" spc="100" baseline="-25000" dirty="0"/>
              <a:t>εξωτ.</a:t>
            </a:r>
            <a:r>
              <a:rPr lang="en-US" sz="2400" spc="100" dirty="0"/>
              <a:t> = </a:t>
            </a:r>
            <a:r>
              <a:rPr lang="en-US" sz="2400" spc="100" dirty="0">
                <a:latin typeface="Symbol" pitchFamily="18" charset="2"/>
              </a:rPr>
              <a:t>D</a:t>
            </a:r>
            <a:r>
              <a:rPr lang="en-US" sz="2400" i="1" spc="100" dirty="0"/>
              <a:t>K</a:t>
            </a:r>
            <a:r>
              <a:rPr lang="en-US" sz="2400" spc="100" dirty="0"/>
              <a:t> = ½</a:t>
            </a:r>
            <a:r>
              <a:rPr lang="en-US" sz="2400" i="1" spc="100" dirty="0"/>
              <a:t>mv</a:t>
            </a:r>
            <a:r>
              <a:rPr lang="en-US" sz="2400" i="1" spc="100" baseline="-25000" dirty="0"/>
              <a:t>f</a:t>
            </a:r>
            <a:r>
              <a:rPr lang="en-US" sz="2400" spc="100" baseline="30000" dirty="0"/>
              <a:t>2</a:t>
            </a:r>
            <a:r>
              <a:rPr lang="en-US" sz="2400" spc="100" dirty="0"/>
              <a:t> – 0</a:t>
            </a:r>
          </a:p>
        </p:txBody>
      </p:sp>
      <p:sp>
        <p:nvSpPr>
          <p:cNvPr id="12" name="11 - Θέση αριθμού διαφάνειας"/>
          <p:cNvSpPr>
            <a:spLocks noGrp="1"/>
          </p:cNvSpPr>
          <p:nvPr>
            <p:ph type="sldNum" sz="quarter" idx="12"/>
          </p:nvPr>
        </p:nvSpPr>
        <p:spPr/>
        <p:txBody>
          <a:bodyPr/>
          <a:lstStyle/>
          <a:p>
            <a:fld id="{C2F5A187-A889-495D-B202-899DA2CF5BAE}" type="slidenum">
              <a:rPr lang="en-US" smtClean="0"/>
              <a:pPr/>
              <a:t>59</a:t>
            </a:fld>
            <a:endParaRPr lang="en-US"/>
          </a:p>
        </p:txBody>
      </p:sp>
    </p:spTree>
    <p:extLst>
      <p:ext uri="{BB962C8B-B14F-4D97-AF65-F5344CB8AC3E}">
        <p14:creationId xmlns:p14="http://schemas.microsoft.com/office/powerpoint/2010/main" val="9494451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97" name="Picture 21" descr="atomicmodel"/>
          <p:cNvPicPr>
            <a:picLocks noChangeAspect="1" noChangeArrowheads="1"/>
          </p:cNvPicPr>
          <p:nvPr/>
        </p:nvPicPr>
        <p:blipFill>
          <a:blip r:embed="rId2" cstate="print"/>
          <a:srcRect/>
          <a:stretch>
            <a:fillRect/>
          </a:stretch>
        </p:blipFill>
        <p:spPr bwMode="auto">
          <a:xfrm>
            <a:off x="6726768" y="3208338"/>
            <a:ext cx="4855633" cy="3471862"/>
          </a:xfrm>
          <a:prstGeom prst="rect">
            <a:avLst/>
          </a:prstGeom>
          <a:noFill/>
          <a:effectLst>
            <a:outerShdw dist="35921" dir="2700000" algn="ctr" rotWithShape="0">
              <a:srgbClr val="808080"/>
            </a:outerShdw>
          </a:effectLst>
        </p:spPr>
      </p:pic>
      <p:sp>
        <p:nvSpPr>
          <p:cNvPr id="50198" name="Text Box 22"/>
          <p:cNvSpPr txBox="1">
            <a:spLocks noChangeArrowheads="1"/>
          </p:cNvSpPr>
          <p:nvPr/>
        </p:nvSpPr>
        <p:spPr bwMode="auto">
          <a:xfrm>
            <a:off x="203200" y="6096001"/>
            <a:ext cx="5376333" cy="525401"/>
          </a:xfrm>
          <a:prstGeom prst="rect">
            <a:avLst/>
          </a:prstGeom>
          <a:solidFill>
            <a:schemeClr val="accent1">
              <a:lumMod val="40000"/>
              <a:lumOff val="60000"/>
            </a:schemeClr>
          </a:solidFill>
          <a:ln w="9525">
            <a:noFill/>
            <a:miter lim="800000"/>
            <a:headEnd/>
            <a:tailEnd/>
          </a:ln>
          <a:effectLst>
            <a:outerShdw dist="35921" dir="2700000" algn="ctr" rotWithShape="0">
              <a:schemeClr val="bg2"/>
            </a:outerShdw>
          </a:effectLst>
          <a:scene3d>
            <a:camera prst="orthographicFront"/>
            <a:lightRig rig="threePt" dir="t"/>
          </a:scene3d>
          <a:sp3d>
            <a:bevelT/>
          </a:sp3d>
        </p:spPr>
        <p:txBody>
          <a:bodyPr wrap="square" lIns="90000" tIns="46800" rIns="90000" bIns="46800">
            <a:spAutoFit/>
          </a:bodyPr>
          <a:lstStyle/>
          <a:p>
            <a:r>
              <a:rPr lang="el-GR" sz="2800" b="1" dirty="0">
                <a:solidFill>
                  <a:srgbClr val="0000FF"/>
                </a:solidFill>
              </a:rPr>
              <a:t>Τα νουκλεόνια έχουν δομή!!!</a:t>
            </a:r>
            <a:endParaRPr lang="en-US" sz="2800" b="1" dirty="0">
              <a:solidFill>
                <a:srgbClr val="0000FF"/>
              </a:solidFill>
            </a:endParaRPr>
          </a:p>
        </p:txBody>
      </p:sp>
      <p:sp>
        <p:nvSpPr>
          <p:cNvPr id="50200" name="Oval 24"/>
          <p:cNvSpPr>
            <a:spLocks noChangeArrowheads="1"/>
          </p:cNvSpPr>
          <p:nvPr/>
        </p:nvSpPr>
        <p:spPr bwMode="auto">
          <a:xfrm>
            <a:off x="6502400" y="1676400"/>
            <a:ext cx="1930400" cy="1371600"/>
          </a:xfrm>
          <a:prstGeom prst="ellipse">
            <a:avLst/>
          </a:prstGeom>
          <a:gradFill rotWithShape="0">
            <a:gsLst>
              <a:gs pos="0">
                <a:srgbClr val="000080"/>
              </a:gs>
              <a:gs pos="100000">
                <a:srgbClr val="007894"/>
              </a:gs>
            </a:gsLst>
            <a:path path="rect">
              <a:fillToRect r="100000" b="100000"/>
            </a:path>
          </a:gradFill>
          <a:ln w="9525">
            <a:solidFill>
              <a:srgbClr val="000080"/>
            </a:solidFill>
            <a:round/>
            <a:headEnd/>
            <a:tailEnd/>
          </a:ln>
          <a:effectLst/>
        </p:spPr>
        <p:txBody>
          <a:bodyPr wrap="none" anchor="ctr"/>
          <a:lstStyle/>
          <a:p>
            <a:endParaRPr lang="el-GR"/>
          </a:p>
        </p:txBody>
      </p:sp>
      <p:sp>
        <p:nvSpPr>
          <p:cNvPr id="50201" name="Text Box 25"/>
          <p:cNvSpPr txBox="1">
            <a:spLocks noChangeArrowheads="1"/>
          </p:cNvSpPr>
          <p:nvPr/>
        </p:nvSpPr>
        <p:spPr bwMode="auto">
          <a:xfrm>
            <a:off x="7501467" y="1917700"/>
            <a:ext cx="711200" cy="369332"/>
          </a:xfrm>
          <a:prstGeom prst="rect">
            <a:avLst/>
          </a:prstGeom>
          <a:noFill/>
          <a:ln w="9525">
            <a:noFill/>
            <a:miter lim="800000"/>
            <a:headEnd/>
            <a:tailEnd/>
          </a:ln>
          <a:effectLst/>
        </p:spPr>
        <p:txBody>
          <a:bodyPr>
            <a:spAutoFit/>
          </a:bodyPr>
          <a:lstStyle/>
          <a:p>
            <a:pPr algn="l"/>
            <a:r>
              <a:rPr lang="en-US">
                <a:latin typeface="Times New Roman" pitchFamily="18" charset="0"/>
              </a:rPr>
              <a:t>p</a:t>
            </a:r>
            <a:endParaRPr lang="en-GB">
              <a:latin typeface="Times New Roman" pitchFamily="18" charset="0"/>
            </a:endParaRPr>
          </a:p>
        </p:txBody>
      </p:sp>
      <p:sp>
        <p:nvSpPr>
          <p:cNvPr id="50202" name="Oval 26"/>
          <p:cNvSpPr>
            <a:spLocks noChangeArrowheads="1"/>
          </p:cNvSpPr>
          <p:nvPr/>
        </p:nvSpPr>
        <p:spPr bwMode="auto">
          <a:xfrm>
            <a:off x="6891867" y="2019300"/>
            <a:ext cx="508000" cy="381000"/>
          </a:xfrm>
          <a:prstGeom prst="ellipse">
            <a:avLst/>
          </a:prstGeom>
          <a:gradFill rotWithShape="0">
            <a:gsLst>
              <a:gs pos="0">
                <a:srgbClr val="FFFF99"/>
              </a:gs>
              <a:gs pos="100000">
                <a:srgbClr val="FFFF99">
                  <a:gamma/>
                  <a:shade val="72549"/>
                  <a:invGamma/>
                </a:srgbClr>
              </a:gs>
            </a:gsLst>
            <a:path path="rect">
              <a:fillToRect r="100000" b="100000"/>
            </a:path>
          </a:gradFill>
          <a:ln w="9525">
            <a:solidFill>
              <a:schemeClr val="tx1"/>
            </a:solidFill>
            <a:round/>
            <a:headEnd/>
            <a:tailEnd/>
          </a:ln>
          <a:effectLst/>
        </p:spPr>
        <p:txBody>
          <a:bodyPr wrap="none" anchor="ctr"/>
          <a:lstStyle/>
          <a:p>
            <a:endParaRPr lang="el-GR"/>
          </a:p>
        </p:txBody>
      </p:sp>
      <p:sp>
        <p:nvSpPr>
          <p:cNvPr id="50203" name="Text Box 27"/>
          <p:cNvSpPr txBox="1">
            <a:spLocks noChangeArrowheads="1"/>
          </p:cNvSpPr>
          <p:nvPr/>
        </p:nvSpPr>
        <p:spPr bwMode="auto">
          <a:xfrm>
            <a:off x="7704667" y="2374900"/>
            <a:ext cx="812800" cy="369332"/>
          </a:xfrm>
          <a:prstGeom prst="rect">
            <a:avLst/>
          </a:prstGeom>
          <a:noFill/>
          <a:ln w="9525">
            <a:noFill/>
            <a:miter lim="800000"/>
            <a:headEnd/>
            <a:tailEnd/>
          </a:ln>
          <a:effectLst/>
        </p:spPr>
        <p:txBody>
          <a:bodyPr>
            <a:spAutoFit/>
          </a:bodyPr>
          <a:lstStyle/>
          <a:p>
            <a:pPr algn="l"/>
            <a:r>
              <a:rPr lang="en-US">
                <a:latin typeface="Times New Roman" pitchFamily="18" charset="0"/>
              </a:rPr>
              <a:t>n</a:t>
            </a:r>
            <a:endParaRPr lang="en-GB">
              <a:latin typeface="Times New Roman" pitchFamily="18" charset="0"/>
            </a:endParaRPr>
          </a:p>
        </p:txBody>
      </p:sp>
      <p:sp>
        <p:nvSpPr>
          <p:cNvPr id="50204" name="Oval 28"/>
          <p:cNvSpPr>
            <a:spLocks noChangeArrowheads="1"/>
          </p:cNvSpPr>
          <p:nvPr/>
        </p:nvSpPr>
        <p:spPr bwMode="auto">
          <a:xfrm>
            <a:off x="7095067" y="2374900"/>
            <a:ext cx="508000" cy="381000"/>
          </a:xfrm>
          <a:prstGeom prst="ellipse">
            <a:avLst/>
          </a:prstGeom>
          <a:gradFill rotWithShape="0">
            <a:gsLst>
              <a:gs pos="0">
                <a:srgbClr val="FF0000"/>
              </a:gs>
              <a:gs pos="100000">
                <a:srgbClr val="FF0000">
                  <a:gamma/>
                  <a:shade val="46275"/>
                  <a:invGamma/>
                </a:srgbClr>
              </a:gs>
            </a:gsLst>
            <a:path path="rect">
              <a:fillToRect r="100000" b="100000"/>
            </a:path>
          </a:gradFill>
          <a:ln w="9525">
            <a:solidFill>
              <a:schemeClr val="tx1"/>
            </a:solidFill>
            <a:round/>
            <a:headEnd/>
            <a:tailEnd/>
          </a:ln>
          <a:effectLst/>
        </p:spPr>
        <p:txBody>
          <a:bodyPr wrap="none" anchor="ctr"/>
          <a:lstStyle/>
          <a:p>
            <a:endParaRPr lang="el-GR"/>
          </a:p>
        </p:txBody>
      </p:sp>
      <p:sp>
        <p:nvSpPr>
          <p:cNvPr id="50205" name="Text Box 29"/>
          <p:cNvSpPr txBox="1">
            <a:spLocks noChangeArrowheads="1"/>
          </p:cNvSpPr>
          <p:nvPr/>
        </p:nvSpPr>
        <p:spPr bwMode="auto">
          <a:xfrm>
            <a:off x="6993467" y="2298700"/>
            <a:ext cx="609600" cy="369332"/>
          </a:xfrm>
          <a:prstGeom prst="rect">
            <a:avLst/>
          </a:prstGeom>
          <a:noFill/>
          <a:ln w="9525">
            <a:noFill/>
            <a:miter lim="800000"/>
            <a:headEnd/>
            <a:tailEnd/>
          </a:ln>
          <a:effectLst/>
        </p:spPr>
        <p:txBody>
          <a:bodyPr>
            <a:spAutoFit/>
          </a:bodyPr>
          <a:lstStyle/>
          <a:p>
            <a:pPr algn="l"/>
            <a:endParaRPr lang="en-US">
              <a:latin typeface="Times New Roman" pitchFamily="18" charset="0"/>
            </a:endParaRPr>
          </a:p>
        </p:txBody>
      </p:sp>
      <p:sp>
        <p:nvSpPr>
          <p:cNvPr id="50207" name="Oval 31"/>
          <p:cNvSpPr>
            <a:spLocks noChangeArrowheads="1"/>
          </p:cNvSpPr>
          <p:nvPr/>
        </p:nvSpPr>
        <p:spPr bwMode="auto">
          <a:xfrm>
            <a:off x="7399867" y="1993900"/>
            <a:ext cx="508000" cy="381000"/>
          </a:xfrm>
          <a:prstGeom prst="ellipse">
            <a:avLst/>
          </a:prstGeom>
          <a:gradFill rotWithShape="0">
            <a:gsLst>
              <a:gs pos="0">
                <a:srgbClr val="FF0000"/>
              </a:gs>
              <a:gs pos="100000">
                <a:srgbClr val="FF0000">
                  <a:gamma/>
                  <a:shade val="46275"/>
                  <a:invGamma/>
                </a:srgbClr>
              </a:gs>
            </a:gsLst>
            <a:path path="rect">
              <a:fillToRect r="100000" b="100000"/>
            </a:path>
          </a:gradFill>
          <a:ln w="9525">
            <a:solidFill>
              <a:schemeClr val="tx1"/>
            </a:solidFill>
            <a:round/>
            <a:headEnd/>
            <a:tailEnd/>
          </a:ln>
          <a:effectLst/>
        </p:spPr>
        <p:txBody>
          <a:bodyPr wrap="none" anchor="ctr"/>
          <a:lstStyle/>
          <a:p>
            <a:endParaRPr lang="el-GR"/>
          </a:p>
        </p:txBody>
      </p:sp>
      <p:sp>
        <p:nvSpPr>
          <p:cNvPr id="50208" name="Oval 32"/>
          <p:cNvSpPr>
            <a:spLocks noChangeArrowheads="1"/>
          </p:cNvSpPr>
          <p:nvPr/>
        </p:nvSpPr>
        <p:spPr bwMode="auto">
          <a:xfrm>
            <a:off x="7586133" y="2362200"/>
            <a:ext cx="508000" cy="381000"/>
          </a:xfrm>
          <a:prstGeom prst="ellipse">
            <a:avLst/>
          </a:prstGeom>
          <a:gradFill rotWithShape="0">
            <a:gsLst>
              <a:gs pos="0">
                <a:srgbClr val="FFFF99"/>
              </a:gs>
              <a:gs pos="100000">
                <a:srgbClr val="FFFF99">
                  <a:gamma/>
                  <a:shade val="75686"/>
                  <a:invGamma/>
                </a:srgbClr>
              </a:gs>
            </a:gsLst>
            <a:path path="rect">
              <a:fillToRect r="100000" b="100000"/>
            </a:path>
          </a:gradFill>
          <a:ln w="9525">
            <a:solidFill>
              <a:schemeClr val="tx1"/>
            </a:solidFill>
            <a:round/>
            <a:headEnd/>
            <a:tailEnd/>
          </a:ln>
          <a:effectLst/>
        </p:spPr>
        <p:txBody>
          <a:bodyPr wrap="none" anchor="ctr"/>
          <a:lstStyle/>
          <a:p>
            <a:endParaRPr lang="el-GR"/>
          </a:p>
        </p:txBody>
      </p:sp>
      <p:pic>
        <p:nvPicPr>
          <p:cNvPr id="50210" name="Picture 34" descr="atomgoodpic"/>
          <p:cNvPicPr>
            <a:picLocks noChangeAspect="1" noChangeArrowheads="1"/>
          </p:cNvPicPr>
          <p:nvPr/>
        </p:nvPicPr>
        <p:blipFill>
          <a:blip r:embed="rId3" cstate="print"/>
          <a:srcRect/>
          <a:stretch>
            <a:fillRect/>
          </a:stretch>
        </p:blipFill>
        <p:spPr bwMode="auto">
          <a:xfrm>
            <a:off x="203200" y="2286000"/>
            <a:ext cx="4876800" cy="3708400"/>
          </a:xfrm>
          <a:prstGeom prst="rect">
            <a:avLst/>
          </a:prstGeom>
          <a:noFill/>
          <a:effectLst>
            <a:outerShdw dist="35921" dir="2700000" algn="ctr" rotWithShape="0">
              <a:srgbClr val="808080"/>
            </a:outerShdw>
          </a:effectLst>
        </p:spPr>
      </p:pic>
      <p:sp>
        <p:nvSpPr>
          <p:cNvPr id="50181" name="AutoShape 5"/>
          <p:cNvSpPr>
            <a:spLocks noChangeArrowheads="1"/>
          </p:cNvSpPr>
          <p:nvPr/>
        </p:nvSpPr>
        <p:spPr bwMode="auto">
          <a:xfrm flipV="1">
            <a:off x="5588000" y="1600200"/>
            <a:ext cx="3962400" cy="1524000"/>
          </a:xfrm>
          <a:prstGeom prst="cloudCallout">
            <a:avLst>
              <a:gd name="adj1" fmla="val -125750"/>
              <a:gd name="adj2" fmla="val -103023"/>
            </a:avLst>
          </a:prstGeom>
          <a:noFill/>
          <a:ln w="50800">
            <a:solidFill>
              <a:srgbClr val="FF6600"/>
            </a:solidFill>
            <a:round/>
            <a:headEnd/>
            <a:tailEnd/>
          </a:ln>
          <a:effectLst/>
        </p:spPr>
        <p:txBody>
          <a:bodyPr rot="10800000" lIns="90000" tIns="46800" rIns="90000" bIns="46800"/>
          <a:lstStyle/>
          <a:p>
            <a:pPr>
              <a:spcBef>
                <a:spcPct val="0"/>
              </a:spcBef>
            </a:pPr>
            <a:endParaRPr lang="en-US">
              <a:latin typeface="Times New Roman" pitchFamily="18" charset="0"/>
            </a:endParaRPr>
          </a:p>
        </p:txBody>
      </p:sp>
      <p:sp>
        <p:nvSpPr>
          <p:cNvPr id="50211" name="Oval 35"/>
          <p:cNvSpPr>
            <a:spLocks noChangeArrowheads="1"/>
          </p:cNvSpPr>
          <p:nvPr/>
        </p:nvSpPr>
        <p:spPr bwMode="auto">
          <a:xfrm>
            <a:off x="8483600" y="4329841"/>
            <a:ext cx="812800" cy="522418"/>
          </a:xfrm>
          <a:prstGeom prst="ellipse">
            <a:avLst/>
          </a:prstGeom>
          <a:solidFill>
            <a:srgbClr val="FF0000">
              <a:alpha val="50000"/>
            </a:srgbClr>
          </a:solidFill>
          <a:ln w="38100">
            <a:noFill/>
            <a:round/>
            <a:headEnd/>
            <a:tailEnd/>
          </a:ln>
          <a:effectLst/>
        </p:spPr>
        <p:txBody>
          <a:bodyPr lIns="90000" tIns="46800" rIns="90000" bIns="46800" anchor="ctr">
            <a:spAutoFit/>
          </a:bodyPr>
          <a:lstStyle/>
          <a:p>
            <a:endParaRPr lang="el-GR"/>
          </a:p>
        </p:txBody>
      </p:sp>
      <p:sp>
        <p:nvSpPr>
          <p:cNvPr id="50213" name="Text Box 37"/>
          <p:cNvSpPr txBox="1">
            <a:spLocks noChangeArrowheads="1"/>
          </p:cNvSpPr>
          <p:nvPr/>
        </p:nvSpPr>
        <p:spPr bwMode="auto">
          <a:xfrm>
            <a:off x="6942667" y="1955800"/>
            <a:ext cx="508000" cy="369332"/>
          </a:xfrm>
          <a:prstGeom prst="rect">
            <a:avLst/>
          </a:prstGeom>
          <a:noFill/>
          <a:ln w="9525">
            <a:noFill/>
            <a:miter lim="800000"/>
            <a:headEnd/>
            <a:tailEnd/>
          </a:ln>
          <a:effectLst/>
        </p:spPr>
        <p:txBody>
          <a:bodyPr>
            <a:spAutoFit/>
          </a:bodyPr>
          <a:lstStyle/>
          <a:p>
            <a:pPr algn="l"/>
            <a:r>
              <a:rPr lang="en-US"/>
              <a:t>n</a:t>
            </a:r>
            <a:endParaRPr lang="en-GB"/>
          </a:p>
        </p:txBody>
      </p:sp>
      <p:sp>
        <p:nvSpPr>
          <p:cNvPr id="50214" name="Text Box 38"/>
          <p:cNvSpPr txBox="1">
            <a:spLocks noChangeArrowheads="1"/>
          </p:cNvSpPr>
          <p:nvPr/>
        </p:nvSpPr>
        <p:spPr bwMode="auto">
          <a:xfrm>
            <a:off x="7433733" y="1917700"/>
            <a:ext cx="711200" cy="369332"/>
          </a:xfrm>
          <a:prstGeom prst="rect">
            <a:avLst/>
          </a:prstGeom>
          <a:noFill/>
          <a:ln w="9525">
            <a:noFill/>
            <a:miter lim="800000"/>
            <a:headEnd/>
            <a:tailEnd/>
          </a:ln>
          <a:effectLst/>
        </p:spPr>
        <p:txBody>
          <a:bodyPr>
            <a:spAutoFit/>
          </a:bodyPr>
          <a:lstStyle/>
          <a:p>
            <a:pPr algn="l"/>
            <a:r>
              <a:rPr lang="en-US"/>
              <a:t>p</a:t>
            </a:r>
            <a:endParaRPr lang="en-GB"/>
          </a:p>
        </p:txBody>
      </p:sp>
      <p:sp>
        <p:nvSpPr>
          <p:cNvPr id="50215" name="AutoShape 39"/>
          <p:cNvSpPr>
            <a:spLocks noChangeArrowheads="1"/>
          </p:cNvSpPr>
          <p:nvPr/>
        </p:nvSpPr>
        <p:spPr bwMode="auto">
          <a:xfrm>
            <a:off x="6790267" y="1828800"/>
            <a:ext cx="711200" cy="685800"/>
          </a:xfrm>
          <a:prstGeom prst="wedgeEllipseCallout">
            <a:avLst>
              <a:gd name="adj1" fmla="val 212204"/>
              <a:gd name="adj2" fmla="val 297222"/>
            </a:avLst>
          </a:prstGeom>
          <a:noFill/>
          <a:ln w="38100">
            <a:solidFill>
              <a:srgbClr val="FF6600"/>
            </a:solidFill>
            <a:miter lim="800000"/>
            <a:headEnd/>
            <a:tailEnd/>
          </a:ln>
          <a:effectLst/>
        </p:spPr>
        <p:txBody>
          <a:bodyPr lIns="90000" tIns="46800" rIns="90000" bIns="46800"/>
          <a:lstStyle/>
          <a:p>
            <a:pPr>
              <a:spcBef>
                <a:spcPct val="0"/>
              </a:spcBef>
            </a:pPr>
            <a:endParaRPr lang="en-US">
              <a:latin typeface="Times New Roman" pitchFamily="18" charset="0"/>
            </a:endParaRPr>
          </a:p>
        </p:txBody>
      </p:sp>
      <p:sp>
        <p:nvSpPr>
          <p:cNvPr id="20" name="Rectangle 10"/>
          <p:cNvSpPr>
            <a:spLocks noChangeArrowheads="1"/>
          </p:cNvSpPr>
          <p:nvPr/>
        </p:nvSpPr>
        <p:spPr bwMode="auto">
          <a:xfrm>
            <a:off x="3217302" y="304785"/>
            <a:ext cx="5232400" cy="579438"/>
          </a:xfrm>
          <a:prstGeom prst="rect">
            <a:avLst/>
          </a:prstGeom>
          <a:noFill/>
          <a:ln w="9525">
            <a:noFill/>
            <a:miter lim="800000"/>
            <a:headEnd/>
            <a:tailEnd/>
          </a:ln>
          <a:effectLst>
            <a:outerShdw dist="107763" dir="2700000" algn="ctr" rotWithShape="0">
              <a:schemeClr val="bg2"/>
            </a:outerShdw>
          </a:effectLst>
        </p:spPr>
        <p:txBody>
          <a:bodyPr wrap="square">
            <a:spAutoFit/>
          </a:bodyPr>
          <a:lstStyle/>
          <a:p>
            <a:pPr indent="180975" algn="ctr">
              <a:spcBef>
                <a:spcPct val="0"/>
              </a:spcBef>
            </a:pPr>
            <a:r>
              <a:rPr lang="el-GR" sz="3200" b="1" dirty="0">
                <a:solidFill>
                  <a:schemeClr val="accent2">
                    <a:lumMod val="40000"/>
                    <a:lumOff val="60000"/>
                  </a:schemeClr>
                </a:solidFill>
                <a:effectLst>
                  <a:outerShdw blurRad="38100" dist="38100" dir="2700000" algn="tl">
                    <a:srgbClr val="000000"/>
                  </a:outerShdw>
                </a:effectLst>
              </a:rPr>
              <a:t>Δομή του </a:t>
            </a:r>
            <a:r>
              <a:rPr lang="el-GR" sz="3200" b="1" dirty="0" smtClean="0">
                <a:solidFill>
                  <a:schemeClr val="accent2">
                    <a:lumMod val="40000"/>
                    <a:lumOff val="60000"/>
                  </a:schemeClr>
                </a:solidFill>
                <a:effectLst>
                  <a:outerShdw blurRad="38100" dist="38100" dir="2700000" algn="tl">
                    <a:srgbClr val="000000"/>
                  </a:outerShdw>
                </a:effectLst>
              </a:rPr>
              <a:t>πυρήνα</a:t>
            </a:r>
            <a:endParaRPr lang="en-US" sz="3200" b="1" dirty="0">
              <a:solidFill>
                <a:schemeClr val="accent2">
                  <a:lumMod val="40000"/>
                  <a:lumOff val="60000"/>
                </a:schemeClr>
              </a:solidFill>
              <a:effectLst>
                <a:outerShdw blurRad="38100" dist="38100" dir="2700000" algn="tl">
                  <a:srgbClr val="000000"/>
                </a:outerShdw>
              </a:effectLst>
            </a:endParaRPr>
          </a:p>
        </p:txBody>
      </p:sp>
      <p:sp>
        <p:nvSpPr>
          <p:cNvPr id="22" name="21 - Θέση αριθμού διαφάνειας"/>
          <p:cNvSpPr>
            <a:spLocks noGrp="1"/>
          </p:cNvSpPr>
          <p:nvPr>
            <p:ph type="sldNum" sz="quarter" idx="12"/>
          </p:nvPr>
        </p:nvSpPr>
        <p:spPr/>
        <p:txBody>
          <a:bodyPr/>
          <a:lstStyle/>
          <a:p>
            <a:fld id="{C2F5A187-A889-495D-B202-899DA2CF5BAE}" type="slidenum">
              <a:rPr lang="en-US" smtClean="0"/>
              <a:pPr/>
              <a:t>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204"/>
                                        </p:tgtEl>
                                        <p:attrNameLst>
                                          <p:attrName>style.visibility</p:attrName>
                                        </p:attrNameLst>
                                      </p:cBhvr>
                                      <p:to>
                                        <p:strVal val="visible"/>
                                      </p:to>
                                    </p:set>
                                    <p:anim calcmode="lin" valueType="num">
                                      <p:cBhvr additive="base">
                                        <p:cTn id="7" dur="500" fill="hold"/>
                                        <p:tgtEl>
                                          <p:spTgt spid="50204"/>
                                        </p:tgtEl>
                                        <p:attrNameLst>
                                          <p:attrName>ppt_x</p:attrName>
                                        </p:attrNameLst>
                                      </p:cBhvr>
                                      <p:tavLst>
                                        <p:tav tm="0">
                                          <p:val>
                                            <p:strVal val="0-#ppt_w/2"/>
                                          </p:val>
                                        </p:tav>
                                        <p:tav tm="100000">
                                          <p:val>
                                            <p:strVal val="#ppt_x"/>
                                          </p:val>
                                        </p:tav>
                                      </p:tavLst>
                                    </p:anim>
                                    <p:anim calcmode="lin" valueType="num">
                                      <p:cBhvr additive="base">
                                        <p:cTn id="8" dur="500" fill="hold"/>
                                        <p:tgtEl>
                                          <p:spTgt spid="50204"/>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fill="hold" grpId="0" nodeType="afterEffect" nodePh="1">
                                  <p:stCondLst>
                                    <p:cond delay="1000"/>
                                  </p:stCondLst>
                                  <p:endCondLst>
                                    <p:cond evt="begin" delay="0">
                                      <p:tn val="10"/>
                                    </p:cond>
                                  </p:endCondLst>
                                  <p:childTnLst>
                                    <p:set>
                                      <p:cBhvr>
                                        <p:cTn id="11" dur="1" fill="hold">
                                          <p:stCondLst>
                                            <p:cond delay="0"/>
                                          </p:stCondLst>
                                        </p:cTn>
                                        <p:tgtEl>
                                          <p:spTgt spid="50205"/>
                                        </p:tgtEl>
                                        <p:attrNameLst>
                                          <p:attrName>style.visibility</p:attrName>
                                        </p:attrNameLst>
                                      </p:cBhvr>
                                      <p:to>
                                        <p:strVal val="visible"/>
                                      </p:to>
                                    </p:set>
                                    <p:anim calcmode="lin" valueType="num">
                                      <p:cBhvr additive="base">
                                        <p:cTn id="12" dur="500" fill="hold"/>
                                        <p:tgtEl>
                                          <p:spTgt spid="50205"/>
                                        </p:tgtEl>
                                        <p:attrNameLst>
                                          <p:attrName>ppt_x</p:attrName>
                                        </p:attrNameLst>
                                      </p:cBhvr>
                                      <p:tavLst>
                                        <p:tav tm="0">
                                          <p:val>
                                            <p:strVal val="0-#ppt_w/2"/>
                                          </p:val>
                                        </p:tav>
                                        <p:tav tm="100000">
                                          <p:val>
                                            <p:strVal val="#ppt_x"/>
                                          </p:val>
                                        </p:tav>
                                      </p:tavLst>
                                    </p:anim>
                                    <p:anim calcmode="lin" valueType="num">
                                      <p:cBhvr additive="base">
                                        <p:cTn id="13" dur="500" fill="hold"/>
                                        <p:tgtEl>
                                          <p:spTgt spid="50205"/>
                                        </p:tgtEl>
                                        <p:attrNameLst>
                                          <p:attrName>ppt_y</p:attrName>
                                        </p:attrNameLst>
                                      </p:cBhvr>
                                      <p:tavLst>
                                        <p:tav tm="0">
                                          <p:val>
                                            <p:strVal val="#ppt_y"/>
                                          </p:val>
                                        </p:tav>
                                        <p:tav tm="100000">
                                          <p:val>
                                            <p:strVal val="#ppt_y"/>
                                          </p:val>
                                        </p:tav>
                                      </p:tavLst>
                                    </p:anim>
                                  </p:childTnLst>
                                </p:cTn>
                              </p:par>
                            </p:childTnLst>
                          </p:cTn>
                        </p:par>
                        <p:par>
                          <p:cTn id="14" fill="hold">
                            <p:stCondLst>
                              <p:cond delay="3000"/>
                            </p:stCondLst>
                            <p:childTnLst>
                              <p:par>
                                <p:cTn id="15" presetID="2" presetClass="entr" presetSubtype="8" fill="hold" grpId="0" nodeType="afterEffect">
                                  <p:stCondLst>
                                    <p:cond delay="1000"/>
                                  </p:stCondLst>
                                  <p:childTnLst>
                                    <p:set>
                                      <p:cBhvr>
                                        <p:cTn id="16" dur="1" fill="hold">
                                          <p:stCondLst>
                                            <p:cond delay="0"/>
                                          </p:stCondLst>
                                        </p:cTn>
                                        <p:tgtEl>
                                          <p:spTgt spid="50214"/>
                                        </p:tgtEl>
                                        <p:attrNameLst>
                                          <p:attrName>style.visibility</p:attrName>
                                        </p:attrNameLst>
                                      </p:cBhvr>
                                      <p:to>
                                        <p:strVal val="visible"/>
                                      </p:to>
                                    </p:set>
                                    <p:anim calcmode="lin" valueType="num">
                                      <p:cBhvr additive="base">
                                        <p:cTn id="17" dur="500" fill="hold"/>
                                        <p:tgtEl>
                                          <p:spTgt spid="50214"/>
                                        </p:tgtEl>
                                        <p:attrNameLst>
                                          <p:attrName>ppt_x</p:attrName>
                                        </p:attrNameLst>
                                      </p:cBhvr>
                                      <p:tavLst>
                                        <p:tav tm="0">
                                          <p:val>
                                            <p:strVal val="0-#ppt_w/2"/>
                                          </p:val>
                                        </p:tav>
                                        <p:tav tm="100000">
                                          <p:val>
                                            <p:strVal val="#ppt_x"/>
                                          </p:val>
                                        </p:tav>
                                      </p:tavLst>
                                    </p:anim>
                                    <p:anim calcmode="lin" valueType="num">
                                      <p:cBhvr additive="base">
                                        <p:cTn id="18" dur="500" fill="hold"/>
                                        <p:tgtEl>
                                          <p:spTgt spid="50214"/>
                                        </p:tgtEl>
                                        <p:attrNameLst>
                                          <p:attrName>ppt_y</p:attrName>
                                        </p:attrNameLst>
                                      </p:cBhvr>
                                      <p:tavLst>
                                        <p:tav tm="0">
                                          <p:val>
                                            <p:strVal val="#ppt_y"/>
                                          </p:val>
                                        </p:tav>
                                        <p:tav tm="100000">
                                          <p:val>
                                            <p:strVal val="#ppt_y"/>
                                          </p:val>
                                        </p:tav>
                                      </p:tavLst>
                                    </p:anim>
                                  </p:childTnLst>
                                </p:cTn>
                              </p:par>
                            </p:childTnLst>
                          </p:cTn>
                        </p:par>
                        <p:par>
                          <p:cTn id="19" fill="hold">
                            <p:stCondLst>
                              <p:cond delay="4500"/>
                            </p:stCondLst>
                            <p:childTnLst>
                              <p:par>
                                <p:cTn id="20" presetID="2" presetClass="entr" presetSubtype="8" fill="hold" grpId="0" nodeType="afterEffect">
                                  <p:stCondLst>
                                    <p:cond delay="1000"/>
                                  </p:stCondLst>
                                  <p:childTnLst>
                                    <p:set>
                                      <p:cBhvr>
                                        <p:cTn id="21" dur="1" fill="hold">
                                          <p:stCondLst>
                                            <p:cond delay="0"/>
                                          </p:stCondLst>
                                        </p:cTn>
                                        <p:tgtEl>
                                          <p:spTgt spid="50207"/>
                                        </p:tgtEl>
                                        <p:attrNameLst>
                                          <p:attrName>style.visibility</p:attrName>
                                        </p:attrNameLst>
                                      </p:cBhvr>
                                      <p:to>
                                        <p:strVal val="visible"/>
                                      </p:to>
                                    </p:set>
                                    <p:anim calcmode="lin" valueType="num">
                                      <p:cBhvr additive="base">
                                        <p:cTn id="22" dur="500" fill="hold"/>
                                        <p:tgtEl>
                                          <p:spTgt spid="50207"/>
                                        </p:tgtEl>
                                        <p:attrNameLst>
                                          <p:attrName>ppt_x</p:attrName>
                                        </p:attrNameLst>
                                      </p:cBhvr>
                                      <p:tavLst>
                                        <p:tav tm="0">
                                          <p:val>
                                            <p:strVal val="0-#ppt_w/2"/>
                                          </p:val>
                                        </p:tav>
                                        <p:tav tm="100000">
                                          <p:val>
                                            <p:strVal val="#ppt_x"/>
                                          </p:val>
                                        </p:tav>
                                      </p:tavLst>
                                    </p:anim>
                                    <p:anim calcmode="lin" valueType="num">
                                      <p:cBhvr additive="base">
                                        <p:cTn id="23" dur="500" fill="hold"/>
                                        <p:tgtEl>
                                          <p:spTgt spid="50207"/>
                                        </p:tgtEl>
                                        <p:attrNameLst>
                                          <p:attrName>ppt_y</p:attrName>
                                        </p:attrNameLst>
                                      </p:cBhvr>
                                      <p:tavLst>
                                        <p:tav tm="0">
                                          <p:val>
                                            <p:strVal val="#ppt_y"/>
                                          </p:val>
                                        </p:tav>
                                        <p:tav tm="100000">
                                          <p:val>
                                            <p:strVal val="#ppt_y"/>
                                          </p:val>
                                        </p:tav>
                                      </p:tavLst>
                                    </p:anim>
                                  </p:childTnLst>
                                </p:cTn>
                              </p:par>
                            </p:childTnLst>
                          </p:cTn>
                        </p:par>
                        <p:par>
                          <p:cTn id="24" fill="hold">
                            <p:stCondLst>
                              <p:cond delay="6000"/>
                            </p:stCondLst>
                            <p:childTnLst>
                              <p:par>
                                <p:cTn id="25" presetID="2" presetClass="entr" presetSubtype="8" fill="hold" grpId="0" nodeType="afterEffect">
                                  <p:stCondLst>
                                    <p:cond delay="1000"/>
                                  </p:stCondLst>
                                  <p:iterate type="lt">
                                    <p:tmPct val="100000"/>
                                  </p:iterate>
                                  <p:childTnLst>
                                    <p:set>
                                      <p:cBhvr>
                                        <p:cTn id="26" dur="1" fill="hold">
                                          <p:stCondLst>
                                            <p:cond delay="0"/>
                                          </p:stCondLst>
                                        </p:cTn>
                                        <p:tgtEl>
                                          <p:spTgt spid="50201"/>
                                        </p:tgtEl>
                                        <p:attrNameLst>
                                          <p:attrName>style.visibility</p:attrName>
                                        </p:attrNameLst>
                                      </p:cBhvr>
                                      <p:to>
                                        <p:strVal val="visible"/>
                                      </p:to>
                                    </p:set>
                                    <p:anim calcmode="lin" valueType="num">
                                      <p:cBhvr additive="base">
                                        <p:cTn id="27" dur="75" fill="hold"/>
                                        <p:tgtEl>
                                          <p:spTgt spid="50201"/>
                                        </p:tgtEl>
                                        <p:attrNameLst>
                                          <p:attrName>ppt_x</p:attrName>
                                        </p:attrNameLst>
                                      </p:cBhvr>
                                      <p:tavLst>
                                        <p:tav tm="0">
                                          <p:val>
                                            <p:strVal val="0-#ppt_w/2"/>
                                          </p:val>
                                        </p:tav>
                                        <p:tav tm="100000">
                                          <p:val>
                                            <p:strVal val="#ppt_x"/>
                                          </p:val>
                                        </p:tav>
                                      </p:tavLst>
                                    </p:anim>
                                    <p:anim calcmode="lin" valueType="num">
                                      <p:cBhvr additive="base">
                                        <p:cTn id="28" dur="75" fill="hold"/>
                                        <p:tgtEl>
                                          <p:spTgt spid="502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01" grpId="0" autoUpdateAnimBg="0"/>
      <p:bldP spid="50204" grpId="0" animBg="1"/>
      <p:bldP spid="50205" grpId="0" autoUpdateAnimBg="0"/>
      <p:bldP spid="50207" grpId="0" animBg="1"/>
      <p:bldP spid="50214"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40CBBA-D28B-48DF-A390-9A8624FC55C8}"/>
              </a:ext>
            </a:extLst>
          </p:cNvPr>
          <p:cNvSpPr>
            <a:spLocks noGrp="1" noChangeArrowheads="1"/>
          </p:cNvSpPr>
          <p:nvPr>
            <p:ph idx="1"/>
          </p:nvPr>
        </p:nvSpPr>
        <p:spPr>
          <a:xfrm>
            <a:off x="651162" y="1312345"/>
            <a:ext cx="11111347" cy="4310682"/>
          </a:xfrm>
        </p:spPr>
        <p:txBody>
          <a:bodyPr>
            <a:normAutofit/>
          </a:bodyPr>
          <a:lstStyle/>
          <a:p>
            <a:pPr marL="361950" indent="-361950" algn="just" eaLnBrk="1" hangingPunct="1">
              <a:defRPr/>
            </a:pPr>
            <a:r>
              <a:rPr lang="el-GR" sz="2000" b="1" dirty="0">
                <a:solidFill>
                  <a:schemeClr val="tx1"/>
                </a:solidFill>
              </a:rPr>
              <a:t>Θεώρημα έργου</a:t>
            </a:r>
            <a:r>
              <a:rPr lang="en-US" sz="2000" b="1" dirty="0">
                <a:solidFill>
                  <a:schemeClr val="tx1"/>
                </a:solidFill>
              </a:rPr>
              <a:t>-</a:t>
            </a:r>
            <a:r>
              <a:rPr lang="el-GR" sz="2000" b="1" dirty="0">
                <a:solidFill>
                  <a:schemeClr val="tx1"/>
                </a:solidFill>
              </a:rPr>
              <a:t>κινητικής ενέργειας, </a:t>
            </a:r>
          </a:p>
          <a:p>
            <a:pPr marL="361950" indent="-361950" algn="ctr" eaLnBrk="1" hangingPunct="1">
              <a:buNone/>
              <a:defRPr/>
            </a:pPr>
            <a:r>
              <a:rPr lang="en-US" sz="3200" b="1" i="1" dirty="0">
                <a:solidFill>
                  <a:schemeClr val="tx1"/>
                </a:solidFill>
              </a:rPr>
              <a:t>W</a:t>
            </a:r>
            <a:r>
              <a:rPr lang="el-GR" sz="3200" b="1" baseline="-25000" dirty="0" err="1">
                <a:solidFill>
                  <a:schemeClr val="tx1"/>
                </a:solidFill>
              </a:rPr>
              <a:t>εξωτ</a:t>
            </a:r>
            <a:r>
              <a:rPr lang="el-GR" sz="3200" b="1" baseline="-25000" dirty="0">
                <a:solidFill>
                  <a:schemeClr val="tx1"/>
                </a:solidFill>
              </a:rPr>
              <a:t>.</a:t>
            </a:r>
            <a:r>
              <a:rPr lang="en-US" sz="3200" b="1" dirty="0">
                <a:solidFill>
                  <a:schemeClr val="tx1"/>
                </a:solidFill>
              </a:rPr>
              <a:t> = </a:t>
            </a:r>
            <a:r>
              <a:rPr lang="en-US" sz="3200" b="1" i="1" dirty="0" err="1">
                <a:solidFill>
                  <a:schemeClr val="tx1"/>
                </a:solidFill>
              </a:rPr>
              <a:t>K</a:t>
            </a:r>
            <a:r>
              <a:rPr lang="en-US" sz="3200" b="1" i="1" baseline="-25000" dirty="0" err="1">
                <a:solidFill>
                  <a:schemeClr val="tx1"/>
                </a:solidFill>
              </a:rPr>
              <a:t>f</a:t>
            </a:r>
            <a:r>
              <a:rPr lang="en-US" sz="3200" b="1" dirty="0">
                <a:solidFill>
                  <a:schemeClr val="tx1"/>
                </a:solidFill>
              </a:rPr>
              <a:t>  – </a:t>
            </a:r>
            <a:r>
              <a:rPr lang="en-US" sz="3200" b="1" i="1" dirty="0" err="1">
                <a:solidFill>
                  <a:schemeClr val="tx1"/>
                </a:solidFill>
              </a:rPr>
              <a:t>K</a:t>
            </a:r>
            <a:r>
              <a:rPr lang="en-US" sz="3200" b="1" i="1" baseline="-25000" dirty="0" err="1">
                <a:solidFill>
                  <a:schemeClr val="tx1"/>
                </a:solidFill>
              </a:rPr>
              <a:t>i</a:t>
            </a:r>
            <a:r>
              <a:rPr lang="en-US" sz="3200" b="1" dirty="0">
                <a:solidFill>
                  <a:schemeClr val="tx1"/>
                </a:solidFill>
              </a:rPr>
              <a:t> = </a:t>
            </a:r>
            <a:r>
              <a:rPr lang="el-GR" sz="3200" b="1" dirty="0">
                <a:solidFill>
                  <a:schemeClr val="tx1"/>
                </a:solidFill>
                <a:cs typeface="Arial" pitchFamily="34" charset="0"/>
              </a:rPr>
              <a:t>Δ</a:t>
            </a:r>
            <a:r>
              <a:rPr lang="en-US" sz="3200" b="1" i="1" dirty="0">
                <a:solidFill>
                  <a:schemeClr val="tx1"/>
                </a:solidFill>
              </a:rPr>
              <a:t>K</a:t>
            </a:r>
            <a:endParaRPr lang="el-GR" sz="3200" b="1" dirty="0">
              <a:solidFill>
                <a:schemeClr val="tx1"/>
              </a:solidFill>
            </a:endParaRPr>
          </a:p>
          <a:p>
            <a:pPr marL="361950" indent="-361950" algn="just" eaLnBrk="1" hangingPunct="1">
              <a:defRPr/>
            </a:pPr>
            <a:r>
              <a:rPr lang="el-GR" sz="2000" b="1" dirty="0">
                <a:solidFill>
                  <a:schemeClr val="tx1"/>
                </a:solidFill>
              </a:rPr>
              <a:t>Όταν παράγεται έργο σε ένα σύστημα και η μόνη μεταβολή στο σύστημα σχετίζεται με το μέτρο της ταχύτητάς του</a:t>
            </a:r>
            <a:r>
              <a:rPr lang="en-US" sz="2000" b="1" dirty="0">
                <a:solidFill>
                  <a:schemeClr val="tx1"/>
                </a:solidFill>
              </a:rPr>
              <a:t>, </a:t>
            </a:r>
            <a:r>
              <a:rPr lang="el-GR" sz="2000" b="1" dirty="0">
                <a:solidFill>
                  <a:schemeClr val="tx1"/>
                </a:solidFill>
              </a:rPr>
              <a:t>το συνολικό έργο που παράγεται στο σύστημα ισούται με τη μεταβολή της κινητικής ενέργειας του συστήματος</a:t>
            </a:r>
            <a:r>
              <a:rPr lang="en-US" sz="2000" b="1" dirty="0">
                <a:solidFill>
                  <a:schemeClr val="tx1"/>
                </a:solidFill>
              </a:rPr>
              <a:t>.</a:t>
            </a:r>
          </a:p>
          <a:p>
            <a:pPr marL="361950" lvl="1" indent="-361950" algn="just" eaLnBrk="1" hangingPunct="1">
              <a:defRPr/>
            </a:pPr>
            <a:r>
              <a:rPr lang="el-GR" sz="2000" b="1" dirty="0">
                <a:solidFill>
                  <a:schemeClr val="tx1"/>
                </a:solidFill>
              </a:rPr>
              <a:t>Το μέτρο της ταχύτητας του συστήματος αυξάνεται αν το συνολικό έργο που παράγεται σε αυτό είναι θετικό.</a:t>
            </a:r>
            <a:endParaRPr lang="en-US" sz="2000" b="1" dirty="0">
              <a:solidFill>
                <a:schemeClr val="tx1"/>
              </a:solidFill>
            </a:endParaRPr>
          </a:p>
          <a:p>
            <a:pPr marL="361950" lvl="1" indent="-361950" algn="just" eaLnBrk="1" hangingPunct="1">
              <a:defRPr/>
            </a:pPr>
            <a:r>
              <a:rPr lang="el-GR" sz="2000" b="1" dirty="0">
                <a:solidFill>
                  <a:schemeClr val="tx1"/>
                </a:solidFill>
              </a:rPr>
              <a:t>Το μέτρο της ταχύτητας του συστήματος μειώνεται αν το συνολικό έργο είναι αρνητικό.</a:t>
            </a:r>
            <a:endParaRPr lang="en-US" sz="2000" b="1" dirty="0">
              <a:solidFill>
                <a:schemeClr val="tx1"/>
              </a:solidFill>
            </a:endParaRPr>
          </a:p>
          <a:p>
            <a:pPr marL="361950" indent="-361950" algn="just" eaLnBrk="1" hangingPunct="1">
              <a:defRPr/>
            </a:pPr>
            <a:r>
              <a:rPr lang="el-GR" sz="2000" b="1" dirty="0">
                <a:solidFill>
                  <a:schemeClr val="tx1"/>
                </a:solidFill>
              </a:rPr>
              <a:t>Το θεώρημα έργου</a:t>
            </a:r>
            <a:r>
              <a:rPr lang="en-US" sz="2000" b="1" dirty="0">
                <a:solidFill>
                  <a:schemeClr val="tx1"/>
                </a:solidFill>
              </a:rPr>
              <a:t>-</a:t>
            </a:r>
            <a:r>
              <a:rPr lang="el-GR" sz="2000" b="1" dirty="0">
                <a:solidFill>
                  <a:schemeClr val="tx1"/>
                </a:solidFill>
              </a:rPr>
              <a:t>κινητικής ενέργειας δεν ισχύει όταν δεν μεταβάλλεται μόνο το μέτρο της ταχύτητας στο </a:t>
            </a:r>
            <a:r>
              <a:rPr lang="el-GR" sz="2000" b="1" dirty="0" smtClean="0">
                <a:solidFill>
                  <a:schemeClr val="tx1"/>
                </a:solidFill>
              </a:rPr>
              <a:t>σύστημα</a:t>
            </a:r>
            <a:r>
              <a:rPr lang="en-US" sz="2000" b="1" dirty="0" smtClean="0">
                <a:solidFill>
                  <a:schemeClr val="tx1"/>
                </a:solidFill>
              </a:rPr>
              <a:t>.</a:t>
            </a:r>
            <a:endParaRPr lang="en-US" sz="2000" b="1" dirty="0">
              <a:solidFill>
                <a:schemeClr val="tx1"/>
              </a:solidFill>
            </a:endParaRPr>
          </a:p>
          <a:p>
            <a:pPr lvl="1" algn="just" eaLnBrk="1" hangingPunct="1">
              <a:buNone/>
              <a:defRPr/>
            </a:pPr>
            <a:endParaRPr lang="en-US" sz="2000" dirty="0"/>
          </a:p>
        </p:txBody>
      </p:sp>
      <p:sp>
        <p:nvSpPr>
          <p:cNvPr id="5" name="Rectangle 9">
            <a:extLst>
              <a:ext uri="{FF2B5EF4-FFF2-40B4-BE49-F238E27FC236}">
                <a16:creationId xmlns:a16="http://schemas.microsoft.com/office/drawing/2014/main" id="{D6388472-22A1-444B-92AA-AAAECC90030D}"/>
              </a:ext>
            </a:extLst>
          </p:cNvPr>
          <p:cNvSpPr>
            <a:spLocks noGrp="1" noChangeArrowheads="1"/>
          </p:cNvSpPr>
          <p:nvPr>
            <p:ph type="title"/>
          </p:nvPr>
        </p:nvSpPr>
        <p:spPr>
          <a:xfrm>
            <a:off x="651162" y="259607"/>
            <a:ext cx="10861964" cy="609600"/>
          </a:xfrm>
        </p:spPr>
        <p:txBody>
          <a:bodyPr>
            <a:normAutofit fontScale="90000"/>
          </a:bodyPr>
          <a:lstStyle/>
          <a:p>
            <a:pPr algn="ctr"/>
            <a:r>
              <a:rPr lang="el-GR" altLang="en-US" b="1" dirty="0">
                <a:solidFill>
                  <a:srgbClr val="0F7698"/>
                </a:solidFill>
              </a:rPr>
              <a:t>Θεώρημα έργου</a:t>
            </a:r>
            <a:r>
              <a:rPr lang="en-US" altLang="en-US" b="1" dirty="0">
                <a:solidFill>
                  <a:srgbClr val="0F7698"/>
                </a:solidFill>
              </a:rPr>
              <a:t>-</a:t>
            </a:r>
            <a:r>
              <a:rPr lang="el-GR" altLang="en-US" b="1" dirty="0">
                <a:solidFill>
                  <a:srgbClr val="0F7698"/>
                </a:solidFill>
              </a:rPr>
              <a:t>κινητικής ενέργειας</a:t>
            </a:r>
            <a:endParaRPr lang="en-US" altLang="en-US" b="1" dirty="0">
              <a:solidFill>
                <a:srgbClr val="0F7698"/>
              </a:solidFill>
            </a:endParaRPr>
          </a:p>
        </p:txBody>
      </p:sp>
      <p:sp>
        <p:nvSpPr>
          <p:cNvPr id="8" name="7 - Θέση αριθμού διαφάνειας"/>
          <p:cNvSpPr>
            <a:spLocks noGrp="1"/>
          </p:cNvSpPr>
          <p:nvPr>
            <p:ph type="sldNum" sz="quarter" idx="12"/>
          </p:nvPr>
        </p:nvSpPr>
        <p:spPr/>
        <p:txBody>
          <a:bodyPr/>
          <a:lstStyle/>
          <a:p>
            <a:fld id="{C2F5A187-A889-495D-B202-899DA2CF5BAE}" type="slidenum">
              <a:rPr lang="en-US" smtClean="0"/>
              <a:pPr/>
              <a:t>60</a:t>
            </a:fld>
            <a:endParaRPr lang="en-US"/>
          </a:p>
        </p:txBody>
      </p:sp>
    </p:spTree>
    <p:extLst>
      <p:ext uri="{BB962C8B-B14F-4D97-AF65-F5344CB8AC3E}">
        <p14:creationId xmlns:p14="http://schemas.microsoft.com/office/powerpoint/2010/main" val="105918153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7" name="Text Box 5"/>
          <p:cNvSpPr txBox="1">
            <a:spLocks noChangeArrowheads="1"/>
          </p:cNvSpPr>
          <p:nvPr/>
        </p:nvSpPr>
        <p:spPr bwMode="auto">
          <a:xfrm>
            <a:off x="148313" y="2267641"/>
            <a:ext cx="11887200" cy="707886"/>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4000" b="1" dirty="0" smtClean="0">
                <a:solidFill>
                  <a:srgbClr val="0F7698"/>
                </a:solidFill>
              </a:rPr>
              <a:t>Η έννοια του Συντηρητικού Πεδίου</a:t>
            </a:r>
            <a:endParaRPr lang="en-US" sz="4000" b="1" dirty="0" smtClean="0">
              <a:solidFill>
                <a:srgbClr val="0F7698"/>
              </a:solidFill>
            </a:endParaRPr>
          </a:p>
        </p:txBody>
      </p:sp>
      <p:sp>
        <p:nvSpPr>
          <p:cNvPr id="7" name="6 - Θέση αριθμού διαφάνειας"/>
          <p:cNvSpPr>
            <a:spLocks noGrp="1"/>
          </p:cNvSpPr>
          <p:nvPr>
            <p:ph type="sldNum" sz="quarter" idx="12"/>
          </p:nvPr>
        </p:nvSpPr>
        <p:spPr/>
        <p:txBody>
          <a:bodyPr/>
          <a:lstStyle/>
          <a:p>
            <a:fld id="{C2F5A187-A889-495D-B202-899DA2CF5BAE}" type="slidenum">
              <a:rPr lang="en-US" smtClean="0"/>
              <a:pPr/>
              <a:t>61</a:t>
            </a:fld>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43 - Ομάδα"/>
          <p:cNvGrpSpPr/>
          <p:nvPr/>
        </p:nvGrpSpPr>
        <p:grpSpPr>
          <a:xfrm>
            <a:off x="464988" y="1947027"/>
            <a:ext cx="2686870" cy="4746625"/>
            <a:chOff x="5265693" y="1125538"/>
            <a:chExt cx="2686870" cy="4746625"/>
          </a:xfrm>
        </p:grpSpPr>
        <p:pic>
          <p:nvPicPr>
            <p:cNvPr id="40" name="Picture 8" descr="27819_2507"/>
            <p:cNvPicPr>
              <a:picLocks noChangeAspect="1" noChangeArrowheads="1"/>
            </p:cNvPicPr>
            <p:nvPr/>
          </p:nvPicPr>
          <p:blipFill>
            <a:blip r:embed="rId3" cstate="print"/>
            <a:srcRect/>
            <a:stretch>
              <a:fillRect/>
            </a:stretch>
          </p:blipFill>
          <p:spPr bwMode="auto">
            <a:xfrm>
              <a:off x="5317313" y="1125538"/>
              <a:ext cx="2635250" cy="4746625"/>
            </a:xfrm>
            <a:prstGeom prst="rect">
              <a:avLst/>
            </a:prstGeom>
            <a:noFill/>
            <a:ln w="9525">
              <a:noFill/>
              <a:miter lim="800000"/>
              <a:headEnd/>
              <a:tailEnd/>
            </a:ln>
            <a:scene3d>
              <a:camera prst="orthographicFront"/>
              <a:lightRig rig="threePt" dir="t"/>
            </a:scene3d>
            <a:sp3d>
              <a:bevelT/>
            </a:sp3d>
          </p:spPr>
        </p:pic>
        <p:sp>
          <p:nvSpPr>
            <p:cNvPr id="41" name="40 - Ορθογώνιο"/>
            <p:cNvSpPr/>
            <p:nvPr/>
          </p:nvSpPr>
          <p:spPr>
            <a:xfrm>
              <a:off x="5265693" y="5160580"/>
              <a:ext cx="2648607" cy="651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4" name="Rectangle 4"/>
          <p:cNvSpPr txBox="1">
            <a:spLocks noChangeArrowheads="1"/>
          </p:cNvSpPr>
          <p:nvPr/>
        </p:nvSpPr>
        <p:spPr>
          <a:xfrm>
            <a:off x="3453488" y="1093179"/>
            <a:ext cx="6019695" cy="655638"/>
          </a:xfrm>
          <a:prstGeom prst="rect">
            <a:avLst/>
          </a:prstGeom>
        </p:spPr>
        <p:txBody>
          <a:bodyP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dirty="0" smtClean="0">
                <a:ln>
                  <a:noFill/>
                </a:ln>
                <a:solidFill>
                  <a:srgbClr val="0F7698"/>
                </a:solidFill>
                <a:effectLst/>
                <a:uLnTx/>
                <a:uFillTx/>
                <a:latin typeface="+mj-lt"/>
                <a:ea typeface="+mj-ea"/>
                <a:cs typeface="+mj-cs"/>
              </a:rPr>
              <a:t>Έργο δύναμης </a:t>
            </a:r>
            <a:r>
              <a:rPr kumimoji="0" lang="el-GR" sz="2000" b="1" i="0" u="none" strike="noStrike" kern="1200" cap="none" spc="0" normalizeH="0" baseline="0" noProof="0" dirty="0" smtClean="0">
                <a:ln>
                  <a:noFill/>
                </a:ln>
                <a:solidFill>
                  <a:srgbClr val="0F7698"/>
                </a:solidFill>
                <a:effectLst/>
                <a:uLnTx/>
                <a:uFillTx/>
                <a:latin typeface="+mj-lt"/>
                <a:ea typeface="+mj-ea"/>
                <a:cs typeface="+mj-cs"/>
              </a:rPr>
              <a:t>ηλεκτροστατικού </a:t>
            </a:r>
            <a:r>
              <a:rPr kumimoji="0" lang="el-GR" sz="2000" b="1" i="0" u="none" strike="noStrike" kern="1200" cap="none" spc="0" normalizeH="0" baseline="0" noProof="0" dirty="0" smtClean="0">
                <a:ln>
                  <a:noFill/>
                </a:ln>
                <a:solidFill>
                  <a:srgbClr val="0F7698"/>
                </a:solidFill>
                <a:effectLst/>
                <a:uLnTx/>
                <a:uFillTx/>
                <a:latin typeface="+mj-lt"/>
                <a:ea typeface="+mj-ea"/>
                <a:cs typeface="+mj-cs"/>
              </a:rPr>
              <a:t>πεδίου</a:t>
            </a:r>
            <a:endParaRPr kumimoji="0" lang="en-US" sz="2000" b="1" i="0" u="none" strike="noStrike" kern="1200" cap="none" spc="0" normalizeH="0" baseline="0" noProof="0" dirty="0" smtClean="0">
              <a:ln>
                <a:noFill/>
              </a:ln>
              <a:solidFill>
                <a:srgbClr val="0F7698"/>
              </a:solidFill>
              <a:effectLst/>
              <a:uLnTx/>
              <a:uFillTx/>
              <a:latin typeface="+mj-lt"/>
              <a:ea typeface="+mj-ea"/>
              <a:cs typeface="+mj-cs"/>
            </a:endParaRPr>
          </a:p>
        </p:txBody>
      </p:sp>
      <p:sp>
        <p:nvSpPr>
          <p:cNvPr id="70" name="69 - TextBox"/>
          <p:cNvSpPr txBox="1"/>
          <p:nvPr/>
        </p:nvSpPr>
        <p:spPr>
          <a:xfrm>
            <a:off x="331081" y="1087035"/>
            <a:ext cx="2904067" cy="461665"/>
          </a:xfrm>
          <a:prstGeom prst="rect">
            <a:avLst/>
          </a:prstGeom>
          <a:solidFill>
            <a:schemeClr val="accent1">
              <a:lumMod val="40000"/>
              <a:lumOff val="60000"/>
            </a:schemeClr>
          </a:solidFill>
          <a:scene3d>
            <a:camera prst="orthographicFront"/>
            <a:lightRig rig="threePt" dir="t"/>
          </a:scene3d>
          <a:sp3d>
            <a:bevelT/>
          </a:sp3d>
        </p:spPr>
        <p:txBody>
          <a:bodyPr wrap="square" rtlCol="0">
            <a:spAutoFit/>
          </a:bodyPr>
          <a:lstStyle/>
          <a:p>
            <a:pPr algn="ctr"/>
            <a:r>
              <a:rPr lang="el-GR" sz="2400" b="1" dirty="0" smtClean="0">
                <a:solidFill>
                  <a:srgbClr val="002060"/>
                </a:solidFill>
              </a:rPr>
              <a:t>Ηλεκτρικό Πεδίο</a:t>
            </a:r>
            <a:endParaRPr lang="el-GR" sz="2400" b="1" dirty="0">
              <a:solidFill>
                <a:srgbClr val="002060"/>
              </a:solidFill>
            </a:endParaRPr>
          </a:p>
        </p:txBody>
      </p:sp>
      <p:sp>
        <p:nvSpPr>
          <p:cNvPr id="82" name="81 - TextBox"/>
          <p:cNvSpPr txBox="1"/>
          <p:nvPr/>
        </p:nvSpPr>
        <p:spPr>
          <a:xfrm>
            <a:off x="5020941" y="4823391"/>
            <a:ext cx="2904067" cy="461665"/>
          </a:xfrm>
          <a:prstGeom prst="rect">
            <a:avLst/>
          </a:prstGeom>
          <a:solidFill>
            <a:schemeClr val="accent1">
              <a:lumMod val="40000"/>
              <a:lumOff val="60000"/>
            </a:schemeClr>
          </a:solidFill>
          <a:scene3d>
            <a:camera prst="orthographicFront"/>
            <a:lightRig rig="threePt" dir="t"/>
          </a:scene3d>
          <a:sp3d>
            <a:bevelT/>
          </a:sp3d>
        </p:spPr>
        <p:txBody>
          <a:bodyPr wrap="square" rtlCol="0">
            <a:spAutoFit/>
          </a:bodyPr>
          <a:lstStyle/>
          <a:p>
            <a:pPr algn="ctr"/>
            <a:r>
              <a:rPr lang="el-GR" sz="2400" b="1" dirty="0" smtClean="0">
                <a:solidFill>
                  <a:srgbClr val="002060"/>
                </a:solidFill>
              </a:rPr>
              <a:t>Συντηρητικά Πεδία</a:t>
            </a:r>
            <a:endParaRPr lang="el-GR" sz="2400" b="1" dirty="0">
              <a:solidFill>
                <a:srgbClr val="002060"/>
              </a:solidFill>
            </a:endParaRPr>
          </a:p>
        </p:txBody>
      </p:sp>
      <p:graphicFrame>
        <p:nvGraphicFramePr>
          <p:cNvPr id="444420" name="Object 4"/>
          <p:cNvGraphicFramePr>
            <a:graphicFrameLocks noGrp="1" noChangeAspect="1"/>
          </p:cNvGraphicFramePr>
          <p:nvPr>
            <p:extLst>
              <p:ext uri="{D42A27DB-BD31-4B8C-83A1-F6EECF244321}">
                <p14:modId xmlns:p14="http://schemas.microsoft.com/office/powerpoint/2010/main" val="3984355242"/>
              </p:ext>
            </p:extLst>
          </p:nvPr>
        </p:nvGraphicFramePr>
        <p:xfrm>
          <a:off x="4209757" y="2218169"/>
          <a:ext cx="5235575" cy="2022475"/>
        </p:xfrm>
        <a:graphic>
          <a:graphicData uri="http://schemas.openxmlformats.org/presentationml/2006/ole">
            <mc:AlternateContent xmlns:mc="http://schemas.openxmlformats.org/markup-compatibility/2006">
              <mc:Choice xmlns:v="urn:schemas-microsoft-com:vml" Requires="v">
                <p:oleObj spid="_x0000_s444430" name="Equation" r:id="rId4" imgW="3213000" imgH="1244520" progId="Equation.DSMT4">
                  <p:embed/>
                </p:oleObj>
              </mc:Choice>
              <mc:Fallback>
                <p:oleObj name="Equation" r:id="rId4" imgW="3213000" imgH="1244520" progId="Equation.DSMT4">
                  <p:embed/>
                  <p:pic>
                    <p:nvPicPr>
                      <p:cNvPr id="0" name="Picture 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9757" y="2218169"/>
                        <a:ext cx="5235575" cy="2022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 name="Rectangle 4"/>
          <p:cNvSpPr txBox="1">
            <a:spLocks noChangeArrowheads="1"/>
          </p:cNvSpPr>
          <p:nvPr/>
        </p:nvSpPr>
        <p:spPr>
          <a:xfrm>
            <a:off x="1051034" y="129809"/>
            <a:ext cx="9637987" cy="655638"/>
          </a:xfrm>
          <a:prstGeom prst="rect">
            <a:avLst/>
          </a:prstGeom>
        </p:spPr>
        <p:txBody>
          <a:bodyP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l-GR" sz="3600" b="1" i="0" u="none" strike="noStrike" kern="1200" cap="none" spc="0" normalizeH="0" baseline="0" noProof="0" dirty="0" smtClean="0">
                <a:ln>
                  <a:noFill/>
                </a:ln>
                <a:solidFill>
                  <a:srgbClr val="0F7698"/>
                </a:solidFill>
                <a:effectLst/>
                <a:uLnTx/>
                <a:uFillTx/>
                <a:latin typeface="+mj-lt"/>
                <a:ea typeface="+mj-ea"/>
                <a:cs typeface="+mj-cs"/>
              </a:rPr>
              <a:t>Η έννοια του συντηρητικού πεδίου</a:t>
            </a:r>
            <a:endParaRPr kumimoji="0" lang="en-US" sz="3600" b="1" i="0" u="none" strike="noStrike" kern="1200" cap="none" spc="0" normalizeH="0" baseline="0" noProof="0" dirty="0" smtClean="0">
              <a:ln>
                <a:noFill/>
              </a:ln>
              <a:solidFill>
                <a:srgbClr val="0F7698"/>
              </a:solidFill>
              <a:effectLst/>
              <a:uLnTx/>
              <a:uFillTx/>
              <a:latin typeface="+mj-lt"/>
              <a:ea typeface="+mj-ea"/>
              <a:cs typeface="+mj-cs"/>
            </a:endParaRPr>
          </a:p>
        </p:txBody>
      </p:sp>
      <p:sp>
        <p:nvSpPr>
          <p:cNvPr id="49" name="48 - Θέση αριθμού διαφάνειας"/>
          <p:cNvSpPr>
            <a:spLocks noGrp="1"/>
          </p:cNvSpPr>
          <p:nvPr>
            <p:ph type="sldNum" sz="quarter" idx="12"/>
          </p:nvPr>
        </p:nvSpPr>
        <p:spPr/>
        <p:txBody>
          <a:bodyPr/>
          <a:lstStyle/>
          <a:p>
            <a:fld id="{C2F5A187-A889-495D-B202-899DA2CF5BAE}" type="slidenum">
              <a:rPr lang="en-US" smtClean="0"/>
              <a:pPr/>
              <a:t>62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diamond(in)">
                                      <p:cBhvr>
                                        <p:cTn id="7" dur="20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1051034" y="129809"/>
            <a:ext cx="9637987" cy="655638"/>
          </a:xfrm>
          <a:prstGeom prst="rect">
            <a:avLst/>
          </a:prstGeom>
        </p:spPr>
        <p:txBody>
          <a:bodyP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l-GR" sz="3600" b="1" i="0" u="none" strike="noStrike" kern="1200" cap="none" spc="0" normalizeH="0" baseline="0" noProof="0" dirty="0" smtClean="0">
                <a:ln>
                  <a:noFill/>
                </a:ln>
                <a:solidFill>
                  <a:srgbClr val="0F7698"/>
                </a:solidFill>
                <a:effectLst/>
                <a:uLnTx/>
                <a:uFillTx/>
                <a:latin typeface="+mj-lt"/>
                <a:ea typeface="+mj-ea"/>
                <a:cs typeface="+mj-cs"/>
              </a:rPr>
              <a:t>Η έννοια του συντηρητικού πεδίου</a:t>
            </a:r>
            <a:endParaRPr kumimoji="0" lang="en-US" sz="3600" b="1" i="0" u="none" strike="noStrike" kern="1200" cap="none" spc="0" normalizeH="0" baseline="0" noProof="0" dirty="0" smtClean="0">
              <a:ln>
                <a:noFill/>
              </a:ln>
              <a:solidFill>
                <a:srgbClr val="0F7698"/>
              </a:solidFill>
              <a:effectLst/>
              <a:uLnTx/>
              <a:uFillTx/>
              <a:latin typeface="+mj-lt"/>
              <a:ea typeface="+mj-ea"/>
              <a:cs typeface="+mj-cs"/>
            </a:endParaRPr>
          </a:p>
        </p:txBody>
      </p:sp>
      <p:sp>
        <p:nvSpPr>
          <p:cNvPr id="39" name="38 - TextBox"/>
          <p:cNvSpPr txBox="1"/>
          <p:nvPr/>
        </p:nvSpPr>
        <p:spPr>
          <a:xfrm>
            <a:off x="578069" y="1093078"/>
            <a:ext cx="11267090" cy="5570756"/>
          </a:xfrm>
          <a:prstGeom prst="rect">
            <a:avLst/>
          </a:prstGeom>
          <a:noFill/>
        </p:spPr>
        <p:txBody>
          <a:bodyPr wrap="square" rtlCol="0">
            <a:spAutoFit/>
          </a:bodyPr>
          <a:lstStyle/>
          <a:p>
            <a:pPr>
              <a:lnSpc>
                <a:spcPct val="150000"/>
              </a:lnSpc>
              <a:buClr>
                <a:srgbClr val="002060"/>
              </a:buClr>
              <a:buFont typeface="Wingdings" pitchFamily="2" charset="2"/>
              <a:buChar char="Ø"/>
            </a:pPr>
            <a:r>
              <a:rPr lang="el-GR" sz="2000" b="1" dirty="0" smtClean="0"/>
              <a:t> Συντηρητικό πεδίο ονομάζεται το πεδίο εκείνο στο οποίο το έργο που παράγεται από τη δύναμη του πεδίου εξαρτάται μόνο από την αρχική και την τελική θέση και όχι από τη διαδρομή που ακολουθείται.</a:t>
            </a:r>
          </a:p>
          <a:p>
            <a:pPr>
              <a:lnSpc>
                <a:spcPct val="150000"/>
              </a:lnSpc>
              <a:buFont typeface="Wingdings" pitchFamily="2" charset="2"/>
              <a:buChar char="Ø"/>
            </a:pPr>
            <a:endParaRPr lang="el-GR" sz="2000" b="1" dirty="0" smtClean="0"/>
          </a:p>
          <a:p>
            <a:pPr>
              <a:lnSpc>
                <a:spcPct val="150000"/>
              </a:lnSpc>
              <a:buClr>
                <a:srgbClr val="002060"/>
              </a:buClr>
              <a:buFont typeface="Wingdings" pitchFamily="2" charset="2"/>
              <a:buChar char="Ø"/>
            </a:pPr>
            <a:r>
              <a:rPr lang="el-GR" sz="2000" b="1" dirty="0" smtClean="0"/>
              <a:t>  Συντηρητικό πεδίο ονομάζεται το πεδίο εκείνο στο οποίο το έργο της δύναμης του πεδίου κατά μήκος μιας κλειστής διαδρομής είναι μηδέν.</a:t>
            </a:r>
          </a:p>
          <a:p>
            <a:pPr>
              <a:lnSpc>
                <a:spcPct val="150000"/>
              </a:lnSpc>
              <a:buClr>
                <a:srgbClr val="002060"/>
              </a:buClr>
            </a:pPr>
            <a:endParaRPr lang="el-GR" sz="2000" b="1" dirty="0" smtClean="0"/>
          </a:p>
          <a:p>
            <a:pPr>
              <a:lnSpc>
                <a:spcPct val="150000"/>
              </a:lnSpc>
              <a:buClr>
                <a:srgbClr val="002060"/>
              </a:buClr>
              <a:buFont typeface="Wingdings" pitchFamily="2" charset="2"/>
              <a:buChar char="Ø"/>
            </a:pPr>
            <a:r>
              <a:rPr lang="el-GR" sz="2000" b="1" dirty="0" smtClean="0"/>
              <a:t>Υπάρχουν άπειρες διαδρομές που ενώνουν δύο σημεία του πεδίου. Το έργο της δύναμης του πεδίου κατά μήκος όλων αυτών των διαδρομών είναι το ίδιο.</a:t>
            </a:r>
          </a:p>
          <a:p>
            <a:pPr>
              <a:lnSpc>
                <a:spcPct val="150000"/>
              </a:lnSpc>
              <a:buClr>
                <a:srgbClr val="002060"/>
              </a:buClr>
              <a:buFont typeface="Wingdings" pitchFamily="2" charset="2"/>
              <a:buChar char="Ø"/>
            </a:pPr>
            <a:endParaRPr lang="el-GR" sz="2000" b="1" dirty="0" smtClean="0"/>
          </a:p>
          <a:p>
            <a:pPr>
              <a:lnSpc>
                <a:spcPct val="150000"/>
              </a:lnSpc>
              <a:buClr>
                <a:srgbClr val="002060"/>
              </a:buClr>
              <a:buFont typeface="Wingdings" pitchFamily="2" charset="2"/>
              <a:buChar char="Ø"/>
            </a:pPr>
            <a:r>
              <a:rPr lang="el-GR" sz="2000" b="1" dirty="0" smtClean="0"/>
              <a:t> </a:t>
            </a:r>
            <a:r>
              <a:rPr lang="el-GR" sz="2400" b="1" dirty="0" smtClean="0">
                <a:solidFill>
                  <a:srgbClr val="002060"/>
                </a:solidFill>
              </a:rPr>
              <a:t>ΤΟ ΒΑΡΥΤΙΚΟ ΚΑΙ ΤΟ ΗΛΕΚΤΡΟΣΤΑΤΙΚΟ ΠΕΔΙΟ ΕΙΝΑΙ ΣΥΝΤΗΡΗΤΙΚΑ ΠΕΔΙΑ.</a:t>
            </a:r>
          </a:p>
          <a:p>
            <a:pPr>
              <a:buClr>
                <a:srgbClr val="002060"/>
              </a:buClr>
            </a:pPr>
            <a:endParaRPr lang="el-GR" sz="2000" b="1" dirty="0" smtClean="0">
              <a:solidFill>
                <a:srgbClr val="002060"/>
              </a:solidFill>
            </a:endParaRPr>
          </a:p>
        </p:txBody>
      </p:sp>
      <p:sp>
        <p:nvSpPr>
          <p:cNvPr id="8" name="7 - Θέση αριθμού διαφάνειας"/>
          <p:cNvSpPr>
            <a:spLocks noGrp="1"/>
          </p:cNvSpPr>
          <p:nvPr>
            <p:ph type="sldNum" sz="quarter" idx="12"/>
          </p:nvPr>
        </p:nvSpPr>
        <p:spPr/>
        <p:txBody>
          <a:bodyPr/>
          <a:lstStyle/>
          <a:p>
            <a:fld id="{C2F5A187-A889-495D-B202-899DA2CF5BAE}" type="slidenum">
              <a:rPr lang="en-US" smtClean="0"/>
              <a:pPr/>
              <a:t>63</a:t>
            </a:fld>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1051034" y="266439"/>
            <a:ext cx="9637987" cy="655638"/>
          </a:xfrm>
          <a:prstGeom prst="rect">
            <a:avLst/>
          </a:prstGeom>
        </p:spPr>
        <p:txBody>
          <a:bodyPr>
            <a:normAutofit fontScale="77500" lnSpcReduction="2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l-GR" sz="3600" b="1" i="0" u="none" strike="noStrike" kern="1200" cap="none" spc="0" normalizeH="0" baseline="0" noProof="0" dirty="0" smtClean="0">
                <a:ln>
                  <a:noFill/>
                </a:ln>
                <a:solidFill>
                  <a:srgbClr val="0F7698"/>
                </a:solidFill>
                <a:effectLst/>
                <a:uLnTx/>
                <a:uFillTx/>
                <a:latin typeface="+mj-lt"/>
                <a:ea typeface="+mj-ea"/>
                <a:cs typeface="+mj-cs"/>
              </a:rPr>
              <a:t>Η έννοια του συντηρητικού πεδίου </a:t>
            </a:r>
            <a:r>
              <a:rPr kumimoji="0" lang="en-US" sz="3600" b="1" i="0" u="none" strike="noStrike" kern="1200" cap="none" spc="0" normalizeH="0" baseline="0" noProof="0" dirty="0" smtClean="0">
                <a:ln>
                  <a:noFill/>
                </a:ln>
                <a:solidFill>
                  <a:srgbClr val="0F7698"/>
                </a:solidFill>
                <a:effectLst/>
                <a:uLnTx/>
                <a:uFillTx/>
                <a:latin typeface="+mj-lt"/>
                <a:ea typeface="+mj-ea"/>
                <a:cs typeface="+mj-cs"/>
              </a:rPr>
              <a:t>-</a:t>
            </a:r>
            <a:r>
              <a:rPr kumimoji="0" lang="el-GR" sz="3600" b="1" i="0" u="none" strike="noStrike" kern="1200" cap="none" spc="0" normalizeH="0" baseline="0" noProof="0" dirty="0" smtClean="0">
                <a:ln>
                  <a:noFill/>
                </a:ln>
                <a:solidFill>
                  <a:srgbClr val="0F7698"/>
                </a:solidFill>
                <a:effectLst/>
                <a:uLnTx/>
                <a:uFillTx/>
                <a:latin typeface="+mj-lt"/>
                <a:ea typeface="+mj-ea"/>
                <a:cs typeface="+mj-cs"/>
              </a:rPr>
              <a:t> Δυναμική</a:t>
            </a:r>
            <a:r>
              <a:rPr kumimoji="0" lang="el-GR" sz="3600" b="1" i="0" u="none" strike="noStrike" kern="1200" cap="none" spc="0" normalizeH="0" noProof="0" dirty="0" smtClean="0">
                <a:ln>
                  <a:noFill/>
                </a:ln>
                <a:solidFill>
                  <a:srgbClr val="0F7698"/>
                </a:solidFill>
                <a:effectLst/>
                <a:uLnTx/>
                <a:uFillTx/>
                <a:latin typeface="+mj-lt"/>
                <a:ea typeface="+mj-ea"/>
                <a:cs typeface="+mj-cs"/>
              </a:rPr>
              <a:t> Ενέργεια</a:t>
            </a:r>
            <a:endParaRPr kumimoji="0" lang="en-US" sz="3600" b="1" i="0" u="none" strike="noStrike" kern="1200" cap="none" spc="0" normalizeH="0" baseline="0" noProof="0" dirty="0" smtClean="0">
              <a:ln>
                <a:noFill/>
              </a:ln>
              <a:solidFill>
                <a:srgbClr val="0F7698"/>
              </a:solidFill>
              <a:effectLst/>
              <a:uLnTx/>
              <a:uFillTx/>
              <a:latin typeface="+mj-lt"/>
              <a:ea typeface="+mj-ea"/>
              <a:cs typeface="+mj-cs"/>
            </a:endParaRPr>
          </a:p>
        </p:txBody>
      </p:sp>
      <p:sp>
        <p:nvSpPr>
          <p:cNvPr id="39" name="38 - TextBox"/>
          <p:cNvSpPr txBox="1"/>
          <p:nvPr/>
        </p:nvSpPr>
        <p:spPr>
          <a:xfrm>
            <a:off x="241739" y="851348"/>
            <a:ext cx="11477296" cy="1323439"/>
          </a:xfrm>
          <a:prstGeom prst="rect">
            <a:avLst/>
          </a:prstGeom>
          <a:noFill/>
        </p:spPr>
        <p:txBody>
          <a:bodyPr wrap="square" rtlCol="0">
            <a:spAutoFit/>
          </a:bodyPr>
          <a:lstStyle/>
          <a:p>
            <a:pPr>
              <a:buClr>
                <a:srgbClr val="002060"/>
              </a:buClr>
              <a:buFont typeface="Wingdings" pitchFamily="2" charset="2"/>
              <a:buChar char="Ø"/>
            </a:pPr>
            <a:r>
              <a:rPr lang="el-GR" sz="2000" b="1" dirty="0" smtClean="0">
                <a:solidFill>
                  <a:srgbClr val="002060"/>
                </a:solidFill>
              </a:rPr>
              <a:t>ΤΟ </a:t>
            </a:r>
            <a:r>
              <a:rPr lang="el-GR" sz="2000" b="1" dirty="0" smtClean="0">
                <a:solidFill>
                  <a:srgbClr val="002060"/>
                </a:solidFill>
              </a:rPr>
              <a:t>ΗΛΕΚΤΡΟΣΤΑΤΙΚΟ ΠΕΔΙΟ ΕΙΝΑΙ </a:t>
            </a:r>
            <a:r>
              <a:rPr lang="el-GR" sz="2000" b="1" dirty="0" smtClean="0">
                <a:solidFill>
                  <a:srgbClr val="002060"/>
                </a:solidFill>
              </a:rPr>
              <a:t>ΣΥΝΤΗΡΗΤΙΚΟ ΠΕΔΙΟ.</a:t>
            </a:r>
            <a:endParaRPr lang="el-GR" sz="2000" b="1" dirty="0" smtClean="0">
              <a:solidFill>
                <a:srgbClr val="002060"/>
              </a:solidFill>
            </a:endParaRPr>
          </a:p>
          <a:p>
            <a:pPr marL="273050" indent="-273050">
              <a:buClr>
                <a:srgbClr val="002060"/>
              </a:buClr>
            </a:pPr>
            <a:r>
              <a:rPr lang="en-US" sz="2000" b="1" dirty="0" smtClean="0">
                <a:solidFill>
                  <a:srgbClr val="002060"/>
                </a:solidFill>
              </a:rPr>
              <a:t>   </a:t>
            </a:r>
            <a:r>
              <a:rPr lang="el-GR" sz="2000" b="1" dirty="0" smtClean="0">
                <a:solidFill>
                  <a:srgbClr val="002060"/>
                </a:solidFill>
              </a:rPr>
              <a:t> </a:t>
            </a:r>
            <a:endParaRPr lang="el-GR" sz="2000" b="1" dirty="0" smtClean="0">
              <a:solidFill>
                <a:srgbClr val="002060"/>
              </a:solidFill>
            </a:endParaRPr>
          </a:p>
          <a:p>
            <a:pPr marL="273050" indent="-273050">
              <a:buClr>
                <a:srgbClr val="002060"/>
              </a:buClr>
            </a:pPr>
            <a:r>
              <a:rPr lang="el-GR" sz="2000" b="1" dirty="0" smtClean="0"/>
              <a:t>Το </a:t>
            </a:r>
            <a:r>
              <a:rPr lang="el-GR" sz="2000" b="1" dirty="0" smtClean="0"/>
              <a:t>έργο της δύναμης του πεδίου ισούται με τη ΔΙΑΦΟΡΑ ΤΩΝ ΔΥΝΑΜΙΚΩΝ ΕΝΕΡΓΕΙΩΝ </a:t>
            </a:r>
            <a:r>
              <a:rPr lang="en-US" sz="2000" b="1" dirty="0" smtClean="0">
                <a:solidFill>
                  <a:srgbClr val="FF0000"/>
                </a:solidFill>
              </a:rPr>
              <a:t>U</a:t>
            </a:r>
            <a:r>
              <a:rPr lang="en-US" sz="2000" b="1" baseline="-25000" dirty="0" smtClean="0">
                <a:solidFill>
                  <a:srgbClr val="FF0000"/>
                </a:solidFill>
              </a:rPr>
              <a:t>A</a:t>
            </a:r>
            <a:r>
              <a:rPr lang="en-US" sz="2000" b="1" dirty="0" smtClean="0">
                <a:solidFill>
                  <a:srgbClr val="FF0000"/>
                </a:solidFill>
              </a:rPr>
              <a:t> – U</a:t>
            </a:r>
            <a:r>
              <a:rPr lang="en-US" sz="2000" b="1" baseline="-25000" dirty="0" smtClean="0">
                <a:solidFill>
                  <a:srgbClr val="FF0000"/>
                </a:solidFill>
              </a:rPr>
              <a:t>B</a:t>
            </a:r>
            <a:r>
              <a:rPr lang="en-US" sz="2000" b="1" dirty="0" smtClean="0">
                <a:solidFill>
                  <a:srgbClr val="FF0000"/>
                </a:solidFill>
              </a:rPr>
              <a:t>     </a:t>
            </a:r>
            <a:r>
              <a:rPr lang="el-GR" sz="2000" b="1" dirty="0" smtClean="0"/>
              <a:t>του υποθέματος</a:t>
            </a:r>
            <a:r>
              <a:rPr lang="en-US" sz="2000" b="1" dirty="0" smtClean="0"/>
              <a:t> </a:t>
            </a:r>
            <a:r>
              <a:rPr lang="en-US" sz="2000" b="1" dirty="0" smtClean="0">
                <a:solidFill>
                  <a:srgbClr val="FF0000"/>
                </a:solidFill>
              </a:rPr>
              <a:t>q </a:t>
            </a:r>
            <a:r>
              <a:rPr lang="el-GR" sz="2000" b="1" dirty="0" smtClean="0"/>
              <a:t>στα σημεία Α και Β του πεδίου</a:t>
            </a:r>
            <a:r>
              <a:rPr lang="en-US" sz="2000" b="1" dirty="0" smtClean="0"/>
              <a:t>.</a:t>
            </a:r>
            <a:endParaRPr lang="el-GR" sz="2000" b="1" dirty="0"/>
          </a:p>
        </p:txBody>
      </p:sp>
      <p:sp>
        <p:nvSpPr>
          <p:cNvPr id="44" name="43 - TextBox"/>
          <p:cNvSpPr txBox="1"/>
          <p:nvPr/>
        </p:nvSpPr>
        <p:spPr>
          <a:xfrm>
            <a:off x="232067" y="4432227"/>
            <a:ext cx="3153105" cy="400110"/>
          </a:xfrm>
          <a:prstGeom prst="rect">
            <a:avLst/>
          </a:prstGeom>
          <a:solidFill>
            <a:schemeClr val="accent1"/>
          </a:solidFill>
          <a:scene3d>
            <a:camera prst="orthographicFront"/>
            <a:lightRig rig="threePt" dir="t"/>
          </a:scene3d>
          <a:sp3d>
            <a:bevelT/>
          </a:sp3d>
        </p:spPr>
        <p:txBody>
          <a:bodyPr wrap="square" rtlCol="0">
            <a:spAutoFit/>
          </a:bodyPr>
          <a:lstStyle/>
          <a:p>
            <a:r>
              <a:rPr lang="el-GR" sz="2000" b="1" dirty="0" smtClean="0"/>
              <a:t>Εάν </a:t>
            </a:r>
            <a:r>
              <a:rPr lang="en-US" sz="2000" b="1" dirty="0" smtClean="0"/>
              <a:t>r</a:t>
            </a:r>
            <a:r>
              <a:rPr lang="el-GR" sz="2000" b="1" baseline="-25000" dirty="0" smtClean="0"/>
              <a:t>Β</a:t>
            </a:r>
            <a:r>
              <a:rPr lang="el-GR" sz="2000" b="1" dirty="0" smtClean="0"/>
              <a:t> στο άπειρο τότε:</a:t>
            </a:r>
            <a:endParaRPr lang="el-GR" sz="2000" b="1" dirty="0"/>
          </a:p>
        </p:txBody>
      </p:sp>
      <p:grpSp>
        <p:nvGrpSpPr>
          <p:cNvPr id="17" name="16 - Ομάδα"/>
          <p:cNvGrpSpPr/>
          <p:nvPr/>
        </p:nvGrpSpPr>
        <p:grpSpPr>
          <a:xfrm>
            <a:off x="2990925" y="2235030"/>
            <a:ext cx="5854262" cy="1366345"/>
            <a:chOff x="3642045" y="4150000"/>
            <a:chExt cx="5854262" cy="1366345"/>
          </a:xfrm>
        </p:grpSpPr>
        <p:sp>
          <p:nvSpPr>
            <p:cNvPr id="45" name="44 - Στρογγυλεμένο ορθογώνιο"/>
            <p:cNvSpPr/>
            <p:nvPr/>
          </p:nvSpPr>
          <p:spPr>
            <a:xfrm>
              <a:off x="3642045" y="4150000"/>
              <a:ext cx="5854262" cy="1366345"/>
            </a:xfrm>
            <a:prstGeom prst="roundRect">
              <a:avLst/>
            </a:prstGeom>
            <a:solidFill>
              <a:srgbClr val="5FCBEF">
                <a:alpha val="30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aphicFrame>
          <p:nvGraphicFramePr>
            <p:cNvPr id="448518" name="Object 6"/>
            <p:cNvGraphicFramePr>
              <a:graphicFrameLocks noChangeAspect="1"/>
            </p:cNvGraphicFramePr>
            <p:nvPr>
              <p:extLst>
                <p:ext uri="{D42A27DB-BD31-4B8C-83A1-F6EECF244321}">
                  <p14:modId xmlns:p14="http://schemas.microsoft.com/office/powerpoint/2010/main" val="4009197466"/>
                </p:ext>
              </p:extLst>
            </p:nvPr>
          </p:nvGraphicFramePr>
          <p:xfrm>
            <a:off x="4044630" y="4319557"/>
            <a:ext cx="5113337" cy="1089025"/>
          </p:xfrm>
          <a:graphic>
            <a:graphicData uri="http://schemas.openxmlformats.org/presentationml/2006/ole">
              <mc:AlternateContent xmlns:mc="http://schemas.openxmlformats.org/markup-compatibility/2006">
                <mc:Choice xmlns:v="urn:schemas-microsoft-com:vml" Requires="v">
                  <p:oleObj spid="_x0000_s449572" name="Equation" r:id="rId3" imgW="3466800" imgH="736560" progId="Equation.DSMT4">
                    <p:embed/>
                  </p:oleObj>
                </mc:Choice>
                <mc:Fallback>
                  <p:oleObj name="Equation" r:id="rId3" imgW="3466800" imgH="736560" progId="Equation.DSMT4">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4630" y="4319557"/>
                          <a:ext cx="5113337" cy="108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27" name="26 - Ομάδα"/>
          <p:cNvGrpSpPr/>
          <p:nvPr/>
        </p:nvGrpSpPr>
        <p:grpSpPr>
          <a:xfrm>
            <a:off x="5187172" y="4061517"/>
            <a:ext cx="3373821" cy="1203339"/>
            <a:chOff x="3930869" y="5313075"/>
            <a:chExt cx="3373821" cy="1203339"/>
          </a:xfrm>
        </p:grpSpPr>
        <p:sp>
          <p:nvSpPr>
            <p:cNvPr id="24" name="23 - Στρογγυλεμένο ορθογώνιο"/>
            <p:cNvSpPr/>
            <p:nvPr/>
          </p:nvSpPr>
          <p:spPr>
            <a:xfrm>
              <a:off x="3930869" y="5313075"/>
              <a:ext cx="3373821" cy="1203339"/>
            </a:xfrm>
            <a:prstGeom prst="roundRect">
              <a:avLst/>
            </a:prstGeom>
            <a:solidFill>
              <a:srgbClr val="5FCBEF">
                <a:alpha val="35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aphicFrame>
          <p:nvGraphicFramePr>
            <p:cNvPr id="25" name="Object 6"/>
            <p:cNvGraphicFramePr>
              <a:graphicFrameLocks noChangeAspect="1"/>
            </p:cNvGraphicFramePr>
            <p:nvPr/>
          </p:nvGraphicFramePr>
          <p:xfrm>
            <a:off x="4027926" y="5387594"/>
            <a:ext cx="3127375" cy="993775"/>
          </p:xfrm>
          <a:graphic>
            <a:graphicData uri="http://schemas.openxmlformats.org/presentationml/2006/ole">
              <mc:AlternateContent xmlns:mc="http://schemas.openxmlformats.org/markup-compatibility/2006">
                <mc:Choice xmlns:v="urn:schemas-microsoft-com:vml" Requires="v">
                  <p:oleObj spid="_x0000_s449573" name="Equation" r:id="rId5" imgW="2120760" imgH="672840" progId="Equation.DSMT4">
                    <p:embed/>
                  </p:oleObj>
                </mc:Choice>
                <mc:Fallback>
                  <p:oleObj name="Equation" r:id="rId5" imgW="2120760" imgH="672840" progId="Equation.DSMT4">
                    <p:embed/>
                    <p:pic>
                      <p:nvPicPr>
                        <p:cNvPr id="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7926" y="5387594"/>
                          <a:ext cx="3127375"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9" name="28 - TextBox"/>
          <p:cNvSpPr txBox="1"/>
          <p:nvPr/>
        </p:nvSpPr>
        <p:spPr>
          <a:xfrm>
            <a:off x="362610" y="5692499"/>
            <a:ext cx="11408976" cy="461665"/>
          </a:xfrm>
          <a:prstGeom prst="rect">
            <a:avLst/>
          </a:prstGeom>
          <a:solidFill>
            <a:schemeClr val="accent1">
              <a:alpha val="48000"/>
            </a:schemeClr>
          </a:solidFill>
          <a:scene3d>
            <a:camera prst="orthographicFront"/>
            <a:lightRig rig="threePt" dir="t"/>
          </a:scene3d>
          <a:sp3d>
            <a:bevelT/>
          </a:sp3d>
        </p:spPr>
        <p:txBody>
          <a:bodyPr wrap="square" rtlCol="0">
            <a:spAutoFit/>
          </a:bodyPr>
          <a:lstStyle/>
          <a:p>
            <a:r>
              <a:rPr lang="en-US" sz="2400" b="1" dirty="0" smtClean="0">
                <a:solidFill>
                  <a:srgbClr val="FF0000"/>
                </a:solidFill>
              </a:rPr>
              <a:t>U</a:t>
            </a:r>
            <a:r>
              <a:rPr lang="el-GR" sz="2400" b="1" baseline="-25000" dirty="0" smtClean="0">
                <a:solidFill>
                  <a:srgbClr val="FF0000"/>
                </a:solidFill>
              </a:rPr>
              <a:t>Α</a:t>
            </a:r>
            <a:r>
              <a:rPr lang="en-US" sz="2400" b="1" dirty="0" smtClean="0">
                <a:solidFill>
                  <a:srgbClr val="FF0000"/>
                </a:solidFill>
              </a:rPr>
              <a:t> </a:t>
            </a:r>
            <a:r>
              <a:rPr lang="el-GR" sz="2400" b="1" dirty="0" smtClean="0">
                <a:solidFill>
                  <a:srgbClr val="002060"/>
                </a:solidFill>
              </a:rPr>
              <a:t>είναι η </a:t>
            </a:r>
            <a:r>
              <a:rPr lang="el-GR" sz="2400" b="1" dirty="0" smtClean="0">
                <a:solidFill>
                  <a:srgbClr val="FF0000"/>
                </a:solidFill>
              </a:rPr>
              <a:t>Δυναμική Ενέργεια </a:t>
            </a:r>
            <a:r>
              <a:rPr lang="el-GR" sz="2400" b="1" dirty="0" smtClean="0">
                <a:solidFill>
                  <a:srgbClr val="002060"/>
                </a:solidFill>
              </a:rPr>
              <a:t>του υποθέματος </a:t>
            </a:r>
            <a:r>
              <a:rPr lang="en-US" sz="2400" b="1" dirty="0" smtClean="0">
                <a:solidFill>
                  <a:srgbClr val="FF0000"/>
                </a:solidFill>
              </a:rPr>
              <a:t>q</a:t>
            </a:r>
            <a:r>
              <a:rPr lang="el-GR" sz="2400" b="1" dirty="0" smtClean="0">
                <a:solidFill>
                  <a:srgbClr val="002060"/>
                </a:solidFill>
              </a:rPr>
              <a:t> </a:t>
            </a:r>
            <a:r>
              <a:rPr lang="el-GR" sz="2400" b="1" dirty="0" smtClean="0">
                <a:solidFill>
                  <a:srgbClr val="002060"/>
                </a:solidFill>
              </a:rPr>
              <a:t>στο σημείο Α του πεδίου.</a:t>
            </a:r>
            <a:endParaRPr lang="el-GR" sz="2400" b="1" dirty="0">
              <a:solidFill>
                <a:srgbClr val="002060"/>
              </a:solidFill>
            </a:endParaRPr>
          </a:p>
        </p:txBody>
      </p:sp>
      <p:sp>
        <p:nvSpPr>
          <p:cNvPr id="34" name="33 - Θέση αριθμού διαφάνειας"/>
          <p:cNvSpPr>
            <a:spLocks noGrp="1"/>
          </p:cNvSpPr>
          <p:nvPr>
            <p:ph type="sldNum" sz="quarter" idx="12"/>
          </p:nvPr>
        </p:nvSpPr>
        <p:spPr/>
        <p:txBody>
          <a:bodyPr/>
          <a:lstStyle/>
          <a:p>
            <a:fld id="{C2F5A187-A889-495D-B202-899DA2CF5BAE}" type="slidenum">
              <a:rPr lang="en-US" smtClean="0"/>
              <a:pPr/>
              <a:t>64</a:t>
            </a:fld>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7" name="Text Box 5"/>
          <p:cNvSpPr txBox="1">
            <a:spLocks noChangeArrowheads="1"/>
          </p:cNvSpPr>
          <p:nvPr/>
        </p:nvSpPr>
        <p:spPr bwMode="auto">
          <a:xfrm>
            <a:off x="148313" y="2267641"/>
            <a:ext cx="11887200" cy="707886"/>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4000" b="1" dirty="0" smtClean="0">
                <a:solidFill>
                  <a:srgbClr val="0F7698"/>
                </a:solidFill>
              </a:rPr>
              <a:t>Η έννοια του Δυναμικού</a:t>
            </a:r>
            <a:endParaRPr lang="en-US" sz="4000" b="1" dirty="0" smtClean="0">
              <a:solidFill>
                <a:srgbClr val="0F7698"/>
              </a:solidFill>
            </a:endParaRPr>
          </a:p>
        </p:txBody>
      </p:sp>
      <p:sp>
        <p:nvSpPr>
          <p:cNvPr id="7" name="6 - Θέση αριθμού διαφάνειας"/>
          <p:cNvSpPr>
            <a:spLocks noGrp="1"/>
          </p:cNvSpPr>
          <p:nvPr>
            <p:ph type="sldNum" sz="quarter" idx="12"/>
          </p:nvPr>
        </p:nvSpPr>
        <p:spPr/>
        <p:txBody>
          <a:bodyPr/>
          <a:lstStyle/>
          <a:p>
            <a:fld id="{C2F5A187-A889-495D-B202-899DA2CF5BAE}" type="slidenum">
              <a:rPr lang="en-US" smtClean="0"/>
              <a:pPr/>
              <a:t>65</a:t>
            </a:fld>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7" name="Text Box 5"/>
          <p:cNvSpPr txBox="1">
            <a:spLocks noChangeArrowheads="1"/>
          </p:cNvSpPr>
          <p:nvPr/>
        </p:nvSpPr>
        <p:spPr bwMode="auto">
          <a:xfrm>
            <a:off x="148313" y="176151"/>
            <a:ext cx="11887200" cy="707886"/>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4000" b="1" dirty="0" smtClean="0">
                <a:solidFill>
                  <a:srgbClr val="0F7698"/>
                </a:solidFill>
              </a:rPr>
              <a:t>Η έννοια του Δυναμικού</a:t>
            </a:r>
            <a:endParaRPr lang="en-US" sz="4000" b="1" dirty="0" smtClean="0">
              <a:solidFill>
                <a:srgbClr val="0F7698"/>
              </a:solidFill>
            </a:endParaRPr>
          </a:p>
        </p:txBody>
      </p:sp>
      <p:grpSp>
        <p:nvGrpSpPr>
          <p:cNvPr id="28" name="27 - Ομάδα"/>
          <p:cNvGrpSpPr/>
          <p:nvPr/>
        </p:nvGrpSpPr>
        <p:grpSpPr>
          <a:xfrm>
            <a:off x="4213597" y="999002"/>
            <a:ext cx="5160580" cy="2848303"/>
            <a:chOff x="6316717" y="1576552"/>
            <a:chExt cx="5160580" cy="2848303"/>
          </a:xfrm>
        </p:grpSpPr>
        <p:sp>
          <p:nvSpPr>
            <p:cNvPr id="12" name="11 - Στρογγυλεμένο ορθογώνιο"/>
            <p:cNvSpPr/>
            <p:nvPr/>
          </p:nvSpPr>
          <p:spPr>
            <a:xfrm>
              <a:off x="6316717" y="1576552"/>
              <a:ext cx="5160580" cy="2848303"/>
            </a:xfrm>
            <a:prstGeom prst="roundRect">
              <a:avLst/>
            </a:prstGeom>
            <a:solidFill>
              <a:srgbClr val="5FCBEF">
                <a:alpha val="30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aphicFrame>
          <p:nvGraphicFramePr>
            <p:cNvPr id="13" name="Object 6"/>
            <p:cNvGraphicFramePr>
              <a:graphicFrameLocks noChangeAspect="1"/>
            </p:cNvGraphicFramePr>
            <p:nvPr/>
          </p:nvGraphicFramePr>
          <p:xfrm>
            <a:off x="6458274" y="1657788"/>
            <a:ext cx="4813300" cy="2497138"/>
          </p:xfrm>
          <a:graphic>
            <a:graphicData uri="http://schemas.openxmlformats.org/presentationml/2006/ole">
              <mc:AlternateContent xmlns:mc="http://schemas.openxmlformats.org/markup-compatibility/2006">
                <mc:Choice xmlns:v="urn:schemas-microsoft-com:vml" Requires="v">
                  <p:oleObj spid="_x0000_s487453" name="Equation" r:id="rId3" imgW="3263760" imgH="1688760" progId="Equation.DSMT4">
                    <p:embed/>
                  </p:oleObj>
                </mc:Choice>
                <mc:Fallback>
                  <p:oleObj name="Equation" r:id="rId3" imgW="3263760" imgH="1688760" progId="Equation.DSMT4">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8274" y="1657788"/>
                          <a:ext cx="4813300" cy="249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26" name="25 - Ομάδα"/>
          <p:cNvGrpSpPr/>
          <p:nvPr/>
        </p:nvGrpSpPr>
        <p:grpSpPr>
          <a:xfrm>
            <a:off x="5803819" y="4269518"/>
            <a:ext cx="2280745" cy="1203339"/>
            <a:chOff x="9165021" y="3326635"/>
            <a:chExt cx="2280745" cy="1203339"/>
          </a:xfrm>
        </p:grpSpPr>
        <p:sp>
          <p:nvSpPr>
            <p:cNvPr id="21" name="20 - Στρογγυλεμένο ορθογώνιο"/>
            <p:cNvSpPr/>
            <p:nvPr/>
          </p:nvSpPr>
          <p:spPr>
            <a:xfrm>
              <a:off x="9165021" y="3326635"/>
              <a:ext cx="2280745" cy="1203339"/>
            </a:xfrm>
            <a:prstGeom prst="roundRect">
              <a:avLst/>
            </a:prstGeom>
            <a:solidFill>
              <a:srgbClr val="5FCBEF">
                <a:alpha val="35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aphicFrame>
          <p:nvGraphicFramePr>
            <p:cNvPr id="22" name="Object 6"/>
            <p:cNvGraphicFramePr>
              <a:graphicFrameLocks noChangeAspect="1"/>
            </p:cNvGraphicFramePr>
            <p:nvPr/>
          </p:nvGraphicFramePr>
          <p:xfrm>
            <a:off x="9283700" y="3400425"/>
            <a:ext cx="1966913" cy="993775"/>
          </p:xfrm>
          <a:graphic>
            <a:graphicData uri="http://schemas.openxmlformats.org/presentationml/2006/ole">
              <mc:AlternateContent xmlns:mc="http://schemas.openxmlformats.org/markup-compatibility/2006">
                <mc:Choice xmlns:v="urn:schemas-microsoft-com:vml" Requires="v">
                  <p:oleObj spid="_x0000_s487454" name="Equation" r:id="rId5" imgW="1333440" imgH="672840" progId="Equation.DSMT4">
                    <p:embed/>
                  </p:oleObj>
                </mc:Choice>
                <mc:Fallback>
                  <p:oleObj name="Equation" r:id="rId5" imgW="1333440" imgH="672840" progId="Equation.DSMT4">
                    <p:embed/>
                    <p:pic>
                      <p:nvPicPr>
                        <p:cNvPr id="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83700" y="3400425"/>
                          <a:ext cx="1966913"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31" name="30 - TextBox"/>
          <p:cNvSpPr txBox="1"/>
          <p:nvPr/>
        </p:nvSpPr>
        <p:spPr>
          <a:xfrm>
            <a:off x="358849" y="1161023"/>
            <a:ext cx="2904067" cy="461665"/>
          </a:xfrm>
          <a:prstGeom prst="rect">
            <a:avLst/>
          </a:prstGeom>
          <a:solidFill>
            <a:schemeClr val="accent1">
              <a:lumMod val="40000"/>
              <a:lumOff val="60000"/>
            </a:schemeClr>
          </a:solidFill>
          <a:scene3d>
            <a:camera prst="orthographicFront"/>
            <a:lightRig rig="threePt" dir="t"/>
          </a:scene3d>
          <a:sp3d>
            <a:bevelT/>
          </a:sp3d>
        </p:spPr>
        <p:txBody>
          <a:bodyPr wrap="square" rtlCol="0">
            <a:spAutoFit/>
          </a:bodyPr>
          <a:lstStyle/>
          <a:p>
            <a:pPr algn="ctr"/>
            <a:r>
              <a:rPr lang="el-GR" sz="2400" b="1" dirty="0" smtClean="0">
                <a:solidFill>
                  <a:srgbClr val="002060"/>
                </a:solidFill>
              </a:rPr>
              <a:t>Ηλεκτρικό Πεδίο</a:t>
            </a:r>
            <a:endParaRPr lang="el-GR" sz="2400" b="1" dirty="0">
              <a:solidFill>
                <a:srgbClr val="002060"/>
              </a:solidFill>
            </a:endParaRPr>
          </a:p>
        </p:txBody>
      </p:sp>
      <p:sp>
        <p:nvSpPr>
          <p:cNvPr id="32" name="31 - TextBox"/>
          <p:cNvSpPr txBox="1"/>
          <p:nvPr/>
        </p:nvSpPr>
        <p:spPr>
          <a:xfrm>
            <a:off x="730149" y="4520494"/>
            <a:ext cx="2564524" cy="707886"/>
          </a:xfrm>
          <a:prstGeom prst="rect">
            <a:avLst/>
          </a:prstGeom>
          <a:solidFill>
            <a:schemeClr val="accent1">
              <a:alpha val="35000"/>
            </a:schemeClr>
          </a:solidFill>
          <a:scene3d>
            <a:camera prst="orthographicFront"/>
            <a:lightRig rig="threePt" dir="t"/>
          </a:scene3d>
          <a:sp3d>
            <a:bevelT/>
          </a:sp3d>
        </p:spPr>
        <p:txBody>
          <a:bodyPr wrap="square" rtlCol="0">
            <a:spAutoFit/>
          </a:bodyPr>
          <a:lstStyle/>
          <a:p>
            <a:pPr algn="ctr"/>
            <a:r>
              <a:rPr lang="el-GR" sz="2000" b="1" dirty="0" smtClean="0"/>
              <a:t>Το δυναμικό είναι μονόμετρο μέγεθος</a:t>
            </a:r>
            <a:endParaRPr lang="el-GR" sz="2000" b="1" dirty="0"/>
          </a:p>
        </p:txBody>
      </p:sp>
      <p:sp>
        <p:nvSpPr>
          <p:cNvPr id="24" name="23 - Θέση αριθμού διαφάνειας"/>
          <p:cNvSpPr>
            <a:spLocks noGrp="1"/>
          </p:cNvSpPr>
          <p:nvPr>
            <p:ph type="sldNum" sz="quarter" idx="12"/>
          </p:nvPr>
        </p:nvSpPr>
        <p:spPr/>
        <p:txBody>
          <a:bodyPr/>
          <a:lstStyle/>
          <a:p>
            <a:fld id="{C2F5A187-A889-495D-B202-899DA2CF5BAE}" type="slidenum">
              <a:rPr lang="en-US" smtClean="0"/>
              <a:pPr/>
              <a:t>66</a:t>
            </a:fld>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7" name="Text Box 5"/>
          <p:cNvSpPr txBox="1">
            <a:spLocks noChangeArrowheads="1"/>
          </p:cNvSpPr>
          <p:nvPr/>
        </p:nvSpPr>
        <p:spPr bwMode="auto">
          <a:xfrm>
            <a:off x="148313" y="176151"/>
            <a:ext cx="11887200" cy="707886"/>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4000" b="1" dirty="0" smtClean="0">
                <a:solidFill>
                  <a:srgbClr val="0F7698"/>
                </a:solidFill>
              </a:rPr>
              <a:t>Η έννοια του Δυναμικού</a:t>
            </a:r>
            <a:endParaRPr lang="en-US" sz="4000" b="1" dirty="0" smtClean="0">
              <a:solidFill>
                <a:srgbClr val="0F7698"/>
              </a:solidFill>
            </a:endParaRPr>
          </a:p>
        </p:txBody>
      </p:sp>
      <p:grpSp>
        <p:nvGrpSpPr>
          <p:cNvPr id="4" name="25 - Ομάδα"/>
          <p:cNvGrpSpPr/>
          <p:nvPr/>
        </p:nvGrpSpPr>
        <p:grpSpPr>
          <a:xfrm>
            <a:off x="3429304" y="1821343"/>
            <a:ext cx="2280745" cy="1203339"/>
            <a:chOff x="9165021" y="3326635"/>
            <a:chExt cx="2280745" cy="1203339"/>
          </a:xfrm>
        </p:grpSpPr>
        <p:sp>
          <p:nvSpPr>
            <p:cNvPr id="21" name="20 - Στρογγυλεμένο ορθογώνιο"/>
            <p:cNvSpPr/>
            <p:nvPr/>
          </p:nvSpPr>
          <p:spPr>
            <a:xfrm>
              <a:off x="9165021" y="3326635"/>
              <a:ext cx="2280745" cy="1203339"/>
            </a:xfrm>
            <a:prstGeom prst="roundRect">
              <a:avLst/>
            </a:prstGeom>
            <a:solidFill>
              <a:srgbClr val="5FCBEF">
                <a:alpha val="35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aphicFrame>
          <p:nvGraphicFramePr>
            <p:cNvPr id="22" name="Object 6"/>
            <p:cNvGraphicFramePr>
              <a:graphicFrameLocks noChangeAspect="1"/>
            </p:cNvGraphicFramePr>
            <p:nvPr/>
          </p:nvGraphicFramePr>
          <p:xfrm>
            <a:off x="9283700" y="3400425"/>
            <a:ext cx="1966913" cy="993775"/>
          </p:xfrm>
          <a:graphic>
            <a:graphicData uri="http://schemas.openxmlformats.org/presentationml/2006/ole">
              <mc:AlternateContent xmlns:mc="http://schemas.openxmlformats.org/markup-compatibility/2006">
                <mc:Choice xmlns:v="urn:schemas-microsoft-com:vml" Requires="v">
                  <p:oleObj spid="_x0000_s488488" name="Equation" r:id="rId3" imgW="1333440" imgH="672840" progId="Equation.DSMT4">
                    <p:embed/>
                  </p:oleObj>
                </mc:Choice>
                <mc:Fallback>
                  <p:oleObj name="Equation" r:id="rId3" imgW="1333440" imgH="672840" progId="Equation.DSMT4">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3700" y="3400425"/>
                          <a:ext cx="1966913"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32" name="31 - TextBox"/>
          <p:cNvSpPr txBox="1"/>
          <p:nvPr/>
        </p:nvSpPr>
        <p:spPr>
          <a:xfrm>
            <a:off x="7207338" y="2958659"/>
            <a:ext cx="2564524" cy="707886"/>
          </a:xfrm>
          <a:prstGeom prst="rect">
            <a:avLst/>
          </a:prstGeom>
          <a:solidFill>
            <a:schemeClr val="accent1">
              <a:alpha val="35000"/>
            </a:schemeClr>
          </a:solidFill>
          <a:scene3d>
            <a:camera prst="orthographicFront"/>
            <a:lightRig rig="threePt" dir="t"/>
          </a:scene3d>
          <a:sp3d>
            <a:bevelT/>
          </a:sp3d>
        </p:spPr>
        <p:txBody>
          <a:bodyPr wrap="square" rtlCol="0">
            <a:spAutoFit/>
          </a:bodyPr>
          <a:lstStyle/>
          <a:p>
            <a:pPr algn="ctr"/>
            <a:r>
              <a:rPr lang="el-GR" sz="2000" b="1" dirty="0" smtClean="0"/>
              <a:t>Το δυναμικό είναι μονόμετρο μέγεθος</a:t>
            </a:r>
            <a:endParaRPr lang="el-GR" sz="2000" b="1" dirty="0"/>
          </a:p>
        </p:txBody>
      </p:sp>
      <p:sp>
        <p:nvSpPr>
          <p:cNvPr id="19" name="18 - TextBox"/>
          <p:cNvSpPr txBox="1"/>
          <p:nvPr/>
        </p:nvSpPr>
        <p:spPr>
          <a:xfrm>
            <a:off x="126124" y="2096809"/>
            <a:ext cx="1870841" cy="707886"/>
          </a:xfrm>
          <a:prstGeom prst="rect">
            <a:avLst/>
          </a:prstGeom>
          <a:solidFill>
            <a:schemeClr val="accent1">
              <a:alpha val="35000"/>
            </a:schemeClr>
          </a:solidFill>
          <a:scene3d>
            <a:camera prst="orthographicFront"/>
            <a:lightRig rig="threePt" dir="t"/>
          </a:scene3d>
          <a:sp3d>
            <a:bevelT/>
          </a:sp3d>
        </p:spPr>
        <p:txBody>
          <a:bodyPr wrap="square" rtlCol="0">
            <a:spAutoFit/>
          </a:bodyPr>
          <a:lstStyle/>
          <a:p>
            <a:pPr algn="ctr"/>
            <a:r>
              <a:rPr lang="el-GR" sz="2000" b="1" dirty="0" smtClean="0"/>
              <a:t>Μία σημειακή</a:t>
            </a:r>
          </a:p>
          <a:p>
            <a:pPr algn="ctr"/>
            <a:r>
              <a:rPr lang="el-GR" sz="2000" b="1" dirty="0" smtClean="0"/>
              <a:t> πηγή</a:t>
            </a:r>
            <a:endParaRPr lang="el-GR" sz="2000" b="1" dirty="0"/>
          </a:p>
        </p:txBody>
      </p:sp>
      <p:sp>
        <p:nvSpPr>
          <p:cNvPr id="33" name="32 - TextBox"/>
          <p:cNvSpPr txBox="1"/>
          <p:nvPr/>
        </p:nvSpPr>
        <p:spPr>
          <a:xfrm>
            <a:off x="75164" y="3967457"/>
            <a:ext cx="2175641" cy="707886"/>
          </a:xfrm>
          <a:prstGeom prst="rect">
            <a:avLst/>
          </a:prstGeom>
          <a:solidFill>
            <a:schemeClr val="accent1">
              <a:alpha val="35000"/>
            </a:schemeClr>
          </a:solidFill>
          <a:scene3d>
            <a:camera prst="orthographicFront"/>
            <a:lightRig rig="threePt" dir="t"/>
          </a:scene3d>
          <a:sp3d>
            <a:bevelT/>
          </a:sp3d>
        </p:spPr>
        <p:txBody>
          <a:bodyPr wrap="square" rtlCol="0">
            <a:spAutoFit/>
          </a:bodyPr>
          <a:lstStyle/>
          <a:p>
            <a:pPr algn="ctr"/>
            <a:r>
              <a:rPr lang="el-GR" sz="2000" b="1" dirty="0" smtClean="0"/>
              <a:t>Συνεχείς κατανομές</a:t>
            </a:r>
            <a:endParaRPr lang="el-GR" sz="2000" b="1" dirty="0"/>
          </a:p>
        </p:txBody>
      </p:sp>
      <p:grpSp>
        <p:nvGrpSpPr>
          <p:cNvPr id="41" name="40 - Ομάδα"/>
          <p:cNvGrpSpPr/>
          <p:nvPr/>
        </p:nvGrpSpPr>
        <p:grpSpPr>
          <a:xfrm>
            <a:off x="3342080" y="3751901"/>
            <a:ext cx="2532994" cy="1203339"/>
            <a:chOff x="8334704" y="4840037"/>
            <a:chExt cx="2532994" cy="1203339"/>
          </a:xfrm>
        </p:grpSpPr>
        <p:sp>
          <p:nvSpPr>
            <p:cNvPr id="35" name="34 - Στρογγυλεμένο ορθογώνιο"/>
            <p:cNvSpPr/>
            <p:nvPr/>
          </p:nvSpPr>
          <p:spPr>
            <a:xfrm>
              <a:off x="8334704" y="4840037"/>
              <a:ext cx="2532994" cy="1203339"/>
            </a:xfrm>
            <a:prstGeom prst="roundRect">
              <a:avLst/>
            </a:prstGeom>
            <a:solidFill>
              <a:srgbClr val="5FCBEF">
                <a:alpha val="35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aphicFrame>
          <p:nvGraphicFramePr>
            <p:cNvPr id="36" name="Object 6"/>
            <p:cNvGraphicFramePr>
              <a:graphicFrameLocks noChangeAspect="1"/>
            </p:cNvGraphicFramePr>
            <p:nvPr/>
          </p:nvGraphicFramePr>
          <p:xfrm>
            <a:off x="8423275" y="4934333"/>
            <a:ext cx="2324100" cy="993775"/>
          </p:xfrm>
          <a:graphic>
            <a:graphicData uri="http://schemas.openxmlformats.org/presentationml/2006/ole">
              <mc:AlternateContent xmlns:mc="http://schemas.openxmlformats.org/markup-compatibility/2006">
                <mc:Choice xmlns:v="urn:schemas-microsoft-com:vml" Requires="v">
                  <p:oleObj spid="_x0000_s488489" name="Equation" r:id="rId5" imgW="1574640" imgH="672840" progId="Equation.DSMT4">
                    <p:embed/>
                  </p:oleObj>
                </mc:Choice>
                <mc:Fallback>
                  <p:oleObj name="Equation" r:id="rId5" imgW="1574640" imgH="672840" progId="Equation.DSMT4">
                    <p:embed/>
                    <p:pic>
                      <p:nvPicPr>
                        <p:cNvPr id="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23275" y="4934333"/>
                          <a:ext cx="2324100"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37" name="36 - TextBox"/>
          <p:cNvSpPr txBox="1"/>
          <p:nvPr/>
        </p:nvSpPr>
        <p:spPr>
          <a:xfrm>
            <a:off x="7708286" y="4172284"/>
            <a:ext cx="1707931" cy="461665"/>
          </a:xfrm>
          <a:prstGeom prst="rect">
            <a:avLst/>
          </a:prstGeom>
          <a:solidFill>
            <a:schemeClr val="accent1">
              <a:alpha val="35000"/>
            </a:schemeClr>
          </a:solidFill>
          <a:scene3d>
            <a:camera prst="orthographicFront"/>
            <a:lightRig rig="threePt" dir="t"/>
          </a:scene3d>
          <a:sp3d>
            <a:bevelT/>
          </a:sp3d>
        </p:spPr>
        <p:txBody>
          <a:bodyPr wrap="square" rtlCol="0">
            <a:spAutoFit/>
          </a:bodyPr>
          <a:lstStyle/>
          <a:p>
            <a:pPr algn="ctr"/>
            <a:r>
              <a:rPr lang="en-US" sz="2400" b="1" dirty="0" smtClean="0">
                <a:solidFill>
                  <a:srgbClr val="002060"/>
                </a:solidFill>
              </a:rPr>
              <a:t>J/</a:t>
            </a:r>
            <a:r>
              <a:rPr lang="en-US" sz="2400" b="1" dirty="0" err="1" smtClean="0">
                <a:solidFill>
                  <a:srgbClr val="002060"/>
                </a:solidFill>
              </a:rPr>
              <a:t>Cb</a:t>
            </a:r>
            <a:endParaRPr lang="el-GR" sz="2400" b="1" dirty="0">
              <a:solidFill>
                <a:srgbClr val="002060"/>
              </a:solidFill>
            </a:endParaRPr>
          </a:p>
        </p:txBody>
      </p:sp>
      <p:sp>
        <p:nvSpPr>
          <p:cNvPr id="44" name="43 - Θέση αριθμού διαφάνειας"/>
          <p:cNvSpPr>
            <a:spLocks noGrp="1"/>
          </p:cNvSpPr>
          <p:nvPr>
            <p:ph type="sldNum" sz="quarter" idx="12"/>
          </p:nvPr>
        </p:nvSpPr>
        <p:spPr/>
        <p:txBody>
          <a:bodyPr/>
          <a:lstStyle/>
          <a:p>
            <a:fld id="{C2F5A187-A889-495D-B202-899DA2CF5BAE}" type="slidenum">
              <a:rPr lang="en-US" smtClean="0"/>
              <a:pPr/>
              <a:t>67</a:t>
            </a:fld>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7" name="Text Box 5"/>
          <p:cNvSpPr txBox="1">
            <a:spLocks noChangeArrowheads="1"/>
          </p:cNvSpPr>
          <p:nvPr/>
        </p:nvSpPr>
        <p:spPr bwMode="auto">
          <a:xfrm>
            <a:off x="148313" y="176151"/>
            <a:ext cx="11887200" cy="707886"/>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4000" b="1" dirty="0" smtClean="0">
                <a:solidFill>
                  <a:srgbClr val="0F7698"/>
                </a:solidFill>
              </a:rPr>
              <a:t>Η έννοια του Δυναμικού</a:t>
            </a:r>
            <a:endParaRPr lang="en-US" sz="4000" b="1" dirty="0" smtClean="0">
              <a:solidFill>
                <a:srgbClr val="0F7698"/>
              </a:solidFill>
            </a:endParaRPr>
          </a:p>
        </p:txBody>
      </p:sp>
      <p:sp>
        <p:nvSpPr>
          <p:cNvPr id="31" name="30 - TextBox"/>
          <p:cNvSpPr txBox="1"/>
          <p:nvPr/>
        </p:nvSpPr>
        <p:spPr>
          <a:xfrm>
            <a:off x="4511479" y="996431"/>
            <a:ext cx="2904067" cy="461665"/>
          </a:xfrm>
          <a:prstGeom prst="rect">
            <a:avLst/>
          </a:prstGeom>
          <a:solidFill>
            <a:schemeClr val="accent1">
              <a:lumMod val="40000"/>
              <a:lumOff val="60000"/>
            </a:schemeClr>
          </a:solidFill>
          <a:scene3d>
            <a:camera prst="orthographicFront"/>
            <a:lightRig rig="threePt" dir="t"/>
          </a:scene3d>
          <a:sp3d>
            <a:bevelT/>
          </a:sp3d>
        </p:spPr>
        <p:txBody>
          <a:bodyPr wrap="square" rtlCol="0">
            <a:spAutoFit/>
          </a:bodyPr>
          <a:lstStyle/>
          <a:p>
            <a:pPr algn="ctr"/>
            <a:r>
              <a:rPr lang="el-GR" sz="2400" b="1" dirty="0" smtClean="0">
                <a:solidFill>
                  <a:srgbClr val="002060"/>
                </a:solidFill>
              </a:rPr>
              <a:t>Ηλεκτρικό Πεδίο</a:t>
            </a:r>
            <a:endParaRPr lang="el-GR" sz="2400" b="1" dirty="0">
              <a:solidFill>
                <a:srgbClr val="002060"/>
              </a:solidFill>
            </a:endParaRPr>
          </a:p>
        </p:txBody>
      </p:sp>
      <p:grpSp>
        <p:nvGrpSpPr>
          <p:cNvPr id="40" name="39 - Ομάδα"/>
          <p:cNvGrpSpPr/>
          <p:nvPr/>
        </p:nvGrpSpPr>
        <p:grpSpPr>
          <a:xfrm>
            <a:off x="3348911" y="1692165"/>
            <a:ext cx="4997669" cy="4151423"/>
            <a:chOff x="457200" y="1676400"/>
            <a:chExt cx="4997669" cy="4151423"/>
          </a:xfrm>
          <a:solidFill>
            <a:schemeClr val="bg1"/>
          </a:solidFill>
        </p:grpSpPr>
        <p:sp>
          <p:nvSpPr>
            <p:cNvPr id="41" name="Rectangle 3"/>
            <p:cNvSpPr txBox="1">
              <a:spLocks noChangeArrowheads="1"/>
            </p:cNvSpPr>
            <p:nvPr/>
          </p:nvSpPr>
          <p:spPr>
            <a:xfrm>
              <a:off x="457200" y="1676400"/>
              <a:ext cx="4997669" cy="2843048"/>
            </a:xfrm>
            <a:prstGeom prst="rect">
              <a:avLst/>
            </a:prstGeom>
            <a:grpFill/>
            <a:scene3d>
              <a:camera prst="orthographicFront"/>
              <a:lightRig rig="threePt" dir="t"/>
            </a:scene3d>
            <a:sp3d>
              <a:bevelT/>
            </a:sp3d>
          </p:spPr>
          <p:txBody>
            <a:bodyPr/>
            <a:lstStyle/>
            <a:p>
              <a:pPr marL="0" marR="0" lvl="0" indent="0" algn="just"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n-US" sz="1800" b="0" i="0" u="none" strike="noStrike" kern="1200" cap="none" spc="0" normalizeH="0" baseline="0" noProof="0" dirty="0" err="1" smtClean="0">
                  <a:ln>
                    <a:noFill/>
                  </a:ln>
                  <a:solidFill>
                    <a:srgbClr val="000000"/>
                  </a:solidFill>
                  <a:effectLst/>
                  <a:uLnTx/>
                  <a:uFillTx/>
                  <a:latin typeface="+mn-lt"/>
                  <a:ea typeface="+mn-ea"/>
                  <a:cs typeface="+mn-cs"/>
                </a:rPr>
                <a:t>Το</a:t>
              </a:r>
              <a:r>
                <a:rPr kumimoji="0" lang="en-US" sz="1800" b="0" i="0" u="none" strike="noStrike" kern="1200" cap="none" spc="0" normalizeH="0" baseline="0" noProof="0" dirty="0" smtClean="0">
                  <a:ln>
                    <a:noFill/>
                  </a:ln>
                  <a:solidFill>
                    <a:srgbClr val="000000"/>
                  </a:solidFill>
                  <a:effectLst/>
                  <a:uLnTx/>
                  <a:uFillTx/>
                  <a:latin typeface="+mn-lt"/>
                  <a:ea typeface="+mn-ea"/>
                  <a:cs typeface="+mn-cs"/>
                </a:rPr>
                <a:t> </a:t>
              </a:r>
              <a:r>
                <a:rPr kumimoji="0" lang="el-GR" sz="1800" b="0" i="0" u="none" strike="noStrike" kern="1200" cap="none" spc="0" normalizeH="0" baseline="0" noProof="0" dirty="0" smtClean="0">
                  <a:ln>
                    <a:noFill/>
                  </a:ln>
                  <a:solidFill>
                    <a:srgbClr val="000000"/>
                  </a:solidFill>
                  <a:effectLst/>
                  <a:uLnTx/>
                  <a:uFillTx/>
                  <a:latin typeface="+mn-lt"/>
                  <a:ea typeface="+mn-ea"/>
                  <a:cs typeface="+mn-cs"/>
                </a:rPr>
                <a:t>ηλεκτρικό </a:t>
              </a:r>
              <a:r>
                <a:rPr kumimoji="0" lang="en-US" sz="1800" b="0" i="0" u="none" strike="noStrike" kern="1200" cap="none" spc="0" normalizeH="0" baseline="0" noProof="0" dirty="0" err="1" smtClean="0">
                  <a:ln>
                    <a:noFill/>
                  </a:ln>
                  <a:solidFill>
                    <a:srgbClr val="000000"/>
                  </a:solidFill>
                  <a:effectLst/>
                  <a:uLnTx/>
                  <a:uFillTx/>
                  <a:latin typeface="+mn-lt"/>
                  <a:ea typeface="+mn-ea"/>
                  <a:cs typeface="+mn-cs"/>
                </a:rPr>
                <a:t>δυναμικό</a:t>
              </a:r>
              <a:r>
                <a:rPr kumimoji="0" lang="en-US" sz="1800" b="0" i="0" u="none" strike="noStrike" kern="1200" cap="none" spc="0" normalizeH="0" baseline="0" noProof="0" dirty="0" smtClean="0">
                  <a:ln>
                    <a:noFill/>
                  </a:ln>
                  <a:solidFill>
                    <a:srgbClr val="000000"/>
                  </a:solidFill>
                  <a:effectLst/>
                  <a:uLnTx/>
                  <a:uFillTx/>
                  <a:latin typeface="+mn-lt"/>
                  <a:ea typeface="+mn-ea"/>
                  <a:cs typeface="+mn-cs"/>
                </a:rPr>
                <a:t> </a:t>
              </a:r>
              <a:r>
                <a:rPr kumimoji="0" lang="el-GR" sz="1800" b="0" i="0" u="none" strike="noStrike" kern="1200" cap="none" spc="0" normalizeH="0" baseline="0" noProof="0" dirty="0" smtClean="0">
                  <a:ln>
                    <a:noFill/>
                  </a:ln>
                  <a:solidFill>
                    <a:srgbClr val="000000"/>
                  </a:solidFill>
                  <a:effectLst/>
                  <a:uLnTx/>
                  <a:uFillTx/>
                  <a:latin typeface="+mn-lt"/>
                  <a:ea typeface="+mn-ea"/>
                  <a:cs typeface="+mn-cs"/>
                </a:rPr>
                <a:t>είναι ανεξάρτητο</a:t>
              </a:r>
              <a:r>
                <a:rPr kumimoji="0" lang="en-US" sz="18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1800" b="0" i="0" u="none" strike="noStrike" kern="1200" cap="none" spc="0" normalizeH="0" baseline="0" noProof="0" dirty="0" err="1" smtClean="0">
                  <a:ln>
                    <a:noFill/>
                  </a:ln>
                  <a:solidFill>
                    <a:srgbClr val="000000"/>
                  </a:solidFill>
                  <a:effectLst/>
                  <a:uLnTx/>
                  <a:uFillTx/>
                  <a:latin typeface="+mn-lt"/>
                  <a:ea typeface="+mn-ea"/>
                  <a:cs typeface="+mn-cs"/>
                </a:rPr>
                <a:t>από</a:t>
              </a:r>
              <a:r>
                <a:rPr kumimoji="0" lang="en-US" sz="1800" b="0" i="0" u="none" strike="noStrike" kern="1200" cap="none" spc="0" normalizeH="0" baseline="0" noProof="0" dirty="0" smtClean="0">
                  <a:ln>
                    <a:noFill/>
                  </a:ln>
                  <a:solidFill>
                    <a:srgbClr val="000000"/>
                  </a:solidFill>
                  <a:effectLst/>
                  <a:uLnTx/>
                  <a:uFillTx/>
                  <a:latin typeface="+mn-lt"/>
                  <a:ea typeface="+mn-ea"/>
                  <a:cs typeface="+mn-cs"/>
                </a:rPr>
                <a:t> </a:t>
              </a:r>
              <a:endParaRPr kumimoji="0" lang="el-GR" sz="1800" b="0" i="0" u="none" strike="noStrike" kern="1200" cap="none" spc="0" normalizeH="0" baseline="0" noProof="0" dirty="0" smtClean="0">
                <a:ln>
                  <a:noFill/>
                </a:ln>
                <a:solidFill>
                  <a:srgbClr val="000000"/>
                </a:solidFill>
                <a:effectLst/>
                <a:uLnTx/>
                <a:uFillTx/>
                <a:latin typeface="+mn-lt"/>
                <a:ea typeface="+mn-ea"/>
                <a:cs typeface="+mn-cs"/>
              </a:endParaRPr>
            </a:p>
            <a:p>
              <a:pPr marL="179388" marR="0" lvl="0" algn="just" defTabSz="457200" rtl="0" eaLnBrk="1" fontAlgn="auto" latinLnBrk="0" hangingPunct="1">
                <a:lnSpc>
                  <a:spcPct val="100000"/>
                </a:lnSpc>
                <a:spcBef>
                  <a:spcPts val="1000"/>
                </a:spcBef>
                <a:spcAft>
                  <a:spcPts val="0"/>
                </a:spcAft>
                <a:buClr>
                  <a:schemeClr val="accent1"/>
                </a:buClr>
                <a:buSzPct val="80000"/>
                <a:tabLst/>
                <a:defRPr/>
              </a:pPr>
              <a:r>
                <a:rPr kumimoji="0" lang="en-US" sz="1800" b="0" i="0" u="none" strike="noStrike" kern="1200" cap="none" spc="0" normalizeH="0" baseline="0" noProof="0" dirty="0" err="1" smtClean="0">
                  <a:ln>
                    <a:noFill/>
                  </a:ln>
                  <a:solidFill>
                    <a:srgbClr val="000000"/>
                  </a:solidFill>
                  <a:effectLst/>
                  <a:uLnTx/>
                  <a:uFillTx/>
                  <a:latin typeface="+mn-lt"/>
                  <a:ea typeface="+mn-ea"/>
                  <a:cs typeface="+mn-cs"/>
                </a:rPr>
                <a:t>τη</a:t>
              </a:r>
              <a:r>
                <a:rPr kumimoji="0" lang="en-US" sz="18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1800" b="0" i="0" u="none" strike="noStrike" kern="1200" cap="none" spc="0" normalizeH="0" baseline="0" noProof="0" dirty="0" err="1" smtClean="0">
                  <a:ln>
                    <a:noFill/>
                  </a:ln>
                  <a:solidFill>
                    <a:srgbClr val="000000"/>
                  </a:solidFill>
                  <a:effectLst/>
                  <a:uLnTx/>
                  <a:uFillTx/>
                  <a:latin typeface="+mn-lt"/>
                  <a:ea typeface="+mn-ea"/>
                  <a:cs typeface="+mn-cs"/>
                </a:rPr>
                <a:t>διαδρομή</a:t>
              </a:r>
              <a:r>
                <a:rPr kumimoji="0" lang="en-US" sz="18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1800" b="0" i="0" u="none" strike="noStrike" kern="1200" cap="none" spc="0" normalizeH="0" baseline="0" noProof="0" dirty="0" err="1" smtClean="0">
                  <a:ln>
                    <a:noFill/>
                  </a:ln>
                  <a:solidFill>
                    <a:srgbClr val="000000"/>
                  </a:solidFill>
                  <a:effectLst/>
                  <a:uLnTx/>
                  <a:uFillTx/>
                  <a:latin typeface="+mn-lt"/>
                  <a:ea typeface="+mn-ea"/>
                  <a:cs typeface="+mn-cs"/>
                </a:rPr>
                <a:t>που</a:t>
              </a:r>
              <a:r>
                <a:rPr kumimoji="0" lang="en-US" sz="18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1800" b="0" i="0" u="none" strike="noStrike" kern="1200" cap="none" spc="0" normalizeH="0" baseline="0" noProof="0" dirty="0" err="1" smtClean="0">
                  <a:ln>
                    <a:noFill/>
                  </a:ln>
                  <a:solidFill>
                    <a:srgbClr val="000000"/>
                  </a:solidFill>
                  <a:effectLst/>
                  <a:uLnTx/>
                  <a:uFillTx/>
                  <a:latin typeface="+mn-lt"/>
                  <a:ea typeface="+mn-ea"/>
                  <a:cs typeface="+mn-cs"/>
                </a:rPr>
                <a:t>ακολουθεί</a:t>
              </a:r>
              <a:r>
                <a:rPr kumimoji="0" lang="en-US" sz="1800" b="0" i="0" u="none" strike="noStrike" kern="1200" cap="none" spc="0" normalizeH="0" baseline="0" noProof="0" dirty="0" smtClean="0">
                  <a:ln>
                    <a:noFill/>
                  </a:ln>
                  <a:solidFill>
                    <a:srgbClr val="000000"/>
                  </a:solidFill>
                  <a:effectLst/>
                  <a:uLnTx/>
                  <a:uFillTx/>
                  <a:latin typeface="+mn-lt"/>
                  <a:ea typeface="+mn-ea"/>
                  <a:cs typeface="+mn-cs"/>
                </a:rPr>
                <a:t> </a:t>
              </a:r>
              <a:r>
                <a:rPr kumimoji="0" lang="el-GR" sz="1800" b="0" i="0" u="none" strike="noStrike" kern="1200" cap="none" spc="0" normalizeH="0" baseline="0" noProof="0" dirty="0" smtClean="0">
                  <a:ln>
                    <a:noFill/>
                  </a:ln>
                  <a:solidFill>
                    <a:srgbClr val="000000"/>
                  </a:solidFill>
                  <a:effectLst/>
                  <a:uLnTx/>
                  <a:uFillTx/>
                  <a:latin typeface="+mn-lt"/>
                  <a:ea typeface="+mn-ea"/>
                  <a:cs typeface="+mn-cs"/>
                </a:rPr>
                <a:t>το ηλεκτρικό φορτίο </a:t>
              </a:r>
              <a:r>
                <a:rPr kumimoji="0" lang="en-US" sz="1800" b="0" i="0" u="none" strike="noStrike" kern="1200" cap="none" spc="0" normalizeH="0" baseline="0" noProof="0" dirty="0" err="1" smtClean="0">
                  <a:ln>
                    <a:noFill/>
                  </a:ln>
                  <a:solidFill>
                    <a:srgbClr val="000000"/>
                  </a:solidFill>
                  <a:effectLst/>
                  <a:uLnTx/>
                  <a:uFillTx/>
                  <a:latin typeface="+mn-lt"/>
                  <a:ea typeface="+mn-ea"/>
                  <a:cs typeface="+mn-cs"/>
                </a:rPr>
                <a:t>για</a:t>
              </a:r>
              <a:r>
                <a:rPr kumimoji="0" lang="en-US" sz="18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1800" b="0" i="0" u="none" strike="noStrike" kern="1200" cap="none" spc="0" normalizeH="0" baseline="0" noProof="0" dirty="0" err="1" smtClean="0">
                  <a:ln>
                    <a:noFill/>
                  </a:ln>
                  <a:solidFill>
                    <a:srgbClr val="000000"/>
                  </a:solidFill>
                  <a:effectLst/>
                  <a:uLnTx/>
                  <a:uFillTx/>
                  <a:latin typeface="+mn-lt"/>
                  <a:ea typeface="+mn-ea"/>
                  <a:cs typeface="+mn-cs"/>
                </a:rPr>
                <a:t>να</a:t>
              </a:r>
              <a:r>
                <a:rPr kumimoji="0" lang="en-US" sz="18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1800" b="0" i="0" u="none" strike="noStrike" kern="1200" cap="none" spc="0" normalizeH="0" baseline="0" noProof="0" dirty="0" err="1" smtClean="0">
                  <a:ln>
                    <a:noFill/>
                  </a:ln>
                  <a:solidFill>
                    <a:srgbClr val="000000"/>
                  </a:solidFill>
                  <a:effectLst/>
                  <a:uLnTx/>
                  <a:uFillTx/>
                  <a:latin typeface="+mn-lt"/>
                  <a:ea typeface="+mn-ea"/>
                  <a:cs typeface="+mn-cs"/>
                </a:rPr>
                <a:t>μετακινηθεί</a:t>
              </a:r>
              <a:r>
                <a:rPr kumimoji="0" lang="en-US" sz="18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1800" b="0" i="0" u="none" strike="noStrike" kern="1200" cap="none" spc="0" normalizeH="0" baseline="0" noProof="0" dirty="0" err="1" smtClean="0">
                  <a:ln>
                    <a:noFill/>
                  </a:ln>
                  <a:solidFill>
                    <a:srgbClr val="000000"/>
                  </a:solidFill>
                  <a:effectLst/>
                  <a:uLnTx/>
                  <a:uFillTx/>
                  <a:latin typeface="+mn-lt"/>
                  <a:ea typeface="+mn-ea"/>
                  <a:cs typeface="+mn-cs"/>
                </a:rPr>
                <a:t>από</a:t>
              </a:r>
              <a:r>
                <a:rPr kumimoji="0" lang="en-US" sz="18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1800" b="0" i="0" u="none" strike="noStrike" kern="1200" cap="none" spc="0" normalizeH="0" baseline="0" noProof="0" dirty="0" err="1" smtClean="0">
                  <a:ln>
                    <a:noFill/>
                  </a:ln>
                  <a:solidFill>
                    <a:srgbClr val="000000"/>
                  </a:solidFill>
                  <a:effectLst/>
                  <a:uLnTx/>
                  <a:uFillTx/>
                  <a:latin typeface="+mn-lt"/>
                  <a:ea typeface="+mn-ea"/>
                  <a:cs typeface="+mn-cs"/>
                </a:rPr>
                <a:t>το</a:t>
              </a:r>
              <a:r>
                <a:rPr kumimoji="0" lang="en-US" sz="1800" b="0" i="0" u="none" strike="noStrike" kern="1200" cap="none" spc="0" normalizeH="0" baseline="0" noProof="0" dirty="0" smtClean="0">
                  <a:ln>
                    <a:noFill/>
                  </a:ln>
                  <a:solidFill>
                    <a:srgbClr val="000000"/>
                  </a:solidFill>
                  <a:effectLst/>
                  <a:uLnTx/>
                  <a:uFillTx/>
                  <a:latin typeface="+mn-lt"/>
                  <a:ea typeface="+mn-ea"/>
                  <a:cs typeface="+mn-cs"/>
                </a:rPr>
                <a:t> </a:t>
              </a:r>
              <a:r>
                <a:rPr kumimoji="0" lang="el-GR" sz="1800" b="0" i="0" u="none" strike="noStrike" kern="1200" cap="none" spc="0" normalizeH="0" baseline="0" noProof="0" dirty="0" smtClean="0">
                  <a:ln>
                    <a:noFill/>
                  </a:ln>
                  <a:solidFill>
                    <a:srgbClr val="000000"/>
                  </a:solidFill>
                  <a:effectLst/>
                  <a:uLnTx/>
                  <a:uFillTx/>
                  <a:latin typeface="+mn-lt"/>
                  <a:ea typeface="+mn-ea"/>
                  <a:cs typeface="+mn-cs"/>
                </a:rPr>
                <a:t>σημείο </a:t>
              </a:r>
              <a:r>
                <a:rPr kumimoji="0" lang="en-US" sz="1800" b="0" i="1" u="none" strike="noStrike" kern="1200" cap="none" spc="0" normalizeH="0" baseline="0" noProof="0" dirty="0" smtClean="0">
                  <a:ln>
                    <a:noFill/>
                  </a:ln>
                  <a:solidFill>
                    <a:srgbClr val="000000"/>
                  </a:solidFill>
                  <a:effectLst/>
                  <a:uLnTx/>
                  <a:uFillTx/>
                  <a:latin typeface="+mn-lt"/>
                  <a:ea typeface="+mn-ea"/>
                  <a:cs typeface="+mn-cs"/>
                </a:rPr>
                <a:t>A</a:t>
              </a:r>
              <a:r>
                <a:rPr kumimoji="0" lang="en-US" sz="18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1800" b="0" i="0" u="none" strike="noStrike" kern="1200" cap="none" spc="0" normalizeH="0" baseline="0" noProof="0" dirty="0" err="1" smtClean="0">
                  <a:ln>
                    <a:noFill/>
                  </a:ln>
                  <a:solidFill>
                    <a:srgbClr val="000000"/>
                  </a:solidFill>
                  <a:effectLst/>
                  <a:uLnTx/>
                  <a:uFillTx/>
                  <a:latin typeface="+mn-lt"/>
                  <a:ea typeface="+mn-ea"/>
                  <a:cs typeface="+mn-cs"/>
                </a:rPr>
                <a:t>στο</a:t>
              </a:r>
              <a:r>
                <a:rPr kumimoji="0" lang="en-US" sz="18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1800" b="0" i="1" u="none" strike="noStrike" kern="1200" cap="none" spc="0" normalizeH="0" baseline="0" noProof="0" dirty="0" smtClean="0">
                  <a:ln>
                    <a:noFill/>
                  </a:ln>
                  <a:solidFill>
                    <a:srgbClr val="000000"/>
                  </a:solidFill>
                  <a:effectLst/>
                  <a:uLnTx/>
                  <a:uFillTx/>
                  <a:latin typeface="+mn-lt"/>
                  <a:ea typeface="+mn-ea"/>
                  <a:cs typeface="+mn-cs"/>
                </a:rPr>
                <a:t>B.</a:t>
              </a:r>
              <a:endParaRPr kumimoji="0" lang="el-GR" sz="1800" b="0" i="1" u="none" strike="noStrike" kern="1200" cap="none" spc="0" normalizeH="0" baseline="0" noProof="0" dirty="0" smtClean="0">
                <a:ln>
                  <a:noFill/>
                </a:ln>
                <a:solidFill>
                  <a:srgbClr val="000000"/>
                </a:solidFill>
                <a:effectLst/>
                <a:uLnTx/>
                <a:uFillTx/>
                <a:latin typeface="+mn-lt"/>
                <a:ea typeface="+mn-ea"/>
                <a:cs typeface="+mn-cs"/>
              </a:endParaRPr>
            </a:p>
            <a:p>
              <a:pPr marL="0" marR="0" lvl="0" indent="0" algn="just" defTabSz="457200" rtl="0" eaLnBrk="1" fontAlgn="auto" latinLnBrk="0" hangingPunct="1">
                <a:lnSpc>
                  <a:spcPct val="100000"/>
                </a:lnSpc>
                <a:spcBef>
                  <a:spcPts val="1000"/>
                </a:spcBef>
                <a:spcAft>
                  <a:spcPts val="0"/>
                </a:spcAft>
                <a:buClr>
                  <a:schemeClr val="accent1"/>
                </a:buClr>
                <a:buSzPct val="80000"/>
                <a:buFont typeface="Wingdings" pitchFamily="2" charset="2"/>
                <a:buChar char="Ø"/>
                <a:tabLst/>
                <a:defRPr/>
              </a:pPr>
              <a:r>
                <a:rPr kumimoji="0" lang="el-GR" sz="1800" b="0" i="0" u="none" strike="noStrike" kern="1200" cap="none" spc="0" normalizeH="0" baseline="0" noProof="0" dirty="0" smtClean="0">
                  <a:ln>
                    <a:noFill/>
                  </a:ln>
                  <a:solidFill>
                    <a:srgbClr val="000000"/>
                  </a:solidFill>
                  <a:effectLst/>
                  <a:uLnTx/>
                  <a:uFillTx/>
                  <a:latin typeface="+mn-lt"/>
                  <a:ea typeface="+mn-ea"/>
                  <a:cs typeface="+mn-cs"/>
                </a:rPr>
                <a:t> Ω</a:t>
              </a:r>
              <a:r>
                <a:rPr kumimoji="0" lang="en-US" sz="1800" b="0" i="0" u="none" strike="noStrike" kern="1200" cap="none" spc="0" normalizeH="0" baseline="0" noProof="0" dirty="0" smtClean="0">
                  <a:ln>
                    <a:noFill/>
                  </a:ln>
                  <a:solidFill>
                    <a:srgbClr val="000000"/>
                  </a:solidFill>
                  <a:effectLst/>
                  <a:uLnTx/>
                  <a:uFillTx/>
                  <a:latin typeface="+mn-lt"/>
                  <a:ea typeface="+mn-ea"/>
                  <a:cs typeface="+mn-cs"/>
                </a:rPr>
                <a:t>ς </a:t>
              </a:r>
              <a:r>
                <a:rPr kumimoji="0" lang="el-GR" sz="1800" b="0" i="0" u="none" strike="noStrike" kern="1200" cap="none" spc="0" normalizeH="0" baseline="0" noProof="0" dirty="0" smtClean="0">
                  <a:ln>
                    <a:noFill/>
                  </a:ln>
                  <a:solidFill>
                    <a:srgbClr val="000000"/>
                  </a:solidFill>
                  <a:effectLst/>
                  <a:uLnTx/>
                  <a:uFillTx/>
                  <a:latin typeface="+mn-lt"/>
                  <a:ea typeface="+mn-ea"/>
                  <a:cs typeface="+mn-cs"/>
                </a:rPr>
                <a:t>τιμή αναφοράς του δυναμικού</a:t>
              </a:r>
              <a:r>
                <a:rPr kumimoji="0" lang="en-US" sz="1800" b="0" i="0" u="none" strike="noStrike" kern="1200" cap="none" spc="0" normalizeH="0" baseline="0" noProof="0" dirty="0" smtClean="0">
                  <a:ln>
                    <a:noFill/>
                  </a:ln>
                  <a:solidFill>
                    <a:srgbClr val="000000"/>
                  </a:solidFill>
                  <a:effectLst/>
                  <a:uLnTx/>
                  <a:uFillTx/>
                  <a:latin typeface="+mn-lt"/>
                  <a:ea typeface="+mn-ea"/>
                  <a:cs typeface="+mn-cs"/>
                </a:rPr>
                <a:t> </a:t>
              </a:r>
              <a:r>
                <a:rPr kumimoji="0" lang="el-GR" sz="1800" b="0" i="0" u="none" strike="noStrike" kern="1200" cap="none" spc="0" normalizeH="0" baseline="0" noProof="0" dirty="0" smtClean="0">
                  <a:ln>
                    <a:noFill/>
                  </a:ln>
                  <a:solidFill>
                    <a:srgbClr val="000000"/>
                  </a:solidFill>
                  <a:effectLst/>
                  <a:uLnTx/>
                  <a:uFillTx/>
                  <a:latin typeface="+mn-lt"/>
                  <a:ea typeface="+mn-ea"/>
                  <a:cs typeface="+mn-cs"/>
                </a:rPr>
                <a:t>συνήθως </a:t>
              </a:r>
            </a:p>
            <a:p>
              <a:pPr marL="179388" marR="0" lvl="0" algn="just" defTabSz="457200" rtl="0" eaLnBrk="1" fontAlgn="auto" latinLnBrk="0" hangingPunct="1">
                <a:lnSpc>
                  <a:spcPct val="100000"/>
                </a:lnSpc>
                <a:spcBef>
                  <a:spcPts val="1000"/>
                </a:spcBef>
                <a:spcAft>
                  <a:spcPts val="0"/>
                </a:spcAft>
                <a:buClr>
                  <a:schemeClr val="accent1"/>
                </a:buClr>
                <a:buSzPct val="80000"/>
                <a:tabLst/>
                <a:defRPr/>
              </a:pPr>
              <a:r>
                <a:rPr kumimoji="0" lang="el-GR" sz="1800" b="0" i="0" u="none" strike="noStrike" kern="1200" cap="none" spc="0" normalizeH="0" baseline="0" noProof="0" dirty="0" smtClean="0">
                  <a:ln>
                    <a:noFill/>
                  </a:ln>
                  <a:solidFill>
                    <a:srgbClr val="000000"/>
                  </a:solidFill>
                  <a:effectLst/>
                  <a:uLnTx/>
                  <a:uFillTx/>
                  <a:latin typeface="+mn-lt"/>
                  <a:ea typeface="+mn-ea"/>
                  <a:cs typeface="+mn-cs"/>
                </a:rPr>
                <a:t>επιλέγουμε τη</a:t>
              </a:r>
              <a:r>
                <a:rPr kumimoji="0" lang="en-US" sz="1800" b="0" i="1" u="none" strike="noStrike" kern="1200" cap="none" spc="0" normalizeH="0" baseline="0" noProof="0" dirty="0" smtClean="0">
                  <a:ln>
                    <a:noFill/>
                  </a:ln>
                  <a:solidFill>
                    <a:srgbClr val="000000"/>
                  </a:solidFill>
                  <a:effectLst/>
                  <a:uLnTx/>
                  <a:uFillTx/>
                  <a:latin typeface="+mn-lt"/>
                  <a:ea typeface="+mn-ea"/>
                  <a:cs typeface="+mn-cs"/>
                </a:rPr>
                <a:t> V</a:t>
              </a:r>
              <a:r>
                <a:rPr kumimoji="0" lang="en-US" sz="1800" b="0" i="0" u="none" strike="noStrike" kern="1200" cap="none" spc="0" normalizeH="0" baseline="0" noProof="0" dirty="0" smtClean="0">
                  <a:ln>
                    <a:noFill/>
                  </a:ln>
                  <a:solidFill>
                    <a:srgbClr val="000000"/>
                  </a:solidFill>
                  <a:effectLst/>
                  <a:uLnTx/>
                  <a:uFillTx/>
                  <a:latin typeface="+mn-lt"/>
                  <a:ea typeface="+mn-ea"/>
                  <a:cs typeface="+mn-cs"/>
                </a:rPr>
                <a:t> = 0 </a:t>
              </a:r>
              <a:r>
                <a:rPr kumimoji="0" lang="en-US" sz="1800" b="0" i="0" u="none" strike="noStrike" kern="1200" cap="none" spc="0" normalizeH="0" baseline="0" noProof="0" dirty="0" err="1" smtClean="0">
                  <a:ln>
                    <a:noFill/>
                  </a:ln>
                  <a:solidFill>
                    <a:srgbClr val="000000"/>
                  </a:solidFill>
                  <a:effectLst/>
                  <a:uLnTx/>
                  <a:uFillTx/>
                  <a:latin typeface="+mn-lt"/>
                  <a:ea typeface="+mn-ea"/>
                  <a:cs typeface="+mn-cs"/>
                </a:rPr>
                <a:t>στο</a:t>
              </a:r>
              <a:r>
                <a:rPr kumimoji="0" lang="en-US" sz="18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1800" b="0" i="1" u="none" strike="noStrike" kern="1200" cap="none" spc="0" normalizeH="0" baseline="0" noProof="0" dirty="0" err="1" smtClean="0">
                  <a:ln>
                    <a:noFill/>
                  </a:ln>
                  <a:solidFill>
                    <a:srgbClr val="000000"/>
                  </a:solidFill>
                  <a:effectLst/>
                  <a:uLnTx/>
                  <a:uFillTx/>
                  <a:latin typeface="+mn-lt"/>
                  <a:ea typeface="+mn-ea"/>
                  <a:cs typeface="+mn-cs"/>
                </a:rPr>
                <a:t>r</a:t>
              </a:r>
              <a:r>
                <a:rPr kumimoji="0" lang="en-US" sz="1800" b="0" i="0" u="none" strike="noStrike" kern="1200" cap="none" spc="0" normalizeH="0" baseline="-25000" noProof="0" dirty="0" err="1" smtClean="0">
                  <a:ln>
                    <a:noFill/>
                  </a:ln>
                  <a:solidFill>
                    <a:srgbClr val="000000"/>
                  </a:solidFill>
                  <a:effectLst/>
                  <a:uLnTx/>
                  <a:uFillTx/>
                  <a:latin typeface="+mn-lt"/>
                  <a:ea typeface="+mn-ea"/>
                  <a:cs typeface="+mn-cs"/>
                </a:rPr>
                <a:t>A</a:t>
              </a:r>
              <a:r>
                <a:rPr kumimoji="0" lang="en-US" sz="1800" b="0" i="0" u="none" strike="noStrike" kern="1200" cap="none" spc="0" normalizeH="0" baseline="0" noProof="0" dirty="0" smtClean="0">
                  <a:ln>
                    <a:noFill/>
                  </a:ln>
                  <a:solidFill>
                    <a:srgbClr val="000000"/>
                  </a:solidFill>
                  <a:effectLst/>
                  <a:uLnTx/>
                  <a:uFillTx/>
                  <a:latin typeface="+mn-lt"/>
                  <a:ea typeface="+mn-ea"/>
                  <a:cs typeface="+mn-cs"/>
                </a:rPr>
                <a:t> = </a:t>
              </a:r>
              <a:r>
                <a:rPr kumimoji="0" lang="en-US" sz="1800" b="0" i="0" u="none" strike="noStrike" kern="1200" cap="none" spc="0" normalizeH="0" baseline="0" noProof="0" dirty="0" smtClean="0">
                  <a:ln>
                    <a:noFill/>
                  </a:ln>
                  <a:solidFill>
                    <a:srgbClr val="000000"/>
                  </a:solidFill>
                  <a:effectLst/>
                  <a:uLnTx/>
                  <a:uFillTx/>
                  <a:latin typeface="+mn-lt"/>
                  <a:ea typeface="+mn-ea"/>
                  <a:cs typeface="Arial" charset="0"/>
                </a:rPr>
                <a:t>∞.</a:t>
              </a:r>
            </a:p>
            <a:p>
              <a:pPr marL="0" marR="0" lvl="0" indent="0" algn="just"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l-GR" sz="1800" b="0" i="0" u="none" strike="noStrike" kern="1200" cap="none" spc="0" normalizeH="0" baseline="0" noProof="0" dirty="0" smtClean="0">
                  <a:ln>
                    <a:noFill/>
                  </a:ln>
                  <a:solidFill>
                    <a:srgbClr val="000000"/>
                  </a:solidFill>
                  <a:effectLst/>
                  <a:uLnTx/>
                  <a:uFillTx/>
                  <a:latin typeface="+mn-lt"/>
                  <a:ea typeface="+mn-ea"/>
                  <a:cs typeface="+mn-cs"/>
                </a:rPr>
                <a:t> Το </a:t>
              </a:r>
              <a:r>
                <a:rPr kumimoji="0" lang="en-US" sz="1800" b="0" i="0" u="none" strike="noStrike" kern="1200" cap="none" spc="0" normalizeH="0" baseline="0" noProof="0" dirty="0" err="1" smtClean="0">
                  <a:ln>
                    <a:noFill/>
                  </a:ln>
                  <a:solidFill>
                    <a:srgbClr val="000000"/>
                  </a:solidFill>
                  <a:effectLst/>
                  <a:uLnTx/>
                  <a:uFillTx/>
                  <a:latin typeface="+mn-lt"/>
                  <a:ea typeface="+mn-ea"/>
                  <a:cs typeface="+mn-cs"/>
                </a:rPr>
                <a:t>δυναμικό</a:t>
              </a:r>
              <a:r>
                <a:rPr kumimoji="0" lang="en-US" sz="1800" b="0" i="0" u="none" strike="noStrike" kern="1200" cap="none" spc="0" normalizeH="0" baseline="0" noProof="0" dirty="0" smtClean="0">
                  <a:ln>
                    <a:noFill/>
                  </a:ln>
                  <a:solidFill>
                    <a:srgbClr val="000000"/>
                  </a:solidFill>
                  <a:effectLst/>
                  <a:uLnTx/>
                  <a:uFillTx/>
                  <a:latin typeface="+mn-lt"/>
                  <a:ea typeface="+mn-ea"/>
                  <a:cs typeface="+mn-cs"/>
                </a:rPr>
                <a:t> </a:t>
              </a:r>
              <a:r>
                <a:rPr kumimoji="0" lang="el-GR" sz="1800" b="0" i="0" u="none" strike="noStrike" kern="1200" cap="none" spc="0" normalizeH="0" baseline="0" noProof="0" dirty="0" smtClean="0">
                  <a:ln>
                    <a:noFill/>
                  </a:ln>
                  <a:solidFill>
                    <a:srgbClr val="000000"/>
                  </a:solidFill>
                  <a:effectLst/>
                  <a:uLnTx/>
                  <a:uFillTx/>
                  <a:latin typeface="+mn-lt"/>
                  <a:ea typeface="+mn-ea"/>
                  <a:cs typeface="+mn-cs"/>
                </a:rPr>
                <a:t>ενός </a:t>
              </a:r>
              <a:r>
                <a:rPr lang="el-GR" dirty="0" err="1" smtClean="0">
                  <a:solidFill>
                    <a:srgbClr val="000000"/>
                  </a:solidFill>
                </a:rPr>
                <a:t>σ</a:t>
              </a:r>
              <a:r>
                <a:rPr kumimoji="0" lang="el-GR" sz="1800" b="0" i="0" u="none" strike="noStrike" kern="1200" cap="none" spc="0" normalizeH="0" baseline="0" noProof="0" dirty="0" err="1" smtClean="0">
                  <a:ln>
                    <a:noFill/>
                  </a:ln>
                  <a:solidFill>
                    <a:srgbClr val="000000"/>
                  </a:solidFill>
                  <a:effectLst/>
                  <a:uLnTx/>
                  <a:uFillTx/>
                  <a:latin typeface="+mn-lt"/>
                  <a:ea typeface="+mn-ea"/>
                  <a:cs typeface="+mn-cs"/>
                </a:rPr>
                <a:t>ημειακού</a:t>
              </a:r>
              <a:r>
                <a:rPr kumimoji="0" lang="el-GR" sz="1800" b="0" i="0" u="none" strike="noStrike" kern="1200" cap="none" spc="0" normalizeH="0" baseline="0" noProof="0" dirty="0" smtClean="0">
                  <a:ln>
                    <a:noFill/>
                  </a:ln>
                  <a:solidFill>
                    <a:srgbClr val="000000"/>
                  </a:solidFill>
                  <a:effectLst/>
                  <a:uLnTx/>
                  <a:uFillTx/>
                  <a:latin typeface="+mn-lt"/>
                  <a:ea typeface="+mn-ea"/>
                  <a:cs typeface="+mn-cs"/>
                </a:rPr>
                <a:t> ηλεκτρικού φορτίου</a:t>
              </a:r>
              <a:r>
                <a:rPr kumimoji="0" lang="en-US" sz="1800" b="0" i="0" u="none" strike="noStrike" kern="1200" cap="none" spc="0" normalizeH="0" baseline="0" noProof="0" dirty="0" err="1" smtClean="0">
                  <a:ln>
                    <a:noFill/>
                  </a:ln>
                  <a:solidFill>
                    <a:srgbClr val="000000"/>
                  </a:solidFill>
                  <a:effectLst/>
                  <a:uLnTx/>
                  <a:uFillTx/>
                  <a:latin typeface="+mn-lt"/>
                  <a:ea typeface="+mn-ea"/>
                  <a:cs typeface="+mn-cs"/>
                </a:rPr>
                <a:t>σε</a:t>
              </a:r>
              <a:r>
                <a:rPr kumimoji="0" lang="en-US" sz="18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1800" b="0" i="0" u="none" strike="noStrike" kern="1200" cap="none" spc="0" normalizeH="0" baseline="0" noProof="0" dirty="0" err="1" smtClean="0">
                  <a:ln>
                    <a:noFill/>
                  </a:ln>
                  <a:solidFill>
                    <a:srgbClr val="000000"/>
                  </a:solidFill>
                  <a:effectLst/>
                  <a:uLnTx/>
                  <a:uFillTx/>
                  <a:latin typeface="+mn-lt"/>
                  <a:ea typeface="+mn-ea"/>
                  <a:cs typeface="+mn-cs"/>
                </a:rPr>
                <a:t>απόσταση</a:t>
              </a:r>
              <a:r>
                <a:rPr kumimoji="0" lang="el-GR" sz="18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18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1800" b="0" i="1" u="none" strike="noStrike" kern="1200" cap="none" spc="0" normalizeH="0" baseline="0" noProof="0" dirty="0" smtClean="0">
                  <a:ln>
                    <a:noFill/>
                  </a:ln>
                  <a:solidFill>
                    <a:srgbClr val="000000"/>
                  </a:solidFill>
                  <a:effectLst/>
                  <a:uLnTx/>
                  <a:uFillTx/>
                  <a:latin typeface="+mn-lt"/>
                  <a:ea typeface="+mn-ea"/>
                  <a:cs typeface="+mn-cs"/>
                </a:rPr>
                <a:t>r</a:t>
              </a:r>
              <a:r>
                <a:rPr kumimoji="0" lang="en-US" sz="1800" b="0" i="0" u="none" strike="noStrike" kern="1200" cap="none" spc="0" normalizeH="0" baseline="0" noProof="0" dirty="0" smtClean="0">
                  <a:ln>
                    <a:noFill/>
                  </a:ln>
                  <a:solidFill>
                    <a:srgbClr val="000000"/>
                  </a:solidFill>
                  <a:effectLst/>
                  <a:uLnTx/>
                  <a:uFillTx/>
                  <a:latin typeface="+mn-lt"/>
                  <a:ea typeface="+mn-ea"/>
                  <a:cs typeface="+mn-cs"/>
                </a:rPr>
                <a:t> </a:t>
              </a:r>
              <a:r>
                <a:rPr kumimoji="0" lang="el-GR" sz="1800" b="0" i="0" u="none" strike="noStrike" kern="1200" cap="none" spc="0" normalizeH="0" baseline="0" noProof="0" dirty="0" smtClean="0">
                  <a:ln>
                    <a:noFill/>
                  </a:ln>
                  <a:solidFill>
                    <a:srgbClr val="000000"/>
                  </a:solidFill>
                  <a:effectLst/>
                  <a:uLnTx/>
                  <a:uFillTx/>
                  <a:latin typeface="+mn-lt"/>
                  <a:ea typeface="+mn-ea"/>
                  <a:cs typeface="+mn-cs"/>
                </a:rPr>
                <a:t> από αυτό</a:t>
              </a:r>
              <a:r>
                <a:rPr kumimoji="0" lang="en-US" sz="18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1800" b="0" i="0" u="none" strike="noStrike" kern="1200" cap="none" spc="0" normalizeH="0" baseline="0" noProof="0" dirty="0" err="1" smtClean="0">
                  <a:ln>
                    <a:noFill/>
                  </a:ln>
                  <a:solidFill>
                    <a:srgbClr val="000000"/>
                  </a:solidFill>
                  <a:effectLst/>
                  <a:uLnTx/>
                  <a:uFillTx/>
                  <a:latin typeface="+mn-lt"/>
                  <a:ea typeface="+mn-ea"/>
                  <a:cs typeface="+mn-cs"/>
                </a:rPr>
                <a:t>είναι</a:t>
              </a:r>
              <a:r>
                <a:rPr kumimoji="0" lang="en-US" sz="18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1800" b="0" i="0" u="none" strike="noStrike" kern="1200" cap="none" spc="0" normalizeH="0" baseline="0" noProof="0" dirty="0" err="1" smtClean="0">
                  <a:ln>
                    <a:noFill/>
                  </a:ln>
                  <a:solidFill>
                    <a:srgbClr val="000000"/>
                  </a:solidFill>
                  <a:effectLst/>
                  <a:uLnTx/>
                  <a:uFillTx/>
                  <a:latin typeface="+mn-lt"/>
                  <a:ea typeface="+mn-ea"/>
                  <a:cs typeface="+mn-cs"/>
                </a:rPr>
                <a:t>ίσο</a:t>
              </a:r>
              <a:r>
                <a:rPr kumimoji="0" lang="en-US" sz="18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1800" b="0" i="0" u="none" strike="noStrike" kern="1200" cap="none" spc="0" normalizeH="0" baseline="0" noProof="0" dirty="0" err="1" smtClean="0">
                  <a:ln>
                    <a:noFill/>
                  </a:ln>
                  <a:solidFill>
                    <a:srgbClr val="000000"/>
                  </a:solidFill>
                  <a:effectLst/>
                  <a:uLnTx/>
                  <a:uFillTx/>
                  <a:latin typeface="+mn-lt"/>
                  <a:ea typeface="+mn-ea"/>
                  <a:cs typeface="+mn-cs"/>
                </a:rPr>
                <a:t>με</a:t>
              </a:r>
              <a:r>
                <a:rPr kumimoji="0" lang="en-US" sz="1800" b="0" i="0" u="none" strike="noStrike" kern="1200" cap="none" spc="0" normalizeH="0" baseline="0" noProof="0" dirty="0" smtClean="0">
                  <a:ln>
                    <a:noFill/>
                  </a:ln>
                  <a:solidFill>
                    <a:srgbClr val="000000"/>
                  </a:solidFill>
                  <a:effectLst/>
                  <a:uLnTx/>
                  <a:uFillTx/>
                  <a:latin typeface="+mn-lt"/>
                  <a:ea typeface="+mn-ea"/>
                  <a:cs typeface="+mn-cs"/>
                </a:rPr>
                <a:t>:</a:t>
              </a:r>
            </a:p>
          </p:txBody>
        </p:sp>
        <p:graphicFrame>
          <p:nvGraphicFramePr>
            <p:cNvPr id="42" name="Object 4"/>
            <p:cNvGraphicFramePr>
              <a:graphicFrameLocks noChangeAspect="1"/>
            </p:cNvGraphicFramePr>
            <p:nvPr/>
          </p:nvGraphicFramePr>
          <p:xfrm>
            <a:off x="2093200" y="4754673"/>
            <a:ext cx="2028825" cy="1073150"/>
          </p:xfrm>
          <a:graphic>
            <a:graphicData uri="http://schemas.openxmlformats.org/presentationml/2006/ole">
              <mc:AlternateContent xmlns:mc="http://schemas.openxmlformats.org/markup-compatibility/2006">
                <mc:Choice xmlns:v="urn:schemas-microsoft-com:vml" Requires="v">
                  <p:oleObj spid="_x0000_s492564" name="Equation" r:id="rId3" imgW="812520" imgH="431640" progId="Equation.DSMT4">
                    <p:embed/>
                  </p:oleObj>
                </mc:Choice>
                <mc:Fallback>
                  <p:oleObj name="Equation" r:id="rId3" imgW="812520" imgH="431640" progId="Equation.DSMT4">
                    <p:embed/>
                    <p:pic>
                      <p:nvPicPr>
                        <p:cNvPr id="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3200" y="4754673"/>
                          <a:ext cx="2028825" cy="1073150"/>
                        </a:xfrm>
                        <a:prstGeom prst="rect">
                          <a:avLst/>
                        </a:prstGeom>
                        <a:solidFill>
                          <a:srgbClr val="FF9900"/>
                        </a:solidFill>
                      </p:spPr>
                    </p:pic>
                  </p:oleObj>
                </mc:Fallback>
              </mc:AlternateContent>
            </a:graphicData>
          </a:graphic>
        </p:graphicFrame>
      </p:grpSp>
      <p:sp>
        <p:nvSpPr>
          <p:cNvPr id="13" name="12 - TextBox"/>
          <p:cNvSpPr txBox="1"/>
          <p:nvPr/>
        </p:nvSpPr>
        <p:spPr>
          <a:xfrm>
            <a:off x="5146178" y="6064463"/>
            <a:ext cx="1707931" cy="461665"/>
          </a:xfrm>
          <a:prstGeom prst="rect">
            <a:avLst/>
          </a:prstGeom>
          <a:solidFill>
            <a:schemeClr val="accent1">
              <a:alpha val="35000"/>
            </a:schemeClr>
          </a:solidFill>
          <a:scene3d>
            <a:camera prst="orthographicFront"/>
            <a:lightRig rig="threePt" dir="t"/>
          </a:scene3d>
          <a:sp3d>
            <a:bevelT/>
          </a:sp3d>
        </p:spPr>
        <p:txBody>
          <a:bodyPr wrap="square" rtlCol="0">
            <a:spAutoFit/>
          </a:bodyPr>
          <a:lstStyle/>
          <a:p>
            <a:pPr algn="ctr"/>
            <a:r>
              <a:rPr lang="en-US" sz="2400" b="1" dirty="0" smtClean="0">
                <a:solidFill>
                  <a:srgbClr val="002060"/>
                </a:solidFill>
              </a:rPr>
              <a:t>J/</a:t>
            </a:r>
            <a:r>
              <a:rPr lang="en-US" sz="2400" b="1" dirty="0" err="1" smtClean="0">
                <a:solidFill>
                  <a:srgbClr val="002060"/>
                </a:solidFill>
              </a:rPr>
              <a:t>Cb</a:t>
            </a:r>
            <a:endParaRPr lang="el-GR" sz="2400" b="1" dirty="0">
              <a:solidFill>
                <a:srgbClr val="002060"/>
              </a:solidFill>
            </a:endParaRPr>
          </a:p>
        </p:txBody>
      </p:sp>
      <p:sp>
        <p:nvSpPr>
          <p:cNvPr id="16" name="15 - Θέση αριθμού διαφάνειας"/>
          <p:cNvSpPr>
            <a:spLocks noGrp="1"/>
          </p:cNvSpPr>
          <p:nvPr>
            <p:ph type="sldNum" sz="quarter" idx="12"/>
          </p:nvPr>
        </p:nvSpPr>
        <p:spPr>
          <a:xfrm>
            <a:off x="5381119" y="6041362"/>
            <a:ext cx="683339" cy="365125"/>
          </a:xfrm>
        </p:spPr>
        <p:txBody>
          <a:bodyPr/>
          <a:lstStyle/>
          <a:p>
            <a:fld id="{C2F5A187-A889-495D-B202-899DA2CF5BAE}" type="slidenum">
              <a:rPr lang="en-US" smtClean="0"/>
              <a:pPr/>
              <a:t>68</a:t>
            </a:fld>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7" name="Text Box 5"/>
          <p:cNvSpPr txBox="1">
            <a:spLocks noChangeArrowheads="1"/>
          </p:cNvSpPr>
          <p:nvPr/>
        </p:nvSpPr>
        <p:spPr bwMode="auto">
          <a:xfrm>
            <a:off x="148313" y="176151"/>
            <a:ext cx="11887200" cy="707886"/>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4000" b="1" dirty="0" smtClean="0">
                <a:solidFill>
                  <a:srgbClr val="0F7698"/>
                </a:solidFill>
              </a:rPr>
              <a:t>Η έννοια του Δυναμικού</a:t>
            </a:r>
            <a:endParaRPr lang="en-US" sz="4000" b="1" dirty="0" smtClean="0">
              <a:solidFill>
                <a:srgbClr val="0F7698"/>
              </a:solidFill>
            </a:endParaRPr>
          </a:p>
        </p:txBody>
      </p:sp>
      <p:grpSp>
        <p:nvGrpSpPr>
          <p:cNvPr id="27" name="26 - Ομάδα"/>
          <p:cNvGrpSpPr/>
          <p:nvPr/>
        </p:nvGrpSpPr>
        <p:grpSpPr>
          <a:xfrm>
            <a:off x="3317485" y="1545030"/>
            <a:ext cx="5160580" cy="2585545"/>
            <a:chOff x="6316717" y="1713190"/>
            <a:chExt cx="5160580" cy="2585545"/>
          </a:xfrm>
        </p:grpSpPr>
        <p:sp>
          <p:nvSpPr>
            <p:cNvPr id="12" name="11 - Στρογγυλεμένο ορθογώνιο"/>
            <p:cNvSpPr/>
            <p:nvPr/>
          </p:nvSpPr>
          <p:spPr>
            <a:xfrm>
              <a:off x="6316717" y="1713190"/>
              <a:ext cx="5160580" cy="2585545"/>
            </a:xfrm>
            <a:prstGeom prst="roundRect">
              <a:avLst/>
            </a:prstGeom>
            <a:solidFill>
              <a:srgbClr val="5FCBEF">
                <a:alpha val="30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aphicFrame>
          <p:nvGraphicFramePr>
            <p:cNvPr id="13" name="Object 6"/>
            <p:cNvGraphicFramePr>
              <a:graphicFrameLocks noChangeAspect="1"/>
            </p:cNvGraphicFramePr>
            <p:nvPr/>
          </p:nvGraphicFramePr>
          <p:xfrm>
            <a:off x="6440488" y="1797328"/>
            <a:ext cx="4849812" cy="2386012"/>
          </p:xfrm>
          <a:graphic>
            <a:graphicData uri="http://schemas.openxmlformats.org/presentationml/2006/ole">
              <mc:AlternateContent xmlns:mc="http://schemas.openxmlformats.org/markup-compatibility/2006">
                <mc:Choice xmlns:v="urn:schemas-microsoft-com:vml" Requires="v">
                  <p:oleObj spid="_x0000_s489512" name="Equation" r:id="rId3" imgW="3288960" imgH="1612800" progId="Equation.DSMT4">
                    <p:embed/>
                  </p:oleObj>
                </mc:Choice>
                <mc:Fallback>
                  <p:oleObj name="Equation" r:id="rId3" imgW="3288960" imgH="16128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0488" y="1797328"/>
                          <a:ext cx="4849812" cy="238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31" name="30 - TextBox"/>
          <p:cNvSpPr txBox="1"/>
          <p:nvPr/>
        </p:nvSpPr>
        <p:spPr>
          <a:xfrm>
            <a:off x="4501081" y="996431"/>
            <a:ext cx="2904067" cy="461665"/>
          </a:xfrm>
          <a:prstGeom prst="rect">
            <a:avLst/>
          </a:prstGeom>
          <a:solidFill>
            <a:schemeClr val="accent1">
              <a:lumMod val="40000"/>
              <a:lumOff val="60000"/>
            </a:schemeClr>
          </a:solidFill>
          <a:scene3d>
            <a:camera prst="orthographicFront"/>
            <a:lightRig rig="threePt" dir="t"/>
          </a:scene3d>
          <a:sp3d>
            <a:bevelT/>
          </a:sp3d>
        </p:spPr>
        <p:txBody>
          <a:bodyPr wrap="square" rtlCol="0">
            <a:spAutoFit/>
          </a:bodyPr>
          <a:lstStyle/>
          <a:p>
            <a:pPr algn="ctr"/>
            <a:r>
              <a:rPr lang="el-GR" sz="2400" b="1" dirty="0" smtClean="0">
                <a:solidFill>
                  <a:srgbClr val="002060"/>
                </a:solidFill>
              </a:rPr>
              <a:t>Ηλεκτρικό Πεδίο</a:t>
            </a:r>
            <a:endParaRPr lang="el-GR" sz="2400" b="1" dirty="0">
              <a:solidFill>
                <a:srgbClr val="002060"/>
              </a:solidFill>
            </a:endParaRPr>
          </a:p>
        </p:txBody>
      </p:sp>
      <p:graphicFrame>
        <p:nvGraphicFramePr>
          <p:cNvPr id="489479" name="Object 7"/>
          <p:cNvGraphicFramePr>
            <a:graphicFrameLocks noChangeAspect="1"/>
          </p:cNvGraphicFramePr>
          <p:nvPr>
            <p:extLst>
              <p:ext uri="{D42A27DB-BD31-4B8C-83A1-F6EECF244321}">
                <p14:modId xmlns:p14="http://schemas.microsoft.com/office/powerpoint/2010/main" val="3517199882"/>
              </p:ext>
            </p:extLst>
          </p:nvPr>
        </p:nvGraphicFramePr>
        <p:xfrm>
          <a:off x="3489538" y="4283520"/>
          <a:ext cx="5257800" cy="546100"/>
        </p:xfrm>
        <a:graphic>
          <a:graphicData uri="http://schemas.openxmlformats.org/presentationml/2006/ole">
            <mc:AlternateContent xmlns:mc="http://schemas.openxmlformats.org/markup-compatibility/2006">
              <mc:Choice xmlns:v="urn:schemas-microsoft-com:vml" Requires="v">
                <p:oleObj spid="_x0000_s489513" name="Equation" r:id="rId5" imgW="5257800" imgH="545760" progId="Equation.DSMT4">
                  <p:embed/>
                </p:oleObj>
              </mc:Choice>
              <mc:Fallback>
                <p:oleObj name="Equation" r:id="rId5" imgW="5257800" imgH="545760" progId="Equation.DSMT4">
                  <p:embed/>
                  <p:pic>
                    <p:nvPicPr>
                      <p:cNvPr id="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9538" y="4283520"/>
                        <a:ext cx="5257800" cy="546100"/>
                      </a:xfrm>
                      <a:prstGeom prst="rect">
                        <a:avLst/>
                      </a:prstGeom>
                      <a:solidFill>
                        <a:schemeClr val="accent1">
                          <a:alpha val="27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3" name="32 - Ομάδα"/>
          <p:cNvGrpSpPr/>
          <p:nvPr/>
        </p:nvGrpSpPr>
        <p:grpSpPr>
          <a:xfrm>
            <a:off x="4047954" y="4971409"/>
            <a:ext cx="4456386" cy="761996"/>
            <a:chOff x="7047186" y="5276199"/>
            <a:chExt cx="4456386" cy="761996"/>
          </a:xfrm>
        </p:grpSpPr>
        <p:sp>
          <p:nvSpPr>
            <p:cNvPr id="29" name="28 - Στρογγυλεμένο ορθογώνιο"/>
            <p:cNvSpPr/>
            <p:nvPr/>
          </p:nvSpPr>
          <p:spPr>
            <a:xfrm>
              <a:off x="7047186" y="5276199"/>
              <a:ext cx="4456386" cy="761996"/>
            </a:xfrm>
            <a:prstGeom prst="roundRect">
              <a:avLst/>
            </a:prstGeom>
            <a:solidFill>
              <a:srgbClr val="5FCBEF">
                <a:alpha val="30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aphicFrame>
          <p:nvGraphicFramePr>
            <p:cNvPr id="489481" name="Object 9"/>
            <p:cNvGraphicFramePr>
              <a:graphicFrameLocks noChangeAspect="1"/>
            </p:cNvGraphicFramePr>
            <p:nvPr/>
          </p:nvGraphicFramePr>
          <p:xfrm>
            <a:off x="7165975" y="5318125"/>
            <a:ext cx="4181475" cy="712788"/>
          </p:xfrm>
          <a:graphic>
            <a:graphicData uri="http://schemas.openxmlformats.org/presentationml/2006/ole">
              <mc:AlternateContent xmlns:mc="http://schemas.openxmlformats.org/markup-compatibility/2006">
                <mc:Choice xmlns:v="urn:schemas-microsoft-com:vml" Requires="v">
                  <p:oleObj spid="_x0000_s489514" name="Equation" r:id="rId7" imgW="2895480" imgH="482400" progId="Equation.DSMT4">
                    <p:embed/>
                  </p:oleObj>
                </mc:Choice>
                <mc:Fallback>
                  <p:oleObj name="Equation" r:id="rId7" imgW="2895480" imgH="482400" progId="Equation.DSMT4">
                    <p:embed/>
                    <p:pic>
                      <p:nvPicPr>
                        <p:cNvPr id="0"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5975" y="5318125"/>
                          <a:ext cx="4181475" cy="71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2" name="21 - Θέση αριθμού διαφάνειας"/>
          <p:cNvSpPr>
            <a:spLocks noGrp="1"/>
          </p:cNvSpPr>
          <p:nvPr>
            <p:ph type="sldNum" sz="quarter" idx="12"/>
          </p:nvPr>
        </p:nvSpPr>
        <p:spPr>
          <a:xfrm>
            <a:off x="11150983" y="6187666"/>
            <a:ext cx="683339" cy="365125"/>
          </a:xfrm>
        </p:spPr>
        <p:txBody>
          <a:bodyPr/>
          <a:lstStyle/>
          <a:p>
            <a:fld id="{C2F5A187-A889-495D-B202-899DA2CF5BAE}" type="slidenum">
              <a:rPr lang="en-US" smtClean="0"/>
              <a:pPr/>
              <a:t>69</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01" name="Text Box 1037"/>
          <p:cNvSpPr txBox="1">
            <a:spLocks noChangeArrowheads="1"/>
          </p:cNvSpPr>
          <p:nvPr/>
        </p:nvSpPr>
        <p:spPr bwMode="auto">
          <a:xfrm>
            <a:off x="1117600" y="1905000"/>
            <a:ext cx="2336800" cy="956288"/>
          </a:xfrm>
          <a:prstGeom prst="rect">
            <a:avLst/>
          </a:prstGeom>
          <a:solidFill>
            <a:schemeClr val="accent1">
              <a:lumMod val="40000"/>
              <a:lumOff val="60000"/>
            </a:schemeClr>
          </a:solidFill>
          <a:ln w="9525">
            <a:noFill/>
            <a:miter lim="800000"/>
            <a:headEnd/>
            <a:tailEnd/>
          </a:ln>
          <a:effectLst>
            <a:outerShdw dist="35921" dir="2700000" algn="ctr" rotWithShape="0">
              <a:schemeClr val="bg2"/>
            </a:outerShdw>
          </a:effectLst>
          <a:scene3d>
            <a:camera prst="orthographicFront"/>
            <a:lightRig rig="threePt" dir="t"/>
          </a:scene3d>
          <a:sp3d>
            <a:bevelT/>
          </a:sp3d>
        </p:spPr>
        <p:txBody>
          <a:bodyPr lIns="90000" tIns="46800" rIns="90000" bIns="46800">
            <a:spAutoFit/>
          </a:bodyPr>
          <a:lstStyle/>
          <a:p>
            <a:pPr algn="ctr"/>
            <a:r>
              <a:rPr lang="el-GR" sz="2800" b="1" dirty="0" err="1" smtClean="0"/>
              <a:t>Κουάρκς</a:t>
            </a:r>
            <a:r>
              <a:rPr lang="en-US" sz="2800" b="1" dirty="0" smtClean="0"/>
              <a:t> </a:t>
            </a:r>
            <a:r>
              <a:rPr lang="en-US" sz="2800" b="1" dirty="0"/>
              <a:t>(</a:t>
            </a:r>
            <a:r>
              <a:rPr lang="en-US" sz="2800" b="1" dirty="0" smtClean="0"/>
              <a:t>quarks)</a:t>
            </a:r>
            <a:endParaRPr lang="en-GB" sz="2800" b="1" dirty="0"/>
          </a:p>
        </p:txBody>
      </p:sp>
      <p:sp>
        <p:nvSpPr>
          <p:cNvPr id="63490" name="Text Box 1026"/>
          <p:cNvSpPr txBox="1">
            <a:spLocks noChangeArrowheads="1"/>
          </p:cNvSpPr>
          <p:nvPr/>
        </p:nvSpPr>
        <p:spPr bwMode="auto">
          <a:xfrm>
            <a:off x="203200" y="3022601"/>
            <a:ext cx="3564467" cy="371513"/>
          </a:xfrm>
          <a:prstGeom prst="rect">
            <a:avLst/>
          </a:prstGeom>
          <a:solidFill>
            <a:schemeClr val="accent1">
              <a:lumMod val="40000"/>
              <a:lumOff val="60000"/>
            </a:schemeClr>
          </a:solidFill>
          <a:ln w="9525">
            <a:solidFill>
              <a:srgbClr val="FF6600"/>
            </a:solidFill>
            <a:miter lim="800000"/>
            <a:headEnd/>
            <a:tailEnd/>
          </a:ln>
          <a:effectLst>
            <a:outerShdw dist="35921" dir="2700000" algn="ctr" rotWithShape="0">
              <a:schemeClr val="bg2"/>
            </a:outerShdw>
          </a:effectLst>
          <a:scene3d>
            <a:camera prst="orthographicFront"/>
            <a:lightRig rig="threePt" dir="t"/>
          </a:scene3d>
          <a:sp3d>
            <a:bevelT/>
          </a:sp3d>
        </p:spPr>
        <p:txBody>
          <a:bodyPr wrap="square" lIns="90000" tIns="46800" rIns="90000" bIns="46800">
            <a:spAutoFit/>
          </a:bodyPr>
          <a:lstStyle/>
          <a:p>
            <a:r>
              <a:rPr lang="el-GR" b="1"/>
              <a:t>Κλασματικό ηλεκτρικό φορτίο</a:t>
            </a:r>
            <a:endParaRPr lang="en-GB" b="1"/>
          </a:p>
        </p:txBody>
      </p:sp>
      <p:sp>
        <p:nvSpPr>
          <p:cNvPr id="63491" name="Text Box 1027"/>
          <p:cNvSpPr txBox="1">
            <a:spLocks noChangeArrowheads="1"/>
          </p:cNvSpPr>
          <p:nvPr/>
        </p:nvSpPr>
        <p:spPr bwMode="auto">
          <a:xfrm>
            <a:off x="1320800" y="3661834"/>
            <a:ext cx="2159000" cy="648512"/>
          </a:xfrm>
          <a:prstGeom prst="rect">
            <a:avLst/>
          </a:prstGeom>
          <a:solidFill>
            <a:schemeClr val="accent1">
              <a:lumMod val="40000"/>
              <a:lumOff val="60000"/>
            </a:schemeClr>
          </a:solidFill>
          <a:ln w="9525">
            <a:solidFill>
              <a:srgbClr val="FF6600"/>
            </a:solidFill>
            <a:miter lim="800000"/>
            <a:headEnd/>
            <a:tailEnd/>
          </a:ln>
          <a:effectLst>
            <a:outerShdw dist="35921" dir="2700000" algn="ctr" rotWithShape="0">
              <a:schemeClr val="bg2"/>
            </a:outerShdw>
          </a:effectLst>
          <a:scene3d>
            <a:camera prst="orthographicFront"/>
            <a:lightRig rig="threePt" dir="t"/>
          </a:scene3d>
          <a:sp3d>
            <a:bevelT/>
          </a:sp3d>
        </p:spPr>
        <p:txBody>
          <a:bodyPr wrap="square" lIns="90000" tIns="46800" rIns="90000" bIns="46800">
            <a:spAutoFit/>
          </a:bodyPr>
          <a:lstStyle/>
          <a:p>
            <a:r>
              <a:rPr lang="el-GR" b="1" dirty="0"/>
              <a:t>Επάνω </a:t>
            </a:r>
            <a:r>
              <a:rPr lang="en-US" b="1" dirty="0"/>
              <a:t>(u) = +2e/3 </a:t>
            </a:r>
          </a:p>
          <a:p>
            <a:r>
              <a:rPr lang="el-GR" b="1" dirty="0"/>
              <a:t>Κάτω (</a:t>
            </a:r>
            <a:r>
              <a:rPr lang="en-US" b="1" dirty="0"/>
              <a:t>d) = -e/3</a:t>
            </a:r>
            <a:endParaRPr lang="en-GB" b="1" dirty="0"/>
          </a:p>
        </p:txBody>
      </p:sp>
      <p:pic>
        <p:nvPicPr>
          <p:cNvPr id="63494" name="Picture 1030" descr="atomicmodel"/>
          <p:cNvPicPr>
            <a:picLocks noChangeAspect="1" noChangeArrowheads="1"/>
          </p:cNvPicPr>
          <p:nvPr/>
        </p:nvPicPr>
        <p:blipFill>
          <a:blip r:embed="rId2" cstate="print"/>
          <a:srcRect/>
          <a:stretch>
            <a:fillRect/>
          </a:stretch>
        </p:blipFill>
        <p:spPr bwMode="auto">
          <a:xfrm>
            <a:off x="4572001" y="1828801"/>
            <a:ext cx="4855633" cy="3471863"/>
          </a:xfrm>
          <a:prstGeom prst="rect">
            <a:avLst/>
          </a:prstGeom>
          <a:noFill/>
          <a:effectLst>
            <a:outerShdw dist="35921" dir="2700000" algn="ctr" rotWithShape="0">
              <a:srgbClr val="808080"/>
            </a:outerShdw>
          </a:effectLst>
        </p:spPr>
      </p:pic>
      <p:sp>
        <p:nvSpPr>
          <p:cNvPr id="63495" name="AutoShape 1031"/>
          <p:cNvSpPr>
            <a:spLocks noChangeArrowheads="1"/>
          </p:cNvSpPr>
          <p:nvPr/>
        </p:nvSpPr>
        <p:spPr bwMode="auto">
          <a:xfrm>
            <a:off x="5689600" y="2819400"/>
            <a:ext cx="2336800" cy="1752600"/>
          </a:xfrm>
          <a:prstGeom prst="wedgeEllipseCallout">
            <a:avLst>
              <a:gd name="adj1" fmla="val -143389"/>
              <a:gd name="adj2" fmla="val -70292"/>
            </a:avLst>
          </a:prstGeom>
          <a:noFill/>
          <a:ln w="38100">
            <a:solidFill>
              <a:srgbClr val="FF6600"/>
            </a:solidFill>
            <a:miter lim="800000"/>
            <a:headEnd/>
            <a:tailEnd/>
          </a:ln>
          <a:effectLst/>
        </p:spPr>
        <p:txBody>
          <a:bodyPr lIns="90000" tIns="46800" rIns="90000" bIns="46800"/>
          <a:lstStyle/>
          <a:p>
            <a:pPr>
              <a:spcBef>
                <a:spcPct val="0"/>
              </a:spcBef>
            </a:pPr>
            <a:endParaRPr lang="en-US">
              <a:latin typeface="Times New Roman" pitchFamily="18" charset="0"/>
            </a:endParaRPr>
          </a:p>
        </p:txBody>
      </p:sp>
      <p:sp>
        <p:nvSpPr>
          <p:cNvPr id="63498" name="AutoShape 1034"/>
          <p:cNvSpPr>
            <a:spLocks noChangeArrowheads="1"/>
          </p:cNvSpPr>
          <p:nvPr/>
        </p:nvSpPr>
        <p:spPr bwMode="auto">
          <a:xfrm flipH="1">
            <a:off x="364065" y="3390479"/>
            <a:ext cx="846667" cy="371513"/>
          </a:xfrm>
          <a:prstGeom prst="curvedLeftArrow">
            <a:avLst>
              <a:gd name="adj1" fmla="val 50000"/>
              <a:gd name="adj2" fmla="val 84324"/>
              <a:gd name="adj3" fmla="val 223"/>
            </a:avLst>
          </a:prstGeom>
          <a:solidFill>
            <a:srgbClr val="FF6600">
              <a:alpha val="50000"/>
            </a:srgbClr>
          </a:solidFill>
          <a:ln w="9525">
            <a:solidFill>
              <a:srgbClr val="000000"/>
            </a:solidFill>
            <a:miter lim="800000"/>
            <a:headEnd/>
            <a:tailEnd/>
          </a:ln>
          <a:effectLst/>
        </p:spPr>
        <p:txBody>
          <a:bodyPr wrap="square" lIns="90000" tIns="46800" rIns="90000" bIns="46800" anchor="ctr">
            <a:spAutoFit/>
          </a:bodyPr>
          <a:lstStyle/>
          <a:p>
            <a:endParaRPr lang="el-GR"/>
          </a:p>
        </p:txBody>
      </p:sp>
      <p:sp>
        <p:nvSpPr>
          <p:cNvPr id="63500" name="AutoShape 1036"/>
          <p:cNvSpPr>
            <a:spLocks noChangeArrowheads="1"/>
          </p:cNvSpPr>
          <p:nvPr/>
        </p:nvSpPr>
        <p:spPr bwMode="auto">
          <a:xfrm flipH="1">
            <a:off x="541865" y="2757340"/>
            <a:ext cx="643467" cy="371513"/>
          </a:xfrm>
          <a:prstGeom prst="curvedLeftArrow">
            <a:avLst>
              <a:gd name="adj1" fmla="val 42162"/>
              <a:gd name="adj2" fmla="val 84324"/>
              <a:gd name="adj3" fmla="val 33333"/>
            </a:avLst>
          </a:prstGeom>
          <a:solidFill>
            <a:srgbClr val="FF6600">
              <a:alpha val="50000"/>
            </a:srgbClr>
          </a:solidFill>
          <a:ln w="9525">
            <a:solidFill>
              <a:srgbClr val="000000"/>
            </a:solidFill>
            <a:miter lim="800000"/>
            <a:headEnd/>
            <a:tailEnd/>
          </a:ln>
          <a:effectLst/>
        </p:spPr>
        <p:txBody>
          <a:bodyPr wrap="square" lIns="90000" tIns="46800" rIns="90000" bIns="46800" anchor="ctr">
            <a:spAutoFit/>
          </a:bodyPr>
          <a:lstStyle/>
          <a:p>
            <a:endParaRPr lang="el-GR"/>
          </a:p>
        </p:txBody>
      </p:sp>
      <p:sp>
        <p:nvSpPr>
          <p:cNvPr id="12" name="Rectangle 10"/>
          <p:cNvSpPr>
            <a:spLocks noChangeArrowheads="1"/>
          </p:cNvSpPr>
          <p:nvPr/>
        </p:nvSpPr>
        <p:spPr bwMode="auto">
          <a:xfrm>
            <a:off x="3217302" y="304785"/>
            <a:ext cx="5232400" cy="579438"/>
          </a:xfrm>
          <a:prstGeom prst="rect">
            <a:avLst/>
          </a:prstGeom>
          <a:noFill/>
          <a:ln w="9525">
            <a:noFill/>
            <a:miter lim="800000"/>
            <a:headEnd/>
            <a:tailEnd/>
          </a:ln>
          <a:effectLst>
            <a:outerShdw dist="107763" dir="2700000" algn="ctr" rotWithShape="0">
              <a:schemeClr val="bg2"/>
            </a:outerShdw>
          </a:effectLst>
        </p:spPr>
        <p:txBody>
          <a:bodyPr wrap="square">
            <a:spAutoFit/>
          </a:bodyPr>
          <a:lstStyle/>
          <a:p>
            <a:pPr indent="180975" algn="ctr">
              <a:spcBef>
                <a:spcPct val="0"/>
              </a:spcBef>
            </a:pPr>
            <a:r>
              <a:rPr lang="el-GR" sz="3200" b="1" dirty="0">
                <a:solidFill>
                  <a:schemeClr val="accent2">
                    <a:lumMod val="40000"/>
                    <a:lumOff val="60000"/>
                  </a:schemeClr>
                </a:solidFill>
                <a:effectLst>
                  <a:outerShdw blurRad="38100" dist="38100" dir="2700000" algn="tl">
                    <a:srgbClr val="000000"/>
                  </a:outerShdw>
                </a:effectLst>
              </a:rPr>
              <a:t>Δομή του </a:t>
            </a:r>
            <a:r>
              <a:rPr lang="el-GR" sz="3200" b="1" dirty="0" smtClean="0">
                <a:solidFill>
                  <a:schemeClr val="accent2">
                    <a:lumMod val="40000"/>
                    <a:lumOff val="60000"/>
                  </a:schemeClr>
                </a:solidFill>
                <a:effectLst>
                  <a:outerShdw blurRad="38100" dist="38100" dir="2700000" algn="tl">
                    <a:srgbClr val="000000"/>
                  </a:outerShdw>
                </a:effectLst>
              </a:rPr>
              <a:t>πυρήνα</a:t>
            </a:r>
            <a:endParaRPr lang="en-US" sz="3200" b="1" dirty="0">
              <a:solidFill>
                <a:schemeClr val="accent2">
                  <a:lumMod val="40000"/>
                  <a:lumOff val="60000"/>
                </a:schemeClr>
              </a:solidFill>
              <a:effectLst>
                <a:outerShdw blurRad="38100" dist="38100" dir="2700000" algn="tl">
                  <a:srgbClr val="000000"/>
                </a:outerShdw>
              </a:effectLst>
            </a:endParaRPr>
          </a:p>
        </p:txBody>
      </p:sp>
      <p:sp>
        <p:nvSpPr>
          <p:cNvPr id="13" name="12 - Θέση αριθμού διαφάνειας"/>
          <p:cNvSpPr>
            <a:spLocks noGrp="1"/>
          </p:cNvSpPr>
          <p:nvPr>
            <p:ph type="sldNum" sz="quarter" idx="12"/>
          </p:nvPr>
        </p:nvSpPr>
        <p:spPr/>
        <p:txBody>
          <a:bodyPr/>
          <a:lstStyle/>
          <a:p>
            <a:fld id="{C2F5A187-A889-495D-B202-899DA2CF5BAE}" type="slidenum">
              <a:rPr lang="en-US" smtClean="0"/>
              <a:pPr/>
              <a:t>7</a:t>
            </a:fld>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7" name="Text Box 5"/>
          <p:cNvSpPr txBox="1">
            <a:spLocks noChangeArrowheads="1"/>
          </p:cNvSpPr>
          <p:nvPr/>
        </p:nvSpPr>
        <p:spPr bwMode="auto">
          <a:xfrm>
            <a:off x="148313" y="176151"/>
            <a:ext cx="11887200" cy="707886"/>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4000" b="1" dirty="0" smtClean="0">
                <a:solidFill>
                  <a:srgbClr val="0F7698"/>
                </a:solidFill>
              </a:rPr>
              <a:t>Η έννοια του Δυναμικού</a:t>
            </a:r>
            <a:endParaRPr lang="en-US" sz="4000" b="1" dirty="0" smtClean="0">
              <a:solidFill>
                <a:srgbClr val="0F7698"/>
              </a:solidFill>
            </a:endParaRPr>
          </a:p>
        </p:txBody>
      </p:sp>
      <p:sp>
        <p:nvSpPr>
          <p:cNvPr id="31" name="30 - TextBox"/>
          <p:cNvSpPr txBox="1"/>
          <p:nvPr/>
        </p:nvSpPr>
        <p:spPr>
          <a:xfrm>
            <a:off x="541729" y="1161023"/>
            <a:ext cx="2904067" cy="461665"/>
          </a:xfrm>
          <a:prstGeom prst="rect">
            <a:avLst/>
          </a:prstGeom>
          <a:solidFill>
            <a:schemeClr val="accent1">
              <a:lumMod val="40000"/>
              <a:lumOff val="60000"/>
            </a:schemeClr>
          </a:solidFill>
          <a:scene3d>
            <a:camera prst="orthographicFront"/>
            <a:lightRig rig="threePt" dir="t"/>
          </a:scene3d>
          <a:sp3d>
            <a:bevelT/>
          </a:sp3d>
        </p:spPr>
        <p:txBody>
          <a:bodyPr wrap="square" rtlCol="0">
            <a:spAutoFit/>
          </a:bodyPr>
          <a:lstStyle/>
          <a:p>
            <a:pPr algn="ctr"/>
            <a:r>
              <a:rPr lang="el-GR" sz="2400" b="1" dirty="0" smtClean="0">
                <a:solidFill>
                  <a:srgbClr val="002060"/>
                </a:solidFill>
              </a:rPr>
              <a:t>Ηλεκτρικό Πεδίο</a:t>
            </a:r>
            <a:endParaRPr lang="el-GR" sz="2400" b="1" dirty="0">
              <a:solidFill>
                <a:srgbClr val="002060"/>
              </a:solidFill>
            </a:endParaRPr>
          </a:p>
        </p:txBody>
      </p:sp>
      <p:grpSp>
        <p:nvGrpSpPr>
          <p:cNvPr id="32" name="31 - Ομάδα"/>
          <p:cNvGrpSpPr/>
          <p:nvPr/>
        </p:nvGrpSpPr>
        <p:grpSpPr>
          <a:xfrm>
            <a:off x="4090723" y="1124499"/>
            <a:ext cx="5171090" cy="1734207"/>
            <a:chOff x="262759" y="1828800"/>
            <a:chExt cx="5171090" cy="1734207"/>
          </a:xfrm>
        </p:grpSpPr>
        <p:sp>
          <p:nvSpPr>
            <p:cNvPr id="33" name="32 - Στρογγυλεμένο ορθογώνιο"/>
            <p:cNvSpPr/>
            <p:nvPr/>
          </p:nvSpPr>
          <p:spPr>
            <a:xfrm>
              <a:off x="262759" y="1828800"/>
              <a:ext cx="5171090" cy="1734207"/>
            </a:xfrm>
            <a:prstGeom prst="roundRect">
              <a:avLst/>
            </a:prstGeom>
            <a:solidFill>
              <a:srgbClr val="5FCBEF">
                <a:alpha val="30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aphicFrame>
          <p:nvGraphicFramePr>
            <p:cNvPr id="34" name="Object 6"/>
            <p:cNvGraphicFramePr>
              <a:graphicFrameLocks noChangeAspect="1"/>
            </p:cNvGraphicFramePr>
            <p:nvPr/>
          </p:nvGraphicFramePr>
          <p:xfrm>
            <a:off x="440176" y="1904234"/>
            <a:ext cx="4916487" cy="1612900"/>
          </p:xfrm>
          <a:graphic>
            <a:graphicData uri="http://schemas.openxmlformats.org/presentationml/2006/ole">
              <mc:AlternateContent xmlns:mc="http://schemas.openxmlformats.org/markup-compatibility/2006">
                <mc:Choice xmlns:v="urn:schemas-microsoft-com:vml" Requires="v">
                  <p:oleObj spid="_x0000_s490542" name="Equation" r:id="rId3" imgW="3403440" imgH="1091880" progId="Equation.DSMT4">
                    <p:embed/>
                  </p:oleObj>
                </mc:Choice>
                <mc:Fallback>
                  <p:oleObj name="Equation" r:id="rId3" imgW="3403440" imgH="1091880" progId="Equation.DSMT4">
                    <p:embed/>
                    <p:pic>
                      <p:nvPicPr>
                        <p:cNvPr id="0"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176" y="1904234"/>
                          <a:ext cx="4916487" cy="161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41" name="40 - Ομάδα"/>
          <p:cNvGrpSpPr/>
          <p:nvPr/>
        </p:nvGrpSpPr>
        <p:grpSpPr>
          <a:xfrm>
            <a:off x="5216160" y="3465260"/>
            <a:ext cx="1723697" cy="809298"/>
            <a:chOff x="1177158" y="4572000"/>
            <a:chExt cx="1723697" cy="809298"/>
          </a:xfrm>
        </p:grpSpPr>
        <p:sp>
          <p:nvSpPr>
            <p:cNvPr id="42" name="41 - Στρογγυλεμένο ορθογώνιο"/>
            <p:cNvSpPr/>
            <p:nvPr/>
          </p:nvSpPr>
          <p:spPr>
            <a:xfrm>
              <a:off x="1177158" y="4572000"/>
              <a:ext cx="1723697" cy="809298"/>
            </a:xfrm>
            <a:prstGeom prst="roundRect">
              <a:avLst/>
            </a:prstGeom>
            <a:solidFill>
              <a:srgbClr val="5FCBEF">
                <a:alpha val="30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aphicFrame>
          <p:nvGraphicFramePr>
            <p:cNvPr id="43" name="Object 6"/>
            <p:cNvGraphicFramePr>
              <a:graphicFrameLocks noChangeAspect="1"/>
            </p:cNvGraphicFramePr>
            <p:nvPr/>
          </p:nvGraphicFramePr>
          <p:xfrm>
            <a:off x="1298849" y="4724018"/>
            <a:ext cx="1485900" cy="525462"/>
          </p:xfrm>
          <a:graphic>
            <a:graphicData uri="http://schemas.openxmlformats.org/presentationml/2006/ole">
              <mc:AlternateContent xmlns:mc="http://schemas.openxmlformats.org/markup-compatibility/2006">
                <mc:Choice xmlns:v="urn:schemas-microsoft-com:vml" Requires="v">
                  <p:oleObj spid="_x0000_s490543" name="Equation" r:id="rId5" imgW="1028520" imgH="355320" progId="Equation.DSMT4">
                    <p:embed/>
                  </p:oleObj>
                </mc:Choice>
                <mc:Fallback>
                  <p:oleObj name="Equation" r:id="rId5" imgW="1028520" imgH="355320" progId="Equation.DSMT4">
                    <p:embed/>
                    <p:pic>
                      <p:nvPicPr>
                        <p:cNvPr id="0"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8849" y="4724018"/>
                          <a:ext cx="1485900" cy="52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46" name="45 - Ομάδα"/>
          <p:cNvGrpSpPr/>
          <p:nvPr/>
        </p:nvGrpSpPr>
        <p:grpSpPr>
          <a:xfrm>
            <a:off x="943616" y="3443294"/>
            <a:ext cx="3184634" cy="877614"/>
            <a:chOff x="4561490" y="3873062"/>
            <a:chExt cx="3184634" cy="877614"/>
          </a:xfrm>
        </p:grpSpPr>
        <p:sp>
          <p:nvSpPr>
            <p:cNvPr id="44" name="43 - Στρογγυλεμένο ορθογώνιο"/>
            <p:cNvSpPr/>
            <p:nvPr/>
          </p:nvSpPr>
          <p:spPr>
            <a:xfrm>
              <a:off x="4561490" y="3873062"/>
              <a:ext cx="3184634" cy="877614"/>
            </a:xfrm>
            <a:prstGeom prst="roundRect">
              <a:avLst/>
            </a:prstGeom>
            <a:solidFill>
              <a:srgbClr val="5FCBEF">
                <a:alpha val="30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aphicFrame>
          <p:nvGraphicFramePr>
            <p:cNvPr id="490510" name="Object 14"/>
            <p:cNvGraphicFramePr>
              <a:graphicFrameLocks noChangeAspect="1"/>
            </p:cNvGraphicFramePr>
            <p:nvPr/>
          </p:nvGraphicFramePr>
          <p:xfrm>
            <a:off x="4698070" y="3875580"/>
            <a:ext cx="2897187" cy="833438"/>
          </p:xfrm>
          <a:graphic>
            <a:graphicData uri="http://schemas.openxmlformats.org/presentationml/2006/ole">
              <mc:AlternateContent xmlns:mc="http://schemas.openxmlformats.org/markup-compatibility/2006">
                <mc:Choice xmlns:v="urn:schemas-microsoft-com:vml" Requires="v">
                  <p:oleObj spid="_x0000_s490544" name="Equation" r:id="rId7" imgW="1854000" imgH="533160" progId="Equation.DSMT4">
                    <p:embed/>
                  </p:oleObj>
                </mc:Choice>
                <mc:Fallback>
                  <p:oleObj name="Equation" r:id="rId7" imgW="1854000" imgH="533160" progId="Equation.DSMT4">
                    <p:embed/>
                    <p:pic>
                      <p:nvPicPr>
                        <p:cNvPr id="0"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98070" y="3875580"/>
                          <a:ext cx="2897187" cy="83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48" name="47 - Έλλειψη"/>
          <p:cNvSpPr/>
          <p:nvPr/>
        </p:nvSpPr>
        <p:spPr>
          <a:xfrm>
            <a:off x="6195007" y="3558490"/>
            <a:ext cx="609600" cy="59908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55" name="54 - Shape"/>
          <p:cNvCxnSpPr/>
          <p:nvPr/>
        </p:nvCxnSpPr>
        <p:spPr>
          <a:xfrm rot="5400000">
            <a:off x="5845328" y="4429587"/>
            <a:ext cx="935632" cy="391616"/>
          </a:xfrm>
          <a:prstGeom prst="curvedConnector3">
            <a:avLst>
              <a:gd name="adj1" fmla="val 50000"/>
            </a:avLst>
          </a:prstGeom>
          <a:ln w="38100">
            <a:tailEnd type="stealth" w="lg" len="lg"/>
          </a:ln>
        </p:spPr>
        <p:style>
          <a:lnRef idx="1">
            <a:schemeClr val="accent1"/>
          </a:lnRef>
          <a:fillRef idx="0">
            <a:schemeClr val="accent1"/>
          </a:fillRef>
          <a:effectRef idx="0">
            <a:schemeClr val="accent1"/>
          </a:effectRef>
          <a:fontRef idx="minor">
            <a:schemeClr val="tx1"/>
          </a:fontRef>
        </p:style>
      </p:cxnSp>
      <p:sp>
        <p:nvSpPr>
          <p:cNvPr id="56" name="55 - TextBox"/>
          <p:cNvSpPr txBox="1"/>
          <p:nvPr/>
        </p:nvSpPr>
        <p:spPr>
          <a:xfrm>
            <a:off x="4782207" y="5087014"/>
            <a:ext cx="2984938" cy="400110"/>
          </a:xfrm>
          <a:prstGeom prst="rect">
            <a:avLst/>
          </a:prstGeom>
          <a:solidFill>
            <a:srgbClr val="FF9900"/>
          </a:solidFill>
          <a:scene3d>
            <a:camera prst="orthographicFront"/>
            <a:lightRig rig="threePt" dir="t"/>
          </a:scene3d>
          <a:sp3d>
            <a:bevelT/>
          </a:sp3d>
        </p:spPr>
        <p:txBody>
          <a:bodyPr wrap="square" rtlCol="0">
            <a:spAutoFit/>
          </a:bodyPr>
          <a:lstStyle/>
          <a:p>
            <a:pPr algn="ctr"/>
            <a:r>
              <a:rPr lang="el-GR" sz="2000" b="1" dirty="0" smtClean="0"/>
              <a:t>ΒΑΘΜΙΔΑ ΔΥΝΑΜΙΚΟΥ</a:t>
            </a:r>
            <a:endParaRPr lang="el-GR" sz="2000" b="1" dirty="0"/>
          </a:p>
        </p:txBody>
      </p:sp>
      <p:grpSp>
        <p:nvGrpSpPr>
          <p:cNvPr id="57" name="56 - Ομάδα"/>
          <p:cNvGrpSpPr/>
          <p:nvPr/>
        </p:nvGrpSpPr>
        <p:grpSpPr>
          <a:xfrm>
            <a:off x="5512680" y="5680790"/>
            <a:ext cx="1723697" cy="809298"/>
            <a:chOff x="1502979" y="3878317"/>
            <a:chExt cx="1723697" cy="809298"/>
          </a:xfrm>
        </p:grpSpPr>
        <p:sp>
          <p:nvSpPr>
            <p:cNvPr id="58" name="57 - Στρογγυλεμένο ορθογώνιο"/>
            <p:cNvSpPr/>
            <p:nvPr/>
          </p:nvSpPr>
          <p:spPr>
            <a:xfrm>
              <a:off x="1502979" y="3878317"/>
              <a:ext cx="1723697" cy="809298"/>
            </a:xfrm>
            <a:prstGeom prst="roundRect">
              <a:avLst/>
            </a:prstGeom>
            <a:solidFill>
              <a:srgbClr val="5FCBEF">
                <a:alpha val="30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aphicFrame>
          <p:nvGraphicFramePr>
            <p:cNvPr id="59" name="Object 6"/>
            <p:cNvGraphicFramePr>
              <a:graphicFrameLocks noChangeAspect="1"/>
            </p:cNvGraphicFramePr>
            <p:nvPr/>
          </p:nvGraphicFramePr>
          <p:xfrm>
            <a:off x="1651488" y="4030283"/>
            <a:ext cx="1430337" cy="525462"/>
          </p:xfrm>
          <a:graphic>
            <a:graphicData uri="http://schemas.openxmlformats.org/presentationml/2006/ole">
              <mc:AlternateContent xmlns:mc="http://schemas.openxmlformats.org/markup-compatibility/2006">
                <mc:Choice xmlns:v="urn:schemas-microsoft-com:vml" Requires="v">
                  <p:oleObj spid="_x0000_s490545" name="Equation" r:id="rId9" imgW="990360" imgH="355320" progId="Equation.DSMT4">
                    <p:embed/>
                  </p:oleObj>
                </mc:Choice>
                <mc:Fallback>
                  <p:oleObj name="Equation" r:id="rId9" imgW="990360" imgH="355320" progId="Equation.DSMT4">
                    <p:embed/>
                    <p:pic>
                      <p:nvPicPr>
                        <p:cNvPr id="0"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51488" y="4030283"/>
                          <a:ext cx="1430337" cy="52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40" name="39 - Θέση αριθμού διαφάνειας"/>
          <p:cNvSpPr>
            <a:spLocks noGrp="1"/>
          </p:cNvSpPr>
          <p:nvPr>
            <p:ph type="sldNum" sz="quarter" idx="12"/>
          </p:nvPr>
        </p:nvSpPr>
        <p:spPr/>
        <p:txBody>
          <a:bodyPr/>
          <a:lstStyle/>
          <a:p>
            <a:fld id="{C2F5A187-A889-495D-B202-899DA2CF5BAE}" type="slidenum">
              <a:rPr lang="en-US" smtClean="0"/>
              <a:pPr/>
              <a:t>70</a:t>
            </a:fld>
            <a:endParaRPr 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7" name="Text Box 5"/>
          <p:cNvSpPr txBox="1">
            <a:spLocks noChangeArrowheads="1"/>
          </p:cNvSpPr>
          <p:nvPr/>
        </p:nvSpPr>
        <p:spPr bwMode="auto">
          <a:xfrm>
            <a:off x="148313" y="2267641"/>
            <a:ext cx="11887200" cy="707886"/>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4000" b="1" dirty="0" smtClean="0">
                <a:solidFill>
                  <a:srgbClr val="0F7698"/>
                </a:solidFill>
              </a:rPr>
              <a:t>Προβλήματα υπολογισμού  Δυναμικού</a:t>
            </a:r>
            <a:endParaRPr lang="en-US" sz="4000" b="1" dirty="0" smtClean="0">
              <a:solidFill>
                <a:srgbClr val="0F7698"/>
              </a:solidFill>
            </a:endParaRPr>
          </a:p>
        </p:txBody>
      </p:sp>
      <p:sp>
        <p:nvSpPr>
          <p:cNvPr id="7" name="6 - Θέση αριθμού διαφάνειας"/>
          <p:cNvSpPr>
            <a:spLocks noGrp="1"/>
          </p:cNvSpPr>
          <p:nvPr>
            <p:ph type="sldNum" sz="quarter" idx="12"/>
          </p:nvPr>
        </p:nvSpPr>
        <p:spPr/>
        <p:txBody>
          <a:bodyPr/>
          <a:lstStyle/>
          <a:p>
            <a:fld id="{C2F5A187-A889-495D-B202-899DA2CF5BAE}" type="slidenum">
              <a:rPr lang="en-US" smtClean="0"/>
              <a:pPr/>
              <a:t>71</a:t>
            </a:fld>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7" name="Text Box 5"/>
          <p:cNvSpPr txBox="1">
            <a:spLocks noChangeArrowheads="1"/>
          </p:cNvSpPr>
          <p:nvPr/>
        </p:nvSpPr>
        <p:spPr bwMode="auto">
          <a:xfrm>
            <a:off x="148313" y="60541"/>
            <a:ext cx="11887200" cy="707886"/>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4000" b="1" dirty="0" smtClean="0">
                <a:solidFill>
                  <a:srgbClr val="0F7698"/>
                </a:solidFill>
              </a:rPr>
              <a:t>Προβλήματα υπολογισμού  Δυναμικού</a:t>
            </a:r>
            <a:endParaRPr lang="en-US" sz="4000" b="1" dirty="0" smtClean="0">
              <a:solidFill>
                <a:srgbClr val="0F7698"/>
              </a:solidFill>
            </a:endParaRPr>
          </a:p>
        </p:txBody>
      </p:sp>
      <p:sp>
        <p:nvSpPr>
          <p:cNvPr id="4" name="Rectangle 2"/>
          <p:cNvSpPr txBox="1">
            <a:spLocks noChangeArrowheads="1"/>
          </p:cNvSpPr>
          <p:nvPr/>
        </p:nvSpPr>
        <p:spPr>
          <a:xfrm>
            <a:off x="236490" y="840830"/>
            <a:ext cx="11734800" cy="609600"/>
          </a:xfrm>
          <a:prstGeom prst="rect">
            <a:avLst/>
          </a:prstGeom>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err="1" smtClean="0">
                <a:ln>
                  <a:noFill/>
                </a:ln>
                <a:solidFill>
                  <a:srgbClr val="0D3857"/>
                </a:solidFill>
                <a:effectLst/>
                <a:uLnTx/>
                <a:uFillTx/>
                <a:latin typeface="+mj-lt"/>
                <a:ea typeface="+mj-ea"/>
                <a:cs typeface="+mj-cs"/>
              </a:rPr>
              <a:t>Ηλεκτρικό</a:t>
            </a:r>
            <a:r>
              <a:rPr kumimoji="0" lang="en-US" sz="2800" b="1" i="0" u="none" strike="noStrike" kern="1200" cap="none" spc="0" normalizeH="0" baseline="0" noProof="0" dirty="0" smtClean="0">
                <a:ln>
                  <a:noFill/>
                </a:ln>
                <a:solidFill>
                  <a:srgbClr val="0D3857"/>
                </a:solidFill>
                <a:effectLst/>
                <a:uLnTx/>
                <a:uFillTx/>
                <a:latin typeface="+mj-lt"/>
                <a:ea typeface="+mj-ea"/>
                <a:cs typeface="+mj-cs"/>
              </a:rPr>
              <a:t> </a:t>
            </a:r>
            <a:r>
              <a:rPr kumimoji="0" lang="en-US" sz="2800" b="1" i="0" u="none" strike="noStrike" kern="1200" cap="none" spc="0" normalizeH="0" baseline="0" noProof="0" dirty="0" err="1" smtClean="0">
                <a:ln>
                  <a:noFill/>
                </a:ln>
                <a:solidFill>
                  <a:srgbClr val="0D3857"/>
                </a:solidFill>
                <a:effectLst/>
                <a:uLnTx/>
                <a:uFillTx/>
                <a:latin typeface="+mj-lt"/>
                <a:ea typeface="+mj-ea"/>
                <a:cs typeface="+mj-cs"/>
              </a:rPr>
              <a:t>δυναμικό</a:t>
            </a:r>
            <a:r>
              <a:rPr kumimoji="0" lang="en-US" sz="2800" b="1" i="0" u="none" strike="noStrike" kern="1200" cap="none" spc="0" normalizeH="0" baseline="0" noProof="0" dirty="0" smtClean="0">
                <a:ln>
                  <a:noFill/>
                </a:ln>
                <a:solidFill>
                  <a:srgbClr val="0D3857"/>
                </a:solidFill>
                <a:effectLst/>
                <a:uLnTx/>
                <a:uFillTx/>
                <a:latin typeface="+mj-lt"/>
                <a:ea typeface="+mj-ea"/>
                <a:cs typeface="+mj-cs"/>
              </a:rPr>
              <a:t> </a:t>
            </a:r>
            <a:r>
              <a:rPr kumimoji="0" lang="en-US" sz="2800" b="1" i="0" u="none" strike="noStrike" kern="1200" cap="none" spc="0" normalizeH="0" baseline="0" noProof="0" dirty="0" err="1" smtClean="0">
                <a:ln>
                  <a:noFill/>
                </a:ln>
                <a:solidFill>
                  <a:srgbClr val="0D3857"/>
                </a:solidFill>
                <a:effectLst/>
                <a:uLnTx/>
                <a:uFillTx/>
                <a:latin typeface="+mj-lt"/>
                <a:ea typeface="+mj-ea"/>
                <a:cs typeface="+mj-cs"/>
              </a:rPr>
              <a:t>συνεχούς</a:t>
            </a:r>
            <a:r>
              <a:rPr kumimoji="0" lang="en-US" sz="2800" b="1" i="0" u="none" strike="noStrike" kern="1200" cap="none" spc="0" normalizeH="0" baseline="0" noProof="0" dirty="0" smtClean="0">
                <a:ln>
                  <a:noFill/>
                </a:ln>
                <a:solidFill>
                  <a:srgbClr val="0D3857"/>
                </a:solidFill>
                <a:effectLst/>
                <a:uLnTx/>
                <a:uFillTx/>
                <a:latin typeface="+mj-lt"/>
                <a:ea typeface="+mj-ea"/>
                <a:cs typeface="+mj-cs"/>
              </a:rPr>
              <a:t> </a:t>
            </a:r>
            <a:r>
              <a:rPr kumimoji="0" lang="en-US" sz="2800" b="1" i="0" u="none" strike="noStrike" kern="1200" cap="none" spc="0" normalizeH="0" baseline="0" noProof="0" dirty="0" err="1" smtClean="0">
                <a:ln>
                  <a:noFill/>
                </a:ln>
                <a:solidFill>
                  <a:srgbClr val="0D3857"/>
                </a:solidFill>
                <a:effectLst/>
                <a:uLnTx/>
                <a:uFillTx/>
                <a:latin typeface="+mj-lt"/>
                <a:ea typeface="+mj-ea"/>
                <a:cs typeface="+mj-cs"/>
              </a:rPr>
              <a:t>κατανομής</a:t>
            </a:r>
            <a:r>
              <a:rPr kumimoji="0" lang="en-US" sz="2800" b="1" i="0" u="none" strike="noStrike" kern="1200" cap="none" spc="0" normalizeH="0" baseline="0" noProof="0" dirty="0" smtClean="0">
                <a:ln>
                  <a:noFill/>
                </a:ln>
                <a:solidFill>
                  <a:srgbClr val="0D3857"/>
                </a:solidFill>
                <a:effectLst/>
                <a:uLnTx/>
                <a:uFillTx/>
                <a:latin typeface="+mj-lt"/>
                <a:ea typeface="+mj-ea"/>
                <a:cs typeface="+mj-cs"/>
              </a:rPr>
              <a:t> </a:t>
            </a:r>
            <a:r>
              <a:rPr kumimoji="0" lang="en-US" sz="2800" b="1" i="0" u="none" strike="noStrike" kern="1200" cap="none" spc="0" normalizeH="0" baseline="0" noProof="0" dirty="0" err="1" smtClean="0">
                <a:ln>
                  <a:noFill/>
                </a:ln>
                <a:solidFill>
                  <a:srgbClr val="0D3857"/>
                </a:solidFill>
                <a:effectLst/>
                <a:uLnTx/>
                <a:uFillTx/>
                <a:latin typeface="+mj-lt"/>
                <a:ea typeface="+mj-ea"/>
                <a:cs typeface="+mj-cs"/>
              </a:rPr>
              <a:t>φορτίου</a:t>
            </a:r>
            <a:endParaRPr kumimoji="0" lang="en-US" sz="2800" b="1" i="0" u="none" strike="noStrike" kern="1200" cap="none" spc="0" normalizeH="0" baseline="0" noProof="0" dirty="0" smtClean="0">
              <a:ln>
                <a:noFill/>
              </a:ln>
              <a:solidFill>
                <a:srgbClr val="0D3857"/>
              </a:solidFill>
              <a:effectLst/>
              <a:uLnTx/>
              <a:uFillTx/>
              <a:latin typeface="+mj-lt"/>
              <a:ea typeface="+mj-ea"/>
              <a:cs typeface="+mj-cs"/>
            </a:endParaRPr>
          </a:p>
        </p:txBody>
      </p:sp>
      <p:sp>
        <p:nvSpPr>
          <p:cNvPr id="6" name="Rectangle 3"/>
          <p:cNvSpPr txBox="1">
            <a:spLocks noChangeArrowheads="1"/>
          </p:cNvSpPr>
          <p:nvPr/>
        </p:nvSpPr>
        <p:spPr>
          <a:xfrm>
            <a:off x="252248" y="1686910"/>
            <a:ext cx="6831723" cy="2317525"/>
          </a:xfrm>
          <a:prstGeom prst="rect">
            <a:avLst/>
          </a:prstGeom>
          <a:solidFill>
            <a:schemeClr val="bg1"/>
          </a:solidFill>
          <a:scene3d>
            <a:camera prst="orthographicFront"/>
            <a:lightRig rig="threePt" dir="t"/>
          </a:scene3d>
          <a:sp3d>
            <a:bevelT/>
          </a:sp3d>
        </p:spPr>
        <p:txBody>
          <a:bodyPr/>
          <a:lstStyle/>
          <a:p>
            <a:pPr marL="0" marR="0" lvl="0" indent="0" defTabSz="457200" rtl="0" eaLnBrk="1" fontAlgn="auto" latinLnBrk="0" hangingPunct="1">
              <a:lnSpc>
                <a:spcPct val="100000"/>
              </a:lnSpc>
              <a:spcBef>
                <a:spcPts val="1000"/>
              </a:spcBef>
              <a:spcAft>
                <a:spcPts val="0"/>
              </a:spcAft>
              <a:buClr>
                <a:schemeClr val="accent1"/>
              </a:buClr>
              <a:buSzPct val="80000"/>
              <a:tabLst/>
              <a:defRPr/>
            </a:pPr>
            <a:r>
              <a:rPr kumimoji="0" lang="en-US" sz="2000" b="1" i="0" u="none" strike="noStrike" kern="1200" cap="none" spc="0" normalizeH="0" baseline="0" noProof="0" dirty="0" smtClean="0">
                <a:ln>
                  <a:noFill/>
                </a:ln>
                <a:solidFill>
                  <a:srgbClr val="000000"/>
                </a:solidFill>
                <a:effectLst/>
                <a:uLnTx/>
                <a:uFillTx/>
                <a:latin typeface="+mn-lt"/>
                <a:ea typeface="+mn-ea"/>
                <a:cs typeface="+mn-cs"/>
              </a:rPr>
              <a:t>Η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κατανομή</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φορτίου</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είναι</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γνωστή</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a:t>
            </a:r>
          </a:p>
          <a:p>
            <a:pPr marL="273050" marR="0" lvl="0" indent="-273050"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Θεωρούμε</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l-GR" sz="2000" b="1" i="0" u="none" strike="noStrike" kern="1200" cap="none" spc="0" normalizeH="0" baseline="0" noProof="0" dirty="0" smtClean="0">
                <a:ln>
                  <a:noFill/>
                </a:ln>
                <a:solidFill>
                  <a:srgbClr val="000000"/>
                </a:solidFill>
                <a:effectLst/>
                <a:uLnTx/>
                <a:uFillTx/>
                <a:latin typeface="+mn-lt"/>
                <a:ea typeface="+mn-ea"/>
                <a:cs typeface="+mn-cs"/>
              </a:rPr>
              <a:t>ένα μικρό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στοιχειώδες</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φορτίο</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1" u="none" strike="noStrike" kern="1200" cap="none" spc="0" normalizeH="0" baseline="0" noProof="0" dirty="0" err="1" smtClean="0">
                <a:ln>
                  <a:noFill/>
                </a:ln>
                <a:solidFill>
                  <a:srgbClr val="000000"/>
                </a:solidFill>
                <a:effectLst/>
                <a:uLnTx/>
                <a:uFillTx/>
                <a:latin typeface="+mn-lt"/>
                <a:ea typeface="+mn-ea"/>
                <a:cs typeface="+mn-cs"/>
              </a:rPr>
              <a:t>dq</a:t>
            </a:r>
            <a:r>
              <a:rPr kumimoji="0" lang="el-GR" sz="2000" b="1" i="1" u="none" strike="noStrike" kern="1200" cap="none" spc="0" normalizeH="0" baseline="0" noProof="0" dirty="0" smtClean="0">
                <a:ln>
                  <a:noFill/>
                </a:ln>
                <a:solidFill>
                  <a:srgbClr val="000000"/>
                </a:solidFill>
                <a:effectLst/>
                <a:uLnTx/>
                <a:uFillTx/>
                <a:latin typeface="+mn-lt"/>
                <a:ea typeface="+mn-ea"/>
                <a:cs typeface="+mn-cs"/>
              </a:rPr>
              <a:t>.</a:t>
            </a:r>
            <a:endParaRPr kumimoji="0" lang="en-US" sz="2000" b="1" i="1" u="none" strike="noStrike" kern="1200" cap="none" spc="0" normalizeH="0" baseline="0" noProof="0" dirty="0" smtClean="0">
              <a:ln>
                <a:noFill/>
              </a:ln>
              <a:solidFill>
                <a:srgbClr val="000000"/>
              </a:solidFill>
              <a:effectLst/>
              <a:uLnTx/>
              <a:uFillTx/>
              <a:latin typeface="+mn-lt"/>
              <a:ea typeface="+mn-ea"/>
              <a:cs typeface="+mn-cs"/>
            </a:endParaRPr>
          </a:p>
          <a:p>
            <a:pPr marL="273050" marR="0" lvl="1" indent="-273050" defTabSz="457200" rtl="0" eaLnBrk="1" fontAlgn="auto" latinLnBrk="0" hangingPunct="1">
              <a:lnSpc>
                <a:spcPct val="100000"/>
              </a:lnSpc>
              <a:spcBef>
                <a:spcPts val="1000"/>
              </a:spcBef>
              <a:spcAft>
                <a:spcPts val="0"/>
              </a:spcAft>
              <a:buClr>
                <a:srgbClr val="2187BA"/>
              </a:buClr>
              <a:buSzPct val="80000"/>
              <a:buFont typeface="Wingdings 3" charset="2"/>
              <a:buChar char=""/>
              <a:tabLst/>
              <a:defRPr/>
            </a:pPr>
            <a:r>
              <a:rPr kumimoji="0" lang="el-GR" sz="2000" b="1" i="0" u="none" strike="noStrike" kern="1200" cap="none" spc="0" normalizeH="0" baseline="0" noProof="0" dirty="0" smtClean="0">
                <a:ln>
                  <a:noFill/>
                </a:ln>
                <a:solidFill>
                  <a:srgbClr val="000000"/>
                </a:solidFill>
                <a:effectLst/>
                <a:uLnTx/>
                <a:uFillTx/>
                <a:latin typeface="+mn-lt"/>
                <a:ea typeface="+mn-ea"/>
                <a:cs typeface="+mn-cs"/>
              </a:rPr>
              <a:t>Ε</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κλαμβάνουμε</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l-GR" sz="2000" b="1" i="0" u="none" strike="noStrike" kern="1200" cap="none" spc="0" normalizeH="0" baseline="0" noProof="0" dirty="0" smtClean="0">
                <a:ln>
                  <a:noFill/>
                </a:ln>
                <a:solidFill>
                  <a:srgbClr val="000000"/>
                </a:solidFill>
                <a:effectLst/>
                <a:uLnTx/>
                <a:uFillTx/>
                <a:latin typeface="+mn-lt"/>
                <a:ea typeface="+mn-ea"/>
                <a:cs typeface="+mn-cs"/>
              </a:rPr>
              <a:t>το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φορτίο</a:t>
            </a:r>
            <a:r>
              <a:rPr kumimoji="0" lang="el-GR"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ως</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l-GR"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σημειακό</a:t>
            </a:r>
            <a:r>
              <a:rPr kumimoji="0" lang="el-GR" sz="2000" b="1" i="0" u="none" strike="noStrike" kern="1200" cap="none" spc="0" normalizeH="0" baseline="0" noProof="0" dirty="0" smtClean="0">
                <a:ln>
                  <a:noFill/>
                </a:ln>
                <a:solidFill>
                  <a:srgbClr val="000000"/>
                </a:solidFill>
                <a:effectLst/>
                <a:uLnTx/>
                <a:uFillTx/>
                <a:latin typeface="+mn-lt"/>
                <a:ea typeface="+mn-ea"/>
                <a:cs typeface="+mn-cs"/>
              </a:rPr>
              <a:t>.</a:t>
            </a:r>
            <a:endParaRPr kumimoji="0" lang="en-US" sz="2000" b="1" i="0" u="none" strike="noStrike" kern="1200" cap="none" spc="0" normalizeH="0" baseline="0" noProof="0" dirty="0" smtClean="0">
              <a:ln>
                <a:noFill/>
              </a:ln>
              <a:solidFill>
                <a:srgbClr val="000000"/>
              </a:solidFill>
              <a:effectLst/>
              <a:uLnTx/>
              <a:uFillTx/>
              <a:latin typeface="+mn-lt"/>
              <a:ea typeface="+mn-ea"/>
              <a:cs typeface="+mn-cs"/>
            </a:endParaRPr>
          </a:p>
          <a:p>
            <a:pPr marL="273050" marR="0" lvl="0" indent="-273050"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l-GR"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Το</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δυναμικό</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σε</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οποιοδήποτε</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σημείο</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λόγω</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αυτού</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του</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στοιχειώδους</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φορτίου</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είναι</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a:t>
            </a:r>
          </a:p>
        </p:txBody>
      </p:sp>
      <p:graphicFrame>
        <p:nvGraphicFramePr>
          <p:cNvPr id="7" name="Object 7"/>
          <p:cNvGraphicFramePr>
            <a:graphicFrameLocks noChangeAspect="1"/>
          </p:cNvGraphicFramePr>
          <p:nvPr/>
        </p:nvGraphicFramePr>
        <p:xfrm>
          <a:off x="1079500" y="4240213"/>
          <a:ext cx="2447925" cy="1052512"/>
        </p:xfrm>
        <a:graphic>
          <a:graphicData uri="http://schemas.openxmlformats.org/presentationml/2006/ole">
            <mc:AlternateContent xmlns:mc="http://schemas.openxmlformats.org/markup-compatibility/2006">
              <mc:Choice xmlns:v="urn:schemas-microsoft-com:vml" Requires="v">
                <p:oleObj spid="_x0000_s471053" name="Equation" r:id="rId3" imgW="1002960" imgH="431640" progId="Equation.DSMT4">
                  <p:embed/>
                </p:oleObj>
              </mc:Choice>
              <mc:Fallback>
                <p:oleObj name="Equation" r:id="rId3" imgW="1002960" imgH="431640" progId="Equation.DSMT4">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0" y="4240213"/>
                        <a:ext cx="2447925" cy="1052512"/>
                      </a:xfrm>
                      <a:prstGeom prst="rect">
                        <a:avLst/>
                      </a:prstGeom>
                      <a:solidFill>
                        <a:srgbClr val="FF9900"/>
                      </a:solidFill>
                    </p:spPr>
                  </p:pic>
                </p:oleObj>
              </mc:Fallback>
            </mc:AlternateContent>
          </a:graphicData>
        </a:graphic>
      </p:graphicFrame>
      <p:pic>
        <p:nvPicPr>
          <p:cNvPr id="8" name="Picture 8" descr="27819_2514"/>
          <p:cNvPicPr>
            <a:picLocks noChangeAspect="1" noChangeArrowheads="1"/>
          </p:cNvPicPr>
          <p:nvPr/>
        </p:nvPicPr>
        <p:blipFill>
          <a:blip r:embed="rId5" cstate="print"/>
          <a:srcRect/>
          <a:stretch>
            <a:fillRect/>
          </a:stretch>
        </p:blipFill>
        <p:spPr bwMode="auto">
          <a:xfrm>
            <a:off x="7176402" y="1487334"/>
            <a:ext cx="3533639" cy="3811824"/>
          </a:xfrm>
          <a:prstGeom prst="rect">
            <a:avLst/>
          </a:prstGeom>
          <a:noFill/>
          <a:ln w="9525">
            <a:noFill/>
            <a:miter lim="800000"/>
            <a:headEnd/>
            <a:tailEnd/>
          </a:ln>
          <a:scene3d>
            <a:camera prst="orthographicFront"/>
            <a:lightRig rig="threePt" dir="t"/>
          </a:scene3d>
          <a:sp3d>
            <a:bevelT/>
          </a:sp3d>
        </p:spPr>
      </p:pic>
      <p:sp>
        <p:nvSpPr>
          <p:cNvPr id="9" name="Rectangle 3"/>
          <p:cNvSpPr txBox="1">
            <a:spLocks noChangeArrowheads="1"/>
          </p:cNvSpPr>
          <p:nvPr/>
        </p:nvSpPr>
        <p:spPr>
          <a:xfrm>
            <a:off x="514990" y="5444346"/>
            <a:ext cx="11109451" cy="1313793"/>
          </a:xfrm>
          <a:prstGeom prst="rect">
            <a:avLst/>
          </a:prstGeom>
        </p:spPr>
        <p:txBody>
          <a:bodyPr/>
          <a:lstStyle/>
          <a:p>
            <a:pPr marL="0" marR="0" lvl="0" indent="0" algn="l"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n-US" b="1" i="0" u="none" strike="noStrike" kern="1200" cap="none" spc="0" normalizeH="0" baseline="0" noProof="0" dirty="0" err="1" smtClean="0">
                <a:ln>
                  <a:noFill/>
                </a:ln>
                <a:solidFill>
                  <a:srgbClr val="000000"/>
                </a:solidFill>
                <a:effectLst/>
                <a:uLnTx/>
                <a:uFillTx/>
                <a:latin typeface="+mn-lt"/>
                <a:ea typeface="+mn-ea"/>
                <a:cs typeface="+mn-cs"/>
              </a:rPr>
              <a:t>Για</a:t>
            </a:r>
            <a:r>
              <a:rPr kumimoji="0" lang="en-US" b="1" i="0" u="none" strike="noStrike" kern="1200" cap="none" spc="0" normalizeH="0" baseline="0" noProof="0" dirty="0" smtClean="0">
                <a:ln>
                  <a:noFill/>
                </a:ln>
                <a:solidFill>
                  <a:srgbClr val="000000"/>
                </a:solidFill>
                <a:effectLst/>
                <a:uLnTx/>
                <a:uFillTx/>
                <a:latin typeface="+mn-lt"/>
                <a:ea typeface="+mn-ea"/>
                <a:cs typeface="+mn-cs"/>
              </a:rPr>
              <a:t> </a:t>
            </a:r>
            <a:r>
              <a:rPr kumimoji="0" lang="en-US" b="1" i="0" u="none" strike="noStrike" kern="1200" cap="none" spc="0" normalizeH="0" baseline="0" noProof="0" dirty="0" err="1" smtClean="0">
                <a:ln>
                  <a:noFill/>
                </a:ln>
                <a:solidFill>
                  <a:srgbClr val="000000"/>
                </a:solidFill>
                <a:effectLst/>
                <a:uLnTx/>
                <a:uFillTx/>
                <a:latin typeface="+mn-lt"/>
                <a:ea typeface="+mn-ea"/>
                <a:cs typeface="+mn-cs"/>
              </a:rPr>
              <a:t>να</a:t>
            </a:r>
            <a:r>
              <a:rPr kumimoji="0" lang="en-US" b="1" i="0" u="none" strike="noStrike" kern="1200" cap="none" spc="0" normalizeH="0" baseline="0" noProof="0" dirty="0" smtClean="0">
                <a:ln>
                  <a:noFill/>
                </a:ln>
                <a:solidFill>
                  <a:srgbClr val="000000"/>
                </a:solidFill>
                <a:effectLst/>
                <a:uLnTx/>
                <a:uFillTx/>
                <a:latin typeface="+mn-lt"/>
                <a:ea typeface="+mn-ea"/>
                <a:cs typeface="+mn-cs"/>
              </a:rPr>
              <a:t> </a:t>
            </a:r>
            <a:r>
              <a:rPr kumimoji="0" lang="en-US" b="1" i="0" u="none" strike="noStrike" kern="1200" cap="none" spc="0" normalizeH="0" baseline="0" noProof="0" dirty="0" err="1" smtClean="0">
                <a:ln>
                  <a:noFill/>
                </a:ln>
                <a:solidFill>
                  <a:srgbClr val="000000"/>
                </a:solidFill>
                <a:effectLst/>
                <a:uLnTx/>
                <a:uFillTx/>
                <a:latin typeface="+mn-lt"/>
                <a:ea typeface="+mn-ea"/>
                <a:cs typeface="+mn-cs"/>
              </a:rPr>
              <a:t>βρούμε</a:t>
            </a:r>
            <a:r>
              <a:rPr kumimoji="0" lang="en-US" b="1" i="0" u="none" strike="noStrike" kern="1200" cap="none" spc="0" normalizeH="0" baseline="0" noProof="0" dirty="0" smtClean="0">
                <a:ln>
                  <a:noFill/>
                </a:ln>
                <a:solidFill>
                  <a:srgbClr val="000000"/>
                </a:solidFill>
                <a:effectLst/>
                <a:uLnTx/>
                <a:uFillTx/>
                <a:latin typeface="+mn-lt"/>
                <a:ea typeface="+mn-ea"/>
                <a:cs typeface="+mn-cs"/>
              </a:rPr>
              <a:t> </a:t>
            </a:r>
            <a:r>
              <a:rPr kumimoji="0" lang="en-US" b="1" i="0" u="none" strike="noStrike" kern="1200" cap="none" spc="0" normalizeH="0" baseline="0" noProof="0" dirty="0" err="1" smtClean="0">
                <a:ln>
                  <a:noFill/>
                </a:ln>
                <a:solidFill>
                  <a:srgbClr val="000000"/>
                </a:solidFill>
                <a:effectLst/>
                <a:uLnTx/>
                <a:uFillTx/>
                <a:latin typeface="+mn-lt"/>
                <a:ea typeface="+mn-ea"/>
                <a:cs typeface="+mn-cs"/>
              </a:rPr>
              <a:t>το</a:t>
            </a:r>
            <a:r>
              <a:rPr kumimoji="0" lang="en-US" b="1" i="0" u="none" strike="noStrike" kern="1200" cap="none" spc="0" normalizeH="0" baseline="0" noProof="0" dirty="0" smtClean="0">
                <a:ln>
                  <a:noFill/>
                </a:ln>
                <a:solidFill>
                  <a:srgbClr val="000000"/>
                </a:solidFill>
                <a:effectLst/>
                <a:uLnTx/>
                <a:uFillTx/>
                <a:latin typeface="+mn-lt"/>
                <a:ea typeface="+mn-ea"/>
                <a:cs typeface="+mn-cs"/>
              </a:rPr>
              <a:t> </a:t>
            </a:r>
            <a:r>
              <a:rPr kumimoji="0" lang="el-GR" b="1" i="0" u="none" strike="noStrike" kern="1200" cap="none" spc="0" normalizeH="0" baseline="0" noProof="0" dirty="0" smtClean="0">
                <a:ln>
                  <a:noFill/>
                </a:ln>
                <a:solidFill>
                  <a:srgbClr val="000000"/>
                </a:solidFill>
                <a:effectLst/>
                <a:uLnTx/>
                <a:uFillTx/>
                <a:latin typeface="+mn-lt"/>
                <a:ea typeface="+mn-ea"/>
                <a:cs typeface="+mn-cs"/>
              </a:rPr>
              <a:t>συν</a:t>
            </a:r>
            <a:r>
              <a:rPr kumimoji="0" lang="en-US" b="1" i="0" u="none" strike="noStrike" kern="1200" cap="none" spc="0" normalizeH="0" baseline="0" noProof="0" dirty="0" err="1" smtClean="0">
                <a:ln>
                  <a:noFill/>
                </a:ln>
                <a:solidFill>
                  <a:srgbClr val="000000"/>
                </a:solidFill>
                <a:effectLst/>
                <a:uLnTx/>
                <a:uFillTx/>
                <a:latin typeface="+mn-lt"/>
                <a:ea typeface="+mn-ea"/>
                <a:cs typeface="+mn-cs"/>
              </a:rPr>
              <a:t>ολικό</a:t>
            </a:r>
            <a:r>
              <a:rPr kumimoji="0" lang="en-US" b="1" i="0" u="none" strike="noStrike" kern="1200" cap="none" spc="0" normalizeH="0" baseline="0" noProof="0" dirty="0" smtClean="0">
                <a:ln>
                  <a:noFill/>
                </a:ln>
                <a:solidFill>
                  <a:srgbClr val="000000"/>
                </a:solidFill>
                <a:effectLst/>
                <a:uLnTx/>
                <a:uFillTx/>
                <a:latin typeface="+mn-lt"/>
                <a:ea typeface="+mn-ea"/>
                <a:cs typeface="+mn-cs"/>
              </a:rPr>
              <a:t> </a:t>
            </a:r>
            <a:r>
              <a:rPr kumimoji="0" lang="en-US" b="1" i="0" u="none" strike="noStrike" kern="1200" cap="none" spc="0" normalizeH="0" baseline="0" noProof="0" dirty="0" err="1" smtClean="0">
                <a:ln>
                  <a:noFill/>
                </a:ln>
                <a:solidFill>
                  <a:srgbClr val="000000"/>
                </a:solidFill>
                <a:effectLst/>
                <a:uLnTx/>
                <a:uFillTx/>
                <a:latin typeface="+mn-lt"/>
                <a:ea typeface="+mn-ea"/>
                <a:cs typeface="+mn-cs"/>
              </a:rPr>
              <a:t>δυναμικό</a:t>
            </a:r>
            <a:r>
              <a:rPr kumimoji="0" lang="en-US" b="1" i="0" u="none" strike="noStrike" kern="1200" cap="none" spc="0" normalizeH="0" baseline="0" noProof="0" dirty="0" smtClean="0">
                <a:ln>
                  <a:noFill/>
                </a:ln>
                <a:solidFill>
                  <a:srgbClr val="000000"/>
                </a:solidFill>
                <a:effectLst/>
                <a:uLnTx/>
                <a:uFillTx/>
                <a:latin typeface="+mn-lt"/>
                <a:ea typeface="+mn-ea"/>
                <a:cs typeface="+mn-cs"/>
              </a:rPr>
              <a:t>, </a:t>
            </a:r>
            <a:r>
              <a:rPr kumimoji="0" lang="el-GR" b="1" i="0" u="none" strike="noStrike" kern="1200" cap="none" spc="0" normalizeH="0" baseline="0" noProof="0" dirty="0" smtClean="0">
                <a:ln>
                  <a:noFill/>
                </a:ln>
                <a:solidFill>
                  <a:srgbClr val="000000"/>
                </a:solidFill>
                <a:effectLst/>
                <a:uLnTx/>
                <a:uFillTx/>
                <a:latin typeface="+mn-lt"/>
                <a:ea typeface="+mn-ea"/>
                <a:cs typeface="+mn-cs"/>
              </a:rPr>
              <a:t>ολοκληρώνουμε την προηγούμενη εξίσωση ώστε</a:t>
            </a:r>
            <a:r>
              <a:rPr kumimoji="0" lang="en-US" b="1" i="0" u="none" strike="noStrike" kern="1200" cap="none" spc="0" normalizeH="0" baseline="0" noProof="0" dirty="0" smtClean="0">
                <a:ln>
                  <a:noFill/>
                </a:ln>
                <a:solidFill>
                  <a:srgbClr val="000000"/>
                </a:solidFill>
                <a:effectLst/>
                <a:uLnTx/>
                <a:uFillTx/>
                <a:latin typeface="+mn-lt"/>
                <a:ea typeface="+mn-ea"/>
                <a:cs typeface="+mn-cs"/>
              </a:rPr>
              <a:t> </a:t>
            </a:r>
            <a:r>
              <a:rPr kumimoji="0" lang="en-US" b="1" i="0" u="none" strike="noStrike" kern="1200" cap="none" spc="0" normalizeH="0" baseline="0" noProof="0" dirty="0" err="1" smtClean="0">
                <a:ln>
                  <a:noFill/>
                </a:ln>
                <a:solidFill>
                  <a:srgbClr val="000000"/>
                </a:solidFill>
                <a:effectLst/>
                <a:uLnTx/>
                <a:uFillTx/>
                <a:latin typeface="+mn-lt"/>
                <a:ea typeface="+mn-ea"/>
                <a:cs typeface="+mn-cs"/>
              </a:rPr>
              <a:t>να</a:t>
            </a:r>
            <a:r>
              <a:rPr kumimoji="0" lang="en-US" b="1" i="0" u="none" strike="noStrike" kern="1200" cap="none" spc="0" normalizeH="0" baseline="0" noProof="0" dirty="0" smtClean="0">
                <a:ln>
                  <a:noFill/>
                </a:ln>
                <a:solidFill>
                  <a:srgbClr val="000000"/>
                </a:solidFill>
                <a:effectLst/>
                <a:uLnTx/>
                <a:uFillTx/>
                <a:latin typeface="+mn-lt"/>
                <a:ea typeface="+mn-ea"/>
                <a:cs typeface="+mn-cs"/>
              </a:rPr>
              <a:t> </a:t>
            </a:r>
            <a:r>
              <a:rPr kumimoji="0" lang="el-GR" b="1" i="0" u="none" strike="noStrike" kern="1200" cap="none" spc="0" normalizeH="0" baseline="0" noProof="0" dirty="0" err="1" smtClean="0">
                <a:ln>
                  <a:noFill/>
                </a:ln>
                <a:solidFill>
                  <a:srgbClr val="000000"/>
                </a:solidFill>
                <a:effectLst/>
                <a:uLnTx/>
                <a:uFillTx/>
                <a:latin typeface="+mn-lt"/>
                <a:ea typeface="+mn-ea"/>
                <a:cs typeface="+mn-cs"/>
              </a:rPr>
              <a:t>συμπερι</a:t>
            </a:r>
            <a:r>
              <a:rPr kumimoji="0" lang="en-US" b="1" i="0" u="none" strike="noStrike" kern="1200" cap="none" spc="0" normalizeH="0" baseline="0" noProof="0" dirty="0" err="1" smtClean="0">
                <a:ln>
                  <a:noFill/>
                </a:ln>
                <a:solidFill>
                  <a:srgbClr val="000000"/>
                </a:solidFill>
                <a:effectLst/>
                <a:uLnTx/>
                <a:uFillTx/>
                <a:latin typeface="+mn-lt"/>
                <a:ea typeface="+mn-ea"/>
                <a:cs typeface="+mn-cs"/>
              </a:rPr>
              <a:t>λάβουμε</a:t>
            </a:r>
            <a:r>
              <a:rPr kumimoji="0" lang="en-US" b="1" i="0" u="none" strike="noStrike" kern="1200" cap="none" spc="0" normalizeH="0" baseline="0" noProof="0" dirty="0" smtClean="0">
                <a:ln>
                  <a:noFill/>
                </a:ln>
                <a:solidFill>
                  <a:srgbClr val="000000"/>
                </a:solidFill>
                <a:effectLst/>
                <a:uLnTx/>
                <a:uFillTx/>
                <a:latin typeface="+mn-lt"/>
                <a:ea typeface="+mn-ea"/>
                <a:cs typeface="+mn-cs"/>
              </a:rPr>
              <a:t> </a:t>
            </a:r>
            <a:r>
              <a:rPr kumimoji="0" lang="el-GR" b="1" i="0" u="none" strike="noStrike" kern="1200" cap="none" spc="0" normalizeH="0" baseline="0" noProof="0" dirty="0" smtClean="0">
                <a:ln>
                  <a:noFill/>
                </a:ln>
                <a:solidFill>
                  <a:srgbClr val="000000"/>
                </a:solidFill>
                <a:effectLst/>
                <a:uLnTx/>
                <a:uFillTx/>
                <a:latin typeface="+mn-lt"/>
                <a:ea typeface="+mn-ea"/>
                <a:cs typeface="+mn-cs"/>
              </a:rPr>
              <a:t>τις</a:t>
            </a:r>
            <a:r>
              <a:rPr kumimoji="0" lang="en-US" b="1" i="0" u="none" strike="noStrike" kern="1200" cap="none" spc="0" normalizeH="0" baseline="0" noProof="0" dirty="0" smtClean="0">
                <a:ln>
                  <a:noFill/>
                </a:ln>
                <a:solidFill>
                  <a:srgbClr val="000000"/>
                </a:solidFill>
                <a:effectLst/>
                <a:uLnTx/>
                <a:uFillTx/>
                <a:latin typeface="+mn-lt"/>
                <a:ea typeface="+mn-ea"/>
                <a:cs typeface="+mn-cs"/>
              </a:rPr>
              <a:t> </a:t>
            </a:r>
            <a:r>
              <a:rPr kumimoji="0" lang="en-US" b="1" i="0" u="none" strike="noStrike" kern="1200" cap="none" spc="0" normalizeH="0" baseline="0" noProof="0" dirty="0" err="1" smtClean="0">
                <a:ln>
                  <a:noFill/>
                </a:ln>
                <a:solidFill>
                  <a:srgbClr val="000000"/>
                </a:solidFill>
                <a:effectLst/>
                <a:uLnTx/>
                <a:uFillTx/>
                <a:latin typeface="+mn-lt"/>
                <a:ea typeface="+mn-ea"/>
                <a:cs typeface="+mn-cs"/>
              </a:rPr>
              <a:t>συνεισφορ</a:t>
            </a:r>
            <a:r>
              <a:rPr kumimoji="0" lang="el-GR" b="1" i="0" u="none" strike="noStrike" kern="1200" cap="none" spc="0" normalizeH="0" baseline="0" noProof="0" dirty="0" err="1" smtClean="0">
                <a:ln>
                  <a:noFill/>
                </a:ln>
                <a:solidFill>
                  <a:srgbClr val="000000"/>
                </a:solidFill>
                <a:effectLst/>
                <a:uLnTx/>
                <a:uFillTx/>
                <a:latin typeface="+mn-lt"/>
                <a:ea typeface="+mn-ea"/>
                <a:cs typeface="+mn-cs"/>
              </a:rPr>
              <a:t>ές</a:t>
            </a:r>
            <a:r>
              <a:rPr kumimoji="0" lang="en-US" b="1" i="0" u="none" strike="noStrike" kern="1200" cap="none" spc="0" normalizeH="0" baseline="0" noProof="0" dirty="0" smtClean="0">
                <a:ln>
                  <a:noFill/>
                </a:ln>
                <a:solidFill>
                  <a:srgbClr val="000000"/>
                </a:solidFill>
                <a:effectLst/>
                <a:uLnTx/>
                <a:uFillTx/>
                <a:latin typeface="+mn-lt"/>
                <a:ea typeface="+mn-ea"/>
                <a:cs typeface="+mn-cs"/>
              </a:rPr>
              <a:t> </a:t>
            </a:r>
            <a:r>
              <a:rPr kumimoji="0" lang="el-GR" b="1" i="0" u="none" strike="noStrike" kern="1200" cap="none" spc="0" normalizeH="0" baseline="0" noProof="0" dirty="0" smtClean="0">
                <a:ln>
                  <a:noFill/>
                </a:ln>
                <a:solidFill>
                  <a:srgbClr val="000000"/>
                </a:solidFill>
                <a:effectLst/>
                <a:uLnTx/>
                <a:uFillTx/>
                <a:latin typeface="+mn-lt"/>
                <a:ea typeface="+mn-ea"/>
                <a:cs typeface="+mn-cs"/>
              </a:rPr>
              <a:t>όλων </a:t>
            </a:r>
            <a:r>
              <a:rPr kumimoji="0" lang="el-GR" b="1" i="0" u="none" strike="noStrike" kern="1200" cap="none" spc="0" normalizeH="0" baseline="0" noProof="0" dirty="0" smtClean="0">
                <a:ln>
                  <a:noFill/>
                </a:ln>
                <a:effectLst/>
                <a:uLnTx/>
                <a:uFillTx/>
                <a:latin typeface="+mn-lt"/>
                <a:ea typeface="+mn-ea"/>
                <a:cs typeface="+mn-cs"/>
              </a:rPr>
              <a:t>των στοιχείων της κατανομής </a:t>
            </a:r>
            <a:r>
              <a:rPr kumimoji="0" lang="el-GR" sz="2400" b="1" i="0" u="none" strike="noStrike" kern="1200" cap="none" spc="0" normalizeH="0" baseline="0" noProof="0" dirty="0" smtClean="0">
                <a:ln>
                  <a:noFill/>
                </a:ln>
                <a:solidFill>
                  <a:srgbClr val="002060"/>
                </a:solidFill>
                <a:effectLst/>
                <a:uLnTx/>
                <a:uFillTx/>
                <a:latin typeface="+mn-lt"/>
                <a:ea typeface="+mn-ea"/>
                <a:cs typeface="+mn-cs"/>
              </a:rPr>
              <a:t>φορτίου ή μάζας</a:t>
            </a:r>
            <a:r>
              <a:rPr kumimoji="0" lang="en-US" b="1" i="0" u="none" strike="noStrike" kern="1200" cap="none" spc="0" normalizeH="0" baseline="0" noProof="0" dirty="0" smtClean="0">
                <a:ln>
                  <a:noFill/>
                </a:ln>
                <a:effectLst/>
                <a:uLnTx/>
                <a:uFillTx/>
                <a:latin typeface="+mn-lt"/>
                <a:ea typeface="+mn-ea"/>
                <a:cs typeface="+mn-cs"/>
              </a:rPr>
              <a:t>.</a:t>
            </a:r>
          </a:p>
          <a:p>
            <a:pPr marL="742950" marR="0" lvl="1" indent="-285750" algn="l" defTabSz="457200" rtl="0" eaLnBrk="1" fontAlgn="auto" latinLnBrk="0" hangingPunct="1">
              <a:lnSpc>
                <a:spcPct val="100000"/>
              </a:lnSpc>
              <a:spcBef>
                <a:spcPts val="1000"/>
              </a:spcBef>
              <a:spcAft>
                <a:spcPts val="0"/>
              </a:spcAft>
              <a:buClr>
                <a:srgbClr val="2187BA"/>
              </a:buClr>
              <a:buSzPct val="80000"/>
              <a:buFont typeface="Wingdings 3" charset="2"/>
              <a:buChar char=""/>
              <a:tabLst/>
              <a:defRPr/>
            </a:pPr>
            <a:r>
              <a:rPr kumimoji="0" lang="el-GR" b="1" i="0" u="none" strike="noStrike" kern="1200" cap="none" spc="0" normalizeH="0" baseline="0" noProof="0" dirty="0" smtClean="0">
                <a:ln>
                  <a:noFill/>
                </a:ln>
                <a:effectLst/>
                <a:uLnTx/>
                <a:uFillTx/>
                <a:latin typeface="+mn-lt"/>
                <a:ea typeface="+mn-ea"/>
                <a:cs typeface="+mn-cs"/>
              </a:rPr>
              <a:t>Σε αυτή τη σχέση για το </a:t>
            </a:r>
            <a:r>
              <a:rPr kumimoji="0" lang="el-GR" b="1" i="1" u="none" strike="noStrike" kern="1200" cap="none" spc="0" normalizeH="0" baseline="0" noProof="0" dirty="0" smtClean="0">
                <a:ln>
                  <a:noFill/>
                </a:ln>
                <a:effectLst/>
                <a:uLnTx/>
                <a:uFillTx/>
                <a:latin typeface="+mn-lt"/>
                <a:ea typeface="+mn-ea"/>
                <a:cs typeface="+mn-cs"/>
              </a:rPr>
              <a:t>V, το ηλεκτρικό δυναμικό θεωρείται ίσο με το μηδέν όταν το σημείο Σ βρίσκεται σε άπειρη απόσταση από την κατανομή φορτίου ή μάζας.</a:t>
            </a:r>
            <a:endParaRPr kumimoji="0" lang="en-US" b="1" i="0" u="none" strike="noStrike" kern="1200" cap="none" spc="0" normalizeH="0" baseline="0" noProof="0" dirty="0" smtClean="0">
              <a:ln>
                <a:noFill/>
              </a:ln>
              <a:effectLst/>
              <a:uLnTx/>
              <a:uFillTx/>
              <a:latin typeface="+mn-lt"/>
              <a:ea typeface="+mn-ea"/>
              <a:cs typeface="+mn-cs"/>
            </a:endParaRPr>
          </a:p>
        </p:txBody>
      </p:sp>
      <p:graphicFrame>
        <p:nvGraphicFramePr>
          <p:cNvPr id="471042" name="Object 4"/>
          <p:cNvGraphicFramePr>
            <a:graphicFrameLocks noChangeAspect="1"/>
          </p:cNvGraphicFramePr>
          <p:nvPr/>
        </p:nvGraphicFramePr>
        <p:xfrm>
          <a:off x="4087803" y="4257895"/>
          <a:ext cx="2334557" cy="1018299"/>
        </p:xfrm>
        <a:graphic>
          <a:graphicData uri="http://schemas.openxmlformats.org/presentationml/2006/ole">
            <mc:AlternateContent xmlns:mc="http://schemas.openxmlformats.org/markup-compatibility/2006">
              <mc:Choice xmlns:v="urn:schemas-microsoft-com:vml" Requires="v">
                <p:oleObj spid="_x0000_s471054" name="Equation" r:id="rId6" imgW="990360" imgH="431640" progId="Equation.DSMT4">
                  <p:embed/>
                </p:oleObj>
              </mc:Choice>
              <mc:Fallback>
                <p:oleObj name="Equation" r:id="rId6" imgW="990360" imgH="431640" progId="Equation.DSMT4">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87803" y="4257895"/>
                        <a:ext cx="2334557" cy="1018299"/>
                      </a:xfrm>
                      <a:prstGeom prst="rect">
                        <a:avLst/>
                      </a:prstGeom>
                      <a:solidFill>
                        <a:srgbClr val="FF9900"/>
                      </a:solidFill>
                    </p:spPr>
                  </p:pic>
                </p:oleObj>
              </mc:Fallback>
            </mc:AlternateContent>
          </a:graphicData>
        </a:graphic>
      </p:graphicFrame>
      <p:sp>
        <p:nvSpPr>
          <p:cNvPr id="12" name="11 - Θέση αριθμού διαφάνειας"/>
          <p:cNvSpPr>
            <a:spLocks noGrp="1"/>
          </p:cNvSpPr>
          <p:nvPr>
            <p:ph type="sldNum" sz="quarter" idx="12"/>
          </p:nvPr>
        </p:nvSpPr>
        <p:spPr/>
        <p:txBody>
          <a:bodyPr/>
          <a:lstStyle/>
          <a:p>
            <a:fld id="{C2F5A187-A889-495D-B202-899DA2CF5BAE}" type="slidenum">
              <a:rPr lang="en-US" smtClean="0"/>
              <a:pPr/>
              <a:t>72</a:t>
            </a:fld>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7" name="Text Box 5"/>
          <p:cNvSpPr txBox="1">
            <a:spLocks noChangeArrowheads="1"/>
          </p:cNvSpPr>
          <p:nvPr/>
        </p:nvSpPr>
        <p:spPr bwMode="auto">
          <a:xfrm>
            <a:off x="148313" y="60541"/>
            <a:ext cx="11887200" cy="707886"/>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4000" b="1" dirty="0" smtClean="0">
                <a:solidFill>
                  <a:srgbClr val="0F7698"/>
                </a:solidFill>
              </a:rPr>
              <a:t>Προβλήματα υπολογισμού  Δυναμικού</a:t>
            </a:r>
            <a:endParaRPr lang="en-US" sz="4000" b="1" dirty="0" smtClean="0">
              <a:solidFill>
                <a:srgbClr val="0F7698"/>
              </a:solidFill>
            </a:endParaRPr>
          </a:p>
        </p:txBody>
      </p:sp>
      <p:sp>
        <p:nvSpPr>
          <p:cNvPr id="10" name="Rectangle 3"/>
          <p:cNvSpPr txBox="1">
            <a:spLocks noChangeArrowheads="1"/>
          </p:cNvSpPr>
          <p:nvPr/>
        </p:nvSpPr>
        <p:spPr>
          <a:xfrm>
            <a:off x="846070" y="1040516"/>
            <a:ext cx="10505090" cy="4582518"/>
          </a:xfrm>
          <a:prstGeom prst="rect">
            <a:avLst/>
          </a:prstGeom>
          <a:solidFill>
            <a:schemeClr val="bg1"/>
          </a:solidFill>
          <a:scene3d>
            <a:camera prst="orthographicFront"/>
            <a:lightRig rig="threePt" dir="t"/>
          </a:scene3d>
          <a:sp3d>
            <a:bevelT/>
          </a:sp3d>
        </p:spPr>
        <p:txBody>
          <a:bodyPr/>
          <a:lstStyle/>
          <a:p>
            <a:pPr marL="742950" marR="0" lvl="1" indent="-285750" algn="l" defTabSz="457200" rtl="0" eaLnBrk="1" fontAlgn="auto" latinLnBrk="0" hangingPunct="1">
              <a:lnSpc>
                <a:spcPct val="100000"/>
              </a:lnSpc>
              <a:spcBef>
                <a:spcPts val="1000"/>
              </a:spcBef>
              <a:spcAft>
                <a:spcPts val="0"/>
              </a:spcAft>
              <a:buClr>
                <a:srgbClr val="2187BA"/>
              </a:buClr>
              <a:buSzPct val="80000"/>
              <a:buFont typeface="Wingdings 3" charset="2"/>
              <a:buChar char=""/>
              <a:tabLst/>
              <a:defRPr/>
            </a:pPr>
            <a:r>
              <a:rPr kumimoji="0" lang="en-US" sz="2400" b="1" i="0" u="none" strike="noStrike" kern="1200" cap="none" spc="0" normalizeH="0" baseline="0" noProof="0" dirty="0" err="1" smtClean="0">
                <a:ln>
                  <a:noFill/>
                </a:ln>
                <a:solidFill>
                  <a:srgbClr val="000000"/>
                </a:solidFill>
                <a:effectLst/>
                <a:uLnTx/>
                <a:uFillTx/>
                <a:latin typeface="+mn-lt"/>
                <a:ea typeface="+mn-ea"/>
                <a:cs typeface="+mn-cs"/>
              </a:rPr>
              <a:t>Γενικά</a:t>
            </a:r>
            <a:endParaRPr kumimoji="0" lang="en-US" sz="2400" b="1" i="0" u="none" strike="noStrike" kern="1200" cap="none" spc="0" normalizeH="0" baseline="0" noProof="0" dirty="0" smtClean="0">
              <a:ln>
                <a:noFill/>
              </a:ln>
              <a:solidFill>
                <a:srgbClr val="000000"/>
              </a:solidFill>
              <a:effectLst/>
              <a:uLnTx/>
              <a:uFillTx/>
              <a:latin typeface="+mn-lt"/>
              <a:ea typeface="+mn-ea"/>
              <a:cs typeface="+mn-cs"/>
            </a:endParaRPr>
          </a:p>
          <a:p>
            <a:pPr marL="1143000" marR="0" lvl="2" indent="-228600" algn="l" defTabSz="457200" rtl="0" eaLnBrk="1" fontAlgn="auto" latinLnBrk="0" hangingPunct="1">
              <a:lnSpc>
                <a:spcPct val="100000"/>
              </a:lnSpc>
              <a:spcBef>
                <a:spcPts val="1000"/>
              </a:spcBef>
              <a:spcAft>
                <a:spcPts val="0"/>
              </a:spcAft>
              <a:buClr>
                <a:srgbClr val="2187BA"/>
              </a:buClr>
              <a:buSzPct val="80000"/>
              <a:buFont typeface="Wingdings 3" charset="2"/>
              <a:buChar char=""/>
              <a:tabLst/>
              <a:defRPr/>
            </a:pPr>
            <a:r>
              <a:rPr kumimoji="0" lang="el-GR" sz="2000" b="1" i="0" u="none" strike="noStrike" kern="1200" cap="none" spc="0" normalizeH="0" baseline="0" noProof="0" dirty="0" smtClean="0">
                <a:ln>
                  <a:noFill/>
                </a:ln>
                <a:solidFill>
                  <a:srgbClr val="000000"/>
                </a:solidFill>
                <a:effectLst/>
                <a:uLnTx/>
                <a:uFillTx/>
                <a:latin typeface="+mn-lt"/>
                <a:ea typeface="+mn-ea"/>
                <a:cs typeface="+mn-cs"/>
              </a:rPr>
              <a:t>Το δυναμικό είναι β</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αθμωτό</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μέγεθος</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l-GR" sz="2000" b="1" i="0" u="none" strike="noStrike" kern="1200" cap="none" spc="0" normalizeH="0" baseline="0" noProof="0" dirty="0" smtClean="0">
                <a:ln>
                  <a:noFill/>
                </a:ln>
                <a:solidFill>
                  <a:srgbClr val="000000"/>
                </a:solidFill>
                <a:effectLst/>
                <a:uLnTx/>
                <a:uFillTx/>
                <a:latin typeface="+mn-lt"/>
                <a:ea typeface="+mn-ea"/>
                <a:cs typeface="+mn-cs"/>
              </a:rPr>
              <a:t>άρα δεν χρειάζεται να βρείτε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συνιστώσες</a:t>
            </a:r>
            <a:r>
              <a:rPr kumimoji="0" lang="el-GR" sz="2000" b="1" i="0" u="none" strike="noStrike" kern="1200" cap="none" spc="0" normalizeH="0" baseline="0" noProof="0" dirty="0" smtClean="0">
                <a:ln>
                  <a:noFill/>
                </a:ln>
                <a:solidFill>
                  <a:srgbClr val="000000"/>
                </a:solidFill>
                <a:effectLst/>
                <a:uLnTx/>
                <a:uFillTx/>
                <a:latin typeface="+mn-lt"/>
                <a:ea typeface="+mn-ea"/>
                <a:cs typeface="+mn-cs"/>
              </a:rPr>
              <a:t>.</a:t>
            </a:r>
            <a:endParaRPr kumimoji="0" lang="en-US" sz="2000" b="1" i="0" u="none" strike="noStrike" kern="1200" cap="none" spc="0" normalizeH="0" baseline="0" noProof="0" dirty="0" smtClean="0">
              <a:ln>
                <a:noFill/>
              </a:ln>
              <a:solidFill>
                <a:srgbClr val="000000"/>
              </a:solidFill>
              <a:effectLst/>
              <a:uLnTx/>
              <a:uFillTx/>
              <a:latin typeface="+mn-lt"/>
              <a:ea typeface="+mn-ea"/>
              <a:cs typeface="+mn-cs"/>
            </a:endParaRPr>
          </a:p>
          <a:p>
            <a:pPr marL="1143000" marR="0" lvl="2" indent="-228600" algn="l" defTabSz="457200" rtl="0" eaLnBrk="1" fontAlgn="auto" latinLnBrk="0" hangingPunct="1">
              <a:lnSpc>
                <a:spcPct val="100000"/>
              </a:lnSpc>
              <a:spcBef>
                <a:spcPts val="1000"/>
              </a:spcBef>
              <a:spcAft>
                <a:spcPts val="0"/>
              </a:spcAft>
              <a:buClr>
                <a:srgbClr val="2187BA"/>
              </a:buClr>
              <a:buSzPct val="80000"/>
              <a:buFont typeface="Wingdings 3" charset="2"/>
              <a:buChar char=""/>
              <a:tabLst/>
              <a:defRPr/>
            </a:pPr>
            <a:r>
              <a:rPr kumimoji="0" lang="el-GR" sz="2000" b="1" i="0" u="none" strike="noStrike" kern="1200" cap="none" spc="0" normalizeH="0" baseline="0" noProof="0" dirty="0" smtClean="0">
                <a:ln>
                  <a:noFill/>
                </a:ln>
                <a:solidFill>
                  <a:srgbClr val="000000"/>
                </a:solidFill>
                <a:effectLst/>
                <a:uLnTx/>
                <a:uFillTx/>
                <a:latin typeface="+mn-lt"/>
                <a:ea typeface="+mn-ea"/>
                <a:cs typeface="+mn-cs"/>
              </a:rPr>
              <a:t>Χρησιμοποιήστε την αρχή της υπέρθεσης και αθροίστε</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αλγεβρικά</a:t>
            </a:r>
            <a:r>
              <a:rPr kumimoji="0" lang="el-GR" sz="2000" b="1" i="0" u="none" strike="noStrike" kern="1200" cap="none" spc="0" normalizeH="0" baseline="0" noProof="0" dirty="0" smtClean="0">
                <a:ln>
                  <a:noFill/>
                </a:ln>
                <a:solidFill>
                  <a:srgbClr val="000000"/>
                </a:solidFill>
                <a:effectLst/>
                <a:uLnTx/>
                <a:uFillTx/>
                <a:latin typeface="+mn-lt"/>
                <a:ea typeface="+mn-ea"/>
                <a:cs typeface="+mn-cs"/>
              </a:rPr>
              <a:t> τα δυναμικά των επιμέρους φορτίων ή μαζών.</a:t>
            </a:r>
            <a:endParaRPr kumimoji="0" lang="en-US" sz="2000" b="1" i="0" u="none" strike="noStrike" kern="1200" cap="none" spc="0" normalizeH="0" baseline="0" noProof="0" dirty="0" smtClean="0">
              <a:ln>
                <a:noFill/>
              </a:ln>
              <a:solidFill>
                <a:srgbClr val="000000"/>
              </a:solidFill>
              <a:effectLst/>
              <a:uLnTx/>
              <a:uFillTx/>
              <a:latin typeface="+mn-lt"/>
              <a:ea typeface="+mn-ea"/>
              <a:cs typeface="+mn-cs"/>
            </a:endParaRPr>
          </a:p>
          <a:p>
            <a:pPr marL="1166813" marR="0" lvl="3" indent="-273050" algn="l" defTabSz="457200" rtl="0" eaLnBrk="1" fontAlgn="auto" latinLnBrk="0" hangingPunct="1">
              <a:lnSpc>
                <a:spcPct val="100000"/>
              </a:lnSpc>
              <a:spcBef>
                <a:spcPts val="1000"/>
              </a:spcBef>
              <a:spcAft>
                <a:spcPts val="0"/>
              </a:spcAft>
              <a:buClr>
                <a:srgbClr val="2187BA"/>
              </a:buClr>
              <a:buSzPct val="80000"/>
              <a:buFont typeface="Wingdings 3" charset="2"/>
              <a:buChar char=""/>
              <a:tabLst/>
              <a:defRPr/>
            </a:pPr>
            <a:r>
              <a:rPr kumimoji="0" lang="el-GR" sz="2000" b="1" i="0" u="none" strike="noStrike" kern="1200" cap="none" spc="0" normalizeH="0" baseline="0" noProof="0" dirty="0" smtClean="0">
                <a:ln>
                  <a:noFill/>
                </a:ln>
                <a:solidFill>
                  <a:srgbClr val="000000"/>
                </a:solidFill>
                <a:effectLst/>
                <a:uLnTx/>
                <a:uFillTx/>
                <a:latin typeface="+mn-lt"/>
                <a:ea typeface="+mn-ea"/>
                <a:cs typeface="+mn-cs"/>
              </a:rPr>
              <a:t>Προσοχή</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l-GR" sz="2000" b="1" i="0" u="none" strike="noStrike" kern="1200" cap="none" spc="0" normalizeH="0" baseline="0" noProof="0" dirty="0" smtClean="0">
                <a:ln>
                  <a:noFill/>
                </a:ln>
                <a:solidFill>
                  <a:srgbClr val="000000"/>
                </a:solidFill>
                <a:effectLst/>
                <a:uLnTx/>
                <a:uFillTx/>
                <a:latin typeface="+mn-lt"/>
                <a:ea typeface="+mn-ea"/>
                <a:cs typeface="+mn-cs"/>
              </a:rPr>
              <a:t>σ</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τα</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πρόσημα</a:t>
            </a:r>
            <a:r>
              <a:rPr kumimoji="0" lang="el-GR" sz="2000" b="1" i="0" u="none" strike="noStrike" kern="1200" cap="none" spc="0" normalizeH="0" baseline="0" noProof="0" dirty="0" smtClean="0">
                <a:ln>
                  <a:noFill/>
                </a:ln>
                <a:solidFill>
                  <a:srgbClr val="000000"/>
                </a:solidFill>
                <a:effectLst/>
                <a:uLnTx/>
                <a:uFillTx/>
                <a:latin typeface="+mn-lt"/>
                <a:ea typeface="+mn-ea"/>
                <a:cs typeface="+mn-cs"/>
              </a:rPr>
              <a:t>.</a:t>
            </a:r>
            <a:endParaRPr kumimoji="0" lang="en-US" sz="2000" b="1" i="0" u="none" strike="noStrike" kern="1200" cap="none" spc="0" normalizeH="0" baseline="0" noProof="0" dirty="0" smtClean="0">
              <a:ln>
                <a:noFill/>
              </a:ln>
              <a:solidFill>
                <a:srgbClr val="000000"/>
              </a:solidFill>
              <a:effectLst/>
              <a:uLnTx/>
              <a:uFillTx/>
              <a:latin typeface="+mn-lt"/>
              <a:ea typeface="+mn-ea"/>
              <a:cs typeface="+mn-cs"/>
            </a:endParaRPr>
          </a:p>
          <a:p>
            <a:pPr marL="1143000" marR="0" lvl="2" indent="-228600" algn="l" defTabSz="457200" rtl="0" eaLnBrk="1" fontAlgn="auto" latinLnBrk="0" hangingPunct="1">
              <a:lnSpc>
                <a:spcPct val="100000"/>
              </a:lnSpc>
              <a:spcBef>
                <a:spcPts val="1000"/>
              </a:spcBef>
              <a:spcAft>
                <a:spcPts val="0"/>
              </a:spcAft>
              <a:buClr>
                <a:srgbClr val="2187BA"/>
              </a:buClr>
              <a:buSzPct val="80000"/>
              <a:buFont typeface="Wingdings 3" charset="2"/>
              <a:buChar char=""/>
              <a:tabLst/>
              <a:defRPr/>
            </a:pP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Μόνο</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οι</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μεταβολές</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του</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ηλεκτρικού</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δυναμικού</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έχουν</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σημασία</a:t>
            </a:r>
            <a:r>
              <a:rPr kumimoji="0" lang="el-GR" sz="2000" b="1" i="0" u="none" strike="noStrike" kern="1200" cap="none" spc="0" normalizeH="0" baseline="0" noProof="0" dirty="0" smtClean="0">
                <a:ln>
                  <a:noFill/>
                </a:ln>
                <a:solidFill>
                  <a:srgbClr val="000000"/>
                </a:solidFill>
                <a:effectLst/>
                <a:uLnTx/>
                <a:uFillTx/>
                <a:latin typeface="+mn-lt"/>
                <a:ea typeface="+mn-ea"/>
                <a:cs typeface="+mn-cs"/>
              </a:rPr>
              <a:t>.</a:t>
            </a:r>
            <a:endParaRPr kumimoji="0" lang="en-US" sz="2000" b="1" i="0" u="none" strike="noStrike" kern="1200" cap="none" spc="0" normalizeH="0" baseline="0" noProof="0" dirty="0" smtClean="0">
              <a:ln>
                <a:noFill/>
              </a:ln>
              <a:solidFill>
                <a:srgbClr val="000000"/>
              </a:solidFill>
              <a:effectLst/>
              <a:uLnTx/>
              <a:uFillTx/>
              <a:latin typeface="+mn-lt"/>
              <a:ea typeface="+mn-ea"/>
              <a:cs typeface="+mn-cs"/>
            </a:endParaRPr>
          </a:p>
          <a:p>
            <a:pPr marL="1143000" marR="0" lvl="2" indent="-228600" algn="l" defTabSz="457200" rtl="0" eaLnBrk="1" fontAlgn="auto" latinLnBrk="0" hangingPunct="1">
              <a:lnSpc>
                <a:spcPct val="100000"/>
              </a:lnSpc>
              <a:spcBef>
                <a:spcPts val="1000"/>
              </a:spcBef>
              <a:spcAft>
                <a:spcPts val="0"/>
              </a:spcAft>
              <a:buClr>
                <a:srgbClr val="2187BA"/>
              </a:buClr>
              <a:buSzPct val="80000"/>
              <a:buFont typeface="Wingdings 3" charset="2"/>
              <a:buChar char=""/>
              <a:tabLst/>
              <a:defRPr/>
            </a:pP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Θεωρ</a:t>
            </a:r>
            <a:r>
              <a:rPr kumimoji="0" lang="el-GR" sz="2000" b="1" i="0" u="none" strike="noStrike" kern="1200" cap="none" spc="0" normalizeH="0" baseline="0" noProof="0" dirty="0" err="1" smtClean="0">
                <a:ln>
                  <a:noFill/>
                </a:ln>
                <a:solidFill>
                  <a:srgbClr val="000000"/>
                </a:solidFill>
                <a:effectLst/>
                <a:uLnTx/>
                <a:uFillTx/>
                <a:latin typeface="+mn-lt"/>
                <a:ea typeface="+mn-ea"/>
                <a:cs typeface="+mn-cs"/>
              </a:rPr>
              <a:t>ήστε</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ότι</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1" u="none" strike="noStrike" kern="1200" cap="none" spc="0" normalizeH="0" baseline="0" noProof="0" dirty="0" smtClean="0">
                <a:ln>
                  <a:noFill/>
                </a:ln>
                <a:solidFill>
                  <a:srgbClr val="000000"/>
                </a:solidFill>
                <a:effectLst/>
                <a:uLnTx/>
                <a:uFillTx/>
                <a:latin typeface="+mn-lt"/>
                <a:ea typeface="+mn-ea"/>
                <a:cs typeface="+mn-cs"/>
              </a:rPr>
              <a:t>V</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 0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σε</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l-GR" sz="2000" b="1" i="0" u="none" strike="noStrike" kern="1200" cap="none" spc="0" normalizeH="0" baseline="0" noProof="0" dirty="0" smtClean="0">
                <a:ln>
                  <a:noFill/>
                </a:ln>
                <a:solidFill>
                  <a:srgbClr val="000000"/>
                </a:solidFill>
                <a:effectLst/>
                <a:uLnTx/>
                <a:uFillTx/>
                <a:latin typeface="+mn-lt"/>
                <a:ea typeface="+mn-ea"/>
                <a:cs typeface="+mn-cs"/>
              </a:rPr>
              <a:t>ένα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σημείο</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που</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βρίσκεται</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πολύ</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μακριά</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από</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τα</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φορτία</a:t>
            </a:r>
            <a:r>
              <a:rPr kumimoji="0" lang="el-GR" sz="2000" b="1" i="0" u="none" strike="noStrike" kern="1200" cap="none" spc="0" normalizeH="0" baseline="0" noProof="0" dirty="0" smtClean="0">
                <a:ln>
                  <a:noFill/>
                </a:ln>
                <a:solidFill>
                  <a:srgbClr val="000000"/>
                </a:solidFill>
                <a:effectLst/>
                <a:uLnTx/>
                <a:uFillTx/>
                <a:latin typeface="+mn-lt"/>
                <a:ea typeface="+mn-ea"/>
                <a:cs typeface="+mn-cs"/>
              </a:rPr>
              <a:t> ή τις μάζες</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a:t>
            </a:r>
          </a:p>
          <a:p>
            <a:pPr marL="1166813" marR="0" lvl="3" indent="-273050" algn="l" defTabSz="457200" rtl="0" eaLnBrk="1" fontAlgn="auto" latinLnBrk="0" hangingPunct="1">
              <a:lnSpc>
                <a:spcPct val="100000"/>
              </a:lnSpc>
              <a:spcBef>
                <a:spcPts val="1000"/>
              </a:spcBef>
              <a:spcAft>
                <a:spcPts val="0"/>
              </a:spcAft>
              <a:buClr>
                <a:srgbClr val="2187BA"/>
              </a:buClr>
              <a:buSzPct val="80000"/>
              <a:buFont typeface="Wingdings 3" charset="2"/>
              <a:buChar char=""/>
              <a:tabLst/>
              <a:defRPr/>
            </a:pP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Αν</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η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κατανομή</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εκτείνεται</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ως</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το</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mn-lt"/>
                <a:ea typeface="+mn-ea"/>
                <a:cs typeface="+mn-cs"/>
              </a:rPr>
              <a:t>άπειρο</a:t>
            </a:r>
            <a:r>
              <a:rPr kumimoji="0" lang="en-US" sz="2000" b="1" i="0" u="none" strike="noStrike" kern="1200" cap="none" spc="0" normalizeH="0" baseline="0" noProof="0" dirty="0" smtClean="0">
                <a:ln>
                  <a:noFill/>
                </a:ln>
                <a:solidFill>
                  <a:srgbClr val="000000"/>
                </a:solidFill>
                <a:effectLst/>
                <a:uLnTx/>
                <a:uFillTx/>
                <a:latin typeface="+mn-lt"/>
                <a:ea typeface="+mn-ea"/>
                <a:cs typeface="+mn-cs"/>
              </a:rPr>
              <a:t>, </a:t>
            </a:r>
            <a:r>
              <a:rPr kumimoji="0" lang="en-US" sz="2400" b="1" i="0" u="none" strike="noStrike" kern="1200" cap="none" spc="0" normalizeH="0" baseline="0" noProof="0" dirty="0" err="1" smtClean="0">
                <a:ln>
                  <a:noFill/>
                </a:ln>
                <a:solidFill>
                  <a:srgbClr val="002060"/>
                </a:solidFill>
                <a:effectLst/>
                <a:uLnTx/>
                <a:uFillTx/>
                <a:latin typeface="+mn-lt"/>
                <a:ea typeface="+mn-ea"/>
                <a:cs typeface="+mn-cs"/>
              </a:rPr>
              <a:t>επιλέ</a:t>
            </a:r>
            <a:r>
              <a:rPr kumimoji="0" lang="el-GR" sz="2400" b="1" i="0" u="none" strike="noStrike" kern="1200" cap="none" spc="0" normalizeH="0" baseline="0" noProof="0" dirty="0" err="1" smtClean="0">
                <a:ln>
                  <a:noFill/>
                </a:ln>
                <a:solidFill>
                  <a:srgbClr val="002060"/>
                </a:solidFill>
                <a:effectLst/>
                <a:uLnTx/>
                <a:uFillTx/>
                <a:latin typeface="+mn-lt"/>
                <a:ea typeface="+mn-ea"/>
                <a:cs typeface="+mn-cs"/>
              </a:rPr>
              <a:t>ξτε</a:t>
            </a:r>
            <a:r>
              <a:rPr kumimoji="0" lang="en-US" sz="2400" b="1" i="0" u="none" strike="noStrike" kern="1200" cap="none" spc="0" normalizeH="0" baseline="0" noProof="0" dirty="0" smtClean="0">
                <a:ln>
                  <a:noFill/>
                </a:ln>
                <a:solidFill>
                  <a:srgbClr val="002060"/>
                </a:solidFill>
                <a:effectLst/>
                <a:uLnTx/>
                <a:uFillTx/>
                <a:latin typeface="+mn-lt"/>
                <a:ea typeface="+mn-ea"/>
                <a:cs typeface="+mn-cs"/>
              </a:rPr>
              <a:t> </a:t>
            </a:r>
            <a:r>
              <a:rPr kumimoji="0" lang="en-US" sz="2400" b="1" i="0" u="none" strike="noStrike" kern="1200" cap="none" spc="0" normalizeH="0" baseline="0" noProof="0" dirty="0" err="1" smtClean="0">
                <a:ln>
                  <a:noFill/>
                </a:ln>
                <a:solidFill>
                  <a:srgbClr val="002060"/>
                </a:solidFill>
                <a:effectLst/>
                <a:uLnTx/>
                <a:uFillTx/>
                <a:latin typeface="+mn-lt"/>
                <a:ea typeface="+mn-ea"/>
                <a:cs typeface="+mn-cs"/>
              </a:rPr>
              <a:t>κάποιο</a:t>
            </a:r>
            <a:r>
              <a:rPr kumimoji="0" lang="el-GR" sz="2400" b="1" i="0" u="none" strike="noStrike" kern="1200" cap="none" spc="0" normalizeH="0" baseline="0" noProof="0" dirty="0" smtClean="0">
                <a:ln>
                  <a:noFill/>
                </a:ln>
                <a:solidFill>
                  <a:srgbClr val="002060"/>
                </a:solidFill>
                <a:effectLst/>
                <a:uLnTx/>
                <a:uFillTx/>
                <a:latin typeface="+mn-lt"/>
                <a:ea typeface="+mn-ea"/>
                <a:cs typeface="+mn-cs"/>
              </a:rPr>
              <a:t> άλλο </a:t>
            </a:r>
            <a:r>
              <a:rPr kumimoji="0" lang="en-US" sz="2400" b="1" i="0" u="none" strike="noStrike" kern="1200" cap="none" spc="0" normalizeH="0" baseline="0" noProof="0" dirty="0" err="1" smtClean="0">
                <a:ln>
                  <a:noFill/>
                </a:ln>
                <a:solidFill>
                  <a:srgbClr val="002060"/>
                </a:solidFill>
                <a:effectLst/>
                <a:uLnTx/>
                <a:uFillTx/>
                <a:latin typeface="+mn-lt"/>
                <a:ea typeface="+mn-ea"/>
                <a:cs typeface="+mn-cs"/>
              </a:rPr>
              <a:t>σημείο</a:t>
            </a:r>
            <a:r>
              <a:rPr kumimoji="0" lang="en-US" sz="2400" b="1" i="0" u="none" strike="noStrike" kern="1200" cap="none" spc="0" normalizeH="0" baseline="0" noProof="0" dirty="0" smtClean="0">
                <a:ln>
                  <a:noFill/>
                </a:ln>
                <a:solidFill>
                  <a:srgbClr val="002060"/>
                </a:solidFill>
                <a:effectLst/>
                <a:uLnTx/>
                <a:uFillTx/>
                <a:latin typeface="+mn-lt"/>
                <a:ea typeface="+mn-ea"/>
                <a:cs typeface="+mn-cs"/>
              </a:rPr>
              <a:t> </a:t>
            </a:r>
            <a:r>
              <a:rPr kumimoji="0" lang="en-US" sz="2400" b="1" i="0" u="none" strike="noStrike" kern="1200" cap="none" spc="0" normalizeH="0" baseline="0" noProof="0" dirty="0" err="1" smtClean="0">
                <a:ln>
                  <a:noFill/>
                </a:ln>
                <a:solidFill>
                  <a:srgbClr val="002060"/>
                </a:solidFill>
                <a:effectLst/>
                <a:uLnTx/>
                <a:uFillTx/>
                <a:latin typeface="+mn-lt"/>
                <a:ea typeface="+mn-ea"/>
                <a:cs typeface="+mn-cs"/>
              </a:rPr>
              <a:t>ως</a:t>
            </a:r>
            <a:r>
              <a:rPr kumimoji="0" lang="en-US" sz="2400" b="1" i="0" u="none" strike="noStrike" kern="1200" cap="none" spc="0" normalizeH="0" baseline="0" noProof="0" dirty="0" smtClean="0">
                <a:ln>
                  <a:noFill/>
                </a:ln>
                <a:solidFill>
                  <a:srgbClr val="002060"/>
                </a:solidFill>
                <a:effectLst/>
                <a:uLnTx/>
                <a:uFillTx/>
                <a:latin typeface="+mn-lt"/>
                <a:ea typeface="+mn-ea"/>
                <a:cs typeface="+mn-cs"/>
              </a:rPr>
              <a:t> </a:t>
            </a:r>
            <a:r>
              <a:rPr kumimoji="0" lang="en-US" sz="2400" b="1" i="0" u="none" strike="noStrike" kern="1200" cap="none" spc="0" normalizeH="0" baseline="0" noProof="0" dirty="0" err="1" smtClean="0">
                <a:ln>
                  <a:noFill/>
                </a:ln>
                <a:solidFill>
                  <a:srgbClr val="002060"/>
                </a:solidFill>
                <a:effectLst/>
                <a:uLnTx/>
                <a:uFillTx/>
                <a:latin typeface="+mn-lt"/>
                <a:ea typeface="+mn-ea"/>
                <a:cs typeface="+mn-cs"/>
              </a:rPr>
              <a:t>σημείο</a:t>
            </a:r>
            <a:r>
              <a:rPr kumimoji="0" lang="en-US" sz="2400" b="1" i="0" u="none" strike="noStrike" kern="1200" cap="none" spc="0" normalizeH="0" baseline="0" noProof="0" dirty="0" smtClean="0">
                <a:ln>
                  <a:noFill/>
                </a:ln>
                <a:solidFill>
                  <a:srgbClr val="002060"/>
                </a:solidFill>
                <a:effectLst/>
                <a:uLnTx/>
                <a:uFillTx/>
                <a:latin typeface="+mn-lt"/>
                <a:ea typeface="+mn-ea"/>
                <a:cs typeface="+mn-cs"/>
              </a:rPr>
              <a:t> </a:t>
            </a:r>
            <a:r>
              <a:rPr kumimoji="0" lang="en-US" sz="2400" b="1" i="0" u="none" strike="noStrike" kern="1200" cap="none" spc="0" normalizeH="0" baseline="0" noProof="0" dirty="0" err="1" smtClean="0">
                <a:ln>
                  <a:noFill/>
                </a:ln>
                <a:solidFill>
                  <a:srgbClr val="002060"/>
                </a:solidFill>
                <a:effectLst/>
                <a:uLnTx/>
                <a:uFillTx/>
                <a:latin typeface="+mn-lt"/>
                <a:ea typeface="+mn-ea"/>
                <a:cs typeface="+mn-cs"/>
              </a:rPr>
              <a:t>αναφοράς</a:t>
            </a:r>
            <a:r>
              <a:rPr kumimoji="0" lang="en-US" sz="2400" b="1" i="0" u="none" strike="noStrike" kern="1200" cap="none" spc="0" normalizeH="0" baseline="0" noProof="0" dirty="0" smtClean="0">
                <a:ln>
                  <a:noFill/>
                </a:ln>
                <a:solidFill>
                  <a:srgbClr val="002060"/>
                </a:solidFill>
                <a:effectLst/>
                <a:uLnTx/>
                <a:uFillTx/>
                <a:latin typeface="+mn-lt"/>
                <a:ea typeface="+mn-ea"/>
                <a:cs typeface="+mn-cs"/>
              </a:rPr>
              <a:t>.</a:t>
            </a:r>
          </a:p>
        </p:txBody>
      </p:sp>
      <p:sp>
        <p:nvSpPr>
          <p:cNvPr id="6" name="5 - Θέση αριθμού διαφάνειας"/>
          <p:cNvSpPr>
            <a:spLocks noGrp="1"/>
          </p:cNvSpPr>
          <p:nvPr>
            <p:ph type="sldNum" sz="quarter" idx="12"/>
          </p:nvPr>
        </p:nvSpPr>
        <p:spPr/>
        <p:txBody>
          <a:bodyPr/>
          <a:lstStyle/>
          <a:p>
            <a:fld id="{C2F5A187-A889-495D-B202-899DA2CF5BAE}" type="slidenum">
              <a:rPr lang="en-US" smtClean="0"/>
              <a:pPr/>
              <a:t>73</a:t>
            </a:fld>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7" name="Text Box 5"/>
          <p:cNvSpPr txBox="1">
            <a:spLocks noChangeArrowheads="1"/>
          </p:cNvSpPr>
          <p:nvPr/>
        </p:nvSpPr>
        <p:spPr bwMode="auto">
          <a:xfrm>
            <a:off x="148313" y="60541"/>
            <a:ext cx="11887200" cy="707886"/>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4000" b="1" dirty="0" smtClean="0">
                <a:solidFill>
                  <a:srgbClr val="0F7698"/>
                </a:solidFill>
              </a:rPr>
              <a:t>Προβλήματα υπολογισμού  Δυναμικού</a:t>
            </a:r>
            <a:endParaRPr lang="en-US" sz="4000" b="1" dirty="0" smtClean="0">
              <a:solidFill>
                <a:srgbClr val="0F7698"/>
              </a:solidFill>
            </a:endParaRPr>
          </a:p>
        </p:txBody>
      </p:sp>
      <p:sp>
        <p:nvSpPr>
          <p:cNvPr id="10" name="Rectangle 3"/>
          <p:cNvSpPr txBox="1">
            <a:spLocks noChangeArrowheads="1"/>
          </p:cNvSpPr>
          <p:nvPr/>
        </p:nvSpPr>
        <p:spPr>
          <a:xfrm>
            <a:off x="898633" y="2513966"/>
            <a:ext cx="4556236" cy="702191"/>
          </a:xfrm>
          <a:prstGeom prst="rect">
            <a:avLst/>
          </a:prstGeom>
        </p:spPr>
        <p:txBody>
          <a:bodyPr/>
          <a:lstStyle/>
          <a:p>
            <a:pPr marL="273050" marR="0" lvl="0" indent="-273050" algn="ctr" defTabSz="457200" rtl="0" eaLnBrk="1" fontAlgn="auto" latinLnBrk="0" hangingPunct="1">
              <a:lnSpc>
                <a:spcPct val="100000"/>
              </a:lnSpc>
              <a:spcBef>
                <a:spcPts val="1000"/>
              </a:spcBef>
              <a:spcAft>
                <a:spcPts val="0"/>
              </a:spcAft>
              <a:buClr>
                <a:schemeClr val="accent1"/>
              </a:buClr>
              <a:buSzPct val="80000"/>
              <a:tabLst/>
              <a:defRPr/>
            </a:pPr>
            <a:r>
              <a:rPr kumimoji="0" lang="el-GR" sz="2000" b="1" i="0" u="none" strike="noStrike" kern="1200" cap="none" spc="0" normalizeH="0" baseline="0" noProof="0" dirty="0" smtClean="0">
                <a:ln>
                  <a:noFill/>
                </a:ln>
                <a:solidFill>
                  <a:srgbClr val="000000"/>
                </a:solidFill>
                <a:effectLst/>
                <a:uLnTx/>
                <a:uFillTx/>
                <a:latin typeface="+mn-lt"/>
                <a:ea typeface="+mn-ea"/>
                <a:cs typeface="+mn-cs"/>
              </a:rPr>
              <a:t>Υπολογίζουμε τη διαφορά δυναμικού ανάμεσα στα σημεία Α και Β</a:t>
            </a:r>
            <a:r>
              <a:rPr kumimoji="0" lang="en-US" sz="2000" b="0" i="0" u="none" strike="noStrike" kern="1200" cap="none" spc="0" normalizeH="0" baseline="0" noProof="0" dirty="0" smtClean="0">
                <a:ln>
                  <a:noFill/>
                </a:ln>
                <a:solidFill>
                  <a:srgbClr val="000000"/>
                </a:solidFill>
                <a:effectLst/>
                <a:uLnTx/>
                <a:uFillTx/>
                <a:latin typeface="+mn-lt"/>
                <a:ea typeface="+mn-ea"/>
                <a:cs typeface="+mn-cs"/>
              </a:rPr>
              <a:t>.</a:t>
            </a:r>
          </a:p>
          <a:p>
            <a:pPr marL="273050" marR="0" lvl="0" indent="-273050" algn="l"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endParaRPr kumimoji="0" lang="en-US" sz="2000" b="0" i="0" u="none" strike="noStrike" kern="1200" cap="none" spc="0" normalizeH="0" baseline="0" noProof="0" dirty="0" smtClean="0">
              <a:ln>
                <a:noFill/>
              </a:ln>
              <a:solidFill>
                <a:srgbClr val="000000"/>
              </a:solidFill>
              <a:effectLst/>
              <a:uLnTx/>
              <a:uFillTx/>
              <a:latin typeface="+mn-lt"/>
              <a:ea typeface="+mn-ea"/>
              <a:cs typeface="+mn-cs"/>
            </a:endParaRPr>
          </a:p>
        </p:txBody>
      </p:sp>
      <p:graphicFrame>
        <p:nvGraphicFramePr>
          <p:cNvPr id="494596" name="Object 7"/>
          <p:cNvGraphicFramePr>
            <a:graphicFrameLocks noChangeAspect="1"/>
          </p:cNvGraphicFramePr>
          <p:nvPr/>
        </p:nvGraphicFramePr>
        <p:xfrm>
          <a:off x="5734816" y="1585447"/>
          <a:ext cx="6151563" cy="3459163"/>
        </p:xfrm>
        <a:graphic>
          <a:graphicData uri="http://schemas.openxmlformats.org/presentationml/2006/ole">
            <mc:AlternateContent xmlns:mc="http://schemas.openxmlformats.org/markup-compatibility/2006">
              <mc:Choice xmlns:v="urn:schemas-microsoft-com:vml" Requires="v">
                <p:oleObj spid="_x0000_s508942" name="Equation" r:id="rId3" imgW="3251160" imgH="1930320" progId="Equation.DSMT4">
                  <p:embed/>
                </p:oleObj>
              </mc:Choice>
              <mc:Fallback>
                <p:oleObj name="Equation" r:id="rId3" imgW="3251160" imgH="1930320" progId="Equation.DSMT4">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4816" y="1585447"/>
                        <a:ext cx="6151563" cy="3459163"/>
                      </a:xfrm>
                      <a:prstGeom prst="rect">
                        <a:avLst/>
                      </a:prstGeom>
                      <a:solidFill>
                        <a:srgbClr val="FF9900"/>
                      </a:solidFill>
                    </p:spPr>
                  </p:pic>
                </p:oleObj>
              </mc:Fallback>
            </mc:AlternateContent>
          </a:graphicData>
        </a:graphic>
      </p:graphicFrame>
      <p:sp>
        <p:nvSpPr>
          <p:cNvPr id="39" name="38 - TextBox"/>
          <p:cNvSpPr txBox="1"/>
          <p:nvPr/>
        </p:nvSpPr>
        <p:spPr>
          <a:xfrm>
            <a:off x="178677" y="956442"/>
            <a:ext cx="5507420" cy="1477328"/>
          </a:xfrm>
          <a:prstGeom prst="rect">
            <a:avLst/>
          </a:prstGeom>
          <a:noFill/>
        </p:spPr>
        <p:txBody>
          <a:bodyPr wrap="square" rtlCol="0">
            <a:spAutoFit/>
          </a:bodyPr>
          <a:lstStyle/>
          <a:p>
            <a:pPr algn="just"/>
            <a:r>
              <a:rPr lang="el-GR" b="1" dirty="0" smtClean="0"/>
              <a:t>Δίδεται ομοιόμορφη γραμμική κατανομή ηλεκτρικού φορτίου </a:t>
            </a:r>
            <a:r>
              <a:rPr lang="en-US" b="1" dirty="0" smtClean="0"/>
              <a:t>(+) </a:t>
            </a:r>
            <a:r>
              <a:rPr lang="el-GR" b="1" dirty="0" smtClean="0"/>
              <a:t>απείρου μήκους και γραμμικής πυκνότητας λ. Να υπολογίσετε το δυναμικό σε σημείο Α που απέχει απόσταση </a:t>
            </a:r>
            <a:r>
              <a:rPr lang="en-US" b="1" dirty="0" smtClean="0"/>
              <a:t>x</a:t>
            </a:r>
            <a:r>
              <a:rPr lang="el-GR" b="1" dirty="0" smtClean="0"/>
              <a:t> από το φορτίο. </a:t>
            </a:r>
            <a:endParaRPr lang="el-GR" b="1" dirty="0"/>
          </a:p>
        </p:txBody>
      </p:sp>
      <p:grpSp>
        <p:nvGrpSpPr>
          <p:cNvPr id="2" name="53 - Ομάδα"/>
          <p:cNvGrpSpPr/>
          <p:nvPr/>
        </p:nvGrpSpPr>
        <p:grpSpPr>
          <a:xfrm>
            <a:off x="0" y="2396315"/>
            <a:ext cx="3442135" cy="3962400"/>
            <a:chOff x="278522" y="2354274"/>
            <a:chExt cx="3442135" cy="3962400"/>
          </a:xfrm>
        </p:grpSpPr>
        <p:sp>
          <p:nvSpPr>
            <p:cNvPr id="16" name="15 - Στρογγυλεμένο ορθογώνιο"/>
            <p:cNvSpPr/>
            <p:nvPr/>
          </p:nvSpPr>
          <p:spPr>
            <a:xfrm>
              <a:off x="683176" y="2354274"/>
              <a:ext cx="73573" cy="3962400"/>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16 - Έλλειψη"/>
            <p:cNvSpPr/>
            <p:nvPr/>
          </p:nvSpPr>
          <p:spPr>
            <a:xfrm flipV="1">
              <a:off x="2028497" y="4337051"/>
              <a:ext cx="84082" cy="45719"/>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17 - Στρογγυλεμένο ορθογώνιο"/>
            <p:cNvSpPr/>
            <p:nvPr/>
          </p:nvSpPr>
          <p:spPr>
            <a:xfrm>
              <a:off x="683206" y="2942844"/>
              <a:ext cx="73572" cy="241738"/>
            </a:xfrm>
            <a:prstGeom prst="roundRect">
              <a:avLst/>
            </a:prstGeom>
            <a:solidFill>
              <a:srgbClr val="9966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9" name="18 - Ευθεία γραμμή σύνδεσης"/>
            <p:cNvCxnSpPr>
              <a:stCxn id="18" idx="3"/>
              <a:endCxn id="17" idx="5"/>
            </p:cNvCxnSpPr>
            <p:nvPr/>
          </p:nvCxnSpPr>
          <p:spPr>
            <a:xfrm>
              <a:off x="756778" y="3063713"/>
              <a:ext cx="1343487" cy="1280033"/>
            </a:xfrm>
            <a:prstGeom prst="line">
              <a:avLst/>
            </a:prstGeom>
            <a:ln w="38100"/>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0" name="19 - Ευθεία γραμμή σύνδεσης"/>
            <p:cNvCxnSpPr>
              <a:endCxn id="16" idx="3"/>
            </p:cNvCxnSpPr>
            <p:nvPr/>
          </p:nvCxnSpPr>
          <p:spPr>
            <a:xfrm flipH="1" flipV="1">
              <a:off x="756749" y="4335474"/>
              <a:ext cx="2690644" cy="26320"/>
            </a:xfrm>
            <a:prstGeom prst="line">
              <a:avLst/>
            </a:prstGeom>
            <a:ln w="31750">
              <a:prstDash val="sysDash"/>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8" name="27 - TextBox"/>
            <p:cNvSpPr txBox="1"/>
            <p:nvPr/>
          </p:nvSpPr>
          <p:spPr>
            <a:xfrm>
              <a:off x="2002227" y="3988635"/>
              <a:ext cx="436181" cy="400110"/>
            </a:xfrm>
            <a:prstGeom prst="rect">
              <a:avLst/>
            </a:prstGeom>
            <a:noFill/>
            <a:scene3d>
              <a:camera prst="orthographicFront"/>
              <a:lightRig rig="threePt" dir="t"/>
            </a:scene3d>
            <a:sp3d>
              <a:bevelT/>
            </a:sp3d>
          </p:spPr>
          <p:txBody>
            <a:bodyPr wrap="square" rtlCol="0">
              <a:spAutoFit/>
            </a:bodyPr>
            <a:lstStyle/>
            <a:p>
              <a:r>
                <a:rPr lang="el-GR" sz="2000" b="1" dirty="0" smtClean="0"/>
                <a:t>Α</a:t>
              </a:r>
              <a:endParaRPr lang="el-GR" sz="2000" b="1" dirty="0"/>
            </a:p>
          </p:txBody>
        </p:sp>
        <p:sp>
          <p:nvSpPr>
            <p:cNvPr id="29" name="28 - TextBox"/>
            <p:cNvSpPr txBox="1"/>
            <p:nvPr/>
          </p:nvSpPr>
          <p:spPr>
            <a:xfrm>
              <a:off x="278522" y="2843004"/>
              <a:ext cx="515007" cy="400110"/>
            </a:xfrm>
            <a:prstGeom prst="rect">
              <a:avLst/>
            </a:prstGeom>
            <a:noFill/>
            <a:scene3d>
              <a:camera prst="orthographicFront"/>
              <a:lightRig rig="threePt" dir="t"/>
            </a:scene3d>
            <a:sp3d>
              <a:bevelT/>
            </a:sp3d>
          </p:spPr>
          <p:txBody>
            <a:bodyPr wrap="square" rtlCol="0">
              <a:spAutoFit/>
            </a:bodyPr>
            <a:lstStyle/>
            <a:p>
              <a:r>
                <a:rPr lang="en-US" sz="2000" b="1" dirty="0" smtClean="0"/>
                <a:t>dy</a:t>
              </a:r>
              <a:endParaRPr lang="el-GR" sz="2000" b="1" dirty="0"/>
            </a:p>
          </p:txBody>
        </p:sp>
        <p:sp>
          <p:nvSpPr>
            <p:cNvPr id="15" name="14 - TextBox"/>
            <p:cNvSpPr txBox="1"/>
            <p:nvPr/>
          </p:nvSpPr>
          <p:spPr>
            <a:xfrm>
              <a:off x="1156140" y="4025422"/>
              <a:ext cx="320567" cy="369332"/>
            </a:xfrm>
            <a:prstGeom prst="rect">
              <a:avLst/>
            </a:prstGeom>
            <a:noFill/>
            <a:scene3d>
              <a:camera prst="orthographicFront"/>
              <a:lightRig rig="threePt" dir="t"/>
            </a:scene3d>
            <a:sp3d>
              <a:bevelT/>
            </a:sp3d>
          </p:spPr>
          <p:txBody>
            <a:bodyPr wrap="square" rtlCol="0">
              <a:spAutoFit/>
            </a:bodyPr>
            <a:lstStyle/>
            <a:p>
              <a:r>
                <a:rPr lang="en-US" b="1" dirty="0" smtClean="0"/>
                <a:t>r</a:t>
              </a:r>
              <a:endParaRPr lang="el-GR" b="1" dirty="0"/>
            </a:p>
          </p:txBody>
        </p:sp>
        <p:sp>
          <p:nvSpPr>
            <p:cNvPr id="8" name="7 - TextBox"/>
            <p:cNvSpPr txBox="1"/>
            <p:nvPr/>
          </p:nvSpPr>
          <p:spPr>
            <a:xfrm>
              <a:off x="415157" y="3578731"/>
              <a:ext cx="320567" cy="369332"/>
            </a:xfrm>
            <a:prstGeom prst="rect">
              <a:avLst/>
            </a:prstGeom>
            <a:noFill/>
            <a:scene3d>
              <a:camera prst="orthographicFront"/>
              <a:lightRig rig="threePt" dir="t"/>
            </a:scene3d>
            <a:sp3d>
              <a:bevelT/>
            </a:sp3d>
          </p:spPr>
          <p:txBody>
            <a:bodyPr wrap="square" rtlCol="0">
              <a:spAutoFit/>
            </a:bodyPr>
            <a:lstStyle/>
            <a:p>
              <a:r>
                <a:rPr lang="en-US" b="1" dirty="0" smtClean="0"/>
                <a:t>y</a:t>
              </a:r>
              <a:endParaRPr lang="el-GR" b="1" dirty="0"/>
            </a:p>
          </p:txBody>
        </p:sp>
        <p:cxnSp>
          <p:nvCxnSpPr>
            <p:cNvPr id="44" name="43 - Ευθύγραμμο βέλος σύνδεσης"/>
            <p:cNvCxnSpPr/>
            <p:nvPr/>
          </p:nvCxnSpPr>
          <p:spPr>
            <a:xfrm rot="21540000">
              <a:off x="3331779" y="4351283"/>
              <a:ext cx="388878" cy="10510"/>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cxnSp>
          <p:nvCxnSpPr>
            <p:cNvPr id="45" name="44 - Ευθύγραμμο βέλος σύνδεσης"/>
            <p:cNvCxnSpPr/>
            <p:nvPr/>
          </p:nvCxnSpPr>
          <p:spPr>
            <a:xfrm flipV="1">
              <a:off x="2049567" y="4351280"/>
              <a:ext cx="609545" cy="3393"/>
            </a:xfrm>
            <a:prstGeom prst="straightConnector1">
              <a:avLst/>
            </a:prstGeom>
            <a:ln w="31750">
              <a:solidFill>
                <a:srgbClr val="996600"/>
              </a:solidFill>
              <a:tailEnd type="stealth" w="lg" len="lg"/>
            </a:ln>
          </p:spPr>
          <p:style>
            <a:lnRef idx="1">
              <a:schemeClr val="accent1"/>
            </a:lnRef>
            <a:fillRef idx="0">
              <a:schemeClr val="accent1"/>
            </a:fillRef>
            <a:effectRef idx="0">
              <a:schemeClr val="accent1"/>
            </a:effectRef>
            <a:fontRef idx="minor">
              <a:schemeClr val="tx1"/>
            </a:fontRef>
          </p:style>
        </p:cxnSp>
        <p:sp>
          <p:nvSpPr>
            <p:cNvPr id="48" name="47 - TextBox"/>
            <p:cNvSpPr txBox="1"/>
            <p:nvPr/>
          </p:nvSpPr>
          <p:spPr>
            <a:xfrm>
              <a:off x="2406875" y="3972880"/>
              <a:ext cx="436181" cy="400110"/>
            </a:xfrm>
            <a:prstGeom prst="rect">
              <a:avLst/>
            </a:prstGeom>
            <a:noFill/>
            <a:scene3d>
              <a:camera prst="orthographicFront"/>
              <a:lightRig rig="threePt" dir="t"/>
            </a:scene3d>
            <a:sp3d>
              <a:bevelT/>
            </a:sp3d>
          </p:spPr>
          <p:txBody>
            <a:bodyPr wrap="square" rtlCol="0">
              <a:spAutoFit/>
            </a:bodyPr>
            <a:lstStyle/>
            <a:p>
              <a:r>
                <a:rPr lang="el-GR" sz="2000" b="1" dirty="0" smtClean="0"/>
                <a:t>Ε</a:t>
              </a:r>
              <a:endParaRPr lang="el-GR" sz="2000" b="1" dirty="0"/>
            </a:p>
          </p:txBody>
        </p:sp>
        <p:sp>
          <p:nvSpPr>
            <p:cNvPr id="49" name="48 - TextBox"/>
            <p:cNvSpPr txBox="1"/>
            <p:nvPr/>
          </p:nvSpPr>
          <p:spPr>
            <a:xfrm>
              <a:off x="2711673" y="4309214"/>
              <a:ext cx="436181" cy="400110"/>
            </a:xfrm>
            <a:prstGeom prst="rect">
              <a:avLst/>
            </a:prstGeom>
            <a:noFill/>
            <a:scene3d>
              <a:camera prst="orthographicFront"/>
              <a:lightRig rig="threePt" dir="t"/>
            </a:scene3d>
            <a:sp3d>
              <a:bevelT/>
            </a:sp3d>
          </p:spPr>
          <p:txBody>
            <a:bodyPr wrap="square" rtlCol="0">
              <a:spAutoFit/>
            </a:bodyPr>
            <a:lstStyle/>
            <a:p>
              <a:r>
                <a:rPr lang="en-US" sz="2000" b="1" dirty="0" smtClean="0"/>
                <a:t>B</a:t>
              </a:r>
              <a:endParaRPr lang="el-GR" sz="2000" b="1" dirty="0"/>
            </a:p>
          </p:txBody>
        </p:sp>
        <p:sp>
          <p:nvSpPr>
            <p:cNvPr id="50" name="49 - Έλλειψη"/>
            <p:cNvSpPr/>
            <p:nvPr/>
          </p:nvSpPr>
          <p:spPr>
            <a:xfrm flipV="1">
              <a:off x="2832517" y="4342311"/>
              <a:ext cx="84082" cy="45719"/>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51" name="50 - Ευθύγραμμο βέλος σύνδεσης"/>
            <p:cNvCxnSpPr/>
            <p:nvPr/>
          </p:nvCxnSpPr>
          <p:spPr>
            <a:xfrm>
              <a:off x="2086358" y="4338913"/>
              <a:ext cx="425619" cy="12375"/>
            </a:xfrm>
            <a:prstGeom prst="straightConnector1">
              <a:avLst/>
            </a:prstGeom>
            <a:ln w="3175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53" name="52 - TextBox"/>
            <p:cNvSpPr txBox="1"/>
            <p:nvPr/>
          </p:nvSpPr>
          <p:spPr>
            <a:xfrm>
              <a:off x="2222941" y="4335490"/>
              <a:ext cx="436181" cy="400110"/>
            </a:xfrm>
            <a:prstGeom prst="rect">
              <a:avLst/>
            </a:prstGeom>
            <a:noFill/>
            <a:scene3d>
              <a:camera prst="orthographicFront"/>
              <a:lightRig rig="threePt" dir="t"/>
            </a:scene3d>
            <a:sp3d>
              <a:bevelT/>
            </a:sp3d>
          </p:spPr>
          <p:txBody>
            <a:bodyPr wrap="square" rtlCol="0">
              <a:spAutoFit/>
            </a:bodyPr>
            <a:lstStyle/>
            <a:p>
              <a:r>
                <a:rPr lang="en-US" sz="2000" b="1" dirty="0" smtClean="0"/>
                <a:t>dl</a:t>
              </a:r>
              <a:endParaRPr lang="el-GR" sz="2000" b="1" dirty="0"/>
            </a:p>
          </p:txBody>
        </p:sp>
      </p:grpSp>
      <p:graphicFrame>
        <p:nvGraphicFramePr>
          <p:cNvPr id="508931" name="Object 3"/>
          <p:cNvGraphicFramePr>
            <a:graphicFrameLocks noChangeAspect="1"/>
          </p:cNvGraphicFramePr>
          <p:nvPr/>
        </p:nvGraphicFramePr>
        <p:xfrm>
          <a:off x="1390650" y="4838700"/>
          <a:ext cx="2073275" cy="1485900"/>
        </p:xfrm>
        <a:graphic>
          <a:graphicData uri="http://schemas.openxmlformats.org/presentationml/2006/ole">
            <mc:AlternateContent xmlns:mc="http://schemas.openxmlformats.org/markup-compatibility/2006">
              <mc:Choice xmlns:v="urn:schemas-microsoft-com:vml" Requires="v">
                <p:oleObj spid="_x0000_s508943" name="Equation" r:id="rId5" imgW="1828800" imgH="927000" progId="Equation.DSMT4">
                  <p:embed/>
                </p:oleObj>
              </mc:Choice>
              <mc:Fallback>
                <p:oleObj name="Equation" r:id="rId5" imgW="1828800" imgH="9270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0650" y="4838700"/>
                        <a:ext cx="2073275" cy="148590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 name="25 - Θέση αριθμού διαφάνειας"/>
          <p:cNvSpPr>
            <a:spLocks noGrp="1"/>
          </p:cNvSpPr>
          <p:nvPr>
            <p:ph type="sldNum" sz="quarter" idx="12"/>
          </p:nvPr>
        </p:nvSpPr>
        <p:spPr/>
        <p:txBody>
          <a:bodyPr/>
          <a:lstStyle/>
          <a:p>
            <a:fld id="{C2F5A187-A889-495D-B202-899DA2CF5BAE}" type="slidenum">
              <a:rPr lang="en-US" smtClean="0"/>
              <a:pPr/>
              <a:t>74</a:t>
            </a:fld>
            <a:endParaRPr 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7" name="Text Box 5"/>
          <p:cNvSpPr txBox="1">
            <a:spLocks noChangeArrowheads="1"/>
          </p:cNvSpPr>
          <p:nvPr/>
        </p:nvSpPr>
        <p:spPr bwMode="auto">
          <a:xfrm>
            <a:off x="148313" y="60541"/>
            <a:ext cx="11887200" cy="707886"/>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4000" b="1" dirty="0" smtClean="0">
                <a:solidFill>
                  <a:srgbClr val="0F7698"/>
                </a:solidFill>
              </a:rPr>
              <a:t>Προβλήματα υπολογισμού  Δυναμικού</a:t>
            </a:r>
            <a:endParaRPr lang="en-US" sz="4000" b="1" dirty="0" smtClean="0">
              <a:solidFill>
                <a:srgbClr val="0F7698"/>
              </a:solidFill>
            </a:endParaRPr>
          </a:p>
        </p:txBody>
      </p:sp>
      <p:sp>
        <p:nvSpPr>
          <p:cNvPr id="10" name="Rectangle 3"/>
          <p:cNvSpPr txBox="1">
            <a:spLocks noChangeArrowheads="1"/>
          </p:cNvSpPr>
          <p:nvPr/>
        </p:nvSpPr>
        <p:spPr>
          <a:xfrm>
            <a:off x="457200" y="1137120"/>
            <a:ext cx="5787858" cy="3487451"/>
          </a:xfrm>
          <a:prstGeom prst="rect">
            <a:avLst/>
          </a:prstGeom>
        </p:spPr>
        <p:txBody>
          <a:bodyPr/>
          <a:lstStyle/>
          <a:p>
            <a:pPr marL="273050" marR="0" lvl="0" indent="-273050" algn="l"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l-GR" sz="20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0" i="0" u="none" strike="noStrike" kern="1200" cap="none" spc="0" normalizeH="0" baseline="0" noProof="0" dirty="0" err="1" smtClean="0">
                <a:ln>
                  <a:noFill/>
                </a:ln>
                <a:solidFill>
                  <a:srgbClr val="000000"/>
                </a:solidFill>
                <a:effectLst/>
                <a:uLnTx/>
                <a:uFillTx/>
                <a:latin typeface="+mn-lt"/>
                <a:ea typeface="+mn-ea"/>
                <a:cs typeface="+mn-cs"/>
              </a:rPr>
              <a:t>Το</a:t>
            </a:r>
            <a:r>
              <a:rPr kumimoji="0" lang="en-US" sz="20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0" i="0" u="none" strike="noStrike" kern="1200" cap="none" spc="0" normalizeH="0" baseline="0" noProof="0" dirty="0" err="1" smtClean="0">
                <a:ln>
                  <a:noFill/>
                </a:ln>
                <a:solidFill>
                  <a:srgbClr val="000000"/>
                </a:solidFill>
                <a:effectLst/>
                <a:uLnTx/>
                <a:uFillTx/>
                <a:latin typeface="+mn-lt"/>
                <a:ea typeface="+mn-ea"/>
                <a:cs typeface="+mn-cs"/>
              </a:rPr>
              <a:t>σημείο</a:t>
            </a:r>
            <a:r>
              <a:rPr kumimoji="0" lang="en-US" sz="20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0" i="1" u="none" strike="noStrike" kern="1200" cap="none" spc="0" normalizeH="0" baseline="0" noProof="0" dirty="0" smtClean="0">
                <a:ln>
                  <a:noFill/>
                </a:ln>
                <a:solidFill>
                  <a:srgbClr val="000000"/>
                </a:solidFill>
                <a:effectLst/>
                <a:uLnTx/>
                <a:uFillTx/>
                <a:latin typeface="+mn-lt"/>
                <a:ea typeface="+mn-ea"/>
                <a:cs typeface="+mn-cs"/>
              </a:rPr>
              <a:t>Σ</a:t>
            </a:r>
            <a:r>
              <a:rPr kumimoji="0" lang="en-US" sz="20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0" i="0" u="none" strike="noStrike" kern="1200" cap="none" spc="0" normalizeH="0" baseline="0" noProof="0" dirty="0" err="1" smtClean="0">
                <a:ln>
                  <a:noFill/>
                </a:ln>
                <a:solidFill>
                  <a:srgbClr val="000000"/>
                </a:solidFill>
                <a:effectLst/>
                <a:uLnTx/>
                <a:uFillTx/>
                <a:latin typeface="+mn-lt"/>
                <a:ea typeface="+mn-ea"/>
                <a:cs typeface="+mn-cs"/>
              </a:rPr>
              <a:t>βρίσκεται</a:t>
            </a:r>
            <a:r>
              <a:rPr kumimoji="0" lang="en-US" sz="20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0" i="0" u="none" strike="noStrike" kern="1200" cap="none" spc="0" normalizeH="0" baseline="0" noProof="0" dirty="0" err="1" smtClean="0">
                <a:ln>
                  <a:noFill/>
                </a:ln>
                <a:solidFill>
                  <a:srgbClr val="000000"/>
                </a:solidFill>
                <a:effectLst/>
                <a:uLnTx/>
                <a:uFillTx/>
                <a:latin typeface="+mn-lt"/>
                <a:ea typeface="+mn-ea"/>
                <a:cs typeface="+mn-cs"/>
              </a:rPr>
              <a:t>στον</a:t>
            </a:r>
            <a:r>
              <a:rPr kumimoji="0" lang="en-US" sz="20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0" i="0" u="none" strike="noStrike" kern="1200" cap="none" spc="0" normalizeH="0" baseline="0" noProof="0" dirty="0" err="1" smtClean="0">
                <a:ln>
                  <a:noFill/>
                </a:ln>
                <a:solidFill>
                  <a:srgbClr val="000000"/>
                </a:solidFill>
                <a:effectLst/>
                <a:uLnTx/>
                <a:uFillTx/>
                <a:latin typeface="+mn-lt"/>
                <a:ea typeface="+mn-ea"/>
                <a:cs typeface="+mn-cs"/>
              </a:rPr>
              <a:t>κάθετο</a:t>
            </a:r>
            <a:r>
              <a:rPr kumimoji="0" lang="en-US" sz="2000" b="0" i="0" u="none" strike="noStrike" kern="1200" cap="none" spc="0" normalizeH="0" baseline="0" noProof="0" dirty="0" smtClean="0">
                <a:ln>
                  <a:noFill/>
                </a:ln>
                <a:solidFill>
                  <a:srgbClr val="000000"/>
                </a:solidFill>
                <a:effectLst/>
                <a:uLnTx/>
                <a:uFillTx/>
                <a:latin typeface="+mn-lt"/>
                <a:ea typeface="+mn-ea"/>
                <a:cs typeface="+mn-cs"/>
              </a:rPr>
              <a:t> </a:t>
            </a:r>
            <a:r>
              <a:rPr kumimoji="0" lang="el-GR" sz="2000" b="0" i="0" u="none" strike="noStrike" kern="1200" cap="none" spc="0" normalizeH="0" baseline="0" noProof="0" dirty="0" smtClean="0">
                <a:ln>
                  <a:noFill/>
                </a:ln>
                <a:solidFill>
                  <a:srgbClr val="000000"/>
                </a:solidFill>
                <a:effectLst/>
                <a:uLnTx/>
                <a:uFillTx/>
                <a:latin typeface="+mn-lt"/>
                <a:ea typeface="+mn-ea"/>
                <a:cs typeface="+mn-cs"/>
              </a:rPr>
              <a:t>κεντρικό </a:t>
            </a:r>
            <a:r>
              <a:rPr kumimoji="0" lang="en-US" sz="2000" b="0" i="0" u="none" strike="noStrike" kern="1200" cap="none" spc="0" normalizeH="0" baseline="0" noProof="0" dirty="0" err="1" smtClean="0">
                <a:ln>
                  <a:noFill/>
                </a:ln>
                <a:solidFill>
                  <a:srgbClr val="000000"/>
                </a:solidFill>
                <a:effectLst/>
                <a:uLnTx/>
                <a:uFillTx/>
                <a:latin typeface="+mn-lt"/>
                <a:ea typeface="+mn-ea"/>
                <a:cs typeface="+mn-cs"/>
              </a:rPr>
              <a:t>άξονα</a:t>
            </a:r>
            <a:r>
              <a:rPr kumimoji="0" lang="en-US" sz="2000" b="0" i="0" u="none" strike="noStrike" kern="1200" cap="none" spc="0" normalizeH="0" baseline="0" noProof="0" dirty="0" smtClean="0">
                <a:ln>
                  <a:noFill/>
                </a:ln>
                <a:solidFill>
                  <a:srgbClr val="000000"/>
                </a:solidFill>
                <a:effectLst/>
                <a:uLnTx/>
                <a:uFillTx/>
                <a:latin typeface="+mn-lt"/>
                <a:ea typeface="+mn-ea"/>
                <a:cs typeface="+mn-cs"/>
              </a:rPr>
              <a:t> </a:t>
            </a:r>
            <a:r>
              <a:rPr kumimoji="0" lang="el-GR" sz="2000" b="0" i="0" u="none" strike="noStrike" kern="1200" cap="none" spc="0" normalizeH="0" baseline="0" noProof="0" dirty="0" smtClean="0">
                <a:ln>
                  <a:noFill/>
                </a:ln>
                <a:solidFill>
                  <a:srgbClr val="000000"/>
                </a:solidFill>
                <a:effectLst/>
                <a:uLnTx/>
                <a:uFillTx/>
                <a:latin typeface="+mn-lt"/>
                <a:ea typeface="+mn-ea"/>
                <a:cs typeface="+mn-cs"/>
              </a:rPr>
              <a:t>του</a:t>
            </a:r>
            <a:r>
              <a:rPr kumimoji="0" lang="en-US" sz="20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0" i="0" u="none" strike="noStrike" kern="1200" cap="none" spc="0" normalizeH="0" baseline="0" noProof="0" dirty="0" err="1" smtClean="0">
                <a:ln>
                  <a:noFill/>
                </a:ln>
                <a:solidFill>
                  <a:srgbClr val="000000"/>
                </a:solidFill>
                <a:effectLst/>
                <a:uLnTx/>
                <a:uFillTx/>
                <a:latin typeface="+mn-lt"/>
                <a:ea typeface="+mn-ea"/>
                <a:cs typeface="+mn-cs"/>
              </a:rPr>
              <a:t>ομοιόμορφα</a:t>
            </a:r>
            <a:r>
              <a:rPr kumimoji="0" lang="en-US" sz="20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0" i="0" u="none" strike="noStrike" kern="1200" cap="none" spc="0" normalizeH="0" baseline="0" noProof="0" dirty="0" err="1" smtClean="0">
                <a:ln>
                  <a:noFill/>
                </a:ln>
                <a:solidFill>
                  <a:srgbClr val="000000"/>
                </a:solidFill>
                <a:effectLst/>
                <a:uLnTx/>
                <a:uFillTx/>
                <a:latin typeface="+mn-lt"/>
                <a:ea typeface="+mn-ea"/>
                <a:cs typeface="+mn-cs"/>
              </a:rPr>
              <a:t>φορτισμένου</a:t>
            </a:r>
            <a:r>
              <a:rPr kumimoji="0" lang="en-US" sz="20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0" i="0" u="none" strike="noStrike" kern="1200" cap="none" spc="0" normalizeH="0" baseline="0" noProof="0" dirty="0" err="1" smtClean="0">
                <a:ln>
                  <a:noFill/>
                </a:ln>
                <a:solidFill>
                  <a:srgbClr val="000000"/>
                </a:solidFill>
                <a:effectLst/>
                <a:uLnTx/>
                <a:uFillTx/>
                <a:latin typeface="+mn-lt"/>
                <a:ea typeface="+mn-ea"/>
                <a:cs typeface="+mn-cs"/>
              </a:rPr>
              <a:t>δακτυλίου</a:t>
            </a:r>
            <a:r>
              <a:rPr kumimoji="0" lang="en-US" sz="2000" b="0" i="0" u="none" strike="noStrike" kern="1200" cap="none" spc="0" normalizeH="0" baseline="0" noProof="0" dirty="0" smtClean="0">
                <a:ln>
                  <a:noFill/>
                </a:ln>
                <a:solidFill>
                  <a:srgbClr val="000000"/>
                </a:solidFill>
                <a:effectLst/>
                <a:uLnTx/>
                <a:uFillTx/>
                <a:latin typeface="+mn-lt"/>
                <a:ea typeface="+mn-ea"/>
                <a:cs typeface="+mn-cs"/>
              </a:rPr>
              <a:t>.</a:t>
            </a:r>
          </a:p>
          <a:p>
            <a:pPr marL="273050" marR="0" lvl="0" indent="-273050" algn="l"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l-GR" sz="20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0" i="0" u="none" strike="noStrike" kern="1200" cap="none" spc="0" normalizeH="0" baseline="0" noProof="0" dirty="0" err="1" smtClean="0">
                <a:ln>
                  <a:noFill/>
                </a:ln>
                <a:solidFill>
                  <a:srgbClr val="000000"/>
                </a:solidFill>
                <a:effectLst/>
                <a:uLnTx/>
                <a:uFillTx/>
                <a:latin typeface="+mn-lt"/>
                <a:ea typeface="+mn-ea"/>
                <a:cs typeface="+mn-cs"/>
              </a:rPr>
              <a:t>Με</a:t>
            </a:r>
            <a:r>
              <a:rPr kumimoji="0" lang="en-US" sz="20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0" i="0" u="none" strike="noStrike" kern="1200" cap="none" spc="0" normalizeH="0" baseline="0" noProof="0" dirty="0" err="1" smtClean="0">
                <a:ln>
                  <a:noFill/>
                </a:ln>
                <a:solidFill>
                  <a:srgbClr val="000000"/>
                </a:solidFill>
                <a:effectLst/>
                <a:uLnTx/>
                <a:uFillTx/>
                <a:latin typeface="+mn-lt"/>
                <a:ea typeface="+mn-ea"/>
                <a:cs typeface="+mn-cs"/>
              </a:rPr>
              <a:t>βάση</a:t>
            </a:r>
            <a:r>
              <a:rPr kumimoji="0" lang="en-US" sz="20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0" i="0" u="none" strike="noStrike" kern="1200" cap="none" spc="0" normalizeH="0" baseline="0" noProof="0" dirty="0" err="1" smtClean="0">
                <a:ln>
                  <a:noFill/>
                </a:ln>
                <a:solidFill>
                  <a:srgbClr val="000000"/>
                </a:solidFill>
                <a:effectLst/>
                <a:uLnTx/>
                <a:uFillTx/>
                <a:latin typeface="+mn-lt"/>
                <a:ea typeface="+mn-ea"/>
                <a:cs typeface="+mn-cs"/>
              </a:rPr>
              <a:t>τη</a:t>
            </a:r>
            <a:r>
              <a:rPr kumimoji="0" lang="en-US" sz="20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0" i="0" u="none" strike="noStrike" kern="1200" cap="none" spc="0" normalizeH="0" baseline="0" noProof="0" dirty="0" err="1" smtClean="0">
                <a:ln>
                  <a:noFill/>
                </a:ln>
                <a:solidFill>
                  <a:srgbClr val="000000"/>
                </a:solidFill>
                <a:effectLst/>
                <a:uLnTx/>
                <a:uFillTx/>
                <a:latin typeface="+mn-lt"/>
                <a:ea typeface="+mn-ea"/>
                <a:cs typeface="+mn-cs"/>
              </a:rPr>
              <a:t>συμμετρία</a:t>
            </a:r>
            <a:r>
              <a:rPr kumimoji="0" lang="en-US" sz="20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0" i="0" u="none" strike="noStrike" kern="1200" cap="none" spc="0" normalizeH="0" baseline="0" noProof="0" dirty="0" err="1" smtClean="0">
                <a:ln>
                  <a:noFill/>
                </a:ln>
                <a:solidFill>
                  <a:srgbClr val="000000"/>
                </a:solidFill>
                <a:effectLst/>
                <a:uLnTx/>
                <a:uFillTx/>
                <a:latin typeface="+mn-lt"/>
                <a:ea typeface="+mn-ea"/>
                <a:cs typeface="+mn-cs"/>
              </a:rPr>
              <a:t>της</a:t>
            </a:r>
            <a:r>
              <a:rPr kumimoji="0" lang="en-US" sz="20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0" i="0" u="none" strike="noStrike" kern="1200" cap="none" spc="0" normalizeH="0" baseline="0" noProof="0" dirty="0" err="1" smtClean="0">
                <a:ln>
                  <a:noFill/>
                </a:ln>
                <a:solidFill>
                  <a:srgbClr val="000000"/>
                </a:solidFill>
                <a:effectLst/>
                <a:uLnTx/>
                <a:uFillTx/>
                <a:latin typeface="+mn-lt"/>
                <a:ea typeface="+mn-ea"/>
                <a:cs typeface="+mn-cs"/>
              </a:rPr>
              <a:t>περίπτωσης</a:t>
            </a:r>
            <a:r>
              <a:rPr kumimoji="0" lang="en-US" sz="20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0" i="0" u="none" strike="noStrike" kern="1200" cap="none" spc="0" normalizeH="0" baseline="0" noProof="0" dirty="0" err="1" smtClean="0">
                <a:ln>
                  <a:noFill/>
                </a:ln>
                <a:solidFill>
                  <a:srgbClr val="000000"/>
                </a:solidFill>
                <a:effectLst/>
                <a:uLnTx/>
                <a:uFillTx/>
                <a:latin typeface="+mn-lt"/>
                <a:ea typeface="+mn-ea"/>
                <a:cs typeface="+mn-cs"/>
              </a:rPr>
              <a:t>όλα</a:t>
            </a:r>
            <a:r>
              <a:rPr kumimoji="0" lang="en-US" sz="20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0" i="0" u="none" strike="noStrike" kern="1200" cap="none" spc="0" normalizeH="0" baseline="0" noProof="0" dirty="0" err="1" smtClean="0">
                <a:ln>
                  <a:noFill/>
                </a:ln>
                <a:solidFill>
                  <a:srgbClr val="000000"/>
                </a:solidFill>
                <a:effectLst/>
                <a:uLnTx/>
                <a:uFillTx/>
                <a:latin typeface="+mn-lt"/>
                <a:ea typeface="+mn-ea"/>
                <a:cs typeface="+mn-cs"/>
              </a:rPr>
              <a:t>τα</a:t>
            </a:r>
            <a:r>
              <a:rPr kumimoji="0" lang="en-US" sz="20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0" i="0" u="none" strike="noStrike" kern="1200" cap="none" spc="0" normalizeH="0" baseline="0" noProof="0" dirty="0" err="1" smtClean="0">
                <a:ln>
                  <a:noFill/>
                </a:ln>
                <a:solidFill>
                  <a:srgbClr val="000000"/>
                </a:solidFill>
                <a:effectLst/>
                <a:uLnTx/>
                <a:uFillTx/>
                <a:latin typeface="+mn-lt"/>
                <a:ea typeface="+mn-ea"/>
                <a:cs typeface="+mn-cs"/>
              </a:rPr>
              <a:t>φορτία</a:t>
            </a:r>
            <a:r>
              <a:rPr kumimoji="0" lang="en-US" sz="20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0" i="0" u="none" strike="noStrike" kern="1200" cap="none" spc="0" normalizeH="0" baseline="0" noProof="0" dirty="0" err="1" smtClean="0">
                <a:ln>
                  <a:noFill/>
                </a:ln>
                <a:solidFill>
                  <a:srgbClr val="000000"/>
                </a:solidFill>
                <a:effectLst/>
                <a:uLnTx/>
                <a:uFillTx/>
                <a:latin typeface="+mn-lt"/>
                <a:ea typeface="+mn-ea"/>
                <a:cs typeface="+mn-cs"/>
              </a:rPr>
              <a:t>του</a:t>
            </a:r>
            <a:r>
              <a:rPr kumimoji="0" lang="en-US" sz="20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0" i="0" u="none" strike="noStrike" kern="1200" cap="none" spc="0" normalizeH="0" baseline="0" noProof="0" dirty="0" err="1" smtClean="0">
                <a:ln>
                  <a:noFill/>
                </a:ln>
                <a:solidFill>
                  <a:srgbClr val="000000"/>
                </a:solidFill>
                <a:effectLst/>
                <a:uLnTx/>
                <a:uFillTx/>
                <a:latin typeface="+mn-lt"/>
                <a:ea typeface="+mn-ea"/>
                <a:cs typeface="+mn-cs"/>
              </a:rPr>
              <a:t>δακτυλίου</a:t>
            </a:r>
            <a:r>
              <a:rPr kumimoji="0" lang="en-US" sz="20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0" i="0" u="none" strike="noStrike" kern="1200" cap="none" spc="0" normalizeH="0" baseline="0" noProof="0" dirty="0" err="1" smtClean="0">
                <a:ln>
                  <a:noFill/>
                </a:ln>
                <a:solidFill>
                  <a:srgbClr val="000000"/>
                </a:solidFill>
                <a:effectLst/>
                <a:uLnTx/>
                <a:uFillTx/>
                <a:latin typeface="+mn-lt"/>
                <a:ea typeface="+mn-ea"/>
                <a:cs typeface="+mn-cs"/>
              </a:rPr>
              <a:t>ισαπέχουν</a:t>
            </a:r>
            <a:r>
              <a:rPr kumimoji="0" lang="en-US" sz="20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0" i="0" u="none" strike="noStrike" kern="1200" cap="none" spc="0" normalizeH="0" baseline="0" noProof="0" dirty="0" err="1" smtClean="0">
                <a:ln>
                  <a:noFill/>
                </a:ln>
                <a:solidFill>
                  <a:srgbClr val="000000"/>
                </a:solidFill>
                <a:effectLst/>
                <a:uLnTx/>
                <a:uFillTx/>
                <a:latin typeface="+mn-lt"/>
                <a:ea typeface="+mn-ea"/>
                <a:cs typeface="+mn-cs"/>
              </a:rPr>
              <a:t>από</a:t>
            </a:r>
            <a:r>
              <a:rPr kumimoji="0" lang="en-US" sz="20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0" i="0" u="none" strike="noStrike" kern="1200" cap="none" spc="0" normalizeH="0" baseline="0" noProof="0" dirty="0" err="1" smtClean="0">
                <a:ln>
                  <a:noFill/>
                </a:ln>
                <a:solidFill>
                  <a:srgbClr val="000000"/>
                </a:solidFill>
                <a:effectLst/>
                <a:uLnTx/>
                <a:uFillTx/>
                <a:latin typeface="+mn-lt"/>
                <a:ea typeface="+mn-ea"/>
                <a:cs typeface="+mn-cs"/>
              </a:rPr>
              <a:t>το</a:t>
            </a:r>
            <a:r>
              <a:rPr kumimoji="0" lang="en-US" sz="20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0" i="0" u="none" strike="noStrike" kern="1200" cap="none" spc="0" normalizeH="0" baseline="0" noProof="0" dirty="0" err="1" smtClean="0">
                <a:ln>
                  <a:noFill/>
                </a:ln>
                <a:solidFill>
                  <a:srgbClr val="000000"/>
                </a:solidFill>
                <a:effectLst/>
                <a:uLnTx/>
                <a:uFillTx/>
                <a:latin typeface="+mn-lt"/>
                <a:ea typeface="+mn-ea"/>
                <a:cs typeface="+mn-cs"/>
              </a:rPr>
              <a:t>σημείο</a:t>
            </a:r>
            <a:r>
              <a:rPr kumimoji="0" lang="en-US" sz="20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0" i="1" u="none" strike="noStrike" kern="1200" cap="none" spc="0" normalizeH="0" baseline="0" noProof="0" dirty="0" smtClean="0">
                <a:ln>
                  <a:noFill/>
                </a:ln>
                <a:solidFill>
                  <a:srgbClr val="000000"/>
                </a:solidFill>
                <a:effectLst/>
                <a:uLnTx/>
                <a:uFillTx/>
                <a:latin typeface="+mn-lt"/>
                <a:ea typeface="+mn-ea"/>
                <a:cs typeface="+mn-cs"/>
              </a:rPr>
              <a:t>Σ</a:t>
            </a:r>
            <a:r>
              <a:rPr kumimoji="0" lang="en-US" sz="2000" b="0" i="0" u="none" strike="noStrike" kern="1200" cap="none" spc="0" normalizeH="0" baseline="0" noProof="0" dirty="0" smtClean="0">
                <a:ln>
                  <a:noFill/>
                </a:ln>
                <a:solidFill>
                  <a:srgbClr val="000000"/>
                </a:solidFill>
                <a:effectLst/>
                <a:uLnTx/>
                <a:uFillTx/>
                <a:latin typeface="+mn-lt"/>
                <a:ea typeface="+mn-ea"/>
                <a:cs typeface="+mn-cs"/>
              </a:rPr>
              <a:t>.</a:t>
            </a:r>
          </a:p>
          <a:p>
            <a:pPr marL="273050" marR="0" lvl="1" indent="-273050" algn="l" defTabSz="457200" rtl="0" eaLnBrk="1" fontAlgn="auto" latinLnBrk="0" hangingPunct="1">
              <a:lnSpc>
                <a:spcPct val="100000"/>
              </a:lnSpc>
              <a:spcBef>
                <a:spcPts val="1000"/>
              </a:spcBef>
              <a:spcAft>
                <a:spcPts val="0"/>
              </a:spcAft>
              <a:buClr>
                <a:srgbClr val="2187BA"/>
              </a:buClr>
              <a:buSzPct val="80000"/>
              <a:buFont typeface="Wingdings 3" charset="2"/>
              <a:buChar char=""/>
              <a:tabLst/>
              <a:defRPr/>
            </a:pPr>
            <a:r>
              <a:rPr kumimoji="0" lang="en-US" sz="2000" b="0" i="0" u="none" strike="noStrike" kern="1200" cap="none" spc="0" normalizeH="0" baseline="0" noProof="0" dirty="0" smtClean="0">
                <a:ln>
                  <a:noFill/>
                </a:ln>
                <a:solidFill>
                  <a:srgbClr val="000000"/>
                </a:solidFill>
                <a:effectLst/>
                <a:uLnTx/>
                <a:uFillTx/>
                <a:latin typeface="+mn-lt"/>
                <a:ea typeface="+mn-ea"/>
                <a:cs typeface="+mn-cs"/>
              </a:rPr>
              <a:t>Ο </a:t>
            </a:r>
            <a:r>
              <a:rPr kumimoji="0" lang="en-US" sz="2000" b="0" i="0" u="none" strike="noStrike" kern="1200" cap="none" spc="0" normalizeH="0" baseline="0" noProof="0" dirty="0" err="1" smtClean="0">
                <a:ln>
                  <a:noFill/>
                </a:ln>
                <a:solidFill>
                  <a:srgbClr val="000000"/>
                </a:solidFill>
                <a:effectLst/>
                <a:uLnTx/>
                <a:uFillTx/>
                <a:latin typeface="+mn-lt"/>
                <a:ea typeface="+mn-ea"/>
                <a:cs typeface="+mn-cs"/>
              </a:rPr>
              <a:t>δακτύλιος</a:t>
            </a:r>
            <a:r>
              <a:rPr kumimoji="0" lang="en-US" sz="20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0" i="0" u="none" strike="noStrike" kern="1200" cap="none" spc="0" normalizeH="0" baseline="0" noProof="0" dirty="0" err="1" smtClean="0">
                <a:ln>
                  <a:noFill/>
                </a:ln>
                <a:solidFill>
                  <a:srgbClr val="000000"/>
                </a:solidFill>
                <a:effectLst/>
                <a:uLnTx/>
                <a:uFillTx/>
                <a:latin typeface="+mn-lt"/>
                <a:ea typeface="+mn-ea"/>
                <a:cs typeface="+mn-cs"/>
              </a:rPr>
              <a:t>έχει</a:t>
            </a:r>
            <a:r>
              <a:rPr kumimoji="0" lang="en-US" sz="20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0" i="0" u="none" strike="noStrike" kern="1200" cap="none" spc="0" normalizeH="0" baseline="0" noProof="0" dirty="0" err="1" smtClean="0">
                <a:ln>
                  <a:noFill/>
                </a:ln>
                <a:solidFill>
                  <a:srgbClr val="000000"/>
                </a:solidFill>
                <a:effectLst/>
                <a:uLnTx/>
                <a:uFillTx/>
                <a:latin typeface="+mn-lt"/>
                <a:ea typeface="+mn-ea"/>
                <a:cs typeface="+mn-cs"/>
              </a:rPr>
              <a:t>ακτίνα</a:t>
            </a:r>
            <a:r>
              <a:rPr kumimoji="0" lang="en-US" sz="2000" b="0" i="0" u="none" strike="noStrike" kern="1200" cap="none" spc="0" normalizeH="0" baseline="0" noProof="0" dirty="0" smtClean="0">
                <a:ln>
                  <a:noFill/>
                </a:ln>
                <a:solidFill>
                  <a:srgbClr val="000000"/>
                </a:solidFill>
                <a:effectLst/>
                <a:uLnTx/>
                <a:uFillTx/>
                <a:latin typeface="+mn-lt"/>
                <a:ea typeface="+mn-ea"/>
                <a:cs typeface="+mn-cs"/>
              </a:rPr>
              <a:t> </a:t>
            </a:r>
            <a:r>
              <a:rPr kumimoji="0" lang="el-GR" sz="2000" b="0" i="1" u="none" strike="noStrike" kern="1200" cap="none" spc="0" normalizeH="0" baseline="0" noProof="0" dirty="0" smtClean="0">
                <a:ln>
                  <a:noFill/>
                </a:ln>
                <a:solidFill>
                  <a:srgbClr val="000000"/>
                </a:solidFill>
                <a:effectLst/>
                <a:uLnTx/>
                <a:uFillTx/>
                <a:latin typeface="+mn-lt"/>
                <a:ea typeface="+mn-ea"/>
                <a:cs typeface="+mn-cs"/>
              </a:rPr>
              <a:t>α</a:t>
            </a:r>
            <a:r>
              <a:rPr kumimoji="0" lang="en-US" sz="20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0" i="0" u="none" strike="noStrike" kern="1200" cap="none" spc="0" normalizeH="0" baseline="0" noProof="0" dirty="0" err="1" smtClean="0">
                <a:ln>
                  <a:noFill/>
                </a:ln>
                <a:solidFill>
                  <a:srgbClr val="000000"/>
                </a:solidFill>
                <a:effectLst/>
                <a:uLnTx/>
                <a:uFillTx/>
                <a:latin typeface="+mn-lt"/>
                <a:ea typeface="+mn-ea"/>
                <a:cs typeface="+mn-cs"/>
              </a:rPr>
              <a:t>και</a:t>
            </a:r>
            <a:r>
              <a:rPr kumimoji="0" lang="en-US" sz="20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0" i="0" u="none" strike="noStrike" kern="1200" cap="none" spc="0" normalizeH="0" baseline="0" noProof="0" dirty="0" err="1" smtClean="0">
                <a:ln>
                  <a:noFill/>
                </a:ln>
                <a:solidFill>
                  <a:srgbClr val="000000"/>
                </a:solidFill>
                <a:effectLst/>
                <a:uLnTx/>
                <a:uFillTx/>
                <a:latin typeface="+mn-lt"/>
                <a:ea typeface="+mn-ea"/>
                <a:cs typeface="+mn-cs"/>
              </a:rPr>
              <a:t>συνολικό</a:t>
            </a:r>
            <a:r>
              <a:rPr kumimoji="0" lang="en-US" sz="20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0" i="0" u="none" strike="noStrike" kern="1200" cap="none" spc="0" normalizeH="0" baseline="0" noProof="0" dirty="0" err="1" smtClean="0">
                <a:ln>
                  <a:noFill/>
                </a:ln>
                <a:solidFill>
                  <a:srgbClr val="000000"/>
                </a:solidFill>
                <a:effectLst/>
                <a:uLnTx/>
                <a:uFillTx/>
                <a:latin typeface="+mn-lt"/>
                <a:ea typeface="+mn-ea"/>
                <a:cs typeface="+mn-cs"/>
              </a:rPr>
              <a:t>φορτίο</a:t>
            </a:r>
            <a:r>
              <a:rPr kumimoji="0" lang="en-US" sz="20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0" i="1" u="none" strike="noStrike" kern="1200" cap="none" spc="0" normalizeH="0" baseline="0" noProof="0" dirty="0" smtClean="0">
                <a:ln>
                  <a:noFill/>
                </a:ln>
                <a:solidFill>
                  <a:srgbClr val="000000"/>
                </a:solidFill>
                <a:effectLst/>
                <a:uLnTx/>
                <a:uFillTx/>
                <a:latin typeface="+mn-lt"/>
                <a:ea typeface="+mn-ea"/>
                <a:cs typeface="+mn-cs"/>
              </a:rPr>
              <a:t>Q.</a:t>
            </a:r>
          </a:p>
          <a:p>
            <a:pPr marL="273050" marR="0" lvl="0" indent="-273050" algn="l"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n-US" sz="2000" b="0" i="0" u="none" strike="noStrike" kern="1200" cap="none" spc="0" normalizeH="0" baseline="0" noProof="0" dirty="0" err="1" smtClean="0">
                <a:ln>
                  <a:noFill/>
                </a:ln>
                <a:solidFill>
                  <a:srgbClr val="000000"/>
                </a:solidFill>
                <a:effectLst/>
                <a:uLnTx/>
                <a:uFillTx/>
                <a:latin typeface="+mn-lt"/>
                <a:ea typeface="+mn-ea"/>
                <a:cs typeface="+mn-cs"/>
              </a:rPr>
              <a:t>Το</a:t>
            </a:r>
            <a:r>
              <a:rPr kumimoji="0" lang="en-US" sz="20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0" i="0" u="none" strike="noStrike" kern="1200" cap="none" spc="0" normalizeH="0" baseline="0" noProof="0" dirty="0" err="1" smtClean="0">
                <a:ln>
                  <a:noFill/>
                </a:ln>
                <a:solidFill>
                  <a:srgbClr val="000000"/>
                </a:solidFill>
                <a:effectLst/>
                <a:uLnTx/>
                <a:uFillTx/>
                <a:latin typeface="+mn-lt"/>
                <a:ea typeface="+mn-ea"/>
                <a:cs typeface="+mn-cs"/>
              </a:rPr>
              <a:t>δυναμικό</a:t>
            </a:r>
            <a:r>
              <a:rPr kumimoji="0" lang="en-US" sz="20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0" i="0" u="none" strike="noStrike" kern="1200" cap="none" spc="0" normalizeH="0" baseline="0" noProof="0" dirty="0" err="1" smtClean="0">
                <a:ln>
                  <a:noFill/>
                </a:ln>
                <a:solidFill>
                  <a:srgbClr val="000000"/>
                </a:solidFill>
                <a:effectLst/>
                <a:uLnTx/>
                <a:uFillTx/>
                <a:latin typeface="+mn-lt"/>
                <a:ea typeface="+mn-ea"/>
                <a:cs typeface="+mn-cs"/>
              </a:rPr>
              <a:t>και</a:t>
            </a:r>
            <a:r>
              <a:rPr kumimoji="0" lang="en-US" sz="20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0" i="0" u="none" strike="noStrike" kern="1200" cap="none" spc="0" normalizeH="0" baseline="0" noProof="0" dirty="0" err="1" smtClean="0">
                <a:ln>
                  <a:noFill/>
                </a:ln>
                <a:solidFill>
                  <a:srgbClr val="000000"/>
                </a:solidFill>
                <a:effectLst/>
                <a:uLnTx/>
                <a:uFillTx/>
                <a:latin typeface="+mn-lt"/>
                <a:ea typeface="+mn-ea"/>
                <a:cs typeface="+mn-cs"/>
              </a:rPr>
              <a:t>το</a:t>
            </a:r>
            <a:r>
              <a:rPr kumimoji="0" lang="en-US" sz="20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0" i="0" u="none" strike="noStrike" kern="1200" cap="none" spc="0" normalizeH="0" baseline="0" noProof="0" dirty="0" err="1" smtClean="0">
                <a:ln>
                  <a:noFill/>
                </a:ln>
                <a:solidFill>
                  <a:srgbClr val="000000"/>
                </a:solidFill>
                <a:effectLst/>
                <a:uLnTx/>
                <a:uFillTx/>
                <a:latin typeface="+mn-lt"/>
                <a:ea typeface="+mn-ea"/>
                <a:cs typeface="+mn-cs"/>
              </a:rPr>
              <a:t>πεδίο</a:t>
            </a:r>
            <a:r>
              <a:rPr kumimoji="0" lang="en-US" sz="20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0" i="0" u="none" strike="noStrike" kern="1200" cap="none" spc="0" normalizeH="0" baseline="0" noProof="0" dirty="0" err="1" smtClean="0">
                <a:ln>
                  <a:noFill/>
                </a:ln>
                <a:solidFill>
                  <a:srgbClr val="000000"/>
                </a:solidFill>
                <a:effectLst/>
                <a:uLnTx/>
                <a:uFillTx/>
                <a:latin typeface="+mn-lt"/>
                <a:ea typeface="+mn-ea"/>
                <a:cs typeface="+mn-cs"/>
              </a:rPr>
              <a:t>δίνονται</a:t>
            </a:r>
            <a:r>
              <a:rPr kumimoji="0" lang="en-US" sz="20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0" i="0" u="none" strike="noStrike" kern="1200" cap="none" spc="0" normalizeH="0" baseline="0" noProof="0" dirty="0" err="1" smtClean="0">
                <a:ln>
                  <a:noFill/>
                </a:ln>
                <a:solidFill>
                  <a:srgbClr val="000000"/>
                </a:solidFill>
                <a:effectLst/>
                <a:uLnTx/>
                <a:uFillTx/>
                <a:latin typeface="+mn-lt"/>
                <a:ea typeface="+mn-ea"/>
                <a:cs typeface="+mn-cs"/>
              </a:rPr>
              <a:t>από</a:t>
            </a:r>
            <a:r>
              <a:rPr kumimoji="0" lang="en-US" sz="20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0" i="0" u="none" strike="noStrike" kern="1200" cap="none" spc="0" normalizeH="0" baseline="0" noProof="0" dirty="0" err="1" smtClean="0">
                <a:ln>
                  <a:noFill/>
                </a:ln>
                <a:solidFill>
                  <a:srgbClr val="000000"/>
                </a:solidFill>
                <a:effectLst/>
                <a:uLnTx/>
                <a:uFillTx/>
                <a:latin typeface="+mn-lt"/>
                <a:ea typeface="+mn-ea"/>
                <a:cs typeface="+mn-cs"/>
              </a:rPr>
              <a:t>τις</a:t>
            </a:r>
            <a:r>
              <a:rPr kumimoji="0" lang="en-US" sz="20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0" i="0" u="none" strike="noStrike" kern="1200" cap="none" spc="0" normalizeH="0" baseline="0" noProof="0" dirty="0" err="1" smtClean="0">
                <a:ln>
                  <a:noFill/>
                </a:ln>
                <a:solidFill>
                  <a:srgbClr val="000000"/>
                </a:solidFill>
                <a:effectLst/>
                <a:uLnTx/>
                <a:uFillTx/>
                <a:latin typeface="+mn-lt"/>
                <a:ea typeface="+mn-ea"/>
                <a:cs typeface="+mn-cs"/>
              </a:rPr>
              <a:t>σχέσεις</a:t>
            </a:r>
            <a:r>
              <a:rPr kumimoji="0" lang="en-US" sz="2000" b="0" i="0" u="none" strike="noStrike" kern="1200" cap="none" spc="0" normalizeH="0" baseline="0" noProof="0" dirty="0" smtClean="0">
                <a:ln>
                  <a:noFill/>
                </a:ln>
                <a:solidFill>
                  <a:srgbClr val="000000"/>
                </a:solidFill>
                <a:effectLst/>
                <a:uLnTx/>
                <a:uFillTx/>
                <a:latin typeface="+mn-lt"/>
                <a:ea typeface="+mn-ea"/>
                <a:cs typeface="+mn-cs"/>
              </a:rPr>
              <a:t>:</a:t>
            </a:r>
          </a:p>
        </p:txBody>
      </p:sp>
      <p:pic>
        <p:nvPicPr>
          <p:cNvPr id="11" name="Picture 8" descr="27819_2515"/>
          <p:cNvPicPr>
            <a:picLocks noChangeAspect="1" noChangeArrowheads="1"/>
          </p:cNvPicPr>
          <p:nvPr/>
        </p:nvPicPr>
        <p:blipFill>
          <a:blip r:embed="rId3" cstate="print"/>
          <a:srcRect/>
          <a:stretch>
            <a:fillRect/>
          </a:stretch>
        </p:blipFill>
        <p:spPr bwMode="auto">
          <a:xfrm>
            <a:off x="6229952" y="1052076"/>
            <a:ext cx="5110710" cy="3771917"/>
          </a:xfrm>
          <a:prstGeom prst="rect">
            <a:avLst/>
          </a:prstGeom>
          <a:noFill/>
          <a:ln w="9525">
            <a:noFill/>
            <a:miter lim="800000"/>
            <a:headEnd/>
            <a:tailEnd/>
          </a:ln>
          <a:scene3d>
            <a:camera prst="orthographicFront"/>
            <a:lightRig rig="threePt" dir="t"/>
          </a:scene3d>
          <a:sp3d>
            <a:bevelT/>
          </a:sp3d>
        </p:spPr>
      </p:pic>
      <p:graphicFrame>
        <p:nvGraphicFramePr>
          <p:cNvPr id="494596" name="Object 7"/>
          <p:cNvGraphicFramePr>
            <a:graphicFrameLocks noChangeAspect="1"/>
          </p:cNvGraphicFramePr>
          <p:nvPr/>
        </p:nvGraphicFramePr>
        <p:xfrm>
          <a:off x="2030959" y="4483649"/>
          <a:ext cx="3413400" cy="2221531"/>
        </p:xfrm>
        <a:graphic>
          <a:graphicData uri="http://schemas.openxmlformats.org/presentationml/2006/ole">
            <mc:AlternateContent xmlns:mc="http://schemas.openxmlformats.org/markup-compatibility/2006">
              <mc:Choice xmlns:v="urn:schemas-microsoft-com:vml" Requires="v">
                <p:oleObj spid="_x0000_s494602" name="Equation" r:id="rId4" imgW="1523880" imgH="990360" progId="Equation.DSMT4">
                  <p:embed/>
                </p:oleObj>
              </mc:Choice>
              <mc:Fallback>
                <p:oleObj name="Equation" r:id="rId4" imgW="1523880" imgH="990360" progId="Equation.DSMT4">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0959" y="4483649"/>
                        <a:ext cx="3413400" cy="2221531"/>
                      </a:xfrm>
                      <a:prstGeom prst="rect">
                        <a:avLst/>
                      </a:prstGeom>
                      <a:solidFill>
                        <a:srgbClr val="FF9900"/>
                      </a:solidFill>
                    </p:spPr>
                  </p:pic>
                </p:oleObj>
              </mc:Fallback>
            </mc:AlternateContent>
          </a:graphicData>
        </a:graphic>
      </p:graphicFrame>
      <p:sp>
        <p:nvSpPr>
          <p:cNvPr id="8" name="7 - Θέση αριθμού διαφάνειας"/>
          <p:cNvSpPr>
            <a:spLocks noGrp="1"/>
          </p:cNvSpPr>
          <p:nvPr>
            <p:ph type="sldNum" sz="quarter" idx="12"/>
          </p:nvPr>
        </p:nvSpPr>
        <p:spPr/>
        <p:txBody>
          <a:bodyPr/>
          <a:lstStyle/>
          <a:p>
            <a:fld id="{C2F5A187-A889-495D-B202-899DA2CF5BAE}" type="slidenum">
              <a:rPr lang="en-US" smtClean="0"/>
              <a:pPr/>
              <a:t>75</a:t>
            </a:fld>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7" name="Text Box 5"/>
          <p:cNvSpPr txBox="1">
            <a:spLocks noChangeArrowheads="1"/>
          </p:cNvSpPr>
          <p:nvPr/>
        </p:nvSpPr>
        <p:spPr bwMode="auto">
          <a:xfrm>
            <a:off x="148313" y="60541"/>
            <a:ext cx="11887200" cy="707886"/>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4000" b="1" dirty="0" smtClean="0">
                <a:solidFill>
                  <a:srgbClr val="0F7698"/>
                </a:solidFill>
              </a:rPr>
              <a:t>Προβλήματα υπολογισμού  Δυναμικού</a:t>
            </a:r>
            <a:endParaRPr lang="en-US" sz="4000" b="1" dirty="0" smtClean="0">
              <a:solidFill>
                <a:srgbClr val="0F7698"/>
              </a:solidFill>
            </a:endParaRPr>
          </a:p>
        </p:txBody>
      </p:sp>
      <p:sp>
        <p:nvSpPr>
          <p:cNvPr id="6" name="Rectangle 3"/>
          <p:cNvSpPr txBox="1">
            <a:spLocks noChangeArrowheads="1"/>
          </p:cNvSpPr>
          <p:nvPr/>
        </p:nvSpPr>
        <p:spPr>
          <a:xfrm>
            <a:off x="210207" y="1211054"/>
            <a:ext cx="7083971" cy="3024616"/>
          </a:xfrm>
          <a:prstGeom prst="rect">
            <a:avLst/>
          </a:prstGeom>
        </p:spPr>
        <p:txBody>
          <a:bodyPr/>
          <a:lstStyle/>
          <a:p>
            <a:pPr marL="273050" marR="0" lvl="0" indent="-273050" algn="l"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n-US" sz="2000" b="1" i="0" u="none" strike="noStrike" kern="1200" cap="none" spc="0" normalizeH="0" baseline="0" noProof="0" dirty="0" smtClean="0">
                <a:ln>
                  <a:noFill/>
                </a:ln>
                <a:solidFill>
                  <a:srgbClr val="000000"/>
                </a:solidFill>
                <a:effectLst/>
                <a:uLnTx/>
                <a:uFillTx/>
                <a:ea typeface="+mn-ea"/>
                <a:cs typeface="+mn-cs"/>
              </a:rPr>
              <a:t>Ο </a:t>
            </a:r>
            <a:r>
              <a:rPr kumimoji="0" lang="en-US" sz="2000" b="1" i="0" u="none" strike="noStrike" kern="1200" cap="none" spc="0" normalizeH="0" baseline="0" noProof="0" dirty="0" err="1" smtClean="0">
                <a:ln>
                  <a:noFill/>
                </a:ln>
                <a:solidFill>
                  <a:srgbClr val="000000"/>
                </a:solidFill>
                <a:effectLst/>
                <a:uLnTx/>
                <a:uFillTx/>
                <a:ea typeface="+mn-ea"/>
                <a:cs typeface="+mn-cs"/>
              </a:rPr>
              <a:t>δακτύλιος</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έχει</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ακτίνα</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1" u="none" strike="noStrike" kern="1200" cap="none" spc="0" normalizeH="0" baseline="0" noProof="0" dirty="0" smtClean="0">
                <a:ln>
                  <a:noFill/>
                </a:ln>
                <a:solidFill>
                  <a:srgbClr val="000000"/>
                </a:solidFill>
                <a:effectLst/>
                <a:uLnTx/>
                <a:uFillTx/>
                <a:ea typeface="+mn-ea"/>
                <a:cs typeface="+mn-cs"/>
              </a:rPr>
              <a:t>R</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και</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επιφανειακή</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πυκνότητα</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φορτίου</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1" u="none" strike="noStrike" kern="1200" cap="none" spc="0" normalizeH="0" baseline="0" noProof="0" dirty="0" smtClean="0">
                <a:ln>
                  <a:noFill/>
                </a:ln>
                <a:solidFill>
                  <a:srgbClr val="000000"/>
                </a:solidFill>
                <a:effectLst/>
                <a:uLnTx/>
                <a:uFillTx/>
                <a:ea typeface="+mn-ea"/>
                <a:cs typeface="Arial" charset="0"/>
              </a:rPr>
              <a:t>σ.</a:t>
            </a:r>
          </a:p>
          <a:p>
            <a:pPr marL="273050" marR="0" lvl="0" indent="-273050" algn="l"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n-US" sz="2000" b="1" i="0" u="none" strike="noStrike" kern="1200" cap="none" spc="0" normalizeH="0" baseline="0" noProof="0" dirty="0" err="1" smtClean="0">
                <a:ln>
                  <a:noFill/>
                </a:ln>
                <a:solidFill>
                  <a:srgbClr val="000000"/>
                </a:solidFill>
                <a:effectLst/>
                <a:uLnTx/>
                <a:uFillTx/>
                <a:ea typeface="+mn-ea"/>
                <a:cs typeface="Arial" charset="0"/>
              </a:rPr>
              <a:t>Το</a:t>
            </a:r>
            <a:r>
              <a:rPr kumimoji="0" lang="en-US" sz="2000" b="1" i="0" u="none" strike="noStrike" kern="1200" cap="none" spc="0" normalizeH="0" baseline="0" noProof="0" dirty="0" smtClean="0">
                <a:ln>
                  <a:noFill/>
                </a:ln>
                <a:solidFill>
                  <a:srgbClr val="000000"/>
                </a:solidFill>
                <a:effectLst/>
                <a:uLnTx/>
                <a:uFillTx/>
                <a:ea typeface="+mn-ea"/>
                <a:cs typeface="Arial" charset="0"/>
              </a:rPr>
              <a:t> </a:t>
            </a:r>
            <a:r>
              <a:rPr kumimoji="0" lang="en-US" sz="2000" b="1" i="0" u="none" strike="noStrike" kern="1200" cap="none" spc="0" normalizeH="0" baseline="0" noProof="0" dirty="0" err="1" smtClean="0">
                <a:ln>
                  <a:noFill/>
                </a:ln>
                <a:solidFill>
                  <a:srgbClr val="000000"/>
                </a:solidFill>
                <a:effectLst/>
                <a:uLnTx/>
                <a:uFillTx/>
                <a:ea typeface="+mn-ea"/>
                <a:cs typeface="Arial" charset="0"/>
              </a:rPr>
              <a:t>σημείο</a:t>
            </a:r>
            <a:r>
              <a:rPr kumimoji="0" lang="en-US" sz="2000" b="1" i="0" u="none" strike="noStrike" kern="1200" cap="none" spc="0" normalizeH="0" baseline="0" noProof="0" dirty="0" smtClean="0">
                <a:ln>
                  <a:noFill/>
                </a:ln>
                <a:solidFill>
                  <a:srgbClr val="000000"/>
                </a:solidFill>
                <a:effectLst/>
                <a:uLnTx/>
                <a:uFillTx/>
                <a:ea typeface="+mn-ea"/>
                <a:cs typeface="Arial" charset="0"/>
              </a:rPr>
              <a:t> </a:t>
            </a:r>
            <a:r>
              <a:rPr kumimoji="0" lang="en-US" sz="2000" b="1" i="1" u="none" strike="noStrike" kern="1200" cap="none" spc="0" normalizeH="0" baseline="0" noProof="0" dirty="0" smtClean="0">
                <a:ln>
                  <a:noFill/>
                </a:ln>
                <a:solidFill>
                  <a:srgbClr val="000000"/>
                </a:solidFill>
                <a:effectLst/>
                <a:uLnTx/>
                <a:uFillTx/>
                <a:ea typeface="+mn-ea"/>
                <a:cs typeface="Arial" charset="0"/>
              </a:rPr>
              <a:t>Σ</a:t>
            </a:r>
            <a:r>
              <a:rPr kumimoji="0" lang="en-US" sz="2000" b="1" i="0" u="none" strike="noStrike" kern="1200" cap="none" spc="0" normalizeH="0" baseline="0" noProof="0" dirty="0" smtClean="0">
                <a:ln>
                  <a:noFill/>
                </a:ln>
                <a:solidFill>
                  <a:srgbClr val="000000"/>
                </a:solidFill>
                <a:effectLst/>
                <a:uLnTx/>
                <a:uFillTx/>
                <a:ea typeface="+mn-ea"/>
                <a:cs typeface="Arial" charset="0"/>
              </a:rPr>
              <a:t> </a:t>
            </a:r>
            <a:r>
              <a:rPr kumimoji="0" lang="en-US" sz="2000" b="1" i="0" u="none" strike="noStrike" kern="1200" cap="none" spc="0" normalizeH="0" baseline="0" noProof="0" dirty="0" err="1" smtClean="0">
                <a:ln>
                  <a:noFill/>
                </a:ln>
                <a:solidFill>
                  <a:srgbClr val="000000"/>
                </a:solidFill>
                <a:effectLst/>
                <a:uLnTx/>
                <a:uFillTx/>
                <a:ea typeface="+mn-ea"/>
                <a:cs typeface="Arial" charset="0"/>
              </a:rPr>
              <a:t>βρίσκεται</a:t>
            </a:r>
            <a:r>
              <a:rPr kumimoji="0" lang="en-US" sz="2000" b="1" i="0" u="none" strike="noStrike" kern="1200" cap="none" spc="0" normalizeH="0" baseline="0" noProof="0" dirty="0" smtClean="0">
                <a:ln>
                  <a:noFill/>
                </a:ln>
                <a:solidFill>
                  <a:srgbClr val="000000"/>
                </a:solidFill>
                <a:effectLst/>
                <a:uLnTx/>
                <a:uFillTx/>
                <a:ea typeface="+mn-ea"/>
                <a:cs typeface="Arial" charset="0"/>
              </a:rPr>
              <a:t> </a:t>
            </a:r>
            <a:r>
              <a:rPr kumimoji="0" lang="en-US" sz="2000" b="1" i="0" u="none" strike="noStrike" kern="1200" cap="none" spc="0" normalizeH="0" baseline="0" noProof="0" dirty="0" err="1" smtClean="0">
                <a:ln>
                  <a:noFill/>
                </a:ln>
                <a:solidFill>
                  <a:srgbClr val="000000"/>
                </a:solidFill>
                <a:effectLst/>
                <a:uLnTx/>
                <a:uFillTx/>
                <a:ea typeface="+mn-ea"/>
                <a:cs typeface="Arial" charset="0"/>
              </a:rPr>
              <a:t>στον</a:t>
            </a:r>
            <a:r>
              <a:rPr kumimoji="0" lang="en-US" sz="2000" b="1" i="0" u="none" strike="noStrike" kern="1200" cap="none" spc="0" normalizeH="0" baseline="0" noProof="0" dirty="0" smtClean="0">
                <a:ln>
                  <a:noFill/>
                </a:ln>
                <a:solidFill>
                  <a:srgbClr val="000000"/>
                </a:solidFill>
                <a:effectLst/>
                <a:uLnTx/>
                <a:uFillTx/>
                <a:ea typeface="+mn-ea"/>
                <a:cs typeface="Arial" charset="0"/>
              </a:rPr>
              <a:t> </a:t>
            </a:r>
            <a:r>
              <a:rPr kumimoji="0" lang="en-US" sz="2000" b="1" i="0" u="none" strike="noStrike" kern="1200" cap="none" spc="0" normalizeH="0" baseline="0" noProof="0" dirty="0" err="1" smtClean="0">
                <a:ln>
                  <a:noFill/>
                </a:ln>
                <a:solidFill>
                  <a:srgbClr val="000000"/>
                </a:solidFill>
                <a:effectLst/>
                <a:uLnTx/>
                <a:uFillTx/>
                <a:ea typeface="+mn-ea"/>
                <a:cs typeface="Arial" charset="0"/>
              </a:rPr>
              <a:t>κάθετο</a:t>
            </a:r>
            <a:r>
              <a:rPr kumimoji="0" lang="en-US" sz="2000" b="1" i="0" u="none" strike="noStrike" kern="1200" cap="none" spc="0" normalizeH="0" baseline="0" noProof="0" dirty="0" smtClean="0">
                <a:ln>
                  <a:noFill/>
                </a:ln>
                <a:solidFill>
                  <a:srgbClr val="000000"/>
                </a:solidFill>
                <a:effectLst/>
                <a:uLnTx/>
                <a:uFillTx/>
                <a:ea typeface="+mn-ea"/>
                <a:cs typeface="Arial" charset="0"/>
              </a:rPr>
              <a:t> </a:t>
            </a:r>
            <a:r>
              <a:rPr kumimoji="0" lang="el-GR" sz="2000" b="1" i="0" u="none" strike="noStrike" kern="1200" cap="none" spc="0" normalizeH="0" baseline="0" noProof="0" dirty="0" smtClean="0">
                <a:ln>
                  <a:noFill/>
                </a:ln>
                <a:solidFill>
                  <a:srgbClr val="000000"/>
                </a:solidFill>
                <a:effectLst/>
                <a:uLnTx/>
                <a:uFillTx/>
                <a:ea typeface="+mn-ea"/>
                <a:cs typeface="Arial" charset="0"/>
              </a:rPr>
              <a:t>κεντρικό </a:t>
            </a:r>
            <a:r>
              <a:rPr kumimoji="0" lang="en-US" sz="2000" b="1" i="0" u="none" strike="noStrike" kern="1200" cap="none" spc="0" normalizeH="0" baseline="0" noProof="0" dirty="0" err="1" smtClean="0">
                <a:ln>
                  <a:noFill/>
                </a:ln>
                <a:solidFill>
                  <a:srgbClr val="000000"/>
                </a:solidFill>
                <a:effectLst/>
                <a:uLnTx/>
                <a:uFillTx/>
                <a:ea typeface="+mn-ea"/>
                <a:cs typeface="Arial" charset="0"/>
              </a:rPr>
              <a:t>άξονα</a:t>
            </a:r>
            <a:r>
              <a:rPr kumimoji="0" lang="en-US" sz="2000" b="1" i="0" u="none" strike="noStrike" kern="1200" cap="none" spc="0" normalizeH="0" baseline="0" noProof="0" dirty="0" smtClean="0">
                <a:ln>
                  <a:noFill/>
                </a:ln>
                <a:solidFill>
                  <a:srgbClr val="000000"/>
                </a:solidFill>
                <a:effectLst/>
                <a:uLnTx/>
                <a:uFillTx/>
                <a:ea typeface="+mn-ea"/>
                <a:cs typeface="Arial" charset="0"/>
              </a:rPr>
              <a:t> </a:t>
            </a:r>
            <a:r>
              <a:rPr kumimoji="0" lang="en-US" sz="2000" b="1" i="0" u="none" strike="noStrike" kern="1200" cap="none" spc="0" normalizeH="0" baseline="0" noProof="0" dirty="0" err="1" smtClean="0">
                <a:ln>
                  <a:noFill/>
                </a:ln>
                <a:solidFill>
                  <a:srgbClr val="000000"/>
                </a:solidFill>
                <a:effectLst/>
                <a:uLnTx/>
                <a:uFillTx/>
                <a:ea typeface="+mn-ea"/>
                <a:cs typeface="Arial" charset="0"/>
              </a:rPr>
              <a:t>του</a:t>
            </a:r>
            <a:r>
              <a:rPr kumimoji="0" lang="en-US" sz="2000" b="1" i="0" u="none" strike="noStrike" kern="1200" cap="none" spc="0" normalizeH="0" baseline="0" noProof="0" dirty="0" smtClean="0">
                <a:ln>
                  <a:noFill/>
                </a:ln>
                <a:solidFill>
                  <a:srgbClr val="000000"/>
                </a:solidFill>
                <a:effectLst/>
                <a:uLnTx/>
                <a:uFillTx/>
                <a:ea typeface="+mn-ea"/>
                <a:cs typeface="Arial" charset="0"/>
              </a:rPr>
              <a:t> </a:t>
            </a:r>
            <a:r>
              <a:rPr kumimoji="0" lang="en-US" sz="2000" b="1" i="0" u="none" strike="noStrike" kern="1200" cap="none" spc="0" normalizeH="0" baseline="0" noProof="0" dirty="0" err="1" smtClean="0">
                <a:ln>
                  <a:noFill/>
                </a:ln>
                <a:solidFill>
                  <a:srgbClr val="000000"/>
                </a:solidFill>
                <a:effectLst/>
                <a:uLnTx/>
                <a:uFillTx/>
                <a:ea typeface="+mn-ea"/>
                <a:cs typeface="Arial" charset="0"/>
              </a:rPr>
              <a:t>ομοιόμορφα</a:t>
            </a:r>
            <a:r>
              <a:rPr kumimoji="0" lang="en-US" sz="2000" b="1" i="0" u="none" strike="noStrike" kern="1200" cap="none" spc="0" normalizeH="0" baseline="0" noProof="0" dirty="0" smtClean="0">
                <a:ln>
                  <a:noFill/>
                </a:ln>
                <a:solidFill>
                  <a:srgbClr val="000000"/>
                </a:solidFill>
                <a:effectLst/>
                <a:uLnTx/>
                <a:uFillTx/>
                <a:ea typeface="+mn-ea"/>
                <a:cs typeface="Arial" charset="0"/>
              </a:rPr>
              <a:t> </a:t>
            </a:r>
            <a:r>
              <a:rPr kumimoji="0" lang="en-US" sz="2000" b="1" i="0" u="none" strike="noStrike" kern="1200" cap="none" spc="0" normalizeH="0" baseline="0" noProof="0" dirty="0" err="1" smtClean="0">
                <a:ln>
                  <a:noFill/>
                </a:ln>
                <a:solidFill>
                  <a:srgbClr val="000000"/>
                </a:solidFill>
                <a:effectLst/>
                <a:uLnTx/>
                <a:uFillTx/>
                <a:ea typeface="+mn-ea"/>
                <a:cs typeface="Arial" charset="0"/>
              </a:rPr>
              <a:t>φορτισμένου</a:t>
            </a:r>
            <a:r>
              <a:rPr kumimoji="0" lang="en-US" sz="2000" b="1" i="0" u="none" strike="noStrike" kern="1200" cap="none" spc="0" normalizeH="0" baseline="0" noProof="0" dirty="0" smtClean="0">
                <a:ln>
                  <a:noFill/>
                </a:ln>
                <a:solidFill>
                  <a:srgbClr val="000000"/>
                </a:solidFill>
                <a:effectLst/>
                <a:uLnTx/>
                <a:uFillTx/>
                <a:ea typeface="+mn-ea"/>
                <a:cs typeface="Arial" charset="0"/>
              </a:rPr>
              <a:t> </a:t>
            </a:r>
            <a:r>
              <a:rPr kumimoji="0" lang="en-US" sz="2000" b="1" i="0" u="none" strike="noStrike" kern="1200" cap="none" spc="0" normalizeH="0" baseline="0" noProof="0" dirty="0" err="1" smtClean="0">
                <a:ln>
                  <a:noFill/>
                </a:ln>
                <a:solidFill>
                  <a:srgbClr val="000000"/>
                </a:solidFill>
                <a:effectLst/>
                <a:uLnTx/>
                <a:uFillTx/>
                <a:ea typeface="+mn-ea"/>
                <a:cs typeface="Arial" charset="0"/>
              </a:rPr>
              <a:t>δακτυλίου</a:t>
            </a:r>
            <a:r>
              <a:rPr kumimoji="0" lang="en-US" sz="2000" b="1" i="0" u="none" strike="noStrike" kern="1200" cap="none" spc="0" normalizeH="0" baseline="0" noProof="0" dirty="0" smtClean="0">
                <a:ln>
                  <a:noFill/>
                </a:ln>
                <a:solidFill>
                  <a:srgbClr val="000000"/>
                </a:solidFill>
                <a:effectLst/>
                <a:uLnTx/>
                <a:uFillTx/>
                <a:ea typeface="+mn-ea"/>
                <a:cs typeface="Arial" charset="0"/>
              </a:rPr>
              <a:t>.</a:t>
            </a:r>
          </a:p>
          <a:p>
            <a:pPr marL="273050" marR="0" lvl="0" indent="-273050" algn="l"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n-US" sz="2000" b="1" i="0" u="none" strike="noStrike" kern="1200" cap="none" spc="0" normalizeH="0" baseline="0" noProof="0" dirty="0" err="1" smtClean="0">
                <a:ln>
                  <a:noFill/>
                </a:ln>
                <a:solidFill>
                  <a:srgbClr val="000000"/>
                </a:solidFill>
                <a:effectLst/>
                <a:uLnTx/>
                <a:uFillTx/>
                <a:ea typeface="+mn-ea"/>
                <a:cs typeface="Arial" charset="0"/>
              </a:rPr>
              <a:t>Επειδή</a:t>
            </a:r>
            <a:r>
              <a:rPr kumimoji="0" lang="en-US" sz="2000" b="1" i="0" u="none" strike="noStrike" kern="1200" cap="none" spc="0" normalizeH="0" baseline="0" noProof="0" dirty="0" smtClean="0">
                <a:ln>
                  <a:noFill/>
                </a:ln>
                <a:solidFill>
                  <a:srgbClr val="000000"/>
                </a:solidFill>
                <a:effectLst/>
                <a:uLnTx/>
                <a:uFillTx/>
                <a:ea typeface="+mn-ea"/>
                <a:cs typeface="Arial" charset="0"/>
              </a:rPr>
              <a:t> </a:t>
            </a:r>
            <a:r>
              <a:rPr kumimoji="0" lang="en-US" sz="2000" b="1" i="0" u="none" strike="noStrike" kern="1200" cap="none" spc="0" normalizeH="0" baseline="0" noProof="0" dirty="0" err="1" smtClean="0">
                <a:ln>
                  <a:noFill/>
                </a:ln>
                <a:solidFill>
                  <a:srgbClr val="000000"/>
                </a:solidFill>
                <a:effectLst/>
                <a:uLnTx/>
                <a:uFillTx/>
                <a:ea typeface="+mn-ea"/>
                <a:cs typeface="Arial" charset="0"/>
              </a:rPr>
              <a:t>το</a:t>
            </a:r>
            <a:r>
              <a:rPr kumimoji="0" lang="en-US" sz="2000" b="1" i="0" u="none" strike="noStrike" kern="1200" cap="none" spc="0" normalizeH="0" baseline="0" noProof="0" dirty="0" smtClean="0">
                <a:ln>
                  <a:noFill/>
                </a:ln>
                <a:solidFill>
                  <a:srgbClr val="000000"/>
                </a:solidFill>
                <a:effectLst/>
                <a:uLnTx/>
                <a:uFillTx/>
                <a:ea typeface="+mn-ea"/>
                <a:cs typeface="Arial" charset="0"/>
              </a:rPr>
              <a:t> </a:t>
            </a:r>
            <a:r>
              <a:rPr kumimoji="0" lang="en-US" sz="2000" b="1" i="0" u="none" strike="noStrike" kern="1200" cap="none" spc="0" normalizeH="0" baseline="0" noProof="0" dirty="0" err="1" smtClean="0">
                <a:ln>
                  <a:noFill/>
                </a:ln>
                <a:solidFill>
                  <a:srgbClr val="000000"/>
                </a:solidFill>
                <a:effectLst/>
                <a:uLnTx/>
                <a:uFillTx/>
                <a:ea typeface="+mn-ea"/>
                <a:cs typeface="Arial" charset="0"/>
              </a:rPr>
              <a:t>σημείο</a:t>
            </a:r>
            <a:r>
              <a:rPr kumimoji="0" lang="en-US" sz="2000" b="1" i="0" u="none" strike="noStrike" kern="1200" cap="none" spc="0" normalizeH="0" baseline="0" noProof="0" dirty="0" smtClean="0">
                <a:ln>
                  <a:noFill/>
                </a:ln>
                <a:solidFill>
                  <a:srgbClr val="000000"/>
                </a:solidFill>
                <a:effectLst/>
                <a:uLnTx/>
                <a:uFillTx/>
                <a:ea typeface="+mn-ea"/>
                <a:cs typeface="Arial" charset="0"/>
              </a:rPr>
              <a:t> </a:t>
            </a:r>
            <a:r>
              <a:rPr kumimoji="0" lang="en-US" sz="2000" b="1" i="1" u="none" strike="noStrike" kern="1200" cap="none" spc="0" normalizeH="0" baseline="0" noProof="0" dirty="0" smtClean="0">
                <a:ln>
                  <a:noFill/>
                </a:ln>
                <a:solidFill>
                  <a:srgbClr val="000000"/>
                </a:solidFill>
                <a:effectLst/>
                <a:uLnTx/>
                <a:uFillTx/>
                <a:ea typeface="+mn-ea"/>
                <a:cs typeface="Arial" charset="0"/>
              </a:rPr>
              <a:t>Σ</a:t>
            </a:r>
            <a:r>
              <a:rPr kumimoji="0" lang="en-US" sz="2000" b="1" i="0" u="none" strike="noStrike" kern="1200" cap="none" spc="0" normalizeH="0" baseline="0" noProof="0" dirty="0" smtClean="0">
                <a:ln>
                  <a:noFill/>
                </a:ln>
                <a:solidFill>
                  <a:srgbClr val="000000"/>
                </a:solidFill>
                <a:effectLst/>
                <a:uLnTx/>
                <a:uFillTx/>
                <a:ea typeface="+mn-ea"/>
                <a:cs typeface="Arial" charset="0"/>
              </a:rPr>
              <a:t> </a:t>
            </a:r>
            <a:r>
              <a:rPr kumimoji="0" lang="en-US" sz="2000" b="1" i="0" u="none" strike="noStrike" kern="1200" cap="none" spc="0" normalizeH="0" baseline="0" noProof="0" dirty="0" err="1" smtClean="0">
                <a:ln>
                  <a:noFill/>
                </a:ln>
                <a:solidFill>
                  <a:srgbClr val="000000"/>
                </a:solidFill>
                <a:effectLst/>
                <a:uLnTx/>
                <a:uFillTx/>
                <a:ea typeface="+mn-ea"/>
                <a:cs typeface="Arial" charset="0"/>
              </a:rPr>
              <a:t>βρίσκεται</a:t>
            </a:r>
            <a:r>
              <a:rPr kumimoji="0" lang="en-US" sz="2000" b="1" i="0" u="none" strike="noStrike" kern="1200" cap="none" spc="0" normalizeH="0" baseline="0" noProof="0" dirty="0" smtClean="0">
                <a:ln>
                  <a:noFill/>
                </a:ln>
                <a:solidFill>
                  <a:srgbClr val="000000"/>
                </a:solidFill>
                <a:effectLst/>
                <a:uLnTx/>
                <a:uFillTx/>
                <a:ea typeface="+mn-ea"/>
                <a:cs typeface="Arial" charset="0"/>
              </a:rPr>
              <a:t> </a:t>
            </a:r>
            <a:r>
              <a:rPr kumimoji="0" lang="en-US" sz="2000" b="1" i="0" u="none" strike="noStrike" kern="1200" cap="none" spc="0" normalizeH="0" baseline="0" noProof="0" dirty="0" err="1" smtClean="0">
                <a:ln>
                  <a:noFill/>
                </a:ln>
                <a:solidFill>
                  <a:srgbClr val="000000"/>
                </a:solidFill>
                <a:effectLst/>
                <a:uLnTx/>
                <a:uFillTx/>
                <a:ea typeface="+mn-ea"/>
                <a:cs typeface="Arial" charset="0"/>
              </a:rPr>
              <a:t>επάνω</a:t>
            </a:r>
            <a:r>
              <a:rPr kumimoji="0" lang="en-US" sz="2000" b="1" i="0" u="none" strike="noStrike" kern="1200" cap="none" spc="0" normalizeH="0" baseline="0" noProof="0" dirty="0" smtClean="0">
                <a:ln>
                  <a:noFill/>
                </a:ln>
                <a:solidFill>
                  <a:srgbClr val="000000"/>
                </a:solidFill>
                <a:effectLst/>
                <a:uLnTx/>
                <a:uFillTx/>
                <a:ea typeface="+mn-ea"/>
                <a:cs typeface="Arial" charset="0"/>
              </a:rPr>
              <a:t> </a:t>
            </a:r>
            <a:r>
              <a:rPr kumimoji="0" lang="en-US" sz="2000" b="1" i="0" u="none" strike="noStrike" kern="1200" cap="none" spc="0" normalizeH="0" baseline="0" noProof="0" dirty="0" err="1" smtClean="0">
                <a:ln>
                  <a:noFill/>
                </a:ln>
                <a:solidFill>
                  <a:srgbClr val="000000"/>
                </a:solidFill>
                <a:effectLst/>
                <a:uLnTx/>
                <a:uFillTx/>
                <a:ea typeface="+mn-ea"/>
                <a:cs typeface="Arial" charset="0"/>
              </a:rPr>
              <a:t>στον</a:t>
            </a:r>
            <a:r>
              <a:rPr kumimoji="0" lang="en-US" sz="2000" b="1" i="0" u="none" strike="noStrike" kern="1200" cap="none" spc="0" normalizeH="0" baseline="0" noProof="0" dirty="0" smtClean="0">
                <a:ln>
                  <a:noFill/>
                </a:ln>
                <a:solidFill>
                  <a:srgbClr val="000000"/>
                </a:solidFill>
                <a:effectLst/>
                <a:uLnTx/>
                <a:uFillTx/>
                <a:ea typeface="+mn-ea"/>
                <a:cs typeface="Arial" charset="0"/>
              </a:rPr>
              <a:t> </a:t>
            </a:r>
            <a:r>
              <a:rPr kumimoji="0" lang="en-US" sz="2000" b="1" i="0" u="none" strike="noStrike" kern="1200" cap="none" spc="0" normalizeH="0" baseline="0" noProof="0" dirty="0" err="1" smtClean="0">
                <a:ln>
                  <a:noFill/>
                </a:ln>
                <a:solidFill>
                  <a:srgbClr val="000000"/>
                </a:solidFill>
                <a:effectLst/>
                <a:uLnTx/>
                <a:uFillTx/>
                <a:ea typeface="+mn-ea"/>
                <a:cs typeface="Arial" charset="0"/>
              </a:rPr>
              <a:t>κεντρικό</a:t>
            </a:r>
            <a:r>
              <a:rPr kumimoji="0" lang="en-US" sz="2000" b="1" i="0" u="none" strike="noStrike" kern="1200" cap="none" spc="0" normalizeH="0" baseline="0" noProof="0" dirty="0" smtClean="0">
                <a:ln>
                  <a:noFill/>
                </a:ln>
                <a:solidFill>
                  <a:srgbClr val="000000"/>
                </a:solidFill>
                <a:effectLst/>
                <a:uLnTx/>
                <a:uFillTx/>
                <a:ea typeface="+mn-ea"/>
                <a:cs typeface="Arial" charset="0"/>
              </a:rPr>
              <a:t> </a:t>
            </a:r>
            <a:r>
              <a:rPr kumimoji="0" lang="en-US" sz="2000" b="1" i="0" u="none" strike="noStrike" kern="1200" cap="none" spc="0" normalizeH="0" baseline="0" noProof="0" dirty="0" err="1" smtClean="0">
                <a:ln>
                  <a:noFill/>
                </a:ln>
                <a:solidFill>
                  <a:srgbClr val="000000"/>
                </a:solidFill>
                <a:effectLst/>
                <a:uLnTx/>
                <a:uFillTx/>
                <a:ea typeface="+mn-ea"/>
                <a:cs typeface="Arial" charset="0"/>
              </a:rPr>
              <a:t>άξονα</a:t>
            </a:r>
            <a:r>
              <a:rPr kumimoji="0" lang="en-US" sz="2000" b="1" i="0" u="none" strike="noStrike" kern="1200" cap="none" spc="0" normalizeH="0" baseline="0" noProof="0" dirty="0" smtClean="0">
                <a:ln>
                  <a:noFill/>
                </a:ln>
                <a:solidFill>
                  <a:srgbClr val="000000"/>
                </a:solidFill>
                <a:effectLst/>
                <a:uLnTx/>
                <a:uFillTx/>
                <a:ea typeface="+mn-ea"/>
                <a:cs typeface="Arial" charset="0"/>
              </a:rPr>
              <a:t> </a:t>
            </a:r>
            <a:r>
              <a:rPr kumimoji="0" lang="en-US" sz="2000" b="1" i="0" u="none" strike="noStrike" kern="1200" cap="none" spc="0" normalizeH="0" baseline="0" noProof="0" dirty="0" err="1" smtClean="0">
                <a:ln>
                  <a:noFill/>
                </a:ln>
                <a:solidFill>
                  <a:srgbClr val="000000"/>
                </a:solidFill>
                <a:effectLst/>
                <a:uLnTx/>
                <a:uFillTx/>
                <a:ea typeface="+mn-ea"/>
                <a:cs typeface="Arial" charset="0"/>
              </a:rPr>
              <a:t>του</a:t>
            </a:r>
            <a:r>
              <a:rPr kumimoji="0" lang="en-US" sz="2000" b="1" i="0" u="none" strike="noStrike" kern="1200" cap="none" spc="0" normalizeH="0" baseline="0" noProof="0" dirty="0" smtClean="0">
                <a:ln>
                  <a:noFill/>
                </a:ln>
                <a:solidFill>
                  <a:srgbClr val="000000"/>
                </a:solidFill>
                <a:effectLst/>
                <a:uLnTx/>
                <a:uFillTx/>
                <a:ea typeface="+mn-ea"/>
                <a:cs typeface="Arial" charset="0"/>
              </a:rPr>
              <a:t> </a:t>
            </a:r>
            <a:r>
              <a:rPr kumimoji="0" lang="en-US" sz="2000" b="1" i="0" u="none" strike="noStrike" kern="1200" cap="none" spc="0" normalizeH="0" baseline="0" noProof="0" dirty="0" err="1" smtClean="0">
                <a:ln>
                  <a:noFill/>
                </a:ln>
                <a:solidFill>
                  <a:srgbClr val="000000"/>
                </a:solidFill>
                <a:effectLst/>
                <a:uLnTx/>
                <a:uFillTx/>
                <a:ea typeface="+mn-ea"/>
                <a:cs typeface="Arial" charset="0"/>
              </a:rPr>
              <a:t>δίσκου</a:t>
            </a:r>
            <a:r>
              <a:rPr kumimoji="0" lang="en-US" sz="2000" b="1" i="0" u="none" strike="noStrike" kern="1200" cap="none" spc="0" normalizeH="0" baseline="0" noProof="0" dirty="0" smtClean="0">
                <a:ln>
                  <a:noFill/>
                </a:ln>
                <a:solidFill>
                  <a:srgbClr val="000000"/>
                </a:solidFill>
                <a:effectLst/>
                <a:uLnTx/>
                <a:uFillTx/>
                <a:ea typeface="+mn-ea"/>
                <a:cs typeface="Arial" charset="0"/>
              </a:rPr>
              <a:t>, </a:t>
            </a:r>
            <a:r>
              <a:rPr kumimoji="0" lang="en-US" sz="2000" b="1" i="0" u="none" strike="noStrike" kern="1200" cap="none" spc="0" normalizeH="0" baseline="0" noProof="0" dirty="0" err="1" smtClean="0">
                <a:ln>
                  <a:noFill/>
                </a:ln>
                <a:solidFill>
                  <a:srgbClr val="000000"/>
                </a:solidFill>
                <a:effectLst/>
                <a:uLnTx/>
                <a:uFillTx/>
                <a:ea typeface="+mn-ea"/>
                <a:cs typeface="Arial" charset="0"/>
              </a:rPr>
              <a:t>συνάγεται</a:t>
            </a:r>
            <a:r>
              <a:rPr kumimoji="0" lang="en-US" sz="2000" b="1" i="0" u="none" strike="noStrike" kern="1200" cap="none" spc="0" normalizeH="0" baseline="0" noProof="0" dirty="0" smtClean="0">
                <a:ln>
                  <a:noFill/>
                </a:ln>
                <a:solidFill>
                  <a:srgbClr val="000000"/>
                </a:solidFill>
                <a:effectLst/>
                <a:uLnTx/>
                <a:uFillTx/>
                <a:ea typeface="+mn-ea"/>
                <a:cs typeface="Arial" charset="0"/>
              </a:rPr>
              <a:t> </a:t>
            </a:r>
            <a:r>
              <a:rPr kumimoji="0" lang="en-US" sz="2000" b="1" i="0" u="none" strike="noStrike" kern="1200" cap="none" spc="0" normalizeH="0" baseline="0" noProof="0" dirty="0" err="1" smtClean="0">
                <a:ln>
                  <a:noFill/>
                </a:ln>
                <a:solidFill>
                  <a:srgbClr val="000000"/>
                </a:solidFill>
                <a:effectLst/>
                <a:uLnTx/>
                <a:uFillTx/>
                <a:ea typeface="+mn-ea"/>
                <a:cs typeface="Arial" charset="0"/>
              </a:rPr>
              <a:t>λόγω</a:t>
            </a:r>
            <a:r>
              <a:rPr kumimoji="0" lang="en-US" sz="2000" b="1" i="0" u="none" strike="noStrike" kern="1200" cap="none" spc="0" normalizeH="0" baseline="0" noProof="0" dirty="0" smtClean="0">
                <a:ln>
                  <a:noFill/>
                </a:ln>
                <a:solidFill>
                  <a:srgbClr val="000000"/>
                </a:solidFill>
                <a:effectLst/>
                <a:uLnTx/>
                <a:uFillTx/>
                <a:ea typeface="+mn-ea"/>
                <a:cs typeface="Arial" charset="0"/>
              </a:rPr>
              <a:t> </a:t>
            </a:r>
            <a:r>
              <a:rPr kumimoji="0" lang="en-US" sz="2000" b="1" i="0" u="none" strike="noStrike" kern="1200" cap="none" spc="0" normalizeH="0" baseline="0" noProof="0" dirty="0" err="1" smtClean="0">
                <a:ln>
                  <a:noFill/>
                </a:ln>
                <a:solidFill>
                  <a:srgbClr val="000000"/>
                </a:solidFill>
                <a:effectLst/>
                <a:uLnTx/>
                <a:uFillTx/>
                <a:ea typeface="+mn-ea"/>
                <a:cs typeface="Arial" charset="0"/>
              </a:rPr>
              <a:t>συμμετρίας</a:t>
            </a:r>
            <a:r>
              <a:rPr kumimoji="0" lang="en-US" sz="2000" b="1" i="0" u="none" strike="noStrike" kern="1200" cap="none" spc="0" normalizeH="0" baseline="0" noProof="0" dirty="0" smtClean="0">
                <a:ln>
                  <a:noFill/>
                </a:ln>
                <a:solidFill>
                  <a:srgbClr val="000000"/>
                </a:solidFill>
                <a:effectLst/>
                <a:uLnTx/>
                <a:uFillTx/>
                <a:ea typeface="+mn-ea"/>
                <a:cs typeface="Arial" charset="0"/>
              </a:rPr>
              <a:t> </a:t>
            </a:r>
            <a:r>
              <a:rPr kumimoji="0" lang="en-US" sz="2000" b="1" i="0" u="none" strike="noStrike" kern="1200" cap="none" spc="0" normalizeH="0" baseline="0" noProof="0" dirty="0" err="1" smtClean="0">
                <a:ln>
                  <a:noFill/>
                </a:ln>
                <a:solidFill>
                  <a:srgbClr val="000000"/>
                </a:solidFill>
                <a:effectLst/>
                <a:uLnTx/>
                <a:uFillTx/>
                <a:ea typeface="+mn-ea"/>
                <a:cs typeface="Arial" charset="0"/>
              </a:rPr>
              <a:t>ότι</a:t>
            </a:r>
            <a:r>
              <a:rPr kumimoji="0" lang="en-US" sz="2000" b="1" i="0" u="none" strike="noStrike" kern="1200" cap="none" spc="0" normalizeH="0" baseline="0" noProof="0" dirty="0" smtClean="0">
                <a:ln>
                  <a:noFill/>
                </a:ln>
                <a:solidFill>
                  <a:srgbClr val="000000"/>
                </a:solidFill>
                <a:effectLst/>
                <a:uLnTx/>
                <a:uFillTx/>
                <a:ea typeface="+mn-ea"/>
                <a:cs typeface="Arial" charset="0"/>
              </a:rPr>
              <a:t> </a:t>
            </a:r>
            <a:r>
              <a:rPr kumimoji="0" lang="en-US" sz="2000" b="1" i="0" u="none" strike="noStrike" kern="1200" cap="none" spc="0" normalizeH="0" baseline="0" noProof="0" dirty="0" err="1" smtClean="0">
                <a:ln>
                  <a:noFill/>
                </a:ln>
                <a:solidFill>
                  <a:srgbClr val="000000"/>
                </a:solidFill>
                <a:effectLst/>
                <a:uLnTx/>
                <a:uFillTx/>
                <a:ea typeface="+mn-ea"/>
                <a:cs typeface="Arial" charset="0"/>
              </a:rPr>
              <a:t>όλα</a:t>
            </a:r>
            <a:r>
              <a:rPr kumimoji="0" lang="en-US" sz="2000" b="1" i="0" u="none" strike="noStrike" kern="1200" cap="none" spc="0" normalizeH="0" baseline="0" noProof="0" dirty="0" smtClean="0">
                <a:ln>
                  <a:noFill/>
                </a:ln>
                <a:solidFill>
                  <a:srgbClr val="000000"/>
                </a:solidFill>
                <a:effectLst/>
                <a:uLnTx/>
                <a:uFillTx/>
                <a:ea typeface="+mn-ea"/>
                <a:cs typeface="Arial" charset="0"/>
              </a:rPr>
              <a:t> </a:t>
            </a:r>
            <a:r>
              <a:rPr kumimoji="0" lang="en-US" sz="2000" b="1" i="0" u="none" strike="noStrike" kern="1200" cap="none" spc="0" normalizeH="0" baseline="0" noProof="0" dirty="0" err="1" smtClean="0">
                <a:ln>
                  <a:noFill/>
                </a:ln>
                <a:solidFill>
                  <a:srgbClr val="000000"/>
                </a:solidFill>
                <a:effectLst/>
                <a:uLnTx/>
                <a:uFillTx/>
                <a:ea typeface="+mn-ea"/>
                <a:cs typeface="Arial" charset="0"/>
              </a:rPr>
              <a:t>τα</a:t>
            </a:r>
            <a:r>
              <a:rPr kumimoji="0" lang="en-US" sz="2000" b="1" i="0" u="none" strike="noStrike" kern="1200" cap="none" spc="0" normalizeH="0" baseline="0" noProof="0" dirty="0" smtClean="0">
                <a:ln>
                  <a:noFill/>
                </a:ln>
                <a:solidFill>
                  <a:srgbClr val="000000"/>
                </a:solidFill>
                <a:effectLst/>
                <a:uLnTx/>
                <a:uFillTx/>
                <a:ea typeface="+mn-ea"/>
                <a:cs typeface="Arial" charset="0"/>
              </a:rPr>
              <a:t> </a:t>
            </a:r>
            <a:r>
              <a:rPr kumimoji="0" lang="en-US" sz="2000" b="1" i="0" u="none" strike="noStrike" kern="1200" cap="none" spc="0" normalizeH="0" baseline="0" noProof="0" dirty="0" err="1" smtClean="0">
                <a:ln>
                  <a:noFill/>
                </a:ln>
                <a:solidFill>
                  <a:srgbClr val="000000"/>
                </a:solidFill>
                <a:effectLst/>
                <a:uLnTx/>
                <a:uFillTx/>
                <a:ea typeface="+mn-ea"/>
                <a:cs typeface="Arial" charset="0"/>
              </a:rPr>
              <a:t>σημεία</a:t>
            </a:r>
            <a:r>
              <a:rPr kumimoji="0" lang="en-US" sz="2000" b="1" i="0" u="none" strike="noStrike" kern="1200" cap="none" spc="0" normalizeH="0" baseline="0" noProof="0" dirty="0" smtClean="0">
                <a:ln>
                  <a:noFill/>
                </a:ln>
                <a:solidFill>
                  <a:srgbClr val="000000"/>
                </a:solidFill>
                <a:effectLst/>
                <a:uLnTx/>
                <a:uFillTx/>
                <a:ea typeface="+mn-ea"/>
                <a:cs typeface="Arial" charset="0"/>
              </a:rPr>
              <a:t> </a:t>
            </a:r>
            <a:r>
              <a:rPr kumimoji="0" lang="en-US" sz="2000" b="1" i="0" u="none" strike="noStrike" kern="1200" cap="none" spc="0" normalizeH="0" baseline="0" noProof="0" dirty="0" err="1" smtClean="0">
                <a:ln>
                  <a:noFill/>
                </a:ln>
                <a:solidFill>
                  <a:srgbClr val="000000"/>
                </a:solidFill>
                <a:effectLst/>
                <a:uLnTx/>
                <a:uFillTx/>
                <a:ea typeface="+mn-ea"/>
                <a:cs typeface="Arial" charset="0"/>
              </a:rPr>
              <a:t>κάθε</a:t>
            </a:r>
            <a:r>
              <a:rPr kumimoji="0" lang="en-US" sz="2000" b="1" i="0" u="none" strike="noStrike" kern="1200" cap="none" spc="0" normalizeH="0" baseline="0" noProof="0" dirty="0" smtClean="0">
                <a:ln>
                  <a:noFill/>
                </a:ln>
                <a:solidFill>
                  <a:srgbClr val="000000"/>
                </a:solidFill>
                <a:effectLst/>
                <a:uLnTx/>
                <a:uFillTx/>
                <a:ea typeface="+mn-ea"/>
                <a:cs typeface="Arial" charset="0"/>
              </a:rPr>
              <a:t> </a:t>
            </a:r>
            <a:r>
              <a:rPr kumimoji="0" lang="en-US" sz="2000" b="1" i="0" u="none" strike="noStrike" kern="1200" cap="none" spc="0" normalizeH="0" baseline="0" noProof="0" dirty="0" err="1" smtClean="0">
                <a:ln>
                  <a:noFill/>
                </a:ln>
                <a:solidFill>
                  <a:srgbClr val="000000"/>
                </a:solidFill>
                <a:effectLst/>
                <a:uLnTx/>
                <a:uFillTx/>
                <a:ea typeface="+mn-ea"/>
                <a:cs typeface="Arial" charset="0"/>
              </a:rPr>
              <a:t>δακτυλίου</a:t>
            </a:r>
            <a:r>
              <a:rPr kumimoji="0" lang="en-US" sz="2000" b="1" i="0" u="none" strike="noStrike" kern="1200" cap="none" spc="0" normalizeH="0" baseline="0" noProof="0" dirty="0" smtClean="0">
                <a:ln>
                  <a:noFill/>
                </a:ln>
                <a:solidFill>
                  <a:srgbClr val="000000"/>
                </a:solidFill>
                <a:effectLst/>
                <a:uLnTx/>
                <a:uFillTx/>
                <a:ea typeface="+mn-ea"/>
                <a:cs typeface="Arial" charset="0"/>
              </a:rPr>
              <a:t> </a:t>
            </a:r>
            <a:r>
              <a:rPr kumimoji="0" lang="en-US" sz="2000" b="1" i="0" u="none" strike="noStrike" kern="1200" cap="none" spc="0" normalizeH="0" baseline="0" noProof="0" dirty="0" err="1" smtClean="0">
                <a:ln>
                  <a:noFill/>
                </a:ln>
                <a:solidFill>
                  <a:srgbClr val="000000"/>
                </a:solidFill>
                <a:effectLst/>
                <a:uLnTx/>
                <a:uFillTx/>
                <a:ea typeface="+mn-ea"/>
                <a:cs typeface="Arial" charset="0"/>
              </a:rPr>
              <a:t>ισαπέχουν</a:t>
            </a:r>
            <a:r>
              <a:rPr kumimoji="0" lang="en-US" sz="2000" b="1" i="0" u="none" strike="noStrike" kern="1200" cap="none" spc="0" normalizeH="0" baseline="0" noProof="0" dirty="0" smtClean="0">
                <a:ln>
                  <a:noFill/>
                </a:ln>
                <a:solidFill>
                  <a:srgbClr val="000000"/>
                </a:solidFill>
                <a:effectLst/>
                <a:uLnTx/>
                <a:uFillTx/>
                <a:ea typeface="+mn-ea"/>
                <a:cs typeface="Arial" charset="0"/>
              </a:rPr>
              <a:t> </a:t>
            </a:r>
            <a:r>
              <a:rPr kumimoji="0" lang="en-US" sz="2000" b="1" i="0" u="none" strike="noStrike" kern="1200" cap="none" spc="0" normalizeH="0" baseline="0" noProof="0" dirty="0" err="1" smtClean="0">
                <a:ln>
                  <a:noFill/>
                </a:ln>
                <a:solidFill>
                  <a:srgbClr val="000000"/>
                </a:solidFill>
                <a:effectLst/>
                <a:uLnTx/>
                <a:uFillTx/>
                <a:ea typeface="+mn-ea"/>
                <a:cs typeface="Arial" charset="0"/>
              </a:rPr>
              <a:t>από</a:t>
            </a:r>
            <a:r>
              <a:rPr kumimoji="0" lang="en-US" sz="2000" b="1" i="0" u="none" strike="noStrike" kern="1200" cap="none" spc="0" normalizeH="0" baseline="0" noProof="0" dirty="0" smtClean="0">
                <a:ln>
                  <a:noFill/>
                </a:ln>
                <a:solidFill>
                  <a:srgbClr val="000000"/>
                </a:solidFill>
                <a:effectLst/>
                <a:uLnTx/>
                <a:uFillTx/>
                <a:ea typeface="+mn-ea"/>
                <a:cs typeface="Arial" charset="0"/>
              </a:rPr>
              <a:t> </a:t>
            </a:r>
            <a:r>
              <a:rPr kumimoji="0" lang="en-US" sz="2000" b="1" i="0" u="none" strike="noStrike" kern="1200" cap="none" spc="0" normalizeH="0" baseline="0" noProof="0" dirty="0" err="1" smtClean="0">
                <a:ln>
                  <a:noFill/>
                </a:ln>
                <a:solidFill>
                  <a:srgbClr val="000000"/>
                </a:solidFill>
                <a:effectLst/>
                <a:uLnTx/>
                <a:uFillTx/>
                <a:ea typeface="+mn-ea"/>
                <a:cs typeface="Arial" charset="0"/>
              </a:rPr>
              <a:t>το</a:t>
            </a:r>
            <a:r>
              <a:rPr kumimoji="0" lang="en-US" sz="2000" b="1" i="0" u="none" strike="noStrike" kern="1200" cap="none" spc="0" normalizeH="0" baseline="0" noProof="0" dirty="0" smtClean="0">
                <a:ln>
                  <a:noFill/>
                </a:ln>
                <a:solidFill>
                  <a:srgbClr val="000000"/>
                </a:solidFill>
                <a:effectLst/>
                <a:uLnTx/>
                <a:uFillTx/>
                <a:ea typeface="+mn-ea"/>
                <a:cs typeface="Arial" charset="0"/>
              </a:rPr>
              <a:t> </a:t>
            </a:r>
            <a:r>
              <a:rPr kumimoji="0" lang="en-US" sz="2000" b="1" i="1" u="none" strike="noStrike" kern="1200" cap="none" spc="0" normalizeH="0" baseline="0" noProof="0" dirty="0" smtClean="0">
                <a:ln>
                  <a:noFill/>
                </a:ln>
                <a:solidFill>
                  <a:srgbClr val="000000"/>
                </a:solidFill>
                <a:effectLst/>
                <a:uLnTx/>
                <a:uFillTx/>
                <a:ea typeface="+mn-ea"/>
                <a:cs typeface="Arial" charset="0"/>
              </a:rPr>
              <a:t>Σ.</a:t>
            </a:r>
          </a:p>
          <a:p>
            <a:pPr marL="0" marR="0" lvl="0" indent="0" algn="l"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l-GR" sz="2000" b="1" i="0" u="none" strike="noStrike" kern="1200" cap="none" spc="0" normalizeH="0" baseline="0" noProof="0" dirty="0" smtClean="0">
                <a:ln>
                  <a:noFill/>
                </a:ln>
                <a:solidFill>
                  <a:srgbClr val="000000"/>
                </a:solidFill>
                <a:effectLst/>
                <a:uLnTx/>
                <a:uFillTx/>
                <a:ea typeface="+mn-ea"/>
                <a:cs typeface="Arial" charset="0"/>
              </a:rPr>
              <a:t>  </a:t>
            </a:r>
            <a:r>
              <a:rPr kumimoji="0" lang="en-US" sz="2000" b="1" i="0" u="none" strike="noStrike" kern="1200" cap="none" spc="0" normalizeH="0" baseline="0" noProof="0" dirty="0" err="1" smtClean="0">
                <a:ln>
                  <a:noFill/>
                </a:ln>
                <a:solidFill>
                  <a:srgbClr val="000000"/>
                </a:solidFill>
                <a:effectLst/>
                <a:uLnTx/>
                <a:uFillTx/>
                <a:ea typeface="+mn-ea"/>
                <a:cs typeface="Arial" charset="0"/>
              </a:rPr>
              <a:t>Το</a:t>
            </a:r>
            <a:r>
              <a:rPr kumimoji="0" lang="en-US" sz="2000" b="1" i="0" u="none" strike="noStrike" kern="1200" cap="none" spc="0" normalizeH="0" baseline="0" noProof="0" dirty="0" smtClean="0">
                <a:ln>
                  <a:noFill/>
                </a:ln>
                <a:solidFill>
                  <a:srgbClr val="000000"/>
                </a:solidFill>
                <a:effectLst/>
                <a:uLnTx/>
                <a:uFillTx/>
                <a:ea typeface="+mn-ea"/>
                <a:cs typeface="Arial" charset="0"/>
              </a:rPr>
              <a:t> </a:t>
            </a:r>
            <a:r>
              <a:rPr kumimoji="0" lang="en-US" sz="2000" b="1" i="0" u="none" strike="noStrike" kern="1200" cap="none" spc="0" normalizeH="0" baseline="0" noProof="0" dirty="0" err="1" smtClean="0">
                <a:ln>
                  <a:noFill/>
                </a:ln>
                <a:solidFill>
                  <a:srgbClr val="000000"/>
                </a:solidFill>
                <a:effectLst/>
                <a:uLnTx/>
                <a:uFillTx/>
                <a:ea typeface="+mn-ea"/>
                <a:cs typeface="Arial" charset="0"/>
              </a:rPr>
              <a:t>δυναμικό</a:t>
            </a:r>
            <a:r>
              <a:rPr kumimoji="0" lang="en-US" sz="2000" b="1" i="0" u="none" strike="noStrike" kern="1200" cap="none" spc="0" normalizeH="0" baseline="0" noProof="0" dirty="0" smtClean="0">
                <a:ln>
                  <a:noFill/>
                </a:ln>
                <a:solidFill>
                  <a:srgbClr val="000000"/>
                </a:solidFill>
                <a:effectLst/>
                <a:uLnTx/>
                <a:uFillTx/>
                <a:ea typeface="+mn-ea"/>
                <a:cs typeface="Arial" charset="0"/>
              </a:rPr>
              <a:t> </a:t>
            </a:r>
            <a:r>
              <a:rPr kumimoji="0" lang="en-US" sz="2000" b="1" i="0" u="none" strike="noStrike" kern="1200" cap="none" spc="0" normalizeH="0" baseline="0" noProof="0" dirty="0" err="1" smtClean="0">
                <a:ln>
                  <a:noFill/>
                </a:ln>
                <a:solidFill>
                  <a:srgbClr val="000000"/>
                </a:solidFill>
                <a:effectLst/>
                <a:uLnTx/>
                <a:uFillTx/>
                <a:ea typeface="+mn-ea"/>
                <a:cs typeface="Arial" charset="0"/>
              </a:rPr>
              <a:t>και</a:t>
            </a:r>
            <a:r>
              <a:rPr kumimoji="0" lang="en-US" sz="2000" b="1" i="0" u="none" strike="noStrike" kern="1200" cap="none" spc="0" normalizeH="0" baseline="0" noProof="0" dirty="0" smtClean="0">
                <a:ln>
                  <a:noFill/>
                </a:ln>
                <a:solidFill>
                  <a:srgbClr val="000000"/>
                </a:solidFill>
                <a:effectLst/>
                <a:uLnTx/>
                <a:uFillTx/>
                <a:ea typeface="+mn-ea"/>
                <a:cs typeface="Arial" charset="0"/>
              </a:rPr>
              <a:t> </a:t>
            </a:r>
            <a:r>
              <a:rPr kumimoji="0" lang="en-US" sz="2000" b="1" i="0" u="none" strike="noStrike" kern="1200" cap="none" spc="0" normalizeH="0" baseline="0" noProof="0" dirty="0" err="1" smtClean="0">
                <a:ln>
                  <a:noFill/>
                </a:ln>
                <a:solidFill>
                  <a:srgbClr val="000000"/>
                </a:solidFill>
                <a:effectLst/>
                <a:uLnTx/>
                <a:uFillTx/>
                <a:ea typeface="+mn-ea"/>
                <a:cs typeface="Arial" charset="0"/>
              </a:rPr>
              <a:t>το</a:t>
            </a:r>
            <a:r>
              <a:rPr kumimoji="0" lang="en-US" sz="2000" b="1" i="0" u="none" strike="noStrike" kern="1200" cap="none" spc="0" normalizeH="0" baseline="0" noProof="0" dirty="0" smtClean="0">
                <a:ln>
                  <a:noFill/>
                </a:ln>
                <a:solidFill>
                  <a:srgbClr val="000000"/>
                </a:solidFill>
                <a:effectLst/>
                <a:uLnTx/>
                <a:uFillTx/>
                <a:ea typeface="+mn-ea"/>
                <a:cs typeface="Arial" charset="0"/>
              </a:rPr>
              <a:t> </a:t>
            </a:r>
            <a:r>
              <a:rPr kumimoji="0" lang="en-US" sz="2000" b="1" i="0" u="none" strike="noStrike" kern="1200" cap="none" spc="0" normalizeH="0" baseline="0" noProof="0" dirty="0" err="1" smtClean="0">
                <a:ln>
                  <a:noFill/>
                </a:ln>
                <a:solidFill>
                  <a:srgbClr val="000000"/>
                </a:solidFill>
                <a:effectLst/>
                <a:uLnTx/>
                <a:uFillTx/>
                <a:ea typeface="+mn-ea"/>
                <a:cs typeface="Arial" charset="0"/>
              </a:rPr>
              <a:t>πεδίο</a:t>
            </a:r>
            <a:r>
              <a:rPr kumimoji="0" lang="en-US" sz="2000" b="1" i="0" u="none" strike="noStrike" kern="1200" cap="none" spc="0" normalizeH="0" baseline="0" noProof="0" dirty="0" smtClean="0">
                <a:ln>
                  <a:noFill/>
                </a:ln>
                <a:solidFill>
                  <a:srgbClr val="000000"/>
                </a:solidFill>
                <a:effectLst/>
                <a:uLnTx/>
                <a:uFillTx/>
                <a:ea typeface="+mn-ea"/>
                <a:cs typeface="Arial" charset="0"/>
              </a:rPr>
              <a:t> </a:t>
            </a:r>
            <a:r>
              <a:rPr kumimoji="0" lang="en-US" sz="2000" b="1" i="0" u="none" strike="noStrike" kern="1200" cap="none" spc="0" normalizeH="0" baseline="0" noProof="0" dirty="0" err="1" smtClean="0">
                <a:ln>
                  <a:noFill/>
                </a:ln>
                <a:solidFill>
                  <a:srgbClr val="000000"/>
                </a:solidFill>
                <a:effectLst/>
                <a:uLnTx/>
                <a:uFillTx/>
                <a:ea typeface="+mn-ea"/>
                <a:cs typeface="Arial" charset="0"/>
              </a:rPr>
              <a:t>δίνονται</a:t>
            </a:r>
            <a:r>
              <a:rPr kumimoji="0" lang="en-US" sz="2000" b="1" i="0" u="none" strike="noStrike" kern="1200" cap="none" spc="0" normalizeH="0" baseline="0" noProof="0" dirty="0" smtClean="0">
                <a:ln>
                  <a:noFill/>
                </a:ln>
                <a:solidFill>
                  <a:srgbClr val="000000"/>
                </a:solidFill>
                <a:effectLst/>
                <a:uLnTx/>
                <a:uFillTx/>
                <a:ea typeface="+mn-ea"/>
                <a:cs typeface="Arial" charset="0"/>
              </a:rPr>
              <a:t> </a:t>
            </a:r>
            <a:r>
              <a:rPr kumimoji="0" lang="en-US" sz="2000" b="1" i="0" u="none" strike="noStrike" kern="1200" cap="none" spc="0" normalizeH="0" baseline="0" noProof="0" dirty="0" err="1" smtClean="0">
                <a:ln>
                  <a:noFill/>
                </a:ln>
                <a:solidFill>
                  <a:srgbClr val="000000"/>
                </a:solidFill>
                <a:effectLst/>
                <a:uLnTx/>
                <a:uFillTx/>
                <a:ea typeface="+mn-ea"/>
                <a:cs typeface="Arial" charset="0"/>
              </a:rPr>
              <a:t>από</a:t>
            </a:r>
            <a:r>
              <a:rPr kumimoji="0" lang="en-US" sz="2000" b="1" i="0" u="none" strike="noStrike" kern="1200" cap="none" spc="0" normalizeH="0" baseline="0" noProof="0" dirty="0" smtClean="0">
                <a:ln>
                  <a:noFill/>
                </a:ln>
                <a:solidFill>
                  <a:srgbClr val="000000"/>
                </a:solidFill>
                <a:effectLst/>
                <a:uLnTx/>
                <a:uFillTx/>
                <a:ea typeface="+mn-ea"/>
                <a:cs typeface="Arial" charset="0"/>
              </a:rPr>
              <a:t> </a:t>
            </a:r>
            <a:r>
              <a:rPr kumimoji="0" lang="en-US" sz="2000" b="1" i="0" u="none" strike="noStrike" kern="1200" cap="none" spc="0" normalizeH="0" baseline="0" noProof="0" dirty="0" err="1" smtClean="0">
                <a:ln>
                  <a:noFill/>
                </a:ln>
                <a:solidFill>
                  <a:srgbClr val="000000"/>
                </a:solidFill>
                <a:effectLst/>
                <a:uLnTx/>
                <a:uFillTx/>
                <a:ea typeface="+mn-ea"/>
                <a:cs typeface="Arial" charset="0"/>
              </a:rPr>
              <a:t>τις</a:t>
            </a:r>
            <a:r>
              <a:rPr kumimoji="0" lang="en-US" sz="2000" b="1" i="0" u="none" strike="noStrike" kern="1200" cap="none" spc="0" normalizeH="0" baseline="0" noProof="0" dirty="0" smtClean="0">
                <a:ln>
                  <a:noFill/>
                </a:ln>
                <a:solidFill>
                  <a:srgbClr val="000000"/>
                </a:solidFill>
                <a:effectLst/>
                <a:uLnTx/>
                <a:uFillTx/>
                <a:ea typeface="+mn-ea"/>
                <a:cs typeface="Arial" charset="0"/>
              </a:rPr>
              <a:t> </a:t>
            </a:r>
            <a:r>
              <a:rPr kumimoji="0" lang="en-US" sz="2000" b="1" i="0" u="none" strike="noStrike" kern="1200" cap="none" spc="0" normalizeH="0" baseline="0" noProof="0" dirty="0" err="1" smtClean="0">
                <a:ln>
                  <a:noFill/>
                </a:ln>
                <a:solidFill>
                  <a:srgbClr val="000000"/>
                </a:solidFill>
                <a:effectLst/>
                <a:uLnTx/>
                <a:uFillTx/>
                <a:ea typeface="+mn-ea"/>
                <a:cs typeface="Arial" charset="0"/>
              </a:rPr>
              <a:t>σχέσεις</a:t>
            </a:r>
            <a:r>
              <a:rPr kumimoji="0" lang="en-US" sz="2000" b="1" i="0" u="none" strike="noStrike" kern="1200" cap="none" spc="0" normalizeH="0" baseline="0" noProof="0" dirty="0" smtClean="0">
                <a:ln>
                  <a:noFill/>
                </a:ln>
                <a:solidFill>
                  <a:srgbClr val="000000"/>
                </a:solidFill>
                <a:effectLst/>
                <a:uLnTx/>
                <a:uFillTx/>
                <a:ea typeface="+mn-ea"/>
                <a:cs typeface="Arial" charset="0"/>
              </a:rPr>
              <a:t>:</a:t>
            </a:r>
          </a:p>
        </p:txBody>
      </p:sp>
      <p:graphicFrame>
        <p:nvGraphicFramePr>
          <p:cNvPr id="7" name="Object 5"/>
          <p:cNvGraphicFramePr>
            <a:graphicFrameLocks noChangeAspect="1"/>
          </p:cNvGraphicFramePr>
          <p:nvPr/>
        </p:nvGraphicFramePr>
        <p:xfrm>
          <a:off x="2231806" y="4353418"/>
          <a:ext cx="3790621" cy="2175021"/>
        </p:xfrm>
        <a:graphic>
          <a:graphicData uri="http://schemas.openxmlformats.org/presentationml/2006/ole">
            <mc:AlternateContent xmlns:mc="http://schemas.openxmlformats.org/markup-compatibility/2006">
              <mc:Choice xmlns:v="urn:schemas-microsoft-com:vml" Requires="v">
                <p:oleObj spid="_x0000_s495625" name="Equation" r:id="rId3" imgW="1904760" imgH="1091880" progId="Equation.DSMT4">
                  <p:embed/>
                </p:oleObj>
              </mc:Choice>
              <mc:Fallback>
                <p:oleObj name="Equation" r:id="rId3" imgW="1904760" imgH="1091880" progId="Equation.DSMT4">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1806" y="4353418"/>
                        <a:ext cx="3790621" cy="2175021"/>
                      </a:xfrm>
                      <a:prstGeom prst="rect">
                        <a:avLst/>
                      </a:prstGeom>
                      <a:solidFill>
                        <a:srgbClr val="FF9900"/>
                      </a:solidFill>
                    </p:spPr>
                  </p:pic>
                </p:oleObj>
              </mc:Fallback>
            </mc:AlternateContent>
          </a:graphicData>
        </a:graphic>
      </p:graphicFrame>
      <p:pic>
        <p:nvPicPr>
          <p:cNvPr id="8" name="Picture 8" descr="27819_2516"/>
          <p:cNvPicPr>
            <a:picLocks noChangeAspect="1" noChangeArrowheads="1"/>
          </p:cNvPicPr>
          <p:nvPr/>
        </p:nvPicPr>
        <p:blipFill>
          <a:blip r:embed="rId5" cstate="print"/>
          <a:srcRect/>
          <a:stretch>
            <a:fillRect/>
          </a:stretch>
        </p:blipFill>
        <p:spPr bwMode="auto">
          <a:xfrm>
            <a:off x="7522725" y="1061928"/>
            <a:ext cx="4176712" cy="3548062"/>
          </a:xfrm>
          <a:prstGeom prst="rect">
            <a:avLst/>
          </a:prstGeom>
          <a:noFill/>
          <a:ln w="9525">
            <a:noFill/>
            <a:miter lim="800000"/>
            <a:headEnd/>
            <a:tailEnd/>
          </a:ln>
          <a:scene3d>
            <a:camera prst="orthographicFront"/>
            <a:lightRig rig="threePt" dir="t"/>
          </a:scene3d>
          <a:sp3d>
            <a:bevelT/>
          </a:sp3d>
        </p:spPr>
      </p:pic>
      <p:sp>
        <p:nvSpPr>
          <p:cNvPr id="11" name="10 - Θέση αριθμού διαφάνειας"/>
          <p:cNvSpPr>
            <a:spLocks noGrp="1"/>
          </p:cNvSpPr>
          <p:nvPr>
            <p:ph type="sldNum" sz="quarter" idx="12"/>
          </p:nvPr>
        </p:nvSpPr>
        <p:spPr/>
        <p:txBody>
          <a:bodyPr/>
          <a:lstStyle/>
          <a:p>
            <a:fld id="{C2F5A187-A889-495D-B202-899DA2CF5BAE}" type="slidenum">
              <a:rPr lang="en-US" smtClean="0"/>
              <a:pPr/>
              <a:t>76</a:t>
            </a:fld>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7" name="Text Box 5"/>
          <p:cNvSpPr txBox="1">
            <a:spLocks noChangeArrowheads="1"/>
          </p:cNvSpPr>
          <p:nvPr/>
        </p:nvSpPr>
        <p:spPr bwMode="auto">
          <a:xfrm>
            <a:off x="148313" y="60541"/>
            <a:ext cx="11887200" cy="707886"/>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4000" b="1" dirty="0" smtClean="0">
                <a:solidFill>
                  <a:srgbClr val="0F7698"/>
                </a:solidFill>
              </a:rPr>
              <a:t>Προβλήματα υπολογισμού  Δυναμικού</a:t>
            </a:r>
            <a:endParaRPr lang="en-US" sz="4000" b="1" dirty="0" smtClean="0">
              <a:solidFill>
                <a:srgbClr val="0F7698"/>
              </a:solidFill>
            </a:endParaRPr>
          </a:p>
        </p:txBody>
      </p:sp>
      <p:sp>
        <p:nvSpPr>
          <p:cNvPr id="9" name="Rectangle 3"/>
          <p:cNvSpPr txBox="1">
            <a:spLocks noChangeArrowheads="1"/>
          </p:cNvSpPr>
          <p:nvPr/>
        </p:nvSpPr>
        <p:spPr>
          <a:xfrm>
            <a:off x="210207" y="994074"/>
            <a:ext cx="11529848" cy="803196"/>
          </a:xfrm>
          <a:prstGeom prst="rect">
            <a:avLst/>
          </a:prstGeom>
        </p:spPr>
        <p:txBody>
          <a:bodyPr/>
          <a:lstStyle/>
          <a:p>
            <a:pPr marL="273050" marR="0" lvl="0" indent="-273050" algn="l" defTabSz="457200" rtl="0" eaLnBrk="1" fontAlgn="auto" latinLnBrk="0" hangingPunct="1">
              <a:lnSpc>
                <a:spcPct val="100000"/>
              </a:lnSpc>
              <a:spcBef>
                <a:spcPts val="1000"/>
              </a:spcBef>
              <a:spcAft>
                <a:spcPts val="0"/>
              </a:spcAft>
              <a:buClr>
                <a:schemeClr val="accent1"/>
              </a:buClr>
              <a:buSzPct val="80000"/>
              <a:tabLst/>
              <a:defRPr/>
            </a:pPr>
            <a:r>
              <a:rPr kumimoji="0" lang="el-GR" sz="2000" b="1" i="0" u="none" strike="noStrike" kern="1200" cap="none" spc="0" normalizeH="0" baseline="0" noProof="0" dirty="0" smtClean="0">
                <a:ln>
                  <a:noFill/>
                </a:ln>
                <a:solidFill>
                  <a:srgbClr val="000000"/>
                </a:solidFill>
                <a:effectLst/>
                <a:uLnTx/>
                <a:uFillTx/>
                <a:ea typeface="+mn-ea"/>
                <a:cs typeface="+mn-cs"/>
              </a:rPr>
              <a:t>    Να υπολογίσετε το δυναμικό</a:t>
            </a:r>
            <a:r>
              <a:rPr kumimoji="0" lang="el-GR" sz="2000" b="1" i="0" u="none" strike="noStrike" kern="1200" cap="none" spc="0" normalizeH="0" noProof="0" dirty="0" smtClean="0">
                <a:ln>
                  <a:noFill/>
                </a:ln>
                <a:solidFill>
                  <a:srgbClr val="000000"/>
                </a:solidFill>
                <a:effectLst/>
                <a:uLnTx/>
                <a:uFillTx/>
                <a:ea typeface="+mn-ea"/>
                <a:cs typeface="+mn-cs"/>
              </a:rPr>
              <a:t> σε σημείο Α του ηλεκτρικού πεδίου από μια </a:t>
            </a:r>
            <a:r>
              <a:rPr kumimoji="0" lang="el-GR" sz="2000" b="1" i="0" u="none" strike="noStrike" kern="1200" cap="none" spc="0" normalizeH="0" noProof="0" dirty="0" smtClean="0">
                <a:ln>
                  <a:noFill/>
                </a:ln>
                <a:solidFill>
                  <a:srgbClr val="002060"/>
                </a:solidFill>
                <a:effectLst/>
                <a:uLnTx/>
                <a:uFillTx/>
                <a:ea typeface="+mn-ea"/>
                <a:cs typeface="+mn-cs"/>
              </a:rPr>
              <a:t>ομοιόμορφα φορτισμένη αγώγιμη σφαίρα</a:t>
            </a:r>
            <a:r>
              <a:rPr kumimoji="0" lang="el-GR" sz="2000" b="1" i="0" u="none" strike="noStrike" kern="1200" cap="none" spc="0" normalizeH="0" noProof="0" dirty="0" smtClean="0">
                <a:ln>
                  <a:noFill/>
                </a:ln>
                <a:solidFill>
                  <a:srgbClr val="000000"/>
                </a:solidFill>
                <a:effectLst/>
                <a:uLnTx/>
                <a:uFillTx/>
                <a:ea typeface="+mn-ea"/>
                <a:cs typeface="+mn-cs"/>
              </a:rPr>
              <a:t> φορτίου </a:t>
            </a:r>
            <a:r>
              <a:rPr kumimoji="0" lang="en-US" sz="2000" b="1" i="0" u="none" strike="noStrike" kern="1200" cap="none" spc="0" normalizeH="0" noProof="0" dirty="0" smtClean="0">
                <a:ln>
                  <a:noFill/>
                </a:ln>
                <a:solidFill>
                  <a:srgbClr val="000000"/>
                </a:solidFill>
                <a:effectLst/>
                <a:uLnTx/>
                <a:uFillTx/>
                <a:ea typeface="+mn-ea"/>
                <a:cs typeface="+mn-cs"/>
              </a:rPr>
              <a:t>Q</a:t>
            </a:r>
            <a:r>
              <a:rPr kumimoji="0" lang="el-GR" sz="2000" b="1" i="0" u="none" strike="noStrike" kern="1200" cap="none" spc="0" normalizeH="0" noProof="0" dirty="0" smtClean="0">
                <a:ln>
                  <a:noFill/>
                </a:ln>
                <a:solidFill>
                  <a:srgbClr val="000000"/>
                </a:solidFill>
                <a:effectLst/>
                <a:uLnTx/>
                <a:uFillTx/>
                <a:ea typeface="+mn-ea"/>
                <a:cs typeface="+mn-cs"/>
              </a:rPr>
              <a:t> και ακτίνας </a:t>
            </a:r>
            <a:r>
              <a:rPr kumimoji="0" lang="en-US" sz="2000" b="1" i="0" u="none" strike="noStrike" kern="1200" cap="none" spc="0" normalizeH="0" noProof="0" dirty="0" smtClean="0">
                <a:ln>
                  <a:noFill/>
                </a:ln>
                <a:solidFill>
                  <a:srgbClr val="000000"/>
                </a:solidFill>
                <a:effectLst/>
                <a:uLnTx/>
                <a:uFillTx/>
                <a:ea typeface="+mn-ea"/>
                <a:cs typeface="+mn-cs"/>
              </a:rPr>
              <a:t>R.</a:t>
            </a:r>
            <a:endParaRPr kumimoji="0" lang="en-US" sz="2000" b="1" i="0" u="none" strike="noStrike" kern="1200" cap="none" spc="0" normalizeH="0" baseline="0" noProof="0" dirty="0" smtClean="0">
              <a:ln>
                <a:noFill/>
              </a:ln>
              <a:solidFill>
                <a:srgbClr val="000000"/>
              </a:solidFill>
              <a:effectLst/>
              <a:uLnTx/>
              <a:uFillTx/>
              <a:ea typeface="+mn-ea"/>
              <a:cs typeface="+mn-cs"/>
            </a:endParaRPr>
          </a:p>
        </p:txBody>
      </p:sp>
      <p:grpSp>
        <p:nvGrpSpPr>
          <p:cNvPr id="6" name="5 - Ομάδα"/>
          <p:cNvGrpSpPr/>
          <p:nvPr/>
        </p:nvGrpSpPr>
        <p:grpSpPr>
          <a:xfrm>
            <a:off x="1133792" y="2002730"/>
            <a:ext cx="3238512" cy="2369575"/>
            <a:chOff x="7597666" y="2559768"/>
            <a:chExt cx="3155270" cy="2243465"/>
          </a:xfrm>
        </p:grpSpPr>
        <p:pic>
          <p:nvPicPr>
            <p:cNvPr id="7" name="Picture 5"/>
            <p:cNvPicPr>
              <a:picLocks noChangeAspect="1" noChangeArrowheads="1"/>
            </p:cNvPicPr>
            <p:nvPr/>
          </p:nvPicPr>
          <p:blipFill>
            <a:blip r:embed="rId3" cstate="print"/>
            <a:srcRect/>
            <a:stretch>
              <a:fillRect/>
            </a:stretch>
          </p:blipFill>
          <p:spPr bwMode="auto">
            <a:xfrm>
              <a:off x="7597666" y="2559768"/>
              <a:ext cx="3155270" cy="2243465"/>
            </a:xfrm>
            <a:prstGeom prst="rect">
              <a:avLst/>
            </a:prstGeom>
            <a:noFill/>
            <a:ln w="9525">
              <a:noFill/>
              <a:miter lim="800000"/>
              <a:headEnd/>
              <a:tailEnd/>
            </a:ln>
          </p:spPr>
        </p:pic>
        <p:cxnSp>
          <p:nvCxnSpPr>
            <p:cNvPr id="8" name="7 - Ευθύγραμμο βέλος σύνδεσης"/>
            <p:cNvCxnSpPr/>
            <p:nvPr/>
          </p:nvCxnSpPr>
          <p:spPr>
            <a:xfrm flipV="1">
              <a:off x="9080938" y="2832938"/>
              <a:ext cx="207651" cy="1076909"/>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2" name="11 - TextBox"/>
            <p:cNvSpPr txBox="1"/>
            <p:nvPr/>
          </p:nvSpPr>
          <p:spPr>
            <a:xfrm>
              <a:off x="9047514" y="2844843"/>
              <a:ext cx="362606" cy="369332"/>
            </a:xfrm>
            <a:prstGeom prst="rect">
              <a:avLst/>
            </a:prstGeom>
            <a:noFill/>
          </p:spPr>
          <p:txBody>
            <a:bodyPr wrap="square" rtlCol="0">
              <a:spAutoFit/>
            </a:bodyPr>
            <a:lstStyle/>
            <a:p>
              <a:r>
                <a:rPr lang="en-US" b="1" dirty="0" smtClean="0"/>
                <a:t>r</a:t>
              </a:r>
              <a:endParaRPr lang="el-GR" b="1" dirty="0"/>
            </a:p>
          </p:txBody>
        </p:sp>
      </p:grpSp>
      <p:graphicFrame>
        <p:nvGraphicFramePr>
          <p:cNvPr id="13" name="Object 11"/>
          <p:cNvGraphicFramePr>
            <a:graphicFrameLocks noChangeAspect="1"/>
          </p:cNvGraphicFramePr>
          <p:nvPr/>
        </p:nvGraphicFramePr>
        <p:xfrm>
          <a:off x="322263" y="4519613"/>
          <a:ext cx="4819650" cy="2138362"/>
        </p:xfrm>
        <a:graphic>
          <a:graphicData uri="http://schemas.openxmlformats.org/presentationml/2006/ole">
            <mc:AlternateContent xmlns:mc="http://schemas.openxmlformats.org/markup-compatibility/2006">
              <mc:Choice xmlns:v="urn:schemas-microsoft-com:vml" Requires="v">
                <p:oleObj spid="_x0000_s524314" name="Equation" r:id="rId4" imgW="4483080" imgH="2692080" progId="Equation.DSMT4">
                  <p:embed/>
                </p:oleObj>
              </mc:Choice>
              <mc:Fallback>
                <p:oleObj name="Equation" r:id="rId4" imgW="4483080" imgH="2692080" progId="Equation.DSMT4">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263" y="4519613"/>
                        <a:ext cx="4819650" cy="2138362"/>
                      </a:xfrm>
                      <a:prstGeom prst="rect">
                        <a:avLst/>
                      </a:prstGeom>
                      <a:solidFill>
                        <a:srgbClr val="99CCFF"/>
                      </a:solidFill>
                      <a:effectLst>
                        <a:outerShdw dist="35921" dir="2700000" algn="ctr" rotWithShape="0">
                          <a:srgbClr val="808080"/>
                        </a:outerShdw>
                      </a:effectLst>
                    </p:spPr>
                  </p:pic>
                </p:oleObj>
              </mc:Fallback>
            </mc:AlternateContent>
          </a:graphicData>
        </a:graphic>
      </p:graphicFrame>
      <p:cxnSp>
        <p:nvCxnSpPr>
          <p:cNvPr id="15" name="14 - Ευθύγραμμο βέλος σύνδεσης"/>
          <p:cNvCxnSpPr/>
          <p:nvPr/>
        </p:nvCxnSpPr>
        <p:spPr>
          <a:xfrm flipV="1">
            <a:off x="2680138" y="2764221"/>
            <a:ext cx="1912883" cy="504496"/>
          </a:xfrm>
          <a:prstGeom prst="straightConnector1">
            <a:avLst/>
          </a:prstGeom>
          <a:ln w="3175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graphicFrame>
        <p:nvGraphicFramePr>
          <p:cNvPr id="524292" name="Object 4"/>
          <p:cNvGraphicFramePr>
            <a:graphicFrameLocks noChangeAspect="1"/>
          </p:cNvGraphicFramePr>
          <p:nvPr/>
        </p:nvGraphicFramePr>
        <p:xfrm>
          <a:off x="3461660" y="2987514"/>
          <a:ext cx="139700" cy="165100"/>
        </p:xfrm>
        <a:graphic>
          <a:graphicData uri="http://schemas.openxmlformats.org/presentationml/2006/ole">
            <mc:AlternateContent xmlns:mc="http://schemas.openxmlformats.org/markup-compatibility/2006">
              <mc:Choice xmlns:v="urn:schemas-microsoft-com:vml" Requires="v">
                <p:oleObj spid="_x0000_s524315" name="Equation" r:id="rId6" imgW="139680" imgH="164880" progId="Equation.DSMT4">
                  <p:embed/>
                </p:oleObj>
              </mc:Choice>
              <mc:Fallback>
                <p:oleObj name="Equation" r:id="rId6" imgW="139680" imgH="164880" progId="Equation.DSMT4">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1660" y="2987514"/>
                        <a:ext cx="139700"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24293" name="Object 5"/>
          <p:cNvGraphicFramePr>
            <a:graphicFrameLocks noChangeAspect="1"/>
          </p:cNvGraphicFramePr>
          <p:nvPr/>
        </p:nvGraphicFramePr>
        <p:xfrm>
          <a:off x="4092241" y="2819347"/>
          <a:ext cx="139700" cy="165100"/>
        </p:xfrm>
        <a:graphic>
          <a:graphicData uri="http://schemas.openxmlformats.org/presentationml/2006/ole">
            <mc:AlternateContent xmlns:mc="http://schemas.openxmlformats.org/markup-compatibility/2006">
              <mc:Choice xmlns:v="urn:schemas-microsoft-com:vml" Requires="v">
                <p:oleObj spid="_x0000_s524316" name="Equation" r:id="rId8" imgW="139680" imgH="164880" progId="Equation.DSMT4">
                  <p:embed/>
                </p:oleObj>
              </mc:Choice>
              <mc:Fallback>
                <p:oleObj name="Equation" r:id="rId8" imgW="139680" imgH="164880" progId="Equation.DSMT4">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92241" y="2819347"/>
                        <a:ext cx="139700"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 name="15 - TextBox"/>
          <p:cNvSpPr txBox="1"/>
          <p:nvPr/>
        </p:nvSpPr>
        <p:spPr>
          <a:xfrm>
            <a:off x="3468415" y="2953410"/>
            <a:ext cx="357352" cy="369332"/>
          </a:xfrm>
          <a:prstGeom prst="rect">
            <a:avLst/>
          </a:prstGeom>
          <a:noFill/>
        </p:spPr>
        <p:txBody>
          <a:bodyPr wrap="square" rtlCol="0">
            <a:spAutoFit/>
          </a:bodyPr>
          <a:lstStyle/>
          <a:p>
            <a:r>
              <a:rPr lang="el-GR" b="1" dirty="0" smtClean="0"/>
              <a:t>Α</a:t>
            </a:r>
            <a:endParaRPr lang="el-GR" b="1" dirty="0"/>
          </a:p>
        </p:txBody>
      </p:sp>
      <p:sp>
        <p:nvSpPr>
          <p:cNvPr id="17" name="16 - TextBox"/>
          <p:cNvSpPr txBox="1"/>
          <p:nvPr/>
        </p:nvSpPr>
        <p:spPr>
          <a:xfrm>
            <a:off x="4009696" y="2843050"/>
            <a:ext cx="357352" cy="369332"/>
          </a:xfrm>
          <a:prstGeom prst="rect">
            <a:avLst/>
          </a:prstGeom>
          <a:noFill/>
        </p:spPr>
        <p:txBody>
          <a:bodyPr wrap="square" rtlCol="0">
            <a:spAutoFit/>
          </a:bodyPr>
          <a:lstStyle/>
          <a:p>
            <a:r>
              <a:rPr lang="el-GR" b="1" dirty="0" smtClean="0"/>
              <a:t>Β</a:t>
            </a:r>
            <a:endParaRPr lang="el-GR" b="1" dirty="0"/>
          </a:p>
        </p:txBody>
      </p:sp>
      <p:sp>
        <p:nvSpPr>
          <p:cNvPr id="18" name="17 - TextBox"/>
          <p:cNvSpPr txBox="1"/>
          <p:nvPr/>
        </p:nvSpPr>
        <p:spPr>
          <a:xfrm>
            <a:off x="4698124" y="2049531"/>
            <a:ext cx="7346731" cy="646331"/>
          </a:xfrm>
          <a:prstGeom prst="rect">
            <a:avLst/>
          </a:prstGeom>
          <a:noFill/>
        </p:spPr>
        <p:txBody>
          <a:bodyPr wrap="square" rtlCol="0">
            <a:spAutoFit/>
          </a:bodyPr>
          <a:lstStyle/>
          <a:p>
            <a:r>
              <a:rPr lang="el-GR" b="1" dirty="0" smtClean="0"/>
              <a:t>Υπολογίζουμε τη διαφορά δυναμικού ανάμεσα στα σημεία Α και Β κινούμενοι κατά μήκος μιας δυναμικής γραμμής.</a:t>
            </a:r>
            <a:endParaRPr lang="el-GR" b="1" dirty="0"/>
          </a:p>
        </p:txBody>
      </p:sp>
      <p:grpSp>
        <p:nvGrpSpPr>
          <p:cNvPr id="26" name="25 - Ομάδα"/>
          <p:cNvGrpSpPr/>
          <p:nvPr/>
        </p:nvGrpSpPr>
        <p:grpSpPr>
          <a:xfrm>
            <a:off x="5365419" y="2678185"/>
            <a:ext cx="6511266" cy="4022976"/>
            <a:chOff x="5365419" y="2678185"/>
            <a:chExt cx="6511266" cy="4022976"/>
          </a:xfrm>
        </p:grpSpPr>
        <p:graphicFrame>
          <p:nvGraphicFramePr>
            <p:cNvPr id="10" name="Object 5"/>
            <p:cNvGraphicFramePr>
              <a:graphicFrameLocks noChangeAspect="1"/>
            </p:cNvGraphicFramePr>
            <p:nvPr/>
          </p:nvGraphicFramePr>
          <p:xfrm>
            <a:off x="5365419" y="2678185"/>
            <a:ext cx="6511266" cy="4022976"/>
          </p:xfrm>
          <a:graphic>
            <a:graphicData uri="http://schemas.openxmlformats.org/presentationml/2006/ole">
              <mc:AlternateContent xmlns:mc="http://schemas.openxmlformats.org/markup-compatibility/2006">
                <mc:Choice xmlns:v="urn:schemas-microsoft-com:vml" Requires="v">
                  <p:oleObj spid="_x0000_s524317" name="Equation" r:id="rId9" imgW="3149280" imgH="1942920" progId="Equation.DSMT4">
                    <p:embed/>
                  </p:oleObj>
                </mc:Choice>
                <mc:Fallback>
                  <p:oleObj name="Equation" r:id="rId9" imgW="3149280" imgH="1942920" progId="Equation.DSMT4">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65419" y="2678185"/>
                          <a:ext cx="6511266" cy="4022976"/>
                        </a:xfrm>
                        <a:prstGeom prst="rect">
                          <a:avLst/>
                        </a:prstGeom>
                        <a:solidFill>
                          <a:srgbClr val="FF9900"/>
                        </a:solidFill>
                      </p:spPr>
                    </p:pic>
                  </p:oleObj>
                </mc:Fallback>
              </mc:AlternateContent>
            </a:graphicData>
          </a:graphic>
        </p:graphicFrame>
        <p:cxnSp>
          <p:nvCxnSpPr>
            <p:cNvPr id="20" name="19 - Ευθύγραμμο βέλος σύνδεσης"/>
            <p:cNvCxnSpPr/>
            <p:nvPr/>
          </p:nvCxnSpPr>
          <p:spPr>
            <a:xfrm flipV="1">
              <a:off x="8092956" y="5917324"/>
              <a:ext cx="756745" cy="630621"/>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20 - Ευθύγραμμο βέλος σύνδεσης"/>
            <p:cNvCxnSpPr/>
            <p:nvPr/>
          </p:nvCxnSpPr>
          <p:spPr>
            <a:xfrm flipV="1">
              <a:off x="6048693" y="5933089"/>
              <a:ext cx="756745" cy="630621"/>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3" name="22 - TextBox"/>
            <p:cNvSpPr txBox="1"/>
            <p:nvPr/>
          </p:nvSpPr>
          <p:spPr>
            <a:xfrm>
              <a:off x="8765619" y="5728138"/>
              <a:ext cx="378372" cy="369332"/>
            </a:xfrm>
            <a:prstGeom prst="rect">
              <a:avLst/>
            </a:prstGeom>
            <a:noFill/>
          </p:spPr>
          <p:txBody>
            <a:bodyPr wrap="square" rtlCol="0">
              <a:spAutoFit/>
            </a:bodyPr>
            <a:lstStyle/>
            <a:p>
              <a:r>
                <a:rPr lang="el-GR" dirty="0" smtClean="0">
                  <a:solidFill>
                    <a:srgbClr val="FF0000"/>
                  </a:solidFill>
                </a:rPr>
                <a:t>0</a:t>
              </a:r>
              <a:endParaRPr lang="el-GR" dirty="0">
                <a:solidFill>
                  <a:srgbClr val="FF0000"/>
                </a:solidFill>
              </a:endParaRPr>
            </a:p>
          </p:txBody>
        </p:sp>
        <p:sp>
          <p:nvSpPr>
            <p:cNvPr id="25" name="24 - TextBox"/>
            <p:cNvSpPr txBox="1"/>
            <p:nvPr/>
          </p:nvSpPr>
          <p:spPr>
            <a:xfrm>
              <a:off x="6695081" y="5717628"/>
              <a:ext cx="378372" cy="369332"/>
            </a:xfrm>
            <a:prstGeom prst="rect">
              <a:avLst/>
            </a:prstGeom>
            <a:noFill/>
          </p:spPr>
          <p:txBody>
            <a:bodyPr wrap="square" rtlCol="0">
              <a:spAutoFit/>
            </a:bodyPr>
            <a:lstStyle/>
            <a:p>
              <a:r>
                <a:rPr lang="el-GR" dirty="0" smtClean="0">
                  <a:solidFill>
                    <a:srgbClr val="FF0000"/>
                  </a:solidFill>
                </a:rPr>
                <a:t>0</a:t>
              </a:r>
              <a:endParaRPr lang="el-GR" dirty="0">
                <a:solidFill>
                  <a:srgbClr val="FF0000"/>
                </a:solidFill>
              </a:endParaRPr>
            </a:p>
          </p:txBody>
        </p:sp>
      </p:grpSp>
      <p:sp>
        <p:nvSpPr>
          <p:cNvPr id="27" name="26 - Θέση αριθμού διαφάνειας"/>
          <p:cNvSpPr>
            <a:spLocks noGrp="1"/>
          </p:cNvSpPr>
          <p:nvPr>
            <p:ph type="sldNum" sz="quarter" idx="12"/>
          </p:nvPr>
        </p:nvSpPr>
        <p:spPr/>
        <p:txBody>
          <a:bodyPr/>
          <a:lstStyle/>
          <a:p>
            <a:fld id="{C2F5A187-A889-495D-B202-899DA2CF5BAE}" type="slidenum">
              <a:rPr lang="en-US" smtClean="0"/>
              <a:pPr/>
              <a:t>77</a:t>
            </a:fld>
            <a:endParaRPr 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7" name="Text Box 5"/>
          <p:cNvSpPr txBox="1">
            <a:spLocks noChangeArrowheads="1"/>
          </p:cNvSpPr>
          <p:nvPr/>
        </p:nvSpPr>
        <p:spPr bwMode="auto">
          <a:xfrm>
            <a:off x="148313" y="60541"/>
            <a:ext cx="11887200" cy="707886"/>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4000" b="1" dirty="0" smtClean="0">
                <a:solidFill>
                  <a:srgbClr val="0F7698"/>
                </a:solidFill>
              </a:rPr>
              <a:t>Προβλήματα υπολογισμού  Δυναμικού</a:t>
            </a:r>
            <a:endParaRPr lang="en-US" sz="4000" b="1" dirty="0" smtClean="0">
              <a:solidFill>
                <a:srgbClr val="0F7698"/>
              </a:solidFill>
            </a:endParaRPr>
          </a:p>
        </p:txBody>
      </p:sp>
      <p:sp>
        <p:nvSpPr>
          <p:cNvPr id="9" name="Rectangle 3"/>
          <p:cNvSpPr txBox="1">
            <a:spLocks noChangeArrowheads="1"/>
          </p:cNvSpPr>
          <p:nvPr/>
        </p:nvSpPr>
        <p:spPr>
          <a:xfrm>
            <a:off x="457199" y="1719263"/>
            <a:ext cx="6458607" cy="1507413"/>
          </a:xfrm>
          <a:prstGeom prst="rect">
            <a:avLst/>
          </a:prstGeom>
        </p:spPr>
        <p:txBody>
          <a:bodyPr/>
          <a:lstStyle/>
          <a:p>
            <a:pPr marL="273050" marR="0" lvl="0" indent="-273050" algn="l"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n-US" sz="2000" b="1" i="0" u="none" strike="noStrike" kern="1200" cap="none" spc="0" normalizeH="0" baseline="0" noProof="0" dirty="0" err="1" smtClean="0">
                <a:ln>
                  <a:noFill/>
                </a:ln>
                <a:solidFill>
                  <a:srgbClr val="000000"/>
                </a:solidFill>
                <a:effectLst/>
                <a:uLnTx/>
                <a:uFillTx/>
                <a:ea typeface="+mn-ea"/>
                <a:cs typeface="+mn-cs"/>
              </a:rPr>
              <a:t>Μια</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ράβδος</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μήκους</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1" u="none" strike="noStrike" kern="1200" cap="none" spc="0" normalizeH="0" baseline="0" noProof="0" dirty="0" smtClean="0">
                <a:ln>
                  <a:noFill/>
                </a:ln>
                <a:solidFill>
                  <a:srgbClr val="000000"/>
                </a:solidFill>
                <a:effectLst/>
                <a:uLnTx/>
                <a:uFillTx/>
                <a:ea typeface="ヒラギノ角ゴ Pro W3" pitchFamily="80" charset="-128"/>
                <a:cs typeface="+mn-cs"/>
              </a:rPr>
              <a:t>ℓ</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έχει</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συνολικό</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φορτίο</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1" u="none" strike="noStrike" kern="1200" cap="none" spc="0" normalizeH="0" baseline="0" noProof="0" dirty="0" smtClean="0">
                <a:ln>
                  <a:noFill/>
                </a:ln>
                <a:solidFill>
                  <a:srgbClr val="000000"/>
                </a:solidFill>
                <a:effectLst/>
                <a:uLnTx/>
                <a:uFillTx/>
                <a:ea typeface="+mn-ea"/>
                <a:cs typeface="+mn-cs"/>
              </a:rPr>
              <a:t>Q</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και</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γραμμική</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πυκνότητα</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φορτίου</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1" u="none" strike="noStrike" kern="1200" cap="none" spc="0" normalizeH="0" baseline="0" noProof="0" dirty="0" smtClean="0">
                <a:ln>
                  <a:noFill/>
                </a:ln>
                <a:solidFill>
                  <a:srgbClr val="000000"/>
                </a:solidFill>
                <a:effectLst/>
                <a:uLnTx/>
                <a:uFillTx/>
                <a:ea typeface="+mn-ea"/>
                <a:cs typeface="Arial" charset="0"/>
              </a:rPr>
              <a:t>λ.</a:t>
            </a:r>
          </a:p>
          <a:p>
            <a:pPr marL="357188" marR="0" lvl="1" indent="-357188" algn="l" defTabSz="457200" rtl="0" eaLnBrk="1" fontAlgn="auto" latinLnBrk="0" hangingPunct="1">
              <a:lnSpc>
                <a:spcPct val="100000"/>
              </a:lnSpc>
              <a:spcBef>
                <a:spcPts val="1000"/>
              </a:spcBef>
              <a:spcAft>
                <a:spcPts val="0"/>
              </a:spcAft>
              <a:buClr>
                <a:srgbClr val="2187BA"/>
              </a:buClr>
              <a:buSzPct val="80000"/>
              <a:buFont typeface="Wingdings 3" charset="2"/>
              <a:buChar char=""/>
              <a:tabLst/>
              <a:defRPr/>
            </a:pPr>
            <a:r>
              <a:rPr kumimoji="0" lang="en-US" sz="2000" b="1" i="0" u="none" strike="noStrike" kern="1200" cap="none" spc="0" normalizeH="0" baseline="0" noProof="0" dirty="0" err="1" smtClean="0">
                <a:ln>
                  <a:noFill/>
                </a:ln>
                <a:solidFill>
                  <a:srgbClr val="000000"/>
                </a:solidFill>
                <a:effectLst/>
                <a:uLnTx/>
                <a:uFillTx/>
                <a:ea typeface="+mn-ea"/>
                <a:cs typeface="+mn-cs"/>
              </a:rPr>
              <a:t>Δεν</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υπάρχει</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συμμετρία</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αλλά</a:t>
            </a:r>
            <a:r>
              <a:rPr kumimoji="0" lang="en-US" sz="2000" b="1" i="0" u="none" strike="noStrike" kern="1200" cap="none" spc="0" normalizeH="0" baseline="0" noProof="0" dirty="0" smtClean="0">
                <a:ln>
                  <a:noFill/>
                </a:ln>
                <a:solidFill>
                  <a:srgbClr val="000000"/>
                </a:solidFill>
                <a:effectLst/>
                <a:uLnTx/>
                <a:uFillTx/>
                <a:ea typeface="+mn-ea"/>
                <a:cs typeface="+mn-cs"/>
              </a:rPr>
              <a:t> η </a:t>
            </a:r>
            <a:r>
              <a:rPr kumimoji="0" lang="en-US" sz="2000" b="1" i="0" u="none" strike="noStrike" kern="1200" cap="none" spc="0" normalizeH="0" baseline="0" noProof="0" dirty="0" err="1" smtClean="0">
                <a:ln>
                  <a:noFill/>
                </a:ln>
                <a:solidFill>
                  <a:srgbClr val="000000"/>
                </a:solidFill>
                <a:effectLst/>
                <a:uLnTx/>
                <a:uFillTx/>
                <a:ea typeface="+mn-ea"/>
                <a:cs typeface="+mn-cs"/>
              </a:rPr>
              <a:t>γεωμετρία</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l-GR" sz="2000" b="1" i="0" u="none" strike="noStrike" kern="1200" cap="none" spc="0" normalizeH="0" baseline="0" noProof="0" dirty="0" smtClean="0">
                <a:ln>
                  <a:noFill/>
                </a:ln>
                <a:solidFill>
                  <a:srgbClr val="000000"/>
                </a:solidFill>
                <a:effectLst/>
                <a:uLnTx/>
                <a:uFillTx/>
                <a:ea typeface="+mn-ea"/>
                <a:cs typeface="+mn-cs"/>
              </a:rPr>
              <a:t>του προβλήματος </a:t>
            </a:r>
            <a:r>
              <a:rPr kumimoji="0" lang="en-US" sz="2000" b="1" i="0" u="none" strike="noStrike" kern="1200" cap="none" spc="0" normalizeH="0" baseline="0" noProof="0" dirty="0" err="1" smtClean="0">
                <a:ln>
                  <a:noFill/>
                </a:ln>
                <a:solidFill>
                  <a:srgbClr val="000000"/>
                </a:solidFill>
                <a:effectLst/>
                <a:uLnTx/>
                <a:uFillTx/>
                <a:ea typeface="+mn-ea"/>
                <a:cs typeface="+mn-cs"/>
              </a:rPr>
              <a:t>είναι</a:t>
            </a:r>
            <a:r>
              <a:rPr kumimoji="0" lang="en-US" sz="2000" b="1" i="0" u="none" strike="noStrike" kern="1200" cap="none" spc="0" normalizeH="0" baseline="0" noProof="0" dirty="0" smtClean="0">
                <a:ln>
                  <a:noFill/>
                </a:ln>
                <a:solidFill>
                  <a:srgbClr val="000000"/>
                </a:solidFill>
                <a:effectLst/>
                <a:uLnTx/>
                <a:uFillTx/>
                <a:ea typeface="+mn-ea"/>
                <a:cs typeface="+mn-cs"/>
              </a:rPr>
              <a:t> </a:t>
            </a:r>
            <a:r>
              <a:rPr kumimoji="0" lang="en-US" sz="2000" b="1" i="0" u="none" strike="noStrike" kern="1200" cap="none" spc="0" normalizeH="0" baseline="0" noProof="0" dirty="0" err="1" smtClean="0">
                <a:ln>
                  <a:noFill/>
                </a:ln>
                <a:solidFill>
                  <a:srgbClr val="000000"/>
                </a:solidFill>
                <a:effectLst/>
                <a:uLnTx/>
                <a:uFillTx/>
                <a:ea typeface="+mn-ea"/>
                <a:cs typeface="+mn-cs"/>
              </a:rPr>
              <a:t>απλή</a:t>
            </a:r>
            <a:r>
              <a:rPr kumimoji="0" lang="en-US" sz="2000" b="1" i="0" u="none" strike="noStrike" kern="1200" cap="none" spc="0" normalizeH="0" baseline="0" noProof="0" dirty="0" smtClean="0">
                <a:ln>
                  <a:noFill/>
                </a:ln>
                <a:solidFill>
                  <a:srgbClr val="000000"/>
                </a:solidFill>
                <a:effectLst/>
                <a:uLnTx/>
                <a:uFillTx/>
                <a:ea typeface="+mn-ea"/>
                <a:cs typeface="+mn-cs"/>
              </a:rPr>
              <a:t>.</a:t>
            </a:r>
          </a:p>
        </p:txBody>
      </p:sp>
      <p:graphicFrame>
        <p:nvGraphicFramePr>
          <p:cNvPr id="10" name="Object 5"/>
          <p:cNvGraphicFramePr>
            <a:graphicFrameLocks noChangeAspect="1"/>
          </p:cNvGraphicFramePr>
          <p:nvPr/>
        </p:nvGraphicFramePr>
        <p:xfrm>
          <a:off x="2399916" y="3445751"/>
          <a:ext cx="4289426" cy="1399517"/>
        </p:xfrm>
        <a:graphic>
          <a:graphicData uri="http://schemas.openxmlformats.org/presentationml/2006/ole">
            <mc:AlternateContent xmlns:mc="http://schemas.openxmlformats.org/markup-compatibility/2006">
              <mc:Choice xmlns:v="urn:schemas-microsoft-com:vml" Requires="v">
                <p:oleObj spid="_x0000_s496649" name="Equation" r:id="rId3" imgW="1714320" imgH="558720" progId="Equation.DSMT4">
                  <p:embed/>
                </p:oleObj>
              </mc:Choice>
              <mc:Fallback>
                <p:oleObj name="Equation" r:id="rId3" imgW="1714320" imgH="558720" progId="Equation.DSMT4">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9916" y="3445751"/>
                        <a:ext cx="4289426" cy="1399517"/>
                      </a:xfrm>
                      <a:prstGeom prst="rect">
                        <a:avLst/>
                      </a:prstGeom>
                      <a:solidFill>
                        <a:srgbClr val="FF9900"/>
                      </a:solidFill>
                    </p:spPr>
                  </p:pic>
                </p:oleObj>
              </mc:Fallback>
            </mc:AlternateContent>
          </a:graphicData>
        </a:graphic>
      </p:graphicFrame>
      <p:pic>
        <p:nvPicPr>
          <p:cNvPr id="11" name="Picture 8" descr="27819_2517"/>
          <p:cNvPicPr>
            <a:picLocks noChangeAspect="1" noChangeArrowheads="1"/>
          </p:cNvPicPr>
          <p:nvPr/>
        </p:nvPicPr>
        <p:blipFill>
          <a:blip r:embed="rId5" cstate="print"/>
          <a:srcRect/>
          <a:stretch>
            <a:fillRect/>
          </a:stretch>
        </p:blipFill>
        <p:spPr bwMode="auto">
          <a:xfrm>
            <a:off x="7567776" y="1074409"/>
            <a:ext cx="3715894" cy="4758831"/>
          </a:xfrm>
          <a:prstGeom prst="rect">
            <a:avLst/>
          </a:prstGeom>
          <a:noFill/>
          <a:ln w="9525">
            <a:noFill/>
            <a:miter lim="800000"/>
            <a:headEnd/>
            <a:tailEnd/>
          </a:ln>
          <a:scene3d>
            <a:camera prst="orthographicFront"/>
            <a:lightRig rig="threePt" dir="t"/>
          </a:scene3d>
          <a:sp3d>
            <a:bevelT/>
          </a:sp3d>
        </p:spPr>
      </p:pic>
      <p:sp>
        <p:nvSpPr>
          <p:cNvPr id="8" name="7 - Θέση αριθμού διαφάνειας"/>
          <p:cNvSpPr>
            <a:spLocks noGrp="1"/>
          </p:cNvSpPr>
          <p:nvPr>
            <p:ph type="sldNum" sz="quarter" idx="12"/>
          </p:nvPr>
        </p:nvSpPr>
        <p:spPr/>
        <p:txBody>
          <a:bodyPr/>
          <a:lstStyle/>
          <a:p>
            <a:fld id="{C2F5A187-A889-495D-B202-899DA2CF5BAE}" type="slidenum">
              <a:rPr lang="en-US" smtClean="0"/>
              <a:pPr/>
              <a:t>78</a:t>
            </a:fld>
            <a:endParaRPr 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7" name="Text Box 5"/>
          <p:cNvSpPr txBox="1">
            <a:spLocks noChangeArrowheads="1"/>
          </p:cNvSpPr>
          <p:nvPr/>
        </p:nvSpPr>
        <p:spPr bwMode="auto">
          <a:xfrm>
            <a:off x="148313" y="2267641"/>
            <a:ext cx="11887200" cy="707886"/>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4000" b="1" dirty="0" smtClean="0">
                <a:solidFill>
                  <a:srgbClr val="0F7698"/>
                </a:solidFill>
              </a:rPr>
              <a:t>Διαγράμματα Δυναμικής Ενέργειας</a:t>
            </a:r>
            <a:endParaRPr lang="en-US" sz="4000" b="1" dirty="0" smtClean="0">
              <a:solidFill>
                <a:srgbClr val="0F7698"/>
              </a:solidFill>
            </a:endParaRPr>
          </a:p>
        </p:txBody>
      </p:sp>
      <p:sp>
        <p:nvSpPr>
          <p:cNvPr id="7" name="6 - Θέση αριθμού διαφάνειας"/>
          <p:cNvSpPr>
            <a:spLocks noGrp="1"/>
          </p:cNvSpPr>
          <p:nvPr>
            <p:ph type="sldNum" sz="quarter" idx="12"/>
          </p:nvPr>
        </p:nvSpPr>
        <p:spPr/>
        <p:txBody>
          <a:bodyPr/>
          <a:lstStyle/>
          <a:p>
            <a:fld id="{C2F5A187-A889-495D-B202-899DA2CF5BAE}" type="slidenum">
              <a:rPr lang="en-US" smtClean="0"/>
              <a:pPr/>
              <a:t>79</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14" name="Picture 2" descr="quarks"/>
          <p:cNvPicPr>
            <a:picLocks noChangeAspect="1" noChangeArrowheads="1"/>
          </p:cNvPicPr>
          <p:nvPr/>
        </p:nvPicPr>
        <p:blipFill>
          <a:blip r:embed="rId3" cstate="print">
            <a:lum bright="-42000" contrast="66000"/>
          </a:blip>
          <a:srcRect r="52116" b="7806"/>
          <a:stretch>
            <a:fillRect/>
          </a:stretch>
        </p:blipFill>
        <p:spPr bwMode="auto">
          <a:xfrm>
            <a:off x="1405467" y="2159000"/>
            <a:ext cx="3848100" cy="2636838"/>
          </a:xfrm>
          <a:prstGeom prst="rect">
            <a:avLst/>
          </a:prstGeom>
          <a:noFill/>
          <a:effectLst>
            <a:outerShdw dist="35921" dir="2700000" algn="ctr" rotWithShape="0">
              <a:srgbClr val="808080"/>
            </a:outerShdw>
          </a:effectLst>
        </p:spPr>
      </p:pic>
      <p:pic>
        <p:nvPicPr>
          <p:cNvPr id="448515" name="Picture 3" descr="quarks"/>
          <p:cNvPicPr>
            <a:picLocks noChangeAspect="1" noChangeArrowheads="1"/>
          </p:cNvPicPr>
          <p:nvPr/>
        </p:nvPicPr>
        <p:blipFill>
          <a:blip r:embed="rId3" cstate="print">
            <a:lum bright="-54000" contrast="84000"/>
          </a:blip>
          <a:srcRect l="50020"/>
          <a:stretch>
            <a:fillRect/>
          </a:stretch>
        </p:blipFill>
        <p:spPr bwMode="auto">
          <a:xfrm>
            <a:off x="6807201" y="2159000"/>
            <a:ext cx="3723217" cy="2655888"/>
          </a:xfrm>
          <a:prstGeom prst="rect">
            <a:avLst/>
          </a:prstGeom>
          <a:noFill/>
          <a:effectLst>
            <a:outerShdw dist="35921" dir="2700000" algn="ctr" rotWithShape="0">
              <a:srgbClr val="808080"/>
            </a:outerShdw>
          </a:effectLst>
        </p:spPr>
      </p:pic>
      <p:sp>
        <p:nvSpPr>
          <p:cNvPr id="448518" name="Text Box 6"/>
          <p:cNvSpPr txBox="1">
            <a:spLocks noChangeArrowheads="1"/>
          </p:cNvSpPr>
          <p:nvPr/>
        </p:nvSpPr>
        <p:spPr bwMode="auto">
          <a:xfrm>
            <a:off x="2133600" y="1600200"/>
            <a:ext cx="2336800" cy="371513"/>
          </a:xfrm>
          <a:prstGeom prst="rect">
            <a:avLst/>
          </a:prstGeom>
          <a:solidFill>
            <a:schemeClr val="accent1">
              <a:lumMod val="40000"/>
              <a:lumOff val="60000"/>
            </a:schemeClr>
          </a:solidFill>
          <a:ln w="9525">
            <a:noFill/>
            <a:miter lim="800000"/>
            <a:headEnd/>
            <a:tailEnd/>
          </a:ln>
          <a:effectLst>
            <a:outerShdw dist="35921" dir="2700000" algn="ctr" rotWithShape="0">
              <a:schemeClr val="bg2"/>
            </a:outerShdw>
          </a:effectLst>
          <a:scene3d>
            <a:camera prst="orthographicFront"/>
            <a:lightRig rig="threePt" dir="t"/>
          </a:scene3d>
          <a:sp3d>
            <a:bevelT/>
          </a:sp3d>
        </p:spPr>
        <p:txBody>
          <a:bodyPr lIns="90000" tIns="46800" rIns="90000" bIns="46800">
            <a:spAutoFit/>
          </a:bodyPr>
          <a:lstStyle/>
          <a:p>
            <a:pPr algn="ctr"/>
            <a:r>
              <a:rPr lang="el-GR" b="1" dirty="0"/>
              <a:t>Πρωτόνιο</a:t>
            </a:r>
            <a:endParaRPr lang="en-GB" b="1" dirty="0"/>
          </a:p>
        </p:txBody>
      </p:sp>
      <p:graphicFrame>
        <p:nvGraphicFramePr>
          <p:cNvPr id="448519" name="Object 7"/>
          <p:cNvGraphicFramePr>
            <a:graphicFrameLocks noChangeAspect="1"/>
          </p:cNvGraphicFramePr>
          <p:nvPr/>
        </p:nvGraphicFramePr>
        <p:xfrm>
          <a:off x="406400" y="5029200"/>
          <a:ext cx="5317067" cy="838200"/>
        </p:xfrm>
        <a:graphic>
          <a:graphicData uri="http://schemas.openxmlformats.org/presentationml/2006/ole">
            <mc:AlternateContent xmlns:mc="http://schemas.openxmlformats.org/markup-compatibility/2006">
              <mc:Choice xmlns:v="urn:schemas-microsoft-com:vml" Requires="v">
                <p:oleObj spid="_x0000_s322574" name="Equation" r:id="rId4" imgW="3987720" imgH="838080" progId="Equation.DSMT4">
                  <p:embed/>
                </p:oleObj>
              </mc:Choice>
              <mc:Fallback>
                <p:oleObj name="Equation" r:id="rId4" imgW="3987720" imgH="838080" progId="Equation.DSMT4">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5029200"/>
                        <a:ext cx="5317067" cy="838200"/>
                      </a:xfrm>
                      <a:prstGeom prst="rect">
                        <a:avLst/>
                      </a:prstGeom>
                      <a:solidFill>
                        <a:schemeClr val="folHlink"/>
                      </a:solidFill>
                      <a:effectLst>
                        <a:outerShdw dist="35921" dir="2700000" algn="ctr" rotWithShape="0">
                          <a:srgbClr val="808080"/>
                        </a:outerShdw>
                      </a:effectLst>
                    </p:spPr>
                  </p:pic>
                </p:oleObj>
              </mc:Fallback>
            </mc:AlternateContent>
          </a:graphicData>
        </a:graphic>
      </p:graphicFrame>
      <p:graphicFrame>
        <p:nvGraphicFramePr>
          <p:cNvPr id="448520" name="Object 8"/>
          <p:cNvGraphicFramePr>
            <a:graphicFrameLocks noChangeAspect="1"/>
          </p:cNvGraphicFramePr>
          <p:nvPr/>
        </p:nvGraphicFramePr>
        <p:xfrm>
          <a:off x="6062133" y="5029200"/>
          <a:ext cx="5181600" cy="838200"/>
        </p:xfrm>
        <a:graphic>
          <a:graphicData uri="http://schemas.openxmlformats.org/presentationml/2006/ole">
            <mc:AlternateContent xmlns:mc="http://schemas.openxmlformats.org/markup-compatibility/2006">
              <mc:Choice xmlns:v="urn:schemas-microsoft-com:vml" Requires="v">
                <p:oleObj spid="_x0000_s322575" name="Equation" r:id="rId6" imgW="3886200" imgH="838080" progId="Equation.DSMT4">
                  <p:embed/>
                </p:oleObj>
              </mc:Choice>
              <mc:Fallback>
                <p:oleObj name="Equation" r:id="rId6" imgW="3886200" imgH="838080" progId="Equation.DSMT4">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2133" y="5029200"/>
                        <a:ext cx="5181600" cy="838200"/>
                      </a:xfrm>
                      <a:prstGeom prst="rect">
                        <a:avLst/>
                      </a:prstGeom>
                      <a:solidFill>
                        <a:schemeClr val="folHlink"/>
                      </a:solidFill>
                      <a:effectLst>
                        <a:outerShdw dist="35921" dir="2700000" algn="ctr" rotWithShape="0">
                          <a:srgbClr val="808080"/>
                        </a:outerShdw>
                      </a:effectLst>
                    </p:spPr>
                  </p:pic>
                </p:oleObj>
              </mc:Fallback>
            </mc:AlternateContent>
          </a:graphicData>
        </a:graphic>
      </p:graphicFrame>
      <p:sp>
        <p:nvSpPr>
          <p:cNvPr id="448521" name="Text Box 9"/>
          <p:cNvSpPr txBox="1">
            <a:spLocks noChangeArrowheads="1"/>
          </p:cNvSpPr>
          <p:nvPr/>
        </p:nvSpPr>
        <p:spPr bwMode="auto">
          <a:xfrm>
            <a:off x="7518400" y="1587500"/>
            <a:ext cx="2336800" cy="371513"/>
          </a:xfrm>
          <a:prstGeom prst="rect">
            <a:avLst/>
          </a:prstGeom>
          <a:solidFill>
            <a:schemeClr val="accent1">
              <a:lumMod val="40000"/>
              <a:lumOff val="60000"/>
            </a:schemeClr>
          </a:solidFill>
          <a:ln w="9525">
            <a:noFill/>
            <a:miter lim="800000"/>
            <a:headEnd/>
            <a:tailEnd/>
          </a:ln>
          <a:effectLst>
            <a:outerShdw dist="35921" dir="2700000" algn="ctr" rotWithShape="0">
              <a:schemeClr val="bg2"/>
            </a:outerShdw>
          </a:effectLst>
          <a:scene3d>
            <a:camera prst="orthographicFront"/>
            <a:lightRig rig="threePt" dir="t"/>
          </a:scene3d>
          <a:sp3d>
            <a:bevelT/>
          </a:sp3d>
        </p:spPr>
        <p:txBody>
          <a:bodyPr lIns="90000" tIns="46800" rIns="90000" bIns="46800">
            <a:spAutoFit/>
          </a:bodyPr>
          <a:lstStyle/>
          <a:p>
            <a:pPr algn="ctr"/>
            <a:r>
              <a:rPr lang="el-GR" b="1" dirty="0"/>
              <a:t>Νετρόνιο</a:t>
            </a:r>
            <a:endParaRPr lang="en-GB" b="1" dirty="0"/>
          </a:p>
        </p:txBody>
      </p:sp>
      <p:pic>
        <p:nvPicPr>
          <p:cNvPr id="10" name="Picture 1030" descr="atomicmodel"/>
          <p:cNvPicPr>
            <a:picLocks noChangeAspect="1" noChangeArrowheads="1"/>
          </p:cNvPicPr>
          <p:nvPr/>
        </p:nvPicPr>
        <p:blipFill>
          <a:blip r:embed="rId8" cstate="print"/>
          <a:srcRect/>
          <a:stretch>
            <a:fillRect/>
          </a:stretch>
        </p:blipFill>
        <p:spPr bwMode="auto">
          <a:xfrm>
            <a:off x="67732" y="67732"/>
            <a:ext cx="2072456" cy="1481667"/>
          </a:xfrm>
          <a:prstGeom prst="rect">
            <a:avLst/>
          </a:prstGeom>
          <a:noFill/>
          <a:effectLst>
            <a:outerShdw dist="35921" dir="2700000" algn="ctr" rotWithShape="0">
              <a:srgbClr val="808080"/>
            </a:outerShdw>
          </a:effectLst>
        </p:spPr>
      </p:pic>
      <p:sp>
        <p:nvSpPr>
          <p:cNvPr id="11" name="Rectangle 10"/>
          <p:cNvSpPr>
            <a:spLocks noChangeArrowheads="1"/>
          </p:cNvSpPr>
          <p:nvPr/>
        </p:nvSpPr>
        <p:spPr bwMode="auto">
          <a:xfrm>
            <a:off x="3217302" y="304785"/>
            <a:ext cx="5232400" cy="579438"/>
          </a:xfrm>
          <a:prstGeom prst="rect">
            <a:avLst/>
          </a:prstGeom>
          <a:noFill/>
          <a:ln w="9525">
            <a:noFill/>
            <a:miter lim="800000"/>
            <a:headEnd/>
            <a:tailEnd/>
          </a:ln>
          <a:effectLst>
            <a:outerShdw dist="107763" dir="2700000" algn="ctr" rotWithShape="0">
              <a:schemeClr val="bg2"/>
            </a:outerShdw>
          </a:effectLst>
        </p:spPr>
        <p:txBody>
          <a:bodyPr wrap="square">
            <a:spAutoFit/>
          </a:bodyPr>
          <a:lstStyle/>
          <a:p>
            <a:pPr indent="180975" algn="ctr">
              <a:spcBef>
                <a:spcPct val="0"/>
              </a:spcBef>
            </a:pPr>
            <a:r>
              <a:rPr lang="el-GR" sz="3200" b="1" dirty="0">
                <a:solidFill>
                  <a:schemeClr val="accent2">
                    <a:lumMod val="40000"/>
                    <a:lumOff val="60000"/>
                  </a:schemeClr>
                </a:solidFill>
                <a:effectLst>
                  <a:outerShdw blurRad="38100" dist="38100" dir="2700000" algn="tl">
                    <a:srgbClr val="000000"/>
                  </a:outerShdw>
                </a:effectLst>
              </a:rPr>
              <a:t>Δομή του </a:t>
            </a:r>
            <a:r>
              <a:rPr lang="el-GR" sz="3200" b="1" dirty="0" smtClean="0">
                <a:solidFill>
                  <a:schemeClr val="accent2">
                    <a:lumMod val="40000"/>
                    <a:lumOff val="60000"/>
                  </a:schemeClr>
                </a:solidFill>
                <a:effectLst>
                  <a:outerShdw blurRad="38100" dist="38100" dir="2700000" algn="tl">
                    <a:srgbClr val="000000"/>
                  </a:outerShdw>
                </a:effectLst>
              </a:rPr>
              <a:t>πυρήνα</a:t>
            </a:r>
            <a:endParaRPr lang="en-US" sz="3200" b="1" dirty="0">
              <a:solidFill>
                <a:schemeClr val="accent2">
                  <a:lumMod val="40000"/>
                  <a:lumOff val="60000"/>
                </a:schemeClr>
              </a:solidFill>
              <a:effectLst>
                <a:outerShdw blurRad="38100" dist="38100" dir="2700000" algn="tl">
                  <a:srgbClr val="000000"/>
                </a:outerShdw>
              </a:effectLst>
            </a:endParaRPr>
          </a:p>
        </p:txBody>
      </p:sp>
      <p:sp>
        <p:nvSpPr>
          <p:cNvPr id="14" name="13 - Θέση αριθμού διαφάνειας"/>
          <p:cNvSpPr>
            <a:spLocks noGrp="1"/>
          </p:cNvSpPr>
          <p:nvPr>
            <p:ph type="sldNum" sz="quarter" idx="12"/>
          </p:nvPr>
        </p:nvSpPr>
        <p:spPr/>
        <p:txBody>
          <a:bodyPr/>
          <a:lstStyle/>
          <a:p>
            <a:fld id="{C2F5A187-A889-495D-B202-899DA2CF5BAE}" type="slidenum">
              <a:rPr lang="en-US" smtClean="0"/>
              <a:pPr/>
              <a:t>8</a:t>
            </a:fld>
            <a:endParaRPr lang="en-US"/>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CD23412-C90E-4071-8CD9-2A94C2387E88}"/>
              </a:ext>
            </a:extLst>
          </p:cNvPr>
          <p:cNvSpPr>
            <a:spLocks noGrp="1" noChangeArrowheads="1"/>
          </p:cNvSpPr>
          <p:nvPr>
            <p:ph type="title"/>
          </p:nvPr>
        </p:nvSpPr>
        <p:spPr>
          <a:xfrm>
            <a:off x="623453" y="263237"/>
            <a:ext cx="10584873" cy="609600"/>
          </a:xfrm>
        </p:spPr>
        <p:txBody>
          <a:bodyPr>
            <a:normAutofit fontScale="90000"/>
          </a:bodyPr>
          <a:lstStyle/>
          <a:p>
            <a:pPr algn="ctr" eaLnBrk="1" hangingPunct="1"/>
            <a:r>
              <a:rPr lang="el-GR" altLang="en-US" b="1" dirty="0">
                <a:solidFill>
                  <a:srgbClr val="0F7698"/>
                </a:solidFill>
              </a:rPr>
              <a:t>Συντηρητικές δυνάμεις και δυναμική ενέργεια</a:t>
            </a:r>
            <a:endParaRPr lang="en-US" altLang="en-US" b="1" dirty="0">
              <a:solidFill>
                <a:srgbClr val="0F7698"/>
              </a:solidFill>
            </a:endParaRPr>
          </a:p>
        </p:txBody>
      </p:sp>
      <p:sp>
        <p:nvSpPr>
          <p:cNvPr id="5" name="Rectangle 3">
            <a:extLst>
              <a:ext uri="{FF2B5EF4-FFF2-40B4-BE49-F238E27FC236}">
                <a16:creationId xmlns:a16="http://schemas.microsoft.com/office/drawing/2014/main" id="{3A5F7E43-569E-4392-A406-FA6E5C86DA1D}"/>
              </a:ext>
            </a:extLst>
          </p:cNvPr>
          <p:cNvSpPr>
            <a:spLocks noGrp="1" noChangeArrowheads="1"/>
          </p:cNvSpPr>
          <p:nvPr>
            <p:ph idx="1"/>
          </p:nvPr>
        </p:nvSpPr>
        <p:spPr>
          <a:xfrm>
            <a:off x="488950" y="1081088"/>
            <a:ext cx="11291455" cy="5222730"/>
          </a:xfrm>
        </p:spPr>
        <p:txBody>
          <a:bodyPr/>
          <a:lstStyle/>
          <a:p>
            <a:pPr marL="0" indent="0" algn="just" eaLnBrk="1" hangingPunct="1">
              <a:lnSpc>
                <a:spcPts val="2163"/>
              </a:lnSpc>
            </a:pPr>
            <a:r>
              <a:rPr lang="el-GR" altLang="en-US" dirty="0"/>
              <a:t>Μπορούμε να ορίσουμε μια</a:t>
            </a:r>
            <a:r>
              <a:rPr lang="el-GR" altLang="en-US" i="1" dirty="0"/>
              <a:t> </a:t>
            </a:r>
            <a:r>
              <a:rPr lang="el-GR" altLang="en-US" dirty="0"/>
              <a:t>συνάρτηση δυναμικής ενέργειας </a:t>
            </a:r>
            <a:r>
              <a:rPr lang="en-US" altLang="en-US" i="1" dirty="0"/>
              <a:t>U</a:t>
            </a:r>
            <a:r>
              <a:rPr lang="en-US" altLang="en-US" dirty="0"/>
              <a:t> </a:t>
            </a:r>
            <a:r>
              <a:rPr lang="el-GR" altLang="en-US" dirty="0"/>
              <a:t>σύμφωνα με την οποία, το έργο που παράγεται από μια συντηρητική δύναμη ισούται με τη μείωση της δυναμικής ενέργειας του συστήματος</a:t>
            </a:r>
            <a:r>
              <a:rPr lang="en-US" altLang="en-US" dirty="0"/>
              <a:t>.</a:t>
            </a:r>
          </a:p>
          <a:p>
            <a:pPr marL="0" indent="0" algn="just" eaLnBrk="1" hangingPunct="1">
              <a:lnSpc>
                <a:spcPts val="2163"/>
              </a:lnSpc>
            </a:pPr>
            <a:r>
              <a:rPr lang="el-GR" altLang="en-US" dirty="0"/>
              <a:t>Το έργο που παράγει μια τέτοια δύναμη </a:t>
            </a:r>
            <a:r>
              <a:rPr lang="en-US" altLang="en-US" i="1" dirty="0"/>
              <a:t>F</a:t>
            </a:r>
            <a:r>
              <a:rPr lang="en-US" altLang="en-US" dirty="0"/>
              <a:t> </a:t>
            </a:r>
            <a:r>
              <a:rPr lang="el-GR" altLang="en-US" dirty="0"/>
              <a:t>είναι</a:t>
            </a:r>
            <a:endParaRPr lang="en-US" altLang="en-US" dirty="0"/>
          </a:p>
          <a:p>
            <a:pPr marL="0" indent="0" algn="just" eaLnBrk="1" hangingPunct="1">
              <a:lnSpc>
                <a:spcPts val="2163"/>
              </a:lnSpc>
            </a:pPr>
            <a:endParaRPr lang="en-US" altLang="en-US" dirty="0"/>
          </a:p>
          <a:p>
            <a:pPr lvl="1" algn="just" eaLnBrk="1" hangingPunct="1">
              <a:lnSpc>
                <a:spcPts val="2163"/>
              </a:lnSpc>
            </a:pPr>
            <a:endParaRPr lang="en-US" altLang="en-US" dirty="0">
              <a:latin typeface="Symbol" panose="05050102010706020507" pitchFamily="18" charset="2"/>
            </a:endParaRPr>
          </a:p>
          <a:p>
            <a:pPr lvl="1" algn="just" eaLnBrk="1" hangingPunct="1">
              <a:lnSpc>
                <a:spcPts val="2163"/>
              </a:lnSpc>
            </a:pPr>
            <a:r>
              <a:rPr lang="el-GR" altLang="en-US" dirty="0"/>
              <a:t>Η μεταβολή</a:t>
            </a:r>
            <a:r>
              <a:rPr lang="en-US" altLang="en-US" dirty="0"/>
              <a:t> </a:t>
            </a:r>
            <a:r>
              <a:rPr lang="en-US" altLang="en-US" sz="2000" dirty="0">
                <a:latin typeface="Symbol" panose="05050102010706020507" pitchFamily="18" charset="2"/>
              </a:rPr>
              <a:t>D</a:t>
            </a:r>
            <a:r>
              <a:rPr lang="en-US" altLang="en-US" i="1" dirty="0"/>
              <a:t>U</a:t>
            </a:r>
            <a:r>
              <a:rPr lang="en-US" altLang="en-US" dirty="0"/>
              <a:t> </a:t>
            </a:r>
            <a:r>
              <a:rPr lang="el-GR" altLang="en-US" dirty="0"/>
              <a:t>είναι αρνητική όταν οι </a:t>
            </a:r>
            <a:r>
              <a:rPr lang="en-US" altLang="en-US" i="1" dirty="0"/>
              <a:t>F</a:t>
            </a:r>
            <a:r>
              <a:rPr lang="en-US" altLang="en-US" dirty="0"/>
              <a:t> </a:t>
            </a:r>
            <a:r>
              <a:rPr lang="el-GR" altLang="en-US" dirty="0"/>
              <a:t>και</a:t>
            </a:r>
            <a:r>
              <a:rPr lang="en-US" altLang="en-US" dirty="0"/>
              <a:t> </a:t>
            </a:r>
            <a:r>
              <a:rPr lang="en-US" altLang="en-US" i="1" dirty="0"/>
              <a:t>dx</a:t>
            </a:r>
            <a:r>
              <a:rPr lang="en-US" altLang="en-US" dirty="0"/>
              <a:t> </a:t>
            </a:r>
            <a:r>
              <a:rPr lang="el-GR" altLang="en-US" dirty="0"/>
              <a:t>έχουν την ίδια κατεύθυνση.</a:t>
            </a:r>
            <a:endParaRPr lang="en-US" altLang="en-US" dirty="0"/>
          </a:p>
          <a:p>
            <a:pPr marL="0" lvl="1" indent="0" algn="just">
              <a:lnSpc>
                <a:spcPts val="2163"/>
              </a:lnSpc>
            </a:pPr>
            <a:r>
              <a:rPr lang="en-US" altLang="en-US" sz="1800" dirty="0"/>
              <a:t>H </a:t>
            </a:r>
            <a:r>
              <a:rPr lang="el-GR" altLang="en-US" sz="1800" dirty="0"/>
              <a:t>συντηρητική δύναμη συνδέεται με τη συνάρτηση δυναμικής ενέργειας μέσω της σχέσης</a:t>
            </a:r>
            <a:endParaRPr lang="en-US" altLang="en-US" sz="1800" dirty="0"/>
          </a:p>
          <a:p>
            <a:pPr lvl="1" algn="just" eaLnBrk="1" hangingPunct="1">
              <a:lnSpc>
                <a:spcPts val="2163"/>
              </a:lnSpc>
            </a:pPr>
            <a:endParaRPr lang="el-GR" altLang="en-US" dirty="0"/>
          </a:p>
          <a:p>
            <a:pPr marL="457200" lvl="1" indent="0" algn="just">
              <a:lnSpc>
                <a:spcPts val="2163"/>
              </a:lnSpc>
            </a:pPr>
            <a:endParaRPr lang="en-US" altLang="en-US" dirty="0"/>
          </a:p>
          <a:p>
            <a:pPr marL="457200" lvl="1" indent="0" algn="just">
              <a:lnSpc>
                <a:spcPts val="2163"/>
              </a:lnSpc>
            </a:pPr>
            <a:r>
              <a:rPr lang="en-US" altLang="en-US" dirty="0"/>
              <a:t>H </a:t>
            </a:r>
            <a:r>
              <a:rPr lang="el-GR" altLang="en-US" dirty="0"/>
              <a:t>συνιστώσα </a:t>
            </a:r>
            <a:r>
              <a:rPr lang="en-US" altLang="en-US" i="1" dirty="0"/>
              <a:t>x</a:t>
            </a:r>
            <a:r>
              <a:rPr lang="en-US" altLang="en-US" dirty="0"/>
              <a:t> </a:t>
            </a:r>
            <a:r>
              <a:rPr lang="el-GR" altLang="en-US" dirty="0"/>
              <a:t>μιας συντηρητικής δύναμης που ασκείται σε ένα σώμα μέσα σε ένα σύστημα ισούται με την αρνητική παράγωγο της δυναμικής ενέργειας του συστήματος ως προς </a:t>
            </a:r>
            <a:r>
              <a:rPr lang="en-US" altLang="en-US" i="1" dirty="0"/>
              <a:t>x.</a:t>
            </a:r>
          </a:p>
          <a:p>
            <a:pPr marL="457200" lvl="1" indent="0" algn="just">
              <a:lnSpc>
                <a:spcPts val="2163"/>
              </a:lnSpc>
            </a:pPr>
            <a:r>
              <a:rPr lang="el-GR" altLang="en-US" i="1" dirty="0"/>
              <a:t>Παράδειγμα: </a:t>
            </a:r>
            <a:endParaRPr lang="en-US" altLang="en-US" i="1" dirty="0"/>
          </a:p>
          <a:p>
            <a:pPr marL="457200" lvl="1" indent="0" algn="just">
              <a:lnSpc>
                <a:spcPts val="2163"/>
              </a:lnSpc>
            </a:pPr>
            <a:endParaRPr lang="en-US" altLang="en-US" i="1" dirty="0"/>
          </a:p>
          <a:p>
            <a:pPr marL="0" lvl="1" indent="0" algn="just" eaLnBrk="1" hangingPunct="1">
              <a:lnSpc>
                <a:spcPts val="2163"/>
              </a:lnSpc>
            </a:pPr>
            <a:endParaRPr lang="en-US" altLang="en-US" dirty="0">
              <a:latin typeface="Symbol" panose="05050102010706020507" pitchFamily="18" charset="2"/>
            </a:endParaRPr>
          </a:p>
        </p:txBody>
      </p:sp>
      <p:graphicFrame>
        <p:nvGraphicFramePr>
          <p:cNvPr id="6" name="Object 4">
            <a:extLst>
              <a:ext uri="{FF2B5EF4-FFF2-40B4-BE49-F238E27FC236}">
                <a16:creationId xmlns:a16="http://schemas.microsoft.com/office/drawing/2014/main" id="{F4972A9F-DE59-40FE-8F36-3AA4DA33F9D1}"/>
              </a:ext>
            </a:extLst>
          </p:cNvPr>
          <p:cNvGraphicFramePr>
            <a:graphicFrameLocks noChangeAspect="1"/>
          </p:cNvGraphicFramePr>
          <p:nvPr>
            <p:extLst>
              <p:ext uri="{D42A27DB-BD31-4B8C-83A1-F6EECF244321}">
                <p14:modId xmlns:p14="http://schemas.microsoft.com/office/powerpoint/2010/main" val="1339098849"/>
              </p:ext>
            </p:extLst>
          </p:nvPr>
        </p:nvGraphicFramePr>
        <p:xfrm>
          <a:off x="4670970" y="2221879"/>
          <a:ext cx="2927414" cy="660781"/>
        </p:xfrm>
        <a:graphic>
          <a:graphicData uri="http://schemas.openxmlformats.org/presentationml/2006/ole">
            <mc:AlternateContent xmlns:mc="http://schemas.openxmlformats.org/markup-compatibility/2006">
              <mc:Choice xmlns:v="urn:schemas-microsoft-com:vml" Requires="v">
                <p:oleObj spid="_x0000_s358420" name="Equation" r:id="rId3" imgW="1574117" imgH="355446" progId="Equation.DSMT4">
                  <p:embed/>
                </p:oleObj>
              </mc:Choice>
              <mc:Fallback>
                <p:oleObj name="Equation" r:id="rId3" imgW="1574117" imgH="355446"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970" y="2221879"/>
                        <a:ext cx="2927414" cy="6607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4">
            <a:extLst>
              <a:ext uri="{FF2B5EF4-FFF2-40B4-BE49-F238E27FC236}">
                <a16:creationId xmlns:a16="http://schemas.microsoft.com/office/drawing/2014/main" id="{08AB187B-1B1D-4123-B2B7-20936A387A3B}"/>
              </a:ext>
            </a:extLst>
          </p:cNvPr>
          <p:cNvGraphicFramePr>
            <a:graphicFrameLocks noChangeAspect="1"/>
          </p:cNvGraphicFramePr>
          <p:nvPr>
            <p:extLst>
              <p:ext uri="{D42A27DB-BD31-4B8C-83A1-F6EECF244321}">
                <p14:modId xmlns:p14="http://schemas.microsoft.com/office/powerpoint/2010/main" val="3263723263"/>
              </p:ext>
            </p:extLst>
          </p:nvPr>
        </p:nvGraphicFramePr>
        <p:xfrm>
          <a:off x="5545859" y="3840696"/>
          <a:ext cx="1177636" cy="676853"/>
        </p:xfrm>
        <a:graphic>
          <a:graphicData uri="http://schemas.openxmlformats.org/presentationml/2006/ole">
            <mc:AlternateContent xmlns:mc="http://schemas.openxmlformats.org/markup-compatibility/2006">
              <mc:Choice xmlns:v="urn:schemas-microsoft-com:vml" Requires="v">
                <p:oleObj spid="_x0000_s358421" name="Equation" r:id="rId5" imgW="685800" imgH="393700" progId="Equation.DSMT4">
                  <p:embed/>
                </p:oleObj>
              </mc:Choice>
              <mc:Fallback>
                <p:oleObj name="Equation" r:id="rId5" imgW="685800" imgH="3937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5859" y="3840696"/>
                        <a:ext cx="1177636" cy="67685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a:extLst>
              <a:ext uri="{FF2B5EF4-FFF2-40B4-BE49-F238E27FC236}">
                <a16:creationId xmlns:a16="http://schemas.microsoft.com/office/drawing/2014/main" id="{AFA0F14D-A118-458E-9F8C-65DCD4B8E6C6}"/>
              </a:ext>
            </a:extLst>
          </p:cNvPr>
          <p:cNvGraphicFramePr>
            <a:graphicFrameLocks noChangeAspect="1"/>
          </p:cNvGraphicFramePr>
          <p:nvPr>
            <p:extLst>
              <p:ext uri="{D42A27DB-BD31-4B8C-83A1-F6EECF244321}">
                <p14:modId xmlns:p14="http://schemas.microsoft.com/office/powerpoint/2010/main" val="4261167356"/>
              </p:ext>
            </p:extLst>
          </p:nvPr>
        </p:nvGraphicFramePr>
        <p:xfrm>
          <a:off x="3869459" y="5475585"/>
          <a:ext cx="3352800" cy="679450"/>
        </p:xfrm>
        <a:graphic>
          <a:graphicData uri="http://schemas.openxmlformats.org/presentationml/2006/ole">
            <mc:AlternateContent xmlns:mc="http://schemas.openxmlformats.org/markup-compatibility/2006">
              <mc:Choice xmlns:v="urn:schemas-microsoft-com:vml" Requires="v">
                <p:oleObj spid="_x0000_s358422" name="Equation" r:id="rId7" imgW="2133600" imgH="431800" progId="Equation.DSMT4">
                  <p:embed/>
                </p:oleObj>
              </mc:Choice>
              <mc:Fallback>
                <p:oleObj name="Equation" r:id="rId7" imgW="2133600" imgH="431800" progId="Equation.DSMT4">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69459" y="5475585"/>
                        <a:ext cx="3352800" cy="679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10 - Θέση αριθμού διαφάνειας"/>
          <p:cNvSpPr>
            <a:spLocks noGrp="1"/>
          </p:cNvSpPr>
          <p:nvPr>
            <p:ph type="sldNum" sz="quarter" idx="12"/>
          </p:nvPr>
        </p:nvSpPr>
        <p:spPr/>
        <p:txBody>
          <a:bodyPr/>
          <a:lstStyle/>
          <a:p>
            <a:fld id="{C2F5A187-A889-495D-B202-899DA2CF5BAE}" type="slidenum">
              <a:rPr lang="en-US" smtClean="0"/>
              <a:pPr/>
              <a:t>80</a:t>
            </a:fld>
            <a:endParaRPr lang="en-US"/>
          </a:p>
        </p:txBody>
      </p:sp>
    </p:spTree>
    <p:extLst>
      <p:ext uri="{BB962C8B-B14F-4D97-AF65-F5344CB8AC3E}">
        <p14:creationId xmlns:p14="http://schemas.microsoft.com/office/powerpoint/2010/main" val="88160582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FD96AE9-88CC-421F-A957-F248A17B79E0}"/>
              </a:ext>
            </a:extLst>
          </p:cNvPr>
          <p:cNvSpPr>
            <a:spLocks noGrp="1" noChangeArrowheads="1"/>
          </p:cNvSpPr>
          <p:nvPr>
            <p:ph type="title"/>
          </p:nvPr>
        </p:nvSpPr>
        <p:spPr>
          <a:xfrm>
            <a:off x="630621" y="263236"/>
            <a:ext cx="10868653" cy="609600"/>
          </a:xfrm>
        </p:spPr>
        <p:txBody>
          <a:bodyPr>
            <a:noAutofit/>
          </a:bodyPr>
          <a:lstStyle/>
          <a:p>
            <a:pPr eaLnBrk="1" hangingPunct="1"/>
            <a:r>
              <a:rPr lang="el-GR" altLang="en-US" sz="2800" b="1" dirty="0">
                <a:solidFill>
                  <a:srgbClr val="0F7698"/>
                </a:solidFill>
              </a:rPr>
              <a:t>Διαγράμματα ενέργειας και ευσταθούς και ασταθούς ισορροπίας</a:t>
            </a:r>
            <a:endParaRPr lang="en-US" altLang="en-US" sz="2800" b="1" dirty="0">
              <a:solidFill>
                <a:srgbClr val="0F7698"/>
              </a:solidFill>
            </a:endParaRPr>
          </a:p>
        </p:txBody>
      </p:sp>
      <p:pic>
        <p:nvPicPr>
          <p:cNvPr id="6" name="Picture 8" descr="27819_0720">
            <a:extLst>
              <a:ext uri="{FF2B5EF4-FFF2-40B4-BE49-F238E27FC236}">
                <a16:creationId xmlns:a16="http://schemas.microsoft.com/office/drawing/2014/main" id="{AAA6CE48-BB46-48EF-BCD8-47B92D883B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b="58759"/>
          <a:stretch>
            <a:fillRect/>
          </a:stretch>
        </p:blipFill>
        <p:spPr bwMode="auto">
          <a:xfrm>
            <a:off x="6580908" y="770207"/>
            <a:ext cx="4502727" cy="348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A3E65AD9-D987-4B62-93FA-63AC8C197A46}"/>
              </a:ext>
            </a:extLst>
          </p:cNvPr>
          <p:cNvSpPr>
            <a:spLocks noGrp="1" noChangeArrowheads="1"/>
          </p:cNvSpPr>
          <p:nvPr>
            <p:ph sz="half" idx="1"/>
          </p:nvPr>
        </p:nvSpPr>
        <p:spPr>
          <a:xfrm>
            <a:off x="665018" y="929405"/>
            <a:ext cx="5237018" cy="3393209"/>
          </a:xfrm>
        </p:spPr>
        <p:txBody>
          <a:bodyPr/>
          <a:lstStyle/>
          <a:p>
            <a:pPr marL="0" indent="0" algn="just" eaLnBrk="1" hangingPunct="1"/>
            <a:r>
              <a:rPr lang="el-GR" altLang="en-US" dirty="0"/>
              <a:t>Η θέση </a:t>
            </a:r>
            <a:r>
              <a:rPr lang="en-US" altLang="en-US" i="1" dirty="0"/>
              <a:t>x</a:t>
            </a:r>
            <a:r>
              <a:rPr lang="en-US" altLang="en-US" dirty="0"/>
              <a:t> = 0 </a:t>
            </a:r>
            <a:r>
              <a:rPr lang="el-GR" altLang="en-US" dirty="0"/>
              <a:t>είναι θέση </a:t>
            </a:r>
            <a:r>
              <a:rPr lang="el-GR" altLang="en-US" b="1" i="1" dirty="0"/>
              <a:t>ευσταθούς</a:t>
            </a:r>
            <a:r>
              <a:rPr lang="en-US" altLang="en-US" b="1" i="1" dirty="0"/>
              <a:t> </a:t>
            </a:r>
            <a:r>
              <a:rPr lang="el-GR" altLang="en-US" b="1" i="1" dirty="0"/>
              <a:t>ισορροπίας</a:t>
            </a:r>
            <a:r>
              <a:rPr lang="en-US" altLang="en-US" i="1" dirty="0"/>
              <a:t>.</a:t>
            </a:r>
            <a:endParaRPr lang="en-US" altLang="en-US" sz="1600" dirty="0"/>
          </a:p>
          <a:p>
            <a:pPr lvl="1" algn="just" eaLnBrk="1" hangingPunct="1"/>
            <a:r>
              <a:rPr lang="el-GR" altLang="en-US" dirty="0"/>
              <a:t>Οποιαδήποτε μετατόπιση μακριά από τη συγκεκριμένη θέση προκαλεί μια δύναμη με κατεύθυνση προς τη θέση </a:t>
            </a:r>
            <a:r>
              <a:rPr lang="en-US" altLang="en-US" i="1" dirty="0"/>
              <a:t>x</a:t>
            </a:r>
            <a:r>
              <a:rPr lang="en-US" altLang="en-US" dirty="0"/>
              <a:t> = 0</a:t>
            </a:r>
            <a:r>
              <a:rPr lang="el-GR" altLang="en-US" dirty="0"/>
              <a:t>.</a:t>
            </a:r>
            <a:endParaRPr lang="en-US" altLang="en-US" dirty="0"/>
          </a:p>
          <a:p>
            <a:pPr marL="0" indent="0" algn="just" eaLnBrk="1" hangingPunct="1"/>
            <a:r>
              <a:rPr lang="el-GR" altLang="en-US" dirty="0"/>
              <a:t>Οι διατάξεις ευσταθούς ισορροπίας αντιστοιχούν στις θέσεις εκείνες για τις οποίες η </a:t>
            </a:r>
            <a:r>
              <a:rPr lang="en-US" altLang="en-US" i="1" dirty="0"/>
              <a:t>U</a:t>
            </a:r>
            <a:r>
              <a:rPr lang="en-US" altLang="en-US" dirty="0"/>
              <a:t>(</a:t>
            </a:r>
            <a:r>
              <a:rPr lang="en-US" altLang="en-US" i="1" dirty="0"/>
              <a:t>x</a:t>
            </a:r>
            <a:r>
              <a:rPr lang="en-US" altLang="en-US" dirty="0"/>
              <a:t>) </a:t>
            </a:r>
            <a:r>
              <a:rPr lang="el-GR" altLang="en-US" dirty="0"/>
              <a:t>έχει ελάχιστη τιμή</a:t>
            </a:r>
            <a:r>
              <a:rPr lang="en-US" altLang="en-US" dirty="0"/>
              <a:t>.</a:t>
            </a:r>
          </a:p>
          <a:p>
            <a:pPr marL="0" indent="0" eaLnBrk="1" hangingPunct="1"/>
            <a:r>
              <a:rPr lang="el-GR" altLang="en-US" dirty="0"/>
              <a:t>Τα σημεία </a:t>
            </a:r>
            <a:r>
              <a:rPr lang="en-US" altLang="en-US" i="1" dirty="0"/>
              <a:t>x </a:t>
            </a:r>
            <a:r>
              <a:rPr lang="en-US" altLang="en-US" dirty="0"/>
              <a:t>= </a:t>
            </a:r>
            <a:r>
              <a:rPr lang="en-US" altLang="en-US" i="1" dirty="0" err="1"/>
              <a:t>x</a:t>
            </a:r>
            <a:r>
              <a:rPr lang="en-US" altLang="en-US" baseline="-25000" dirty="0" err="1"/>
              <a:t>max</a:t>
            </a:r>
            <a:r>
              <a:rPr lang="en-US" altLang="en-US" dirty="0"/>
              <a:t> </a:t>
            </a:r>
            <a:r>
              <a:rPr lang="el-GR" altLang="en-US" dirty="0"/>
              <a:t>και </a:t>
            </a:r>
            <a:r>
              <a:rPr lang="en-US" altLang="en-US" i="1" dirty="0"/>
              <a:t>x </a:t>
            </a:r>
            <a:r>
              <a:rPr lang="en-US" altLang="en-US" dirty="0"/>
              <a:t>= –</a:t>
            </a:r>
            <a:r>
              <a:rPr lang="en-US" altLang="en-US" i="1" dirty="0" err="1"/>
              <a:t>x</a:t>
            </a:r>
            <a:r>
              <a:rPr lang="en-US" altLang="en-US" baseline="-25000" dirty="0" err="1"/>
              <a:t>max</a:t>
            </a:r>
            <a:r>
              <a:rPr lang="en-US" altLang="en-US" dirty="0"/>
              <a:t> </a:t>
            </a:r>
            <a:r>
              <a:rPr lang="el-GR" altLang="en-US" dirty="0"/>
              <a:t>είναι τα σημεία αλλαγής κατεύθυνσης</a:t>
            </a:r>
            <a:r>
              <a:rPr lang="en-US" altLang="en-US" dirty="0"/>
              <a:t>.</a:t>
            </a:r>
          </a:p>
        </p:txBody>
      </p:sp>
      <p:pic>
        <p:nvPicPr>
          <p:cNvPr id="8" name="Picture 7" descr="27819_0721">
            <a:extLst>
              <a:ext uri="{FF2B5EF4-FFF2-40B4-BE49-F238E27FC236}">
                <a16:creationId xmlns:a16="http://schemas.microsoft.com/office/drawing/2014/main" id="{94E434C7-3FD8-4E29-97A3-9710CE3336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485" y="4040472"/>
            <a:ext cx="4248150"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a:extLst>
              <a:ext uri="{FF2B5EF4-FFF2-40B4-BE49-F238E27FC236}">
                <a16:creationId xmlns:a16="http://schemas.microsoft.com/office/drawing/2014/main" id="{BA5708C7-F585-45F5-87B5-AC14433BAD29}"/>
              </a:ext>
            </a:extLst>
          </p:cNvPr>
          <p:cNvSpPr txBox="1">
            <a:spLocks noChangeArrowheads="1"/>
          </p:cNvSpPr>
          <p:nvPr/>
        </p:nvSpPr>
        <p:spPr>
          <a:xfrm>
            <a:off x="549853" y="4143102"/>
            <a:ext cx="5874327" cy="260405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r>
              <a:rPr lang="el-GR" altLang="en-US" dirty="0"/>
              <a:t>Στη θέση </a:t>
            </a:r>
            <a:r>
              <a:rPr lang="en-US" altLang="en-US" i="1" dirty="0"/>
              <a:t>x</a:t>
            </a:r>
            <a:r>
              <a:rPr lang="en-US" altLang="en-US" dirty="0"/>
              <a:t> = 0</a:t>
            </a:r>
            <a:r>
              <a:rPr lang="el-GR" altLang="en-US" dirty="0"/>
              <a:t>, </a:t>
            </a:r>
            <a:r>
              <a:rPr lang="en-US" altLang="en-US" i="1" dirty="0" err="1"/>
              <a:t>F</a:t>
            </a:r>
            <a:r>
              <a:rPr lang="en-US" altLang="en-US" i="1" baseline="-25000" dirty="0" err="1"/>
              <a:t>x</a:t>
            </a:r>
            <a:r>
              <a:rPr lang="en-US" altLang="en-US" dirty="0"/>
              <a:t> = 0, </a:t>
            </a:r>
            <a:r>
              <a:rPr lang="el-GR" altLang="en-US" dirty="0"/>
              <a:t>άρα το σωματίδιο βρίσκεται σε ισορροπία</a:t>
            </a:r>
            <a:r>
              <a:rPr lang="en-US" altLang="en-US" dirty="0"/>
              <a:t>.</a:t>
            </a:r>
          </a:p>
          <a:p>
            <a:pPr marL="0" indent="0" algn="just"/>
            <a:r>
              <a:rPr lang="el-GR" altLang="en-US" dirty="0"/>
              <a:t>Για οποιαδήποτε άλλη τιμή του </a:t>
            </a:r>
            <a:r>
              <a:rPr lang="en-US" altLang="en-US" i="1" dirty="0"/>
              <a:t>x</a:t>
            </a:r>
            <a:r>
              <a:rPr lang="en-US" altLang="en-US" dirty="0"/>
              <a:t>, </a:t>
            </a:r>
            <a:r>
              <a:rPr lang="el-GR" altLang="en-US" dirty="0"/>
              <a:t>το σωματίδιο απομακρύνεται από τη θέση ισορροπίας</a:t>
            </a:r>
            <a:r>
              <a:rPr lang="en-US" altLang="en-US" dirty="0"/>
              <a:t>.</a:t>
            </a:r>
          </a:p>
          <a:p>
            <a:pPr marL="0" indent="0" algn="just"/>
            <a:r>
              <a:rPr lang="el-GR" altLang="en-US" dirty="0"/>
              <a:t>Αυτό είναι ένα παράδειγμα </a:t>
            </a:r>
            <a:r>
              <a:rPr lang="el-GR" altLang="en-US" b="1" i="1" dirty="0"/>
              <a:t>ασταθούς</a:t>
            </a:r>
            <a:r>
              <a:rPr lang="en-US" altLang="en-US" b="1" i="1" dirty="0"/>
              <a:t> </a:t>
            </a:r>
            <a:r>
              <a:rPr lang="el-GR" altLang="en-US" b="1" i="1" dirty="0"/>
              <a:t>ισορροπίας</a:t>
            </a:r>
            <a:r>
              <a:rPr lang="en-US" altLang="en-US" i="1" dirty="0"/>
              <a:t>.</a:t>
            </a:r>
            <a:endParaRPr lang="en-US" altLang="en-US" dirty="0"/>
          </a:p>
          <a:p>
            <a:pPr marL="0" indent="0" algn="just"/>
            <a:r>
              <a:rPr lang="el-GR" altLang="en-US" dirty="0"/>
              <a:t>Οι διατάξεις ασταθούς ισορροπίας αντιστοιχούν σε εκείνες τις θέσεις για τις οποίες η </a:t>
            </a:r>
            <a:r>
              <a:rPr lang="en-US" altLang="en-US" i="1" dirty="0"/>
              <a:t>U</a:t>
            </a:r>
            <a:r>
              <a:rPr lang="en-US" altLang="en-US" dirty="0"/>
              <a:t>(</a:t>
            </a:r>
            <a:r>
              <a:rPr lang="en-US" altLang="en-US" i="1" dirty="0"/>
              <a:t>x</a:t>
            </a:r>
            <a:r>
              <a:rPr lang="en-US" altLang="en-US" dirty="0"/>
              <a:t>) </a:t>
            </a:r>
            <a:r>
              <a:rPr lang="el-GR" altLang="en-US" dirty="0"/>
              <a:t>έχει μέγιστη τιμή</a:t>
            </a:r>
            <a:r>
              <a:rPr lang="en-US" altLang="en-US" dirty="0"/>
              <a:t>.</a:t>
            </a:r>
          </a:p>
        </p:txBody>
      </p:sp>
      <p:sp>
        <p:nvSpPr>
          <p:cNvPr id="12" name="11 - Θέση αριθμού διαφάνειας"/>
          <p:cNvSpPr>
            <a:spLocks noGrp="1"/>
          </p:cNvSpPr>
          <p:nvPr>
            <p:ph type="sldNum" sz="quarter" idx="12"/>
          </p:nvPr>
        </p:nvSpPr>
        <p:spPr/>
        <p:txBody>
          <a:bodyPr/>
          <a:lstStyle/>
          <a:p>
            <a:fld id="{C2F5A187-A889-495D-B202-899DA2CF5BAE}" type="slidenum">
              <a:rPr lang="en-US" smtClean="0"/>
              <a:pPr/>
              <a:t>81</a:t>
            </a:fld>
            <a:endParaRPr lang="en-US"/>
          </a:p>
        </p:txBody>
      </p:sp>
    </p:spTree>
    <p:extLst>
      <p:ext uri="{BB962C8B-B14F-4D97-AF65-F5344CB8AC3E}">
        <p14:creationId xmlns:p14="http://schemas.microsoft.com/office/powerpoint/2010/main" val="89311183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642" name="Picture 2"/>
          <p:cNvPicPr>
            <a:picLocks noChangeAspect="1" noChangeArrowheads="1"/>
          </p:cNvPicPr>
          <p:nvPr/>
        </p:nvPicPr>
        <p:blipFill>
          <a:blip r:embed="rId2" cstate="print">
            <a:lum bright="-20000" contrast="-30000"/>
          </a:blip>
          <a:srcRect/>
          <a:stretch>
            <a:fillRect/>
          </a:stretch>
        </p:blipFill>
        <p:spPr bwMode="auto">
          <a:xfrm>
            <a:off x="1123339" y="1803180"/>
            <a:ext cx="9946332" cy="2527081"/>
          </a:xfrm>
          <a:prstGeom prst="rect">
            <a:avLst/>
          </a:prstGeom>
          <a:noFill/>
          <a:ln w="9525">
            <a:noFill/>
            <a:miter lim="800000"/>
            <a:headEnd/>
            <a:tailEnd/>
          </a:ln>
          <a:scene3d>
            <a:camera prst="orthographicFront"/>
            <a:lightRig rig="threePt" dir="t"/>
          </a:scene3d>
          <a:sp3d>
            <a:bevelT/>
          </a:sp3d>
        </p:spPr>
      </p:pic>
      <p:sp>
        <p:nvSpPr>
          <p:cNvPr id="6" name="Rectangle 2">
            <a:extLst>
              <a:ext uri="{FF2B5EF4-FFF2-40B4-BE49-F238E27FC236}">
                <a16:creationId xmlns:a16="http://schemas.microsoft.com/office/drawing/2014/main" id="{2FD96AE9-88CC-421F-A957-F248A17B79E0}"/>
              </a:ext>
            </a:extLst>
          </p:cNvPr>
          <p:cNvSpPr>
            <a:spLocks noGrp="1" noChangeArrowheads="1"/>
          </p:cNvSpPr>
          <p:nvPr>
            <p:ph type="title"/>
          </p:nvPr>
        </p:nvSpPr>
        <p:spPr>
          <a:xfrm>
            <a:off x="630621" y="263236"/>
            <a:ext cx="10868653" cy="609600"/>
          </a:xfrm>
        </p:spPr>
        <p:txBody>
          <a:bodyPr>
            <a:noAutofit/>
          </a:bodyPr>
          <a:lstStyle/>
          <a:p>
            <a:pPr eaLnBrk="1" hangingPunct="1"/>
            <a:r>
              <a:rPr lang="el-GR" altLang="en-US" sz="2800" b="1" dirty="0">
                <a:solidFill>
                  <a:srgbClr val="0F7698"/>
                </a:solidFill>
              </a:rPr>
              <a:t>Διαγράμματα ενέργειας και ευσταθούς και ασταθούς ισορροπίας</a:t>
            </a:r>
            <a:endParaRPr lang="en-US" altLang="en-US" sz="2800" b="1" dirty="0">
              <a:solidFill>
                <a:srgbClr val="0F7698"/>
              </a:solidFill>
            </a:endParaRPr>
          </a:p>
        </p:txBody>
      </p:sp>
      <p:sp>
        <p:nvSpPr>
          <p:cNvPr id="7" name="6 - Θέση αριθμού διαφάνειας"/>
          <p:cNvSpPr>
            <a:spLocks noGrp="1"/>
          </p:cNvSpPr>
          <p:nvPr>
            <p:ph type="sldNum" sz="quarter" idx="12"/>
          </p:nvPr>
        </p:nvSpPr>
        <p:spPr/>
        <p:txBody>
          <a:bodyPr/>
          <a:lstStyle/>
          <a:p>
            <a:fld id="{C2F5A187-A889-495D-B202-899DA2CF5BAE}" type="slidenum">
              <a:rPr lang="en-US" smtClean="0"/>
              <a:pPr/>
              <a:t>82</a:t>
            </a:fld>
            <a:endParaRPr lang="en-US"/>
          </a:p>
        </p:txBody>
      </p:sp>
    </p:spTree>
    <p:extLst>
      <p:ext uri="{BB962C8B-B14F-4D97-AF65-F5344CB8AC3E}">
        <p14:creationId xmlns:p14="http://schemas.microsoft.com/office/powerpoint/2010/main" val="893111835"/>
      </p:ext>
    </p:extLst>
  </p:cSld>
  <p:clrMapOvr>
    <a:masterClrMapping/>
  </p:clrMapOvr>
  <p:transition>
    <p:pull dir="d"/>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6" name="Picture 2"/>
          <p:cNvPicPr>
            <a:picLocks noChangeAspect="1" noChangeArrowheads="1"/>
          </p:cNvPicPr>
          <p:nvPr/>
        </p:nvPicPr>
        <p:blipFill>
          <a:blip r:embed="rId2" cstate="print">
            <a:lum bright="-30000" contrast="-40000"/>
          </a:blip>
          <a:srcRect/>
          <a:stretch>
            <a:fillRect/>
          </a:stretch>
        </p:blipFill>
        <p:spPr bwMode="auto">
          <a:xfrm>
            <a:off x="1240221" y="964819"/>
            <a:ext cx="9590812" cy="5478026"/>
          </a:xfrm>
          <a:prstGeom prst="rect">
            <a:avLst/>
          </a:prstGeom>
          <a:noFill/>
          <a:ln w="9525">
            <a:noFill/>
            <a:miter lim="800000"/>
            <a:headEnd/>
            <a:tailEnd/>
          </a:ln>
          <a:scene3d>
            <a:camera prst="orthographicFront"/>
            <a:lightRig rig="threePt" dir="t"/>
          </a:scene3d>
          <a:sp3d>
            <a:bevelT/>
          </a:sp3d>
        </p:spPr>
      </p:pic>
      <p:sp>
        <p:nvSpPr>
          <p:cNvPr id="6" name="Rectangle 2">
            <a:extLst>
              <a:ext uri="{FF2B5EF4-FFF2-40B4-BE49-F238E27FC236}">
                <a16:creationId xmlns:a16="http://schemas.microsoft.com/office/drawing/2014/main" id="{2FD96AE9-88CC-421F-A957-F248A17B79E0}"/>
              </a:ext>
            </a:extLst>
          </p:cNvPr>
          <p:cNvSpPr>
            <a:spLocks noGrp="1" noChangeArrowheads="1"/>
          </p:cNvSpPr>
          <p:nvPr>
            <p:ph type="title"/>
          </p:nvPr>
        </p:nvSpPr>
        <p:spPr>
          <a:xfrm>
            <a:off x="630621" y="263236"/>
            <a:ext cx="10868653" cy="609600"/>
          </a:xfrm>
        </p:spPr>
        <p:txBody>
          <a:bodyPr>
            <a:noAutofit/>
          </a:bodyPr>
          <a:lstStyle/>
          <a:p>
            <a:pPr eaLnBrk="1" hangingPunct="1"/>
            <a:r>
              <a:rPr lang="el-GR" altLang="en-US" sz="2800" b="1" dirty="0">
                <a:solidFill>
                  <a:srgbClr val="0F7698"/>
                </a:solidFill>
              </a:rPr>
              <a:t>Διαγράμματα ενέργειας και ευσταθούς και ασταθούς ισορροπίας</a:t>
            </a:r>
            <a:endParaRPr lang="en-US" altLang="en-US" sz="2800" b="1" dirty="0">
              <a:solidFill>
                <a:srgbClr val="0F7698"/>
              </a:solidFill>
            </a:endParaRPr>
          </a:p>
        </p:txBody>
      </p:sp>
      <p:sp>
        <p:nvSpPr>
          <p:cNvPr id="7" name="6 - Θέση αριθμού διαφάνειας"/>
          <p:cNvSpPr>
            <a:spLocks noGrp="1"/>
          </p:cNvSpPr>
          <p:nvPr>
            <p:ph type="sldNum" sz="quarter" idx="12"/>
          </p:nvPr>
        </p:nvSpPr>
        <p:spPr/>
        <p:txBody>
          <a:bodyPr/>
          <a:lstStyle/>
          <a:p>
            <a:fld id="{C2F5A187-A889-495D-B202-899DA2CF5BAE}" type="slidenum">
              <a:rPr lang="en-US" smtClean="0"/>
              <a:pPr/>
              <a:t>83</a:t>
            </a:fld>
            <a:endParaRPr lang="en-US"/>
          </a:p>
        </p:txBody>
      </p:sp>
    </p:spTree>
  </p:cSld>
  <p:clrMapOvr>
    <a:masterClrMapping/>
  </p:clrMapOvr>
  <p:transition>
    <p:pull dir="d"/>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7" name="Text Box 5"/>
          <p:cNvSpPr txBox="1">
            <a:spLocks noChangeArrowheads="1"/>
          </p:cNvSpPr>
          <p:nvPr/>
        </p:nvSpPr>
        <p:spPr bwMode="auto">
          <a:xfrm>
            <a:off x="148313" y="2267641"/>
            <a:ext cx="11887200" cy="707886"/>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4000" b="1" dirty="0" smtClean="0">
                <a:solidFill>
                  <a:srgbClr val="0F7698"/>
                </a:solidFill>
              </a:rPr>
              <a:t>Η έννοια της Χωρητικότητας</a:t>
            </a:r>
            <a:endParaRPr lang="en-US" sz="4000" b="1" dirty="0" smtClean="0">
              <a:solidFill>
                <a:srgbClr val="0F7698"/>
              </a:solidFill>
            </a:endParaRPr>
          </a:p>
        </p:txBody>
      </p:sp>
      <p:sp>
        <p:nvSpPr>
          <p:cNvPr id="7" name="6 - Θέση αριθμού διαφάνειας"/>
          <p:cNvSpPr>
            <a:spLocks noGrp="1"/>
          </p:cNvSpPr>
          <p:nvPr>
            <p:ph type="sldNum" sz="quarter" idx="12"/>
          </p:nvPr>
        </p:nvSpPr>
        <p:spPr/>
        <p:txBody>
          <a:bodyPr/>
          <a:lstStyle/>
          <a:p>
            <a:fld id="{C2F5A187-A889-495D-B202-899DA2CF5BAE}" type="slidenum">
              <a:rPr lang="en-US" smtClean="0"/>
              <a:pPr/>
              <a:t>84</a:t>
            </a:fld>
            <a:endParaRPr 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sz="half" idx="1"/>
          </p:nvPr>
        </p:nvSpPr>
        <p:spPr>
          <a:xfrm>
            <a:off x="609599" y="1719263"/>
            <a:ext cx="5696607" cy="3168047"/>
          </a:xfrm>
        </p:spPr>
        <p:txBody>
          <a:bodyPr>
            <a:normAutofit/>
          </a:bodyPr>
          <a:lstStyle/>
          <a:p>
            <a:pPr marL="273050" indent="-273050" algn="just"/>
            <a:r>
              <a:rPr lang="en-US" sz="2000" b="1" dirty="0" smtClean="0">
                <a:solidFill>
                  <a:srgbClr val="000000"/>
                </a:solidFill>
              </a:rPr>
              <a:t>Ο </a:t>
            </a:r>
            <a:r>
              <a:rPr lang="en-US" sz="2000" b="1" dirty="0" err="1" smtClean="0">
                <a:solidFill>
                  <a:srgbClr val="000000"/>
                </a:solidFill>
              </a:rPr>
              <a:t>πυκνωτής</a:t>
            </a:r>
            <a:r>
              <a:rPr lang="en-US" sz="2000" b="1" dirty="0" smtClean="0">
                <a:solidFill>
                  <a:srgbClr val="000000"/>
                </a:solidFill>
              </a:rPr>
              <a:t> </a:t>
            </a:r>
            <a:r>
              <a:rPr lang="en-US" sz="2000" b="1" dirty="0" err="1" smtClean="0">
                <a:solidFill>
                  <a:srgbClr val="000000"/>
                </a:solidFill>
              </a:rPr>
              <a:t>αποτελείται</a:t>
            </a:r>
            <a:r>
              <a:rPr lang="en-US" sz="2000" b="1" dirty="0" smtClean="0">
                <a:solidFill>
                  <a:srgbClr val="000000"/>
                </a:solidFill>
              </a:rPr>
              <a:t> </a:t>
            </a:r>
            <a:r>
              <a:rPr lang="en-US" sz="2000" b="1" dirty="0" err="1" smtClean="0">
                <a:solidFill>
                  <a:srgbClr val="000000"/>
                </a:solidFill>
              </a:rPr>
              <a:t>από</a:t>
            </a:r>
            <a:r>
              <a:rPr lang="en-US" sz="2000" b="1" dirty="0" smtClean="0">
                <a:solidFill>
                  <a:srgbClr val="000000"/>
                </a:solidFill>
              </a:rPr>
              <a:t> </a:t>
            </a:r>
            <a:r>
              <a:rPr lang="en-US" sz="2000" b="1" dirty="0" err="1" smtClean="0">
                <a:solidFill>
                  <a:srgbClr val="000000"/>
                </a:solidFill>
              </a:rPr>
              <a:t>δύο</a:t>
            </a:r>
            <a:r>
              <a:rPr lang="en-US" sz="2000" b="1" dirty="0" smtClean="0">
                <a:solidFill>
                  <a:srgbClr val="000000"/>
                </a:solidFill>
              </a:rPr>
              <a:t> </a:t>
            </a:r>
            <a:r>
              <a:rPr lang="en-US" sz="2000" b="1" dirty="0" err="1" smtClean="0">
                <a:solidFill>
                  <a:srgbClr val="000000"/>
                </a:solidFill>
              </a:rPr>
              <a:t>αγωγούς</a:t>
            </a:r>
            <a:r>
              <a:rPr lang="en-US" sz="2000" b="1" dirty="0" smtClean="0">
                <a:solidFill>
                  <a:srgbClr val="000000"/>
                </a:solidFill>
              </a:rPr>
              <a:t>.</a:t>
            </a:r>
          </a:p>
          <a:p>
            <a:pPr marL="273050" lvl="1" indent="-273050" algn="just">
              <a:buClr>
                <a:srgbClr val="2187BA"/>
              </a:buClr>
              <a:tabLst>
                <a:tab pos="84138" algn="l"/>
              </a:tabLst>
            </a:pPr>
            <a:r>
              <a:rPr lang="en-US" sz="2000" b="1" dirty="0" err="1" smtClean="0">
                <a:solidFill>
                  <a:srgbClr val="000000"/>
                </a:solidFill>
              </a:rPr>
              <a:t>Οι</a:t>
            </a:r>
            <a:r>
              <a:rPr lang="en-US" sz="2000" b="1" dirty="0" smtClean="0">
                <a:solidFill>
                  <a:srgbClr val="000000"/>
                </a:solidFill>
              </a:rPr>
              <a:t> </a:t>
            </a:r>
            <a:r>
              <a:rPr lang="en-US" sz="2000" b="1" dirty="0" err="1" smtClean="0">
                <a:solidFill>
                  <a:srgbClr val="000000"/>
                </a:solidFill>
              </a:rPr>
              <a:t>αγωγοί</a:t>
            </a:r>
            <a:r>
              <a:rPr lang="en-US" sz="2000" b="1" dirty="0" smtClean="0">
                <a:solidFill>
                  <a:srgbClr val="000000"/>
                </a:solidFill>
              </a:rPr>
              <a:t> </a:t>
            </a:r>
            <a:r>
              <a:rPr lang="en-US" sz="2000" b="1" dirty="0" err="1" smtClean="0">
                <a:solidFill>
                  <a:srgbClr val="000000"/>
                </a:solidFill>
              </a:rPr>
              <a:t>αυτοί</a:t>
            </a:r>
            <a:r>
              <a:rPr lang="en-US" sz="2000" b="1" dirty="0" smtClean="0">
                <a:solidFill>
                  <a:srgbClr val="000000"/>
                </a:solidFill>
              </a:rPr>
              <a:t> </a:t>
            </a:r>
            <a:r>
              <a:rPr lang="en-US" sz="2000" b="1" dirty="0" err="1" smtClean="0">
                <a:solidFill>
                  <a:srgbClr val="000000"/>
                </a:solidFill>
              </a:rPr>
              <a:t>ονομάζονται</a:t>
            </a:r>
            <a:r>
              <a:rPr lang="en-US" sz="2000" b="1" dirty="0" smtClean="0">
                <a:solidFill>
                  <a:srgbClr val="000000"/>
                </a:solidFill>
              </a:rPr>
              <a:t> </a:t>
            </a:r>
            <a:r>
              <a:rPr lang="en-US" sz="2000" b="1" dirty="0" err="1" smtClean="0">
                <a:solidFill>
                  <a:srgbClr val="000000"/>
                </a:solidFill>
              </a:rPr>
              <a:t>πλάκες</a:t>
            </a:r>
            <a:r>
              <a:rPr lang="el-GR" sz="2000" b="1" dirty="0" smtClean="0">
                <a:solidFill>
                  <a:srgbClr val="000000"/>
                </a:solidFill>
              </a:rPr>
              <a:t> ή οπλισμοί.</a:t>
            </a:r>
            <a:endParaRPr lang="en-US" sz="2000" b="1" dirty="0" smtClean="0">
              <a:solidFill>
                <a:srgbClr val="000000"/>
              </a:solidFill>
            </a:endParaRPr>
          </a:p>
          <a:p>
            <a:pPr marL="273050" lvl="1" indent="-273050" algn="just">
              <a:buClr>
                <a:srgbClr val="2187BA"/>
              </a:buClr>
            </a:pPr>
            <a:r>
              <a:rPr lang="el-GR" sz="2000" b="1" dirty="0" smtClean="0">
                <a:solidFill>
                  <a:schemeClr val="tx1"/>
                </a:solidFill>
              </a:rPr>
              <a:t>Όταν ο πυκνωτής είναι φορτισμένος, τότε οι οπλισμοί φέρουν ίσα και αντίθετα φορτία</a:t>
            </a:r>
            <a:r>
              <a:rPr lang="en-US" sz="2000" b="1" dirty="0" smtClean="0">
                <a:solidFill>
                  <a:schemeClr val="tx1"/>
                </a:solidFill>
              </a:rPr>
              <a:t>.</a:t>
            </a:r>
          </a:p>
          <a:p>
            <a:pPr marL="273050" indent="-273050" algn="just"/>
            <a:r>
              <a:rPr lang="en-US" sz="2000" b="1" dirty="0" err="1" smtClean="0">
                <a:solidFill>
                  <a:srgbClr val="000000"/>
                </a:solidFill>
              </a:rPr>
              <a:t>Λόγω</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φορτίου</a:t>
            </a:r>
            <a:r>
              <a:rPr lang="en-US" sz="2000" b="1" dirty="0" smtClean="0">
                <a:solidFill>
                  <a:srgbClr val="000000"/>
                </a:solidFill>
              </a:rPr>
              <a:t>, </a:t>
            </a:r>
            <a:r>
              <a:rPr lang="en-US" sz="2000" b="1" dirty="0" err="1" smtClean="0">
                <a:solidFill>
                  <a:srgbClr val="000000"/>
                </a:solidFill>
              </a:rPr>
              <a:t>μεταξύ</a:t>
            </a:r>
            <a:r>
              <a:rPr lang="en-US" sz="2000" b="1" dirty="0" smtClean="0">
                <a:solidFill>
                  <a:srgbClr val="000000"/>
                </a:solidFill>
              </a:rPr>
              <a:t> </a:t>
            </a:r>
            <a:r>
              <a:rPr lang="en-US" sz="2000" b="1" dirty="0" err="1" smtClean="0">
                <a:solidFill>
                  <a:srgbClr val="000000"/>
                </a:solidFill>
              </a:rPr>
              <a:t>των</a:t>
            </a:r>
            <a:r>
              <a:rPr lang="en-US" sz="2000" b="1" dirty="0" smtClean="0">
                <a:solidFill>
                  <a:srgbClr val="000000"/>
                </a:solidFill>
              </a:rPr>
              <a:t> </a:t>
            </a:r>
            <a:r>
              <a:rPr lang="en-US" sz="2000" b="1" dirty="0" err="1" smtClean="0">
                <a:solidFill>
                  <a:srgbClr val="000000"/>
                </a:solidFill>
              </a:rPr>
              <a:t>οπλισμών</a:t>
            </a:r>
            <a:r>
              <a:rPr lang="en-US" sz="2000" b="1" dirty="0" smtClean="0">
                <a:solidFill>
                  <a:srgbClr val="000000"/>
                </a:solidFill>
              </a:rPr>
              <a:t> </a:t>
            </a:r>
            <a:r>
              <a:rPr lang="el-GR" sz="2000" b="1" dirty="0" smtClean="0">
                <a:solidFill>
                  <a:srgbClr val="000000"/>
                </a:solidFill>
              </a:rPr>
              <a:t>υπάρχει</a:t>
            </a:r>
            <a:r>
              <a:rPr lang="en-US" sz="2000" b="1" dirty="0" smtClean="0">
                <a:solidFill>
                  <a:srgbClr val="000000"/>
                </a:solidFill>
              </a:rPr>
              <a:t> </a:t>
            </a:r>
            <a:r>
              <a:rPr lang="en-US" sz="2000" b="1" dirty="0" err="1" smtClean="0">
                <a:solidFill>
                  <a:srgbClr val="000000"/>
                </a:solidFill>
              </a:rPr>
              <a:t>διαφορά</a:t>
            </a:r>
            <a:r>
              <a:rPr lang="en-US" sz="2000" b="1" dirty="0" smtClean="0">
                <a:solidFill>
                  <a:srgbClr val="000000"/>
                </a:solidFill>
              </a:rPr>
              <a:t> </a:t>
            </a:r>
            <a:r>
              <a:rPr lang="en-US" sz="2000" b="1" dirty="0" err="1" smtClean="0">
                <a:solidFill>
                  <a:srgbClr val="000000"/>
                </a:solidFill>
              </a:rPr>
              <a:t>δυναμικού</a:t>
            </a:r>
            <a:r>
              <a:rPr lang="en-US" sz="2000" b="1" dirty="0" smtClean="0">
                <a:solidFill>
                  <a:srgbClr val="000000"/>
                </a:solidFill>
              </a:rPr>
              <a:t>.</a:t>
            </a:r>
          </a:p>
        </p:txBody>
      </p:sp>
      <p:pic>
        <p:nvPicPr>
          <p:cNvPr id="20485" name="Picture 7" descr="27819_2601"/>
          <p:cNvPicPr>
            <a:picLocks noChangeAspect="1" noChangeArrowheads="1"/>
          </p:cNvPicPr>
          <p:nvPr/>
        </p:nvPicPr>
        <p:blipFill>
          <a:blip r:embed="rId2" cstate="print"/>
          <a:srcRect/>
          <a:stretch>
            <a:fillRect/>
          </a:stretch>
        </p:blipFill>
        <p:spPr bwMode="auto">
          <a:xfrm>
            <a:off x="6995585" y="1462089"/>
            <a:ext cx="3856567" cy="4224337"/>
          </a:xfrm>
          <a:prstGeom prst="rect">
            <a:avLst/>
          </a:prstGeom>
          <a:noFill/>
          <a:ln w="9525">
            <a:noFill/>
            <a:miter lim="800000"/>
            <a:headEnd/>
            <a:tailEnd/>
          </a:ln>
          <a:scene3d>
            <a:camera prst="orthographicFront"/>
            <a:lightRig rig="threePt" dir="t"/>
          </a:scene3d>
          <a:sp3d>
            <a:bevelT/>
            <a:bevelB/>
          </a:sp3d>
        </p:spPr>
      </p:pic>
      <p:sp>
        <p:nvSpPr>
          <p:cNvPr id="6" name="Title 1"/>
          <p:cNvSpPr txBox="1">
            <a:spLocks/>
          </p:cNvSpPr>
          <p:nvPr/>
        </p:nvSpPr>
        <p:spPr>
          <a:xfrm>
            <a:off x="2485054" y="231240"/>
            <a:ext cx="7236966" cy="578057"/>
          </a:xfrm>
          <a:prstGeom prst="rect">
            <a:avLst/>
          </a:prstGeom>
        </p:spPr>
        <p:txBody>
          <a:bodyPr vert="horz" lIns="91440" tIns="45720" rIns="91440" bIns="45720" rtlCol="0" anchor="t">
            <a:normAutofit fontScale="97500"/>
          </a:bodyPr>
          <a:lstStyle/>
          <a:p>
            <a:pPr lvl="0">
              <a:spcBef>
                <a:spcPct val="0"/>
              </a:spcBef>
            </a:pPr>
            <a:r>
              <a:rPr lang="en-US" sz="3200" dirty="0" err="1" smtClean="0">
                <a:solidFill>
                  <a:srgbClr val="0D3857"/>
                </a:solidFill>
              </a:rPr>
              <a:t>Από</a:t>
            </a:r>
            <a:r>
              <a:rPr lang="en-US" sz="3200" dirty="0" smtClean="0">
                <a:solidFill>
                  <a:srgbClr val="0D3857"/>
                </a:solidFill>
              </a:rPr>
              <a:t> </a:t>
            </a:r>
            <a:r>
              <a:rPr lang="en-US" sz="3200" dirty="0" err="1" smtClean="0">
                <a:solidFill>
                  <a:srgbClr val="0D3857"/>
                </a:solidFill>
              </a:rPr>
              <a:t>τι</a:t>
            </a:r>
            <a:r>
              <a:rPr lang="en-US" sz="3200" dirty="0" smtClean="0">
                <a:solidFill>
                  <a:srgbClr val="0D3857"/>
                </a:solidFill>
              </a:rPr>
              <a:t> </a:t>
            </a:r>
            <a:r>
              <a:rPr lang="en-US" sz="3200" dirty="0" err="1" smtClean="0">
                <a:solidFill>
                  <a:srgbClr val="0D3857"/>
                </a:solidFill>
              </a:rPr>
              <a:t>αποτελείται</a:t>
            </a:r>
            <a:r>
              <a:rPr lang="en-US" sz="3200" dirty="0" smtClean="0">
                <a:solidFill>
                  <a:srgbClr val="0D3857"/>
                </a:solidFill>
              </a:rPr>
              <a:t> </a:t>
            </a:r>
            <a:r>
              <a:rPr lang="en-US" sz="3200" dirty="0" err="1" smtClean="0">
                <a:solidFill>
                  <a:srgbClr val="0D3857"/>
                </a:solidFill>
              </a:rPr>
              <a:t>ένας</a:t>
            </a:r>
            <a:r>
              <a:rPr lang="en-US" sz="3200" dirty="0" smtClean="0">
                <a:solidFill>
                  <a:srgbClr val="0D3857"/>
                </a:solidFill>
              </a:rPr>
              <a:t> </a:t>
            </a:r>
            <a:r>
              <a:rPr lang="en-US" sz="3200" dirty="0" err="1" smtClean="0">
                <a:solidFill>
                  <a:srgbClr val="0D3857"/>
                </a:solidFill>
              </a:rPr>
              <a:t>πυκνωτής</a:t>
            </a:r>
            <a:endParaRPr kumimoji="0" lang="en-US" sz="3600" b="0" i="0" u="none" strike="noStrike" kern="1200" cap="none" spc="0" normalizeH="0" baseline="0" noProof="0" dirty="0" smtClean="0">
              <a:ln>
                <a:noFill/>
              </a:ln>
              <a:solidFill>
                <a:srgbClr val="0D3857"/>
              </a:solidFill>
              <a:effectLst/>
              <a:uLnTx/>
              <a:uFillTx/>
              <a:latin typeface="+mj-lt"/>
              <a:ea typeface="+mj-ea"/>
              <a:cs typeface="+mj-cs"/>
            </a:endParaRPr>
          </a:p>
        </p:txBody>
      </p:sp>
      <p:sp>
        <p:nvSpPr>
          <p:cNvPr id="8" name="7 - Θέση αριθμού διαφάνειας"/>
          <p:cNvSpPr>
            <a:spLocks noGrp="1"/>
          </p:cNvSpPr>
          <p:nvPr>
            <p:ph type="sldNum" sz="quarter" idx="12"/>
          </p:nvPr>
        </p:nvSpPr>
        <p:spPr/>
        <p:txBody>
          <a:bodyPr/>
          <a:lstStyle/>
          <a:p>
            <a:pPr>
              <a:defRPr/>
            </a:pPr>
            <a:fld id="{1A5AFEB3-9FE6-4F28-B17E-F12F1808A410}" type="slidenum">
              <a:rPr lang="en-US" altLang="en-US" smtClean="0"/>
              <a:pPr>
                <a:defRPr/>
              </a:pPr>
              <a:t>85</a:t>
            </a:fld>
            <a:endParaRPr lang="en-US" altLang="en-US"/>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2779403" y="126124"/>
            <a:ext cx="6028266" cy="767255"/>
          </a:xfrm>
        </p:spPr>
        <p:txBody>
          <a:bodyPr>
            <a:normAutofit/>
          </a:bodyPr>
          <a:lstStyle/>
          <a:p>
            <a:r>
              <a:rPr lang="en-US" sz="3200" dirty="0" err="1" smtClean="0">
                <a:solidFill>
                  <a:srgbClr val="0D3857"/>
                </a:solidFill>
              </a:rPr>
              <a:t>Ορισμός</a:t>
            </a:r>
            <a:r>
              <a:rPr lang="en-US" sz="3200" dirty="0" smtClean="0">
                <a:solidFill>
                  <a:srgbClr val="0D3857"/>
                </a:solidFill>
              </a:rPr>
              <a:t> </a:t>
            </a:r>
            <a:r>
              <a:rPr lang="en-US" sz="3200" dirty="0" err="1" smtClean="0">
                <a:solidFill>
                  <a:srgbClr val="0D3857"/>
                </a:solidFill>
              </a:rPr>
              <a:t>της</a:t>
            </a:r>
            <a:r>
              <a:rPr lang="en-US" sz="3200" dirty="0" smtClean="0">
                <a:solidFill>
                  <a:srgbClr val="0D3857"/>
                </a:solidFill>
              </a:rPr>
              <a:t> </a:t>
            </a:r>
            <a:r>
              <a:rPr lang="en-US" sz="3200" dirty="0" err="1" smtClean="0">
                <a:solidFill>
                  <a:srgbClr val="0D3857"/>
                </a:solidFill>
              </a:rPr>
              <a:t>χωρητικότητας</a:t>
            </a:r>
            <a:endParaRPr lang="en-US" sz="3200" dirty="0" smtClean="0">
              <a:solidFill>
                <a:srgbClr val="0D3857"/>
              </a:solidFill>
            </a:endParaRPr>
          </a:p>
        </p:txBody>
      </p:sp>
      <p:sp>
        <p:nvSpPr>
          <p:cNvPr id="1028" name="Rectangle 3"/>
          <p:cNvSpPr>
            <a:spLocks noGrp="1" noChangeArrowheads="1"/>
          </p:cNvSpPr>
          <p:nvPr>
            <p:ph idx="1"/>
          </p:nvPr>
        </p:nvSpPr>
        <p:spPr>
          <a:xfrm>
            <a:off x="609600" y="830317"/>
            <a:ext cx="11025717" cy="5854262"/>
          </a:xfrm>
        </p:spPr>
        <p:txBody>
          <a:bodyPr>
            <a:noAutofit/>
          </a:bodyPr>
          <a:lstStyle/>
          <a:p>
            <a:pPr marL="0" indent="0"/>
            <a:r>
              <a:rPr lang="el-GR" sz="2000" b="1" dirty="0" smtClean="0">
                <a:solidFill>
                  <a:srgbClr val="000000"/>
                </a:solidFill>
              </a:rPr>
              <a:t> </a:t>
            </a:r>
            <a:r>
              <a:rPr lang="en-US" sz="2000" b="1" dirty="0" smtClean="0">
                <a:solidFill>
                  <a:srgbClr val="000000"/>
                </a:solidFill>
              </a:rPr>
              <a:t>Η </a:t>
            </a:r>
            <a:r>
              <a:rPr lang="en-US" sz="2000" b="1" dirty="0" err="1" smtClean="0">
                <a:solidFill>
                  <a:srgbClr val="000000"/>
                </a:solidFill>
              </a:rPr>
              <a:t>χωρητικότητα</a:t>
            </a:r>
            <a:r>
              <a:rPr lang="en-US" sz="2000" b="1" dirty="0" smtClean="0">
                <a:solidFill>
                  <a:srgbClr val="000000"/>
                </a:solidFill>
              </a:rPr>
              <a:t> </a:t>
            </a:r>
            <a:r>
              <a:rPr lang="en-US" sz="2000" b="1" i="1" dirty="0" smtClean="0">
                <a:solidFill>
                  <a:srgbClr val="000000"/>
                </a:solidFill>
              </a:rPr>
              <a:t>C</a:t>
            </a:r>
            <a:r>
              <a:rPr lang="en-US" sz="2000" b="1" dirty="0" smtClean="0">
                <a:solidFill>
                  <a:srgbClr val="000000"/>
                </a:solidFill>
              </a:rPr>
              <a:t> </a:t>
            </a:r>
            <a:r>
              <a:rPr lang="en-US" sz="2000" b="1" dirty="0" err="1" smtClean="0">
                <a:solidFill>
                  <a:srgbClr val="000000"/>
                </a:solidFill>
              </a:rPr>
              <a:t>ενός</a:t>
            </a:r>
            <a:r>
              <a:rPr lang="en-US" sz="2000" b="1" dirty="0" smtClean="0">
                <a:solidFill>
                  <a:srgbClr val="000000"/>
                </a:solidFill>
              </a:rPr>
              <a:t> </a:t>
            </a:r>
            <a:r>
              <a:rPr lang="en-US" sz="2000" b="1" dirty="0" err="1" smtClean="0">
                <a:solidFill>
                  <a:srgbClr val="000000"/>
                </a:solidFill>
              </a:rPr>
              <a:t>πυκνωτή</a:t>
            </a:r>
            <a:r>
              <a:rPr lang="en-US" sz="2000" b="1" dirty="0" smtClean="0">
                <a:solidFill>
                  <a:srgbClr val="000000"/>
                </a:solidFill>
              </a:rPr>
              <a:t> </a:t>
            </a:r>
            <a:r>
              <a:rPr lang="en-US" sz="2000" b="1" dirty="0" err="1" smtClean="0">
                <a:solidFill>
                  <a:srgbClr val="000000"/>
                </a:solidFill>
              </a:rPr>
              <a:t>ορίζεται</a:t>
            </a:r>
            <a:r>
              <a:rPr lang="en-US" sz="2000" b="1" dirty="0" smtClean="0">
                <a:solidFill>
                  <a:srgbClr val="000000"/>
                </a:solidFill>
              </a:rPr>
              <a:t> </a:t>
            </a:r>
            <a:r>
              <a:rPr lang="en-US" sz="2000" b="1" dirty="0" err="1" smtClean="0">
                <a:solidFill>
                  <a:srgbClr val="000000"/>
                </a:solidFill>
              </a:rPr>
              <a:t>ως</a:t>
            </a:r>
            <a:r>
              <a:rPr lang="en-US" sz="2000" b="1" dirty="0" smtClean="0">
                <a:solidFill>
                  <a:srgbClr val="000000"/>
                </a:solidFill>
              </a:rPr>
              <a:t> ο </a:t>
            </a:r>
            <a:r>
              <a:rPr lang="en-US" sz="2000" b="1" dirty="0" err="1" smtClean="0">
                <a:solidFill>
                  <a:srgbClr val="000000"/>
                </a:solidFill>
              </a:rPr>
              <a:t>λόγος</a:t>
            </a:r>
            <a:r>
              <a:rPr lang="en-US" sz="2000" b="1" dirty="0" smtClean="0">
                <a:solidFill>
                  <a:srgbClr val="000000"/>
                </a:solidFill>
              </a:rPr>
              <a:t> </a:t>
            </a:r>
            <a:r>
              <a:rPr lang="en-US" sz="2000" b="1" dirty="0" err="1" smtClean="0">
                <a:solidFill>
                  <a:srgbClr val="000000"/>
                </a:solidFill>
              </a:rPr>
              <a:t>της</a:t>
            </a:r>
            <a:r>
              <a:rPr lang="en-US" sz="2000" b="1" dirty="0" smtClean="0">
                <a:solidFill>
                  <a:srgbClr val="000000"/>
                </a:solidFill>
              </a:rPr>
              <a:t> </a:t>
            </a:r>
            <a:r>
              <a:rPr lang="en-US" sz="2000" b="1" dirty="0" err="1" smtClean="0">
                <a:solidFill>
                  <a:srgbClr val="000000"/>
                </a:solidFill>
              </a:rPr>
              <a:t>απόλυτης</a:t>
            </a:r>
            <a:r>
              <a:rPr lang="en-US" sz="2000" b="1" dirty="0" smtClean="0">
                <a:solidFill>
                  <a:srgbClr val="000000"/>
                </a:solidFill>
              </a:rPr>
              <a:t> </a:t>
            </a:r>
            <a:r>
              <a:rPr lang="en-US" sz="2000" b="1" dirty="0" err="1" smtClean="0">
                <a:solidFill>
                  <a:srgbClr val="000000"/>
                </a:solidFill>
              </a:rPr>
              <a:t>τιμής</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φορτίου</a:t>
            </a:r>
            <a:r>
              <a:rPr lang="en-US" sz="2000" b="1" dirty="0" smtClean="0">
                <a:solidFill>
                  <a:srgbClr val="000000"/>
                </a:solidFill>
              </a:rPr>
              <a:t> </a:t>
            </a:r>
            <a:r>
              <a:rPr lang="el-GR" sz="2000" b="1" dirty="0" smtClean="0">
                <a:solidFill>
                  <a:srgbClr val="000000"/>
                </a:solidFill>
              </a:rPr>
              <a:t>ενός</a:t>
            </a:r>
            <a:r>
              <a:rPr lang="en-US" sz="2000" b="1" dirty="0" smtClean="0">
                <a:solidFill>
                  <a:srgbClr val="000000"/>
                </a:solidFill>
              </a:rPr>
              <a:t> </a:t>
            </a:r>
            <a:r>
              <a:rPr lang="en-US" sz="2000" b="1" dirty="0" err="1" smtClean="0">
                <a:solidFill>
                  <a:srgbClr val="000000"/>
                </a:solidFill>
              </a:rPr>
              <a:t>από</a:t>
            </a:r>
            <a:r>
              <a:rPr lang="en-US" sz="2000" b="1" dirty="0" smtClean="0">
                <a:solidFill>
                  <a:srgbClr val="000000"/>
                </a:solidFill>
              </a:rPr>
              <a:t> </a:t>
            </a:r>
            <a:r>
              <a:rPr lang="en-US" sz="2000" b="1" dirty="0" err="1" smtClean="0">
                <a:solidFill>
                  <a:srgbClr val="000000"/>
                </a:solidFill>
              </a:rPr>
              <a:t>τους</a:t>
            </a:r>
            <a:r>
              <a:rPr lang="en-US" sz="2000" b="1" dirty="0" smtClean="0">
                <a:solidFill>
                  <a:srgbClr val="000000"/>
                </a:solidFill>
              </a:rPr>
              <a:t> </a:t>
            </a:r>
            <a:r>
              <a:rPr lang="en-US" sz="2000" b="1" dirty="0" err="1" smtClean="0">
                <a:solidFill>
                  <a:srgbClr val="000000"/>
                </a:solidFill>
              </a:rPr>
              <a:t>δύο</a:t>
            </a:r>
            <a:r>
              <a:rPr lang="en-US" sz="2000" b="1" dirty="0" smtClean="0">
                <a:solidFill>
                  <a:srgbClr val="000000"/>
                </a:solidFill>
              </a:rPr>
              <a:t> </a:t>
            </a:r>
            <a:r>
              <a:rPr lang="en-US" sz="2000" b="1" dirty="0" err="1" smtClean="0">
                <a:solidFill>
                  <a:srgbClr val="000000"/>
                </a:solidFill>
              </a:rPr>
              <a:t>αγωγούς</a:t>
            </a:r>
            <a:r>
              <a:rPr lang="en-US" sz="2000" b="1" dirty="0" smtClean="0">
                <a:solidFill>
                  <a:srgbClr val="000000"/>
                </a:solidFill>
              </a:rPr>
              <a:t> </a:t>
            </a:r>
            <a:r>
              <a:rPr lang="en-US" sz="2000" b="1" dirty="0" err="1" smtClean="0">
                <a:solidFill>
                  <a:srgbClr val="000000"/>
                </a:solidFill>
              </a:rPr>
              <a:t>προς</a:t>
            </a:r>
            <a:r>
              <a:rPr lang="en-US" sz="2000" b="1" dirty="0" smtClean="0">
                <a:solidFill>
                  <a:srgbClr val="000000"/>
                </a:solidFill>
              </a:rPr>
              <a:t> </a:t>
            </a:r>
            <a:r>
              <a:rPr lang="en-US" sz="2000" b="1" dirty="0" err="1" smtClean="0">
                <a:solidFill>
                  <a:srgbClr val="000000"/>
                </a:solidFill>
              </a:rPr>
              <a:t>την</a:t>
            </a:r>
            <a:r>
              <a:rPr lang="en-US" sz="2000" b="1" dirty="0" smtClean="0">
                <a:solidFill>
                  <a:srgbClr val="000000"/>
                </a:solidFill>
              </a:rPr>
              <a:t> </a:t>
            </a:r>
            <a:r>
              <a:rPr lang="en-US" sz="2000" b="1" dirty="0" err="1" smtClean="0">
                <a:solidFill>
                  <a:srgbClr val="000000"/>
                </a:solidFill>
              </a:rPr>
              <a:t>απόλυτη</a:t>
            </a:r>
            <a:r>
              <a:rPr lang="en-US" sz="2000" b="1" dirty="0" smtClean="0">
                <a:solidFill>
                  <a:srgbClr val="000000"/>
                </a:solidFill>
              </a:rPr>
              <a:t> </a:t>
            </a:r>
            <a:r>
              <a:rPr lang="en-US" sz="2000" b="1" dirty="0" err="1" smtClean="0">
                <a:solidFill>
                  <a:srgbClr val="000000"/>
                </a:solidFill>
              </a:rPr>
              <a:t>τιμή</a:t>
            </a:r>
            <a:r>
              <a:rPr lang="en-US" sz="2000" b="1" dirty="0" smtClean="0">
                <a:solidFill>
                  <a:srgbClr val="000000"/>
                </a:solidFill>
              </a:rPr>
              <a:t> </a:t>
            </a:r>
            <a:r>
              <a:rPr lang="en-US" sz="2000" b="1" dirty="0" err="1" smtClean="0">
                <a:solidFill>
                  <a:srgbClr val="000000"/>
                </a:solidFill>
              </a:rPr>
              <a:t>της</a:t>
            </a:r>
            <a:r>
              <a:rPr lang="en-US" sz="2000" b="1" dirty="0" smtClean="0">
                <a:solidFill>
                  <a:srgbClr val="000000"/>
                </a:solidFill>
              </a:rPr>
              <a:t> </a:t>
            </a:r>
            <a:r>
              <a:rPr lang="en-US" sz="2000" b="1" dirty="0" err="1" smtClean="0">
                <a:solidFill>
                  <a:srgbClr val="000000"/>
                </a:solidFill>
              </a:rPr>
              <a:t>διαφοράς</a:t>
            </a:r>
            <a:r>
              <a:rPr lang="en-US" sz="2000" b="1" dirty="0" smtClean="0">
                <a:solidFill>
                  <a:srgbClr val="000000"/>
                </a:solidFill>
              </a:rPr>
              <a:t> </a:t>
            </a:r>
            <a:r>
              <a:rPr lang="en-US" sz="2000" b="1" dirty="0" err="1" smtClean="0">
                <a:solidFill>
                  <a:srgbClr val="000000"/>
                </a:solidFill>
              </a:rPr>
              <a:t>δυναμικού</a:t>
            </a:r>
            <a:r>
              <a:rPr lang="en-US" sz="2000" b="1" dirty="0" smtClean="0">
                <a:solidFill>
                  <a:srgbClr val="000000"/>
                </a:solidFill>
              </a:rPr>
              <a:t> </a:t>
            </a:r>
            <a:r>
              <a:rPr lang="en-US" sz="2000" b="1" dirty="0" err="1" smtClean="0">
                <a:solidFill>
                  <a:srgbClr val="000000"/>
                </a:solidFill>
              </a:rPr>
              <a:t>μεταξύ</a:t>
            </a:r>
            <a:r>
              <a:rPr lang="en-US" sz="2000" b="1" dirty="0" smtClean="0">
                <a:solidFill>
                  <a:srgbClr val="000000"/>
                </a:solidFill>
              </a:rPr>
              <a:t> </a:t>
            </a:r>
            <a:r>
              <a:rPr lang="en-US" sz="2000" b="1" dirty="0" err="1" smtClean="0">
                <a:solidFill>
                  <a:srgbClr val="000000"/>
                </a:solidFill>
              </a:rPr>
              <a:t>των</a:t>
            </a:r>
            <a:r>
              <a:rPr lang="en-US" sz="2000" b="1" dirty="0" smtClean="0">
                <a:solidFill>
                  <a:srgbClr val="000000"/>
                </a:solidFill>
              </a:rPr>
              <a:t> </a:t>
            </a:r>
            <a:r>
              <a:rPr lang="en-US" sz="2000" b="1" dirty="0" err="1" smtClean="0">
                <a:solidFill>
                  <a:srgbClr val="000000"/>
                </a:solidFill>
              </a:rPr>
              <a:t>αγωγών</a:t>
            </a:r>
            <a:r>
              <a:rPr lang="en-US" sz="2000" b="1" dirty="0" smtClean="0">
                <a:solidFill>
                  <a:srgbClr val="000000"/>
                </a:solidFill>
              </a:rPr>
              <a:t>.</a:t>
            </a:r>
            <a:endParaRPr lang="el-GR" sz="2000" b="1" dirty="0" smtClean="0">
              <a:solidFill>
                <a:srgbClr val="000000"/>
              </a:solidFill>
            </a:endParaRPr>
          </a:p>
          <a:p>
            <a:pPr marL="0" indent="0"/>
            <a:endParaRPr lang="en-US" sz="2000" dirty="0" smtClean="0">
              <a:solidFill>
                <a:srgbClr val="000000"/>
              </a:solidFill>
            </a:endParaRPr>
          </a:p>
          <a:p>
            <a:pPr marL="0" indent="0"/>
            <a:endParaRPr lang="el-GR" sz="2000" dirty="0" smtClean="0">
              <a:solidFill>
                <a:srgbClr val="000000"/>
              </a:solidFill>
            </a:endParaRPr>
          </a:p>
          <a:p>
            <a:pPr marL="0" indent="0">
              <a:buNone/>
            </a:pPr>
            <a:endParaRPr lang="en-US" sz="2000" dirty="0" smtClean="0">
              <a:solidFill>
                <a:srgbClr val="000000"/>
              </a:solidFill>
            </a:endParaRPr>
          </a:p>
          <a:p>
            <a:pPr marL="0" indent="0" algn="just"/>
            <a:r>
              <a:rPr lang="el-GR" sz="2000" b="1" dirty="0" smtClean="0">
                <a:solidFill>
                  <a:srgbClr val="000000"/>
                </a:solidFill>
              </a:rPr>
              <a:t>  </a:t>
            </a:r>
            <a:r>
              <a:rPr lang="en-US" sz="2000" b="1" dirty="0" smtClean="0">
                <a:solidFill>
                  <a:srgbClr val="000000"/>
                </a:solidFill>
              </a:rPr>
              <a:t>Η </a:t>
            </a:r>
            <a:r>
              <a:rPr lang="en-US" sz="2000" b="1" dirty="0" err="1" smtClean="0">
                <a:solidFill>
                  <a:srgbClr val="000000"/>
                </a:solidFill>
              </a:rPr>
              <a:t>μονάδα</a:t>
            </a:r>
            <a:r>
              <a:rPr lang="en-US" sz="2000" b="1" dirty="0" smtClean="0">
                <a:solidFill>
                  <a:srgbClr val="000000"/>
                </a:solidFill>
              </a:rPr>
              <a:t> μέτρησης </a:t>
            </a:r>
            <a:r>
              <a:rPr lang="en-US" sz="2000" b="1" dirty="0" err="1" smtClean="0">
                <a:solidFill>
                  <a:srgbClr val="000000"/>
                </a:solidFill>
              </a:rPr>
              <a:t>της</a:t>
            </a:r>
            <a:r>
              <a:rPr lang="en-US" sz="2000" b="1" dirty="0" smtClean="0">
                <a:solidFill>
                  <a:srgbClr val="000000"/>
                </a:solidFill>
              </a:rPr>
              <a:t> </a:t>
            </a:r>
            <a:r>
              <a:rPr lang="en-US" sz="2000" b="1" dirty="0" err="1" smtClean="0">
                <a:solidFill>
                  <a:srgbClr val="000000"/>
                </a:solidFill>
              </a:rPr>
              <a:t>χωρητικότητας</a:t>
            </a:r>
            <a:r>
              <a:rPr lang="en-US" sz="2000" b="1" dirty="0" smtClean="0">
                <a:solidFill>
                  <a:srgbClr val="000000"/>
                </a:solidFill>
              </a:rPr>
              <a:t> </a:t>
            </a:r>
            <a:r>
              <a:rPr lang="en-US" sz="2000" b="1" dirty="0" err="1" smtClean="0">
                <a:solidFill>
                  <a:srgbClr val="000000"/>
                </a:solidFill>
              </a:rPr>
              <a:t>στο</a:t>
            </a:r>
            <a:r>
              <a:rPr lang="en-US" sz="2000" b="1" dirty="0" smtClean="0">
                <a:solidFill>
                  <a:srgbClr val="000000"/>
                </a:solidFill>
              </a:rPr>
              <a:t> </a:t>
            </a:r>
            <a:r>
              <a:rPr lang="en-US" sz="2000" b="1" dirty="0" err="1" smtClean="0">
                <a:solidFill>
                  <a:srgbClr val="000000"/>
                </a:solidFill>
              </a:rPr>
              <a:t>σύστημα</a:t>
            </a:r>
            <a:r>
              <a:rPr lang="en-US" sz="2000" b="1" dirty="0" smtClean="0">
                <a:solidFill>
                  <a:srgbClr val="000000"/>
                </a:solidFill>
              </a:rPr>
              <a:t> SI </a:t>
            </a:r>
            <a:r>
              <a:rPr lang="en-US" sz="2000" b="1" dirty="0" err="1" smtClean="0">
                <a:solidFill>
                  <a:srgbClr val="000000"/>
                </a:solidFill>
              </a:rPr>
              <a:t>είναι</a:t>
            </a:r>
            <a:r>
              <a:rPr lang="en-US" sz="2000" b="1" dirty="0" smtClean="0">
                <a:solidFill>
                  <a:srgbClr val="000000"/>
                </a:solidFill>
              </a:rPr>
              <a:t> </a:t>
            </a:r>
            <a:r>
              <a:rPr lang="en-US" sz="2000" b="1" dirty="0" err="1" smtClean="0">
                <a:solidFill>
                  <a:srgbClr val="000000"/>
                </a:solidFill>
              </a:rPr>
              <a:t>το</a:t>
            </a:r>
            <a:r>
              <a:rPr lang="en-US" sz="2000" b="1" dirty="0" smtClean="0">
                <a:solidFill>
                  <a:srgbClr val="000000"/>
                </a:solidFill>
              </a:rPr>
              <a:t> farad (F).</a:t>
            </a:r>
          </a:p>
          <a:p>
            <a:pPr marL="273050" indent="-273050" algn="just"/>
            <a:r>
              <a:rPr lang="en-US" sz="2000" b="1" dirty="0" err="1" smtClean="0">
                <a:solidFill>
                  <a:srgbClr val="000000"/>
                </a:solidFill>
              </a:rPr>
              <a:t>Το</a:t>
            </a:r>
            <a:r>
              <a:rPr lang="en-US" sz="2000" b="1" dirty="0" smtClean="0">
                <a:solidFill>
                  <a:srgbClr val="000000"/>
                </a:solidFill>
              </a:rPr>
              <a:t> farad </a:t>
            </a:r>
            <a:r>
              <a:rPr lang="en-US" sz="2000" b="1" dirty="0" err="1" smtClean="0">
                <a:solidFill>
                  <a:srgbClr val="000000"/>
                </a:solidFill>
              </a:rPr>
              <a:t>είναι</a:t>
            </a:r>
            <a:r>
              <a:rPr lang="en-US" sz="2000" b="1" dirty="0" smtClean="0">
                <a:solidFill>
                  <a:srgbClr val="000000"/>
                </a:solidFill>
              </a:rPr>
              <a:t> </a:t>
            </a:r>
            <a:r>
              <a:rPr lang="en-US" sz="2000" b="1" dirty="0" err="1" smtClean="0">
                <a:solidFill>
                  <a:srgbClr val="000000"/>
                </a:solidFill>
              </a:rPr>
              <a:t>μεγάλη</a:t>
            </a:r>
            <a:r>
              <a:rPr lang="en-US" sz="2000" b="1" dirty="0" smtClean="0">
                <a:solidFill>
                  <a:srgbClr val="000000"/>
                </a:solidFill>
              </a:rPr>
              <a:t> </a:t>
            </a:r>
            <a:r>
              <a:rPr lang="en-US" sz="2000" b="1" dirty="0" err="1" smtClean="0">
                <a:solidFill>
                  <a:srgbClr val="000000"/>
                </a:solidFill>
              </a:rPr>
              <a:t>μονάδα</a:t>
            </a:r>
            <a:r>
              <a:rPr lang="el-GR" sz="2000" b="1" dirty="0" smtClean="0">
                <a:solidFill>
                  <a:srgbClr val="000000"/>
                </a:solidFill>
              </a:rPr>
              <a:t> μέτρησης</a:t>
            </a:r>
            <a:r>
              <a:rPr lang="en-US" sz="2000" b="1" dirty="0" smtClean="0">
                <a:solidFill>
                  <a:srgbClr val="000000"/>
                </a:solidFill>
              </a:rPr>
              <a:t>. </a:t>
            </a:r>
            <a:r>
              <a:rPr lang="el-GR" sz="2000" b="1" dirty="0" smtClean="0">
                <a:solidFill>
                  <a:srgbClr val="000000"/>
                </a:solidFill>
              </a:rPr>
              <a:t>Στην πράξη</a:t>
            </a:r>
            <a:r>
              <a:rPr lang="en-US" sz="2000" b="1" dirty="0" smtClean="0">
                <a:solidFill>
                  <a:srgbClr val="000000"/>
                </a:solidFill>
              </a:rPr>
              <a:t> </a:t>
            </a:r>
            <a:r>
              <a:rPr lang="el-GR" sz="2000" b="1" dirty="0" smtClean="0">
                <a:solidFill>
                  <a:srgbClr val="000000"/>
                </a:solidFill>
              </a:rPr>
              <a:t>οι συνήθεις συσκευές έχουν </a:t>
            </a:r>
            <a:r>
              <a:rPr lang="en-US" sz="2000" b="1" dirty="0" err="1" smtClean="0">
                <a:solidFill>
                  <a:srgbClr val="000000"/>
                </a:solidFill>
              </a:rPr>
              <a:t>χωρητικότητ</a:t>
            </a:r>
            <a:r>
              <a:rPr lang="el-GR" sz="2000" b="1" dirty="0" smtClean="0">
                <a:solidFill>
                  <a:srgbClr val="000000"/>
                </a:solidFill>
              </a:rPr>
              <a:t>α</a:t>
            </a:r>
            <a:r>
              <a:rPr lang="en-US" sz="2000" b="1" dirty="0" smtClean="0">
                <a:solidFill>
                  <a:srgbClr val="000000"/>
                </a:solidFill>
              </a:rPr>
              <a:t> </a:t>
            </a:r>
            <a:r>
              <a:rPr lang="en-US" sz="2000" b="1" dirty="0" err="1" smtClean="0">
                <a:solidFill>
                  <a:srgbClr val="000000"/>
                </a:solidFill>
              </a:rPr>
              <a:t>της</a:t>
            </a:r>
            <a:r>
              <a:rPr lang="en-US" sz="2000" b="1" dirty="0" smtClean="0">
                <a:solidFill>
                  <a:srgbClr val="000000"/>
                </a:solidFill>
              </a:rPr>
              <a:t> </a:t>
            </a:r>
            <a:r>
              <a:rPr lang="en-US" sz="2000" b="1" dirty="0" err="1" smtClean="0">
                <a:solidFill>
                  <a:srgbClr val="000000"/>
                </a:solidFill>
              </a:rPr>
              <a:t>τάξης</a:t>
            </a:r>
            <a:r>
              <a:rPr lang="en-US" sz="2000" b="1" dirty="0" smtClean="0">
                <a:solidFill>
                  <a:srgbClr val="000000"/>
                </a:solidFill>
              </a:rPr>
              <a:t> </a:t>
            </a:r>
            <a:r>
              <a:rPr lang="en-US" sz="2000" b="1" dirty="0" err="1" smtClean="0">
                <a:solidFill>
                  <a:srgbClr val="000000"/>
                </a:solidFill>
              </a:rPr>
              <a:t>των</a:t>
            </a:r>
            <a:r>
              <a:rPr lang="en-US" sz="2000" b="1" dirty="0" smtClean="0">
                <a:solidFill>
                  <a:srgbClr val="000000"/>
                </a:solidFill>
              </a:rPr>
              <a:t> microfarad (</a:t>
            </a:r>
            <a:r>
              <a:rPr lang="el-GR" sz="2000" b="1" dirty="0" smtClean="0">
                <a:solidFill>
                  <a:srgbClr val="000000"/>
                </a:solidFill>
              </a:rPr>
              <a:t>μ</a:t>
            </a:r>
            <a:r>
              <a:rPr lang="en-US" sz="2000" b="1" dirty="0" smtClean="0">
                <a:solidFill>
                  <a:srgbClr val="000000"/>
                </a:solidFill>
              </a:rPr>
              <a:t>F) </a:t>
            </a:r>
            <a:r>
              <a:rPr lang="en-US" sz="2000" b="1" dirty="0" err="1" smtClean="0">
                <a:solidFill>
                  <a:srgbClr val="000000"/>
                </a:solidFill>
              </a:rPr>
              <a:t>και</a:t>
            </a:r>
            <a:r>
              <a:rPr lang="en-US" sz="2000" b="1" dirty="0" smtClean="0">
                <a:solidFill>
                  <a:srgbClr val="000000"/>
                </a:solidFill>
              </a:rPr>
              <a:t> </a:t>
            </a:r>
            <a:r>
              <a:rPr lang="en-US" sz="2000" b="1" dirty="0" err="1" smtClean="0">
                <a:solidFill>
                  <a:srgbClr val="000000"/>
                </a:solidFill>
              </a:rPr>
              <a:t>των</a:t>
            </a:r>
            <a:r>
              <a:rPr lang="en-US" sz="2000" b="1" dirty="0" smtClean="0">
                <a:solidFill>
                  <a:srgbClr val="000000"/>
                </a:solidFill>
              </a:rPr>
              <a:t> </a:t>
            </a:r>
            <a:r>
              <a:rPr lang="en-US" sz="2000" b="1" dirty="0" err="1" smtClean="0">
                <a:solidFill>
                  <a:srgbClr val="000000"/>
                </a:solidFill>
              </a:rPr>
              <a:t>picofarad</a:t>
            </a:r>
            <a:r>
              <a:rPr lang="en-US" sz="2000" b="1" dirty="0" smtClean="0">
                <a:solidFill>
                  <a:srgbClr val="000000"/>
                </a:solidFill>
              </a:rPr>
              <a:t> (pF).</a:t>
            </a:r>
          </a:p>
          <a:p>
            <a:pPr marL="0" indent="0" algn="just"/>
            <a:r>
              <a:rPr lang="el-GR" sz="2000" b="1" dirty="0" smtClean="0">
                <a:solidFill>
                  <a:srgbClr val="000000"/>
                </a:solidFill>
              </a:rPr>
              <a:t>  </a:t>
            </a:r>
            <a:r>
              <a:rPr lang="en-US" sz="2000" b="1" dirty="0" smtClean="0">
                <a:solidFill>
                  <a:srgbClr val="000000"/>
                </a:solidFill>
              </a:rPr>
              <a:t>Η </a:t>
            </a:r>
            <a:r>
              <a:rPr lang="en-US" sz="2000" b="1" dirty="0" err="1" smtClean="0">
                <a:solidFill>
                  <a:srgbClr val="000000"/>
                </a:solidFill>
              </a:rPr>
              <a:t>χωρητικότητα</a:t>
            </a:r>
            <a:r>
              <a:rPr lang="en-US"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 </a:t>
            </a:r>
            <a:r>
              <a:rPr lang="en-US" sz="2000" b="1" dirty="0" err="1" smtClean="0">
                <a:solidFill>
                  <a:srgbClr val="000000"/>
                </a:solidFill>
              </a:rPr>
              <a:t>πάντα</a:t>
            </a:r>
            <a:r>
              <a:rPr lang="en-US" sz="2000" b="1" dirty="0" smtClean="0">
                <a:solidFill>
                  <a:srgbClr val="000000"/>
                </a:solidFill>
              </a:rPr>
              <a:t> </a:t>
            </a:r>
            <a:r>
              <a:rPr lang="en-US" sz="2000" b="1" dirty="0" err="1" smtClean="0">
                <a:solidFill>
                  <a:srgbClr val="000000"/>
                </a:solidFill>
              </a:rPr>
              <a:t>θετικ</a:t>
            </a:r>
            <a:r>
              <a:rPr lang="el-GR" sz="2000" b="1" dirty="0" smtClean="0">
                <a:solidFill>
                  <a:srgbClr val="000000"/>
                </a:solidFill>
              </a:rPr>
              <a:t>ή</a:t>
            </a:r>
            <a:r>
              <a:rPr lang="en-US" sz="2000" b="1" dirty="0" smtClean="0">
                <a:solidFill>
                  <a:srgbClr val="000000"/>
                </a:solidFill>
              </a:rPr>
              <a:t> </a:t>
            </a:r>
            <a:r>
              <a:rPr lang="el-GR" sz="2000" b="1" dirty="0" smtClean="0">
                <a:solidFill>
                  <a:srgbClr val="000000"/>
                </a:solidFill>
              </a:rPr>
              <a:t>ποσότητα</a:t>
            </a:r>
            <a:r>
              <a:rPr lang="en-US" sz="2000" b="1" dirty="0" smtClean="0">
                <a:solidFill>
                  <a:srgbClr val="000000"/>
                </a:solidFill>
              </a:rPr>
              <a:t>.</a:t>
            </a:r>
          </a:p>
          <a:p>
            <a:pPr marL="0" indent="0" algn="just"/>
            <a:r>
              <a:rPr lang="el-GR" sz="2000" b="1" dirty="0" smtClean="0">
                <a:solidFill>
                  <a:srgbClr val="000000"/>
                </a:solidFill>
              </a:rPr>
              <a:t>  </a:t>
            </a:r>
            <a:r>
              <a:rPr lang="en-US" sz="2000" b="1" dirty="0" smtClean="0">
                <a:solidFill>
                  <a:srgbClr val="000000"/>
                </a:solidFill>
              </a:rPr>
              <a:t>Η </a:t>
            </a:r>
            <a:r>
              <a:rPr lang="en-US" sz="2000" b="1" dirty="0" err="1" smtClean="0">
                <a:solidFill>
                  <a:srgbClr val="000000"/>
                </a:solidFill>
              </a:rPr>
              <a:t>χωρητικότητα</a:t>
            </a:r>
            <a:r>
              <a:rPr lang="en-US" sz="2000" b="1" dirty="0" smtClean="0">
                <a:solidFill>
                  <a:srgbClr val="000000"/>
                </a:solidFill>
              </a:rPr>
              <a:t> </a:t>
            </a:r>
            <a:r>
              <a:rPr lang="en-US" sz="2000" b="1" dirty="0" err="1" smtClean="0">
                <a:solidFill>
                  <a:srgbClr val="000000"/>
                </a:solidFill>
              </a:rPr>
              <a:t>ενός</a:t>
            </a:r>
            <a:r>
              <a:rPr lang="en-US" sz="2000" b="1" dirty="0" smtClean="0">
                <a:solidFill>
                  <a:srgbClr val="000000"/>
                </a:solidFill>
              </a:rPr>
              <a:t> </a:t>
            </a:r>
            <a:r>
              <a:rPr lang="en-US" sz="2000" b="1" dirty="0" err="1" smtClean="0">
                <a:solidFill>
                  <a:srgbClr val="000000"/>
                </a:solidFill>
              </a:rPr>
              <a:t>πυκνωτή</a:t>
            </a:r>
            <a:r>
              <a:rPr lang="en-US"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 </a:t>
            </a:r>
            <a:r>
              <a:rPr lang="en-US" sz="2000" b="1" dirty="0" err="1" smtClean="0">
                <a:solidFill>
                  <a:srgbClr val="000000"/>
                </a:solidFill>
              </a:rPr>
              <a:t>σταθερή</a:t>
            </a:r>
            <a:r>
              <a:rPr lang="en-US" sz="2000" b="1" dirty="0" smtClean="0">
                <a:solidFill>
                  <a:srgbClr val="000000"/>
                </a:solidFill>
              </a:rPr>
              <a:t>.</a:t>
            </a:r>
          </a:p>
          <a:p>
            <a:pPr marL="0" indent="0" algn="just"/>
            <a:r>
              <a:rPr lang="el-GR" sz="2000" b="1" dirty="0" smtClean="0">
                <a:solidFill>
                  <a:srgbClr val="000000"/>
                </a:solidFill>
              </a:rPr>
              <a:t>  </a:t>
            </a:r>
            <a:r>
              <a:rPr lang="en-US" sz="2000" b="1" dirty="0" smtClean="0">
                <a:solidFill>
                  <a:srgbClr val="000000"/>
                </a:solidFill>
              </a:rPr>
              <a:t>Η </a:t>
            </a:r>
            <a:r>
              <a:rPr lang="en-US" sz="2000" b="1" dirty="0" err="1" smtClean="0">
                <a:solidFill>
                  <a:srgbClr val="000000"/>
                </a:solidFill>
              </a:rPr>
              <a:t>χωρητικότητα</a:t>
            </a:r>
            <a:r>
              <a:rPr lang="en-US" sz="2000" b="1" dirty="0" smtClean="0">
                <a:solidFill>
                  <a:srgbClr val="000000"/>
                </a:solidFill>
              </a:rPr>
              <a:t> </a:t>
            </a:r>
            <a:r>
              <a:rPr lang="el-GR" sz="2000" b="1" dirty="0" smtClean="0">
                <a:solidFill>
                  <a:srgbClr val="000000"/>
                </a:solidFill>
              </a:rPr>
              <a:t>αποτελεί ένα μέτρο του </a:t>
            </a:r>
            <a:r>
              <a:rPr lang="en-US" sz="2000" b="1" dirty="0" err="1" smtClean="0">
                <a:solidFill>
                  <a:srgbClr val="000000"/>
                </a:solidFill>
              </a:rPr>
              <a:t>φορτίο</a:t>
            </a:r>
            <a:r>
              <a:rPr lang="el-GR" sz="2000" b="1" dirty="0" smtClean="0">
                <a:solidFill>
                  <a:srgbClr val="000000"/>
                </a:solidFill>
              </a:rPr>
              <a:t>υ</a:t>
            </a:r>
            <a:r>
              <a:rPr lang="en-US" sz="2000" b="1" dirty="0" smtClean="0">
                <a:solidFill>
                  <a:srgbClr val="000000"/>
                </a:solidFill>
              </a:rPr>
              <a:t> </a:t>
            </a:r>
            <a:r>
              <a:rPr lang="el-GR" sz="2000" b="1" dirty="0" smtClean="0">
                <a:solidFill>
                  <a:srgbClr val="000000"/>
                </a:solidFill>
              </a:rPr>
              <a:t>που </a:t>
            </a:r>
            <a:r>
              <a:rPr lang="en-US" sz="2000" b="1" dirty="0" err="1" smtClean="0">
                <a:solidFill>
                  <a:srgbClr val="000000"/>
                </a:solidFill>
              </a:rPr>
              <a:t>μπορεί</a:t>
            </a:r>
            <a:r>
              <a:rPr lang="en-US" sz="2000" b="1" dirty="0" smtClean="0">
                <a:solidFill>
                  <a:srgbClr val="000000"/>
                </a:solidFill>
              </a:rPr>
              <a:t> </a:t>
            </a:r>
            <a:r>
              <a:rPr lang="en-US" sz="2000" b="1" dirty="0" err="1" smtClean="0">
                <a:solidFill>
                  <a:srgbClr val="000000"/>
                </a:solidFill>
              </a:rPr>
              <a:t>να</a:t>
            </a:r>
            <a:r>
              <a:rPr lang="en-US" sz="2000" b="1" dirty="0" smtClean="0">
                <a:solidFill>
                  <a:srgbClr val="000000"/>
                </a:solidFill>
              </a:rPr>
              <a:t> </a:t>
            </a:r>
            <a:r>
              <a:rPr lang="en-US" sz="2000" b="1" dirty="0" err="1" smtClean="0">
                <a:solidFill>
                  <a:srgbClr val="000000"/>
                </a:solidFill>
              </a:rPr>
              <a:t>αποθηκεύσει</a:t>
            </a:r>
            <a:r>
              <a:rPr lang="en-US" sz="2000" b="1" dirty="0" smtClean="0">
                <a:solidFill>
                  <a:srgbClr val="000000"/>
                </a:solidFill>
              </a:rPr>
              <a:t> </a:t>
            </a:r>
            <a:r>
              <a:rPr lang="el-GR" sz="2000" b="1" dirty="0" smtClean="0">
                <a:solidFill>
                  <a:srgbClr val="000000"/>
                </a:solidFill>
              </a:rPr>
              <a:t>ένας</a:t>
            </a:r>
            <a:r>
              <a:rPr lang="en-US" sz="2000" b="1" dirty="0" smtClean="0">
                <a:solidFill>
                  <a:srgbClr val="000000"/>
                </a:solidFill>
              </a:rPr>
              <a:t> </a:t>
            </a:r>
            <a:r>
              <a:rPr lang="en-US" sz="2000" b="1" dirty="0" err="1" smtClean="0">
                <a:solidFill>
                  <a:srgbClr val="000000"/>
                </a:solidFill>
              </a:rPr>
              <a:t>πυκνωτής</a:t>
            </a:r>
            <a:r>
              <a:rPr lang="en-US" sz="2000" b="1" dirty="0" smtClean="0">
                <a:solidFill>
                  <a:srgbClr val="000000"/>
                </a:solidFill>
              </a:rPr>
              <a:t>.</a:t>
            </a:r>
          </a:p>
          <a:p>
            <a:pPr marL="179388" lvl="1" indent="-179388" algn="just">
              <a:buClr>
                <a:srgbClr val="2187BA"/>
              </a:buClr>
            </a:pPr>
            <a:r>
              <a:rPr lang="el-GR" sz="2000" b="1" dirty="0" smtClean="0">
                <a:solidFill>
                  <a:srgbClr val="000000"/>
                </a:solidFill>
              </a:rPr>
              <a:t> </a:t>
            </a:r>
            <a:r>
              <a:rPr lang="en-US" sz="2000" b="1" dirty="0" smtClean="0">
                <a:solidFill>
                  <a:srgbClr val="000000"/>
                </a:solidFill>
              </a:rPr>
              <a:t>Η </a:t>
            </a:r>
            <a:r>
              <a:rPr lang="en-US" sz="2000" b="1" dirty="0" err="1" smtClean="0">
                <a:solidFill>
                  <a:srgbClr val="000000"/>
                </a:solidFill>
              </a:rPr>
              <a:t>χωρητικότητα</a:t>
            </a:r>
            <a:r>
              <a:rPr lang="en-US" sz="2000" b="1" dirty="0" smtClean="0">
                <a:solidFill>
                  <a:srgbClr val="000000"/>
                </a:solidFill>
              </a:rPr>
              <a:t> </a:t>
            </a:r>
            <a:r>
              <a:rPr lang="el-GR" sz="2000" b="1" dirty="0" smtClean="0">
                <a:solidFill>
                  <a:srgbClr val="000000"/>
                </a:solidFill>
              </a:rPr>
              <a:t>ενός</a:t>
            </a:r>
            <a:r>
              <a:rPr lang="en-US" sz="2000" b="1" dirty="0" smtClean="0">
                <a:solidFill>
                  <a:srgbClr val="000000"/>
                </a:solidFill>
              </a:rPr>
              <a:t> </a:t>
            </a:r>
            <a:r>
              <a:rPr lang="en-US" sz="2000" b="1" dirty="0" err="1" smtClean="0">
                <a:solidFill>
                  <a:srgbClr val="000000"/>
                </a:solidFill>
              </a:rPr>
              <a:t>πυκνωτή</a:t>
            </a:r>
            <a:r>
              <a:rPr lang="en-US"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 η </a:t>
            </a:r>
            <a:r>
              <a:rPr lang="en-US" sz="2000" b="1" dirty="0" err="1" smtClean="0">
                <a:solidFill>
                  <a:srgbClr val="000000"/>
                </a:solidFill>
              </a:rPr>
              <a:t>ποσότητα</a:t>
            </a:r>
            <a:r>
              <a:rPr lang="en-US" sz="2000" b="1" dirty="0" smtClean="0">
                <a:solidFill>
                  <a:srgbClr val="000000"/>
                </a:solidFill>
              </a:rPr>
              <a:t> </a:t>
            </a:r>
            <a:r>
              <a:rPr lang="el-GR" sz="2000" b="1" dirty="0" smtClean="0">
                <a:solidFill>
                  <a:srgbClr val="000000"/>
                </a:solidFill>
              </a:rPr>
              <a:t>του </a:t>
            </a:r>
            <a:r>
              <a:rPr lang="en-US" sz="2000" b="1" dirty="0" err="1" smtClean="0">
                <a:solidFill>
                  <a:srgbClr val="000000"/>
                </a:solidFill>
              </a:rPr>
              <a:t>φορτίου</a:t>
            </a:r>
            <a:r>
              <a:rPr lang="en-US" sz="2000" b="1" dirty="0" smtClean="0">
                <a:solidFill>
                  <a:srgbClr val="000000"/>
                </a:solidFill>
              </a:rPr>
              <a:t> </a:t>
            </a:r>
            <a:r>
              <a:rPr lang="en-US" sz="2000" b="1" dirty="0" err="1" smtClean="0">
                <a:solidFill>
                  <a:srgbClr val="000000"/>
                </a:solidFill>
              </a:rPr>
              <a:t>που</a:t>
            </a:r>
            <a:r>
              <a:rPr lang="en-US" sz="2000" b="1" dirty="0" smtClean="0">
                <a:solidFill>
                  <a:srgbClr val="000000"/>
                </a:solidFill>
              </a:rPr>
              <a:t> </a:t>
            </a:r>
            <a:r>
              <a:rPr lang="en-US" sz="2000" b="1" dirty="0" err="1" smtClean="0">
                <a:solidFill>
                  <a:srgbClr val="000000"/>
                </a:solidFill>
              </a:rPr>
              <a:t>μπορεί</a:t>
            </a:r>
            <a:r>
              <a:rPr lang="en-US" sz="2000" b="1" dirty="0" smtClean="0">
                <a:solidFill>
                  <a:srgbClr val="000000"/>
                </a:solidFill>
              </a:rPr>
              <a:t> </a:t>
            </a:r>
            <a:r>
              <a:rPr lang="en-US" sz="2000" b="1" dirty="0" err="1" smtClean="0">
                <a:solidFill>
                  <a:srgbClr val="000000"/>
                </a:solidFill>
              </a:rPr>
              <a:t>να</a:t>
            </a:r>
            <a:r>
              <a:rPr lang="en-US" sz="2000" b="1" dirty="0" smtClean="0">
                <a:solidFill>
                  <a:srgbClr val="000000"/>
                </a:solidFill>
              </a:rPr>
              <a:t> </a:t>
            </a:r>
            <a:r>
              <a:rPr lang="en-US" sz="2000" b="1" dirty="0" err="1" smtClean="0">
                <a:solidFill>
                  <a:srgbClr val="000000"/>
                </a:solidFill>
              </a:rPr>
              <a:t>αποθηκεύσει</a:t>
            </a:r>
            <a:r>
              <a:rPr lang="en-US" sz="2000" b="1" dirty="0" smtClean="0">
                <a:solidFill>
                  <a:srgbClr val="000000"/>
                </a:solidFill>
              </a:rPr>
              <a:t> ο </a:t>
            </a:r>
            <a:r>
              <a:rPr lang="en-US" sz="2000" b="1" dirty="0" err="1" smtClean="0">
                <a:solidFill>
                  <a:srgbClr val="000000"/>
                </a:solidFill>
              </a:rPr>
              <a:t>πυκνωτής</a:t>
            </a:r>
            <a:r>
              <a:rPr lang="en-US" sz="2000" b="1" dirty="0" smtClean="0">
                <a:solidFill>
                  <a:srgbClr val="000000"/>
                </a:solidFill>
              </a:rPr>
              <a:t> </a:t>
            </a:r>
            <a:r>
              <a:rPr lang="en-US" sz="2000" b="1" dirty="0" err="1" smtClean="0">
                <a:solidFill>
                  <a:srgbClr val="000000"/>
                </a:solidFill>
              </a:rPr>
              <a:t>ανά</a:t>
            </a:r>
            <a:r>
              <a:rPr lang="en-US" sz="2000" b="1" dirty="0" smtClean="0">
                <a:solidFill>
                  <a:srgbClr val="000000"/>
                </a:solidFill>
              </a:rPr>
              <a:t> </a:t>
            </a:r>
            <a:r>
              <a:rPr lang="en-US" sz="2000" b="1" dirty="0" err="1" smtClean="0">
                <a:solidFill>
                  <a:srgbClr val="000000"/>
                </a:solidFill>
              </a:rPr>
              <a:t>μονάδα</a:t>
            </a:r>
            <a:r>
              <a:rPr lang="en-US" sz="2000" b="1" dirty="0" smtClean="0">
                <a:solidFill>
                  <a:srgbClr val="000000"/>
                </a:solidFill>
              </a:rPr>
              <a:t> </a:t>
            </a:r>
            <a:r>
              <a:rPr lang="en-US" sz="2000" b="1" dirty="0" err="1" smtClean="0">
                <a:solidFill>
                  <a:srgbClr val="000000"/>
                </a:solidFill>
              </a:rPr>
              <a:t>διαφοράς</a:t>
            </a:r>
            <a:r>
              <a:rPr lang="en-US" sz="2000" b="1" dirty="0" smtClean="0">
                <a:solidFill>
                  <a:srgbClr val="000000"/>
                </a:solidFill>
              </a:rPr>
              <a:t> </a:t>
            </a:r>
            <a:r>
              <a:rPr lang="en-US" sz="2000" b="1" dirty="0" err="1" smtClean="0">
                <a:solidFill>
                  <a:srgbClr val="000000"/>
                </a:solidFill>
              </a:rPr>
              <a:t>δυναμικού</a:t>
            </a:r>
            <a:r>
              <a:rPr lang="en-US" sz="2000" b="1" dirty="0" smtClean="0">
                <a:solidFill>
                  <a:srgbClr val="000000"/>
                </a:solidFill>
              </a:rPr>
              <a:t>.</a:t>
            </a:r>
          </a:p>
          <a:p>
            <a:pPr marL="0" indent="0"/>
            <a:endParaRPr lang="en-US" sz="2000" dirty="0" smtClean="0">
              <a:solidFill>
                <a:srgbClr val="000000"/>
              </a:solidFill>
            </a:endParaRPr>
          </a:p>
          <a:p>
            <a:pPr marL="0" indent="0"/>
            <a:endParaRPr lang="en-US" sz="2000" dirty="0" smtClean="0">
              <a:solidFill>
                <a:srgbClr val="000000"/>
              </a:solidFill>
            </a:endParaRPr>
          </a:p>
        </p:txBody>
      </p:sp>
      <p:graphicFrame>
        <p:nvGraphicFramePr>
          <p:cNvPr id="1026" name="Object 4"/>
          <p:cNvGraphicFramePr>
            <a:graphicFrameLocks noChangeAspect="1"/>
          </p:cNvGraphicFramePr>
          <p:nvPr/>
        </p:nvGraphicFramePr>
        <p:xfrm>
          <a:off x="4852988" y="1703388"/>
          <a:ext cx="2098675" cy="1355725"/>
        </p:xfrm>
        <a:graphic>
          <a:graphicData uri="http://schemas.openxmlformats.org/presentationml/2006/ole">
            <mc:AlternateContent xmlns:mc="http://schemas.openxmlformats.org/markup-compatibility/2006">
              <mc:Choice xmlns:v="urn:schemas-microsoft-com:vml" Requires="v">
                <p:oleObj spid="_x0000_s498696" name="Equation" r:id="rId3" imgW="457200" imgH="393480" progId="Equation.DSMT4">
                  <p:embed/>
                </p:oleObj>
              </mc:Choice>
              <mc:Fallback>
                <p:oleObj name="Equation" r:id="rId3" imgW="457200" imgH="393480" progId="Equation.DSMT4">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2988" y="1703388"/>
                        <a:ext cx="2098675" cy="1355725"/>
                      </a:xfrm>
                      <a:prstGeom prst="rect">
                        <a:avLst/>
                      </a:prstGeom>
                      <a:solidFill>
                        <a:srgbClr val="FF9900"/>
                      </a:solidFill>
                    </p:spPr>
                  </p:pic>
                </p:oleObj>
              </mc:Fallback>
            </mc:AlternateContent>
          </a:graphicData>
        </a:graphic>
      </p:graphicFrame>
      <p:sp>
        <p:nvSpPr>
          <p:cNvPr id="7" name="6 - Θέση αριθμού διαφάνειας"/>
          <p:cNvSpPr>
            <a:spLocks noGrp="1"/>
          </p:cNvSpPr>
          <p:nvPr>
            <p:ph type="sldNum" sz="quarter" idx="12"/>
          </p:nvPr>
        </p:nvSpPr>
        <p:spPr/>
        <p:txBody>
          <a:bodyPr/>
          <a:lstStyle/>
          <a:p>
            <a:fld id="{C2F5A187-A889-495D-B202-899DA2CF5BAE}" type="slidenum">
              <a:rPr lang="en-US" smtClean="0"/>
              <a:pPr/>
              <a:t>86</a:t>
            </a:fld>
            <a:endParaRPr 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sz="half" idx="1"/>
          </p:nvPr>
        </p:nvSpPr>
        <p:spPr>
          <a:xfrm>
            <a:off x="388883" y="1445181"/>
            <a:ext cx="6936827" cy="3809978"/>
          </a:xfrm>
        </p:spPr>
        <p:txBody>
          <a:bodyPr>
            <a:normAutofit fontScale="92500" lnSpcReduction="20000"/>
          </a:bodyPr>
          <a:lstStyle/>
          <a:p>
            <a:pPr marL="357188" indent="-357188" algn="just"/>
            <a:r>
              <a:rPr lang="en-US" sz="2200" b="1" dirty="0" err="1" smtClean="0">
                <a:solidFill>
                  <a:srgbClr val="000000"/>
                </a:solidFill>
              </a:rPr>
              <a:t>Κάθε</a:t>
            </a:r>
            <a:r>
              <a:rPr lang="en-US" sz="2200" b="1" dirty="0" smtClean="0">
                <a:solidFill>
                  <a:srgbClr val="000000"/>
                </a:solidFill>
              </a:rPr>
              <a:t> </a:t>
            </a:r>
            <a:r>
              <a:rPr lang="en-US" sz="2200" b="1" dirty="0" err="1" smtClean="0">
                <a:solidFill>
                  <a:srgbClr val="000000"/>
                </a:solidFill>
              </a:rPr>
              <a:t>οπλισμός</a:t>
            </a:r>
            <a:r>
              <a:rPr lang="en-US" sz="2200" b="1" dirty="0" smtClean="0">
                <a:solidFill>
                  <a:srgbClr val="000000"/>
                </a:solidFill>
              </a:rPr>
              <a:t> </a:t>
            </a:r>
            <a:r>
              <a:rPr lang="en-US" sz="2200" b="1" dirty="0" err="1" smtClean="0">
                <a:solidFill>
                  <a:srgbClr val="000000"/>
                </a:solidFill>
              </a:rPr>
              <a:t>συνδέεται</a:t>
            </a:r>
            <a:r>
              <a:rPr lang="en-US" sz="2200" b="1" dirty="0" smtClean="0">
                <a:solidFill>
                  <a:srgbClr val="000000"/>
                </a:solidFill>
              </a:rPr>
              <a:t> </a:t>
            </a:r>
            <a:r>
              <a:rPr lang="en-US" sz="2200" b="1" dirty="0" err="1" smtClean="0">
                <a:solidFill>
                  <a:srgbClr val="000000"/>
                </a:solidFill>
              </a:rPr>
              <a:t>με</a:t>
            </a:r>
            <a:r>
              <a:rPr lang="en-US" sz="2200" b="1" dirty="0" smtClean="0">
                <a:solidFill>
                  <a:srgbClr val="000000"/>
                </a:solidFill>
              </a:rPr>
              <a:t> </a:t>
            </a:r>
            <a:r>
              <a:rPr lang="en-US" sz="2200" b="1" dirty="0" err="1" smtClean="0">
                <a:solidFill>
                  <a:srgbClr val="000000"/>
                </a:solidFill>
              </a:rPr>
              <a:t>έναν</a:t>
            </a:r>
            <a:r>
              <a:rPr lang="en-US" sz="2200" b="1" dirty="0" smtClean="0">
                <a:solidFill>
                  <a:srgbClr val="000000"/>
                </a:solidFill>
              </a:rPr>
              <a:t> </a:t>
            </a:r>
            <a:r>
              <a:rPr lang="el-GR" sz="2200" b="1" dirty="0" smtClean="0">
                <a:solidFill>
                  <a:srgbClr val="000000"/>
                </a:solidFill>
              </a:rPr>
              <a:t>από τους δύο </a:t>
            </a:r>
            <a:r>
              <a:rPr lang="en-US" sz="2200" b="1" dirty="0" err="1" smtClean="0">
                <a:solidFill>
                  <a:srgbClr val="000000"/>
                </a:solidFill>
              </a:rPr>
              <a:t>πόλο</a:t>
            </a:r>
            <a:r>
              <a:rPr lang="el-GR" sz="2200" b="1" dirty="0" err="1" smtClean="0">
                <a:solidFill>
                  <a:srgbClr val="000000"/>
                </a:solidFill>
              </a:rPr>
              <a:t>υς</a:t>
            </a:r>
            <a:r>
              <a:rPr lang="en-US" sz="2200" b="1" dirty="0" smtClean="0">
                <a:solidFill>
                  <a:srgbClr val="000000"/>
                </a:solidFill>
              </a:rPr>
              <a:t> </a:t>
            </a:r>
            <a:r>
              <a:rPr lang="el-GR" sz="2200" b="1" dirty="0" smtClean="0">
                <a:solidFill>
                  <a:srgbClr val="000000"/>
                </a:solidFill>
              </a:rPr>
              <a:t>μιας</a:t>
            </a:r>
            <a:r>
              <a:rPr lang="en-US" sz="2200" b="1" dirty="0" smtClean="0">
                <a:solidFill>
                  <a:srgbClr val="000000"/>
                </a:solidFill>
              </a:rPr>
              <a:t> </a:t>
            </a:r>
            <a:r>
              <a:rPr lang="en-US" sz="2200" b="1" dirty="0" err="1" smtClean="0">
                <a:solidFill>
                  <a:srgbClr val="000000"/>
                </a:solidFill>
              </a:rPr>
              <a:t>μπαταρίας</a:t>
            </a:r>
            <a:r>
              <a:rPr lang="en-US" sz="2200" b="1" dirty="0" smtClean="0">
                <a:solidFill>
                  <a:srgbClr val="000000"/>
                </a:solidFill>
              </a:rPr>
              <a:t>.</a:t>
            </a:r>
          </a:p>
          <a:p>
            <a:pPr marL="357188" lvl="1" indent="-357188" algn="just">
              <a:buClr>
                <a:srgbClr val="2187BA"/>
              </a:buClr>
            </a:pPr>
            <a:r>
              <a:rPr lang="en-US" sz="2200" b="1" dirty="0" smtClean="0">
                <a:solidFill>
                  <a:srgbClr val="000000"/>
                </a:solidFill>
              </a:rPr>
              <a:t>Η </a:t>
            </a:r>
            <a:r>
              <a:rPr lang="en-US" sz="2200" b="1" dirty="0" err="1" smtClean="0">
                <a:solidFill>
                  <a:srgbClr val="000000"/>
                </a:solidFill>
              </a:rPr>
              <a:t>μπαταρία</a:t>
            </a:r>
            <a:r>
              <a:rPr lang="en-US" sz="2200" b="1" dirty="0" smtClean="0">
                <a:solidFill>
                  <a:srgbClr val="000000"/>
                </a:solidFill>
              </a:rPr>
              <a:t> </a:t>
            </a:r>
            <a:r>
              <a:rPr lang="el-GR" sz="2200" b="1" dirty="0" smtClean="0">
                <a:solidFill>
                  <a:srgbClr val="000000"/>
                </a:solidFill>
              </a:rPr>
              <a:t>αποτελεί την</a:t>
            </a:r>
            <a:r>
              <a:rPr lang="en-US" sz="2200" b="1" dirty="0" smtClean="0">
                <a:solidFill>
                  <a:srgbClr val="000000"/>
                </a:solidFill>
              </a:rPr>
              <a:t> </a:t>
            </a:r>
            <a:r>
              <a:rPr lang="el-GR" sz="2200" b="1" dirty="0" smtClean="0">
                <a:solidFill>
                  <a:srgbClr val="000000"/>
                </a:solidFill>
              </a:rPr>
              <a:t>πηγή της</a:t>
            </a:r>
            <a:r>
              <a:rPr lang="en-US" sz="2200" b="1" dirty="0" smtClean="0">
                <a:solidFill>
                  <a:srgbClr val="000000"/>
                </a:solidFill>
              </a:rPr>
              <a:t> </a:t>
            </a:r>
            <a:r>
              <a:rPr lang="en-US" sz="2200" b="1" dirty="0" err="1" smtClean="0">
                <a:solidFill>
                  <a:srgbClr val="000000"/>
                </a:solidFill>
              </a:rPr>
              <a:t>διαφορά</a:t>
            </a:r>
            <a:r>
              <a:rPr lang="el-GR" sz="2200" b="1" dirty="0" smtClean="0">
                <a:solidFill>
                  <a:srgbClr val="000000"/>
                </a:solidFill>
              </a:rPr>
              <a:t>ς</a:t>
            </a:r>
            <a:r>
              <a:rPr lang="en-US" sz="2200" b="1" dirty="0" smtClean="0">
                <a:solidFill>
                  <a:srgbClr val="000000"/>
                </a:solidFill>
              </a:rPr>
              <a:t> </a:t>
            </a:r>
            <a:r>
              <a:rPr lang="en-US" sz="2200" b="1" dirty="0" err="1" smtClean="0">
                <a:solidFill>
                  <a:srgbClr val="000000"/>
                </a:solidFill>
              </a:rPr>
              <a:t>δυναμικού</a:t>
            </a:r>
            <a:r>
              <a:rPr lang="en-US" sz="2200" b="1" dirty="0" smtClean="0">
                <a:solidFill>
                  <a:srgbClr val="000000"/>
                </a:solidFill>
              </a:rPr>
              <a:t>.</a:t>
            </a:r>
          </a:p>
          <a:p>
            <a:pPr marL="357188" indent="-357188" algn="just"/>
            <a:r>
              <a:rPr lang="en-US" sz="2200" b="1" dirty="0" err="1" smtClean="0">
                <a:solidFill>
                  <a:srgbClr val="000000"/>
                </a:solidFill>
              </a:rPr>
              <a:t>Αν</a:t>
            </a:r>
            <a:r>
              <a:rPr lang="en-US" sz="2200" b="1" dirty="0" smtClean="0">
                <a:solidFill>
                  <a:srgbClr val="000000"/>
                </a:solidFill>
              </a:rPr>
              <a:t> ο </a:t>
            </a:r>
            <a:r>
              <a:rPr lang="en-US" sz="2200" b="1" dirty="0" err="1" smtClean="0">
                <a:solidFill>
                  <a:srgbClr val="000000"/>
                </a:solidFill>
              </a:rPr>
              <a:t>πυκνωτής</a:t>
            </a:r>
            <a:r>
              <a:rPr lang="en-US" sz="2200" b="1" dirty="0" smtClean="0">
                <a:solidFill>
                  <a:srgbClr val="000000"/>
                </a:solidFill>
              </a:rPr>
              <a:t> </a:t>
            </a:r>
            <a:r>
              <a:rPr lang="en-US" sz="2200" b="1" dirty="0" err="1" smtClean="0">
                <a:solidFill>
                  <a:srgbClr val="000000"/>
                </a:solidFill>
              </a:rPr>
              <a:t>είναι</a:t>
            </a:r>
            <a:r>
              <a:rPr lang="en-US" sz="2200" b="1" dirty="0" smtClean="0">
                <a:solidFill>
                  <a:srgbClr val="000000"/>
                </a:solidFill>
              </a:rPr>
              <a:t> </a:t>
            </a:r>
            <a:r>
              <a:rPr lang="en-US" sz="2200" b="1" dirty="0" err="1" smtClean="0">
                <a:solidFill>
                  <a:srgbClr val="000000"/>
                </a:solidFill>
              </a:rPr>
              <a:t>αρχικά</a:t>
            </a:r>
            <a:r>
              <a:rPr lang="en-US" sz="2200" b="1" dirty="0" smtClean="0">
                <a:solidFill>
                  <a:srgbClr val="000000"/>
                </a:solidFill>
              </a:rPr>
              <a:t> </a:t>
            </a:r>
            <a:r>
              <a:rPr lang="en-US" sz="2200" b="1" dirty="0" err="1" smtClean="0">
                <a:solidFill>
                  <a:srgbClr val="000000"/>
                </a:solidFill>
              </a:rPr>
              <a:t>αφόρτιστος</a:t>
            </a:r>
            <a:r>
              <a:rPr lang="en-US" sz="2200" b="1" dirty="0" smtClean="0">
                <a:solidFill>
                  <a:srgbClr val="000000"/>
                </a:solidFill>
              </a:rPr>
              <a:t>, </a:t>
            </a:r>
            <a:r>
              <a:rPr lang="en-US" sz="2200" b="1" dirty="0" err="1" smtClean="0">
                <a:solidFill>
                  <a:srgbClr val="000000"/>
                </a:solidFill>
              </a:rPr>
              <a:t>τότε</a:t>
            </a:r>
            <a:r>
              <a:rPr lang="en-US" sz="2200" b="1" dirty="0" smtClean="0">
                <a:solidFill>
                  <a:srgbClr val="000000"/>
                </a:solidFill>
              </a:rPr>
              <a:t> </a:t>
            </a:r>
            <a:r>
              <a:rPr lang="en-US" sz="2200" b="1" dirty="0" err="1" smtClean="0">
                <a:solidFill>
                  <a:srgbClr val="000000"/>
                </a:solidFill>
              </a:rPr>
              <a:t>μόλις</a:t>
            </a:r>
            <a:r>
              <a:rPr lang="en-US" sz="2200" b="1" dirty="0" smtClean="0">
                <a:solidFill>
                  <a:srgbClr val="000000"/>
                </a:solidFill>
              </a:rPr>
              <a:t> </a:t>
            </a:r>
            <a:r>
              <a:rPr lang="en-US" sz="2200" b="1" dirty="0" err="1" smtClean="0">
                <a:solidFill>
                  <a:srgbClr val="000000"/>
                </a:solidFill>
              </a:rPr>
              <a:t>γίνουν</a:t>
            </a:r>
            <a:r>
              <a:rPr lang="en-US" sz="2200" b="1" dirty="0" smtClean="0">
                <a:solidFill>
                  <a:srgbClr val="000000"/>
                </a:solidFill>
              </a:rPr>
              <a:t> </a:t>
            </a:r>
            <a:r>
              <a:rPr lang="en-US" sz="2200" b="1" dirty="0" err="1" smtClean="0">
                <a:solidFill>
                  <a:srgbClr val="000000"/>
                </a:solidFill>
              </a:rPr>
              <a:t>οι</a:t>
            </a:r>
            <a:r>
              <a:rPr lang="en-US" sz="2200" b="1" dirty="0" smtClean="0">
                <a:solidFill>
                  <a:srgbClr val="000000"/>
                </a:solidFill>
              </a:rPr>
              <a:t> </a:t>
            </a:r>
            <a:r>
              <a:rPr lang="en-US" sz="2200" b="1" dirty="0" err="1" smtClean="0">
                <a:solidFill>
                  <a:srgbClr val="000000"/>
                </a:solidFill>
              </a:rPr>
              <a:t>συνδέσεις</a:t>
            </a:r>
            <a:r>
              <a:rPr lang="en-US" sz="2200" b="1" dirty="0" smtClean="0">
                <a:solidFill>
                  <a:srgbClr val="000000"/>
                </a:solidFill>
              </a:rPr>
              <a:t>, η </a:t>
            </a:r>
            <a:r>
              <a:rPr lang="en-US" sz="2200" b="1" dirty="0" err="1" smtClean="0">
                <a:solidFill>
                  <a:srgbClr val="000000"/>
                </a:solidFill>
              </a:rPr>
              <a:t>μπαταρία</a:t>
            </a:r>
            <a:r>
              <a:rPr lang="en-US" sz="2200" b="1" dirty="0" smtClean="0">
                <a:solidFill>
                  <a:srgbClr val="000000"/>
                </a:solidFill>
              </a:rPr>
              <a:t> </a:t>
            </a:r>
            <a:r>
              <a:rPr lang="el-GR" sz="2200" b="1" dirty="0" smtClean="0">
                <a:solidFill>
                  <a:srgbClr val="000000"/>
                </a:solidFill>
              </a:rPr>
              <a:t>θα </a:t>
            </a:r>
            <a:r>
              <a:rPr lang="en-US" sz="2200" b="1" dirty="0" err="1" smtClean="0">
                <a:solidFill>
                  <a:srgbClr val="000000"/>
                </a:solidFill>
              </a:rPr>
              <a:t>δημιουρ</a:t>
            </a:r>
            <a:r>
              <a:rPr lang="el-GR" sz="2200" b="1" dirty="0" err="1" smtClean="0">
                <a:solidFill>
                  <a:srgbClr val="000000"/>
                </a:solidFill>
              </a:rPr>
              <a:t>γήσει</a:t>
            </a:r>
            <a:r>
              <a:rPr lang="en-US" sz="2200" b="1" dirty="0" smtClean="0">
                <a:solidFill>
                  <a:srgbClr val="000000"/>
                </a:solidFill>
              </a:rPr>
              <a:t> </a:t>
            </a:r>
            <a:r>
              <a:rPr lang="en-US" sz="2200" b="1" dirty="0" err="1" smtClean="0">
                <a:solidFill>
                  <a:srgbClr val="000000"/>
                </a:solidFill>
              </a:rPr>
              <a:t>ηλεκτρικό</a:t>
            </a:r>
            <a:r>
              <a:rPr lang="en-US" sz="2200" b="1" dirty="0" smtClean="0">
                <a:solidFill>
                  <a:srgbClr val="000000"/>
                </a:solidFill>
              </a:rPr>
              <a:t> </a:t>
            </a:r>
            <a:r>
              <a:rPr lang="en-US" sz="2200" b="1" dirty="0" err="1" smtClean="0">
                <a:solidFill>
                  <a:srgbClr val="000000"/>
                </a:solidFill>
              </a:rPr>
              <a:t>πεδίο</a:t>
            </a:r>
            <a:r>
              <a:rPr lang="en-US" sz="2200" b="1" dirty="0" smtClean="0">
                <a:solidFill>
                  <a:srgbClr val="000000"/>
                </a:solidFill>
              </a:rPr>
              <a:t> </a:t>
            </a:r>
            <a:r>
              <a:rPr lang="en-US" sz="2200" b="1" dirty="0" err="1" smtClean="0">
                <a:solidFill>
                  <a:srgbClr val="000000"/>
                </a:solidFill>
              </a:rPr>
              <a:t>στα</a:t>
            </a:r>
            <a:r>
              <a:rPr lang="en-US" sz="2200" b="1" dirty="0" smtClean="0">
                <a:solidFill>
                  <a:srgbClr val="000000"/>
                </a:solidFill>
              </a:rPr>
              <a:t> </a:t>
            </a:r>
            <a:r>
              <a:rPr lang="en-US" sz="2200" b="1" dirty="0" err="1" smtClean="0">
                <a:solidFill>
                  <a:srgbClr val="000000"/>
                </a:solidFill>
              </a:rPr>
              <a:t>σύρματα</a:t>
            </a:r>
            <a:r>
              <a:rPr lang="en-US" sz="2200" b="1" dirty="0" smtClean="0">
                <a:solidFill>
                  <a:srgbClr val="000000"/>
                </a:solidFill>
              </a:rPr>
              <a:t> </a:t>
            </a:r>
            <a:r>
              <a:rPr lang="en-US" sz="2200" b="1" dirty="0" err="1" smtClean="0">
                <a:solidFill>
                  <a:srgbClr val="000000"/>
                </a:solidFill>
              </a:rPr>
              <a:t>σύνδεσης</a:t>
            </a:r>
            <a:r>
              <a:rPr lang="en-US" sz="2200" b="1" dirty="0" smtClean="0">
                <a:solidFill>
                  <a:srgbClr val="000000"/>
                </a:solidFill>
              </a:rPr>
              <a:t>.</a:t>
            </a:r>
            <a:endParaRPr lang="el-GR" sz="2200" b="1" dirty="0" smtClean="0">
              <a:solidFill>
                <a:srgbClr val="000000"/>
              </a:solidFill>
            </a:endParaRPr>
          </a:p>
          <a:p>
            <a:pPr marL="357188" indent="-357188" algn="just"/>
            <a:r>
              <a:rPr lang="en-US" sz="2200" b="1" dirty="0" err="1" smtClean="0">
                <a:solidFill>
                  <a:srgbClr val="000000"/>
                </a:solidFill>
              </a:rPr>
              <a:t>Αυτό</a:t>
            </a:r>
            <a:r>
              <a:rPr lang="en-US" sz="2200" b="1" dirty="0" smtClean="0">
                <a:solidFill>
                  <a:srgbClr val="000000"/>
                </a:solidFill>
              </a:rPr>
              <a:t> </a:t>
            </a:r>
            <a:r>
              <a:rPr lang="en-US" sz="2200" b="1" dirty="0" err="1" smtClean="0">
                <a:solidFill>
                  <a:srgbClr val="000000"/>
                </a:solidFill>
              </a:rPr>
              <a:t>το</a:t>
            </a:r>
            <a:r>
              <a:rPr lang="en-US" sz="2200" b="1" dirty="0" smtClean="0">
                <a:solidFill>
                  <a:srgbClr val="000000"/>
                </a:solidFill>
              </a:rPr>
              <a:t> </a:t>
            </a:r>
            <a:r>
              <a:rPr lang="en-US" sz="2200" b="1" dirty="0" err="1" smtClean="0">
                <a:solidFill>
                  <a:srgbClr val="000000"/>
                </a:solidFill>
              </a:rPr>
              <a:t>ηλεκτρικό</a:t>
            </a:r>
            <a:r>
              <a:rPr lang="en-US" sz="2200" b="1" dirty="0" smtClean="0">
                <a:solidFill>
                  <a:srgbClr val="000000"/>
                </a:solidFill>
              </a:rPr>
              <a:t> </a:t>
            </a:r>
            <a:r>
              <a:rPr lang="en-US" sz="2200" b="1" dirty="0" err="1" smtClean="0">
                <a:solidFill>
                  <a:srgbClr val="000000"/>
                </a:solidFill>
              </a:rPr>
              <a:t>πεδίο</a:t>
            </a:r>
            <a:r>
              <a:rPr lang="en-US" sz="2200" b="1" dirty="0" smtClean="0">
                <a:solidFill>
                  <a:srgbClr val="000000"/>
                </a:solidFill>
              </a:rPr>
              <a:t> </a:t>
            </a:r>
            <a:r>
              <a:rPr lang="en-US" sz="2200" b="1" dirty="0" err="1" smtClean="0">
                <a:solidFill>
                  <a:srgbClr val="000000"/>
                </a:solidFill>
              </a:rPr>
              <a:t>ασκεί</a:t>
            </a:r>
            <a:r>
              <a:rPr lang="en-US" sz="2200" b="1" dirty="0" smtClean="0">
                <a:solidFill>
                  <a:srgbClr val="000000"/>
                </a:solidFill>
              </a:rPr>
              <a:t> </a:t>
            </a:r>
            <a:r>
              <a:rPr lang="el-GR" sz="2200" b="1" dirty="0" smtClean="0">
                <a:solidFill>
                  <a:srgbClr val="000000"/>
                </a:solidFill>
              </a:rPr>
              <a:t>μια </a:t>
            </a:r>
            <a:r>
              <a:rPr lang="en-US" sz="2200" b="1" dirty="0" err="1" smtClean="0">
                <a:solidFill>
                  <a:srgbClr val="000000"/>
                </a:solidFill>
              </a:rPr>
              <a:t>δύναμη</a:t>
            </a:r>
            <a:r>
              <a:rPr lang="en-US" sz="2200" b="1" dirty="0" smtClean="0">
                <a:solidFill>
                  <a:srgbClr val="000000"/>
                </a:solidFill>
              </a:rPr>
              <a:t> </a:t>
            </a:r>
            <a:r>
              <a:rPr lang="en-US" sz="2200" b="1" dirty="0" err="1" smtClean="0">
                <a:solidFill>
                  <a:srgbClr val="000000"/>
                </a:solidFill>
              </a:rPr>
              <a:t>στα</a:t>
            </a:r>
            <a:r>
              <a:rPr lang="en-US" sz="2200" b="1" dirty="0" smtClean="0">
                <a:solidFill>
                  <a:srgbClr val="000000"/>
                </a:solidFill>
              </a:rPr>
              <a:t> </a:t>
            </a:r>
            <a:r>
              <a:rPr lang="en-US" sz="2200" b="1" dirty="0" err="1" smtClean="0">
                <a:solidFill>
                  <a:srgbClr val="000000"/>
                </a:solidFill>
              </a:rPr>
              <a:t>ηλεκτρόνια</a:t>
            </a:r>
            <a:r>
              <a:rPr lang="en-US" sz="2200" b="1" dirty="0" smtClean="0">
                <a:solidFill>
                  <a:srgbClr val="000000"/>
                </a:solidFill>
              </a:rPr>
              <a:t> </a:t>
            </a:r>
            <a:r>
              <a:rPr lang="en-US" sz="2200" b="1" dirty="0" err="1" smtClean="0">
                <a:solidFill>
                  <a:srgbClr val="000000"/>
                </a:solidFill>
              </a:rPr>
              <a:t>του</a:t>
            </a:r>
            <a:r>
              <a:rPr lang="en-US" sz="2200" b="1" dirty="0" smtClean="0">
                <a:solidFill>
                  <a:srgbClr val="000000"/>
                </a:solidFill>
              </a:rPr>
              <a:t> </a:t>
            </a:r>
            <a:r>
              <a:rPr lang="en-US" sz="2200" b="1" dirty="0" err="1" smtClean="0">
                <a:solidFill>
                  <a:srgbClr val="000000"/>
                </a:solidFill>
              </a:rPr>
              <a:t>σύρματος</a:t>
            </a:r>
            <a:r>
              <a:rPr lang="en-US" sz="2200" b="1" dirty="0" smtClean="0">
                <a:solidFill>
                  <a:srgbClr val="000000"/>
                </a:solidFill>
              </a:rPr>
              <a:t> </a:t>
            </a:r>
            <a:r>
              <a:rPr lang="en-US" sz="2200" b="1" dirty="0" err="1" smtClean="0">
                <a:solidFill>
                  <a:srgbClr val="000000"/>
                </a:solidFill>
              </a:rPr>
              <a:t>που</a:t>
            </a:r>
            <a:r>
              <a:rPr lang="en-US" sz="2200" b="1" dirty="0" smtClean="0">
                <a:solidFill>
                  <a:srgbClr val="000000"/>
                </a:solidFill>
              </a:rPr>
              <a:t> </a:t>
            </a:r>
            <a:r>
              <a:rPr lang="en-US" sz="2200" b="1" dirty="0" err="1" smtClean="0">
                <a:solidFill>
                  <a:srgbClr val="000000"/>
                </a:solidFill>
              </a:rPr>
              <a:t>βρίσκονται</a:t>
            </a:r>
            <a:r>
              <a:rPr lang="en-US" sz="2200" b="1" dirty="0" smtClean="0">
                <a:solidFill>
                  <a:srgbClr val="000000"/>
                </a:solidFill>
              </a:rPr>
              <a:t> </a:t>
            </a:r>
            <a:r>
              <a:rPr lang="en-US" sz="2200" b="1" dirty="0" err="1" smtClean="0">
                <a:solidFill>
                  <a:srgbClr val="000000"/>
                </a:solidFill>
              </a:rPr>
              <a:t>ακριβώς</a:t>
            </a:r>
            <a:r>
              <a:rPr lang="en-US" sz="2200" b="1" dirty="0" smtClean="0">
                <a:solidFill>
                  <a:srgbClr val="000000"/>
                </a:solidFill>
              </a:rPr>
              <a:t> </a:t>
            </a:r>
            <a:r>
              <a:rPr lang="en-US" sz="2200" b="1" dirty="0" err="1" smtClean="0">
                <a:solidFill>
                  <a:srgbClr val="000000"/>
                </a:solidFill>
              </a:rPr>
              <a:t>έξω</a:t>
            </a:r>
            <a:r>
              <a:rPr lang="en-US" sz="2200" b="1" dirty="0" smtClean="0">
                <a:solidFill>
                  <a:srgbClr val="000000"/>
                </a:solidFill>
              </a:rPr>
              <a:t> </a:t>
            </a:r>
            <a:r>
              <a:rPr lang="en-US" sz="2200" b="1" dirty="0" err="1" smtClean="0">
                <a:solidFill>
                  <a:srgbClr val="000000"/>
                </a:solidFill>
              </a:rPr>
              <a:t>από</a:t>
            </a:r>
            <a:r>
              <a:rPr lang="en-US" sz="2200" b="1" dirty="0" smtClean="0">
                <a:solidFill>
                  <a:srgbClr val="000000"/>
                </a:solidFill>
              </a:rPr>
              <a:t> </a:t>
            </a:r>
            <a:r>
              <a:rPr lang="en-US" sz="2200" b="1" dirty="0" err="1" smtClean="0">
                <a:solidFill>
                  <a:srgbClr val="000000"/>
                </a:solidFill>
              </a:rPr>
              <a:t>τους</a:t>
            </a:r>
            <a:r>
              <a:rPr lang="en-US" sz="2200" b="1" dirty="0" smtClean="0">
                <a:solidFill>
                  <a:srgbClr val="000000"/>
                </a:solidFill>
              </a:rPr>
              <a:t> </a:t>
            </a:r>
            <a:r>
              <a:rPr lang="en-US" sz="2200" b="1" dirty="0" err="1" smtClean="0">
                <a:solidFill>
                  <a:srgbClr val="000000"/>
                </a:solidFill>
              </a:rPr>
              <a:t>οπλισμούς</a:t>
            </a:r>
            <a:r>
              <a:rPr lang="el-GR" sz="2200" b="1" dirty="0" smtClean="0">
                <a:solidFill>
                  <a:srgbClr val="000000"/>
                </a:solidFill>
              </a:rPr>
              <a:t> και τα αναγκάζει να κινηθούν προς τον αρνητικό οπλισμό</a:t>
            </a:r>
            <a:r>
              <a:rPr lang="en-US" sz="2200" b="1" dirty="0" smtClean="0">
                <a:solidFill>
                  <a:srgbClr val="000000"/>
                </a:solidFill>
              </a:rPr>
              <a:t>.</a:t>
            </a:r>
            <a:endParaRPr lang="el-GR" sz="2200" b="1" dirty="0" smtClean="0">
              <a:solidFill>
                <a:srgbClr val="000000"/>
              </a:solidFill>
            </a:endParaRPr>
          </a:p>
          <a:p>
            <a:pPr marL="357188" indent="-357188" algn="just"/>
            <a:r>
              <a:rPr lang="el-GR" sz="2200" b="1" dirty="0" smtClean="0">
                <a:solidFill>
                  <a:srgbClr val="002060"/>
                </a:solidFill>
              </a:rPr>
              <a:t>Ο Πυκνωτής φορτίζεται.</a:t>
            </a:r>
            <a:endParaRPr lang="en-US" sz="2200" b="1" dirty="0" smtClean="0">
              <a:solidFill>
                <a:srgbClr val="002060"/>
              </a:solidFill>
            </a:endParaRPr>
          </a:p>
          <a:p>
            <a:pPr marL="357188" indent="-357188" algn="just"/>
            <a:endParaRPr lang="en-US" sz="2000" b="1" dirty="0" smtClean="0">
              <a:solidFill>
                <a:srgbClr val="000000"/>
              </a:solidFill>
            </a:endParaRPr>
          </a:p>
        </p:txBody>
      </p:sp>
      <p:pic>
        <p:nvPicPr>
          <p:cNvPr id="21509" name="Picture 7" descr="27819_2602"/>
          <p:cNvPicPr>
            <a:picLocks noChangeAspect="1" noChangeArrowheads="1"/>
          </p:cNvPicPr>
          <p:nvPr/>
        </p:nvPicPr>
        <p:blipFill>
          <a:blip r:embed="rId2" cstate="print"/>
          <a:srcRect/>
          <a:stretch>
            <a:fillRect/>
          </a:stretch>
        </p:blipFill>
        <p:spPr bwMode="auto">
          <a:xfrm>
            <a:off x="7798021" y="959736"/>
            <a:ext cx="2914649" cy="5000625"/>
          </a:xfrm>
          <a:prstGeom prst="rect">
            <a:avLst/>
          </a:prstGeom>
          <a:noFill/>
          <a:ln w="9525">
            <a:noFill/>
            <a:miter lim="800000"/>
            <a:headEnd/>
            <a:tailEnd/>
          </a:ln>
          <a:scene3d>
            <a:camera prst="orthographicFront"/>
            <a:lightRig rig="threePt" dir="t"/>
          </a:scene3d>
          <a:sp3d>
            <a:bevelT/>
            <a:bevelB/>
          </a:sp3d>
        </p:spPr>
      </p:pic>
      <p:sp>
        <p:nvSpPr>
          <p:cNvPr id="8" name="7 - Ορθογώνιο"/>
          <p:cNvSpPr/>
          <p:nvPr/>
        </p:nvSpPr>
        <p:spPr>
          <a:xfrm>
            <a:off x="2299316" y="196338"/>
            <a:ext cx="7176965" cy="584775"/>
          </a:xfrm>
          <a:prstGeom prst="rect">
            <a:avLst/>
          </a:prstGeom>
        </p:spPr>
        <p:txBody>
          <a:bodyPr wrap="none">
            <a:spAutoFit/>
          </a:bodyPr>
          <a:lstStyle/>
          <a:p>
            <a:r>
              <a:rPr lang="en-US" sz="3200" dirty="0" err="1" smtClean="0">
                <a:solidFill>
                  <a:srgbClr val="0D3857"/>
                </a:solidFill>
              </a:rPr>
              <a:t>Πυκνωτής</a:t>
            </a:r>
            <a:r>
              <a:rPr lang="en-US" sz="3200" dirty="0" smtClean="0">
                <a:solidFill>
                  <a:srgbClr val="0D3857"/>
                </a:solidFill>
              </a:rPr>
              <a:t> </a:t>
            </a:r>
            <a:r>
              <a:rPr lang="en-US" sz="3200" dirty="0" err="1" smtClean="0">
                <a:solidFill>
                  <a:srgbClr val="0D3857"/>
                </a:solidFill>
              </a:rPr>
              <a:t>με</a:t>
            </a:r>
            <a:r>
              <a:rPr lang="en-US" sz="3200" dirty="0" smtClean="0">
                <a:solidFill>
                  <a:srgbClr val="0D3857"/>
                </a:solidFill>
              </a:rPr>
              <a:t> </a:t>
            </a:r>
            <a:r>
              <a:rPr lang="en-US" sz="3200" dirty="0" err="1" smtClean="0">
                <a:solidFill>
                  <a:srgbClr val="0D3857"/>
                </a:solidFill>
              </a:rPr>
              <a:t>παράλληλους</a:t>
            </a:r>
            <a:r>
              <a:rPr lang="en-US" sz="3200" dirty="0" smtClean="0">
                <a:solidFill>
                  <a:srgbClr val="0D3857"/>
                </a:solidFill>
              </a:rPr>
              <a:t> </a:t>
            </a:r>
            <a:r>
              <a:rPr lang="en-US" sz="3200" dirty="0" err="1" smtClean="0">
                <a:solidFill>
                  <a:srgbClr val="0D3857"/>
                </a:solidFill>
              </a:rPr>
              <a:t>οπλισμούς</a:t>
            </a:r>
            <a:endParaRPr lang="el-GR" sz="3200" dirty="0"/>
          </a:p>
        </p:txBody>
      </p:sp>
      <p:sp>
        <p:nvSpPr>
          <p:cNvPr id="7" name="6 - Θέση αριθμού διαφάνειας"/>
          <p:cNvSpPr>
            <a:spLocks noGrp="1"/>
          </p:cNvSpPr>
          <p:nvPr>
            <p:ph type="sldNum" sz="quarter" idx="12"/>
          </p:nvPr>
        </p:nvSpPr>
        <p:spPr/>
        <p:txBody>
          <a:bodyPr/>
          <a:lstStyle/>
          <a:p>
            <a:fld id="{C2F5A187-A889-495D-B202-899DA2CF5BAE}" type="slidenum">
              <a:rPr lang="en-US" smtClean="0"/>
              <a:pPr/>
              <a:t>87</a:t>
            </a:fld>
            <a:endParaRPr lang="en-U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536020" y="178676"/>
            <a:ext cx="11698014" cy="641131"/>
          </a:xfrm>
        </p:spPr>
        <p:txBody>
          <a:bodyPr>
            <a:normAutofit/>
          </a:bodyPr>
          <a:lstStyle/>
          <a:p>
            <a:r>
              <a:rPr lang="en-US" sz="3200" dirty="0" err="1" smtClean="0">
                <a:solidFill>
                  <a:srgbClr val="0D3857"/>
                </a:solidFill>
              </a:rPr>
              <a:t>Χωρητικότητα</a:t>
            </a:r>
            <a:r>
              <a:rPr lang="en-US" sz="3200" dirty="0" smtClean="0">
                <a:solidFill>
                  <a:srgbClr val="0D3857"/>
                </a:solidFill>
              </a:rPr>
              <a:t> </a:t>
            </a:r>
            <a:r>
              <a:rPr lang="en-US" sz="3200" dirty="0" err="1" smtClean="0">
                <a:solidFill>
                  <a:srgbClr val="0D3857"/>
                </a:solidFill>
              </a:rPr>
              <a:t>παράλληλων</a:t>
            </a:r>
            <a:r>
              <a:rPr lang="en-US" sz="3200" dirty="0" smtClean="0">
                <a:solidFill>
                  <a:srgbClr val="0D3857"/>
                </a:solidFill>
              </a:rPr>
              <a:t> </a:t>
            </a:r>
            <a:r>
              <a:rPr lang="en-US" sz="3200" dirty="0" err="1" smtClean="0">
                <a:solidFill>
                  <a:srgbClr val="0D3857"/>
                </a:solidFill>
              </a:rPr>
              <a:t>πλακών</a:t>
            </a:r>
            <a:r>
              <a:rPr lang="el-GR" sz="3200" dirty="0" smtClean="0">
                <a:solidFill>
                  <a:srgbClr val="0D3857"/>
                </a:solidFill>
              </a:rPr>
              <a:t> (επίπεδου πυκνωτή)</a:t>
            </a:r>
            <a:endParaRPr lang="en-US" sz="3200" dirty="0" smtClean="0">
              <a:solidFill>
                <a:srgbClr val="0D3857"/>
              </a:solidFill>
            </a:endParaRPr>
          </a:p>
        </p:txBody>
      </p:sp>
      <p:sp>
        <p:nvSpPr>
          <p:cNvPr id="3076" name="Rectangle 3"/>
          <p:cNvSpPr>
            <a:spLocks noGrp="1" noChangeArrowheads="1"/>
          </p:cNvSpPr>
          <p:nvPr>
            <p:ph idx="1"/>
          </p:nvPr>
        </p:nvSpPr>
        <p:spPr>
          <a:xfrm>
            <a:off x="711200" y="1213960"/>
            <a:ext cx="10363200" cy="2969157"/>
          </a:xfrm>
        </p:spPr>
        <p:txBody>
          <a:bodyPr>
            <a:noAutofit/>
          </a:bodyPr>
          <a:lstStyle/>
          <a:p>
            <a:pPr marL="0" indent="0" algn="just"/>
            <a:r>
              <a:rPr lang="el-GR" sz="2000" b="1" dirty="0" smtClean="0">
                <a:solidFill>
                  <a:srgbClr val="000000"/>
                </a:solidFill>
              </a:rPr>
              <a:t> </a:t>
            </a:r>
            <a:r>
              <a:rPr lang="en-US" sz="2000" b="1" dirty="0" smtClean="0">
                <a:solidFill>
                  <a:srgbClr val="000000"/>
                </a:solidFill>
              </a:rPr>
              <a:t>Η </a:t>
            </a:r>
            <a:r>
              <a:rPr lang="en-US" sz="2000" b="1" dirty="0" err="1" smtClean="0">
                <a:solidFill>
                  <a:srgbClr val="000000"/>
                </a:solidFill>
              </a:rPr>
              <a:t>πυκνότητα</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φορτίου</a:t>
            </a:r>
            <a:r>
              <a:rPr lang="en-US" sz="2000" b="1" dirty="0" smtClean="0">
                <a:solidFill>
                  <a:srgbClr val="000000"/>
                </a:solidFill>
              </a:rPr>
              <a:t> </a:t>
            </a:r>
            <a:r>
              <a:rPr lang="en-US" sz="2000" b="1" dirty="0" err="1" smtClean="0">
                <a:solidFill>
                  <a:srgbClr val="000000"/>
                </a:solidFill>
              </a:rPr>
              <a:t>στις</a:t>
            </a:r>
            <a:r>
              <a:rPr lang="en-US" sz="2000" b="1" dirty="0" smtClean="0">
                <a:solidFill>
                  <a:srgbClr val="000000"/>
                </a:solidFill>
              </a:rPr>
              <a:t> </a:t>
            </a:r>
            <a:r>
              <a:rPr lang="en-US" sz="2000" b="1" dirty="0" err="1" smtClean="0">
                <a:solidFill>
                  <a:srgbClr val="000000"/>
                </a:solidFill>
              </a:rPr>
              <a:t>πλάκες</a:t>
            </a:r>
            <a:r>
              <a:rPr lang="en-US"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 </a:t>
            </a:r>
            <a:r>
              <a:rPr lang="en-US" sz="2000" b="1" i="1" dirty="0" smtClean="0">
                <a:solidFill>
                  <a:srgbClr val="000000"/>
                </a:solidFill>
                <a:cs typeface="Arial" charset="0"/>
              </a:rPr>
              <a:t>σ</a:t>
            </a:r>
            <a:r>
              <a:rPr lang="en-US" sz="2000" b="1" dirty="0" smtClean="0">
                <a:solidFill>
                  <a:srgbClr val="000000"/>
                </a:solidFill>
              </a:rPr>
              <a:t> = </a:t>
            </a:r>
            <a:r>
              <a:rPr lang="en-US" sz="2000" b="1" i="1" dirty="0" smtClean="0">
                <a:solidFill>
                  <a:srgbClr val="000000"/>
                </a:solidFill>
              </a:rPr>
              <a:t>Q</a:t>
            </a:r>
            <a:r>
              <a:rPr lang="el-GR" sz="2000" b="1" i="1" dirty="0" smtClean="0">
                <a:solidFill>
                  <a:srgbClr val="000000"/>
                </a:solidFill>
              </a:rPr>
              <a:t> </a:t>
            </a:r>
            <a:r>
              <a:rPr lang="en-US" sz="2000" b="1" dirty="0" smtClean="0">
                <a:solidFill>
                  <a:srgbClr val="000000"/>
                </a:solidFill>
              </a:rPr>
              <a:t>/</a:t>
            </a:r>
            <a:r>
              <a:rPr lang="el-GR" sz="2000" b="1" dirty="0" smtClean="0">
                <a:solidFill>
                  <a:srgbClr val="000000"/>
                </a:solidFill>
              </a:rPr>
              <a:t> </a:t>
            </a:r>
            <a:r>
              <a:rPr lang="en-US" sz="2000" b="1" i="1" dirty="0" smtClean="0">
                <a:solidFill>
                  <a:srgbClr val="000000"/>
                </a:solidFill>
              </a:rPr>
              <a:t>A.</a:t>
            </a:r>
          </a:p>
          <a:p>
            <a:pPr lvl="1" algn="just">
              <a:buClr>
                <a:srgbClr val="2187BA"/>
              </a:buClr>
            </a:pPr>
            <a:r>
              <a:rPr lang="en-US" sz="2000" b="1" i="1" dirty="0" smtClean="0">
                <a:solidFill>
                  <a:srgbClr val="000000"/>
                </a:solidFill>
              </a:rPr>
              <a:t>A</a:t>
            </a:r>
            <a:r>
              <a:rPr lang="en-US"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 </a:t>
            </a: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εμβαδόν</a:t>
            </a:r>
            <a:r>
              <a:rPr lang="en-US" sz="2000" b="1" dirty="0" smtClean="0">
                <a:solidFill>
                  <a:srgbClr val="000000"/>
                </a:solidFill>
              </a:rPr>
              <a:t> </a:t>
            </a:r>
            <a:r>
              <a:rPr lang="en-US" sz="2000" b="1" dirty="0" err="1" smtClean="0">
                <a:solidFill>
                  <a:srgbClr val="000000"/>
                </a:solidFill>
              </a:rPr>
              <a:t>της</a:t>
            </a:r>
            <a:r>
              <a:rPr lang="en-US" sz="2000" b="1" dirty="0" smtClean="0">
                <a:solidFill>
                  <a:srgbClr val="000000"/>
                </a:solidFill>
              </a:rPr>
              <a:t> </a:t>
            </a:r>
            <a:r>
              <a:rPr lang="en-US" sz="2000" b="1" dirty="0" err="1" smtClean="0">
                <a:solidFill>
                  <a:srgbClr val="000000"/>
                </a:solidFill>
              </a:rPr>
              <a:t>επιφάνειας</a:t>
            </a:r>
            <a:r>
              <a:rPr lang="en-US" sz="2000" b="1" dirty="0" smtClean="0">
                <a:solidFill>
                  <a:srgbClr val="000000"/>
                </a:solidFill>
              </a:rPr>
              <a:t> </a:t>
            </a:r>
            <a:r>
              <a:rPr lang="en-US" sz="2000" b="1" dirty="0" err="1" smtClean="0">
                <a:solidFill>
                  <a:srgbClr val="000000"/>
                </a:solidFill>
              </a:rPr>
              <a:t>κάθε</a:t>
            </a:r>
            <a:r>
              <a:rPr lang="en-US" sz="2000" b="1" dirty="0" smtClean="0">
                <a:solidFill>
                  <a:srgbClr val="000000"/>
                </a:solidFill>
              </a:rPr>
              <a:t> </a:t>
            </a:r>
            <a:r>
              <a:rPr lang="en-US" sz="2000" b="1" dirty="0" err="1" smtClean="0">
                <a:solidFill>
                  <a:srgbClr val="000000"/>
                </a:solidFill>
              </a:rPr>
              <a:t>πλάκας</a:t>
            </a:r>
            <a:r>
              <a:rPr lang="en-US" sz="2000" b="1" dirty="0" smtClean="0">
                <a:solidFill>
                  <a:srgbClr val="000000"/>
                </a:solidFill>
              </a:rPr>
              <a:t> – </a:t>
            </a:r>
            <a:r>
              <a:rPr lang="en-US" sz="2000" b="1" dirty="0" err="1" smtClean="0">
                <a:solidFill>
                  <a:srgbClr val="000000"/>
                </a:solidFill>
              </a:rPr>
              <a:t>οι</a:t>
            </a:r>
            <a:r>
              <a:rPr lang="en-US" sz="2000" b="1" dirty="0" smtClean="0">
                <a:solidFill>
                  <a:srgbClr val="000000"/>
                </a:solidFill>
              </a:rPr>
              <a:t> </a:t>
            </a:r>
            <a:r>
              <a:rPr lang="en-US" sz="2000" b="1" dirty="0" err="1" smtClean="0">
                <a:solidFill>
                  <a:srgbClr val="000000"/>
                </a:solidFill>
              </a:rPr>
              <a:t>πλάκες</a:t>
            </a:r>
            <a:r>
              <a:rPr lang="en-US" sz="2000" b="1" dirty="0" smtClean="0">
                <a:solidFill>
                  <a:srgbClr val="000000"/>
                </a:solidFill>
              </a:rPr>
              <a:t> </a:t>
            </a:r>
            <a:r>
              <a:rPr lang="en-US" sz="2000" b="1" dirty="0" err="1" smtClean="0">
                <a:solidFill>
                  <a:srgbClr val="000000"/>
                </a:solidFill>
              </a:rPr>
              <a:t>έχουν</a:t>
            </a:r>
            <a:r>
              <a:rPr lang="en-US" sz="2000" b="1" dirty="0" smtClean="0">
                <a:solidFill>
                  <a:srgbClr val="000000"/>
                </a:solidFill>
              </a:rPr>
              <a:t> </a:t>
            </a:r>
            <a:r>
              <a:rPr lang="en-US" sz="2000" b="1" dirty="0" err="1" smtClean="0">
                <a:solidFill>
                  <a:srgbClr val="000000"/>
                </a:solidFill>
              </a:rPr>
              <a:t>ίσα</a:t>
            </a:r>
            <a:r>
              <a:rPr lang="en-US" sz="2000" b="1" dirty="0" smtClean="0">
                <a:solidFill>
                  <a:srgbClr val="000000"/>
                </a:solidFill>
              </a:rPr>
              <a:t> </a:t>
            </a:r>
            <a:r>
              <a:rPr lang="en-US" sz="2000" b="1" dirty="0" err="1" smtClean="0">
                <a:solidFill>
                  <a:srgbClr val="000000"/>
                </a:solidFill>
              </a:rPr>
              <a:t>εμβαδά</a:t>
            </a:r>
            <a:r>
              <a:rPr lang="el-GR" sz="2000" b="1" dirty="0" smtClean="0">
                <a:solidFill>
                  <a:srgbClr val="000000"/>
                </a:solidFill>
              </a:rPr>
              <a:t>.</a:t>
            </a:r>
            <a:endParaRPr lang="en-US" sz="2000" b="1" dirty="0" smtClean="0">
              <a:solidFill>
                <a:srgbClr val="000000"/>
              </a:solidFill>
            </a:endParaRPr>
          </a:p>
          <a:p>
            <a:pPr lvl="1" algn="just">
              <a:buClr>
                <a:srgbClr val="2187BA"/>
              </a:buClr>
            </a:pPr>
            <a:r>
              <a:rPr lang="en-US" sz="2000" b="1" i="1" dirty="0" smtClean="0">
                <a:solidFill>
                  <a:srgbClr val="000000"/>
                </a:solidFill>
              </a:rPr>
              <a:t>Q</a:t>
            </a:r>
            <a:r>
              <a:rPr lang="en-US"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 </a:t>
            </a: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φορτίο</a:t>
            </a:r>
            <a:r>
              <a:rPr lang="en-US" sz="2000" b="1" dirty="0" smtClean="0">
                <a:solidFill>
                  <a:srgbClr val="000000"/>
                </a:solidFill>
              </a:rPr>
              <a:t> </a:t>
            </a:r>
            <a:r>
              <a:rPr lang="en-US" sz="2000" b="1" dirty="0" err="1" smtClean="0">
                <a:solidFill>
                  <a:srgbClr val="000000"/>
                </a:solidFill>
              </a:rPr>
              <a:t>που</a:t>
            </a:r>
            <a:r>
              <a:rPr lang="en-US" sz="2000" b="1" dirty="0" smtClean="0">
                <a:solidFill>
                  <a:srgbClr val="000000"/>
                </a:solidFill>
              </a:rPr>
              <a:t> </a:t>
            </a:r>
            <a:r>
              <a:rPr lang="en-US" sz="2000" b="1" dirty="0" err="1" smtClean="0">
                <a:solidFill>
                  <a:srgbClr val="000000"/>
                </a:solidFill>
              </a:rPr>
              <a:t>φέρει</a:t>
            </a:r>
            <a:r>
              <a:rPr lang="en-US" sz="2000" b="1" dirty="0" smtClean="0">
                <a:solidFill>
                  <a:srgbClr val="000000"/>
                </a:solidFill>
              </a:rPr>
              <a:t> </a:t>
            </a:r>
            <a:r>
              <a:rPr lang="en-US" sz="2000" b="1" dirty="0" err="1" smtClean="0">
                <a:solidFill>
                  <a:srgbClr val="000000"/>
                </a:solidFill>
              </a:rPr>
              <a:t>κάθε</a:t>
            </a:r>
            <a:r>
              <a:rPr lang="en-US" sz="2000" b="1" dirty="0" smtClean="0">
                <a:solidFill>
                  <a:srgbClr val="000000"/>
                </a:solidFill>
              </a:rPr>
              <a:t> </a:t>
            </a:r>
            <a:r>
              <a:rPr lang="en-US" sz="2000" b="1" dirty="0" err="1" smtClean="0">
                <a:solidFill>
                  <a:srgbClr val="000000"/>
                </a:solidFill>
              </a:rPr>
              <a:t>πλάκα</a:t>
            </a:r>
            <a:r>
              <a:rPr lang="en-US" sz="2000" b="1" dirty="0" smtClean="0">
                <a:solidFill>
                  <a:srgbClr val="000000"/>
                </a:solidFill>
              </a:rPr>
              <a:t> – </a:t>
            </a:r>
            <a:r>
              <a:rPr lang="en-US" sz="2000" b="1" dirty="0" err="1" smtClean="0">
                <a:solidFill>
                  <a:srgbClr val="000000"/>
                </a:solidFill>
              </a:rPr>
              <a:t>οι</a:t>
            </a:r>
            <a:r>
              <a:rPr lang="en-US" sz="2000" b="1" dirty="0" smtClean="0">
                <a:solidFill>
                  <a:srgbClr val="000000"/>
                </a:solidFill>
              </a:rPr>
              <a:t> </a:t>
            </a:r>
            <a:r>
              <a:rPr lang="en-US" sz="2000" b="1" dirty="0" err="1" smtClean="0">
                <a:solidFill>
                  <a:srgbClr val="000000"/>
                </a:solidFill>
              </a:rPr>
              <a:t>πλάκες</a:t>
            </a:r>
            <a:r>
              <a:rPr lang="en-US" sz="2000" b="1" dirty="0" smtClean="0">
                <a:solidFill>
                  <a:srgbClr val="000000"/>
                </a:solidFill>
              </a:rPr>
              <a:t> </a:t>
            </a:r>
            <a:r>
              <a:rPr lang="en-US" sz="2000" b="1" dirty="0" err="1" smtClean="0">
                <a:solidFill>
                  <a:srgbClr val="000000"/>
                </a:solidFill>
              </a:rPr>
              <a:t>έχουν</a:t>
            </a:r>
            <a:r>
              <a:rPr lang="en-US" sz="2000" b="1" dirty="0" smtClean="0">
                <a:solidFill>
                  <a:srgbClr val="000000"/>
                </a:solidFill>
              </a:rPr>
              <a:t> </a:t>
            </a:r>
            <a:r>
              <a:rPr lang="en-US" sz="2000" b="1" dirty="0" err="1" smtClean="0">
                <a:solidFill>
                  <a:srgbClr val="000000"/>
                </a:solidFill>
              </a:rPr>
              <a:t>φορτία</a:t>
            </a:r>
            <a:r>
              <a:rPr lang="en-US" sz="2000" b="1" dirty="0" smtClean="0">
                <a:solidFill>
                  <a:srgbClr val="000000"/>
                </a:solidFill>
              </a:rPr>
              <a:t> </a:t>
            </a:r>
            <a:r>
              <a:rPr lang="en-US" sz="2000" b="1" dirty="0" err="1" smtClean="0">
                <a:solidFill>
                  <a:srgbClr val="000000"/>
                </a:solidFill>
              </a:rPr>
              <a:t>ίσης</a:t>
            </a:r>
            <a:r>
              <a:rPr lang="en-US" sz="2000" b="1" dirty="0" smtClean="0">
                <a:solidFill>
                  <a:srgbClr val="000000"/>
                </a:solidFill>
              </a:rPr>
              <a:t> </a:t>
            </a:r>
            <a:r>
              <a:rPr lang="el-GR" sz="2000" b="1" dirty="0" smtClean="0">
                <a:solidFill>
                  <a:srgbClr val="000000"/>
                </a:solidFill>
              </a:rPr>
              <a:t>απόλυτης </a:t>
            </a:r>
            <a:r>
              <a:rPr lang="en-US" sz="2000" b="1" dirty="0" err="1" smtClean="0">
                <a:solidFill>
                  <a:srgbClr val="000000"/>
                </a:solidFill>
              </a:rPr>
              <a:t>τιμής</a:t>
            </a:r>
            <a:r>
              <a:rPr lang="en-US" sz="2000" b="1" dirty="0" smtClean="0">
                <a:solidFill>
                  <a:srgbClr val="000000"/>
                </a:solidFill>
              </a:rPr>
              <a:t> </a:t>
            </a:r>
            <a:r>
              <a:rPr lang="en-US" sz="2000" b="1" dirty="0" err="1" smtClean="0">
                <a:solidFill>
                  <a:srgbClr val="000000"/>
                </a:solidFill>
              </a:rPr>
              <a:t>και</a:t>
            </a:r>
            <a:r>
              <a:rPr lang="en-US" sz="2000" b="1" dirty="0" smtClean="0">
                <a:solidFill>
                  <a:srgbClr val="000000"/>
                </a:solidFill>
              </a:rPr>
              <a:t> </a:t>
            </a:r>
            <a:r>
              <a:rPr lang="en-US" sz="2000" b="1" dirty="0" err="1" smtClean="0">
                <a:solidFill>
                  <a:srgbClr val="000000"/>
                </a:solidFill>
              </a:rPr>
              <a:t>αντίθετου</a:t>
            </a:r>
            <a:r>
              <a:rPr lang="en-US" sz="2000" b="1" dirty="0" smtClean="0">
                <a:solidFill>
                  <a:srgbClr val="000000"/>
                </a:solidFill>
              </a:rPr>
              <a:t> </a:t>
            </a:r>
            <a:r>
              <a:rPr lang="en-US" sz="2000" b="1" dirty="0" err="1" smtClean="0">
                <a:solidFill>
                  <a:srgbClr val="000000"/>
                </a:solidFill>
              </a:rPr>
              <a:t>προσήμου</a:t>
            </a:r>
            <a:r>
              <a:rPr lang="el-GR" sz="2000" b="1" dirty="0" smtClean="0">
                <a:solidFill>
                  <a:srgbClr val="000000"/>
                </a:solidFill>
              </a:rPr>
              <a:t>.</a:t>
            </a:r>
            <a:endParaRPr lang="en-US" sz="2000" b="1" dirty="0" smtClean="0">
              <a:solidFill>
                <a:srgbClr val="000000"/>
              </a:solidFill>
            </a:endParaRPr>
          </a:p>
          <a:p>
            <a:pPr marL="273050" indent="-273050" algn="just"/>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ηλεκτρικό</a:t>
            </a:r>
            <a:r>
              <a:rPr lang="en-US" sz="2000" b="1" dirty="0" smtClean="0">
                <a:solidFill>
                  <a:srgbClr val="000000"/>
                </a:solidFill>
              </a:rPr>
              <a:t> </a:t>
            </a:r>
            <a:r>
              <a:rPr lang="en-US" sz="2000" b="1" dirty="0" err="1" smtClean="0">
                <a:solidFill>
                  <a:srgbClr val="000000"/>
                </a:solidFill>
              </a:rPr>
              <a:t>πεδίο</a:t>
            </a:r>
            <a:r>
              <a:rPr lang="en-US"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 </a:t>
            </a:r>
            <a:r>
              <a:rPr lang="en-US" sz="2000" b="1" dirty="0" err="1" smtClean="0">
                <a:solidFill>
                  <a:srgbClr val="000000"/>
                </a:solidFill>
              </a:rPr>
              <a:t>ομογενές</a:t>
            </a:r>
            <a:r>
              <a:rPr lang="en-US" sz="2000" b="1" dirty="0" smtClean="0">
                <a:solidFill>
                  <a:srgbClr val="000000"/>
                </a:solidFill>
              </a:rPr>
              <a:t> </a:t>
            </a:r>
            <a:r>
              <a:rPr lang="el-GR" sz="2000" b="1" dirty="0" smtClean="0">
                <a:solidFill>
                  <a:srgbClr val="000000"/>
                </a:solidFill>
              </a:rPr>
              <a:t>μεταξύ</a:t>
            </a:r>
            <a:r>
              <a:rPr lang="en-US" sz="2000" b="1" dirty="0" smtClean="0">
                <a:solidFill>
                  <a:srgbClr val="000000"/>
                </a:solidFill>
              </a:rPr>
              <a:t> τ</a:t>
            </a:r>
            <a:r>
              <a:rPr lang="el-GR" sz="2000" b="1" dirty="0" smtClean="0">
                <a:solidFill>
                  <a:srgbClr val="000000"/>
                </a:solidFill>
              </a:rPr>
              <a:t>ων</a:t>
            </a:r>
            <a:r>
              <a:rPr lang="en-US" sz="2000" b="1" dirty="0" smtClean="0">
                <a:solidFill>
                  <a:srgbClr val="000000"/>
                </a:solidFill>
              </a:rPr>
              <a:t> </a:t>
            </a:r>
            <a:r>
              <a:rPr lang="en-US" sz="2000" b="1" dirty="0" err="1" smtClean="0">
                <a:solidFill>
                  <a:srgbClr val="000000"/>
                </a:solidFill>
              </a:rPr>
              <a:t>πλ</a:t>
            </a:r>
            <a:r>
              <a:rPr lang="el-GR" sz="2000" b="1" dirty="0" err="1" smtClean="0">
                <a:solidFill>
                  <a:srgbClr val="000000"/>
                </a:solidFill>
              </a:rPr>
              <a:t>ακών</a:t>
            </a:r>
            <a:r>
              <a:rPr lang="en-US" sz="2000" b="1" dirty="0" smtClean="0">
                <a:solidFill>
                  <a:srgbClr val="000000"/>
                </a:solidFill>
              </a:rPr>
              <a:t> </a:t>
            </a:r>
            <a:r>
              <a:rPr lang="en-US" sz="2000" b="1" dirty="0" err="1" smtClean="0">
                <a:solidFill>
                  <a:srgbClr val="000000"/>
                </a:solidFill>
              </a:rPr>
              <a:t>και</a:t>
            </a:r>
            <a:r>
              <a:rPr lang="en-US" sz="2000" b="1" dirty="0" smtClean="0">
                <a:solidFill>
                  <a:srgbClr val="000000"/>
                </a:solidFill>
              </a:rPr>
              <a:t> </a:t>
            </a:r>
            <a:r>
              <a:rPr lang="en-US" sz="2000" b="1" dirty="0" err="1" smtClean="0">
                <a:solidFill>
                  <a:srgbClr val="000000"/>
                </a:solidFill>
              </a:rPr>
              <a:t>μηδενικό</a:t>
            </a:r>
            <a:r>
              <a:rPr lang="en-US" sz="2000" b="1" dirty="0" smtClean="0">
                <a:solidFill>
                  <a:srgbClr val="000000"/>
                </a:solidFill>
              </a:rPr>
              <a:t> </a:t>
            </a:r>
            <a:r>
              <a:rPr lang="en-US" sz="2000" b="1" dirty="0" err="1" smtClean="0">
                <a:solidFill>
                  <a:srgbClr val="000000"/>
                </a:solidFill>
              </a:rPr>
              <a:t>σε</a:t>
            </a:r>
            <a:r>
              <a:rPr lang="en-US" sz="2000" b="1" dirty="0" smtClean="0">
                <a:solidFill>
                  <a:srgbClr val="000000"/>
                </a:solidFill>
              </a:rPr>
              <a:t> </a:t>
            </a:r>
            <a:r>
              <a:rPr lang="en-US" sz="2000" b="1" dirty="0" err="1" smtClean="0">
                <a:solidFill>
                  <a:srgbClr val="000000"/>
                </a:solidFill>
              </a:rPr>
              <a:t>οποιοδήποτε</a:t>
            </a:r>
            <a:r>
              <a:rPr lang="en-US" sz="2000" b="1" dirty="0" smtClean="0">
                <a:solidFill>
                  <a:srgbClr val="000000"/>
                </a:solidFill>
              </a:rPr>
              <a:t> </a:t>
            </a:r>
            <a:r>
              <a:rPr lang="en-US" sz="2000" b="1" dirty="0" err="1" smtClean="0">
                <a:solidFill>
                  <a:srgbClr val="000000"/>
                </a:solidFill>
              </a:rPr>
              <a:t>άλλο</a:t>
            </a:r>
            <a:r>
              <a:rPr lang="en-US" sz="2000" b="1" dirty="0" smtClean="0">
                <a:solidFill>
                  <a:srgbClr val="000000"/>
                </a:solidFill>
              </a:rPr>
              <a:t> </a:t>
            </a:r>
            <a:r>
              <a:rPr lang="en-US" sz="2000" b="1" dirty="0" err="1" smtClean="0">
                <a:solidFill>
                  <a:srgbClr val="000000"/>
                </a:solidFill>
              </a:rPr>
              <a:t>σημείο</a:t>
            </a:r>
            <a:r>
              <a:rPr lang="en-US" sz="2000" b="1" dirty="0" smtClean="0">
                <a:solidFill>
                  <a:srgbClr val="000000"/>
                </a:solidFill>
              </a:rPr>
              <a:t>.</a:t>
            </a:r>
          </a:p>
          <a:p>
            <a:pPr marL="179388" indent="-179388" algn="just"/>
            <a:r>
              <a:rPr lang="el-GR" sz="2000" b="1" dirty="0" smtClean="0">
                <a:solidFill>
                  <a:srgbClr val="000000"/>
                </a:solidFill>
              </a:rPr>
              <a:t> </a:t>
            </a:r>
            <a:r>
              <a:rPr lang="en-US" sz="2000" b="1" dirty="0" smtClean="0">
                <a:solidFill>
                  <a:srgbClr val="000000"/>
                </a:solidFill>
              </a:rPr>
              <a:t>Η </a:t>
            </a:r>
            <a:r>
              <a:rPr lang="en-US" sz="2000" b="1" dirty="0" err="1" smtClean="0">
                <a:solidFill>
                  <a:srgbClr val="000000"/>
                </a:solidFill>
              </a:rPr>
              <a:t>χωρητικότητα</a:t>
            </a:r>
            <a:r>
              <a:rPr lang="en-US" sz="2000" b="1" dirty="0" smtClean="0">
                <a:solidFill>
                  <a:srgbClr val="000000"/>
                </a:solidFill>
              </a:rPr>
              <a:t> </a:t>
            </a:r>
            <a:r>
              <a:rPr lang="en-US" sz="2000" b="1" dirty="0" err="1" smtClean="0">
                <a:solidFill>
                  <a:srgbClr val="000000"/>
                </a:solidFill>
              </a:rPr>
              <a:t>είναι</a:t>
            </a:r>
            <a:r>
              <a:rPr lang="en-US" sz="2000" b="1" dirty="0" smtClean="0">
                <a:solidFill>
                  <a:srgbClr val="000000"/>
                </a:solidFill>
              </a:rPr>
              <a:t> </a:t>
            </a:r>
            <a:r>
              <a:rPr lang="en-US" sz="2000" b="1" dirty="0" err="1" smtClean="0">
                <a:solidFill>
                  <a:srgbClr val="000000"/>
                </a:solidFill>
              </a:rPr>
              <a:t>ανάλογη</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εμβαδού</a:t>
            </a:r>
            <a:r>
              <a:rPr lang="en-US" sz="2000" b="1" dirty="0" smtClean="0">
                <a:solidFill>
                  <a:srgbClr val="000000"/>
                </a:solidFill>
              </a:rPr>
              <a:t> </a:t>
            </a:r>
            <a:r>
              <a:rPr lang="el-GR" sz="2000" b="1" dirty="0" smtClean="0">
                <a:solidFill>
                  <a:srgbClr val="000000"/>
                </a:solidFill>
              </a:rPr>
              <a:t>της </a:t>
            </a:r>
            <a:r>
              <a:rPr lang="en-US" sz="2000" b="1" dirty="0" err="1" smtClean="0">
                <a:solidFill>
                  <a:srgbClr val="000000"/>
                </a:solidFill>
              </a:rPr>
              <a:t>επιφάνειας</a:t>
            </a:r>
            <a:r>
              <a:rPr lang="en-US" sz="2000" b="1" dirty="0" smtClean="0">
                <a:solidFill>
                  <a:srgbClr val="000000"/>
                </a:solidFill>
              </a:rPr>
              <a:t> </a:t>
            </a:r>
            <a:r>
              <a:rPr lang="en-US" sz="2000" b="1" dirty="0" err="1" smtClean="0">
                <a:solidFill>
                  <a:srgbClr val="000000"/>
                </a:solidFill>
              </a:rPr>
              <a:t>των</a:t>
            </a:r>
            <a:r>
              <a:rPr lang="en-US" sz="2000" b="1" dirty="0" smtClean="0">
                <a:solidFill>
                  <a:srgbClr val="000000"/>
                </a:solidFill>
              </a:rPr>
              <a:t> </a:t>
            </a:r>
            <a:r>
              <a:rPr lang="en-US" sz="2000" b="1" dirty="0" err="1" smtClean="0">
                <a:solidFill>
                  <a:srgbClr val="000000"/>
                </a:solidFill>
              </a:rPr>
              <a:t>πλακών</a:t>
            </a:r>
            <a:r>
              <a:rPr lang="en-US" sz="2000" b="1" dirty="0" smtClean="0">
                <a:solidFill>
                  <a:srgbClr val="000000"/>
                </a:solidFill>
              </a:rPr>
              <a:t> </a:t>
            </a:r>
            <a:r>
              <a:rPr lang="en-US" sz="2000" b="1" dirty="0" err="1" smtClean="0">
                <a:solidFill>
                  <a:srgbClr val="000000"/>
                </a:solidFill>
              </a:rPr>
              <a:t>και</a:t>
            </a:r>
            <a:r>
              <a:rPr lang="en-US" sz="2000" b="1" dirty="0" smtClean="0">
                <a:solidFill>
                  <a:srgbClr val="000000"/>
                </a:solidFill>
              </a:rPr>
              <a:t> </a:t>
            </a:r>
            <a:r>
              <a:rPr lang="en-US" sz="2000" b="1" dirty="0" err="1" smtClean="0">
                <a:solidFill>
                  <a:srgbClr val="000000"/>
                </a:solidFill>
              </a:rPr>
              <a:t>αντιστρόφως</a:t>
            </a:r>
            <a:r>
              <a:rPr lang="en-US" sz="2000" b="1" dirty="0" smtClean="0">
                <a:solidFill>
                  <a:srgbClr val="000000"/>
                </a:solidFill>
              </a:rPr>
              <a:t> </a:t>
            </a:r>
            <a:r>
              <a:rPr lang="en-US" sz="2000" b="1" dirty="0" err="1" smtClean="0">
                <a:solidFill>
                  <a:srgbClr val="000000"/>
                </a:solidFill>
              </a:rPr>
              <a:t>ανάλογη</a:t>
            </a:r>
            <a:r>
              <a:rPr lang="en-US" sz="2000" b="1" dirty="0" smtClean="0">
                <a:solidFill>
                  <a:srgbClr val="000000"/>
                </a:solidFill>
              </a:rPr>
              <a:t> </a:t>
            </a:r>
            <a:r>
              <a:rPr lang="en-US" sz="2000" b="1" dirty="0" err="1" smtClean="0">
                <a:solidFill>
                  <a:srgbClr val="000000"/>
                </a:solidFill>
              </a:rPr>
              <a:t>της</a:t>
            </a:r>
            <a:r>
              <a:rPr lang="en-US" sz="2000" b="1" dirty="0" smtClean="0">
                <a:solidFill>
                  <a:srgbClr val="000000"/>
                </a:solidFill>
              </a:rPr>
              <a:t> </a:t>
            </a:r>
            <a:r>
              <a:rPr lang="en-US" sz="2000" b="1" dirty="0" err="1" smtClean="0">
                <a:solidFill>
                  <a:srgbClr val="000000"/>
                </a:solidFill>
              </a:rPr>
              <a:t>απόστασης</a:t>
            </a:r>
            <a:r>
              <a:rPr lang="el-GR" sz="2000" b="1" dirty="0" smtClean="0">
                <a:solidFill>
                  <a:srgbClr val="000000"/>
                </a:solidFill>
              </a:rPr>
              <a:t> των πλακών</a:t>
            </a:r>
            <a:r>
              <a:rPr lang="en-US" sz="2000" b="1" dirty="0" smtClean="0">
                <a:solidFill>
                  <a:srgbClr val="000000"/>
                </a:solidFill>
              </a:rPr>
              <a:t>.</a:t>
            </a:r>
          </a:p>
        </p:txBody>
      </p:sp>
      <p:graphicFrame>
        <p:nvGraphicFramePr>
          <p:cNvPr id="3074" name="Object 0"/>
          <p:cNvGraphicFramePr>
            <a:graphicFrameLocks noChangeAspect="1"/>
          </p:cNvGraphicFramePr>
          <p:nvPr/>
        </p:nvGraphicFramePr>
        <p:xfrm>
          <a:off x="2965450" y="4630738"/>
          <a:ext cx="6132513" cy="1012825"/>
        </p:xfrm>
        <a:graphic>
          <a:graphicData uri="http://schemas.openxmlformats.org/presentationml/2006/ole">
            <mc:AlternateContent xmlns:mc="http://schemas.openxmlformats.org/markup-compatibility/2006">
              <mc:Choice xmlns:v="urn:schemas-microsoft-com:vml" Requires="v">
                <p:oleObj spid="_x0000_s500744" name="Equation" r:id="rId3" imgW="2019240" imgH="444240" progId="Equation.DSMT4">
                  <p:embed/>
                </p:oleObj>
              </mc:Choice>
              <mc:Fallback>
                <p:oleObj name="Equation" r:id="rId3" imgW="2019240" imgH="444240" progId="Equation.DSMT4">
                  <p:embed/>
                  <p:pic>
                    <p:nvPicPr>
                      <p:cNvPr id="0" name="Object 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5450" y="4630738"/>
                        <a:ext cx="6132513" cy="1012825"/>
                      </a:xfrm>
                      <a:prstGeom prst="rect">
                        <a:avLst/>
                      </a:prstGeom>
                      <a:solidFill>
                        <a:srgbClr val="FF9900"/>
                      </a:solidFill>
                    </p:spPr>
                  </p:pic>
                </p:oleObj>
              </mc:Fallback>
            </mc:AlternateContent>
          </a:graphicData>
        </a:graphic>
      </p:graphicFrame>
      <p:sp>
        <p:nvSpPr>
          <p:cNvPr id="7" name="6 - Θέση αριθμού διαφάνειας"/>
          <p:cNvSpPr>
            <a:spLocks noGrp="1"/>
          </p:cNvSpPr>
          <p:nvPr>
            <p:ph type="sldNum" sz="quarter" idx="12"/>
          </p:nvPr>
        </p:nvSpPr>
        <p:spPr/>
        <p:txBody>
          <a:bodyPr/>
          <a:lstStyle/>
          <a:p>
            <a:fld id="{C2F5A187-A889-495D-B202-899DA2CF5BAE}" type="slidenum">
              <a:rPr lang="en-US" smtClean="0"/>
              <a:pPr/>
              <a:t>88</a:t>
            </a:fld>
            <a:endParaRPr 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1019503" y="134006"/>
            <a:ext cx="10058400" cy="579438"/>
          </a:xfrm>
        </p:spPr>
        <p:txBody>
          <a:bodyPr>
            <a:normAutofit fontScale="90000"/>
          </a:bodyPr>
          <a:lstStyle/>
          <a:p>
            <a:pPr algn="ctr"/>
            <a:r>
              <a:rPr lang="en-US" dirty="0" err="1" smtClean="0">
                <a:solidFill>
                  <a:srgbClr val="0D3857"/>
                </a:solidFill>
              </a:rPr>
              <a:t>Χωρητικότητα</a:t>
            </a:r>
            <a:r>
              <a:rPr lang="en-US" dirty="0" smtClean="0">
                <a:solidFill>
                  <a:srgbClr val="0D3857"/>
                </a:solidFill>
              </a:rPr>
              <a:t> </a:t>
            </a:r>
            <a:r>
              <a:rPr lang="en-US" dirty="0" err="1" smtClean="0">
                <a:solidFill>
                  <a:srgbClr val="0D3857"/>
                </a:solidFill>
              </a:rPr>
              <a:t>κυλινδρικού</a:t>
            </a:r>
            <a:r>
              <a:rPr lang="en-US" dirty="0" smtClean="0">
                <a:solidFill>
                  <a:srgbClr val="0D3857"/>
                </a:solidFill>
              </a:rPr>
              <a:t> </a:t>
            </a:r>
            <a:r>
              <a:rPr lang="en-US" dirty="0" err="1" smtClean="0">
                <a:solidFill>
                  <a:srgbClr val="0D3857"/>
                </a:solidFill>
              </a:rPr>
              <a:t>πυκνωτή</a:t>
            </a:r>
            <a:endParaRPr lang="en-US" dirty="0" smtClean="0">
              <a:solidFill>
                <a:srgbClr val="0D3857"/>
              </a:solidFill>
            </a:endParaRPr>
          </a:p>
        </p:txBody>
      </p:sp>
      <p:sp>
        <p:nvSpPr>
          <p:cNvPr id="4100" name="Rectangle 3"/>
          <p:cNvSpPr>
            <a:spLocks noGrp="1" noChangeArrowheads="1"/>
          </p:cNvSpPr>
          <p:nvPr>
            <p:ph type="body" sz="half" idx="1"/>
          </p:nvPr>
        </p:nvSpPr>
        <p:spPr/>
        <p:txBody>
          <a:bodyPr/>
          <a:lstStyle/>
          <a:p>
            <a:pPr marL="0" indent="0">
              <a:defRPr/>
            </a:pPr>
            <a:r>
              <a:rPr lang="el-GR" sz="2000" b="1" dirty="0" smtClean="0">
                <a:solidFill>
                  <a:srgbClr val="000000"/>
                </a:solidFill>
              </a:rPr>
              <a:t>Δ</a:t>
            </a:r>
            <a:r>
              <a:rPr lang="en-US" sz="2000" b="1" i="1" dirty="0" smtClean="0">
                <a:solidFill>
                  <a:srgbClr val="000000"/>
                </a:solidFill>
              </a:rPr>
              <a:t>V</a:t>
            </a:r>
            <a:r>
              <a:rPr lang="en-US" sz="2000" b="1" dirty="0" smtClean="0">
                <a:solidFill>
                  <a:srgbClr val="000000"/>
                </a:solidFill>
              </a:rPr>
              <a:t> = –</a:t>
            </a:r>
            <a:r>
              <a:rPr lang="en-US" sz="2000" b="1" spc="100" dirty="0" smtClean="0">
                <a:solidFill>
                  <a:srgbClr val="000000"/>
                </a:solidFill>
              </a:rPr>
              <a:t>2</a:t>
            </a:r>
            <a:r>
              <a:rPr lang="en-US" sz="2000" b="1" i="1" spc="100" dirty="0" smtClean="0">
                <a:solidFill>
                  <a:srgbClr val="000000"/>
                </a:solidFill>
              </a:rPr>
              <a:t>k</a:t>
            </a:r>
            <a:r>
              <a:rPr lang="en-US" sz="2000" b="1" i="1" spc="100" baseline="-25000" dirty="0" smtClean="0">
                <a:solidFill>
                  <a:srgbClr val="000000"/>
                </a:solidFill>
              </a:rPr>
              <a:t>e</a:t>
            </a:r>
            <a:r>
              <a:rPr lang="en-US" sz="2000" b="1" i="1" spc="100" dirty="0" smtClean="0">
                <a:solidFill>
                  <a:srgbClr val="000000"/>
                </a:solidFill>
                <a:cs typeface="Arial" charset="0"/>
                <a:sym typeface="Symbol" pitchFamily="18" charset="2"/>
              </a:rPr>
              <a:t></a:t>
            </a:r>
            <a:r>
              <a:rPr lang="en-US" sz="2000" b="1" spc="100" dirty="0" smtClean="0">
                <a:solidFill>
                  <a:srgbClr val="000000"/>
                </a:solidFill>
              </a:rPr>
              <a:t>ln (</a:t>
            </a:r>
            <a:r>
              <a:rPr lang="en-US" sz="2000" b="1" i="1" spc="100" dirty="0" smtClean="0">
                <a:solidFill>
                  <a:srgbClr val="000000"/>
                </a:solidFill>
              </a:rPr>
              <a:t>b</a:t>
            </a:r>
            <a:r>
              <a:rPr lang="en-US" sz="2000" b="1" spc="100" dirty="0" smtClean="0">
                <a:solidFill>
                  <a:srgbClr val="000000"/>
                </a:solidFill>
              </a:rPr>
              <a:t>/</a:t>
            </a:r>
            <a:r>
              <a:rPr lang="el-GR" sz="2000" b="1" i="1" spc="100" dirty="0" smtClean="0">
                <a:solidFill>
                  <a:srgbClr val="000000"/>
                </a:solidFill>
              </a:rPr>
              <a:t>α</a:t>
            </a:r>
            <a:r>
              <a:rPr lang="en-US" sz="2000" b="1" spc="100" dirty="0" smtClean="0">
                <a:solidFill>
                  <a:srgbClr val="000000"/>
                </a:solidFill>
              </a:rPr>
              <a:t>)</a:t>
            </a:r>
          </a:p>
          <a:p>
            <a:pPr marL="0" indent="0">
              <a:defRPr/>
            </a:pPr>
            <a:r>
              <a:rPr lang="en-US" sz="2000" b="1" i="1" dirty="0" smtClean="0">
                <a:solidFill>
                  <a:srgbClr val="000000"/>
                </a:solidFill>
                <a:sym typeface="Symbol" pitchFamily="18" charset="2"/>
              </a:rPr>
              <a:t></a:t>
            </a:r>
            <a:r>
              <a:rPr lang="en-US" sz="2000" b="1" dirty="0" smtClean="0">
                <a:solidFill>
                  <a:srgbClr val="000000"/>
                </a:solidFill>
              </a:rPr>
              <a:t> = Q</a:t>
            </a:r>
            <a:r>
              <a:rPr lang="el-GR" sz="2000" b="1" dirty="0" smtClean="0">
                <a:solidFill>
                  <a:srgbClr val="000000"/>
                </a:solidFill>
              </a:rPr>
              <a:t> </a:t>
            </a:r>
            <a:r>
              <a:rPr lang="en-US" sz="2000" b="1" dirty="0" smtClean="0">
                <a:solidFill>
                  <a:srgbClr val="000000"/>
                </a:solidFill>
              </a:rPr>
              <a:t>/</a:t>
            </a:r>
            <a:r>
              <a:rPr lang="el-GR" sz="2000" b="1" dirty="0" smtClean="0">
                <a:solidFill>
                  <a:srgbClr val="000000"/>
                </a:solidFill>
              </a:rPr>
              <a:t> </a:t>
            </a:r>
            <a:r>
              <a:rPr lang="en-US" sz="2000" b="1" dirty="0" smtClean="0">
                <a:solidFill>
                  <a:srgbClr val="000000"/>
                </a:solidFill>
              </a:rPr>
              <a:t>l</a:t>
            </a:r>
          </a:p>
          <a:p>
            <a:pPr marL="0" indent="0">
              <a:defRPr/>
            </a:pPr>
            <a:r>
              <a:rPr lang="en-US" sz="2000" b="1" dirty="0" smtClean="0">
                <a:solidFill>
                  <a:srgbClr val="000000"/>
                </a:solidFill>
              </a:rPr>
              <a:t>Η </a:t>
            </a:r>
            <a:r>
              <a:rPr lang="en-US" sz="2000" b="1" dirty="0" err="1" smtClean="0">
                <a:solidFill>
                  <a:srgbClr val="000000"/>
                </a:solidFill>
              </a:rPr>
              <a:t>χωρητικότητα</a:t>
            </a:r>
            <a:r>
              <a:rPr lang="en-US" sz="2000" b="1" dirty="0" smtClean="0">
                <a:solidFill>
                  <a:srgbClr val="000000"/>
                </a:solidFill>
              </a:rPr>
              <a:t> </a:t>
            </a:r>
            <a:r>
              <a:rPr lang="el-GR" sz="2000" b="1" dirty="0" smtClean="0">
                <a:solidFill>
                  <a:srgbClr val="000000"/>
                </a:solidFill>
              </a:rPr>
              <a:t>ισούται</a:t>
            </a:r>
            <a:r>
              <a:rPr lang="en-US" sz="2000" b="1" dirty="0" smtClean="0">
                <a:solidFill>
                  <a:srgbClr val="000000"/>
                </a:solidFill>
              </a:rPr>
              <a:t> </a:t>
            </a:r>
            <a:r>
              <a:rPr lang="en-US" sz="2000" b="1" dirty="0" err="1" smtClean="0">
                <a:solidFill>
                  <a:srgbClr val="000000"/>
                </a:solidFill>
              </a:rPr>
              <a:t>με</a:t>
            </a:r>
            <a:r>
              <a:rPr lang="en-US" sz="2000" b="1" dirty="0" smtClean="0">
                <a:solidFill>
                  <a:srgbClr val="000000"/>
                </a:solidFill>
              </a:rPr>
              <a:t>:</a:t>
            </a:r>
          </a:p>
          <a:p>
            <a:pPr marL="0" indent="0">
              <a:defRPr/>
            </a:pPr>
            <a:endParaRPr lang="en-US" dirty="0" smtClean="0">
              <a:solidFill>
                <a:srgbClr val="000000"/>
              </a:solidFill>
            </a:endParaRPr>
          </a:p>
        </p:txBody>
      </p:sp>
      <p:graphicFrame>
        <p:nvGraphicFramePr>
          <p:cNvPr id="4098" name="Object 10"/>
          <p:cNvGraphicFramePr>
            <a:graphicFrameLocks noChangeAspect="1"/>
          </p:cNvGraphicFramePr>
          <p:nvPr/>
        </p:nvGraphicFramePr>
        <p:xfrm>
          <a:off x="808038" y="3160713"/>
          <a:ext cx="4813300" cy="1127125"/>
        </p:xfrm>
        <a:graphic>
          <a:graphicData uri="http://schemas.openxmlformats.org/presentationml/2006/ole">
            <mc:AlternateContent xmlns:mc="http://schemas.openxmlformats.org/markup-compatibility/2006">
              <mc:Choice xmlns:v="urn:schemas-microsoft-com:vml" Requires="v">
                <p:oleObj spid="_x0000_s501768" name="Equation" r:id="rId3" imgW="1422360" imgH="444240" progId="Equation.DSMT4">
                  <p:embed/>
                </p:oleObj>
              </mc:Choice>
              <mc:Fallback>
                <p:oleObj name="Equation" r:id="rId3" imgW="1422360" imgH="444240" progId="Equation.DSMT4">
                  <p:embed/>
                  <p:pic>
                    <p:nvPicPr>
                      <p:cNvPr id="0"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038" y="3160713"/>
                        <a:ext cx="4813300" cy="1127125"/>
                      </a:xfrm>
                      <a:prstGeom prst="rect">
                        <a:avLst/>
                      </a:prstGeom>
                      <a:solidFill>
                        <a:srgbClr val="FF9900"/>
                      </a:solidFill>
                    </p:spPr>
                  </p:pic>
                </p:oleObj>
              </mc:Fallback>
            </mc:AlternateContent>
          </a:graphicData>
        </a:graphic>
      </p:graphicFrame>
      <p:pic>
        <p:nvPicPr>
          <p:cNvPr id="4102" name="Picture 8" descr="27819_2604"/>
          <p:cNvPicPr>
            <a:picLocks noChangeAspect="1" noChangeArrowheads="1"/>
          </p:cNvPicPr>
          <p:nvPr/>
        </p:nvPicPr>
        <p:blipFill>
          <a:blip r:embed="rId5" cstate="print"/>
          <a:srcRect r="52505"/>
          <a:stretch>
            <a:fillRect/>
          </a:stretch>
        </p:blipFill>
        <p:spPr bwMode="auto">
          <a:xfrm>
            <a:off x="7247467" y="1597025"/>
            <a:ext cx="3606800" cy="4244975"/>
          </a:xfrm>
          <a:prstGeom prst="rect">
            <a:avLst/>
          </a:prstGeom>
          <a:noFill/>
          <a:ln w="9525">
            <a:noFill/>
            <a:miter lim="800000"/>
            <a:headEnd/>
            <a:tailEnd/>
          </a:ln>
          <a:scene3d>
            <a:camera prst="orthographicFront"/>
            <a:lightRig rig="threePt" dir="t"/>
          </a:scene3d>
          <a:sp3d>
            <a:bevelT/>
          </a:sp3d>
        </p:spPr>
      </p:pic>
      <p:sp>
        <p:nvSpPr>
          <p:cNvPr id="8" name="7 - Θέση αριθμού διαφάνειας"/>
          <p:cNvSpPr>
            <a:spLocks noGrp="1"/>
          </p:cNvSpPr>
          <p:nvPr>
            <p:ph type="sldNum" sz="quarter" idx="12"/>
          </p:nvPr>
        </p:nvSpPr>
        <p:spPr/>
        <p:txBody>
          <a:bodyPr/>
          <a:lstStyle/>
          <a:p>
            <a:pPr>
              <a:defRPr/>
            </a:pPr>
            <a:fld id="{1A5AFEB3-9FE6-4F28-B17E-F12F1808A410}" type="slidenum">
              <a:rPr lang="en-US" altLang="en-US" smtClean="0"/>
              <a:pPr>
                <a:defRPr/>
              </a:pPr>
              <a:t>89</a:t>
            </a:fld>
            <a:endParaRPr lang="en-US" alt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101" name="Text Box 5"/>
          <p:cNvSpPr txBox="1">
            <a:spLocks noChangeArrowheads="1"/>
          </p:cNvSpPr>
          <p:nvPr/>
        </p:nvSpPr>
        <p:spPr bwMode="auto">
          <a:xfrm>
            <a:off x="203200" y="2997200"/>
            <a:ext cx="4165600" cy="371513"/>
          </a:xfrm>
          <a:prstGeom prst="rect">
            <a:avLst/>
          </a:prstGeom>
          <a:solidFill>
            <a:schemeClr val="accent1">
              <a:lumMod val="40000"/>
              <a:lumOff val="60000"/>
            </a:schemeClr>
          </a:solidFill>
          <a:ln w="9525">
            <a:solidFill>
              <a:srgbClr val="FF6600"/>
            </a:solidFill>
            <a:miter lim="800000"/>
            <a:headEnd/>
            <a:tailEnd/>
          </a:ln>
          <a:effectLst>
            <a:outerShdw dist="35921" dir="2700000" algn="ctr" rotWithShape="0">
              <a:schemeClr val="bg2"/>
            </a:outerShdw>
          </a:effectLst>
          <a:scene3d>
            <a:camera prst="orthographicFront"/>
            <a:lightRig rig="threePt" dir="t"/>
          </a:scene3d>
          <a:sp3d>
            <a:bevelT/>
          </a:sp3d>
        </p:spPr>
        <p:txBody>
          <a:bodyPr lIns="90000" tIns="46800" rIns="90000" bIns="46800">
            <a:spAutoFit/>
          </a:bodyPr>
          <a:lstStyle/>
          <a:p>
            <a:r>
              <a:rPr lang="el-GR" b="1"/>
              <a:t>Κλασματικό ηλεκτρικό φορτίο</a:t>
            </a:r>
            <a:endParaRPr lang="en-GB" b="1"/>
          </a:p>
        </p:txBody>
      </p:sp>
      <p:pic>
        <p:nvPicPr>
          <p:cNvPr id="516102" name="Picture 6" descr="atomicmodel"/>
          <p:cNvPicPr>
            <a:picLocks noChangeAspect="1" noChangeArrowheads="1"/>
          </p:cNvPicPr>
          <p:nvPr/>
        </p:nvPicPr>
        <p:blipFill>
          <a:blip r:embed="rId2" cstate="print"/>
          <a:srcRect/>
          <a:stretch>
            <a:fillRect/>
          </a:stretch>
        </p:blipFill>
        <p:spPr bwMode="auto">
          <a:xfrm>
            <a:off x="4572001" y="1828801"/>
            <a:ext cx="4855633" cy="3471863"/>
          </a:xfrm>
          <a:prstGeom prst="rect">
            <a:avLst/>
          </a:prstGeom>
          <a:noFill/>
          <a:effectLst>
            <a:outerShdw dist="35921" dir="2700000" algn="ctr" rotWithShape="0">
              <a:srgbClr val="808080"/>
            </a:outerShdw>
          </a:effectLst>
        </p:spPr>
      </p:pic>
      <p:sp>
        <p:nvSpPr>
          <p:cNvPr id="516103" name="AutoShape 7"/>
          <p:cNvSpPr>
            <a:spLocks noChangeArrowheads="1"/>
          </p:cNvSpPr>
          <p:nvPr/>
        </p:nvSpPr>
        <p:spPr bwMode="auto">
          <a:xfrm>
            <a:off x="5689600" y="2819400"/>
            <a:ext cx="2336800" cy="1752600"/>
          </a:xfrm>
          <a:prstGeom prst="wedgeEllipseCallout">
            <a:avLst>
              <a:gd name="adj1" fmla="val -143389"/>
              <a:gd name="adj2" fmla="val -70292"/>
            </a:avLst>
          </a:prstGeom>
          <a:noFill/>
          <a:ln w="38100">
            <a:solidFill>
              <a:srgbClr val="FF6600"/>
            </a:solidFill>
            <a:miter lim="800000"/>
            <a:headEnd/>
            <a:tailEnd/>
          </a:ln>
          <a:effectLst/>
        </p:spPr>
        <p:txBody>
          <a:bodyPr lIns="90000" tIns="46800" rIns="90000" bIns="46800"/>
          <a:lstStyle/>
          <a:p>
            <a:pPr>
              <a:spcBef>
                <a:spcPct val="0"/>
              </a:spcBef>
            </a:pPr>
            <a:endParaRPr lang="en-US">
              <a:latin typeface="Times New Roman" pitchFamily="18" charset="0"/>
            </a:endParaRPr>
          </a:p>
        </p:txBody>
      </p:sp>
      <p:sp>
        <p:nvSpPr>
          <p:cNvPr id="516105" name="AutoShape 9"/>
          <p:cNvSpPr>
            <a:spLocks noChangeArrowheads="1"/>
          </p:cNvSpPr>
          <p:nvPr/>
        </p:nvSpPr>
        <p:spPr bwMode="auto">
          <a:xfrm flipH="1">
            <a:off x="609600" y="2663285"/>
            <a:ext cx="626533" cy="371513"/>
          </a:xfrm>
          <a:prstGeom prst="curvedLeftArrow">
            <a:avLst>
              <a:gd name="adj1" fmla="val 42162"/>
              <a:gd name="adj2" fmla="val 84324"/>
              <a:gd name="adj3" fmla="val 33333"/>
            </a:avLst>
          </a:prstGeom>
          <a:solidFill>
            <a:srgbClr val="FF6600">
              <a:alpha val="50000"/>
            </a:srgbClr>
          </a:solidFill>
          <a:ln w="9525">
            <a:solidFill>
              <a:srgbClr val="000000"/>
            </a:solidFill>
            <a:miter lim="800000"/>
            <a:headEnd/>
            <a:tailEnd/>
          </a:ln>
          <a:effectLst/>
        </p:spPr>
        <p:txBody>
          <a:bodyPr lIns="90000" tIns="46800" rIns="90000" bIns="46800" anchor="ctr">
            <a:spAutoFit/>
          </a:bodyPr>
          <a:lstStyle/>
          <a:p>
            <a:endParaRPr lang="el-GR"/>
          </a:p>
        </p:txBody>
      </p:sp>
      <p:sp>
        <p:nvSpPr>
          <p:cNvPr id="516107" name="Text Box 11"/>
          <p:cNvSpPr txBox="1">
            <a:spLocks noChangeArrowheads="1"/>
          </p:cNvSpPr>
          <p:nvPr/>
        </p:nvSpPr>
        <p:spPr bwMode="auto">
          <a:xfrm>
            <a:off x="1905000" y="5554135"/>
            <a:ext cx="7941733" cy="525401"/>
          </a:xfrm>
          <a:prstGeom prst="rect">
            <a:avLst/>
          </a:prstGeom>
          <a:solidFill>
            <a:schemeClr val="accent1">
              <a:lumMod val="40000"/>
              <a:lumOff val="60000"/>
            </a:schemeClr>
          </a:solidFill>
          <a:ln w="25400">
            <a:noFill/>
            <a:miter lim="800000"/>
            <a:headEnd/>
            <a:tailEnd/>
          </a:ln>
          <a:effectLst>
            <a:outerShdw dist="35921" dir="2700000" algn="ctr" rotWithShape="0">
              <a:schemeClr val="bg2"/>
            </a:outerShdw>
          </a:effectLst>
          <a:scene3d>
            <a:camera prst="orthographicFront"/>
            <a:lightRig rig="threePt" dir="t"/>
          </a:scene3d>
          <a:sp3d>
            <a:bevelT/>
          </a:sp3d>
        </p:spPr>
        <p:txBody>
          <a:bodyPr wrap="square" lIns="90000" tIns="46800" rIns="90000" bIns="46800">
            <a:spAutoFit/>
          </a:bodyPr>
          <a:lstStyle/>
          <a:p>
            <a:r>
              <a:rPr lang="el-GR" sz="2800" b="1">
                <a:solidFill>
                  <a:srgbClr val="003399"/>
                </a:solidFill>
                <a:effectLst>
                  <a:outerShdw blurRad="38100" dist="38100" dir="2700000" algn="tl">
                    <a:srgbClr val="000000"/>
                  </a:outerShdw>
                </a:effectLst>
              </a:rPr>
              <a:t>Μπορούν να υπάρχουν ελεύθερα στη φύση;;</a:t>
            </a:r>
            <a:endParaRPr lang="en-GB" sz="2800" b="1">
              <a:solidFill>
                <a:srgbClr val="003399"/>
              </a:solidFill>
              <a:effectLst>
                <a:outerShdw blurRad="38100" dist="38100" dir="2700000" algn="tl">
                  <a:srgbClr val="000000"/>
                </a:outerShdw>
              </a:effectLst>
            </a:endParaRPr>
          </a:p>
        </p:txBody>
      </p:sp>
      <p:sp>
        <p:nvSpPr>
          <p:cNvPr id="10" name="Rectangle 10"/>
          <p:cNvSpPr>
            <a:spLocks noChangeArrowheads="1"/>
          </p:cNvSpPr>
          <p:nvPr/>
        </p:nvSpPr>
        <p:spPr bwMode="auto">
          <a:xfrm>
            <a:off x="3217302" y="304785"/>
            <a:ext cx="5232400" cy="579438"/>
          </a:xfrm>
          <a:prstGeom prst="rect">
            <a:avLst/>
          </a:prstGeom>
          <a:noFill/>
          <a:ln w="9525">
            <a:noFill/>
            <a:miter lim="800000"/>
            <a:headEnd/>
            <a:tailEnd/>
          </a:ln>
          <a:effectLst>
            <a:outerShdw dist="107763" dir="2700000" algn="ctr" rotWithShape="0">
              <a:schemeClr val="bg2"/>
            </a:outerShdw>
          </a:effectLst>
        </p:spPr>
        <p:txBody>
          <a:bodyPr wrap="square">
            <a:spAutoFit/>
          </a:bodyPr>
          <a:lstStyle/>
          <a:p>
            <a:pPr indent="180975" algn="ctr">
              <a:spcBef>
                <a:spcPct val="0"/>
              </a:spcBef>
            </a:pPr>
            <a:r>
              <a:rPr lang="el-GR" sz="3200" b="1" dirty="0">
                <a:solidFill>
                  <a:schemeClr val="accent2">
                    <a:lumMod val="40000"/>
                    <a:lumOff val="60000"/>
                  </a:schemeClr>
                </a:solidFill>
                <a:effectLst>
                  <a:outerShdw blurRad="38100" dist="38100" dir="2700000" algn="tl">
                    <a:srgbClr val="000000"/>
                  </a:outerShdw>
                </a:effectLst>
              </a:rPr>
              <a:t>Δομή του </a:t>
            </a:r>
            <a:r>
              <a:rPr lang="el-GR" sz="3200" b="1" dirty="0" smtClean="0">
                <a:solidFill>
                  <a:schemeClr val="accent2">
                    <a:lumMod val="40000"/>
                    <a:lumOff val="60000"/>
                  </a:schemeClr>
                </a:solidFill>
                <a:effectLst>
                  <a:outerShdw blurRad="38100" dist="38100" dir="2700000" algn="tl">
                    <a:srgbClr val="000000"/>
                  </a:outerShdw>
                </a:effectLst>
              </a:rPr>
              <a:t>πυρήνα</a:t>
            </a:r>
            <a:endParaRPr lang="en-US" sz="3200" b="1" dirty="0">
              <a:solidFill>
                <a:schemeClr val="accent2">
                  <a:lumMod val="40000"/>
                  <a:lumOff val="60000"/>
                </a:schemeClr>
              </a:solidFill>
              <a:effectLst>
                <a:outerShdw blurRad="38100" dist="38100" dir="2700000" algn="tl">
                  <a:srgbClr val="000000"/>
                </a:outerShdw>
              </a:effectLst>
            </a:endParaRPr>
          </a:p>
        </p:txBody>
      </p:sp>
      <p:sp>
        <p:nvSpPr>
          <p:cNvPr id="11" name="Text Box 1037"/>
          <p:cNvSpPr txBox="1">
            <a:spLocks noChangeArrowheads="1"/>
          </p:cNvSpPr>
          <p:nvPr/>
        </p:nvSpPr>
        <p:spPr bwMode="auto">
          <a:xfrm>
            <a:off x="1117600" y="1905000"/>
            <a:ext cx="2336800" cy="956288"/>
          </a:xfrm>
          <a:prstGeom prst="rect">
            <a:avLst/>
          </a:prstGeom>
          <a:solidFill>
            <a:schemeClr val="accent1">
              <a:lumMod val="40000"/>
              <a:lumOff val="60000"/>
            </a:schemeClr>
          </a:solidFill>
          <a:ln w="9525">
            <a:noFill/>
            <a:miter lim="800000"/>
            <a:headEnd/>
            <a:tailEnd/>
          </a:ln>
          <a:effectLst>
            <a:outerShdw dist="35921" dir="2700000" algn="ctr" rotWithShape="0">
              <a:schemeClr val="bg2"/>
            </a:outerShdw>
          </a:effectLst>
          <a:scene3d>
            <a:camera prst="orthographicFront"/>
            <a:lightRig rig="threePt" dir="t"/>
          </a:scene3d>
          <a:sp3d>
            <a:bevelT/>
          </a:sp3d>
        </p:spPr>
        <p:txBody>
          <a:bodyPr lIns="90000" tIns="46800" rIns="90000" bIns="46800">
            <a:spAutoFit/>
          </a:bodyPr>
          <a:lstStyle/>
          <a:p>
            <a:pPr algn="ctr"/>
            <a:r>
              <a:rPr lang="el-GR" sz="2800" b="1" dirty="0" err="1" smtClean="0"/>
              <a:t>Κουάρκς</a:t>
            </a:r>
            <a:r>
              <a:rPr lang="en-US" sz="2800" b="1" dirty="0" smtClean="0"/>
              <a:t> </a:t>
            </a:r>
            <a:r>
              <a:rPr lang="en-US" sz="2800" b="1" dirty="0"/>
              <a:t>(</a:t>
            </a:r>
            <a:r>
              <a:rPr lang="en-US" sz="2800" b="1" dirty="0" smtClean="0"/>
              <a:t>quarks)</a:t>
            </a:r>
            <a:endParaRPr lang="en-GB" sz="2800" b="1" dirty="0"/>
          </a:p>
        </p:txBody>
      </p:sp>
      <p:sp>
        <p:nvSpPr>
          <p:cNvPr id="13" name="12 - Θέση αριθμού διαφάνειας"/>
          <p:cNvSpPr>
            <a:spLocks noGrp="1"/>
          </p:cNvSpPr>
          <p:nvPr>
            <p:ph type="sldNum" sz="quarter" idx="12"/>
          </p:nvPr>
        </p:nvSpPr>
        <p:spPr/>
        <p:txBody>
          <a:bodyPr/>
          <a:lstStyle/>
          <a:p>
            <a:fld id="{C2F5A187-A889-495D-B202-899DA2CF5BAE}" type="slidenum">
              <a:rPr lang="en-US" smtClean="0"/>
              <a:pPr/>
              <a:t>9</a:t>
            </a:fld>
            <a:endParaRPr lang="en-US"/>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3"/>
          <p:cNvSpPr>
            <a:spLocks noGrp="1" noChangeArrowheads="1"/>
          </p:cNvSpPr>
          <p:nvPr>
            <p:ph type="body" sz="half" idx="1"/>
          </p:nvPr>
        </p:nvSpPr>
        <p:spPr>
          <a:xfrm>
            <a:off x="609600" y="1719263"/>
            <a:ext cx="5384800" cy="2463854"/>
          </a:xfrm>
        </p:spPr>
        <p:txBody>
          <a:bodyPr/>
          <a:lstStyle/>
          <a:p>
            <a:pPr marL="0" indent="0"/>
            <a:r>
              <a:rPr lang="en-US" sz="2000" b="1" dirty="0" smtClean="0">
                <a:solidFill>
                  <a:srgbClr val="000000"/>
                </a:solidFill>
              </a:rPr>
              <a:t>Η </a:t>
            </a:r>
            <a:r>
              <a:rPr lang="en-US" sz="2000" b="1" dirty="0" err="1" smtClean="0">
                <a:solidFill>
                  <a:srgbClr val="000000"/>
                </a:solidFill>
              </a:rPr>
              <a:t>διαφορά</a:t>
            </a:r>
            <a:r>
              <a:rPr lang="en-US" sz="2000" b="1" dirty="0" smtClean="0">
                <a:solidFill>
                  <a:srgbClr val="000000"/>
                </a:solidFill>
              </a:rPr>
              <a:t> </a:t>
            </a:r>
            <a:r>
              <a:rPr lang="en-US" sz="2000" b="1" dirty="0" err="1" smtClean="0">
                <a:solidFill>
                  <a:srgbClr val="000000"/>
                </a:solidFill>
              </a:rPr>
              <a:t>δυναμικού</a:t>
            </a:r>
            <a:r>
              <a:rPr lang="en-US" sz="2000" b="1" dirty="0" smtClean="0">
                <a:solidFill>
                  <a:srgbClr val="000000"/>
                </a:solidFill>
              </a:rPr>
              <a:t> </a:t>
            </a:r>
            <a:r>
              <a:rPr lang="en-US" sz="2000" b="1" dirty="0" err="1" smtClean="0">
                <a:solidFill>
                  <a:srgbClr val="000000"/>
                </a:solidFill>
              </a:rPr>
              <a:t>ισούται</a:t>
            </a:r>
            <a:r>
              <a:rPr lang="en-US" sz="2000" b="1" dirty="0" smtClean="0">
                <a:solidFill>
                  <a:srgbClr val="000000"/>
                </a:solidFill>
              </a:rPr>
              <a:t> </a:t>
            </a:r>
            <a:r>
              <a:rPr lang="en-US" sz="2000" b="1" dirty="0" err="1" smtClean="0">
                <a:solidFill>
                  <a:srgbClr val="000000"/>
                </a:solidFill>
              </a:rPr>
              <a:t>με</a:t>
            </a:r>
            <a:r>
              <a:rPr lang="en-US" sz="2000" b="1" dirty="0" smtClean="0">
                <a:solidFill>
                  <a:srgbClr val="000000"/>
                </a:solidFill>
              </a:rPr>
              <a:t>:</a:t>
            </a:r>
          </a:p>
          <a:p>
            <a:pPr marL="0" indent="0"/>
            <a:endParaRPr lang="en-US" dirty="0" smtClean="0">
              <a:solidFill>
                <a:srgbClr val="000000"/>
              </a:solidFill>
            </a:endParaRPr>
          </a:p>
          <a:p>
            <a:pPr marL="0" indent="0"/>
            <a:endParaRPr lang="en-US" dirty="0" smtClean="0">
              <a:solidFill>
                <a:srgbClr val="000000"/>
              </a:solidFill>
            </a:endParaRPr>
          </a:p>
          <a:p>
            <a:pPr marL="0" indent="0"/>
            <a:endParaRPr lang="el-GR" dirty="0" smtClean="0">
              <a:solidFill>
                <a:srgbClr val="000000"/>
              </a:solidFill>
            </a:endParaRPr>
          </a:p>
          <a:p>
            <a:pPr marL="0" indent="0"/>
            <a:endParaRPr lang="el-GR" dirty="0" smtClean="0">
              <a:solidFill>
                <a:srgbClr val="000000"/>
              </a:solidFill>
            </a:endParaRPr>
          </a:p>
          <a:p>
            <a:pPr marL="0" indent="0"/>
            <a:r>
              <a:rPr lang="en-US" sz="2000" b="1" dirty="0" smtClean="0">
                <a:solidFill>
                  <a:srgbClr val="000000"/>
                </a:solidFill>
              </a:rPr>
              <a:t>Η </a:t>
            </a:r>
            <a:r>
              <a:rPr lang="en-US" sz="2000" b="1" dirty="0" err="1" smtClean="0">
                <a:solidFill>
                  <a:srgbClr val="000000"/>
                </a:solidFill>
              </a:rPr>
              <a:t>χωρητικότητα</a:t>
            </a:r>
            <a:r>
              <a:rPr lang="en-US" sz="2000" b="1" dirty="0" smtClean="0">
                <a:solidFill>
                  <a:srgbClr val="000000"/>
                </a:solidFill>
              </a:rPr>
              <a:t> </a:t>
            </a:r>
            <a:r>
              <a:rPr lang="en-US" sz="2000" b="1" dirty="0" err="1" smtClean="0">
                <a:solidFill>
                  <a:srgbClr val="000000"/>
                </a:solidFill>
              </a:rPr>
              <a:t>ισούται</a:t>
            </a:r>
            <a:r>
              <a:rPr lang="en-US" sz="2000" b="1" dirty="0" smtClean="0">
                <a:solidFill>
                  <a:srgbClr val="000000"/>
                </a:solidFill>
              </a:rPr>
              <a:t> </a:t>
            </a:r>
            <a:r>
              <a:rPr lang="en-US" sz="2000" b="1" dirty="0" err="1" smtClean="0">
                <a:solidFill>
                  <a:srgbClr val="000000"/>
                </a:solidFill>
              </a:rPr>
              <a:t>με</a:t>
            </a:r>
            <a:r>
              <a:rPr lang="en-US" sz="2000" b="1" dirty="0" smtClean="0">
                <a:solidFill>
                  <a:srgbClr val="000000"/>
                </a:solidFill>
              </a:rPr>
              <a:t>:</a:t>
            </a:r>
          </a:p>
        </p:txBody>
      </p:sp>
      <p:graphicFrame>
        <p:nvGraphicFramePr>
          <p:cNvPr id="5122" name="Object 7"/>
          <p:cNvGraphicFramePr>
            <a:graphicFrameLocks noChangeAspect="1"/>
          </p:cNvGraphicFramePr>
          <p:nvPr/>
        </p:nvGraphicFramePr>
        <p:xfrm>
          <a:off x="865188" y="2290763"/>
          <a:ext cx="4129087" cy="1209675"/>
        </p:xfrm>
        <a:graphic>
          <a:graphicData uri="http://schemas.openxmlformats.org/presentationml/2006/ole">
            <mc:AlternateContent xmlns:mc="http://schemas.openxmlformats.org/markup-compatibility/2006">
              <mc:Choice xmlns:v="urn:schemas-microsoft-com:vml" Requires="v">
                <p:oleObj spid="_x0000_s502798" name="Equation" r:id="rId3" imgW="1104840" imgH="431640" progId="Equation.DSMT4">
                  <p:embed/>
                </p:oleObj>
              </mc:Choice>
              <mc:Fallback>
                <p:oleObj name="Equation" r:id="rId3" imgW="1104840" imgH="431640" progId="Equation.DSMT4">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188" y="2290763"/>
                        <a:ext cx="4129087" cy="1209675"/>
                      </a:xfrm>
                      <a:prstGeom prst="rect">
                        <a:avLst/>
                      </a:prstGeom>
                      <a:solidFill>
                        <a:srgbClr val="FF9900"/>
                      </a:solidFill>
                    </p:spPr>
                  </p:pic>
                </p:oleObj>
              </mc:Fallback>
            </mc:AlternateContent>
          </a:graphicData>
        </a:graphic>
      </p:graphicFrame>
      <p:graphicFrame>
        <p:nvGraphicFramePr>
          <p:cNvPr id="5123" name="Object 8"/>
          <p:cNvGraphicFramePr>
            <a:graphicFrameLocks noChangeAspect="1"/>
          </p:cNvGraphicFramePr>
          <p:nvPr/>
        </p:nvGraphicFramePr>
        <p:xfrm>
          <a:off x="822325" y="4392613"/>
          <a:ext cx="4151313" cy="1114425"/>
        </p:xfrm>
        <a:graphic>
          <a:graphicData uri="http://schemas.openxmlformats.org/presentationml/2006/ole">
            <mc:AlternateContent xmlns:mc="http://schemas.openxmlformats.org/markup-compatibility/2006">
              <mc:Choice xmlns:v="urn:schemas-microsoft-com:vml" Requires="v">
                <p:oleObj spid="_x0000_s502799" name="Equation" r:id="rId5" imgW="1244520" imgH="444240" progId="Equation.DSMT4">
                  <p:embed/>
                </p:oleObj>
              </mc:Choice>
              <mc:Fallback>
                <p:oleObj name="Equation" r:id="rId5" imgW="1244520" imgH="444240" progId="Equation.DSMT4">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325" y="4392613"/>
                        <a:ext cx="4151313" cy="1114425"/>
                      </a:xfrm>
                      <a:prstGeom prst="rect">
                        <a:avLst/>
                      </a:prstGeom>
                      <a:solidFill>
                        <a:srgbClr val="FF9900"/>
                      </a:solidFill>
                    </p:spPr>
                  </p:pic>
                </p:oleObj>
              </mc:Fallback>
            </mc:AlternateContent>
          </a:graphicData>
        </a:graphic>
      </p:graphicFrame>
      <p:pic>
        <p:nvPicPr>
          <p:cNvPr id="5127" name="Picture 9" descr="27819_2605"/>
          <p:cNvPicPr>
            <a:picLocks noChangeAspect="1" noChangeArrowheads="1"/>
          </p:cNvPicPr>
          <p:nvPr/>
        </p:nvPicPr>
        <p:blipFill>
          <a:blip r:embed="rId7" cstate="print"/>
          <a:srcRect/>
          <a:stretch>
            <a:fillRect/>
          </a:stretch>
        </p:blipFill>
        <p:spPr bwMode="auto">
          <a:xfrm>
            <a:off x="6525613" y="1579069"/>
            <a:ext cx="3963711" cy="3681413"/>
          </a:xfrm>
          <a:prstGeom prst="rect">
            <a:avLst/>
          </a:prstGeom>
          <a:noFill/>
          <a:ln w="9525">
            <a:noFill/>
            <a:miter lim="800000"/>
            <a:headEnd/>
            <a:tailEnd/>
          </a:ln>
          <a:scene3d>
            <a:camera prst="orthographicFront"/>
            <a:lightRig rig="threePt" dir="t"/>
          </a:scene3d>
          <a:sp3d>
            <a:bevelT/>
          </a:sp3d>
        </p:spPr>
      </p:pic>
      <p:sp>
        <p:nvSpPr>
          <p:cNvPr id="9" name="Rectangle 2"/>
          <p:cNvSpPr>
            <a:spLocks noGrp="1" noChangeArrowheads="1"/>
          </p:cNvSpPr>
          <p:nvPr>
            <p:ph type="title"/>
          </p:nvPr>
        </p:nvSpPr>
        <p:spPr>
          <a:xfrm>
            <a:off x="1019503" y="134006"/>
            <a:ext cx="10058400" cy="579438"/>
          </a:xfrm>
        </p:spPr>
        <p:txBody>
          <a:bodyPr>
            <a:normAutofit fontScale="90000"/>
          </a:bodyPr>
          <a:lstStyle/>
          <a:p>
            <a:pPr algn="ctr"/>
            <a:r>
              <a:rPr lang="en-US" dirty="0" err="1" smtClean="0">
                <a:solidFill>
                  <a:srgbClr val="0D3857"/>
                </a:solidFill>
              </a:rPr>
              <a:t>Χωρητικότητα</a:t>
            </a:r>
            <a:r>
              <a:rPr lang="en-US" dirty="0" smtClean="0">
                <a:solidFill>
                  <a:srgbClr val="0D3857"/>
                </a:solidFill>
              </a:rPr>
              <a:t> </a:t>
            </a:r>
            <a:r>
              <a:rPr lang="el-GR" dirty="0" smtClean="0">
                <a:solidFill>
                  <a:srgbClr val="0D3857"/>
                </a:solidFill>
              </a:rPr>
              <a:t>σφαιρικού </a:t>
            </a:r>
            <a:r>
              <a:rPr lang="en-US" dirty="0" err="1" smtClean="0">
                <a:solidFill>
                  <a:srgbClr val="0D3857"/>
                </a:solidFill>
              </a:rPr>
              <a:t>πυκνωτή</a:t>
            </a:r>
            <a:endParaRPr lang="en-US" dirty="0" smtClean="0">
              <a:solidFill>
                <a:srgbClr val="0D3857"/>
              </a:solidFill>
            </a:endParaRPr>
          </a:p>
        </p:txBody>
      </p:sp>
      <p:sp>
        <p:nvSpPr>
          <p:cNvPr id="10" name="9 - Θέση αριθμού διαφάνειας"/>
          <p:cNvSpPr>
            <a:spLocks noGrp="1"/>
          </p:cNvSpPr>
          <p:nvPr>
            <p:ph type="sldNum" sz="quarter" idx="12"/>
          </p:nvPr>
        </p:nvSpPr>
        <p:spPr/>
        <p:txBody>
          <a:bodyPr/>
          <a:lstStyle/>
          <a:p>
            <a:pPr>
              <a:defRPr/>
            </a:pPr>
            <a:fld id="{1A5AFEB3-9FE6-4F28-B17E-F12F1808A410}" type="slidenum">
              <a:rPr lang="en-US" altLang="en-US" smtClean="0"/>
              <a:pPr>
                <a:defRPr/>
              </a:pPr>
              <a:t>90</a:t>
            </a:fld>
            <a:endParaRPr lang="en-US" altLang="en-US"/>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570684" y="126140"/>
            <a:ext cx="8855581" cy="662140"/>
          </a:xfrm>
        </p:spPr>
        <p:txBody>
          <a:bodyPr/>
          <a:lstStyle/>
          <a:p>
            <a:r>
              <a:rPr lang="en-US" dirty="0" err="1" smtClean="0">
                <a:solidFill>
                  <a:srgbClr val="0D3857"/>
                </a:solidFill>
              </a:rPr>
              <a:t>Παράλληλ</a:t>
            </a:r>
            <a:r>
              <a:rPr lang="el-GR" dirty="0" smtClean="0">
                <a:solidFill>
                  <a:srgbClr val="0D3857"/>
                </a:solidFill>
              </a:rPr>
              <a:t>η</a:t>
            </a:r>
            <a:r>
              <a:rPr lang="en-US" dirty="0" smtClean="0">
                <a:solidFill>
                  <a:srgbClr val="0D3857"/>
                </a:solidFill>
              </a:rPr>
              <a:t> </a:t>
            </a:r>
            <a:r>
              <a:rPr lang="el-GR" dirty="0" smtClean="0">
                <a:solidFill>
                  <a:srgbClr val="0D3857"/>
                </a:solidFill>
              </a:rPr>
              <a:t>συνδεσμολογία</a:t>
            </a:r>
            <a:r>
              <a:rPr lang="en-US" dirty="0" smtClean="0">
                <a:solidFill>
                  <a:srgbClr val="0D3857"/>
                </a:solidFill>
              </a:rPr>
              <a:t> </a:t>
            </a:r>
            <a:r>
              <a:rPr lang="en-US" dirty="0" err="1" smtClean="0">
                <a:solidFill>
                  <a:srgbClr val="0D3857"/>
                </a:solidFill>
              </a:rPr>
              <a:t>πυκνω</a:t>
            </a:r>
            <a:r>
              <a:rPr lang="el-GR" dirty="0" err="1" smtClean="0">
                <a:solidFill>
                  <a:srgbClr val="0D3857"/>
                </a:solidFill>
              </a:rPr>
              <a:t>τών</a:t>
            </a:r>
            <a:r>
              <a:rPr lang="el-GR" dirty="0" smtClean="0">
                <a:solidFill>
                  <a:srgbClr val="0D3857"/>
                </a:solidFill>
              </a:rPr>
              <a:t> (</a:t>
            </a:r>
            <a:r>
              <a:rPr lang="el-GR" i="1" dirty="0" smtClean="0">
                <a:solidFill>
                  <a:srgbClr val="0D3857"/>
                </a:solidFill>
              </a:rPr>
              <a:t>1</a:t>
            </a:r>
            <a:r>
              <a:rPr lang="el-GR" dirty="0" smtClean="0">
                <a:solidFill>
                  <a:srgbClr val="0D3857"/>
                </a:solidFill>
              </a:rPr>
              <a:t>)</a:t>
            </a:r>
            <a:endParaRPr lang="en-US" dirty="0" smtClean="0">
              <a:solidFill>
                <a:srgbClr val="0D3857"/>
              </a:solidFill>
            </a:endParaRPr>
          </a:p>
        </p:txBody>
      </p:sp>
      <p:sp>
        <p:nvSpPr>
          <p:cNvPr id="24579" name="Rectangle 3"/>
          <p:cNvSpPr>
            <a:spLocks noGrp="1" noChangeArrowheads="1"/>
          </p:cNvSpPr>
          <p:nvPr>
            <p:ph sz="half" idx="1"/>
          </p:nvPr>
        </p:nvSpPr>
        <p:spPr>
          <a:xfrm>
            <a:off x="575732" y="1140390"/>
            <a:ext cx="6792019" cy="1728952"/>
          </a:xfrm>
        </p:spPr>
        <p:txBody>
          <a:bodyPr>
            <a:normAutofit/>
          </a:bodyPr>
          <a:lstStyle/>
          <a:p>
            <a:pPr marL="0" indent="0" algn="just">
              <a:lnSpc>
                <a:spcPct val="100000"/>
              </a:lnSpc>
            </a:pPr>
            <a:r>
              <a:rPr lang="el-GR" b="1" dirty="0" smtClean="0">
                <a:solidFill>
                  <a:srgbClr val="000000"/>
                </a:solidFill>
              </a:rPr>
              <a:t> </a:t>
            </a:r>
            <a:r>
              <a:rPr lang="en-US" b="1" dirty="0" err="1" smtClean="0">
                <a:solidFill>
                  <a:srgbClr val="000000"/>
                </a:solidFill>
              </a:rPr>
              <a:t>Μόλις</a:t>
            </a:r>
            <a:r>
              <a:rPr lang="en-US" b="1" dirty="0" smtClean="0">
                <a:solidFill>
                  <a:srgbClr val="000000"/>
                </a:solidFill>
              </a:rPr>
              <a:t> </a:t>
            </a:r>
            <a:r>
              <a:rPr lang="en-US" b="1" dirty="0" err="1" smtClean="0">
                <a:solidFill>
                  <a:srgbClr val="000000"/>
                </a:solidFill>
              </a:rPr>
              <a:t>συνδεθ</a:t>
            </a:r>
            <a:r>
              <a:rPr lang="el-GR" b="1" dirty="0" err="1" smtClean="0">
                <a:solidFill>
                  <a:srgbClr val="000000"/>
                </a:solidFill>
              </a:rPr>
              <a:t>εί</a:t>
            </a:r>
            <a:r>
              <a:rPr lang="el-GR" b="1" dirty="0" smtClean="0">
                <a:solidFill>
                  <a:srgbClr val="000000"/>
                </a:solidFill>
              </a:rPr>
              <a:t> η μπαταρία</a:t>
            </a:r>
            <a:r>
              <a:rPr lang="en-US" b="1" dirty="0" smtClean="0">
                <a:solidFill>
                  <a:srgbClr val="000000"/>
                </a:solidFill>
              </a:rPr>
              <a:t> </a:t>
            </a:r>
            <a:r>
              <a:rPr lang="en-US" b="1" dirty="0" err="1" smtClean="0">
                <a:solidFill>
                  <a:srgbClr val="000000"/>
                </a:solidFill>
              </a:rPr>
              <a:t>στο</a:t>
            </a:r>
            <a:r>
              <a:rPr lang="en-US" b="1" dirty="0" smtClean="0">
                <a:solidFill>
                  <a:srgbClr val="000000"/>
                </a:solidFill>
              </a:rPr>
              <a:t> </a:t>
            </a:r>
            <a:r>
              <a:rPr lang="en-US" b="1" dirty="0" err="1" smtClean="0">
                <a:solidFill>
                  <a:srgbClr val="000000"/>
                </a:solidFill>
              </a:rPr>
              <a:t>κύκλωμα</a:t>
            </a:r>
            <a:r>
              <a:rPr lang="en-US" b="1" dirty="0" smtClean="0">
                <a:solidFill>
                  <a:srgbClr val="000000"/>
                </a:solidFill>
              </a:rPr>
              <a:t>, </a:t>
            </a:r>
            <a:r>
              <a:rPr lang="en-US" b="1" dirty="0" err="1" smtClean="0">
                <a:solidFill>
                  <a:srgbClr val="000000"/>
                </a:solidFill>
              </a:rPr>
              <a:t>μεταφέρονται</a:t>
            </a:r>
            <a:r>
              <a:rPr lang="en-US" b="1" dirty="0" smtClean="0">
                <a:solidFill>
                  <a:srgbClr val="000000"/>
                </a:solidFill>
              </a:rPr>
              <a:t> </a:t>
            </a:r>
            <a:r>
              <a:rPr lang="en-US" b="1" dirty="0" err="1" smtClean="0">
                <a:solidFill>
                  <a:srgbClr val="000000"/>
                </a:solidFill>
              </a:rPr>
              <a:t>ηλεκτρόνια</a:t>
            </a:r>
            <a:r>
              <a:rPr lang="en-US" b="1" dirty="0" smtClean="0">
                <a:solidFill>
                  <a:srgbClr val="000000"/>
                </a:solidFill>
              </a:rPr>
              <a:t> </a:t>
            </a:r>
            <a:r>
              <a:rPr lang="en-US" b="1" dirty="0" err="1" smtClean="0">
                <a:solidFill>
                  <a:srgbClr val="000000"/>
                </a:solidFill>
              </a:rPr>
              <a:t>από</a:t>
            </a:r>
            <a:r>
              <a:rPr lang="en-US" b="1" dirty="0" smtClean="0">
                <a:solidFill>
                  <a:srgbClr val="000000"/>
                </a:solidFill>
              </a:rPr>
              <a:t> </a:t>
            </a:r>
            <a:r>
              <a:rPr lang="en-US" b="1" dirty="0" err="1" smtClean="0">
                <a:solidFill>
                  <a:srgbClr val="000000"/>
                </a:solidFill>
              </a:rPr>
              <a:t>τους</a:t>
            </a:r>
            <a:r>
              <a:rPr lang="en-US" b="1" dirty="0" smtClean="0">
                <a:solidFill>
                  <a:srgbClr val="000000"/>
                </a:solidFill>
              </a:rPr>
              <a:t> </a:t>
            </a:r>
            <a:r>
              <a:rPr lang="en-US" b="1" dirty="0" err="1" smtClean="0">
                <a:solidFill>
                  <a:srgbClr val="000000"/>
                </a:solidFill>
              </a:rPr>
              <a:t>αριστερούς</a:t>
            </a:r>
            <a:r>
              <a:rPr lang="en-US" b="1" dirty="0" smtClean="0">
                <a:solidFill>
                  <a:srgbClr val="000000"/>
                </a:solidFill>
              </a:rPr>
              <a:t> </a:t>
            </a:r>
            <a:r>
              <a:rPr lang="en-US" b="1" dirty="0" err="1" smtClean="0">
                <a:solidFill>
                  <a:srgbClr val="000000"/>
                </a:solidFill>
              </a:rPr>
              <a:t>οπλισμούς</a:t>
            </a:r>
            <a:r>
              <a:rPr lang="en-US" b="1" dirty="0" smtClean="0">
                <a:solidFill>
                  <a:srgbClr val="000000"/>
                </a:solidFill>
              </a:rPr>
              <a:t> </a:t>
            </a:r>
            <a:r>
              <a:rPr lang="el-GR" b="1" dirty="0" smtClean="0">
                <a:solidFill>
                  <a:srgbClr val="000000"/>
                </a:solidFill>
              </a:rPr>
              <a:t>σ</a:t>
            </a:r>
            <a:r>
              <a:rPr lang="en-US" b="1" dirty="0" err="1" smtClean="0">
                <a:solidFill>
                  <a:srgbClr val="000000"/>
                </a:solidFill>
              </a:rPr>
              <a:t>τους</a:t>
            </a:r>
            <a:r>
              <a:rPr lang="en-US" b="1" dirty="0" smtClean="0">
                <a:solidFill>
                  <a:srgbClr val="000000"/>
                </a:solidFill>
              </a:rPr>
              <a:t> </a:t>
            </a:r>
            <a:r>
              <a:rPr lang="en-US" b="1" dirty="0" err="1" smtClean="0">
                <a:solidFill>
                  <a:srgbClr val="000000"/>
                </a:solidFill>
              </a:rPr>
              <a:t>δεξιούς</a:t>
            </a:r>
            <a:r>
              <a:rPr lang="en-US" b="1" dirty="0" smtClean="0">
                <a:solidFill>
                  <a:srgbClr val="000000"/>
                </a:solidFill>
              </a:rPr>
              <a:t>, </a:t>
            </a:r>
            <a:r>
              <a:rPr lang="el-GR" b="1" dirty="0" smtClean="0">
                <a:solidFill>
                  <a:srgbClr val="000000"/>
                </a:solidFill>
              </a:rPr>
              <a:t>μέσω</a:t>
            </a:r>
            <a:r>
              <a:rPr lang="en-US" b="1" dirty="0" smtClean="0">
                <a:solidFill>
                  <a:srgbClr val="000000"/>
                </a:solidFill>
              </a:rPr>
              <a:t> </a:t>
            </a:r>
            <a:r>
              <a:rPr lang="en-US" b="1" dirty="0" err="1" smtClean="0">
                <a:solidFill>
                  <a:srgbClr val="000000"/>
                </a:solidFill>
              </a:rPr>
              <a:t>της</a:t>
            </a:r>
            <a:r>
              <a:rPr lang="en-US" b="1" dirty="0" smtClean="0">
                <a:solidFill>
                  <a:srgbClr val="000000"/>
                </a:solidFill>
              </a:rPr>
              <a:t> </a:t>
            </a:r>
            <a:r>
              <a:rPr lang="en-US" b="1" dirty="0" err="1" smtClean="0">
                <a:solidFill>
                  <a:srgbClr val="000000"/>
                </a:solidFill>
              </a:rPr>
              <a:t>μπαταρίας</a:t>
            </a:r>
            <a:r>
              <a:rPr lang="en-US" b="1" dirty="0" smtClean="0">
                <a:solidFill>
                  <a:srgbClr val="000000"/>
                </a:solidFill>
              </a:rPr>
              <a:t>, </a:t>
            </a:r>
            <a:r>
              <a:rPr lang="en-US" b="1" dirty="0" err="1" smtClean="0">
                <a:solidFill>
                  <a:srgbClr val="000000"/>
                </a:solidFill>
              </a:rPr>
              <a:t>με</a:t>
            </a:r>
            <a:r>
              <a:rPr lang="en-US" b="1" dirty="0" smtClean="0">
                <a:solidFill>
                  <a:srgbClr val="000000"/>
                </a:solidFill>
              </a:rPr>
              <a:t> </a:t>
            </a:r>
            <a:r>
              <a:rPr lang="en-US" b="1" dirty="0" err="1" smtClean="0">
                <a:solidFill>
                  <a:srgbClr val="000000"/>
                </a:solidFill>
              </a:rPr>
              <a:t>αποτέλεσμα</a:t>
            </a:r>
            <a:r>
              <a:rPr lang="en-US" b="1" dirty="0" smtClean="0">
                <a:solidFill>
                  <a:srgbClr val="000000"/>
                </a:solidFill>
              </a:rPr>
              <a:t> ο </a:t>
            </a:r>
            <a:r>
              <a:rPr lang="en-US" b="1" dirty="0" err="1" smtClean="0">
                <a:solidFill>
                  <a:srgbClr val="000000"/>
                </a:solidFill>
              </a:rPr>
              <a:t>αριστερός</a:t>
            </a:r>
            <a:r>
              <a:rPr lang="en-US" b="1" dirty="0" smtClean="0">
                <a:solidFill>
                  <a:srgbClr val="000000"/>
                </a:solidFill>
              </a:rPr>
              <a:t> </a:t>
            </a:r>
            <a:r>
              <a:rPr lang="en-US" b="1" dirty="0" err="1" smtClean="0">
                <a:solidFill>
                  <a:srgbClr val="000000"/>
                </a:solidFill>
              </a:rPr>
              <a:t>οπλισμός</a:t>
            </a:r>
            <a:r>
              <a:rPr lang="en-US" b="1" dirty="0" smtClean="0">
                <a:solidFill>
                  <a:srgbClr val="000000"/>
                </a:solidFill>
              </a:rPr>
              <a:t> </a:t>
            </a:r>
            <a:r>
              <a:rPr lang="en-US" b="1" dirty="0" err="1" smtClean="0">
                <a:solidFill>
                  <a:srgbClr val="000000"/>
                </a:solidFill>
              </a:rPr>
              <a:t>να</a:t>
            </a:r>
            <a:r>
              <a:rPr lang="en-US" b="1" dirty="0" smtClean="0">
                <a:solidFill>
                  <a:srgbClr val="000000"/>
                </a:solidFill>
              </a:rPr>
              <a:t> </a:t>
            </a:r>
            <a:r>
              <a:rPr lang="en-US" b="1" dirty="0" err="1" smtClean="0">
                <a:solidFill>
                  <a:srgbClr val="000000"/>
                </a:solidFill>
              </a:rPr>
              <a:t>φορτ</a:t>
            </a:r>
            <a:r>
              <a:rPr lang="el-GR" b="1" dirty="0" err="1" smtClean="0">
                <a:solidFill>
                  <a:srgbClr val="000000"/>
                </a:solidFill>
              </a:rPr>
              <a:t>ιστεί</a:t>
            </a:r>
            <a:r>
              <a:rPr lang="en-US" b="1" dirty="0" smtClean="0">
                <a:solidFill>
                  <a:srgbClr val="000000"/>
                </a:solidFill>
              </a:rPr>
              <a:t> </a:t>
            </a:r>
            <a:r>
              <a:rPr lang="en-US" b="1" dirty="0" err="1" smtClean="0">
                <a:solidFill>
                  <a:srgbClr val="000000"/>
                </a:solidFill>
              </a:rPr>
              <a:t>θετικά</a:t>
            </a:r>
            <a:r>
              <a:rPr lang="en-US" b="1" dirty="0" smtClean="0">
                <a:solidFill>
                  <a:srgbClr val="000000"/>
                </a:solidFill>
              </a:rPr>
              <a:t> </a:t>
            </a:r>
            <a:r>
              <a:rPr lang="en-US" b="1" dirty="0" err="1" smtClean="0">
                <a:solidFill>
                  <a:srgbClr val="000000"/>
                </a:solidFill>
              </a:rPr>
              <a:t>και</a:t>
            </a:r>
            <a:r>
              <a:rPr lang="en-US" b="1" dirty="0" smtClean="0">
                <a:solidFill>
                  <a:srgbClr val="000000"/>
                </a:solidFill>
              </a:rPr>
              <a:t> ο </a:t>
            </a:r>
            <a:r>
              <a:rPr lang="en-US" b="1" dirty="0" err="1" smtClean="0">
                <a:solidFill>
                  <a:srgbClr val="000000"/>
                </a:solidFill>
              </a:rPr>
              <a:t>δεξιός</a:t>
            </a:r>
            <a:r>
              <a:rPr lang="en-US" b="1" dirty="0" smtClean="0">
                <a:solidFill>
                  <a:srgbClr val="000000"/>
                </a:solidFill>
              </a:rPr>
              <a:t> </a:t>
            </a:r>
            <a:r>
              <a:rPr lang="en-US" b="1" dirty="0" err="1" smtClean="0">
                <a:solidFill>
                  <a:srgbClr val="000000"/>
                </a:solidFill>
              </a:rPr>
              <a:t>οπλισμός</a:t>
            </a:r>
            <a:r>
              <a:rPr lang="en-US" b="1" dirty="0" smtClean="0">
                <a:solidFill>
                  <a:srgbClr val="000000"/>
                </a:solidFill>
              </a:rPr>
              <a:t> </a:t>
            </a:r>
            <a:r>
              <a:rPr lang="en-US" b="1" dirty="0" err="1" smtClean="0">
                <a:solidFill>
                  <a:srgbClr val="000000"/>
                </a:solidFill>
              </a:rPr>
              <a:t>να</a:t>
            </a:r>
            <a:r>
              <a:rPr lang="en-US" b="1" dirty="0" smtClean="0">
                <a:solidFill>
                  <a:srgbClr val="000000"/>
                </a:solidFill>
              </a:rPr>
              <a:t> </a:t>
            </a:r>
            <a:r>
              <a:rPr lang="en-US" b="1" dirty="0" err="1" smtClean="0">
                <a:solidFill>
                  <a:srgbClr val="000000"/>
                </a:solidFill>
              </a:rPr>
              <a:t>φορτ</a:t>
            </a:r>
            <a:r>
              <a:rPr lang="el-GR" b="1" dirty="0" err="1" smtClean="0">
                <a:solidFill>
                  <a:srgbClr val="000000"/>
                </a:solidFill>
              </a:rPr>
              <a:t>ιστεί</a:t>
            </a:r>
            <a:r>
              <a:rPr lang="en-US" b="1" dirty="0" smtClean="0">
                <a:solidFill>
                  <a:srgbClr val="000000"/>
                </a:solidFill>
              </a:rPr>
              <a:t> </a:t>
            </a:r>
            <a:r>
              <a:rPr lang="en-US" b="1" dirty="0" err="1" smtClean="0">
                <a:solidFill>
                  <a:srgbClr val="000000"/>
                </a:solidFill>
              </a:rPr>
              <a:t>αρνητικά</a:t>
            </a:r>
            <a:r>
              <a:rPr lang="en-US" b="1" dirty="0" smtClean="0">
                <a:solidFill>
                  <a:srgbClr val="000000"/>
                </a:solidFill>
              </a:rPr>
              <a:t>.</a:t>
            </a:r>
          </a:p>
        </p:txBody>
      </p:sp>
      <p:pic>
        <p:nvPicPr>
          <p:cNvPr id="24582" name="Picture 7" descr="27819_2607"/>
          <p:cNvPicPr>
            <a:picLocks noChangeAspect="1" noChangeArrowheads="1"/>
          </p:cNvPicPr>
          <p:nvPr/>
        </p:nvPicPr>
        <p:blipFill>
          <a:blip r:embed="rId2" cstate="print"/>
          <a:srcRect r="62489"/>
          <a:stretch>
            <a:fillRect/>
          </a:stretch>
        </p:blipFill>
        <p:spPr bwMode="auto">
          <a:xfrm>
            <a:off x="7818458" y="1150502"/>
            <a:ext cx="3119966" cy="5089525"/>
          </a:xfrm>
          <a:prstGeom prst="rect">
            <a:avLst/>
          </a:prstGeom>
          <a:noFill/>
          <a:ln w="9525">
            <a:noFill/>
            <a:miter lim="800000"/>
            <a:headEnd/>
            <a:tailEnd/>
          </a:ln>
          <a:scene3d>
            <a:camera prst="orthographicFront"/>
            <a:lightRig rig="threePt" dir="t"/>
          </a:scene3d>
          <a:sp3d>
            <a:bevelT/>
          </a:sp3d>
        </p:spPr>
      </p:pic>
      <p:sp>
        <p:nvSpPr>
          <p:cNvPr id="8" name="Rectangle 3"/>
          <p:cNvSpPr>
            <a:spLocks noGrp="1" noChangeArrowheads="1"/>
          </p:cNvSpPr>
          <p:nvPr>
            <p:ph idx="1"/>
          </p:nvPr>
        </p:nvSpPr>
        <p:spPr>
          <a:xfrm>
            <a:off x="546538" y="2716929"/>
            <a:ext cx="6831724" cy="3809999"/>
          </a:xfrm>
        </p:spPr>
        <p:txBody>
          <a:bodyPr>
            <a:noAutofit/>
          </a:bodyPr>
          <a:lstStyle/>
          <a:p>
            <a:pPr marL="179388" indent="-179388" algn="just">
              <a:lnSpc>
                <a:spcPct val="100000"/>
              </a:lnSpc>
            </a:pPr>
            <a:r>
              <a:rPr lang="el-GR" dirty="0" smtClean="0">
                <a:solidFill>
                  <a:srgbClr val="000000"/>
                </a:solidFill>
              </a:rPr>
              <a:t> </a:t>
            </a:r>
            <a:r>
              <a:rPr lang="en-US" b="1" dirty="0" smtClean="0">
                <a:solidFill>
                  <a:srgbClr val="000000"/>
                </a:solidFill>
              </a:rPr>
              <a:t>Η </a:t>
            </a:r>
            <a:r>
              <a:rPr lang="en-US" b="1" dirty="0" err="1" smtClean="0">
                <a:solidFill>
                  <a:srgbClr val="000000"/>
                </a:solidFill>
              </a:rPr>
              <a:t>ροή</a:t>
            </a:r>
            <a:r>
              <a:rPr lang="en-US" b="1" dirty="0" smtClean="0">
                <a:solidFill>
                  <a:srgbClr val="000000"/>
                </a:solidFill>
              </a:rPr>
              <a:t> </a:t>
            </a:r>
            <a:r>
              <a:rPr lang="en-US" b="1" dirty="0" err="1" smtClean="0">
                <a:solidFill>
                  <a:srgbClr val="000000"/>
                </a:solidFill>
              </a:rPr>
              <a:t>των</a:t>
            </a:r>
            <a:r>
              <a:rPr lang="en-US" b="1" dirty="0" smtClean="0">
                <a:solidFill>
                  <a:srgbClr val="000000"/>
                </a:solidFill>
              </a:rPr>
              <a:t> </a:t>
            </a:r>
            <a:r>
              <a:rPr lang="en-US" b="1" dirty="0" err="1" smtClean="0">
                <a:solidFill>
                  <a:srgbClr val="000000"/>
                </a:solidFill>
              </a:rPr>
              <a:t>ηλεκτρικών</a:t>
            </a:r>
            <a:r>
              <a:rPr lang="en-US" b="1" dirty="0" smtClean="0">
                <a:solidFill>
                  <a:srgbClr val="000000"/>
                </a:solidFill>
              </a:rPr>
              <a:t> </a:t>
            </a:r>
            <a:r>
              <a:rPr lang="en-US" b="1" dirty="0" err="1" smtClean="0">
                <a:solidFill>
                  <a:srgbClr val="000000"/>
                </a:solidFill>
              </a:rPr>
              <a:t>φορτίων</a:t>
            </a:r>
            <a:r>
              <a:rPr lang="en-US" b="1" dirty="0" smtClean="0">
                <a:solidFill>
                  <a:srgbClr val="000000"/>
                </a:solidFill>
              </a:rPr>
              <a:t> </a:t>
            </a:r>
            <a:r>
              <a:rPr lang="en-US" b="1" dirty="0" err="1" smtClean="0">
                <a:solidFill>
                  <a:srgbClr val="000000"/>
                </a:solidFill>
              </a:rPr>
              <a:t>σταματά</a:t>
            </a:r>
            <a:r>
              <a:rPr lang="en-US" b="1" dirty="0" smtClean="0">
                <a:solidFill>
                  <a:srgbClr val="000000"/>
                </a:solidFill>
              </a:rPr>
              <a:t> </a:t>
            </a:r>
            <a:r>
              <a:rPr lang="en-US" b="1" dirty="0" err="1" smtClean="0">
                <a:solidFill>
                  <a:srgbClr val="000000"/>
                </a:solidFill>
              </a:rPr>
              <a:t>όταν</a:t>
            </a:r>
            <a:r>
              <a:rPr lang="en-US" b="1" dirty="0" smtClean="0">
                <a:solidFill>
                  <a:srgbClr val="000000"/>
                </a:solidFill>
              </a:rPr>
              <a:t> η </a:t>
            </a:r>
            <a:r>
              <a:rPr lang="en-US" b="1" dirty="0" err="1" smtClean="0">
                <a:solidFill>
                  <a:srgbClr val="000000"/>
                </a:solidFill>
              </a:rPr>
              <a:t>τάση</a:t>
            </a:r>
            <a:r>
              <a:rPr lang="en-US" b="1" dirty="0" smtClean="0">
                <a:solidFill>
                  <a:srgbClr val="000000"/>
                </a:solidFill>
              </a:rPr>
              <a:t> </a:t>
            </a:r>
            <a:r>
              <a:rPr lang="en-US" b="1" dirty="0" err="1" smtClean="0">
                <a:solidFill>
                  <a:srgbClr val="000000"/>
                </a:solidFill>
              </a:rPr>
              <a:t>στα</a:t>
            </a:r>
            <a:r>
              <a:rPr lang="en-US" b="1" dirty="0" smtClean="0">
                <a:solidFill>
                  <a:srgbClr val="000000"/>
                </a:solidFill>
              </a:rPr>
              <a:t> </a:t>
            </a:r>
            <a:r>
              <a:rPr lang="en-US" b="1" dirty="0" err="1" smtClean="0">
                <a:solidFill>
                  <a:srgbClr val="000000"/>
                </a:solidFill>
              </a:rPr>
              <a:t>άκρα</a:t>
            </a:r>
            <a:r>
              <a:rPr lang="en-US" b="1" dirty="0" smtClean="0">
                <a:solidFill>
                  <a:srgbClr val="000000"/>
                </a:solidFill>
              </a:rPr>
              <a:t> </a:t>
            </a:r>
            <a:r>
              <a:rPr lang="en-US" b="1" dirty="0" err="1" smtClean="0">
                <a:solidFill>
                  <a:srgbClr val="000000"/>
                </a:solidFill>
              </a:rPr>
              <a:t>των</a:t>
            </a:r>
            <a:r>
              <a:rPr lang="en-US" b="1" dirty="0" smtClean="0">
                <a:solidFill>
                  <a:srgbClr val="000000"/>
                </a:solidFill>
              </a:rPr>
              <a:t> </a:t>
            </a:r>
            <a:r>
              <a:rPr lang="en-US" b="1" dirty="0" err="1" smtClean="0">
                <a:solidFill>
                  <a:srgbClr val="000000"/>
                </a:solidFill>
              </a:rPr>
              <a:t>πυκνωτών</a:t>
            </a:r>
            <a:r>
              <a:rPr lang="en-US" b="1" dirty="0" smtClean="0">
                <a:solidFill>
                  <a:srgbClr val="000000"/>
                </a:solidFill>
              </a:rPr>
              <a:t> </a:t>
            </a:r>
            <a:r>
              <a:rPr lang="en-US" b="1" dirty="0" err="1" smtClean="0">
                <a:solidFill>
                  <a:srgbClr val="000000"/>
                </a:solidFill>
              </a:rPr>
              <a:t>γίνει</a:t>
            </a:r>
            <a:r>
              <a:rPr lang="en-US" b="1" dirty="0" smtClean="0">
                <a:solidFill>
                  <a:srgbClr val="000000"/>
                </a:solidFill>
              </a:rPr>
              <a:t> </a:t>
            </a:r>
            <a:r>
              <a:rPr lang="en-US" b="1" dirty="0" err="1" smtClean="0">
                <a:solidFill>
                  <a:srgbClr val="000000"/>
                </a:solidFill>
              </a:rPr>
              <a:t>ίση</a:t>
            </a:r>
            <a:r>
              <a:rPr lang="en-US" b="1" dirty="0" smtClean="0">
                <a:solidFill>
                  <a:srgbClr val="000000"/>
                </a:solidFill>
              </a:rPr>
              <a:t> </a:t>
            </a:r>
            <a:r>
              <a:rPr lang="en-US" b="1" dirty="0" err="1" smtClean="0">
                <a:solidFill>
                  <a:srgbClr val="000000"/>
                </a:solidFill>
              </a:rPr>
              <a:t>με</a:t>
            </a:r>
            <a:r>
              <a:rPr lang="en-US" b="1" dirty="0" smtClean="0">
                <a:solidFill>
                  <a:srgbClr val="000000"/>
                </a:solidFill>
              </a:rPr>
              <a:t> </a:t>
            </a:r>
            <a:r>
              <a:rPr lang="en-US" b="1" dirty="0" err="1" smtClean="0">
                <a:solidFill>
                  <a:srgbClr val="000000"/>
                </a:solidFill>
              </a:rPr>
              <a:t>εκείνη</a:t>
            </a:r>
            <a:r>
              <a:rPr lang="en-US" b="1" dirty="0" smtClean="0">
                <a:solidFill>
                  <a:srgbClr val="000000"/>
                </a:solidFill>
              </a:rPr>
              <a:t> </a:t>
            </a:r>
            <a:r>
              <a:rPr lang="en-US" b="1" dirty="0" err="1" smtClean="0">
                <a:solidFill>
                  <a:srgbClr val="000000"/>
                </a:solidFill>
              </a:rPr>
              <a:t>της</a:t>
            </a:r>
            <a:r>
              <a:rPr lang="en-US" b="1" dirty="0" smtClean="0">
                <a:solidFill>
                  <a:srgbClr val="000000"/>
                </a:solidFill>
              </a:rPr>
              <a:t> </a:t>
            </a:r>
            <a:r>
              <a:rPr lang="en-US" b="1" dirty="0" err="1" smtClean="0">
                <a:solidFill>
                  <a:srgbClr val="000000"/>
                </a:solidFill>
              </a:rPr>
              <a:t>μπαταρίας</a:t>
            </a:r>
            <a:r>
              <a:rPr lang="en-US" b="1" dirty="0" smtClean="0">
                <a:solidFill>
                  <a:srgbClr val="000000"/>
                </a:solidFill>
              </a:rPr>
              <a:t>.</a:t>
            </a:r>
          </a:p>
          <a:p>
            <a:pPr marL="179388" indent="-179388" algn="just">
              <a:lnSpc>
                <a:spcPct val="100000"/>
              </a:lnSpc>
            </a:pPr>
            <a:r>
              <a:rPr lang="el-GR" b="1" dirty="0" smtClean="0">
                <a:solidFill>
                  <a:srgbClr val="000000"/>
                </a:solidFill>
              </a:rPr>
              <a:t> </a:t>
            </a:r>
            <a:r>
              <a:rPr lang="en-US" b="1" dirty="0" err="1" smtClean="0">
                <a:solidFill>
                  <a:srgbClr val="000000"/>
                </a:solidFill>
              </a:rPr>
              <a:t>Στα</a:t>
            </a:r>
            <a:r>
              <a:rPr lang="en-US" b="1" dirty="0" smtClean="0">
                <a:solidFill>
                  <a:srgbClr val="000000"/>
                </a:solidFill>
              </a:rPr>
              <a:t> </a:t>
            </a:r>
            <a:r>
              <a:rPr lang="en-US" b="1" dirty="0" err="1" smtClean="0">
                <a:solidFill>
                  <a:srgbClr val="000000"/>
                </a:solidFill>
              </a:rPr>
              <a:t>άκρα</a:t>
            </a:r>
            <a:r>
              <a:rPr lang="en-US" b="1" dirty="0" smtClean="0">
                <a:solidFill>
                  <a:srgbClr val="000000"/>
                </a:solidFill>
              </a:rPr>
              <a:t> </a:t>
            </a:r>
            <a:r>
              <a:rPr lang="en-US" b="1" dirty="0" err="1" smtClean="0">
                <a:solidFill>
                  <a:srgbClr val="000000"/>
                </a:solidFill>
              </a:rPr>
              <a:t>των</a:t>
            </a:r>
            <a:r>
              <a:rPr lang="en-US" b="1" dirty="0" smtClean="0">
                <a:solidFill>
                  <a:srgbClr val="000000"/>
                </a:solidFill>
              </a:rPr>
              <a:t> </a:t>
            </a:r>
            <a:r>
              <a:rPr lang="en-US" b="1" dirty="0" err="1" smtClean="0">
                <a:solidFill>
                  <a:srgbClr val="000000"/>
                </a:solidFill>
              </a:rPr>
              <a:t>δύο</a:t>
            </a:r>
            <a:r>
              <a:rPr lang="en-US" b="1" dirty="0" smtClean="0">
                <a:solidFill>
                  <a:srgbClr val="000000"/>
                </a:solidFill>
              </a:rPr>
              <a:t> </a:t>
            </a:r>
            <a:r>
              <a:rPr lang="en-US" b="1" dirty="0" err="1" smtClean="0">
                <a:solidFill>
                  <a:srgbClr val="000000"/>
                </a:solidFill>
              </a:rPr>
              <a:t>πυκνωτών</a:t>
            </a:r>
            <a:r>
              <a:rPr lang="en-US" b="1" dirty="0" smtClean="0">
                <a:solidFill>
                  <a:srgbClr val="000000"/>
                </a:solidFill>
              </a:rPr>
              <a:t> </a:t>
            </a:r>
            <a:r>
              <a:rPr lang="en-US" b="1" dirty="0" err="1" smtClean="0">
                <a:solidFill>
                  <a:srgbClr val="000000"/>
                </a:solidFill>
              </a:rPr>
              <a:t>επικρατεί</a:t>
            </a:r>
            <a:r>
              <a:rPr lang="en-US" b="1" dirty="0" smtClean="0">
                <a:solidFill>
                  <a:srgbClr val="000000"/>
                </a:solidFill>
              </a:rPr>
              <a:t> η </a:t>
            </a:r>
            <a:r>
              <a:rPr lang="en-US" b="1" dirty="0" err="1" smtClean="0">
                <a:solidFill>
                  <a:srgbClr val="000000"/>
                </a:solidFill>
              </a:rPr>
              <a:t>ίδια</a:t>
            </a:r>
            <a:r>
              <a:rPr lang="en-US" b="1" dirty="0" smtClean="0">
                <a:solidFill>
                  <a:srgbClr val="000000"/>
                </a:solidFill>
              </a:rPr>
              <a:t> </a:t>
            </a:r>
            <a:r>
              <a:rPr lang="en-US" b="1" dirty="0" err="1" smtClean="0">
                <a:solidFill>
                  <a:srgbClr val="000000"/>
                </a:solidFill>
              </a:rPr>
              <a:t>διαφορά</a:t>
            </a:r>
            <a:r>
              <a:rPr lang="en-US" b="1" dirty="0" smtClean="0">
                <a:solidFill>
                  <a:srgbClr val="000000"/>
                </a:solidFill>
              </a:rPr>
              <a:t> </a:t>
            </a:r>
            <a:r>
              <a:rPr lang="en-US" b="1" dirty="0" err="1" smtClean="0">
                <a:solidFill>
                  <a:srgbClr val="000000"/>
                </a:solidFill>
              </a:rPr>
              <a:t>δυναμικού</a:t>
            </a:r>
            <a:r>
              <a:rPr lang="en-US" b="1" dirty="0" smtClean="0">
                <a:solidFill>
                  <a:srgbClr val="000000"/>
                </a:solidFill>
              </a:rPr>
              <a:t>.</a:t>
            </a:r>
          </a:p>
          <a:p>
            <a:pPr marL="179388" lvl="1" indent="-179388" algn="just">
              <a:buClr>
                <a:srgbClr val="2187BA"/>
              </a:buClr>
            </a:pPr>
            <a:r>
              <a:rPr lang="el-GR" sz="1800" b="1" dirty="0" smtClean="0">
                <a:solidFill>
                  <a:srgbClr val="000000"/>
                </a:solidFill>
              </a:rPr>
              <a:t> </a:t>
            </a:r>
            <a:r>
              <a:rPr lang="en-US" sz="1800" b="1" dirty="0" err="1" smtClean="0">
                <a:solidFill>
                  <a:srgbClr val="000000"/>
                </a:solidFill>
              </a:rPr>
              <a:t>Και</a:t>
            </a:r>
            <a:r>
              <a:rPr lang="en-US" sz="1800" b="1" dirty="0" smtClean="0">
                <a:solidFill>
                  <a:srgbClr val="000000"/>
                </a:solidFill>
              </a:rPr>
              <a:t> η </a:t>
            </a:r>
            <a:r>
              <a:rPr lang="en-US" sz="1800" b="1" dirty="0" err="1" smtClean="0">
                <a:solidFill>
                  <a:srgbClr val="000000"/>
                </a:solidFill>
              </a:rPr>
              <a:t>διαφορά</a:t>
            </a:r>
            <a:r>
              <a:rPr lang="en-US" sz="1800" b="1" dirty="0" smtClean="0">
                <a:solidFill>
                  <a:srgbClr val="000000"/>
                </a:solidFill>
              </a:rPr>
              <a:t> </a:t>
            </a:r>
            <a:r>
              <a:rPr lang="en-US" sz="1800" b="1" dirty="0" err="1" smtClean="0">
                <a:solidFill>
                  <a:srgbClr val="000000"/>
                </a:solidFill>
              </a:rPr>
              <a:t>δυναμικού</a:t>
            </a:r>
            <a:r>
              <a:rPr lang="en-US" sz="1800" b="1" dirty="0" smtClean="0">
                <a:solidFill>
                  <a:srgbClr val="000000"/>
                </a:solidFill>
              </a:rPr>
              <a:t> </a:t>
            </a:r>
            <a:r>
              <a:rPr lang="en-US" sz="1800" b="1" dirty="0" err="1" smtClean="0">
                <a:solidFill>
                  <a:srgbClr val="000000"/>
                </a:solidFill>
              </a:rPr>
              <a:t>στα</a:t>
            </a:r>
            <a:r>
              <a:rPr lang="en-US" sz="1800" b="1" dirty="0" smtClean="0">
                <a:solidFill>
                  <a:srgbClr val="000000"/>
                </a:solidFill>
              </a:rPr>
              <a:t> </a:t>
            </a:r>
            <a:r>
              <a:rPr lang="en-US" sz="1800" b="1" dirty="0" err="1" smtClean="0">
                <a:solidFill>
                  <a:srgbClr val="000000"/>
                </a:solidFill>
              </a:rPr>
              <a:t>άκρα</a:t>
            </a:r>
            <a:r>
              <a:rPr lang="en-US" sz="1800" b="1" dirty="0" smtClean="0">
                <a:solidFill>
                  <a:srgbClr val="000000"/>
                </a:solidFill>
              </a:rPr>
              <a:t> </a:t>
            </a:r>
            <a:r>
              <a:rPr lang="en-US" sz="1800" b="1" dirty="0" err="1" smtClean="0">
                <a:solidFill>
                  <a:srgbClr val="000000"/>
                </a:solidFill>
              </a:rPr>
              <a:t>κάθε</a:t>
            </a:r>
            <a:r>
              <a:rPr lang="en-US" sz="1800" b="1" dirty="0" smtClean="0">
                <a:solidFill>
                  <a:srgbClr val="000000"/>
                </a:solidFill>
              </a:rPr>
              <a:t> </a:t>
            </a:r>
            <a:r>
              <a:rPr lang="en-US" sz="1800" b="1" dirty="0" err="1" smtClean="0">
                <a:solidFill>
                  <a:srgbClr val="000000"/>
                </a:solidFill>
              </a:rPr>
              <a:t>πυκνωτή</a:t>
            </a:r>
            <a:r>
              <a:rPr lang="en-US" sz="1800" b="1" dirty="0" smtClean="0">
                <a:solidFill>
                  <a:srgbClr val="000000"/>
                </a:solidFill>
              </a:rPr>
              <a:t> </a:t>
            </a:r>
            <a:r>
              <a:rPr lang="en-US" sz="1800" b="1" dirty="0" err="1" smtClean="0">
                <a:solidFill>
                  <a:srgbClr val="000000"/>
                </a:solidFill>
              </a:rPr>
              <a:t>είναι</a:t>
            </a:r>
            <a:r>
              <a:rPr lang="en-US" sz="1800" b="1" dirty="0" smtClean="0">
                <a:solidFill>
                  <a:srgbClr val="000000"/>
                </a:solidFill>
              </a:rPr>
              <a:t> </a:t>
            </a:r>
            <a:r>
              <a:rPr lang="en-US" sz="1800" b="1" dirty="0" err="1" smtClean="0">
                <a:solidFill>
                  <a:srgbClr val="000000"/>
                </a:solidFill>
              </a:rPr>
              <a:t>ίση</a:t>
            </a:r>
            <a:r>
              <a:rPr lang="en-US" sz="1800" b="1" dirty="0" smtClean="0">
                <a:solidFill>
                  <a:srgbClr val="000000"/>
                </a:solidFill>
              </a:rPr>
              <a:t> </a:t>
            </a:r>
            <a:r>
              <a:rPr lang="en-US" sz="1800" b="1" dirty="0" err="1" smtClean="0">
                <a:solidFill>
                  <a:srgbClr val="000000"/>
                </a:solidFill>
              </a:rPr>
              <a:t>με</a:t>
            </a:r>
            <a:r>
              <a:rPr lang="en-US" sz="1800" b="1" dirty="0" smtClean="0">
                <a:solidFill>
                  <a:srgbClr val="000000"/>
                </a:solidFill>
              </a:rPr>
              <a:t> </a:t>
            </a:r>
            <a:r>
              <a:rPr lang="en-US" sz="1800" b="1" dirty="0" err="1" smtClean="0">
                <a:solidFill>
                  <a:srgbClr val="000000"/>
                </a:solidFill>
              </a:rPr>
              <a:t>την</a:t>
            </a:r>
            <a:r>
              <a:rPr lang="en-US" sz="1800" b="1" dirty="0" smtClean="0">
                <a:solidFill>
                  <a:srgbClr val="000000"/>
                </a:solidFill>
              </a:rPr>
              <a:t> </a:t>
            </a:r>
            <a:r>
              <a:rPr lang="en-US" sz="1800" b="1" dirty="0" err="1" smtClean="0">
                <a:solidFill>
                  <a:srgbClr val="000000"/>
                </a:solidFill>
              </a:rPr>
              <a:t>τάση</a:t>
            </a:r>
            <a:r>
              <a:rPr lang="en-US" sz="1800" b="1" dirty="0" smtClean="0">
                <a:solidFill>
                  <a:srgbClr val="000000"/>
                </a:solidFill>
              </a:rPr>
              <a:t> </a:t>
            </a:r>
            <a:r>
              <a:rPr lang="en-US" sz="1800" b="1" dirty="0" err="1" smtClean="0">
                <a:solidFill>
                  <a:srgbClr val="000000"/>
                </a:solidFill>
              </a:rPr>
              <a:t>της</a:t>
            </a:r>
            <a:r>
              <a:rPr lang="en-US" sz="1800" b="1" dirty="0" smtClean="0">
                <a:solidFill>
                  <a:srgbClr val="000000"/>
                </a:solidFill>
              </a:rPr>
              <a:t> </a:t>
            </a:r>
            <a:r>
              <a:rPr lang="en-US" sz="1800" b="1" dirty="0" err="1" smtClean="0">
                <a:solidFill>
                  <a:srgbClr val="000000"/>
                </a:solidFill>
              </a:rPr>
              <a:t>μπαταρίας</a:t>
            </a:r>
            <a:r>
              <a:rPr lang="el-GR" sz="1800" b="1" dirty="0" smtClean="0">
                <a:solidFill>
                  <a:srgbClr val="000000"/>
                </a:solidFill>
              </a:rPr>
              <a:t>.</a:t>
            </a:r>
            <a:endParaRPr lang="en-US" sz="1800" b="1" dirty="0" smtClean="0">
              <a:solidFill>
                <a:srgbClr val="000000"/>
              </a:solidFill>
            </a:endParaRPr>
          </a:p>
          <a:p>
            <a:pPr marL="179388" lvl="1" indent="-179388" algn="just">
              <a:buClr>
                <a:srgbClr val="2187BA"/>
              </a:buClr>
            </a:pPr>
            <a:r>
              <a:rPr lang="el-GR" sz="1800" b="1" dirty="0" smtClean="0">
                <a:solidFill>
                  <a:srgbClr val="000000"/>
                </a:solidFill>
              </a:rPr>
              <a:t> </a:t>
            </a:r>
            <a:r>
              <a:rPr lang="el-GR" sz="2000" b="1" dirty="0" smtClean="0">
                <a:solidFill>
                  <a:srgbClr val="002060"/>
                </a:solidFill>
              </a:rPr>
              <a:t>Δ</a:t>
            </a:r>
            <a:r>
              <a:rPr lang="en-US" sz="2000" b="1" dirty="0" smtClean="0">
                <a:solidFill>
                  <a:srgbClr val="002060"/>
                </a:solidFill>
              </a:rPr>
              <a:t>V</a:t>
            </a:r>
            <a:r>
              <a:rPr lang="en-US" sz="2000" b="1" baseline="-25000" dirty="0" smtClean="0">
                <a:solidFill>
                  <a:srgbClr val="002060"/>
                </a:solidFill>
              </a:rPr>
              <a:t>1</a:t>
            </a:r>
            <a:r>
              <a:rPr lang="en-US" sz="2000" b="1" dirty="0" smtClean="0">
                <a:solidFill>
                  <a:srgbClr val="002060"/>
                </a:solidFill>
              </a:rPr>
              <a:t> = </a:t>
            </a:r>
            <a:r>
              <a:rPr lang="el-GR" sz="2000" b="1" dirty="0" smtClean="0">
                <a:solidFill>
                  <a:srgbClr val="002060"/>
                </a:solidFill>
              </a:rPr>
              <a:t>Δ</a:t>
            </a:r>
            <a:r>
              <a:rPr lang="en-US" sz="2000" b="1" dirty="0" smtClean="0">
                <a:solidFill>
                  <a:srgbClr val="002060"/>
                </a:solidFill>
              </a:rPr>
              <a:t>V</a:t>
            </a:r>
            <a:r>
              <a:rPr lang="en-US" sz="2000" b="1" baseline="-25000" dirty="0" smtClean="0">
                <a:solidFill>
                  <a:srgbClr val="002060"/>
                </a:solidFill>
              </a:rPr>
              <a:t>2 </a:t>
            </a:r>
            <a:r>
              <a:rPr lang="en-US" sz="2000" b="1" dirty="0" smtClean="0">
                <a:solidFill>
                  <a:srgbClr val="002060"/>
                </a:solidFill>
              </a:rPr>
              <a:t>= </a:t>
            </a:r>
            <a:r>
              <a:rPr lang="el-GR" sz="2000" b="1" dirty="0" smtClean="0">
                <a:solidFill>
                  <a:srgbClr val="002060"/>
                </a:solidFill>
              </a:rPr>
              <a:t>Δ</a:t>
            </a:r>
            <a:r>
              <a:rPr lang="en-US" sz="2000" b="1" dirty="0" smtClean="0">
                <a:solidFill>
                  <a:srgbClr val="002060"/>
                </a:solidFill>
              </a:rPr>
              <a:t>V</a:t>
            </a:r>
          </a:p>
          <a:p>
            <a:pPr marL="179388" indent="-179388" algn="just">
              <a:lnSpc>
                <a:spcPct val="100000"/>
              </a:lnSpc>
            </a:pPr>
            <a:r>
              <a:rPr lang="el-GR" b="1" dirty="0" smtClean="0">
                <a:solidFill>
                  <a:srgbClr val="000000"/>
                </a:solidFill>
              </a:rPr>
              <a:t> </a:t>
            </a:r>
            <a:r>
              <a:rPr lang="en-US" b="1" dirty="0" err="1" smtClean="0">
                <a:solidFill>
                  <a:srgbClr val="000000"/>
                </a:solidFill>
              </a:rPr>
              <a:t>Όταν</a:t>
            </a:r>
            <a:r>
              <a:rPr lang="en-US" b="1" dirty="0" smtClean="0">
                <a:solidFill>
                  <a:srgbClr val="000000"/>
                </a:solidFill>
              </a:rPr>
              <a:t> </a:t>
            </a:r>
            <a:r>
              <a:rPr lang="en-US" b="1" dirty="0" err="1" smtClean="0">
                <a:solidFill>
                  <a:srgbClr val="000000"/>
                </a:solidFill>
              </a:rPr>
              <a:t>σταματ</a:t>
            </a:r>
            <a:r>
              <a:rPr lang="el-GR" b="1" dirty="0" err="1" smtClean="0">
                <a:solidFill>
                  <a:srgbClr val="000000"/>
                </a:solidFill>
              </a:rPr>
              <a:t>ήσει</a:t>
            </a:r>
            <a:r>
              <a:rPr lang="en-US" b="1" dirty="0" smtClean="0">
                <a:solidFill>
                  <a:srgbClr val="000000"/>
                </a:solidFill>
              </a:rPr>
              <a:t> η </a:t>
            </a:r>
            <a:r>
              <a:rPr lang="en-US" b="1" dirty="0" err="1" smtClean="0">
                <a:solidFill>
                  <a:srgbClr val="000000"/>
                </a:solidFill>
              </a:rPr>
              <a:t>ροή</a:t>
            </a:r>
            <a:r>
              <a:rPr lang="en-US" b="1" dirty="0" smtClean="0">
                <a:solidFill>
                  <a:srgbClr val="000000"/>
                </a:solidFill>
              </a:rPr>
              <a:t> </a:t>
            </a:r>
            <a:r>
              <a:rPr lang="en-US" b="1" dirty="0" err="1" smtClean="0">
                <a:solidFill>
                  <a:srgbClr val="000000"/>
                </a:solidFill>
              </a:rPr>
              <a:t>φορτίου</a:t>
            </a:r>
            <a:r>
              <a:rPr lang="en-US" b="1" dirty="0" smtClean="0">
                <a:solidFill>
                  <a:srgbClr val="000000"/>
                </a:solidFill>
              </a:rPr>
              <a:t>, </a:t>
            </a:r>
            <a:r>
              <a:rPr lang="en-US" b="1" dirty="0" err="1" smtClean="0">
                <a:solidFill>
                  <a:srgbClr val="000000"/>
                </a:solidFill>
              </a:rPr>
              <a:t>οι</a:t>
            </a:r>
            <a:r>
              <a:rPr lang="en-US" b="1" dirty="0" smtClean="0">
                <a:solidFill>
                  <a:srgbClr val="000000"/>
                </a:solidFill>
              </a:rPr>
              <a:t> </a:t>
            </a:r>
            <a:r>
              <a:rPr lang="en-US" b="1" dirty="0" err="1" smtClean="0">
                <a:solidFill>
                  <a:srgbClr val="000000"/>
                </a:solidFill>
              </a:rPr>
              <a:t>πυκνωτές</a:t>
            </a:r>
            <a:r>
              <a:rPr lang="en-US" b="1" dirty="0" smtClean="0">
                <a:solidFill>
                  <a:srgbClr val="000000"/>
                </a:solidFill>
              </a:rPr>
              <a:t> </a:t>
            </a:r>
            <a:r>
              <a:rPr lang="en-US" b="1" dirty="0" err="1" smtClean="0">
                <a:solidFill>
                  <a:srgbClr val="000000"/>
                </a:solidFill>
              </a:rPr>
              <a:t>έχουν</a:t>
            </a:r>
            <a:r>
              <a:rPr lang="en-US" b="1" dirty="0" smtClean="0">
                <a:solidFill>
                  <a:srgbClr val="000000"/>
                </a:solidFill>
              </a:rPr>
              <a:t> </a:t>
            </a:r>
            <a:r>
              <a:rPr lang="en-US" b="1" dirty="0" err="1" smtClean="0">
                <a:solidFill>
                  <a:srgbClr val="000000"/>
                </a:solidFill>
              </a:rPr>
              <a:t>φτάσει</a:t>
            </a:r>
            <a:r>
              <a:rPr lang="en-US" b="1" dirty="0" smtClean="0">
                <a:solidFill>
                  <a:srgbClr val="000000"/>
                </a:solidFill>
              </a:rPr>
              <a:t> </a:t>
            </a:r>
            <a:r>
              <a:rPr lang="en-US" b="1" dirty="0" err="1" smtClean="0">
                <a:solidFill>
                  <a:srgbClr val="000000"/>
                </a:solidFill>
              </a:rPr>
              <a:t>στη</a:t>
            </a:r>
            <a:r>
              <a:rPr lang="en-US" b="1" dirty="0" smtClean="0">
                <a:solidFill>
                  <a:srgbClr val="000000"/>
                </a:solidFill>
              </a:rPr>
              <a:t> </a:t>
            </a:r>
            <a:r>
              <a:rPr lang="en-US" b="1" dirty="0" err="1" smtClean="0">
                <a:solidFill>
                  <a:srgbClr val="000000"/>
                </a:solidFill>
              </a:rPr>
              <a:t>μέγιστη</a:t>
            </a:r>
            <a:r>
              <a:rPr lang="en-US" b="1" dirty="0" smtClean="0">
                <a:solidFill>
                  <a:srgbClr val="000000"/>
                </a:solidFill>
              </a:rPr>
              <a:t> </a:t>
            </a:r>
            <a:r>
              <a:rPr lang="en-US" b="1" dirty="0" err="1" smtClean="0">
                <a:solidFill>
                  <a:srgbClr val="000000"/>
                </a:solidFill>
              </a:rPr>
              <a:t>τιμή</a:t>
            </a:r>
            <a:r>
              <a:rPr lang="en-US" b="1" dirty="0" smtClean="0">
                <a:solidFill>
                  <a:srgbClr val="000000"/>
                </a:solidFill>
              </a:rPr>
              <a:t> </a:t>
            </a:r>
            <a:r>
              <a:rPr lang="en-US" b="1" dirty="0" err="1" smtClean="0">
                <a:solidFill>
                  <a:srgbClr val="000000"/>
                </a:solidFill>
              </a:rPr>
              <a:t>φορτίου</a:t>
            </a:r>
            <a:r>
              <a:rPr lang="en-US" b="1" dirty="0" smtClean="0">
                <a:solidFill>
                  <a:srgbClr val="000000"/>
                </a:solidFill>
              </a:rPr>
              <a:t> </a:t>
            </a:r>
            <a:r>
              <a:rPr lang="en-US" b="1" dirty="0" err="1" smtClean="0">
                <a:solidFill>
                  <a:srgbClr val="000000"/>
                </a:solidFill>
              </a:rPr>
              <a:t>που</a:t>
            </a:r>
            <a:r>
              <a:rPr lang="en-US" b="1" dirty="0" smtClean="0">
                <a:solidFill>
                  <a:srgbClr val="000000"/>
                </a:solidFill>
              </a:rPr>
              <a:t> </a:t>
            </a:r>
            <a:r>
              <a:rPr lang="en-US" b="1" dirty="0" err="1" smtClean="0">
                <a:solidFill>
                  <a:srgbClr val="000000"/>
                </a:solidFill>
              </a:rPr>
              <a:t>μπορούν</a:t>
            </a:r>
            <a:r>
              <a:rPr lang="en-US" b="1" dirty="0" smtClean="0">
                <a:solidFill>
                  <a:srgbClr val="000000"/>
                </a:solidFill>
              </a:rPr>
              <a:t> </a:t>
            </a:r>
            <a:r>
              <a:rPr lang="en-US" b="1" dirty="0" err="1" smtClean="0">
                <a:solidFill>
                  <a:srgbClr val="000000"/>
                </a:solidFill>
              </a:rPr>
              <a:t>να</a:t>
            </a:r>
            <a:r>
              <a:rPr lang="en-US" b="1" dirty="0" smtClean="0">
                <a:solidFill>
                  <a:srgbClr val="000000"/>
                </a:solidFill>
              </a:rPr>
              <a:t> </a:t>
            </a:r>
            <a:r>
              <a:rPr lang="en-US" b="1" dirty="0" err="1" smtClean="0">
                <a:solidFill>
                  <a:srgbClr val="000000"/>
                </a:solidFill>
              </a:rPr>
              <a:t>αποθηκεύσουν</a:t>
            </a:r>
            <a:r>
              <a:rPr lang="en-US" b="1" dirty="0" smtClean="0">
                <a:solidFill>
                  <a:srgbClr val="000000"/>
                </a:solidFill>
              </a:rPr>
              <a:t>.</a:t>
            </a:r>
          </a:p>
          <a:p>
            <a:pPr marL="179388" indent="-179388" algn="just">
              <a:lnSpc>
                <a:spcPct val="100000"/>
              </a:lnSpc>
            </a:pPr>
            <a:r>
              <a:rPr lang="en-US" b="1" dirty="0" err="1" smtClean="0">
                <a:solidFill>
                  <a:srgbClr val="000000"/>
                </a:solidFill>
              </a:rPr>
              <a:t>Το</a:t>
            </a:r>
            <a:r>
              <a:rPr lang="en-US" b="1" dirty="0" smtClean="0">
                <a:solidFill>
                  <a:srgbClr val="000000"/>
                </a:solidFill>
              </a:rPr>
              <a:t> </a:t>
            </a:r>
            <a:r>
              <a:rPr lang="en-US" b="1" dirty="0" err="1" smtClean="0">
                <a:solidFill>
                  <a:srgbClr val="000000"/>
                </a:solidFill>
              </a:rPr>
              <a:t>συνολικό</a:t>
            </a:r>
            <a:r>
              <a:rPr lang="en-US" b="1" dirty="0" smtClean="0">
                <a:solidFill>
                  <a:srgbClr val="000000"/>
                </a:solidFill>
              </a:rPr>
              <a:t> </a:t>
            </a:r>
            <a:r>
              <a:rPr lang="en-US" b="1" dirty="0" err="1" smtClean="0">
                <a:solidFill>
                  <a:srgbClr val="000000"/>
                </a:solidFill>
              </a:rPr>
              <a:t>φορτίο</a:t>
            </a:r>
            <a:r>
              <a:rPr lang="en-US" b="1" dirty="0" smtClean="0">
                <a:solidFill>
                  <a:srgbClr val="000000"/>
                </a:solidFill>
              </a:rPr>
              <a:t> </a:t>
            </a:r>
            <a:r>
              <a:rPr lang="en-US" b="1" dirty="0" err="1" smtClean="0">
                <a:solidFill>
                  <a:srgbClr val="000000"/>
                </a:solidFill>
              </a:rPr>
              <a:t>ισούται</a:t>
            </a:r>
            <a:r>
              <a:rPr lang="en-US" b="1" dirty="0" smtClean="0">
                <a:solidFill>
                  <a:srgbClr val="000000"/>
                </a:solidFill>
              </a:rPr>
              <a:t> </a:t>
            </a:r>
            <a:r>
              <a:rPr lang="en-US" b="1" dirty="0" err="1" smtClean="0">
                <a:solidFill>
                  <a:srgbClr val="000000"/>
                </a:solidFill>
              </a:rPr>
              <a:t>με</a:t>
            </a:r>
            <a:r>
              <a:rPr lang="en-US" b="1" dirty="0" smtClean="0">
                <a:solidFill>
                  <a:srgbClr val="000000"/>
                </a:solidFill>
              </a:rPr>
              <a:t> </a:t>
            </a:r>
            <a:r>
              <a:rPr lang="en-US" b="1" dirty="0" err="1" smtClean="0">
                <a:solidFill>
                  <a:srgbClr val="000000"/>
                </a:solidFill>
              </a:rPr>
              <a:t>το</a:t>
            </a:r>
            <a:r>
              <a:rPr lang="en-US" b="1" dirty="0" smtClean="0">
                <a:solidFill>
                  <a:srgbClr val="000000"/>
                </a:solidFill>
              </a:rPr>
              <a:t> </a:t>
            </a:r>
            <a:r>
              <a:rPr lang="en-US" b="1" dirty="0" err="1" smtClean="0">
                <a:solidFill>
                  <a:srgbClr val="000000"/>
                </a:solidFill>
              </a:rPr>
              <a:t>άθροισμα</a:t>
            </a:r>
            <a:r>
              <a:rPr lang="en-US" b="1" dirty="0" smtClean="0">
                <a:solidFill>
                  <a:srgbClr val="000000"/>
                </a:solidFill>
              </a:rPr>
              <a:t> </a:t>
            </a:r>
            <a:r>
              <a:rPr lang="en-US" b="1" dirty="0" err="1" smtClean="0">
                <a:solidFill>
                  <a:srgbClr val="000000"/>
                </a:solidFill>
              </a:rPr>
              <a:t>των</a:t>
            </a:r>
            <a:r>
              <a:rPr lang="en-US" b="1" dirty="0" smtClean="0">
                <a:solidFill>
                  <a:srgbClr val="000000"/>
                </a:solidFill>
              </a:rPr>
              <a:t> </a:t>
            </a:r>
            <a:r>
              <a:rPr lang="en-US" b="1" dirty="0" err="1" smtClean="0">
                <a:solidFill>
                  <a:srgbClr val="000000"/>
                </a:solidFill>
              </a:rPr>
              <a:t>φορτίων</a:t>
            </a:r>
            <a:r>
              <a:rPr lang="en-US" b="1" dirty="0" smtClean="0">
                <a:solidFill>
                  <a:srgbClr val="000000"/>
                </a:solidFill>
              </a:rPr>
              <a:t> </a:t>
            </a:r>
            <a:r>
              <a:rPr lang="en-US" b="1" dirty="0" err="1" smtClean="0">
                <a:solidFill>
                  <a:srgbClr val="000000"/>
                </a:solidFill>
              </a:rPr>
              <a:t>κάθε</a:t>
            </a:r>
            <a:r>
              <a:rPr lang="en-US" b="1" dirty="0" smtClean="0">
                <a:solidFill>
                  <a:srgbClr val="000000"/>
                </a:solidFill>
              </a:rPr>
              <a:t> </a:t>
            </a:r>
            <a:r>
              <a:rPr lang="en-US" b="1" dirty="0" err="1" smtClean="0">
                <a:solidFill>
                  <a:srgbClr val="000000"/>
                </a:solidFill>
              </a:rPr>
              <a:t>πυκνωτή</a:t>
            </a:r>
            <a:r>
              <a:rPr lang="en-US" b="1" dirty="0" smtClean="0">
                <a:solidFill>
                  <a:srgbClr val="000000"/>
                </a:solidFill>
              </a:rPr>
              <a:t>.</a:t>
            </a:r>
            <a:r>
              <a:rPr lang="el-GR" b="1" dirty="0" smtClean="0">
                <a:solidFill>
                  <a:srgbClr val="000000"/>
                </a:solidFill>
              </a:rPr>
              <a:t>     </a:t>
            </a:r>
            <a:r>
              <a:rPr lang="en-US" sz="2000" b="1" i="1" dirty="0" err="1" smtClean="0">
                <a:solidFill>
                  <a:srgbClr val="002060"/>
                </a:solidFill>
              </a:rPr>
              <a:t>Q</a:t>
            </a:r>
            <a:r>
              <a:rPr lang="en-US" sz="2000" b="1" baseline="-25000" dirty="0" err="1" smtClean="0">
                <a:solidFill>
                  <a:srgbClr val="002060"/>
                </a:solidFill>
              </a:rPr>
              <a:t>συν</a:t>
            </a:r>
            <a:r>
              <a:rPr lang="el-GR" sz="2000" b="1" baseline="-25000" dirty="0" smtClean="0">
                <a:solidFill>
                  <a:srgbClr val="002060"/>
                </a:solidFill>
              </a:rPr>
              <a:t>.</a:t>
            </a:r>
            <a:r>
              <a:rPr lang="en-US" sz="2000" b="1" dirty="0" smtClean="0">
                <a:solidFill>
                  <a:srgbClr val="002060"/>
                </a:solidFill>
              </a:rPr>
              <a:t> = </a:t>
            </a:r>
            <a:r>
              <a:rPr lang="en-US" sz="2000" b="1" i="1" dirty="0" smtClean="0">
                <a:solidFill>
                  <a:srgbClr val="002060"/>
                </a:solidFill>
              </a:rPr>
              <a:t>Q</a:t>
            </a:r>
            <a:r>
              <a:rPr lang="en-US" sz="2000" b="1" baseline="-25000" dirty="0" smtClean="0">
                <a:solidFill>
                  <a:srgbClr val="002060"/>
                </a:solidFill>
              </a:rPr>
              <a:t>1 </a:t>
            </a:r>
            <a:r>
              <a:rPr lang="en-US" sz="2000" b="1" dirty="0" smtClean="0">
                <a:solidFill>
                  <a:srgbClr val="002060"/>
                </a:solidFill>
              </a:rPr>
              <a:t>+ </a:t>
            </a:r>
            <a:r>
              <a:rPr lang="en-US" sz="2000" b="1" i="1" dirty="0" smtClean="0">
                <a:solidFill>
                  <a:srgbClr val="002060"/>
                </a:solidFill>
              </a:rPr>
              <a:t>Q</a:t>
            </a:r>
            <a:r>
              <a:rPr lang="en-US" sz="2000" b="1" baseline="-25000" dirty="0" smtClean="0">
                <a:solidFill>
                  <a:srgbClr val="002060"/>
                </a:solidFill>
              </a:rPr>
              <a:t>2</a:t>
            </a:r>
          </a:p>
        </p:txBody>
      </p:sp>
      <p:sp>
        <p:nvSpPr>
          <p:cNvPr id="9" name="8 - Θέση αριθμού διαφάνειας"/>
          <p:cNvSpPr>
            <a:spLocks noGrp="1"/>
          </p:cNvSpPr>
          <p:nvPr>
            <p:ph type="sldNum" sz="quarter" idx="12"/>
          </p:nvPr>
        </p:nvSpPr>
        <p:spPr/>
        <p:txBody>
          <a:bodyPr/>
          <a:lstStyle/>
          <a:p>
            <a:fld id="{C2F5A187-A889-495D-B202-899DA2CF5BAE}" type="slidenum">
              <a:rPr lang="en-US" smtClean="0"/>
              <a:pPr/>
              <a:t>91</a:t>
            </a:fld>
            <a:endParaRPr lang="en-US"/>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sz="half" idx="1"/>
          </p:nvPr>
        </p:nvSpPr>
        <p:spPr>
          <a:xfrm>
            <a:off x="609600" y="1309373"/>
            <a:ext cx="5384800" cy="2379771"/>
          </a:xfrm>
        </p:spPr>
        <p:txBody>
          <a:bodyPr/>
          <a:lstStyle/>
          <a:p>
            <a:pPr marL="357188" indent="-357188" algn="just">
              <a:lnSpc>
                <a:spcPct val="100000"/>
              </a:lnSpc>
            </a:pPr>
            <a:r>
              <a:rPr lang="en-US" b="1" dirty="0" err="1" smtClean="0">
                <a:solidFill>
                  <a:srgbClr val="000000"/>
                </a:solidFill>
              </a:rPr>
              <a:t>Οι</a:t>
            </a:r>
            <a:r>
              <a:rPr lang="en-US" b="1" dirty="0" smtClean="0">
                <a:solidFill>
                  <a:srgbClr val="000000"/>
                </a:solidFill>
              </a:rPr>
              <a:t> </a:t>
            </a:r>
            <a:r>
              <a:rPr lang="en-US" b="1" dirty="0" err="1" smtClean="0">
                <a:solidFill>
                  <a:srgbClr val="000000"/>
                </a:solidFill>
              </a:rPr>
              <a:t>παράλληλα</a:t>
            </a:r>
            <a:r>
              <a:rPr lang="en-US" b="1" dirty="0" smtClean="0">
                <a:solidFill>
                  <a:srgbClr val="000000"/>
                </a:solidFill>
              </a:rPr>
              <a:t> </a:t>
            </a:r>
            <a:r>
              <a:rPr lang="en-US" b="1" dirty="0" err="1" smtClean="0">
                <a:solidFill>
                  <a:srgbClr val="000000"/>
                </a:solidFill>
              </a:rPr>
              <a:t>συνδεδεμένοι</a:t>
            </a:r>
            <a:r>
              <a:rPr lang="en-US" b="1" dirty="0" smtClean="0">
                <a:solidFill>
                  <a:srgbClr val="000000"/>
                </a:solidFill>
              </a:rPr>
              <a:t> </a:t>
            </a:r>
            <a:r>
              <a:rPr lang="en-US" b="1" dirty="0" err="1" smtClean="0">
                <a:solidFill>
                  <a:srgbClr val="000000"/>
                </a:solidFill>
              </a:rPr>
              <a:t>πυκνωτές</a:t>
            </a:r>
            <a:r>
              <a:rPr lang="en-US" b="1" dirty="0" smtClean="0">
                <a:solidFill>
                  <a:srgbClr val="000000"/>
                </a:solidFill>
              </a:rPr>
              <a:t> </a:t>
            </a:r>
            <a:r>
              <a:rPr lang="en-US" b="1" dirty="0" err="1" smtClean="0">
                <a:solidFill>
                  <a:srgbClr val="000000"/>
                </a:solidFill>
              </a:rPr>
              <a:t>μπορούν</a:t>
            </a:r>
            <a:r>
              <a:rPr lang="en-US" b="1" dirty="0" smtClean="0">
                <a:solidFill>
                  <a:srgbClr val="000000"/>
                </a:solidFill>
              </a:rPr>
              <a:t> </a:t>
            </a:r>
            <a:r>
              <a:rPr lang="en-US" b="1" dirty="0" err="1" smtClean="0">
                <a:solidFill>
                  <a:srgbClr val="000000"/>
                </a:solidFill>
              </a:rPr>
              <a:t>να</a:t>
            </a:r>
            <a:r>
              <a:rPr lang="en-US" b="1" dirty="0" smtClean="0">
                <a:solidFill>
                  <a:srgbClr val="000000"/>
                </a:solidFill>
              </a:rPr>
              <a:t> </a:t>
            </a:r>
            <a:r>
              <a:rPr lang="en-US" b="1" dirty="0" err="1" smtClean="0">
                <a:solidFill>
                  <a:srgbClr val="000000"/>
                </a:solidFill>
              </a:rPr>
              <a:t>αντικατασταθούν</a:t>
            </a:r>
            <a:r>
              <a:rPr lang="en-US" b="1" dirty="0" smtClean="0">
                <a:solidFill>
                  <a:srgbClr val="000000"/>
                </a:solidFill>
              </a:rPr>
              <a:t> </a:t>
            </a:r>
            <a:r>
              <a:rPr lang="en-US" b="1" dirty="0" err="1" smtClean="0">
                <a:solidFill>
                  <a:srgbClr val="000000"/>
                </a:solidFill>
              </a:rPr>
              <a:t>με</a:t>
            </a:r>
            <a:r>
              <a:rPr lang="en-US" b="1" dirty="0" smtClean="0">
                <a:solidFill>
                  <a:srgbClr val="000000"/>
                </a:solidFill>
              </a:rPr>
              <a:t> </a:t>
            </a:r>
            <a:r>
              <a:rPr lang="en-US" b="1" dirty="0" err="1" smtClean="0">
                <a:solidFill>
                  <a:srgbClr val="000000"/>
                </a:solidFill>
              </a:rPr>
              <a:t>έναν</a:t>
            </a:r>
            <a:r>
              <a:rPr lang="en-US" b="1" dirty="0" smtClean="0">
                <a:solidFill>
                  <a:srgbClr val="000000"/>
                </a:solidFill>
              </a:rPr>
              <a:t> </a:t>
            </a:r>
            <a:r>
              <a:rPr lang="el-GR" b="1" dirty="0" smtClean="0">
                <a:solidFill>
                  <a:srgbClr val="000000"/>
                </a:solidFill>
              </a:rPr>
              <a:t>άλλο</a:t>
            </a:r>
            <a:r>
              <a:rPr lang="en-US" b="1" dirty="0" smtClean="0">
                <a:solidFill>
                  <a:srgbClr val="000000"/>
                </a:solidFill>
              </a:rPr>
              <a:t> </a:t>
            </a:r>
            <a:r>
              <a:rPr lang="en-US" b="1" dirty="0" err="1" smtClean="0">
                <a:solidFill>
                  <a:srgbClr val="000000"/>
                </a:solidFill>
              </a:rPr>
              <a:t>πυκνωτή</a:t>
            </a:r>
            <a:r>
              <a:rPr lang="en-US" b="1" dirty="0" smtClean="0">
                <a:solidFill>
                  <a:srgbClr val="000000"/>
                </a:solidFill>
              </a:rPr>
              <a:t> </a:t>
            </a:r>
            <a:r>
              <a:rPr lang="en-US" b="1" dirty="0" err="1" smtClean="0">
                <a:solidFill>
                  <a:srgbClr val="000000"/>
                </a:solidFill>
              </a:rPr>
              <a:t>χωρητικότητα</a:t>
            </a:r>
            <a:r>
              <a:rPr lang="el-GR" b="1" dirty="0" smtClean="0">
                <a:solidFill>
                  <a:srgbClr val="000000"/>
                </a:solidFill>
              </a:rPr>
              <a:t>ς</a:t>
            </a:r>
            <a:r>
              <a:rPr lang="en-US" b="1" dirty="0" smtClean="0">
                <a:solidFill>
                  <a:srgbClr val="000000"/>
                </a:solidFill>
              </a:rPr>
              <a:t> </a:t>
            </a:r>
            <a:r>
              <a:rPr lang="en-US" b="1" i="1" dirty="0" err="1" smtClean="0">
                <a:solidFill>
                  <a:srgbClr val="000000"/>
                </a:solidFill>
              </a:rPr>
              <a:t>C</a:t>
            </a:r>
            <a:r>
              <a:rPr lang="en-US" b="1" baseline="-25000" dirty="0" err="1" smtClean="0">
                <a:solidFill>
                  <a:srgbClr val="000000"/>
                </a:solidFill>
              </a:rPr>
              <a:t>ισ</a:t>
            </a:r>
            <a:r>
              <a:rPr lang="el-GR" b="1" baseline="-25000" dirty="0" smtClean="0">
                <a:solidFill>
                  <a:srgbClr val="000000"/>
                </a:solidFill>
              </a:rPr>
              <a:t>οδ.</a:t>
            </a:r>
            <a:endParaRPr lang="en-US" b="1" baseline="-25000" dirty="0" smtClean="0">
              <a:solidFill>
                <a:srgbClr val="000000"/>
              </a:solidFill>
            </a:endParaRPr>
          </a:p>
          <a:p>
            <a:pPr marL="273050" lvl="1" indent="-273050" algn="just">
              <a:buClr>
                <a:srgbClr val="2187BA"/>
              </a:buClr>
            </a:pPr>
            <a:r>
              <a:rPr lang="el-GR" sz="1800" b="1" dirty="0" smtClean="0">
                <a:solidFill>
                  <a:schemeClr val="tx1"/>
                </a:solidFill>
              </a:rPr>
              <a:t>Το αποτέλεσμα του ισοδύναμου πυκνωτή στο κύκλωμα πρέπει να είναι ακριβώς ίδιο με εκείνο της συνδεσμολογίας των δύο αρχικών πυκνωτών</a:t>
            </a:r>
            <a:r>
              <a:rPr lang="en-US" sz="1800" b="1" dirty="0" smtClean="0">
                <a:solidFill>
                  <a:schemeClr val="tx1"/>
                </a:solidFill>
              </a:rPr>
              <a:t>.</a:t>
            </a:r>
          </a:p>
        </p:txBody>
      </p:sp>
      <p:pic>
        <p:nvPicPr>
          <p:cNvPr id="26630" name="Picture 8" descr="27819_2607"/>
          <p:cNvPicPr>
            <a:picLocks noChangeAspect="1" noChangeArrowheads="1"/>
          </p:cNvPicPr>
          <p:nvPr/>
        </p:nvPicPr>
        <p:blipFill>
          <a:blip r:embed="rId2" cstate="print"/>
          <a:srcRect l="35506"/>
          <a:stretch>
            <a:fillRect/>
          </a:stretch>
        </p:blipFill>
        <p:spPr bwMode="auto">
          <a:xfrm>
            <a:off x="6542836" y="1544360"/>
            <a:ext cx="4673600" cy="4433888"/>
          </a:xfrm>
          <a:prstGeom prst="rect">
            <a:avLst/>
          </a:prstGeom>
          <a:noFill/>
          <a:ln w="9525">
            <a:noFill/>
            <a:miter lim="800000"/>
            <a:headEnd/>
            <a:tailEnd/>
          </a:ln>
          <a:scene3d>
            <a:camera prst="orthographicFront"/>
            <a:lightRig rig="threePt" dir="t"/>
          </a:scene3d>
          <a:sp3d>
            <a:bevelT/>
          </a:sp3d>
        </p:spPr>
      </p:pic>
      <p:sp>
        <p:nvSpPr>
          <p:cNvPr id="10" name="Rectangle 3"/>
          <p:cNvSpPr>
            <a:spLocks noGrp="1" noChangeArrowheads="1"/>
          </p:cNvSpPr>
          <p:nvPr>
            <p:ph idx="1"/>
          </p:nvPr>
        </p:nvSpPr>
        <p:spPr>
          <a:xfrm>
            <a:off x="645803" y="3516437"/>
            <a:ext cx="5229480" cy="2096087"/>
          </a:xfrm>
        </p:spPr>
        <p:txBody>
          <a:bodyPr>
            <a:normAutofit/>
          </a:bodyPr>
          <a:lstStyle/>
          <a:p>
            <a:pPr marL="273050" indent="-273050"/>
            <a:r>
              <a:rPr lang="en-US" sz="2600" b="1" i="1" dirty="0" err="1" smtClean="0">
                <a:solidFill>
                  <a:srgbClr val="002060"/>
                </a:solidFill>
              </a:rPr>
              <a:t>C</a:t>
            </a:r>
            <a:r>
              <a:rPr lang="en-US" sz="2600" b="1" baseline="-25000" dirty="0" err="1" smtClean="0">
                <a:solidFill>
                  <a:srgbClr val="002060"/>
                </a:solidFill>
              </a:rPr>
              <a:t>ισ</a:t>
            </a:r>
            <a:r>
              <a:rPr lang="el-GR" sz="2600" b="1" baseline="-25000" dirty="0" smtClean="0">
                <a:solidFill>
                  <a:srgbClr val="002060"/>
                </a:solidFill>
              </a:rPr>
              <a:t>οδ.</a:t>
            </a:r>
            <a:r>
              <a:rPr lang="en-US" sz="2600" b="1" dirty="0" smtClean="0">
                <a:solidFill>
                  <a:srgbClr val="002060"/>
                </a:solidFill>
              </a:rPr>
              <a:t> = </a:t>
            </a:r>
            <a:r>
              <a:rPr lang="en-US" sz="2600" b="1" i="1" dirty="0" smtClean="0">
                <a:solidFill>
                  <a:srgbClr val="002060"/>
                </a:solidFill>
              </a:rPr>
              <a:t>C</a:t>
            </a:r>
            <a:r>
              <a:rPr lang="en-US" sz="2600" b="1" baseline="-25000" dirty="0" smtClean="0">
                <a:solidFill>
                  <a:srgbClr val="002060"/>
                </a:solidFill>
              </a:rPr>
              <a:t>1</a:t>
            </a:r>
            <a:r>
              <a:rPr lang="en-US" sz="2600" b="1" dirty="0" smtClean="0">
                <a:solidFill>
                  <a:srgbClr val="002060"/>
                </a:solidFill>
              </a:rPr>
              <a:t> + </a:t>
            </a:r>
            <a:r>
              <a:rPr lang="en-US" sz="2600" b="1" i="1" dirty="0" smtClean="0">
                <a:solidFill>
                  <a:srgbClr val="002060"/>
                </a:solidFill>
              </a:rPr>
              <a:t>C</a:t>
            </a:r>
            <a:r>
              <a:rPr lang="en-US" sz="2600" b="1" baseline="-25000" dirty="0" smtClean="0">
                <a:solidFill>
                  <a:srgbClr val="002060"/>
                </a:solidFill>
              </a:rPr>
              <a:t>2</a:t>
            </a:r>
            <a:r>
              <a:rPr lang="en-US" sz="2600" b="1" dirty="0" smtClean="0">
                <a:solidFill>
                  <a:srgbClr val="002060"/>
                </a:solidFill>
              </a:rPr>
              <a:t> + </a:t>
            </a:r>
            <a:r>
              <a:rPr lang="en-US" sz="2600" b="1" i="1" dirty="0" smtClean="0">
                <a:solidFill>
                  <a:srgbClr val="002060"/>
                </a:solidFill>
              </a:rPr>
              <a:t>C</a:t>
            </a:r>
            <a:r>
              <a:rPr lang="en-US" sz="2600" b="1" baseline="-25000" dirty="0" smtClean="0">
                <a:solidFill>
                  <a:srgbClr val="002060"/>
                </a:solidFill>
              </a:rPr>
              <a:t>3</a:t>
            </a:r>
            <a:r>
              <a:rPr lang="en-US" sz="2600" b="1" dirty="0" smtClean="0">
                <a:solidFill>
                  <a:srgbClr val="002060"/>
                </a:solidFill>
              </a:rPr>
              <a:t> + … </a:t>
            </a:r>
          </a:p>
          <a:p>
            <a:pPr marL="273050" indent="-273050" algn="just"/>
            <a:r>
              <a:rPr lang="el-GR" b="1" dirty="0" smtClean="0">
                <a:solidFill>
                  <a:srgbClr val="000000"/>
                </a:solidFill>
              </a:rPr>
              <a:t> </a:t>
            </a:r>
            <a:r>
              <a:rPr lang="en-US" b="1" dirty="0" smtClean="0">
                <a:solidFill>
                  <a:srgbClr val="000000"/>
                </a:solidFill>
              </a:rPr>
              <a:t>Η </a:t>
            </a:r>
            <a:r>
              <a:rPr lang="el-GR" b="1" dirty="0" smtClean="0">
                <a:solidFill>
                  <a:srgbClr val="000000"/>
                </a:solidFill>
              </a:rPr>
              <a:t>ισοδύναμη </a:t>
            </a:r>
            <a:r>
              <a:rPr lang="en-US" b="1" dirty="0" err="1" smtClean="0">
                <a:solidFill>
                  <a:srgbClr val="000000"/>
                </a:solidFill>
              </a:rPr>
              <a:t>χωρητικότητα</a:t>
            </a:r>
            <a:r>
              <a:rPr lang="en-US" b="1" dirty="0" smtClean="0">
                <a:solidFill>
                  <a:srgbClr val="000000"/>
                </a:solidFill>
              </a:rPr>
              <a:t> </a:t>
            </a:r>
            <a:r>
              <a:rPr lang="el-GR" b="1" dirty="0" smtClean="0">
                <a:solidFill>
                  <a:srgbClr val="000000"/>
                </a:solidFill>
              </a:rPr>
              <a:t>μιας παράλληλης συνδεσμολογίας πυκνωτών </a:t>
            </a:r>
            <a:r>
              <a:rPr lang="en-US" b="1" dirty="0" err="1" smtClean="0">
                <a:solidFill>
                  <a:srgbClr val="000000"/>
                </a:solidFill>
              </a:rPr>
              <a:t>είναι</a:t>
            </a:r>
            <a:r>
              <a:rPr lang="en-US" b="1" dirty="0" smtClean="0">
                <a:solidFill>
                  <a:srgbClr val="000000"/>
                </a:solidFill>
              </a:rPr>
              <a:t> </a:t>
            </a:r>
            <a:r>
              <a:rPr lang="el-GR" b="1" dirty="0" smtClean="0">
                <a:solidFill>
                  <a:srgbClr val="000000"/>
                </a:solidFill>
              </a:rPr>
              <a:t>πάντα </a:t>
            </a:r>
            <a:r>
              <a:rPr lang="en-US" b="1" dirty="0" err="1" smtClean="0">
                <a:solidFill>
                  <a:srgbClr val="000000"/>
                </a:solidFill>
              </a:rPr>
              <a:t>μεγαλύτερη</a:t>
            </a:r>
            <a:r>
              <a:rPr lang="en-US" b="1" dirty="0" smtClean="0">
                <a:solidFill>
                  <a:srgbClr val="000000"/>
                </a:solidFill>
              </a:rPr>
              <a:t> </a:t>
            </a:r>
            <a:r>
              <a:rPr lang="en-US" b="1" dirty="0" err="1" smtClean="0">
                <a:solidFill>
                  <a:srgbClr val="000000"/>
                </a:solidFill>
              </a:rPr>
              <a:t>από</a:t>
            </a:r>
            <a:r>
              <a:rPr lang="en-US" b="1" dirty="0" smtClean="0">
                <a:solidFill>
                  <a:srgbClr val="000000"/>
                </a:solidFill>
              </a:rPr>
              <a:t> </a:t>
            </a:r>
            <a:r>
              <a:rPr lang="en-US" b="1" dirty="0" err="1" smtClean="0">
                <a:solidFill>
                  <a:srgbClr val="000000"/>
                </a:solidFill>
              </a:rPr>
              <a:t>τη</a:t>
            </a:r>
            <a:r>
              <a:rPr lang="en-US" b="1" dirty="0" smtClean="0">
                <a:solidFill>
                  <a:srgbClr val="000000"/>
                </a:solidFill>
              </a:rPr>
              <a:t> </a:t>
            </a:r>
            <a:r>
              <a:rPr lang="en-US" b="1" dirty="0" err="1" smtClean="0">
                <a:solidFill>
                  <a:srgbClr val="000000"/>
                </a:solidFill>
              </a:rPr>
              <a:t>χωρητικότητα</a:t>
            </a:r>
            <a:r>
              <a:rPr lang="en-US" b="1" dirty="0" smtClean="0">
                <a:solidFill>
                  <a:srgbClr val="000000"/>
                </a:solidFill>
              </a:rPr>
              <a:t> </a:t>
            </a:r>
            <a:r>
              <a:rPr lang="en-US" b="1" dirty="0" err="1" smtClean="0">
                <a:solidFill>
                  <a:srgbClr val="000000"/>
                </a:solidFill>
              </a:rPr>
              <a:t>κάθε</a:t>
            </a:r>
            <a:r>
              <a:rPr lang="en-US" b="1" dirty="0" smtClean="0">
                <a:solidFill>
                  <a:srgbClr val="000000"/>
                </a:solidFill>
              </a:rPr>
              <a:t> </a:t>
            </a:r>
            <a:r>
              <a:rPr lang="en-US" b="1" dirty="0" err="1" smtClean="0">
                <a:solidFill>
                  <a:srgbClr val="000000"/>
                </a:solidFill>
              </a:rPr>
              <a:t>επιμέρους</a:t>
            </a:r>
            <a:r>
              <a:rPr lang="en-US" b="1" dirty="0" smtClean="0">
                <a:solidFill>
                  <a:srgbClr val="000000"/>
                </a:solidFill>
              </a:rPr>
              <a:t> </a:t>
            </a:r>
            <a:r>
              <a:rPr lang="en-US" b="1" dirty="0" err="1" smtClean="0">
                <a:solidFill>
                  <a:srgbClr val="000000"/>
                </a:solidFill>
              </a:rPr>
              <a:t>πυκνωτή</a:t>
            </a:r>
            <a:r>
              <a:rPr lang="el-GR" b="1" dirty="0" smtClean="0">
                <a:solidFill>
                  <a:srgbClr val="000000"/>
                </a:solidFill>
              </a:rPr>
              <a:t> της συνδεσμολογίας.</a:t>
            </a:r>
            <a:endParaRPr lang="en-US" b="1" dirty="0" smtClean="0">
              <a:solidFill>
                <a:srgbClr val="000000"/>
              </a:solidFill>
            </a:endParaRPr>
          </a:p>
        </p:txBody>
      </p:sp>
      <p:sp>
        <p:nvSpPr>
          <p:cNvPr id="12" name="Rectangle 2"/>
          <p:cNvSpPr>
            <a:spLocks noGrp="1" noChangeArrowheads="1"/>
          </p:cNvSpPr>
          <p:nvPr>
            <p:ph type="title"/>
          </p:nvPr>
        </p:nvSpPr>
        <p:spPr>
          <a:xfrm>
            <a:off x="1570684" y="126140"/>
            <a:ext cx="8855581" cy="662140"/>
          </a:xfrm>
        </p:spPr>
        <p:txBody>
          <a:bodyPr/>
          <a:lstStyle/>
          <a:p>
            <a:r>
              <a:rPr lang="en-US" dirty="0" err="1" smtClean="0">
                <a:solidFill>
                  <a:srgbClr val="0D3857"/>
                </a:solidFill>
              </a:rPr>
              <a:t>Παράλληλ</a:t>
            </a:r>
            <a:r>
              <a:rPr lang="el-GR" dirty="0" smtClean="0">
                <a:solidFill>
                  <a:srgbClr val="0D3857"/>
                </a:solidFill>
              </a:rPr>
              <a:t>η</a:t>
            </a:r>
            <a:r>
              <a:rPr lang="en-US" dirty="0" smtClean="0">
                <a:solidFill>
                  <a:srgbClr val="0D3857"/>
                </a:solidFill>
              </a:rPr>
              <a:t> </a:t>
            </a:r>
            <a:r>
              <a:rPr lang="el-GR" dirty="0" smtClean="0">
                <a:solidFill>
                  <a:srgbClr val="0D3857"/>
                </a:solidFill>
              </a:rPr>
              <a:t>συνδεσμολογία</a:t>
            </a:r>
            <a:r>
              <a:rPr lang="en-US" dirty="0" smtClean="0">
                <a:solidFill>
                  <a:srgbClr val="0D3857"/>
                </a:solidFill>
              </a:rPr>
              <a:t> </a:t>
            </a:r>
            <a:r>
              <a:rPr lang="en-US" dirty="0" err="1" smtClean="0">
                <a:solidFill>
                  <a:srgbClr val="0D3857"/>
                </a:solidFill>
              </a:rPr>
              <a:t>πυκνω</a:t>
            </a:r>
            <a:r>
              <a:rPr lang="el-GR" dirty="0" err="1" smtClean="0">
                <a:solidFill>
                  <a:srgbClr val="0D3857"/>
                </a:solidFill>
              </a:rPr>
              <a:t>τών</a:t>
            </a:r>
            <a:r>
              <a:rPr lang="el-GR" dirty="0" smtClean="0">
                <a:solidFill>
                  <a:srgbClr val="0D3857"/>
                </a:solidFill>
              </a:rPr>
              <a:t> (</a:t>
            </a:r>
            <a:r>
              <a:rPr lang="el-GR" i="1" dirty="0" smtClean="0">
                <a:solidFill>
                  <a:srgbClr val="0D3857"/>
                </a:solidFill>
              </a:rPr>
              <a:t>1</a:t>
            </a:r>
            <a:r>
              <a:rPr lang="el-GR" dirty="0" smtClean="0">
                <a:solidFill>
                  <a:srgbClr val="0D3857"/>
                </a:solidFill>
              </a:rPr>
              <a:t>)</a:t>
            </a:r>
            <a:endParaRPr lang="en-US" dirty="0" smtClean="0">
              <a:solidFill>
                <a:srgbClr val="0D3857"/>
              </a:solidFill>
            </a:endParaRPr>
          </a:p>
        </p:txBody>
      </p:sp>
      <p:sp>
        <p:nvSpPr>
          <p:cNvPr id="8" name="7 - Θέση αριθμού διαφάνειας"/>
          <p:cNvSpPr>
            <a:spLocks noGrp="1"/>
          </p:cNvSpPr>
          <p:nvPr>
            <p:ph type="sldNum" sz="quarter" idx="12"/>
          </p:nvPr>
        </p:nvSpPr>
        <p:spPr/>
        <p:txBody>
          <a:bodyPr/>
          <a:lstStyle/>
          <a:p>
            <a:pPr>
              <a:defRPr/>
            </a:pPr>
            <a:fld id="{1A5AFEB3-9FE6-4F28-B17E-F12F1808A410}" type="slidenum">
              <a:rPr lang="en-US" altLang="en-US" smtClean="0"/>
              <a:pPr>
                <a:defRPr/>
              </a:pPr>
              <a:t>92</a:t>
            </a:fld>
            <a:endParaRPr lang="en-US" altLang="en-US"/>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sz="half" idx="1"/>
          </p:nvPr>
        </p:nvSpPr>
        <p:spPr>
          <a:xfrm>
            <a:off x="609600" y="1024780"/>
            <a:ext cx="5665076" cy="4072759"/>
          </a:xfrm>
        </p:spPr>
        <p:txBody>
          <a:bodyPr/>
          <a:lstStyle/>
          <a:p>
            <a:pPr marL="273050" indent="-273050" algn="just"/>
            <a:r>
              <a:rPr lang="el-GR" sz="1800" b="1" dirty="0" smtClean="0">
                <a:solidFill>
                  <a:srgbClr val="000000"/>
                </a:solidFill>
              </a:rPr>
              <a:t>Μόλις</a:t>
            </a:r>
            <a:r>
              <a:rPr lang="en-US" sz="1800" b="1" dirty="0" smtClean="0">
                <a:solidFill>
                  <a:srgbClr val="000000"/>
                </a:solidFill>
              </a:rPr>
              <a:t> </a:t>
            </a:r>
            <a:r>
              <a:rPr lang="el-GR" sz="1800" b="1" dirty="0" smtClean="0">
                <a:solidFill>
                  <a:srgbClr val="000000"/>
                </a:solidFill>
              </a:rPr>
              <a:t>συνδεθεί</a:t>
            </a:r>
            <a:r>
              <a:rPr lang="en-US" sz="1800" b="1" dirty="0" smtClean="0">
                <a:solidFill>
                  <a:srgbClr val="000000"/>
                </a:solidFill>
              </a:rPr>
              <a:t> </a:t>
            </a:r>
            <a:r>
              <a:rPr lang="el-GR" sz="1800" b="1" dirty="0" smtClean="0">
                <a:solidFill>
                  <a:srgbClr val="000000"/>
                </a:solidFill>
              </a:rPr>
              <a:t>η</a:t>
            </a:r>
            <a:r>
              <a:rPr lang="en-US" sz="1800" b="1" dirty="0" smtClean="0">
                <a:solidFill>
                  <a:srgbClr val="000000"/>
                </a:solidFill>
              </a:rPr>
              <a:t> </a:t>
            </a:r>
            <a:r>
              <a:rPr lang="en-US" sz="1800" b="1" dirty="0" err="1" smtClean="0">
                <a:solidFill>
                  <a:srgbClr val="000000"/>
                </a:solidFill>
              </a:rPr>
              <a:t>μπαταρία</a:t>
            </a:r>
            <a:r>
              <a:rPr lang="en-US" sz="1800" b="1" dirty="0" smtClean="0">
                <a:solidFill>
                  <a:srgbClr val="000000"/>
                </a:solidFill>
              </a:rPr>
              <a:t> </a:t>
            </a:r>
            <a:r>
              <a:rPr lang="el-GR" sz="1800" b="1" dirty="0" smtClean="0">
                <a:solidFill>
                  <a:srgbClr val="000000"/>
                </a:solidFill>
              </a:rPr>
              <a:t>στο</a:t>
            </a:r>
            <a:r>
              <a:rPr lang="en-US" sz="1800" b="1" dirty="0" smtClean="0">
                <a:solidFill>
                  <a:srgbClr val="000000"/>
                </a:solidFill>
              </a:rPr>
              <a:t> </a:t>
            </a:r>
            <a:r>
              <a:rPr lang="en-US" sz="1800" b="1" dirty="0" err="1" smtClean="0">
                <a:solidFill>
                  <a:srgbClr val="000000"/>
                </a:solidFill>
              </a:rPr>
              <a:t>κύκλωμα</a:t>
            </a:r>
            <a:r>
              <a:rPr lang="en-US" sz="1800" b="1" dirty="0" smtClean="0">
                <a:solidFill>
                  <a:srgbClr val="000000"/>
                </a:solidFill>
              </a:rPr>
              <a:t>, </a:t>
            </a:r>
            <a:r>
              <a:rPr lang="en-US" sz="1800" b="1" dirty="0" err="1" smtClean="0">
                <a:solidFill>
                  <a:srgbClr val="000000"/>
                </a:solidFill>
              </a:rPr>
              <a:t>μεταφέρονται</a:t>
            </a:r>
            <a:r>
              <a:rPr lang="en-US" sz="1800" b="1" dirty="0" smtClean="0">
                <a:solidFill>
                  <a:srgbClr val="000000"/>
                </a:solidFill>
              </a:rPr>
              <a:t> </a:t>
            </a:r>
            <a:r>
              <a:rPr lang="en-US" sz="1800" b="1" dirty="0" err="1" smtClean="0">
                <a:solidFill>
                  <a:srgbClr val="000000"/>
                </a:solidFill>
              </a:rPr>
              <a:t>ηλεκτρόνια</a:t>
            </a:r>
            <a:r>
              <a:rPr lang="en-US" sz="1800" b="1" dirty="0" smtClean="0">
                <a:solidFill>
                  <a:srgbClr val="000000"/>
                </a:solidFill>
              </a:rPr>
              <a:t> </a:t>
            </a:r>
            <a:r>
              <a:rPr lang="en-US" sz="1800" b="1" dirty="0" err="1" smtClean="0">
                <a:solidFill>
                  <a:srgbClr val="000000"/>
                </a:solidFill>
              </a:rPr>
              <a:t>από</a:t>
            </a:r>
            <a:r>
              <a:rPr lang="en-US" sz="1800" b="1" dirty="0" smtClean="0">
                <a:solidFill>
                  <a:srgbClr val="000000"/>
                </a:solidFill>
              </a:rPr>
              <a:t> </a:t>
            </a:r>
            <a:r>
              <a:rPr lang="en-US" sz="1800" b="1" dirty="0" err="1" smtClean="0">
                <a:solidFill>
                  <a:srgbClr val="000000"/>
                </a:solidFill>
              </a:rPr>
              <a:t>τον</a:t>
            </a:r>
            <a:r>
              <a:rPr lang="en-US" sz="1800" b="1" dirty="0" smtClean="0">
                <a:solidFill>
                  <a:srgbClr val="000000"/>
                </a:solidFill>
              </a:rPr>
              <a:t> </a:t>
            </a:r>
            <a:r>
              <a:rPr lang="en-US" sz="1800" b="1" dirty="0" err="1" smtClean="0">
                <a:solidFill>
                  <a:srgbClr val="000000"/>
                </a:solidFill>
              </a:rPr>
              <a:t>αριστερό</a:t>
            </a:r>
            <a:r>
              <a:rPr lang="en-US" sz="1800" b="1" dirty="0" smtClean="0">
                <a:solidFill>
                  <a:srgbClr val="000000"/>
                </a:solidFill>
              </a:rPr>
              <a:t> </a:t>
            </a:r>
            <a:r>
              <a:rPr lang="en-US" sz="1800" b="1" dirty="0" err="1" smtClean="0">
                <a:solidFill>
                  <a:srgbClr val="000000"/>
                </a:solidFill>
              </a:rPr>
              <a:t>οπλισμό</a:t>
            </a:r>
            <a:r>
              <a:rPr lang="en-US" sz="1800" b="1" dirty="0" smtClean="0">
                <a:solidFill>
                  <a:srgbClr val="000000"/>
                </a:solidFill>
              </a:rPr>
              <a:t> </a:t>
            </a:r>
            <a:r>
              <a:rPr lang="en-US" sz="1800" b="1" dirty="0" err="1" smtClean="0">
                <a:solidFill>
                  <a:srgbClr val="000000"/>
                </a:solidFill>
              </a:rPr>
              <a:t>του</a:t>
            </a:r>
            <a:r>
              <a:rPr lang="en-US" sz="1800" b="1" dirty="0" smtClean="0">
                <a:solidFill>
                  <a:srgbClr val="000000"/>
                </a:solidFill>
              </a:rPr>
              <a:t> </a:t>
            </a:r>
            <a:r>
              <a:rPr lang="en-US" sz="1800" b="1" dirty="0" err="1" smtClean="0">
                <a:solidFill>
                  <a:srgbClr val="000000"/>
                </a:solidFill>
              </a:rPr>
              <a:t>πυκνωτή</a:t>
            </a:r>
            <a:r>
              <a:rPr lang="en-US" sz="1800" b="1" dirty="0" smtClean="0">
                <a:solidFill>
                  <a:srgbClr val="000000"/>
                </a:solidFill>
              </a:rPr>
              <a:t> </a:t>
            </a:r>
            <a:r>
              <a:rPr lang="en-US" sz="1800" b="1" i="1" dirty="0" smtClean="0">
                <a:solidFill>
                  <a:srgbClr val="000000"/>
                </a:solidFill>
              </a:rPr>
              <a:t>C</a:t>
            </a:r>
            <a:r>
              <a:rPr lang="en-US" sz="1800" b="1" baseline="-25000" dirty="0" smtClean="0">
                <a:solidFill>
                  <a:srgbClr val="000000"/>
                </a:solidFill>
              </a:rPr>
              <a:t>1</a:t>
            </a:r>
            <a:r>
              <a:rPr lang="en-US" sz="1800" b="1" dirty="0" smtClean="0">
                <a:solidFill>
                  <a:srgbClr val="000000"/>
                </a:solidFill>
              </a:rPr>
              <a:t> </a:t>
            </a:r>
            <a:r>
              <a:rPr lang="en-US" sz="1800" b="1" dirty="0" err="1" smtClean="0">
                <a:solidFill>
                  <a:srgbClr val="000000"/>
                </a:solidFill>
              </a:rPr>
              <a:t>στον</a:t>
            </a:r>
            <a:r>
              <a:rPr lang="en-US" sz="1800" b="1" dirty="0" smtClean="0">
                <a:solidFill>
                  <a:srgbClr val="000000"/>
                </a:solidFill>
              </a:rPr>
              <a:t> </a:t>
            </a:r>
            <a:r>
              <a:rPr lang="en-US" sz="1800" b="1" dirty="0" err="1" smtClean="0">
                <a:solidFill>
                  <a:srgbClr val="000000"/>
                </a:solidFill>
              </a:rPr>
              <a:t>δεξιό</a:t>
            </a:r>
            <a:r>
              <a:rPr lang="en-US" sz="1800" b="1" dirty="0" smtClean="0">
                <a:solidFill>
                  <a:srgbClr val="000000"/>
                </a:solidFill>
              </a:rPr>
              <a:t> </a:t>
            </a:r>
            <a:r>
              <a:rPr lang="en-US" sz="1800" b="1" dirty="0" err="1" smtClean="0">
                <a:solidFill>
                  <a:srgbClr val="000000"/>
                </a:solidFill>
              </a:rPr>
              <a:t>οπλισμό</a:t>
            </a:r>
            <a:r>
              <a:rPr lang="en-US" sz="1800" b="1" dirty="0" smtClean="0">
                <a:solidFill>
                  <a:srgbClr val="000000"/>
                </a:solidFill>
              </a:rPr>
              <a:t> </a:t>
            </a:r>
            <a:r>
              <a:rPr lang="en-US" sz="1800" b="1" dirty="0" err="1" smtClean="0">
                <a:solidFill>
                  <a:srgbClr val="000000"/>
                </a:solidFill>
              </a:rPr>
              <a:t>του</a:t>
            </a:r>
            <a:r>
              <a:rPr lang="en-US" sz="1800" b="1" dirty="0" smtClean="0">
                <a:solidFill>
                  <a:srgbClr val="000000"/>
                </a:solidFill>
              </a:rPr>
              <a:t> </a:t>
            </a:r>
            <a:r>
              <a:rPr lang="en-US" sz="1800" b="1" dirty="0" err="1" smtClean="0">
                <a:solidFill>
                  <a:srgbClr val="000000"/>
                </a:solidFill>
              </a:rPr>
              <a:t>πυκνωτή</a:t>
            </a:r>
            <a:r>
              <a:rPr lang="en-US" sz="1800" b="1" dirty="0" smtClean="0">
                <a:solidFill>
                  <a:srgbClr val="000000"/>
                </a:solidFill>
              </a:rPr>
              <a:t> </a:t>
            </a:r>
            <a:r>
              <a:rPr lang="en-US" sz="1800" b="1" i="1" dirty="0" smtClean="0">
                <a:solidFill>
                  <a:srgbClr val="000000"/>
                </a:solidFill>
              </a:rPr>
              <a:t>C</a:t>
            </a:r>
            <a:r>
              <a:rPr lang="en-US" sz="1800" b="1" baseline="-25000" dirty="0" smtClean="0">
                <a:solidFill>
                  <a:srgbClr val="000000"/>
                </a:solidFill>
              </a:rPr>
              <a:t>2</a:t>
            </a:r>
            <a:r>
              <a:rPr lang="el-GR" sz="1800" b="1" dirty="0" smtClean="0">
                <a:solidFill>
                  <a:srgbClr val="000000"/>
                </a:solidFill>
              </a:rPr>
              <a:t> μέσω της μπαταρίας.</a:t>
            </a:r>
            <a:endParaRPr lang="en-US" sz="1800" b="1" dirty="0" smtClean="0">
              <a:solidFill>
                <a:srgbClr val="000000"/>
              </a:solidFill>
            </a:endParaRPr>
          </a:p>
          <a:p>
            <a:pPr marL="273050" indent="-273050" algn="just"/>
            <a:r>
              <a:rPr lang="en-US" sz="1800" b="1" dirty="0" err="1" smtClean="0">
                <a:solidFill>
                  <a:srgbClr val="000000"/>
                </a:solidFill>
              </a:rPr>
              <a:t>Καθώς</a:t>
            </a:r>
            <a:r>
              <a:rPr lang="en-US" sz="1800" b="1" dirty="0" smtClean="0">
                <a:solidFill>
                  <a:srgbClr val="000000"/>
                </a:solidFill>
              </a:rPr>
              <a:t> </a:t>
            </a:r>
            <a:r>
              <a:rPr lang="en-US" sz="1800" b="1" dirty="0" err="1" smtClean="0">
                <a:solidFill>
                  <a:srgbClr val="000000"/>
                </a:solidFill>
              </a:rPr>
              <a:t>συσσωρεύεται</a:t>
            </a:r>
            <a:r>
              <a:rPr lang="en-US" sz="1800" b="1" dirty="0" smtClean="0">
                <a:solidFill>
                  <a:srgbClr val="000000"/>
                </a:solidFill>
              </a:rPr>
              <a:t> </a:t>
            </a:r>
            <a:r>
              <a:rPr lang="en-US" sz="1800" b="1" dirty="0" err="1" smtClean="0">
                <a:solidFill>
                  <a:srgbClr val="000000"/>
                </a:solidFill>
              </a:rPr>
              <a:t>αρνητικό</a:t>
            </a:r>
            <a:r>
              <a:rPr lang="en-US" sz="1800" b="1" dirty="0" smtClean="0">
                <a:solidFill>
                  <a:srgbClr val="000000"/>
                </a:solidFill>
              </a:rPr>
              <a:t> </a:t>
            </a:r>
            <a:r>
              <a:rPr lang="en-US" sz="1800" b="1" dirty="0" err="1" smtClean="0">
                <a:solidFill>
                  <a:srgbClr val="000000"/>
                </a:solidFill>
              </a:rPr>
              <a:t>φορτίο</a:t>
            </a:r>
            <a:r>
              <a:rPr lang="en-US" sz="1800" b="1" dirty="0" smtClean="0">
                <a:solidFill>
                  <a:srgbClr val="000000"/>
                </a:solidFill>
              </a:rPr>
              <a:t> </a:t>
            </a:r>
            <a:r>
              <a:rPr lang="en-US" sz="1800" b="1" dirty="0" err="1" smtClean="0">
                <a:solidFill>
                  <a:srgbClr val="000000"/>
                </a:solidFill>
              </a:rPr>
              <a:t>στον</a:t>
            </a:r>
            <a:r>
              <a:rPr lang="en-US" sz="1800" b="1" dirty="0" smtClean="0">
                <a:solidFill>
                  <a:srgbClr val="000000"/>
                </a:solidFill>
              </a:rPr>
              <a:t> </a:t>
            </a:r>
            <a:r>
              <a:rPr lang="en-US" sz="1800" b="1" dirty="0" err="1" smtClean="0">
                <a:solidFill>
                  <a:srgbClr val="000000"/>
                </a:solidFill>
              </a:rPr>
              <a:t>δεξιό</a:t>
            </a:r>
            <a:r>
              <a:rPr lang="en-US" sz="1800" b="1" dirty="0" smtClean="0">
                <a:solidFill>
                  <a:srgbClr val="000000"/>
                </a:solidFill>
              </a:rPr>
              <a:t> </a:t>
            </a:r>
            <a:r>
              <a:rPr lang="en-US" sz="1800" b="1" dirty="0" err="1" smtClean="0">
                <a:solidFill>
                  <a:srgbClr val="000000"/>
                </a:solidFill>
              </a:rPr>
              <a:t>οπλισμό</a:t>
            </a:r>
            <a:r>
              <a:rPr lang="en-US" sz="1800" b="1" dirty="0" smtClean="0">
                <a:solidFill>
                  <a:srgbClr val="000000"/>
                </a:solidFill>
              </a:rPr>
              <a:t> </a:t>
            </a:r>
            <a:r>
              <a:rPr lang="en-US" sz="1800" b="1" dirty="0" err="1" smtClean="0">
                <a:solidFill>
                  <a:srgbClr val="000000"/>
                </a:solidFill>
              </a:rPr>
              <a:t>του</a:t>
            </a:r>
            <a:r>
              <a:rPr lang="en-US" sz="1800" b="1" dirty="0" smtClean="0">
                <a:solidFill>
                  <a:srgbClr val="000000"/>
                </a:solidFill>
              </a:rPr>
              <a:t> </a:t>
            </a:r>
            <a:r>
              <a:rPr lang="en-US" sz="1800" b="1" i="1" dirty="0" smtClean="0">
                <a:solidFill>
                  <a:srgbClr val="000000"/>
                </a:solidFill>
              </a:rPr>
              <a:t>C</a:t>
            </a:r>
            <a:r>
              <a:rPr lang="en-US" sz="1800" b="1" baseline="-25000" dirty="0" smtClean="0">
                <a:solidFill>
                  <a:srgbClr val="000000"/>
                </a:solidFill>
              </a:rPr>
              <a:t>2</a:t>
            </a:r>
            <a:r>
              <a:rPr lang="en-US" sz="1800" b="1" dirty="0" smtClean="0">
                <a:solidFill>
                  <a:srgbClr val="000000"/>
                </a:solidFill>
              </a:rPr>
              <a:t>, </a:t>
            </a:r>
            <a:r>
              <a:rPr lang="el-GR" sz="1800" b="1" dirty="0" smtClean="0">
                <a:solidFill>
                  <a:srgbClr val="000000"/>
                </a:solidFill>
              </a:rPr>
              <a:t>αντίστοιχη ποσότητα </a:t>
            </a:r>
            <a:r>
              <a:rPr lang="en-US" sz="1800" b="1" dirty="0" err="1" smtClean="0">
                <a:solidFill>
                  <a:srgbClr val="000000"/>
                </a:solidFill>
              </a:rPr>
              <a:t>αρνητικού</a:t>
            </a:r>
            <a:r>
              <a:rPr lang="en-US" sz="1800" b="1" dirty="0" smtClean="0">
                <a:solidFill>
                  <a:srgbClr val="000000"/>
                </a:solidFill>
              </a:rPr>
              <a:t> </a:t>
            </a:r>
            <a:r>
              <a:rPr lang="en-US" sz="1800" b="1" dirty="0" err="1" smtClean="0">
                <a:solidFill>
                  <a:srgbClr val="000000"/>
                </a:solidFill>
              </a:rPr>
              <a:t>φορτίου</a:t>
            </a:r>
            <a:r>
              <a:rPr lang="en-US" sz="1800" b="1" dirty="0" smtClean="0">
                <a:solidFill>
                  <a:srgbClr val="000000"/>
                </a:solidFill>
              </a:rPr>
              <a:t> </a:t>
            </a:r>
            <a:r>
              <a:rPr lang="el-GR" sz="1800" b="1" dirty="0" smtClean="0">
                <a:solidFill>
                  <a:srgbClr val="000000"/>
                </a:solidFill>
              </a:rPr>
              <a:t>εξωθείται </a:t>
            </a:r>
            <a:r>
              <a:rPr lang="en-US" sz="1800" b="1" dirty="0" err="1" smtClean="0">
                <a:solidFill>
                  <a:srgbClr val="000000"/>
                </a:solidFill>
              </a:rPr>
              <a:t>από</a:t>
            </a:r>
            <a:r>
              <a:rPr lang="en-US" sz="1800" b="1" dirty="0" smtClean="0">
                <a:solidFill>
                  <a:srgbClr val="000000"/>
                </a:solidFill>
              </a:rPr>
              <a:t> </a:t>
            </a:r>
            <a:r>
              <a:rPr lang="en-US" sz="1800" b="1" dirty="0" err="1" smtClean="0">
                <a:solidFill>
                  <a:srgbClr val="000000"/>
                </a:solidFill>
              </a:rPr>
              <a:t>τον</a:t>
            </a:r>
            <a:r>
              <a:rPr lang="en-US" sz="1800" b="1" dirty="0" smtClean="0">
                <a:solidFill>
                  <a:srgbClr val="000000"/>
                </a:solidFill>
              </a:rPr>
              <a:t> </a:t>
            </a:r>
            <a:r>
              <a:rPr lang="en-US" sz="1800" b="1" dirty="0" err="1" smtClean="0">
                <a:solidFill>
                  <a:srgbClr val="000000"/>
                </a:solidFill>
              </a:rPr>
              <a:t>αριστερό</a:t>
            </a:r>
            <a:r>
              <a:rPr lang="en-US" sz="1800" b="1" dirty="0" smtClean="0">
                <a:solidFill>
                  <a:srgbClr val="000000"/>
                </a:solidFill>
              </a:rPr>
              <a:t> </a:t>
            </a:r>
            <a:r>
              <a:rPr lang="en-US" sz="1800" b="1" dirty="0" err="1" smtClean="0">
                <a:solidFill>
                  <a:srgbClr val="000000"/>
                </a:solidFill>
              </a:rPr>
              <a:t>οπλισμό</a:t>
            </a:r>
            <a:r>
              <a:rPr lang="en-US" sz="1800" b="1" dirty="0" smtClean="0">
                <a:solidFill>
                  <a:srgbClr val="000000"/>
                </a:solidFill>
              </a:rPr>
              <a:t> </a:t>
            </a:r>
            <a:r>
              <a:rPr lang="en-US" sz="1800" b="1" dirty="0" err="1" smtClean="0">
                <a:solidFill>
                  <a:srgbClr val="000000"/>
                </a:solidFill>
              </a:rPr>
              <a:t>του</a:t>
            </a:r>
            <a:r>
              <a:rPr lang="en-US" sz="1800" b="1" dirty="0" smtClean="0">
                <a:solidFill>
                  <a:srgbClr val="000000"/>
                </a:solidFill>
              </a:rPr>
              <a:t> </a:t>
            </a:r>
            <a:r>
              <a:rPr lang="en-US" sz="1800" b="1" i="1" dirty="0" smtClean="0">
                <a:solidFill>
                  <a:srgbClr val="000000"/>
                </a:solidFill>
              </a:rPr>
              <a:t>C</a:t>
            </a:r>
            <a:r>
              <a:rPr lang="en-US" sz="1800" b="1" baseline="-25000" dirty="0" smtClean="0">
                <a:solidFill>
                  <a:srgbClr val="000000"/>
                </a:solidFill>
              </a:rPr>
              <a:t>2</a:t>
            </a:r>
            <a:r>
              <a:rPr lang="en-US" sz="1800" b="1" dirty="0" smtClean="0">
                <a:solidFill>
                  <a:srgbClr val="000000"/>
                </a:solidFill>
              </a:rPr>
              <a:t>, </a:t>
            </a:r>
            <a:r>
              <a:rPr lang="el-GR" sz="1800" b="1" dirty="0" smtClean="0">
                <a:solidFill>
                  <a:srgbClr val="000000"/>
                </a:solidFill>
              </a:rPr>
              <a:t>με αποτέλεσμα </a:t>
            </a:r>
            <a:r>
              <a:rPr lang="en-US" sz="1800" b="1" dirty="0" smtClean="0">
                <a:solidFill>
                  <a:srgbClr val="000000"/>
                </a:solidFill>
              </a:rPr>
              <a:t>ο </a:t>
            </a:r>
            <a:r>
              <a:rPr lang="el-GR" sz="1800" b="1" dirty="0" smtClean="0">
                <a:solidFill>
                  <a:srgbClr val="000000"/>
                </a:solidFill>
              </a:rPr>
              <a:t>τελευταίος να</a:t>
            </a:r>
            <a:r>
              <a:rPr lang="en-US" sz="1800" b="1" dirty="0" smtClean="0">
                <a:solidFill>
                  <a:srgbClr val="000000"/>
                </a:solidFill>
              </a:rPr>
              <a:t> </a:t>
            </a:r>
            <a:r>
              <a:rPr lang="el-GR" sz="1800" b="1" dirty="0" smtClean="0">
                <a:solidFill>
                  <a:srgbClr val="000000"/>
                </a:solidFill>
              </a:rPr>
              <a:t>αποκτήσει </a:t>
            </a:r>
            <a:r>
              <a:rPr lang="en-US" sz="1800" b="1" dirty="0" err="1" smtClean="0">
                <a:solidFill>
                  <a:srgbClr val="000000"/>
                </a:solidFill>
              </a:rPr>
              <a:t>πλεονάζον</a:t>
            </a:r>
            <a:r>
              <a:rPr lang="en-US" sz="1800" b="1" dirty="0" smtClean="0">
                <a:solidFill>
                  <a:srgbClr val="000000"/>
                </a:solidFill>
              </a:rPr>
              <a:t> </a:t>
            </a:r>
            <a:r>
              <a:rPr lang="en-US" sz="1800" b="1" dirty="0" err="1" smtClean="0">
                <a:solidFill>
                  <a:srgbClr val="000000"/>
                </a:solidFill>
              </a:rPr>
              <a:t>θετικό</a:t>
            </a:r>
            <a:r>
              <a:rPr lang="en-US" sz="1800" b="1" dirty="0" smtClean="0">
                <a:solidFill>
                  <a:srgbClr val="000000"/>
                </a:solidFill>
              </a:rPr>
              <a:t> </a:t>
            </a:r>
            <a:r>
              <a:rPr lang="en-US" sz="1800" b="1" dirty="0" err="1" smtClean="0">
                <a:solidFill>
                  <a:srgbClr val="000000"/>
                </a:solidFill>
              </a:rPr>
              <a:t>φορτίο</a:t>
            </a:r>
            <a:r>
              <a:rPr lang="en-US" sz="1800" b="1" dirty="0" smtClean="0">
                <a:solidFill>
                  <a:srgbClr val="000000"/>
                </a:solidFill>
              </a:rPr>
              <a:t>.</a:t>
            </a:r>
          </a:p>
          <a:p>
            <a:pPr marL="273050" indent="-273050" algn="just"/>
            <a:r>
              <a:rPr lang="el-GR" sz="1800" b="1" dirty="0" smtClean="0">
                <a:solidFill>
                  <a:srgbClr val="000000"/>
                </a:solidFill>
              </a:rPr>
              <a:t> </a:t>
            </a:r>
            <a:r>
              <a:rPr lang="en-US" sz="1800" b="1" dirty="0" err="1" smtClean="0">
                <a:solidFill>
                  <a:srgbClr val="000000"/>
                </a:solidFill>
              </a:rPr>
              <a:t>Όλοι</a:t>
            </a:r>
            <a:r>
              <a:rPr lang="en-US" sz="1800" b="1" dirty="0" smtClean="0">
                <a:solidFill>
                  <a:srgbClr val="000000"/>
                </a:solidFill>
              </a:rPr>
              <a:t> </a:t>
            </a:r>
            <a:r>
              <a:rPr lang="en-US" sz="1800" b="1" dirty="0" err="1" smtClean="0">
                <a:solidFill>
                  <a:srgbClr val="000000"/>
                </a:solidFill>
              </a:rPr>
              <a:t>οι</a:t>
            </a:r>
            <a:r>
              <a:rPr lang="en-US" sz="1800" b="1" dirty="0" smtClean="0">
                <a:solidFill>
                  <a:srgbClr val="000000"/>
                </a:solidFill>
              </a:rPr>
              <a:t> </a:t>
            </a:r>
            <a:r>
              <a:rPr lang="en-US" sz="1800" b="1" dirty="0" err="1" smtClean="0">
                <a:solidFill>
                  <a:srgbClr val="000000"/>
                </a:solidFill>
              </a:rPr>
              <a:t>δεξιοί</a:t>
            </a:r>
            <a:r>
              <a:rPr lang="en-US" sz="1800" b="1" dirty="0" smtClean="0">
                <a:solidFill>
                  <a:srgbClr val="000000"/>
                </a:solidFill>
              </a:rPr>
              <a:t> </a:t>
            </a:r>
            <a:r>
              <a:rPr lang="en-US" sz="1800" b="1" dirty="0" err="1" smtClean="0">
                <a:solidFill>
                  <a:srgbClr val="000000"/>
                </a:solidFill>
              </a:rPr>
              <a:t>οπλισμοί</a:t>
            </a:r>
            <a:r>
              <a:rPr lang="en-US" sz="1800" b="1" dirty="0" smtClean="0">
                <a:solidFill>
                  <a:srgbClr val="000000"/>
                </a:solidFill>
              </a:rPr>
              <a:t> </a:t>
            </a:r>
            <a:r>
              <a:rPr lang="en-US" sz="1800" b="1" dirty="0" err="1" smtClean="0">
                <a:solidFill>
                  <a:srgbClr val="000000"/>
                </a:solidFill>
              </a:rPr>
              <a:t>φορτίζονται</a:t>
            </a:r>
            <a:r>
              <a:rPr lang="en-US" sz="1800" b="1" dirty="0" smtClean="0">
                <a:solidFill>
                  <a:srgbClr val="000000"/>
                </a:solidFill>
              </a:rPr>
              <a:t> </a:t>
            </a:r>
            <a:r>
              <a:rPr lang="en-US" sz="1800" b="1" dirty="0" err="1" smtClean="0">
                <a:solidFill>
                  <a:srgbClr val="000000"/>
                </a:solidFill>
              </a:rPr>
              <a:t>με</a:t>
            </a:r>
            <a:r>
              <a:rPr lang="en-US" sz="1800" b="1" dirty="0" smtClean="0">
                <a:solidFill>
                  <a:srgbClr val="000000"/>
                </a:solidFill>
              </a:rPr>
              <a:t> </a:t>
            </a:r>
            <a:r>
              <a:rPr lang="en-US" sz="1800" b="1" dirty="0" err="1" smtClean="0">
                <a:solidFill>
                  <a:srgbClr val="000000"/>
                </a:solidFill>
              </a:rPr>
              <a:t>φορτίο</a:t>
            </a:r>
            <a:r>
              <a:rPr lang="en-US" sz="1800" b="1" dirty="0" smtClean="0">
                <a:solidFill>
                  <a:srgbClr val="000000"/>
                </a:solidFill>
              </a:rPr>
              <a:t> –</a:t>
            </a:r>
            <a:r>
              <a:rPr lang="en-US" sz="1800" b="1" i="1" dirty="0" smtClean="0">
                <a:solidFill>
                  <a:srgbClr val="000000"/>
                </a:solidFill>
              </a:rPr>
              <a:t>Q</a:t>
            </a:r>
            <a:r>
              <a:rPr lang="en-US" sz="1800" b="1" dirty="0" smtClean="0">
                <a:solidFill>
                  <a:srgbClr val="000000"/>
                </a:solidFill>
              </a:rPr>
              <a:t>, </a:t>
            </a:r>
            <a:r>
              <a:rPr lang="en-US" sz="1800" b="1" dirty="0" err="1" smtClean="0">
                <a:solidFill>
                  <a:srgbClr val="000000"/>
                </a:solidFill>
              </a:rPr>
              <a:t>ενώ</a:t>
            </a:r>
            <a:r>
              <a:rPr lang="en-US" sz="1800" b="1" dirty="0" smtClean="0">
                <a:solidFill>
                  <a:srgbClr val="000000"/>
                </a:solidFill>
              </a:rPr>
              <a:t> </a:t>
            </a:r>
            <a:r>
              <a:rPr lang="en-US" sz="1800" b="1" dirty="0" err="1" smtClean="0">
                <a:solidFill>
                  <a:srgbClr val="000000"/>
                </a:solidFill>
              </a:rPr>
              <a:t>όλοι</a:t>
            </a:r>
            <a:r>
              <a:rPr lang="en-US" sz="1800" b="1" dirty="0" smtClean="0">
                <a:solidFill>
                  <a:srgbClr val="000000"/>
                </a:solidFill>
              </a:rPr>
              <a:t> </a:t>
            </a:r>
            <a:r>
              <a:rPr lang="en-US" sz="1800" b="1" dirty="0" err="1" smtClean="0">
                <a:solidFill>
                  <a:srgbClr val="000000"/>
                </a:solidFill>
              </a:rPr>
              <a:t>οι</a:t>
            </a:r>
            <a:r>
              <a:rPr lang="en-US" sz="1800" b="1" dirty="0" smtClean="0">
                <a:solidFill>
                  <a:srgbClr val="000000"/>
                </a:solidFill>
              </a:rPr>
              <a:t> </a:t>
            </a:r>
            <a:r>
              <a:rPr lang="en-US" sz="1800" b="1" dirty="0" err="1" smtClean="0">
                <a:solidFill>
                  <a:srgbClr val="000000"/>
                </a:solidFill>
              </a:rPr>
              <a:t>αριστεροί</a:t>
            </a:r>
            <a:r>
              <a:rPr lang="en-US" sz="1800" b="1" dirty="0" smtClean="0">
                <a:solidFill>
                  <a:srgbClr val="000000"/>
                </a:solidFill>
              </a:rPr>
              <a:t> </a:t>
            </a:r>
            <a:r>
              <a:rPr lang="en-US" sz="1800" b="1" dirty="0" err="1" smtClean="0">
                <a:solidFill>
                  <a:srgbClr val="000000"/>
                </a:solidFill>
              </a:rPr>
              <a:t>οπλισμοί</a:t>
            </a:r>
            <a:r>
              <a:rPr lang="en-US" sz="1800" b="1" dirty="0" smtClean="0">
                <a:solidFill>
                  <a:srgbClr val="000000"/>
                </a:solidFill>
              </a:rPr>
              <a:t> </a:t>
            </a:r>
            <a:r>
              <a:rPr lang="en-US" sz="1800" b="1" dirty="0" err="1" smtClean="0">
                <a:solidFill>
                  <a:srgbClr val="000000"/>
                </a:solidFill>
              </a:rPr>
              <a:t>με</a:t>
            </a:r>
            <a:r>
              <a:rPr lang="en-US" sz="1800" b="1" dirty="0" smtClean="0">
                <a:solidFill>
                  <a:srgbClr val="000000"/>
                </a:solidFill>
              </a:rPr>
              <a:t> </a:t>
            </a:r>
            <a:r>
              <a:rPr lang="en-US" sz="1800" b="1" dirty="0" err="1" smtClean="0">
                <a:solidFill>
                  <a:srgbClr val="000000"/>
                </a:solidFill>
              </a:rPr>
              <a:t>φορτίο</a:t>
            </a:r>
            <a:r>
              <a:rPr lang="en-US" sz="1800" b="1" dirty="0" smtClean="0">
                <a:solidFill>
                  <a:srgbClr val="000000"/>
                </a:solidFill>
              </a:rPr>
              <a:t> +</a:t>
            </a:r>
            <a:r>
              <a:rPr lang="en-US" sz="1800" b="1" i="1" dirty="0" smtClean="0">
                <a:solidFill>
                  <a:srgbClr val="000000"/>
                </a:solidFill>
              </a:rPr>
              <a:t>Q.</a:t>
            </a:r>
          </a:p>
          <a:p>
            <a:pPr marL="0" indent="0"/>
            <a:endParaRPr lang="en-US" sz="1800" i="1" dirty="0" smtClean="0">
              <a:solidFill>
                <a:srgbClr val="000000"/>
              </a:solidFill>
            </a:endParaRPr>
          </a:p>
        </p:txBody>
      </p:sp>
      <p:sp>
        <p:nvSpPr>
          <p:cNvPr id="7" name="Rectangle 2"/>
          <p:cNvSpPr>
            <a:spLocks noGrp="1" noChangeArrowheads="1"/>
          </p:cNvSpPr>
          <p:nvPr>
            <p:ph type="title"/>
          </p:nvPr>
        </p:nvSpPr>
        <p:spPr>
          <a:xfrm>
            <a:off x="1570684" y="115630"/>
            <a:ext cx="8855581" cy="662140"/>
          </a:xfrm>
        </p:spPr>
        <p:txBody>
          <a:bodyPr>
            <a:normAutofit/>
          </a:bodyPr>
          <a:lstStyle/>
          <a:p>
            <a:r>
              <a:rPr lang="el-GR" dirty="0" smtClean="0">
                <a:solidFill>
                  <a:srgbClr val="0D3857"/>
                </a:solidFill>
              </a:rPr>
              <a:t>Συνδεσμολογία</a:t>
            </a:r>
            <a:r>
              <a:rPr lang="en-US" dirty="0" smtClean="0">
                <a:solidFill>
                  <a:srgbClr val="0D3857"/>
                </a:solidFill>
              </a:rPr>
              <a:t> πυκνω</a:t>
            </a:r>
            <a:r>
              <a:rPr lang="el-GR" dirty="0" err="1" smtClean="0">
                <a:solidFill>
                  <a:srgbClr val="0D3857"/>
                </a:solidFill>
              </a:rPr>
              <a:t>τών</a:t>
            </a:r>
            <a:r>
              <a:rPr lang="el-GR" dirty="0" smtClean="0">
                <a:solidFill>
                  <a:srgbClr val="0D3857"/>
                </a:solidFill>
              </a:rPr>
              <a:t> σε σειρά</a:t>
            </a:r>
            <a:r>
              <a:rPr lang="en-US" dirty="0" smtClean="0">
                <a:solidFill>
                  <a:srgbClr val="0D3857"/>
                </a:solidFill>
              </a:rPr>
              <a:t> </a:t>
            </a:r>
            <a:r>
              <a:rPr lang="el-GR" dirty="0" smtClean="0">
                <a:solidFill>
                  <a:srgbClr val="0D3857"/>
                </a:solidFill>
              </a:rPr>
              <a:t>(</a:t>
            </a:r>
            <a:r>
              <a:rPr lang="el-GR" i="1" dirty="0" smtClean="0">
                <a:solidFill>
                  <a:srgbClr val="0D3857"/>
                </a:solidFill>
              </a:rPr>
              <a:t>1</a:t>
            </a:r>
            <a:r>
              <a:rPr lang="el-GR" dirty="0" smtClean="0">
                <a:solidFill>
                  <a:srgbClr val="0D3857"/>
                </a:solidFill>
              </a:rPr>
              <a:t>)</a:t>
            </a:r>
            <a:endParaRPr lang="en-US" dirty="0" smtClean="0">
              <a:solidFill>
                <a:srgbClr val="0D3857"/>
              </a:solidFill>
            </a:endParaRPr>
          </a:p>
        </p:txBody>
      </p:sp>
      <p:sp>
        <p:nvSpPr>
          <p:cNvPr id="8" name="Rectangle 3"/>
          <p:cNvSpPr txBox="1">
            <a:spLocks noChangeArrowheads="1"/>
          </p:cNvSpPr>
          <p:nvPr/>
        </p:nvSpPr>
        <p:spPr>
          <a:xfrm>
            <a:off x="620108" y="4451967"/>
            <a:ext cx="5602016" cy="1738640"/>
          </a:xfrm>
          <a:prstGeom prst="rect">
            <a:avLst/>
          </a:prstGeom>
        </p:spPr>
        <p:txBody>
          <a:bodyPr vert="horz" lIns="91440" tIns="45720" rIns="91440" bIns="45720" rtlCol="0">
            <a:noAutofit/>
          </a:bodyPr>
          <a:lstStyle/>
          <a:p>
            <a:pPr marL="273050" marR="0" lvl="0" indent="-273050" algn="just"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n-US" b="1" i="0" u="none" strike="noStrike" kern="1200" cap="none" spc="0" normalizeH="0" baseline="0" noProof="0" dirty="0" err="1" smtClean="0">
                <a:ln>
                  <a:noFill/>
                </a:ln>
                <a:solidFill>
                  <a:srgbClr val="000000"/>
                </a:solidFill>
                <a:effectLst/>
                <a:uLnTx/>
                <a:uFillTx/>
                <a:latin typeface="+mn-lt"/>
                <a:ea typeface="+mn-ea"/>
                <a:cs typeface="+mn-cs"/>
              </a:rPr>
              <a:t>Οι</a:t>
            </a:r>
            <a:r>
              <a:rPr kumimoji="0" lang="en-US" b="1" i="0" u="none" strike="noStrike" kern="1200" cap="none" spc="0" normalizeH="0" baseline="0" noProof="0" dirty="0" smtClean="0">
                <a:ln>
                  <a:noFill/>
                </a:ln>
                <a:solidFill>
                  <a:srgbClr val="000000"/>
                </a:solidFill>
                <a:effectLst/>
                <a:uLnTx/>
                <a:uFillTx/>
                <a:latin typeface="+mn-lt"/>
                <a:ea typeface="+mn-ea"/>
                <a:cs typeface="+mn-cs"/>
              </a:rPr>
              <a:t> </a:t>
            </a:r>
            <a:r>
              <a:rPr kumimoji="0" lang="en-US" b="1" i="0" u="none" strike="noStrike" kern="1200" cap="none" spc="0" normalizeH="0" baseline="0" noProof="0" dirty="0" err="1" smtClean="0">
                <a:ln>
                  <a:noFill/>
                </a:ln>
                <a:solidFill>
                  <a:srgbClr val="000000"/>
                </a:solidFill>
                <a:effectLst/>
                <a:uLnTx/>
                <a:uFillTx/>
                <a:latin typeface="+mn-lt"/>
                <a:ea typeface="+mn-ea"/>
                <a:cs typeface="+mn-cs"/>
              </a:rPr>
              <a:t>πυκνωτές</a:t>
            </a:r>
            <a:r>
              <a:rPr kumimoji="0" lang="en-US" b="1" i="0" u="none" strike="noStrike" kern="1200" cap="none" spc="0" normalizeH="0" baseline="0" noProof="0" dirty="0" smtClean="0">
                <a:ln>
                  <a:noFill/>
                </a:ln>
                <a:solidFill>
                  <a:srgbClr val="000000"/>
                </a:solidFill>
                <a:effectLst/>
                <a:uLnTx/>
                <a:uFillTx/>
                <a:latin typeface="+mn-lt"/>
                <a:ea typeface="+mn-ea"/>
                <a:cs typeface="+mn-cs"/>
              </a:rPr>
              <a:t> </a:t>
            </a:r>
            <a:r>
              <a:rPr kumimoji="0" lang="en-US" b="1" i="0" u="none" strike="noStrike" kern="1200" cap="none" spc="0" normalizeH="0" baseline="0" noProof="0" dirty="0" err="1" smtClean="0">
                <a:ln>
                  <a:noFill/>
                </a:ln>
                <a:solidFill>
                  <a:srgbClr val="000000"/>
                </a:solidFill>
                <a:effectLst/>
                <a:uLnTx/>
                <a:uFillTx/>
                <a:latin typeface="+mn-lt"/>
                <a:ea typeface="+mn-ea"/>
                <a:cs typeface="+mn-cs"/>
              </a:rPr>
              <a:t>που</a:t>
            </a:r>
            <a:r>
              <a:rPr kumimoji="0" lang="en-US" b="1" i="0" u="none" strike="noStrike" kern="1200" cap="none" spc="0" normalizeH="0" baseline="0" noProof="0" dirty="0" smtClean="0">
                <a:ln>
                  <a:noFill/>
                </a:ln>
                <a:solidFill>
                  <a:srgbClr val="000000"/>
                </a:solidFill>
                <a:effectLst/>
                <a:uLnTx/>
                <a:uFillTx/>
                <a:latin typeface="+mn-lt"/>
                <a:ea typeface="+mn-ea"/>
                <a:cs typeface="+mn-cs"/>
              </a:rPr>
              <a:t> </a:t>
            </a:r>
            <a:r>
              <a:rPr kumimoji="0" lang="en-US" b="1" i="0" u="none" strike="noStrike" kern="1200" cap="none" spc="0" normalizeH="0" baseline="0" noProof="0" dirty="0" err="1" smtClean="0">
                <a:ln>
                  <a:noFill/>
                </a:ln>
                <a:solidFill>
                  <a:srgbClr val="000000"/>
                </a:solidFill>
                <a:effectLst/>
                <a:uLnTx/>
                <a:uFillTx/>
                <a:latin typeface="+mn-lt"/>
                <a:ea typeface="+mn-ea"/>
                <a:cs typeface="+mn-cs"/>
              </a:rPr>
              <a:t>είναι</a:t>
            </a:r>
            <a:r>
              <a:rPr kumimoji="0" lang="en-US" b="1" i="0" u="none" strike="noStrike" kern="1200" cap="none" spc="0" normalizeH="0" baseline="0" noProof="0" dirty="0" smtClean="0">
                <a:ln>
                  <a:noFill/>
                </a:ln>
                <a:solidFill>
                  <a:srgbClr val="000000"/>
                </a:solidFill>
                <a:effectLst/>
                <a:uLnTx/>
                <a:uFillTx/>
                <a:latin typeface="+mn-lt"/>
                <a:ea typeface="+mn-ea"/>
                <a:cs typeface="+mn-cs"/>
              </a:rPr>
              <a:t> </a:t>
            </a:r>
            <a:r>
              <a:rPr kumimoji="0" lang="en-US" b="1" i="0" u="none" strike="noStrike" kern="1200" cap="none" spc="0" normalizeH="0" baseline="0" noProof="0" dirty="0" err="1" smtClean="0">
                <a:ln>
                  <a:noFill/>
                </a:ln>
                <a:solidFill>
                  <a:srgbClr val="000000"/>
                </a:solidFill>
                <a:effectLst/>
                <a:uLnTx/>
                <a:uFillTx/>
                <a:latin typeface="+mn-lt"/>
                <a:ea typeface="+mn-ea"/>
                <a:cs typeface="+mn-cs"/>
              </a:rPr>
              <a:t>συνδεδεμένοι</a:t>
            </a:r>
            <a:r>
              <a:rPr kumimoji="0" lang="en-US" b="1" i="0" u="none" strike="noStrike" kern="1200" cap="none" spc="0" normalizeH="0" baseline="0" noProof="0" dirty="0" smtClean="0">
                <a:ln>
                  <a:noFill/>
                </a:ln>
                <a:solidFill>
                  <a:srgbClr val="000000"/>
                </a:solidFill>
                <a:effectLst/>
                <a:uLnTx/>
                <a:uFillTx/>
                <a:latin typeface="+mn-lt"/>
                <a:ea typeface="+mn-ea"/>
                <a:cs typeface="+mn-cs"/>
              </a:rPr>
              <a:t> </a:t>
            </a:r>
            <a:r>
              <a:rPr kumimoji="0" lang="en-US" b="1" i="0" u="none" strike="noStrike" kern="1200" cap="none" spc="0" normalizeH="0" baseline="0" noProof="0" dirty="0" err="1" smtClean="0">
                <a:ln>
                  <a:noFill/>
                </a:ln>
                <a:solidFill>
                  <a:srgbClr val="000000"/>
                </a:solidFill>
                <a:effectLst/>
                <a:uLnTx/>
                <a:uFillTx/>
                <a:latin typeface="+mn-lt"/>
                <a:ea typeface="+mn-ea"/>
                <a:cs typeface="+mn-cs"/>
              </a:rPr>
              <a:t>σε</a:t>
            </a:r>
            <a:r>
              <a:rPr kumimoji="0" lang="en-US" b="1" i="0" u="none" strike="noStrike" kern="1200" cap="none" spc="0" normalizeH="0" baseline="0" noProof="0" dirty="0" smtClean="0">
                <a:ln>
                  <a:noFill/>
                </a:ln>
                <a:solidFill>
                  <a:srgbClr val="000000"/>
                </a:solidFill>
                <a:effectLst/>
                <a:uLnTx/>
                <a:uFillTx/>
                <a:latin typeface="+mn-lt"/>
                <a:ea typeface="+mn-ea"/>
                <a:cs typeface="+mn-cs"/>
              </a:rPr>
              <a:t> </a:t>
            </a:r>
            <a:r>
              <a:rPr kumimoji="0" lang="en-US" b="1" i="0" u="none" strike="noStrike" kern="1200" cap="none" spc="0" normalizeH="0" baseline="0" noProof="0" dirty="0" err="1" smtClean="0">
                <a:ln>
                  <a:noFill/>
                </a:ln>
                <a:solidFill>
                  <a:srgbClr val="000000"/>
                </a:solidFill>
                <a:effectLst/>
                <a:uLnTx/>
                <a:uFillTx/>
                <a:latin typeface="+mn-lt"/>
                <a:ea typeface="+mn-ea"/>
                <a:cs typeface="+mn-cs"/>
              </a:rPr>
              <a:t>σειρά</a:t>
            </a:r>
            <a:r>
              <a:rPr kumimoji="0" lang="en-US" b="1" i="0" u="none" strike="noStrike" kern="1200" cap="none" spc="0" normalizeH="0" baseline="0" noProof="0" dirty="0" smtClean="0">
                <a:ln>
                  <a:noFill/>
                </a:ln>
                <a:solidFill>
                  <a:srgbClr val="000000"/>
                </a:solidFill>
                <a:effectLst/>
                <a:uLnTx/>
                <a:uFillTx/>
                <a:latin typeface="+mn-lt"/>
                <a:ea typeface="+mn-ea"/>
                <a:cs typeface="+mn-cs"/>
              </a:rPr>
              <a:t> </a:t>
            </a:r>
            <a:r>
              <a:rPr kumimoji="0" lang="en-US" b="1" i="0" u="none" strike="noStrike" kern="1200" cap="none" spc="0" normalizeH="0" baseline="0" noProof="0" dirty="0" err="1" smtClean="0">
                <a:ln>
                  <a:noFill/>
                </a:ln>
                <a:solidFill>
                  <a:srgbClr val="000000"/>
                </a:solidFill>
                <a:effectLst/>
                <a:uLnTx/>
                <a:uFillTx/>
                <a:latin typeface="+mn-lt"/>
                <a:ea typeface="+mn-ea"/>
                <a:cs typeface="+mn-cs"/>
              </a:rPr>
              <a:t>μπορούν</a:t>
            </a:r>
            <a:r>
              <a:rPr kumimoji="0" lang="en-US" b="1" i="0" u="none" strike="noStrike" kern="1200" cap="none" spc="0" normalizeH="0" baseline="0" noProof="0" dirty="0" smtClean="0">
                <a:ln>
                  <a:noFill/>
                </a:ln>
                <a:solidFill>
                  <a:srgbClr val="000000"/>
                </a:solidFill>
                <a:effectLst/>
                <a:uLnTx/>
                <a:uFillTx/>
                <a:latin typeface="+mn-lt"/>
                <a:ea typeface="+mn-ea"/>
                <a:cs typeface="+mn-cs"/>
              </a:rPr>
              <a:t> </a:t>
            </a:r>
            <a:r>
              <a:rPr kumimoji="0" lang="en-US" b="1" i="0" u="none" strike="noStrike" kern="1200" cap="none" spc="0" normalizeH="0" baseline="0" noProof="0" dirty="0" err="1" smtClean="0">
                <a:ln>
                  <a:noFill/>
                </a:ln>
                <a:solidFill>
                  <a:srgbClr val="000000"/>
                </a:solidFill>
                <a:effectLst/>
                <a:uLnTx/>
                <a:uFillTx/>
                <a:latin typeface="+mn-lt"/>
                <a:ea typeface="+mn-ea"/>
                <a:cs typeface="+mn-cs"/>
              </a:rPr>
              <a:t>να</a:t>
            </a:r>
            <a:r>
              <a:rPr kumimoji="0" lang="en-US" b="1" i="0" u="none" strike="noStrike" kern="1200" cap="none" spc="0" normalizeH="0" baseline="0" noProof="0" dirty="0" smtClean="0">
                <a:ln>
                  <a:noFill/>
                </a:ln>
                <a:solidFill>
                  <a:srgbClr val="000000"/>
                </a:solidFill>
                <a:effectLst/>
                <a:uLnTx/>
                <a:uFillTx/>
                <a:latin typeface="+mn-lt"/>
                <a:ea typeface="+mn-ea"/>
                <a:cs typeface="+mn-cs"/>
              </a:rPr>
              <a:t> </a:t>
            </a:r>
            <a:r>
              <a:rPr kumimoji="0" lang="en-US" b="1" i="0" u="none" strike="noStrike" kern="1200" cap="none" spc="0" normalizeH="0" baseline="0" noProof="0" dirty="0" err="1" smtClean="0">
                <a:ln>
                  <a:noFill/>
                </a:ln>
                <a:solidFill>
                  <a:srgbClr val="000000"/>
                </a:solidFill>
                <a:effectLst/>
                <a:uLnTx/>
                <a:uFillTx/>
                <a:latin typeface="+mn-lt"/>
                <a:ea typeface="+mn-ea"/>
                <a:cs typeface="+mn-cs"/>
              </a:rPr>
              <a:t>αντικατασταθούν</a:t>
            </a:r>
            <a:r>
              <a:rPr kumimoji="0" lang="en-US" b="1" i="0" u="none" strike="noStrike" kern="1200" cap="none" spc="0" normalizeH="0" baseline="0" noProof="0" dirty="0" smtClean="0">
                <a:ln>
                  <a:noFill/>
                </a:ln>
                <a:solidFill>
                  <a:srgbClr val="000000"/>
                </a:solidFill>
                <a:effectLst/>
                <a:uLnTx/>
                <a:uFillTx/>
                <a:latin typeface="+mn-lt"/>
                <a:ea typeface="+mn-ea"/>
                <a:cs typeface="+mn-cs"/>
              </a:rPr>
              <a:t> </a:t>
            </a:r>
            <a:r>
              <a:rPr kumimoji="0" lang="en-US" b="1" i="0" u="none" strike="noStrike" kern="1200" cap="none" spc="0" normalizeH="0" baseline="0" noProof="0" dirty="0" err="1" smtClean="0">
                <a:ln>
                  <a:noFill/>
                </a:ln>
                <a:solidFill>
                  <a:srgbClr val="000000"/>
                </a:solidFill>
                <a:effectLst/>
                <a:uLnTx/>
                <a:uFillTx/>
                <a:latin typeface="+mn-lt"/>
                <a:ea typeface="+mn-ea"/>
                <a:cs typeface="+mn-cs"/>
              </a:rPr>
              <a:t>από</a:t>
            </a:r>
            <a:r>
              <a:rPr kumimoji="0" lang="en-US" b="1" i="0" u="none" strike="noStrike" kern="1200" cap="none" spc="0" normalizeH="0" baseline="0" noProof="0" dirty="0" smtClean="0">
                <a:ln>
                  <a:noFill/>
                </a:ln>
                <a:solidFill>
                  <a:srgbClr val="000000"/>
                </a:solidFill>
                <a:effectLst/>
                <a:uLnTx/>
                <a:uFillTx/>
                <a:latin typeface="+mn-lt"/>
                <a:ea typeface="+mn-ea"/>
                <a:cs typeface="+mn-cs"/>
              </a:rPr>
              <a:t> </a:t>
            </a:r>
            <a:r>
              <a:rPr kumimoji="0" lang="en-US" b="1" i="0" u="none" strike="noStrike" kern="1200" cap="none" spc="0" normalizeH="0" baseline="0" noProof="0" dirty="0" err="1" smtClean="0">
                <a:ln>
                  <a:noFill/>
                </a:ln>
                <a:solidFill>
                  <a:srgbClr val="000000"/>
                </a:solidFill>
                <a:effectLst/>
                <a:uLnTx/>
                <a:uFillTx/>
                <a:latin typeface="+mn-lt"/>
                <a:ea typeface="+mn-ea"/>
                <a:cs typeface="+mn-cs"/>
              </a:rPr>
              <a:t>έναν</a:t>
            </a:r>
            <a:r>
              <a:rPr kumimoji="0" lang="en-US" b="1" i="0" u="none" strike="noStrike" kern="1200" cap="none" spc="0" normalizeH="0" baseline="0" noProof="0" dirty="0" smtClean="0">
                <a:ln>
                  <a:noFill/>
                </a:ln>
                <a:solidFill>
                  <a:srgbClr val="000000"/>
                </a:solidFill>
                <a:effectLst/>
                <a:uLnTx/>
                <a:uFillTx/>
                <a:latin typeface="+mn-lt"/>
                <a:ea typeface="+mn-ea"/>
                <a:cs typeface="+mn-cs"/>
              </a:rPr>
              <a:t> </a:t>
            </a:r>
            <a:r>
              <a:rPr kumimoji="0" lang="en-US" b="1" i="0" u="none" strike="noStrike" kern="1200" cap="none" spc="0" normalizeH="0" baseline="0" noProof="0" dirty="0" err="1" smtClean="0">
                <a:ln>
                  <a:noFill/>
                </a:ln>
                <a:solidFill>
                  <a:srgbClr val="000000"/>
                </a:solidFill>
                <a:effectLst/>
                <a:uLnTx/>
                <a:uFillTx/>
                <a:latin typeface="+mn-lt"/>
                <a:ea typeface="+mn-ea"/>
                <a:cs typeface="+mn-cs"/>
              </a:rPr>
              <a:t>ισοδύναμο</a:t>
            </a:r>
            <a:r>
              <a:rPr kumimoji="0" lang="en-US" b="1" i="0" u="none" strike="noStrike" kern="1200" cap="none" spc="0" normalizeH="0" baseline="0" noProof="0" dirty="0" smtClean="0">
                <a:ln>
                  <a:noFill/>
                </a:ln>
                <a:solidFill>
                  <a:srgbClr val="000000"/>
                </a:solidFill>
                <a:effectLst/>
                <a:uLnTx/>
                <a:uFillTx/>
                <a:latin typeface="+mn-lt"/>
                <a:ea typeface="+mn-ea"/>
                <a:cs typeface="+mn-cs"/>
              </a:rPr>
              <a:t> </a:t>
            </a:r>
            <a:r>
              <a:rPr kumimoji="0" lang="en-US" b="1" i="0" u="none" strike="noStrike" kern="1200" cap="none" spc="0" normalizeH="0" baseline="0" noProof="0" dirty="0" err="1" smtClean="0">
                <a:ln>
                  <a:noFill/>
                </a:ln>
                <a:solidFill>
                  <a:srgbClr val="000000"/>
                </a:solidFill>
                <a:effectLst/>
                <a:uLnTx/>
                <a:uFillTx/>
                <a:latin typeface="+mn-lt"/>
                <a:ea typeface="+mn-ea"/>
                <a:cs typeface="+mn-cs"/>
              </a:rPr>
              <a:t>πυκνωτή</a:t>
            </a:r>
            <a:r>
              <a:rPr kumimoji="0" lang="en-US" b="1" i="0" u="none" strike="noStrike" kern="1200" cap="none" spc="0" normalizeH="0" baseline="0" noProof="0" dirty="0" smtClean="0">
                <a:ln>
                  <a:noFill/>
                </a:ln>
                <a:solidFill>
                  <a:srgbClr val="000000"/>
                </a:solidFill>
                <a:effectLst/>
                <a:uLnTx/>
                <a:uFillTx/>
                <a:latin typeface="+mn-lt"/>
                <a:ea typeface="+mn-ea"/>
                <a:cs typeface="+mn-cs"/>
              </a:rPr>
              <a:t> ο </a:t>
            </a:r>
            <a:r>
              <a:rPr kumimoji="0" lang="en-US" b="1" i="0" u="none" strike="noStrike" kern="1200" cap="none" spc="0" normalizeH="0" baseline="0" noProof="0" dirty="0" err="1" smtClean="0">
                <a:ln>
                  <a:noFill/>
                </a:ln>
                <a:solidFill>
                  <a:srgbClr val="000000"/>
                </a:solidFill>
                <a:effectLst/>
                <a:uLnTx/>
                <a:uFillTx/>
                <a:latin typeface="+mn-lt"/>
                <a:ea typeface="+mn-ea"/>
                <a:cs typeface="+mn-cs"/>
              </a:rPr>
              <a:t>οποίος</a:t>
            </a:r>
            <a:r>
              <a:rPr kumimoji="0" lang="en-US" b="1" i="0" u="none" strike="noStrike" kern="1200" cap="none" spc="0" normalizeH="0" baseline="0" noProof="0" dirty="0" smtClean="0">
                <a:ln>
                  <a:noFill/>
                </a:ln>
                <a:solidFill>
                  <a:srgbClr val="000000"/>
                </a:solidFill>
                <a:effectLst/>
                <a:uLnTx/>
                <a:uFillTx/>
                <a:latin typeface="+mn-lt"/>
                <a:ea typeface="+mn-ea"/>
                <a:cs typeface="+mn-cs"/>
              </a:rPr>
              <a:t> </a:t>
            </a:r>
            <a:r>
              <a:rPr kumimoji="0" lang="en-US" b="1" i="0" u="none" strike="noStrike" kern="1200" cap="none" spc="0" normalizeH="0" baseline="0" noProof="0" dirty="0" err="1" smtClean="0">
                <a:ln>
                  <a:noFill/>
                </a:ln>
                <a:solidFill>
                  <a:srgbClr val="000000"/>
                </a:solidFill>
                <a:effectLst/>
                <a:uLnTx/>
                <a:uFillTx/>
                <a:latin typeface="+mn-lt"/>
                <a:ea typeface="+mn-ea"/>
                <a:cs typeface="+mn-cs"/>
              </a:rPr>
              <a:t>θα</a:t>
            </a:r>
            <a:r>
              <a:rPr kumimoji="0" lang="en-US" b="1" i="0" u="none" strike="noStrike" kern="1200" cap="none" spc="0" normalizeH="0" baseline="0" noProof="0" dirty="0" smtClean="0">
                <a:ln>
                  <a:noFill/>
                </a:ln>
                <a:solidFill>
                  <a:srgbClr val="000000"/>
                </a:solidFill>
                <a:effectLst/>
                <a:uLnTx/>
                <a:uFillTx/>
                <a:latin typeface="+mn-lt"/>
                <a:ea typeface="+mn-ea"/>
                <a:cs typeface="+mn-cs"/>
              </a:rPr>
              <a:t> </a:t>
            </a:r>
            <a:r>
              <a:rPr kumimoji="0" lang="en-US" b="1" i="0" u="none" strike="noStrike" kern="1200" cap="none" spc="0" normalizeH="0" baseline="0" noProof="0" dirty="0" err="1" smtClean="0">
                <a:ln>
                  <a:noFill/>
                </a:ln>
                <a:solidFill>
                  <a:srgbClr val="000000"/>
                </a:solidFill>
                <a:effectLst/>
                <a:uLnTx/>
                <a:uFillTx/>
                <a:latin typeface="+mn-lt"/>
                <a:ea typeface="+mn-ea"/>
                <a:cs typeface="+mn-cs"/>
              </a:rPr>
              <a:t>έχει</a:t>
            </a:r>
            <a:r>
              <a:rPr kumimoji="0" lang="en-US" b="1" i="0" u="none" strike="noStrike" kern="1200" cap="none" spc="0" normalizeH="0" baseline="0" noProof="0" dirty="0" smtClean="0">
                <a:ln>
                  <a:noFill/>
                </a:ln>
                <a:solidFill>
                  <a:srgbClr val="000000"/>
                </a:solidFill>
                <a:effectLst/>
                <a:uLnTx/>
                <a:uFillTx/>
                <a:latin typeface="+mn-lt"/>
                <a:ea typeface="+mn-ea"/>
                <a:cs typeface="+mn-cs"/>
              </a:rPr>
              <a:t> </a:t>
            </a:r>
            <a:r>
              <a:rPr kumimoji="0" lang="en-US" b="1" i="0" u="none" strike="noStrike" kern="1200" cap="none" spc="0" normalizeH="0" baseline="0" noProof="0" dirty="0" err="1" smtClean="0">
                <a:ln>
                  <a:noFill/>
                </a:ln>
                <a:solidFill>
                  <a:srgbClr val="000000"/>
                </a:solidFill>
                <a:effectLst/>
                <a:uLnTx/>
                <a:uFillTx/>
                <a:latin typeface="+mn-lt"/>
                <a:ea typeface="+mn-ea"/>
                <a:cs typeface="+mn-cs"/>
              </a:rPr>
              <a:t>το</a:t>
            </a:r>
            <a:r>
              <a:rPr kumimoji="0" lang="en-US" b="1" i="0" u="none" strike="noStrike" kern="1200" cap="none" spc="0" normalizeH="0" baseline="0" noProof="0" dirty="0" smtClean="0">
                <a:ln>
                  <a:noFill/>
                </a:ln>
                <a:solidFill>
                  <a:srgbClr val="000000"/>
                </a:solidFill>
                <a:effectLst/>
                <a:uLnTx/>
                <a:uFillTx/>
                <a:latin typeface="+mn-lt"/>
                <a:ea typeface="+mn-ea"/>
                <a:cs typeface="+mn-cs"/>
              </a:rPr>
              <a:t> </a:t>
            </a:r>
            <a:r>
              <a:rPr kumimoji="0" lang="en-US" b="1" i="0" u="none" strike="noStrike" kern="1200" cap="none" spc="0" normalizeH="0" baseline="0" noProof="0" dirty="0" err="1" smtClean="0">
                <a:ln>
                  <a:noFill/>
                </a:ln>
                <a:solidFill>
                  <a:srgbClr val="000000"/>
                </a:solidFill>
                <a:effectLst/>
                <a:uLnTx/>
                <a:uFillTx/>
                <a:latin typeface="+mn-lt"/>
                <a:ea typeface="+mn-ea"/>
                <a:cs typeface="+mn-cs"/>
              </a:rPr>
              <a:t>ίδιο</a:t>
            </a:r>
            <a:r>
              <a:rPr kumimoji="0" lang="en-US" b="1" i="0" u="none" strike="noStrike" kern="1200" cap="none" spc="0" normalizeH="0" baseline="0" noProof="0" dirty="0" smtClean="0">
                <a:ln>
                  <a:noFill/>
                </a:ln>
                <a:solidFill>
                  <a:srgbClr val="000000"/>
                </a:solidFill>
                <a:effectLst/>
                <a:uLnTx/>
                <a:uFillTx/>
                <a:latin typeface="+mn-lt"/>
                <a:ea typeface="+mn-ea"/>
                <a:cs typeface="+mn-cs"/>
              </a:rPr>
              <a:t> </a:t>
            </a:r>
            <a:r>
              <a:rPr kumimoji="0" lang="en-US" b="1" i="0" u="none" strike="noStrike" kern="1200" cap="none" spc="0" normalizeH="0" baseline="0" noProof="0" dirty="0" err="1" smtClean="0">
                <a:ln>
                  <a:noFill/>
                </a:ln>
                <a:solidFill>
                  <a:srgbClr val="000000"/>
                </a:solidFill>
                <a:effectLst/>
                <a:uLnTx/>
                <a:uFillTx/>
                <a:latin typeface="+mn-lt"/>
                <a:ea typeface="+mn-ea"/>
                <a:cs typeface="+mn-cs"/>
              </a:rPr>
              <a:t>αποτέλεσμα</a:t>
            </a:r>
            <a:r>
              <a:rPr kumimoji="0" lang="en-US" b="1" i="0" u="none" strike="noStrike" kern="1200" cap="none" spc="0" normalizeH="0" baseline="0" noProof="0" dirty="0" smtClean="0">
                <a:ln>
                  <a:noFill/>
                </a:ln>
                <a:solidFill>
                  <a:srgbClr val="000000"/>
                </a:solidFill>
                <a:effectLst/>
                <a:uLnTx/>
                <a:uFillTx/>
                <a:latin typeface="+mn-lt"/>
                <a:ea typeface="+mn-ea"/>
                <a:cs typeface="+mn-cs"/>
              </a:rPr>
              <a:t>.</a:t>
            </a:r>
          </a:p>
          <a:p>
            <a:pPr marL="273050" marR="0" lvl="0" indent="-273050" algn="just"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n-US" b="1" i="0" u="none" strike="noStrike" kern="1200" cap="none" spc="0" normalizeH="0" baseline="0" noProof="0" dirty="0" err="1" smtClean="0">
                <a:ln>
                  <a:noFill/>
                </a:ln>
                <a:solidFill>
                  <a:srgbClr val="000000"/>
                </a:solidFill>
                <a:effectLst/>
                <a:uLnTx/>
                <a:uFillTx/>
                <a:latin typeface="+mn-lt"/>
                <a:ea typeface="+mn-ea"/>
                <a:cs typeface="+mn-cs"/>
              </a:rPr>
              <a:t>Τα</a:t>
            </a:r>
            <a:r>
              <a:rPr kumimoji="0" lang="en-US" b="1" i="0" u="none" strike="noStrike" kern="1200" cap="none" spc="0" normalizeH="0" baseline="0" noProof="0" dirty="0" smtClean="0">
                <a:ln>
                  <a:noFill/>
                </a:ln>
                <a:solidFill>
                  <a:srgbClr val="000000"/>
                </a:solidFill>
                <a:effectLst/>
                <a:uLnTx/>
                <a:uFillTx/>
                <a:latin typeface="+mn-lt"/>
                <a:ea typeface="+mn-ea"/>
                <a:cs typeface="+mn-cs"/>
              </a:rPr>
              <a:t> </a:t>
            </a:r>
            <a:r>
              <a:rPr kumimoji="0" lang="en-US" b="1" i="0" u="none" strike="noStrike" kern="1200" cap="none" spc="0" normalizeH="0" baseline="0" noProof="0" dirty="0" err="1" smtClean="0">
                <a:ln>
                  <a:noFill/>
                </a:ln>
                <a:solidFill>
                  <a:srgbClr val="000000"/>
                </a:solidFill>
                <a:effectLst/>
                <a:uLnTx/>
                <a:uFillTx/>
                <a:latin typeface="+mn-lt"/>
                <a:ea typeface="+mn-ea"/>
                <a:cs typeface="+mn-cs"/>
              </a:rPr>
              <a:t>φορτία</a:t>
            </a:r>
            <a:r>
              <a:rPr kumimoji="0" lang="en-US" b="1" i="0" u="none" strike="noStrike" kern="1200" cap="none" spc="0" normalizeH="0" baseline="0" noProof="0" dirty="0" smtClean="0">
                <a:ln>
                  <a:noFill/>
                </a:ln>
                <a:solidFill>
                  <a:srgbClr val="000000"/>
                </a:solidFill>
                <a:effectLst/>
                <a:uLnTx/>
                <a:uFillTx/>
                <a:latin typeface="+mn-lt"/>
                <a:ea typeface="+mn-ea"/>
                <a:cs typeface="+mn-cs"/>
              </a:rPr>
              <a:t> </a:t>
            </a:r>
            <a:r>
              <a:rPr kumimoji="0" lang="en-US" b="1" i="0" u="none" strike="noStrike" kern="1200" cap="none" spc="0" normalizeH="0" baseline="0" noProof="0" dirty="0" err="1" smtClean="0">
                <a:ln>
                  <a:noFill/>
                </a:ln>
                <a:solidFill>
                  <a:srgbClr val="000000"/>
                </a:solidFill>
                <a:effectLst/>
                <a:uLnTx/>
                <a:uFillTx/>
                <a:latin typeface="+mn-lt"/>
                <a:ea typeface="+mn-ea"/>
                <a:cs typeface="+mn-cs"/>
              </a:rPr>
              <a:t>είναι</a:t>
            </a:r>
            <a:r>
              <a:rPr kumimoji="0" lang="en-US" b="1" i="0" u="none" strike="noStrike" kern="1200" cap="none" spc="0" normalizeH="0" baseline="0" noProof="0" dirty="0" smtClean="0">
                <a:ln>
                  <a:noFill/>
                </a:ln>
                <a:solidFill>
                  <a:srgbClr val="000000"/>
                </a:solidFill>
                <a:effectLst/>
                <a:uLnTx/>
                <a:uFillTx/>
                <a:latin typeface="+mn-lt"/>
                <a:ea typeface="+mn-ea"/>
                <a:cs typeface="+mn-cs"/>
              </a:rPr>
              <a:t> </a:t>
            </a:r>
            <a:r>
              <a:rPr kumimoji="0" lang="en-US" b="1" i="0" u="none" strike="noStrike" kern="1200" cap="none" spc="0" normalizeH="0" baseline="0" noProof="0" dirty="0" err="1" smtClean="0">
                <a:ln>
                  <a:noFill/>
                </a:ln>
                <a:solidFill>
                  <a:srgbClr val="000000"/>
                </a:solidFill>
                <a:effectLst/>
                <a:uLnTx/>
                <a:uFillTx/>
                <a:latin typeface="+mn-lt"/>
                <a:ea typeface="+mn-ea"/>
                <a:cs typeface="+mn-cs"/>
              </a:rPr>
              <a:t>παντού</a:t>
            </a:r>
            <a:r>
              <a:rPr kumimoji="0" lang="en-US" b="1" i="0" u="none" strike="noStrike" kern="1200" cap="none" spc="0" normalizeH="0" baseline="0" noProof="0" dirty="0" smtClean="0">
                <a:ln>
                  <a:noFill/>
                </a:ln>
                <a:solidFill>
                  <a:srgbClr val="000000"/>
                </a:solidFill>
                <a:effectLst/>
                <a:uLnTx/>
                <a:uFillTx/>
                <a:latin typeface="+mn-lt"/>
                <a:ea typeface="+mn-ea"/>
                <a:cs typeface="+mn-cs"/>
              </a:rPr>
              <a:t> </a:t>
            </a:r>
            <a:r>
              <a:rPr kumimoji="0" lang="en-US" b="1" i="0" u="none" strike="noStrike" kern="1200" cap="none" spc="0" normalizeH="0" baseline="0" noProof="0" dirty="0" err="1" smtClean="0">
                <a:ln>
                  <a:noFill/>
                </a:ln>
                <a:solidFill>
                  <a:srgbClr val="000000"/>
                </a:solidFill>
                <a:effectLst/>
                <a:uLnTx/>
                <a:uFillTx/>
                <a:latin typeface="+mn-lt"/>
                <a:ea typeface="+mn-ea"/>
                <a:cs typeface="+mn-cs"/>
              </a:rPr>
              <a:t>ίδια</a:t>
            </a:r>
            <a:r>
              <a:rPr kumimoji="0" lang="en-US" b="1" i="0" u="none" strike="noStrike" kern="1200" cap="none" spc="0" normalizeH="0" baseline="0" noProof="0" dirty="0" smtClean="0">
                <a:ln>
                  <a:noFill/>
                </a:ln>
                <a:solidFill>
                  <a:srgbClr val="000000"/>
                </a:solidFill>
                <a:effectLst/>
                <a:uLnTx/>
                <a:uFillTx/>
                <a:latin typeface="+mn-lt"/>
                <a:ea typeface="+mn-ea"/>
                <a:cs typeface="+mn-cs"/>
              </a:rPr>
              <a:t>. </a:t>
            </a:r>
          </a:p>
          <a:p>
            <a:pPr marL="0" marR="0" lvl="0" indent="0" algn="just"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kumimoji="0" lang="en-US" b="0"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1" i="1" u="none" strike="noStrike" kern="1200" cap="none" spc="0" normalizeH="0" baseline="0" noProof="0" dirty="0" smtClean="0">
                <a:ln>
                  <a:noFill/>
                </a:ln>
                <a:solidFill>
                  <a:srgbClr val="002060"/>
                </a:solidFill>
                <a:effectLst/>
                <a:uLnTx/>
                <a:uFillTx/>
                <a:latin typeface="+mn-lt"/>
                <a:ea typeface="+mn-ea"/>
                <a:cs typeface="+mn-cs"/>
              </a:rPr>
              <a:t>Q</a:t>
            </a:r>
            <a:r>
              <a:rPr kumimoji="0" lang="en-US" sz="2000" b="1" i="0" u="none" strike="noStrike" kern="1200" cap="none" spc="0" normalizeH="0" baseline="-25000" noProof="0" dirty="0" smtClean="0">
                <a:ln>
                  <a:noFill/>
                </a:ln>
                <a:solidFill>
                  <a:srgbClr val="002060"/>
                </a:solidFill>
                <a:effectLst/>
                <a:uLnTx/>
                <a:uFillTx/>
                <a:latin typeface="+mn-lt"/>
                <a:ea typeface="+mn-ea"/>
                <a:cs typeface="+mn-cs"/>
              </a:rPr>
              <a:t>1 </a:t>
            </a:r>
            <a:r>
              <a:rPr kumimoji="0" lang="en-US" sz="2000" b="1" i="0" u="none" strike="noStrike" kern="1200" cap="none" spc="0" normalizeH="0" baseline="0" noProof="0" dirty="0" smtClean="0">
                <a:ln>
                  <a:noFill/>
                </a:ln>
                <a:solidFill>
                  <a:srgbClr val="002060"/>
                </a:solidFill>
                <a:effectLst/>
                <a:uLnTx/>
                <a:uFillTx/>
                <a:latin typeface="+mn-lt"/>
                <a:ea typeface="+mn-ea"/>
                <a:cs typeface="+mn-cs"/>
              </a:rPr>
              <a:t>= </a:t>
            </a:r>
            <a:r>
              <a:rPr kumimoji="0" lang="en-US" sz="2000" b="1" i="1" u="none" strike="noStrike" kern="1200" cap="none" spc="0" normalizeH="0" baseline="0" noProof="0" dirty="0" smtClean="0">
                <a:ln>
                  <a:noFill/>
                </a:ln>
                <a:solidFill>
                  <a:srgbClr val="002060"/>
                </a:solidFill>
                <a:effectLst/>
                <a:uLnTx/>
                <a:uFillTx/>
                <a:latin typeface="+mn-lt"/>
                <a:ea typeface="+mn-ea"/>
                <a:cs typeface="+mn-cs"/>
              </a:rPr>
              <a:t>Q</a:t>
            </a:r>
            <a:r>
              <a:rPr kumimoji="0" lang="en-US" sz="2000" b="1" i="0" u="none" strike="noStrike" kern="1200" cap="none" spc="0" normalizeH="0" baseline="-25000" noProof="0" dirty="0" smtClean="0">
                <a:ln>
                  <a:noFill/>
                </a:ln>
                <a:solidFill>
                  <a:srgbClr val="002060"/>
                </a:solidFill>
                <a:effectLst/>
                <a:uLnTx/>
                <a:uFillTx/>
                <a:latin typeface="+mn-lt"/>
                <a:ea typeface="+mn-ea"/>
                <a:cs typeface="+mn-cs"/>
              </a:rPr>
              <a:t>2</a:t>
            </a:r>
            <a:r>
              <a:rPr kumimoji="0" lang="en-US" sz="2000" b="1" i="0" u="none" strike="noStrike" kern="1200" cap="none" spc="0" normalizeH="0" baseline="0" noProof="0" dirty="0" smtClean="0">
                <a:ln>
                  <a:noFill/>
                </a:ln>
                <a:solidFill>
                  <a:srgbClr val="002060"/>
                </a:solidFill>
                <a:effectLst/>
                <a:uLnTx/>
                <a:uFillTx/>
                <a:latin typeface="+mn-lt"/>
                <a:ea typeface="+mn-ea"/>
                <a:cs typeface="+mn-cs"/>
              </a:rPr>
              <a:t> = </a:t>
            </a:r>
            <a:r>
              <a:rPr kumimoji="0" lang="en-US" sz="2000" b="1" i="1" u="none" strike="noStrike" kern="1200" cap="none" spc="0" normalizeH="0" baseline="0" noProof="0" dirty="0" smtClean="0">
                <a:ln>
                  <a:noFill/>
                </a:ln>
                <a:solidFill>
                  <a:srgbClr val="002060"/>
                </a:solidFill>
                <a:effectLst/>
                <a:uLnTx/>
                <a:uFillTx/>
                <a:latin typeface="+mn-lt"/>
                <a:ea typeface="+mn-ea"/>
                <a:cs typeface="+mn-cs"/>
              </a:rPr>
              <a:t>Q</a:t>
            </a:r>
          </a:p>
        </p:txBody>
      </p:sp>
      <p:pic>
        <p:nvPicPr>
          <p:cNvPr id="9" name="Picture 7" descr="27819_2608"/>
          <p:cNvPicPr>
            <a:picLocks noChangeAspect="1" noChangeArrowheads="1"/>
          </p:cNvPicPr>
          <p:nvPr/>
        </p:nvPicPr>
        <p:blipFill>
          <a:blip r:embed="rId3" cstate="print"/>
          <a:srcRect l="38348"/>
          <a:stretch>
            <a:fillRect/>
          </a:stretch>
        </p:blipFill>
        <p:spPr bwMode="auto">
          <a:xfrm>
            <a:off x="6398247" y="1628394"/>
            <a:ext cx="5596467" cy="3203575"/>
          </a:xfrm>
          <a:prstGeom prst="rect">
            <a:avLst/>
          </a:prstGeom>
          <a:noFill/>
          <a:ln w="9525">
            <a:noFill/>
            <a:miter lim="800000"/>
            <a:headEnd/>
            <a:tailEnd/>
          </a:ln>
          <a:scene3d>
            <a:camera prst="orthographicFront"/>
            <a:lightRig rig="threePt" dir="t"/>
          </a:scene3d>
          <a:sp3d>
            <a:bevelT/>
          </a:sp3d>
        </p:spPr>
      </p:pic>
      <p:sp>
        <p:nvSpPr>
          <p:cNvPr id="10" name="9 - Ορθογώνιο"/>
          <p:cNvSpPr/>
          <p:nvPr/>
        </p:nvSpPr>
        <p:spPr>
          <a:xfrm>
            <a:off x="7016125" y="5020582"/>
            <a:ext cx="4318811" cy="369332"/>
          </a:xfrm>
          <a:prstGeom prst="rect">
            <a:avLst/>
          </a:prstGeom>
        </p:spPr>
        <p:txBody>
          <a:bodyPr wrap="none">
            <a:spAutoFit/>
          </a:bodyPr>
          <a:lstStyle/>
          <a:p>
            <a:r>
              <a:rPr lang="en-US" dirty="0" smtClean="0">
                <a:solidFill>
                  <a:srgbClr val="000000"/>
                </a:solidFill>
              </a:rPr>
              <a:t>Η </a:t>
            </a:r>
            <a:r>
              <a:rPr lang="en-US" dirty="0" err="1" smtClean="0">
                <a:solidFill>
                  <a:srgbClr val="000000"/>
                </a:solidFill>
              </a:rPr>
              <a:t>ισοδύναμη</a:t>
            </a:r>
            <a:r>
              <a:rPr lang="en-US" dirty="0" smtClean="0">
                <a:solidFill>
                  <a:srgbClr val="000000"/>
                </a:solidFill>
              </a:rPr>
              <a:t> </a:t>
            </a:r>
            <a:r>
              <a:rPr lang="en-US" dirty="0" err="1" smtClean="0">
                <a:solidFill>
                  <a:srgbClr val="000000"/>
                </a:solidFill>
              </a:rPr>
              <a:t>χωρητικότητα</a:t>
            </a:r>
            <a:r>
              <a:rPr lang="en-US" dirty="0" smtClean="0">
                <a:solidFill>
                  <a:srgbClr val="000000"/>
                </a:solidFill>
              </a:rPr>
              <a:t> </a:t>
            </a:r>
            <a:r>
              <a:rPr lang="en-US" dirty="0" err="1" smtClean="0">
                <a:solidFill>
                  <a:srgbClr val="000000"/>
                </a:solidFill>
              </a:rPr>
              <a:t>είναι</a:t>
            </a:r>
            <a:r>
              <a:rPr lang="en-US" dirty="0" smtClean="0">
                <a:solidFill>
                  <a:srgbClr val="000000"/>
                </a:solidFill>
              </a:rPr>
              <a:t> </a:t>
            </a:r>
            <a:r>
              <a:rPr lang="en-US" dirty="0" err="1" smtClean="0">
                <a:solidFill>
                  <a:srgbClr val="000000"/>
                </a:solidFill>
              </a:rPr>
              <a:t>ίση</a:t>
            </a:r>
            <a:r>
              <a:rPr lang="en-US" dirty="0" smtClean="0">
                <a:solidFill>
                  <a:srgbClr val="000000"/>
                </a:solidFill>
              </a:rPr>
              <a:t> </a:t>
            </a:r>
            <a:r>
              <a:rPr lang="en-US" dirty="0" err="1" smtClean="0">
                <a:solidFill>
                  <a:srgbClr val="000000"/>
                </a:solidFill>
              </a:rPr>
              <a:t>με</a:t>
            </a:r>
            <a:r>
              <a:rPr lang="en-US" dirty="0" smtClean="0">
                <a:solidFill>
                  <a:srgbClr val="000000"/>
                </a:solidFill>
              </a:rPr>
              <a:t>:</a:t>
            </a:r>
            <a:endParaRPr lang="el-GR" dirty="0"/>
          </a:p>
        </p:txBody>
      </p:sp>
      <p:graphicFrame>
        <p:nvGraphicFramePr>
          <p:cNvPr id="506882" name="Object 4"/>
          <p:cNvGraphicFramePr>
            <a:graphicFrameLocks noChangeAspect="1"/>
          </p:cNvGraphicFramePr>
          <p:nvPr/>
        </p:nvGraphicFramePr>
        <p:xfrm>
          <a:off x="6897123" y="5543331"/>
          <a:ext cx="4845811" cy="952062"/>
        </p:xfrm>
        <a:graphic>
          <a:graphicData uri="http://schemas.openxmlformats.org/presentationml/2006/ole">
            <mc:AlternateContent xmlns:mc="http://schemas.openxmlformats.org/markup-compatibility/2006">
              <mc:Choice xmlns:v="urn:schemas-microsoft-com:vml" Requires="v">
                <p:oleObj spid="_x0000_s506888" name="Equation" r:id="rId4" imgW="1650960" imgH="431640" progId="Equation.DSMT4">
                  <p:embed/>
                </p:oleObj>
              </mc:Choice>
              <mc:Fallback>
                <p:oleObj name="Equation" r:id="rId4" imgW="1650960" imgH="431640" progId="Equation.DSMT4">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7123" y="5543331"/>
                        <a:ext cx="4845811" cy="952062"/>
                      </a:xfrm>
                      <a:prstGeom prst="rect">
                        <a:avLst/>
                      </a:prstGeom>
                      <a:solidFill>
                        <a:srgbClr val="FF9900"/>
                      </a:solidFill>
                    </p:spPr>
                  </p:pic>
                </p:oleObj>
              </mc:Fallback>
            </mc:AlternateContent>
          </a:graphicData>
        </a:graphic>
      </p:graphicFrame>
      <p:sp>
        <p:nvSpPr>
          <p:cNvPr id="13" name="12 - Θέση αριθμού διαφάνειας"/>
          <p:cNvSpPr>
            <a:spLocks noGrp="1"/>
          </p:cNvSpPr>
          <p:nvPr>
            <p:ph type="sldNum" sz="quarter" idx="12"/>
          </p:nvPr>
        </p:nvSpPr>
        <p:spPr/>
        <p:txBody>
          <a:bodyPr/>
          <a:lstStyle/>
          <a:p>
            <a:fld id="{C2F5A187-A889-495D-B202-899DA2CF5BAE}" type="slidenum">
              <a:rPr lang="en-US" smtClean="0"/>
              <a:pPr/>
              <a:t>93</a:t>
            </a:fld>
            <a:endParaRPr lang="en-US"/>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62152" y="123501"/>
            <a:ext cx="10058400" cy="579438"/>
          </a:xfrm>
        </p:spPr>
        <p:txBody>
          <a:bodyPr>
            <a:normAutofit fontScale="90000"/>
          </a:bodyPr>
          <a:lstStyle/>
          <a:p>
            <a:pPr algn="ctr"/>
            <a:r>
              <a:rPr lang="en-US" dirty="0" err="1" smtClean="0">
                <a:solidFill>
                  <a:srgbClr val="0D3857"/>
                </a:solidFill>
              </a:rPr>
              <a:t>Ενέργεια</a:t>
            </a:r>
            <a:r>
              <a:rPr lang="en-US" dirty="0" smtClean="0">
                <a:solidFill>
                  <a:srgbClr val="0D3857"/>
                </a:solidFill>
              </a:rPr>
              <a:t> </a:t>
            </a:r>
            <a:r>
              <a:rPr lang="en-US" dirty="0" err="1" smtClean="0">
                <a:solidFill>
                  <a:srgbClr val="0D3857"/>
                </a:solidFill>
              </a:rPr>
              <a:t>φορτισμένου</a:t>
            </a:r>
            <a:r>
              <a:rPr lang="en-US" dirty="0" smtClean="0">
                <a:solidFill>
                  <a:srgbClr val="0D3857"/>
                </a:solidFill>
              </a:rPr>
              <a:t> </a:t>
            </a:r>
            <a:r>
              <a:rPr lang="en-US" dirty="0" err="1" smtClean="0">
                <a:solidFill>
                  <a:srgbClr val="0D3857"/>
                </a:solidFill>
              </a:rPr>
              <a:t>πυκνωτή</a:t>
            </a:r>
            <a:r>
              <a:rPr lang="en-US" dirty="0" smtClean="0">
                <a:solidFill>
                  <a:srgbClr val="0D3857"/>
                </a:solidFill>
              </a:rPr>
              <a:t> – </a:t>
            </a:r>
            <a:r>
              <a:rPr lang="en-US" dirty="0" err="1" smtClean="0">
                <a:solidFill>
                  <a:srgbClr val="0D3857"/>
                </a:solidFill>
              </a:rPr>
              <a:t>Σύνοψη</a:t>
            </a:r>
            <a:r>
              <a:rPr lang="el-GR" dirty="0" smtClean="0">
                <a:solidFill>
                  <a:srgbClr val="0D3857"/>
                </a:solidFill>
              </a:rPr>
              <a:t> (1)</a:t>
            </a:r>
            <a:endParaRPr lang="en-US" dirty="0" smtClean="0">
              <a:solidFill>
                <a:srgbClr val="0D3857"/>
              </a:solidFill>
            </a:endParaRPr>
          </a:p>
        </p:txBody>
      </p:sp>
      <p:sp>
        <p:nvSpPr>
          <p:cNvPr id="31747" name="Rectangle 3"/>
          <p:cNvSpPr>
            <a:spLocks noGrp="1" noChangeArrowheads="1"/>
          </p:cNvSpPr>
          <p:nvPr>
            <p:ph type="body" sz="half" idx="1"/>
          </p:nvPr>
        </p:nvSpPr>
        <p:spPr>
          <a:xfrm>
            <a:off x="609600" y="1120173"/>
            <a:ext cx="5384800" cy="4639496"/>
          </a:xfrm>
        </p:spPr>
        <p:txBody>
          <a:bodyPr>
            <a:normAutofit/>
          </a:bodyPr>
          <a:lstStyle/>
          <a:p>
            <a:pPr marL="273050" indent="-273050" algn="just">
              <a:lnSpc>
                <a:spcPct val="100000"/>
              </a:lnSpc>
            </a:pPr>
            <a:r>
              <a:rPr lang="el-GR" dirty="0" smtClean="0">
                <a:solidFill>
                  <a:srgbClr val="000000"/>
                </a:solidFill>
              </a:rPr>
              <a:t> </a:t>
            </a:r>
            <a:r>
              <a:rPr lang="en-US" b="1" dirty="0" err="1" smtClean="0">
                <a:solidFill>
                  <a:srgbClr val="000000"/>
                </a:solidFill>
              </a:rPr>
              <a:t>Θεωρούμε</a:t>
            </a:r>
            <a:r>
              <a:rPr lang="en-US" b="1" dirty="0" smtClean="0">
                <a:solidFill>
                  <a:srgbClr val="000000"/>
                </a:solidFill>
              </a:rPr>
              <a:t> </a:t>
            </a:r>
            <a:r>
              <a:rPr lang="en-US" b="1" dirty="0" err="1" smtClean="0">
                <a:solidFill>
                  <a:srgbClr val="000000"/>
                </a:solidFill>
              </a:rPr>
              <a:t>το</a:t>
            </a:r>
            <a:r>
              <a:rPr lang="en-US" b="1" dirty="0" smtClean="0">
                <a:solidFill>
                  <a:srgbClr val="000000"/>
                </a:solidFill>
              </a:rPr>
              <a:t> </a:t>
            </a:r>
            <a:r>
              <a:rPr lang="en-US" b="1" dirty="0" err="1" smtClean="0">
                <a:solidFill>
                  <a:srgbClr val="000000"/>
                </a:solidFill>
              </a:rPr>
              <a:t>κύκλωμα</a:t>
            </a:r>
            <a:r>
              <a:rPr lang="en-US" b="1" dirty="0" smtClean="0">
                <a:solidFill>
                  <a:srgbClr val="000000"/>
                </a:solidFill>
              </a:rPr>
              <a:t> </a:t>
            </a:r>
            <a:r>
              <a:rPr lang="en-US" b="1" dirty="0" err="1" smtClean="0">
                <a:solidFill>
                  <a:srgbClr val="000000"/>
                </a:solidFill>
              </a:rPr>
              <a:t>ως</a:t>
            </a:r>
            <a:r>
              <a:rPr lang="en-US" b="1" dirty="0" smtClean="0">
                <a:solidFill>
                  <a:srgbClr val="000000"/>
                </a:solidFill>
              </a:rPr>
              <a:t> </a:t>
            </a:r>
            <a:r>
              <a:rPr lang="en-US" b="1" dirty="0" err="1" smtClean="0">
                <a:solidFill>
                  <a:srgbClr val="000000"/>
                </a:solidFill>
              </a:rPr>
              <a:t>ένα</a:t>
            </a:r>
            <a:r>
              <a:rPr lang="en-US" b="1" dirty="0" smtClean="0">
                <a:solidFill>
                  <a:srgbClr val="000000"/>
                </a:solidFill>
              </a:rPr>
              <a:t> </a:t>
            </a:r>
            <a:r>
              <a:rPr lang="en-US" b="1" dirty="0" err="1" smtClean="0">
                <a:solidFill>
                  <a:srgbClr val="000000"/>
                </a:solidFill>
              </a:rPr>
              <a:t>κλειστό</a:t>
            </a:r>
            <a:r>
              <a:rPr lang="en-US" b="1" dirty="0" smtClean="0">
                <a:solidFill>
                  <a:srgbClr val="000000"/>
                </a:solidFill>
              </a:rPr>
              <a:t> </a:t>
            </a:r>
            <a:r>
              <a:rPr lang="en-US" b="1" dirty="0" err="1" smtClean="0">
                <a:solidFill>
                  <a:srgbClr val="000000"/>
                </a:solidFill>
              </a:rPr>
              <a:t>σύστημα</a:t>
            </a:r>
            <a:r>
              <a:rPr lang="en-US" b="1" dirty="0" smtClean="0">
                <a:solidFill>
                  <a:srgbClr val="000000"/>
                </a:solidFill>
              </a:rPr>
              <a:t>.</a:t>
            </a:r>
          </a:p>
          <a:p>
            <a:pPr marL="273050" indent="-273050" algn="just">
              <a:lnSpc>
                <a:spcPct val="100000"/>
              </a:lnSpc>
            </a:pPr>
            <a:r>
              <a:rPr lang="en-US" b="1" dirty="0" err="1" smtClean="0">
                <a:solidFill>
                  <a:srgbClr val="000000"/>
                </a:solidFill>
              </a:rPr>
              <a:t>Πριν</a:t>
            </a:r>
            <a:r>
              <a:rPr lang="en-US" b="1" dirty="0" smtClean="0">
                <a:solidFill>
                  <a:srgbClr val="000000"/>
                </a:solidFill>
              </a:rPr>
              <a:t> </a:t>
            </a:r>
            <a:r>
              <a:rPr lang="en-US" b="1" dirty="0" err="1" smtClean="0">
                <a:solidFill>
                  <a:srgbClr val="000000"/>
                </a:solidFill>
              </a:rPr>
              <a:t>κλείσουμε</a:t>
            </a:r>
            <a:r>
              <a:rPr lang="en-US" b="1" dirty="0" smtClean="0">
                <a:solidFill>
                  <a:srgbClr val="000000"/>
                </a:solidFill>
              </a:rPr>
              <a:t> </a:t>
            </a:r>
            <a:r>
              <a:rPr lang="en-US" b="1" dirty="0" err="1" smtClean="0">
                <a:solidFill>
                  <a:srgbClr val="000000"/>
                </a:solidFill>
              </a:rPr>
              <a:t>τον</a:t>
            </a:r>
            <a:r>
              <a:rPr lang="en-US" b="1" dirty="0" smtClean="0">
                <a:solidFill>
                  <a:srgbClr val="000000"/>
                </a:solidFill>
              </a:rPr>
              <a:t> </a:t>
            </a:r>
            <a:r>
              <a:rPr lang="en-US" b="1" dirty="0" err="1" smtClean="0">
                <a:solidFill>
                  <a:srgbClr val="000000"/>
                </a:solidFill>
              </a:rPr>
              <a:t>διακόπτη</a:t>
            </a:r>
            <a:r>
              <a:rPr lang="en-US" b="1" dirty="0" smtClean="0">
                <a:solidFill>
                  <a:srgbClr val="000000"/>
                </a:solidFill>
              </a:rPr>
              <a:t>, η </a:t>
            </a:r>
            <a:r>
              <a:rPr lang="en-US" b="1" dirty="0" err="1" smtClean="0">
                <a:solidFill>
                  <a:srgbClr val="000000"/>
                </a:solidFill>
              </a:rPr>
              <a:t>ενέργεια</a:t>
            </a:r>
            <a:r>
              <a:rPr lang="en-US" b="1" dirty="0" smtClean="0">
                <a:solidFill>
                  <a:srgbClr val="000000"/>
                </a:solidFill>
              </a:rPr>
              <a:t> </a:t>
            </a:r>
            <a:r>
              <a:rPr lang="en-US" b="1" dirty="0" err="1" smtClean="0">
                <a:solidFill>
                  <a:srgbClr val="000000"/>
                </a:solidFill>
              </a:rPr>
              <a:t>είναι</a:t>
            </a:r>
            <a:r>
              <a:rPr lang="en-US" b="1" dirty="0" smtClean="0">
                <a:solidFill>
                  <a:srgbClr val="000000"/>
                </a:solidFill>
              </a:rPr>
              <a:t> </a:t>
            </a:r>
            <a:r>
              <a:rPr lang="en-US" b="1" dirty="0" err="1" smtClean="0">
                <a:solidFill>
                  <a:srgbClr val="000000"/>
                </a:solidFill>
              </a:rPr>
              <a:t>αποθηκευμένη</a:t>
            </a:r>
            <a:r>
              <a:rPr lang="en-US" b="1" dirty="0" smtClean="0">
                <a:solidFill>
                  <a:srgbClr val="000000"/>
                </a:solidFill>
              </a:rPr>
              <a:t> </a:t>
            </a:r>
            <a:r>
              <a:rPr lang="en-US" b="1" dirty="0" err="1" smtClean="0">
                <a:solidFill>
                  <a:srgbClr val="000000"/>
                </a:solidFill>
              </a:rPr>
              <a:t>στην</a:t>
            </a:r>
            <a:r>
              <a:rPr lang="en-US" b="1" dirty="0" smtClean="0">
                <a:solidFill>
                  <a:srgbClr val="000000"/>
                </a:solidFill>
              </a:rPr>
              <a:t> </a:t>
            </a:r>
            <a:r>
              <a:rPr lang="en-US" b="1" dirty="0" err="1" smtClean="0">
                <a:solidFill>
                  <a:srgbClr val="000000"/>
                </a:solidFill>
              </a:rPr>
              <a:t>μπαταρία</a:t>
            </a:r>
            <a:r>
              <a:rPr lang="en-US" b="1" dirty="0" smtClean="0">
                <a:solidFill>
                  <a:srgbClr val="000000"/>
                </a:solidFill>
              </a:rPr>
              <a:t> </a:t>
            </a:r>
            <a:r>
              <a:rPr lang="en-US" b="1" dirty="0" err="1" smtClean="0">
                <a:solidFill>
                  <a:srgbClr val="000000"/>
                </a:solidFill>
              </a:rPr>
              <a:t>με</a:t>
            </a:r>
            <a:r>
              <a:rPr lang="en-US" b="1" dirty="0" smtClean="0">
                <a:solidFill>
                  <a:srgbClr val="000000"/>
                </a:solidFill>
              </a:rPr>
              <a:t> </a:t>
            </a:r>
            <a:r>
              <a:rPr lang="en-US" b="1" dirty="0" err="1" smtClean="0">
                <a:solidFill>
                  <a:srgbClr val="000000"/>
                </a:solidFill>
              </a:rPr>
              <a:t>τη</a:t>
            </a:r>
            <a:r>
              <a:rPr lang="en-US" b="1" dirty="0" smtClean="0">
                <a:solidFill>
                  <a:srgbClr val="000000"/>
                </a:solidFill>
              </a:rPr>
              <a:t> </a:t>
            </a:r>
            <a:r>
              <a:rPr lang="en-US" b="1" dirty="0" err="1" smtClean="0">
                <a:solidFill>
                  <a:srgbClr val="000000"/>
                </a:solidFill>
              </a:rPr>
              <a:t>μορφή</a:t>
            </a:r>
            <a:r>
              <a:rPr lang="en-US" b="1" dirty="0" smtClean="0">
                <a:solidFill>
                  <a:srgbClr val="000000"/>
                </a:solidFill>
              </a:rPr>
              <a:t> </a:t>
            </a:r>
            <a:r>
              <a:rPr lang="en-US" b="1" dirty="0" err="1" smtClean="0">
                <a:solidFill>
                  <a:srgbClr val="000000"/>
                </a:solidFill>
              </a:rPr>
              <a:t>χημικής</a:t>
            </a:r>
            <a:r>
              <a:rPr lang="en-US" b="1" dirty="0" smtClean="0">
                <a:solidFill>
                  <a:srgbClr val="000000"/>
                </a:solidFill>
              </a:rPr>
              <a:t> </a:t>
            </a:r>
            <a:r>
              <a:rPr lang="en-US" b="1" dirty="0" err="1" smtClean="0">
                <a:solidFill>
                  <a:srgbClr val="000000"/>
                </a:solidFill>
              </a:rPr>
              <a:t>ενέργειας</a:t>
            </a:r>
            <a:r>
              <a:rPr lang="en-US" b="1" dirty="0" smtClean="0">
                <a:solidFill>
                  <a:srgbClr val="000000"/>
                </a:solidFill>
              </a:rPr>
              <a:t>.</a:t>
            </a:r>
          </a:p>
          <a:p>
            <a:pPr marL="273050" indent="-273050" algn="just">
              <a:lnSpc>
                <a:spcPct val="100000"/>
              </a:lnSpc>
            </a:pPr>
            <a:r>
              <a:rPr lang="en-US" b="1" dirty="0" err="1" smtClean="0">
                <a:solidFill>
                  <a:srgbClr val="000000"/>
                </a:solidFill>
              </a:rPr>
              <a:t>Μόλις</a:t>
            </a:r>
            <a:r>
              <a:rPr lang="en-US" b="1" dirty="0" smtClean="0">
                <a:solidFill>
                  <a:srgbClr val="000000"/>
                </a:solidFill>
              </a:rPr>
              <a:t> </a:t>
            </a:r>
            <a:r>
              <a:rPr lang="en-US" b="1" dirty="0" err="1" smtClean="0">
                <a:solidFill>
                  <a:srgbClr val="000000"/>
                </a:solidFill>
              </a:rPr>
              <a:t>κλείσουμε</a:t>
            </a:r>
            <a:r>
              <a:rPr lang="en-US" b="1" dirty="0" smtClean="0">
                <a:solidFill>
                  <a:srgbClr val="000000"/>
                </a:solidFill>
              </a:rPr>
              <a:t> </a:t>
            </a:r>
            <a:r>
              <a:rPr lang="en-US" b="1" dirty="0" err="1" smtClean="0">
                <a:solidFill>
                  <a:srgbClr val="000000"/>
                </a:solidFill>
              </a:rPr>
              <a:t>τον</a:t>
            </a:r>
            <a:r>
              <a:rPr lang="en-US" b="1" dirty="0" smtClean="0">
                <a:solidFill>
                  <a:srgbClr val="000000"/>
                </a:solidFill>
              </a:rPr>
              <a:t> </a:t>
            </a:r>
            <a:r>
              <a:rPr lang="en-US" b="1" dirty="0" err="1" smtClean="0">
                <a:solidFill>
                  <a:srgbClr val="000000"/>
                </a:solidFill>
              </a:rPr>
              <a:t>διακόπτη</a:t>
            </a:r>
            <a:r>
              <a:rPr lang="en-US" b="1" dirty="0" smtClean="0">
                <a:solidFill>
                  <a:srgbClr val="000000"/>
                </a:solidFill>
              </a:rPr>
              <a:t>, η </a:t>
            </a:r>
            <a:r>
              <a:rPr lang="en-US" b="1" dirty="0" err="1" smtClean="0">
                <a:solidFill>
                  <a:srgbClr val="000000"/>
                </a:solidFill>
              </a:rPr>
              <a:t>ενέργεια</a:t>
            </a:r>
            <a:r>
              <a:rPr lang="en-US" b="1" dirty="0" smtClean="0">
                <a:solidFill>
                  <a:srgbClr val="000000"/>
                </a:solidFill>
              </a:rPr>
              <a:t> </a:t>
            </a:r>
            <a:r>
              <a:rPr lang="en-US" b="1" dirty="0" err="1" smtClean="0">
                <a:solidFill>
                  <a:srgbClr val="000000"/>
                </a:solidFill>
              </a:rPr>
              <a:t>μετασχηματίζεται</a:t>
            </a:r>
            <a:r>
              <a:rPr lang="en-US" b="1" dirty="0" smtClean="0">
                <a:solidFill>
                  <a:srgbClr val="000000"/>
                </a:solidFill>
              </a:rPr>
              <a:t> </a:t>
            </a:r>
            <a:r>
              <a:rPr lang="en-US" b="1" dirty="0" err="1" smtClean="0">
                <a:solidFill>
                  <a:srgbClr val="000000"/>
                </a:solidFill>
              </a:rPr>
              <a:t>από</a:t>
            </a:r>
            <a:r>
              <a:rPr lang="en-US" b="1" dirty="0" smtClean="0">
                <a:solidFill>
                  <a:srgbClr val="000000"/>
                </a:solidFill>
              </a:rPr>
              <a:t> </a:t>
            </a:r>
            <a:r>
              <a:rPr lang="en-US" b="1" dirty="0" err="1" smtClean="0">
                <a:solidFill>
                  <a:srgbClr val="000000"/>
                </a:solidFill>
              </a:rPr>
              <a:t>χημική</a:t>
            </a:r>
            <a:r>
              <a:rPr lang="en-US" b="1" dirty="0" smtClean="0">
                <a:solidFill>
                  <a:srgbClr val="000000"/>
                </a:solidFill>
              </a:rPr>
              <a:t> </a:t>
            </a:r>
            <a:r>
              <a:rPr lang="en-US" b="1" dirty="0" err="1" smtClean="0">
                <a:solidFill>
                  <a:srgbClr val="000000"/>
                </a:solidFill>
              </a:rPr>
              <a:t>δυναμική</a:t>
            </a:r>
            <a:r>
              <a:rPr lang="en-US" b="1" dirty="0" smtClean="0">
                <a:solidFill>
                  <a:srgbClr val="000000"/>
                </a:solidFill>
              </a:rPr>
              <a:t> </a:t>
            </a:r>
            <a:r>
              <a:rPr lang="en-US" b="1" dirty="0" err="1" smtClean="0">
                <a:solidFill>
                  <a:srgbClr val="000000"/>
                </a:solidFill>
              </a:rPr>
              <a:t>ενέργεια</a:t>
            </a:r>
            <a:r>
              <a:rPr lang="en-US" b="1" dirty="0" smtClean="0">
                <a:solidFill>
                  <a:srgbClr val="000000"/>
                </a:solidFill>
              </a:rPr>
              <a:t> </a:t>
            </a:r>
            <a:r>
              <a:rPr lang="en-US" b="1" dirty="0" err="1" smtClean="0">
                <a:solidFill>
                  <a:srgbClr val="000000"/>
                </a:solidFill>
              </a:rPr>
              <a:t>σε</a:t>
            </a:r>
            <a:r>
              <a:rPr lang="en-US" b="1" dirty="0" smtClean="0">
                <a:solidFill>
                  <a:srgbClr val="000000"/>
                </a:solidFill>
              </a:rPr>
              <a:t> </a:t>
            </a:r>
            <a:r>
              <a:rPr lang="en-US" b="1" dirty="0" err="1" smtClean="0">
                <a:solidFill>
                  <a:srgbClr val="000000"/>
                </a:solidFill>
              </a:rPr>
              <a:t>ηλεκτρική</a:t>
            </a:r>
            <a:r>
              <a:rPr lang="en-US" b="1" dirty="0" smtClean="0">
                <a:solidFill>
                  <a:srgbClr val="000000"/>
                </a:solidFill>
              </a:rPr>
              <a:t> </a:t>
            </a:r>
            <a:r>
              <a:rPr lang="en-US" b="1" dirty="0" err="1" smtClean="0">
                <a:solidFill>
                  <a:srgbClr val="000000"/>
                </a:solidFill>
              </a:rPr>
              <a:t>δυναμική</a:t>
            </a:r>
            <a:r>
              <a:rPr lang="en-US" b="1" dirty="0" smtClean="0">
                <a:solidFill>
                  <a:srgbClr val="000000"/>
                </a:solidFill>
              </a:rPr>
              <a:t> </a:t>
            </a:r>
            <a:r>
              <a:rPr lang="en-US" b="1" dirty="0" err="1" smtClean="0">
                <a:solidFill>
                  <a:srgbClr val="000000"/>
                </a:solidFill>
              </a:rPr>
              <a:t>ενέργεια</a:t>
            </a:r>
            <a:r>
              <a:rPr lang="en-US" b="1" dirty="0" smtClean="0">
                <a:solidFill>
                  <a:srgbClr val="000000"/>
                </a:solidFill>
              </a:rPr>
              <a:t>.</a:t>
            </a:r>
          </a:p>
          <a:p>
            <a:pPr marL="273050" indent="-273050" algn="just">
              <a:lnSpc>
                <a:spcPct val="100000"/>
              </a:lnSpc>
            </a:pPr>
            <a:r>
              <a:rPr lang="en-US" b="1" dirty="0" smtClean="0">
                <a:solidFill>
                  <a:srgbClr val="000000"/>
                </a:solidFill>
              </a:rPr>
              <a:t>Η </a:t>
            </a:r>
            <a:r>
              <a:rPr lang="en-US" b="1" dirty="0" err="1" smtClean="0">
                <a:solidFill>
                  <a:srgbClr val="000000"/>
                </a:solidFill>
              </a:rPr>
              <a:t>ηλεκτρική</a:t>
            </a:r>
            <a:r>
              <a:rPr lang="en-US" b="1" dirty="0" smtClean="0">
                <a:solidFill>
                  <a:srgbClr val="000000"/>
                </a:solidFill>
              </a:rPr>
              <a:t> </a:t>
            </a:r>
            <a:r>
              <a:rPr lang="en-US" b="1" dirty="0" err="1" smtClean="0">
                <a:solidFill>
                  <a:srgbClr val="000000"/>
                </a:solidFill>
              </a:rPr>
              <a:t>δυναμική</a:t>
            </a:r>
            <a:r>
              <a:rPr lang="en-US" b="1" dirty="0" smtClean="0">
                <a:solidFill>
                  <a:srgbClr val="000000"/>
                </a:solidFill>
              </a:rPr>
              <a:t> </a:t>
            </a:r>
            <a:r>
              <a:rPr lang="en-US" b="1" dirty="0" err="1" smtClean="0">
                <a:solidFill>
                  <a:srgbClr val="000000"/>
                </a:solidFill>
              </a:rPr>
              <a:t>ενέργεια</a:t>
            </a:r>
            <a:r>
              <a:rPr lang="en-US" b="1" dirty="0" smtClean="0">
                <a:solidFill>
                  <a:srgbClr val="000000"/>
                </a:solidFill>
              </a:rPr>
              <a:t> </a:t>
            </a:r>
            <a:r>
              <a:rPr lang="el-GR" b="1" dirty="0" smtClean="0">
                <a:solidFill>
                  <a:srgbClr val="000000"/>
                </a:solidFill>
              </a:rPr>
              <a:t>οφείλεται</a:t>
            </a:r>
            <a:r>
              <a:rPr lang="en-US" b="1" dirty="0" smtClean="0">
                <a:solidFill>
                  <a:srgbClr val="000000"/>
                </a:solidFill>
              </a:rPr>
              <a:t> </a:t>
            </a:r>
            <a:r>
              <a:rPr lang="el-GR" b="1" dirty="0" smtClean="0">
                <a:solidFill>
                  <a:srgbClr val="000000"/>
                </a:solidFill>
              </a:rPr>
              <a:t>σ</a:t>
            </a:r>
            <a:r>
              <a:rPr lang="en-US" b="1" dirty="0" err="1" smtClean="0">
                <a:solidFill>
                  <a:srgbClr val="000000"/>
                </a:solidFill>
              </a:rPr>
              <a:t>τον</a:t>
            </a:r>
            <a:r>
              <a:rPr lang="en-US" b="1" dirty="0" smtClean="0">
                <a:solidFill>
                  <a:srgbClr val="000000"/>
                </a:solidFill>
              </a:rPr>
              <a:t> </a:t>
            </a:r>
            <a:r>
              <a:rPr lang="en-US" b="1" dirty="0" err="1" smtClean="0">
                <a:solidFill>
                  <a:srgbClr val="000000"/>
                </a:solidFill>
              </a:rPr>
              <a:t>διαχωρισμό</a:t>
            </a:r>
            <a:r>
              <a:rPr lang="en-US" b="1" dirty="0" smtClean="0">
                <a:solidFill>
                  <a:srgbClr val="000000"/>
                </a:solidFill>
              </a:rPr>
              <a:t> </a:t>
            </a:r>
            <a:r>
              <a:rPr lang="en-US" b="1" dirty="0" err="1" smtClean="0">
                <a:solidFill>
                  <a:srgbClr val="000000"/>
                </a:solidFill>
              </a:rPr>
              <a:t>των</a:t>
            </a:r>
            <a:r>
              <a:rPr lang="en-US" b="1" dirty="0" smtClean="0">
                <a:solidFill>
                  <a:srgbClr val="000000"/>
                </a:solidFill>
              </a:rPr>
              <a:t> </a:t>
            </a:r>
            <a:r>
              <a:rPr lang="en-US" b="1" dirty="0" err="1" smtClean="0">
                <a:solidFill>
                  <a:srgbClr val="000000"/>
                </a:solidFill>
              </a:rPr>
              <a:t>θετικών</a:t>
            </a:r>
            <a:r>
              <a:rPr lang="en-US" b="1" dirty="0" smtClean="0">
                <a:solidFill>
                  <a:srgbClr val="000000"/>
                </a:solidFill>
              </a:rPr>
              <a:t> </a:t>
            </a:r>
            <a:r>
              <a:rPr lang="en-US" b="1" dirty="0" err="1" smtClean="0">
                <a:solidFill>
                  <a:srgbClr val="000000"/>
                </a:solidFill>
              </a:rPr>
              <a:t>και</a:t>
            </a:r>
            <a:r>
              <a:rPr lang="en-US" b="1" dirty="0" smtClean="0">
                <a:solidFill>
                  <a:srgbClr val="000000"/>
                </a:solidFill>
              </a:rPr>
              <a:t> </a:t>
            </a:r>
            <a:r>
              <a:rPr lang="en-US" b="1" dirty="0" err="1" smtClean="0">
                <a:solidFill>
                  <a:srgbClr val="000000"/>
                </a:solidFill>
              </a:rPr>
              <a:t>των</a:t>
            </a:r>
            <a:r>
              <a:rPr lang="en-US" b="1" dirty="0" smtClean="0">
                <a:solidFill>
                  <a:srgbClr val="000000"/>
                </a:solidFill>
              </a:rPr>
              <a:t> </a:t>
            </a:r>
            <a:r>
              <a:rPr lang="en-US" b="1" dirty="0" err="1" smtClean="0">
                <a:solidFill>
                  <a:srgbClr val="000000"/>
                </a:solidFill>
              </a:rPr>
              <a:t>αρνητικών</a:t>
            </a:r>
            <a:r>
              <a:rPr lang="en-US" b="1" dirty="0" smtClean="0">
                <a:solidFill>
                  <a:srgbClr val="000000"/>
                </a:solidFill>
              </a:rPr>
              <a:t> </a:t>
            </a:r>
            <a:r>
              <a:rPr lang="en-US" b="1" dirty="0" err="1" smtClean="0">
                <a:solidFill>
                  <a:srgbClr val="000000"/>
                </a:solidFill>
              </a:rPr>
              <a:t>φορτίων</a:t>
            </a:r>
            <a:r>
              <a:rPr lang="en-US" b="1" dirty="0" smtClean="0">
                <a:solidFill>
                  <a:srgbClr val="000000"/>
                </a:solidFill>
              </a:rPr>
              <a:t> </a:t>
            </a:r>
            <a:r>
              <a:rPr lang="en-US" b="1" dirty="0" err="1" smtClean="0">
                <a:solidFill>
                  <a:srgbClr val="000000"/>
                </a:solidFill>
              </a:rPr>
              <a:t>στους</a:t>
            </a:r>
            <a:r>
              <a:rPr lang="en-US" b="1" dirty="0" smtClean="0">
                <a:solidFill>
                  <a:srgbClr val="000000"/>
                </a:solidFill>
              </a:rPr>
              <a:t> </a:t>
            </a:r>
            <a:r>
              <a:rPr lang="en-US" b="1" dirty="0" err="1" smtClean="0">
                <a:solidFill>
                  <a:srgbClr val="000000"/>
                </a:solidFill>
              </a:rPr>
              <a:t>οπλισμούς</a:t>
            </a:r>
            <a:r>
              <a:rPr lang="en-US" b="1" dirty="0" smtClean="0">
                <a:solidFill>
                  <a:srgbClr val="000000"/>
                </a:solidFill>
              </a:rPr>
              <a:t>.</a:t>
            </a:r>
          </a:p>
          <a:p>
            <a:pPr marL="273050" indent="-273050" algn="just">
              <a:lnSpc>
                <a:spcPct val="100000"/>
              </a:lnSpc>
            </a:pPr>
            <a:r>
              <a:rPr lang="en-US" b="1" dirty="0" smtClean="0">
                <a:solidFill>
                  <a:srgbClr val="000000"/>
                </a:solidFill>
              </a:rPr>
              <a:t>Ο </a:t>
            </a:r>
            <a:r>
              <a:rPr lang="en-US" b="1" dirty="0" err="1" smtClean="0">
                <a:solidFill>
                  <a:srgbClr val="000000"/>
                </a:solidFill>
              </a:rPr>
              <a:t>πυκνωτής</a:t>
            </a:r>
            <a:r>
              <a:rPr lang="en-US" b="1" dirty="0" smtClean="0">
                <a:solidFill>
                  <a:srgbClr val="000000"/>
                </a:solidFill>
              </a:rPr>
              <a:t> </a:t>
            </a:r>
            <a:r>
              <a:rPr lang="el-GR" b="1" dirty="0" smtClean="0">
                <a:solidFill>
                  <a:srgbClr val="000000"/>
                </a:solidFill>
              </a:rPr>
              <a:t>μπορεί να περιγραφεί ως μια</a:t>
            </a:r>
            <a:r>
              <a:rPr lang="en-US" b="1" dirty="0" smtClean="0">
                <a:solidFill>
                  <a:srgbClr val="000000"/>
                </a:solidFill>
              </a:rPr>
              <a:t> </a:t>
            </a:r>
            <a:r>
              <a:rPr lang="el-GR" b="1" dirty="0" smtClean="0">
                <a:solidFill>
                  <a:srgbClr val="000000"/>
                </a:solidFill>
              </a:rPr>
              <a:t>διάταξη</a:t>
            </a:r>
            <a:r>
              <a:rPr lang="en-US" b="1" dirty="0" smtClean="0">
                <a:solidFill>
                  <a:srgbClr val="000000"/>
                </a:solidFill>
              </a:rPr>
              <a:t> </a:t>
            </a:r>
            <a:r>
              <a:rPr lang="en-US" b="1" dirty="0" err="1" smtClean="0">
                <a:solidFill>
                  <a:srgbClr val="000000"/>
                </a:solidFill>
              </a:rPr>
              <a:t>στην</a:t>
            </a:r>
            <a:r>
              <a:rPr lang="en-US" b="1" dirty="0" smtClean="0">
                <a:solidFill>
                  <a:srgbClr val="000000"/>
                </a:solidFill>
              </a:rPr>
              <a:t> </a:t>
            </a:r>
            <a:r>
              <a:rPr lang="en-US" b="1" dirty="0" err="1" smtClean="0">
                <a:solidFill>
                  <a:srgbClr val="000000"/>
                </a:solidFill>
              </a:rPr>
              <a:t>οποία</a:t>
            </a:r>
            <a:r>
              <a:rPr lang="en-US" b="1" dirty="0" smtClean="0">
                <a:solidFill>
                  <a:srgbClr val="000000"/>
                </a:solidFill>
              </a:rPr>
              <a:t> </a:t>
            </a:r>
            <a:r>
              <a:rPr lang="en-US" b="1" dirty="0" err="1" smtClean="0">
                <a:solidFill>
                  <a:srgbClr val="000000"/>
                </a:solidFill>
              </a:rPr>
              <a:t>αποθηκεύεται</a:t>
            </a:r>
            <a:r>
              <a:rPr lang="en-US" b="1" dirty="0" smtClean="0">
                <a:solidFill>
                  <a:srgbClr val="000000"/>
                </a:solidFill>
              </a:rPr>
              <a:t> </a:t>
            </a:r>
            <a:r>
              <a:rPr lang="el-GR" b="1" dirty="0" smtClean="0">
                <a:solidFill>
                  <a:srgbClr val="000000"/>
                </a:solidFill>
              </a:rPr>
              <a:t>τόσο </a:t>
            </a:r>
            <a:r>
              <a:rPr lang="en-US" b="1" dirty="0" err="1" smtClean="0">
                <a:solidFill>
                  <a:srgbClr val="000000"/>
                </a:solidFill>
              </a:rPr>
              <a:t>ενέργεια</a:t>
            </a:r>
            <a:r>
              <a:rPr lang="en-US" b="1" dirty="0" smtClean="0">
                <a:solidFill>
                  <a:srgbClr val="000000"/>
                </a:solidFill>
              </a:rPr>
              <a:t> </a:t>
            </a:r>
            <a:r>
              <a:rPr lang="el-GR" b="1" dirty="0" smtClean="0">
                <a:solidFill>
                  <a:srgbClr val="000000"/>
                </a:solidFill>
              </a:rPr>
              <a:t>όσο</a:t>
            </a:r>
            <a:r>
              <a:rPr lang="en-US" b="1" dirty="0" smtClean="0">
                <a:solidFill>
                  <a:srgbClr val="000000"/>
                </a:solidFill>
              </a:rPr>
              <a:t> </a:t>
            </a:r>
            <a:r>
              <a:rPr lang="en-US" b="1" dirty="0" err="1" smtClean="0">
                <a:solidFill>
                  <a:srgbClr val="000000"/>
                </a:solidFill>
              </a:rPr>
              <a:t>και</a:t>
            </a:r>
            <a:r>
              <a:rPr lang="en-US" b="1" dirty="0" smtClean="0">
                <a:solidFill>
                  <a:srgbClr val="000000"/>
                </a:solidFill>
              </a:rPr>
              <a:t> </a:t>
            </a:r>
            <a:r>
              <a:rPr lang="en-US" b="1" dirty="0" err="1" smtClean="0">
                <a:solidFill>
                  <a:srgbClr val="000000"/>
                </a:solidFill>
              </a:rPr>
              <a:t>φορτίο</a:t>
            </a:r>
            <a:r>
              <a:rPr lang="en-US" b="1" dirty="0" smtClean="0">
                <a:solidFill>
                  <a:srgbClr val="000000"/>
                </a:solidFill>
              </a:rPr>
              <a:t>.</a:t>
            </a:r>
          </a:p>
        </p:txBody>
      </p:sp>
      <p:pic>
        <p:nvPicPr>
          <p:cNvPr id="31749" name="Picture 7" descr="27819_2610"/>
          <p:cNvPicPr>
            <a:picLocks noChangeAspect="1" noChangeArrowheads="1"/>
          </p:cNvPicPr>
          <p:nvPr/>
        </p:nvPicPr>
        <p:blipFill>
          <a:blip r:embed="rId2" cstate="print"/>
          <a:srcRect l="38289"/>
          <a:stretch>
            <a:fillRect/>
          </a:stretch>
        </p:blipFill>
        <p:spPr bwMode="auto">
          <a:xfrm>
            <a:off x="6460943" y="1471613"/>
            <a:ext cx="4692651" cy="3765550"/>
          </a:xfrm>
          <a:prstGeom prst="rect">
            <a:avLst/>
          </a:prstGeom>
          <a:noFill/>
          <a:ln w="9525">
            <a:noFill/>
            <a:miter lim="800000"/>
            <a:headEnd/>
            <a:tailEnd/>
          </a:ln>
          <a:scene3d>
            <a:camera prst="orthographicFront"/>
            <a:lightRig rig="threePt" dir="t"/>
          </a:scene3d>
          <a:sp3d>
            <a:bevelT/>
          </a:sp3d>
        </p:spPr>
      </p:pic>
      <p:sp>
        <p:nvSpPr>
          <p:cNvPr id="7" name="6 - Θέση αριθμού διαφάνειας"/>
          <p:cNvSpPr>
            <a:spLocks noGrp="1"/>
          </p:cNvSpPr>
          <p:nvPr>
            <p:ph type="sldNum" sz="quarter" idx="12"/>
          </p:nvPr>
        </p:nvSpPr>
        <p:spPr/>
        <p:txBody>
          <a:bodyPr/>
          <a:lstStyle/>
          <a:p>
            <a:pPr>
              <a:defRPr/>
            </a:pPr>
            <a:fld id="{1A5AFEB3-9FE6-4F28-B17E-F12F1808A410}" type="slidenum">
              <a:rPr lang="en-US" altLang="en-US" smtClean="0"/>
              <a:pPr>
                <a:defRPr/>
              </a:pPr>
              <a:t>94</a:t>
            </a:fld>
            <a:endParaRPr lang="en-US" altLang="en-US"/>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3"/>
          <p:cNvSpPr>
            <a:spLocks noGrp="1" noChangeArrowheads="1"/>
          </p:cNvSpPr>
          <p:nvPr>
            <p:ph sz="half" idx="1"/>
          </p:nvPr>
        </p:nvSpPr>
        <p:spPr>
          <a:xfrm>
            <a:off x="677334" y="1130609"/>
            <a:ext cx="5450197" cy="3880772"/>
          </a:xfrm>
        </p:spPr>
        <p:txBody>
          <a:bodyPr>
            <a:noAutofit/>
          </a:bodyPr>
          <a:lstStyle/>
          <a:p>
            <a:pPr marL="0" indent="0" algn="just"/>
            <a:r>
              <a:rPr lang="en-US" b="1" dirty="0" err="1" smtClean="0">
                <a:solidFill>
                  <a:srgbClr val="000000"/>
                </a:solidFill>
              </a:rPr>
              <a:t>Έστω</a:t>
            </a:r>
            <a:r>
              <a:rPr lang="en-US" b="1" dirty="0" smtClean="0">
                <a:solidFill>
                  <a:srgbClr val="000000"/>
                </a:solidFill>
              </a:rPr>
              <a:t> </a:t>
            </a:r>
            <a:r>
              <a:rPr lang="en-US" b="1" dirty="0" err="1" smtClean="0">
                <a:solidFill>
                  <a:srgbClr val="000000"/>
                </a:solidFill>
              </a:rPr>
              <a:t>ότι</a:t>
            </a:r>
            <a:r>
              <a:rPr lang="en-US" b="1" dirty="0" smtClean="0">
                <a:solidFill>
                  <a:srgbClr val="000000"/>
                </a:solidFill>
              </a:rPr>
              <a:t> ο </a:t>
            </a:r>
            <a:r>
              <a:rPr lang="en-US" b="1" dirty="0" err="1" smtClean="0">
                <a:solidFill>
                  <a:srgbClr val="000000"/>
                </a:solidFill>
              </a:rPr>
              <a:t>πυκνωτής</a:t>
            </a:r>
            <a:r>
              <a:rPr lang="en-US" b="1" dirty="0" smtClean="0">
                <a:solidFill>
                  <a:srgbClr val="000000"/>
                </a:solidFill>
              </a:rPr>
              <a:t> </a:t>
            </a:r>
            <a:r>
              <a:rPr lang="en-US" b="1" dirty="0" err="1" smtClean="0">
                <a:solidFill>
                  <a:srgbClr val="000000"/>
                </a:solidFill>
              </a:rPr>
              <a:t>φορτίζεται</a:t>
            </a:r>
            <a:r>
              <a:rPr lang="en-US" b="1" dirty="0" smtClean="0">
                <a:solidFill>
                  <a:srgbClr val="000000"/>
                </a:solidFill>
              </a:rPr>
              <a:t> </a:t>
            </a:r>
            <a:r>
              <a:rPr lang="en-US" b="1" dirty="0" err="1" smtClean="0">
                <a:solidFill>
                  <a:srgbClr val="000000"/>
                </a:solidFill>
              </a:rPr>
              <a:t>και</a:t>
            </a:r>
            <a:r>
              <a:rPr lang="en-US" b="1" dirty="0" smtClean="0">
                <a:solidFill>
                  <a:srgbClr val="000000"/>
                </a:solidFill>
              </a:rPr>
              <a:t>, </a:t>
            </a:r>
            <a:r>
              <a:rPr lang="en-US" b="1" dirty="0" err="1" smtClean="0">
                <a:solidFill>
                  <a:srgbClr val="000000"/>
                </a:solidFill>
              </a:rPr>
              <a:t>κάποια</a:t>
            </a:r>
            <a:r>
              <a:rPr lang="en-US" b="1" dirty="0" smtClean="0">
                <a:solidFill>
                  <a:srgbClr val="000000"/>
                </a:solidFill>
              </a:rPr>
              <a:t> </a:t>
            </a:r>
            <a:r>
              <a:rPr lang="el-GR" b="1" dirty="0" smtClean="0">
                <a:solidFill>
                  <a:srgbClr val="000000"/>
                </a:solidFill>
              </a:rPr>
              <a:t>χρονική </a:t>
            </a:r>
            <a:r>
              <a:rPr lang="en-US" b="1" dirty="0" err="1" smtClean="0">
                <a:solidFill>
                  <a:srgbClr val="000000"/>
                </a:solidFill>
              </a:rPr>
              <a:t>στιγμή</a:t>
            </a:r>
            <a:r>
              <a:rPr lang="en-US" b="1" dirty="0" smtClean="0">
                <a:solidFill>
                  <a:srgbClr val="000000"/>
                </a:solidFill>
              </a:rPr>
              <a:t>, </a:t>
            </a:r>
            <a:r>
              <a:rPr lang="en-US" b="1" dirty="0" err="1" smtClean="0">
                <a:solidFill>
                  <a:srgbClr val="000000"/>
                </a:solidFill>
              </a:rPr>
              <a:t>φέρει</a:t>
            </a:r>
            <a:r>
              <a:rPr lang="en-US" b="1" dirty="0" smtClean="0">
                <a:solidFill>
                  <a:srgbClr val="000000"/>
                </a:solidFill>
              </a:rPr>
              <a:t> </a:t>
            </a:r>
            <a:r>
              <a:rPr lang="en-US" b="1" dirty="0" err="1" smtClean="0">
                <a:solidFill>
                  <a:srgbClr val="000000"/>
                </a:solidFill>
              </a:rPr>
              <a:t>φορτίο</a:t>
            </a:r>
            <a:r>
              <a:rPr lang="en-US" b="1" dirty="0" smtClean="0">
                <a:solidFill>
                  <a:srgbClr val="000000"/>
                </a:solidFill>
              </a:rPr>
              <a:t> </a:t>
            </a:r>
            <a:r>
              <a:rPr lang="en-US" b="1" i="1" dirty="0" smtClean="0">
                <a:solidFill>
                  <a:srgbClr val="000000"/>
                </a:solidFill>
              </a:rPr>
              <a:t>q</a:t>
            </a:r>
            <a:r>
              <a:rPr lang="en-US" b="1" dirty="0" smtClean="0">
                <a:solidFill>
                  <a:srgbClr val="000000"/>
                </a:solidFill>
              </a:rPr>
              <a:t>.</a:t>
            </a:r>
          </a:p>
          <a:p>
            <a:pPr marL="0" indent="0" algn="just"/>
            <a:r>
              <a:rPr lang="en-US" b="1" dirty="0" err="1" smtClean="0">
                <a:solidFill>
                  <a:srgbClr val="000000"/>
                </a:solidFill>
              </a:rPr>
              <a:t>Το</a:t>
            </a:r>
            <a:r>
              <a:rPr lang="en-US" b="1" dirty="0" smtClean="0">
                <a:solidFill>
                  <a:srgbClr val="000000"/>
                </a:solidFill>
              </a:rPr>
              <a:t> </a:t>
            </a:r>
            <a:r>
              <a:rPr lang="en-US" b="1" dirty="0" err="1" smtClean="0">
                <a:solidFill>
                  <a:srgbClr val="000000"/>
                </a:solidFill>
              </a:rPr>
              <a:t>έργο</a:t>
            </a:r>
            <a:r>
              <a:rPr lang="en-US" b="1" dirty="0" smtClean="0">
                <a:solidFill>
                  <a:srgbClr val="000000"/>
                </a:solidFill>
              </a:rPr>
              <a:t> </a:t>
            </a:r>
            <a:r>
              <a:rPr lang="en-US" b="1" dirty="0" err="1" smtClean="0">
                <a:solidFill>
                  <a:srgbClr val="000000"/>
                </a:solidFill>
              </a:rPr>
              <a:t>που</a:t>
            </a:r>
            <a:r>
              <a:rPr lang="en-US" b="1" dirty="0" smtClean="0">
                <a:solidFill>
                  <a:srgbClr val="000000"/>
                </a:solidFill>
              </a:rPr>
              <a:t> </a:t>
            </a:r>
            <a:r>
              <a:rPr lang="en-US" b="1" dirty="0" err="1" smtClean="0">
                <a:solidFill>
                  <a:srgbClr val="000000"/>
                </a:solidFill>
              </a:rPr>
              <a:t>απαιτείται</a:t>
            </a:r>
            <a:r>
              <a:rPr lang="en-US" b="1" dirty="0" smtClean="0">
                <a:solidFill>
                  <a:srgbClr val="000000"/>
                </a:solidFill>
              </a:rPr>
              <a:t> </a:t>
            </a:r>
            <a:r>
              <a:rPr lang="en-US" b="1" dirty="0" err="1" smtClean="0">
                <a:solidFill>
                  <a:srgbClr val="000000"/>
                </a:solidFill>
              </a:rPr>
              <a:t>για</a:t>
            </a:r>
            <a:r>
              <a:rPr lang="en-US" b="1" dirty="0" smtClean="0">
                <a:solidFill>
                  <a:srgbClr val="000000"/>
                </a:solidFill>
              </a:rPr>
              <a:t> </a:t>
            </a:r>
            <a:r>
              <a:rPr lang="en-US" b="1" dirty="0" err="1" smtClean="0">
                <a:solidFill>
                  <a:srgbClr val="000000"/>
                </a:solidFill>
              </a:rPr>
              <a:t>τη</a:t>
            </a:r>
            <a:r>
              <a:rPr lang="en-US" b="1" dirty="0" smtClean="0">
                <a:solidFill>
                  <a:srgbClr val="000000"/>
                </a:solidFill>
              </a:rPr>
              <a:t> </a:t>
            </a:r>
            <a:r>
              <a:rPr lang="en-US" b="1" dirty="0" err="1" smtClean="0">
                <a:solidFill>
                  <a:srgbClr val="000000"/>
                </a:solidFill>
              </a:rPr>
              <a:t>μεταφορά</a:t>
            </a:r>
            <a:r>
              <a:rPr lang="en-US" b="1" dirty="0" smtClean="0">
                <a:solidFill>
                  <a:srgbClr val="000000"/>
                </a:solidFill>
              </a:rPr>
              <a:t> </a:t>
            </a:r>
            <a:r>
              <a:rPr lang="en-US" b="1" dirty="0" err="1" smtClean="0">
                <a:solidFill>
                  <a:srgbClr val="000000"/>
                </a:solidFill>
              </a:rPr>
              <a:t>ενός</a:t>
            </a:r>
            <a:r>
              <a:rPr lang="en-US" b="1" dirty="0" smtClean="0">
                <a:solidFill>
                  <a:srgbClr val="000000"/>
                </a:solidFill>
              </a:rPr>
              <a:t> </a:t>
            </a:r>
            <a:r>
              <a:rPr lang="en-US" b="1" dirty="0" err="1" smtClean="0">
                <a:solidFill>
                  <a:srgbClr val="000000"/>
                </a:solidFill>
              </a:rPr>
              <a:t>φορτίου</a:t>
            </a:r>
            <a:r>
              <a:rPr lang="en-US" b="1" dirty="0" smtClean="0">
                <a:solidFill>
                  <a:srgbClr val="000000"/>
                </a:solidFill>
              </a:rPr>
              <a:t> </a:t>
            </a:r>
            <a:r>
              <a:rPr lang="en-US" b="1" dirty="0" err="1" smtClean="0">
                <a:solidFill>
                  <a:srgbClr val="000000"/>
                </a:solidFill>
              </a:rPr>
              <a:t>από</a:t>
            </a:r>
            <a:r>
              <a:rPr lang="en-US" b="1" dirty="0" smtClean="0">
                <a:solidFill>
                  <a:srgbClr val="000000"/>
                </a:solidFill>
              </a:rPr>
              <a:t> </a:t>
            </a:r>
            <a:r>
              <a:rPr lang="en-US" b="1" dirty="0" err="1" smtClean="0">
                <a:solidFill>
                  <a:srgbClr val="000000"/>
                </a:solidFill>
              </a:rPr>
              <a:t>τον</a:t>
            </a:r>
            <a:r>
              <a:rPr lang="en-US" b="1" dirty="0" smtClean="0">
                <a:solidFill>
                  <a:srgbClr val="000000"/>
                </a:solidFill>
              </a:rPr>
              <a:t> </a:t>
            </a:r>
            <a:r>
              <a:rPr lang="en-US" b="1" dirty="0" err="1" smtClean="0">
                <a:solidFill>
                  <a:srgbClr val="000000"/>
                </a:solidFill>
              </a:rPr>
              <a:t>έναν</a:t>
            </a:r>
            <a:r>
              <a:rPr lang="en-US" b="1" dirty="0" smtClean="0">
                <a:solidFill>
                  <a:srgbClr val="000000"/>
                </a:solidFill>
              </a:rPr>
              <a:t> </a:t>
            </a:r>
            <a:r>
              <a:rPr lang="en-US" b="1" dirty="0" err="1" smtClean="0">
                <a:solidFill>
                  <a:srgbClr val="000000"/>
                </a:solidFill>
              </a:rPr>
              <a:t>οπλισμό</a:t>
            </a:r>
            <a:r>
              <a:rPr lang="en-US" b="1" dirty="0" smtClean="0">
                <a:solidFill>
                  <a:srgbClr val="000000"/>
                </a:solidFill>
              </a:rPr>
              <a:t> </a:t>
            </a:r>
            <a:r>
              <a:rPr lang="en-US" b="1" dirty="0" err="1" smtClean="0">
                <a:solidFill>
                  <a:srgbClr val="000000"/>
                </a:solidFill>
              </a:rPr>
              <a:t>στον</a:t>
            </a:r>
            <a:r>
              <a:rPr lang="en-US" b="1" dirty="0" smtClean="0">
                <a:solidFill>
                  <a:srgbClr val="000000"/>
                </a:solidFill>
              </a:rPr>
              <a:t> </a:t>
            </a:r>
            <a:r>
              <a:rPr lang="en-US" b="1" dirty="0" err="1" smtClean="0">
                <a:solidFill>
                  <a:srgbClr val="000000"/>
                </a:solidFill>
              </a:rPr>
              <a:t>άλλο</a:t>
            </a:r>
            <a:r>
              <a:rPr lang="en-US" b="1" dirty="0" smtClean="0">
                <a:solidFill>
                  <a:srgbClr val="000000"/>
                </a:solidFill>
              </a:rPr>
              <a:t> </a:t>
            </a:r>
            <a:r>
              <a:rPr lang="en-US" b="1" dirty="0" err="1" smtClean="0">
                <a:solidFill>
                  <a:srgbClr val="000000"/>
                </a:solidFill>
              </a:rPr>
              <a:t>είναι</a:t>
            </a:r>
            <a:r>
              <a:rPr lang="en-US" b="1" dirty="0" smtClean="0">
                <a:solidFill>
                  <a:srgbClr val="000000"/>
                </a:solidFill>
              </a:rPr>
              <a:t>:</a:t>
            </a:r>
          </a:p>
          <a:p>
            <a:pPr marL="0" indent="0" algn="just"/>
            <a:endParaRPr lang="en-US" sz="2000" b="1" dirty="0" smtClean="0">
              <a:solidFill>
                <a:srgbClr val="000000"/>
              </a:solidFill>
            </a:endParaRPr>
          </a:p>
          <a:p>
            <a:pPr marL="0" indent="0" algn="just"/>
            <a:endParaRPr lang="en-US" sz="2000" b="1" dirty="0" smtClean="0">
              <a:solidFill>
                <a:srgbClr val="000000"/>
              </a:solidFill>
            </a:endParaRPr>
          </a:p>
          <a:p>
            <a:pPr marL="0" indent="0" algn="just">
              <a:buNone/>
            </a:pPr>
            <a:endParaRPr lang="en-US" sz="2000" b="1" dirty="0" smtClean="0">
              <a:solidFill>
                <a:srgbClr val="000000"/>
              </a:solidFill>
            </a:endParaRPr>
          </a:p>
          <a:p>
            <a:pPr marL="0" indent="0" algn="just"/>
            <a:r>
              <a:rPr lang="en-US" b="1" dirty="0" err="1" smtClean="0">
                <a:solidFill>
                  <a:srgbClr val="000000"/>
                </a:solidFill>
              </a:rPr>
              <a:t>Το</a:t>
            </a:r>
            <a:r>
              <a:rPr lang="en-US" b="1" dirty="0" smtClean="0">
                <a:solidFill>
                  <a:srgbClr val="000000"/>
                </a:solidFill>
              </a:rPr>
              <a:t> </a:t>
            </a:r>
            <a:r>
              <a:rPr lang="en-US" b="1" dirty="0" err="1" smtClean="0">
                <a:solidFill>
                  <a:srgbClr val="000000"/>
                </a:solidFill>
              </a:rPr>
              <a:t>έργο</a:t>
            </a:r>
            <a:r>
              <a:rPr lang="en-US" b="1" dirty="0" smtClean="0">
                <a:solidFill>
                  <a:srgbClr val="000000"/>
                </a:solidFill>
              </a:rPr>
              <a:t> </a:t>
            </a:r>
            <a:r>
              <a:rPr lang="en-US" b="1" dirty="0" err="1" smtClean="0">
                <a:solidFill>
                  <a:srgbClr val="000000"/>
                </a:solidFill>
              </a:rPr>
              <a:t>που</a:t>
            </a:r>
            <a:r>
              <a:rPr lang="en-US" b="1" dirty="0" smtClean="0">
                <a:solidFill>
                  <a:srgbClr val="000000"/>
                </a:solidFill>
              </a:rPr>
              <a:t> </a:t>
            </a:r>
            <a:r>
              <a:rPr lang="en-US" b="1" dirty="0" err="1" smtClean="0">
                <a:solidFill>
                  <a:srgbClr val="000000"/>
                </a:solidFill>
              </a:rPr>
              <a:t>απαιτείται</a:t>
            </a:r>
            <a:r>
              <a:rPr lang="en-US" b="1" dirty="0" smtClean="0">
                <a:solidFill>
                  <a:srgbClr val="000000"/>
                </a:solidFill>
              </a:rPr>
              <a:t> </a:t>
            </a:r>
            <a:r>
              <a:rPr lang="en-US" b="1" dirty="0" err="1" smtClean="0">
                <a:solidFill>
                  <a:srgbClr val="000000"/>
                </a:solidFill>
              </a:rPr>
              <a:t>για</a:t>
            </a:r>
            <a:r>
              <a:rPr lang="en-US" b="1" dirty="0" smtClean="0">
                <a:solidFill>
                  <a:srgbClr val="000000"/>
                </a:solidFill>
              </a:rPr>
              <a:t> </a:t>
            </a:r>
            <a:r>
              <a:rPr lang="en-US" b="1" dirty="0" err="1" smtClean="0">
                <a:solidFill>
                  <a:srgbClr val="000000"/>
                </a:solidFill>
              </a:rPr>
              <a:t>τη</a:t>
            </a:r>
            <a:r>
              <a:rPr lang="en-US" b="1" dirty="0" smtClean="0">
                <a:solidFill>
                  <a:srgbClr val="000000"/>
                </a:solidFill>
              </a:rPr>
              <a:t> </a:t>
            </a:r>
            <a:r>
              <a:rPr lang="en-US" b="1" dirty="0" err="1" smtClean="0">
                <a:solidFill>
                  <a:srgbClr val="000000"/>
                </a:solidFill>
              </a:rPr>
              <a:t>μεταφορά</a:t>
            </a:r>
            <a:r>
              <a:rPr lang="en-US" b="1" dirty="0" smtClean="0">
                <a:solidFill>
                  <a:srgbClr val="000000"/>
                </a:solidFill>
              </a:rPr>
              <a:t> </a:t>
            </a:r>
            <a:r>
              <a:rPr lang="en-US" b="1" dirty="0" err="1" smtClean="0">
                <a:solidFill>
                  <a:srgbClr val="000000"/>
                </a:solidFill>
              </a:rPr>
              <a:t>του</a:t>
            </a:r>
            <a:r>
              <a:rPr lang="en-US" b="1" dirty="0" smtClean="0">
                <a:solidFill>
                  <a:srgbClr val="000000"/>
                </a:solidFill>
              </a:rPr>
              <a:t> </a:t>
            </a:r>
            <a:r>
              <a:rPr lang="en-US" b="1" dirty="0" err="1" smtClean="0">
                <a:solidFill>
                  <a:srgbClr val="000000"/>
                </a:solidFill>
              </a:rPr>
              <a:t>φορτίου</a:t>
            </a:r>
            <a:r>
              <a:rPr lang="en-US" b="1" dirty="0" smtClean="0">
                <a:solidFill>
                  <a:srgbClr val="000000"/>
                </a:solidFill>
              </a:rPr>
              <a:t> </a:t>
            </a:r>
            <a:r>
              <a:rPr lang="el-GR" b="1" dirty="0" smtClean="0">
                <a:solidFill>
                  <a:srgbClr val="000000"/>
                </a:solidFill>
              </a:rPr>
              <a:t>ισούται με το εμβαδόν</a:t>
            </a:r>
            <a:r>
              <a:rPr lang="en-US" b="1" dirty="0" smtClean="0">
                <a:solidFill>
                  <a:srgbClr val="000000"/>
                </a:solidFill>
              </a:rPr>
              <a:t> </a:t>
            </a:r>
            <a:r>
              <a:rPr lang="en-US" b="1" dirty="0" err="1" smtClean="0">
                <a:solidFill>
                  <a:srgbClr val="000000"/>
                </a:solidFill>
              </a:rPr>
              <a:t>του</a:t>
            </a:r>
            <a:r>
              <a:rPr lang="en-US" b="1" dirty="0" smtClean="0">
                <a:solidFill>
                  <a:srgbClr val="000000"/>
                </a:solidFill>
              </a:rPr>
              <a:t> </a:t>
            </a:r>
            <a:r>
              <a:rPr lang="en-US" b="1" dirty="0" err="1" smtClean="0">
                <a:solidFill>
                  <a:srgbClr val="000000"/>
                </a:solidFill>
              </a:rPr>
              <a:t>σκιασμένου</a:t>
            </a:r>
            <a:r>
              <a:rPr lang="en-US" b="1" dirty="0" smtClean="0">
                <a:solidFill>
                  <a:srgbClr val="000000"/>
                </a:solidFill>
              </a:rPr>
              <a:t> </a:t>
            </a:r>
            <a:r>
              <a:rPr lang="en-US" b="1" dirty="0" err="1" smtClean="0">
                <a:solidFill>
                  <a:srgbClr val="000000"/>
                </a:solidFill>
              </a:rPr>
              <a:t>ορθογωνίου</a:t>
            </a:r>
            <a:r>
              <a:rPr lang="el-GR" b="1" dirty="0" smtClean="0">
                <a:solidFill>
                  <a:srgbClr val="000000"/>
                </a:solidFill>
              </a:rPr>
              <a:t> τριγώνου</a:t>
            </a:r>
            <a:r>
              <a:rPr lang="en-US" b="1" dirty="0" smtClean="0">
                <a:solidFill>
                  <a:srgbClr val="000000"/>
                </a:solidFill>
              </a:rPr>
              <a:t>.</a:t>
            </a:r>
          </a:p>
          <a:p>
            <a:pPr marL="0" indent="0" algn="just"/>
            <a:r>
              <a:rPr lang="en-US" b="1" dirty="0" err="1" smtClean="0">
                <a:solidFill>
                  <a:srgbClr val="000000"/>
                </a:solidFill>
              </a:rPr>
              <a:t>Το</a:t>
            </a:r>
            <a:r>
              <a:rPr lang="en-US" b="1" dirty="0" smtClean="0">
                <a:solidFill>
                  <a:srgbClr val="000000"/>
                </a:solidFill>
              </a:rPr>
              <a:t> </a:t>
            </a:r>
            <a:r>
              <a:rPr lang="en-US" b="1" dirty="0" err="1" smtClean="0">
                <a:solidFill>
                  <a:srgbClr val="000000"/>
                </a:solidFill>
              </a:rPr>
              <a:t>συνολικό</a:t>
            </a:r>
            <a:r>
              <a:rPr lang="en-US" b="1" dirty="0" smtClean="0">
                <a:solidFill>
                  <a:srgbClr val="000000"/>
                </a:solidFill>
              </a:rPr>
              <a:t> </a:t>
            </a:r>
            <a:r>
              <a:rPr lang="en-US" b="1" dirty="0" err="1" smtClean="0">
                <a:solidFill>
                  <a:srgbClr val="000000"/>
                </a:solidFill>
              </a:rPr>
              <a:t>απαιτούμενο</a:t>
            </a:r>
            <a:r>
              <a:rPr lang="en-US" b="1" dirty="0" smtClean="0">
                <a:solidFill>
                  <a:srgbClr val="000000"/>
                </a:solidFill>
              </a:rPr>
              <a:t> </a:t>
            </a:r>
            <a:r>
              <a:rPr lang="en-US" b="1" dirty="0" err="1" smtClean="0">
                <a:solidFill>
                  <a:srgbClr val="000000"/>
                </a:solidFill>
              </a:rPr>
              <a:t>έργο</a:t>
            </a:r>
            <a:r>
              <a:rPr lang="en-US" b="1" dirty="0" smtClean="0">
                <a:solidFill>
                  <a:srgbClr val="000000"/>
                </a:solidFill>
              </a:rPr>
              <a:t> </a:t>
            </a:r>
            <a:r>
              <a:rPr lang="en-US" b="1" dirty="0" err="1" smtClean="0">
                <a:solidFill>
                  <a:srgbClr val="000000"/>
                </a:solidFill>
              </a:rPr>
              <a:t>είναι</a:t>
            </a:r>
            <a:r>
              <a:rPr lang="en-US" b="1" dirty="0" smtClean="0">
                <a:solidFill>
                  <a:srgbClr val="000000"/>
                </a:solidFill>
              </a:rPr>
              <a:t>:</a:t>
            </a:r>
          </a:p>
        </p:txBody>
      </p:sp>
      <p:graphicFrame>
        <p:nvGraphicFramePr>
          <p:cNvPr id="7170" name="Object 4"/>
          <p:cNvGraphicFramePr>
            <a:graphicFrameLocks noChangeAspect="1"/>
          </p:cNvGraphicFramePr>
          <p:nvPr/>
        </p:nvGraphicFramePr>
        <p:xfrm>
          <a:off x="1502959" y="2685246"/>
          <a:ext cx="3972579" cy="888266"/>
        </p:xfrm>
        <a:graphic>
          <a:graphicData uri="http://schemas.openxmlformats.org/presentationml/2006/ole">
            <mc:AlternateContent xmlns:mc="http://schemas.openxmlformats.org/markup-compatibility/2006">
              <mc:Choice xmlns:v="urn:schemas-microsoft-com:vml" Requires="v">
                <p:oleObj spid="_x0000_s504846" name="Equation" r:id="rId3" imgW="1320480" imgH="393480" progId="Equation.DSMT4">
                  <p:embed/>
                </p:oleObj>
              </mc:Choice>
              <mc:Fallback>
                <p:oleObj name="Equation" r:id="rId3" imgW="1320480" imgH="393480" progId="Equation.DSMT4">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2959" y="2685246"/>
                        <a:ext cx="3972579" cy="888266"/>
                      </a:xfrm>
                      <a:prstGeom prst="rect">
                        <a:avLst/>
                      </a:prstGeom>
                      <a:solidFill>
                        <a:srgbClr val="FF9900"/>
                      </a:solidFill>
                    </p:spPr>
                  </p:pic>
                </p:oleObj>
              </mc:Fallback>
            </mc:AlternateContent>
          </a:graphicData>
        </a:graphic>
      </p:graphicFrame>
      <p:graphicFrame>
        <p:nvGraphicFramePr>
          <p:cNvPr id="7171" name="Object 5"/>
          <p:cNvGraphicFramePr>
            <a:graphicFrameLocks noChangeAspect="1"/>
          </p:cNvGraphicFramePr>
          <p:nvPr/>
        </p:nvGraphicFramePr>
        <p:xfrm>
          <a:off x="1669886" y="5348926"/>
          <a:ext cx="3628558" cy="915239"/>
        </p:xfrm>
        <a:graphic>
          <a:graphicData uri="http://schemas.openxmlformats.org/presentationml/2006/ole">
            <mc:AlternateContent xmlns:mc="http://schemas.openxmlformats.org/markup-compatibility/2006">
              <mc:Choice xmlns:v="urn:schemas-microsoft-com:vml" Requires="v">
                <p:oleObj spid="_x0000_s504847" name="Equation" r:id="rId5" imgW="1244520" imgH="419040" progId="Equation.DSMT4">
                  <p:embed/>
                </p:oleObj>
              </mc:Choice>
              <mc:Fallback>
                <p:oleObj name="Equation" r:id="rId5" imgW="1244520" imgH="419040" progId="Equation.DSMT4">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9886" y="5348926"/>
                        <a:ext cx="3628558" cy="915239"/>
                      </a:xfrm>
                      <a:prstGeom prst="rect">
                        <a:avLst/>
                      </a:prstGeom>
                      <a:solidFill>
                        <a:srgbClr val="FF9900"/>
                      </a:solidFill>
                    </p:spPr>
                  </p:pic>
                </p:oleObj>
              </mc:Fallback>
            </mc:AlternateContent>
          </a:graphicData>
        </a:graphic>
      </p:graphicFrame>
      <p:grpSp>
        <p:nvGrpSpPr>
          <p:cNvPr id="12" name="11 - Ομάδα"/>
          <p:cNvGrpSpPr/>
          <p:nvPr/>
        </p:nvGrpSpPr>
        <p:grpSpPr>
          <a:xfrm>
            <a:off x="6995656" y="1210607"/>
            <a:ext cx="3820584" cy="4579937"/>
            <a:chOff x="6995656" y="1210607"/>
            <a:chExt cx="3820584" cy="4579937"/>
          </a:xfrm>
        </p:grpSpPr>
        <p:pic>
          <p:nvPicPr>
            <p:cNvPr id="7175" name="Picture 9" descr="27819_2611"/>
            <p:cNvPicPr>
              <a:picLocks noChangeAspect="1" noChangeArrowheads="1"/>
            </p:cNvPicPr>
            <p:nvPr/>
          </p:nvPicPr>
          <p:blipFill>
            <a:blip r:embed="rId7" cstate="print"/>
            <a:srcRect/>
            <a:stretch>
              <a:fillRect/>
            </a:stretch>
          </p:blipFill>
          <p:spPr bwMode="auto">
            <a:xfrm>
              <a:off x="6995656" y="1210607"/>
              <a:ext cx="3820584" cy="4579937"/>
            </a:xfrm>
            <a:prstGeom prst="rect">
              <a:avLst/>
            </a:prstGeom>
            <a:noFill/>
            <a:ln w="9525">
              <a:noFill/>
              <a:miter lim="800000"/>
              <a:headEnd/>
              <a:tailEnd/>
            </a:ln>
            <a:scene3d>
              <a:camera prst="orthographicFront"/>
              <a:lightRig rig="threePt" dir="t"/>
            </a:scene3d>
            <a:sp3d>
              <a:bevelT/>
            </a:sp3d>
          </p:spPr>
        </p:pic>
        <p:sp>
          <p:nvSpPr>
            <p:cNvPr id="11" name="10 - Ορθογώνιο τρίγωνο"/>
            <p:cNvSpPr/>
            <p:nvPr/>
          </p:nvSpPr>
          <p:spPr>
            <a:xfrm rot="16200000">
              <a:off x="7856485" y="2895601"/>
              <a:ext cx="1860331" cy="2291252"/>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4" name="Rectangle 2"/>
          <p:cNvSpPr>
            <a:spLocks noGrp="1" noChangeArrowheads="1"/>
          </p:cNvSpPr>
          <p:nvPr>
            <p:ph type="title"/>
          </p:nvPr>
        </p:nvSpPr>
        <p:spPr>
          <a:xfrm>
            <a:off x="662152" y="123501"/>
            <a:ext cx="10058400" cy="579438"/>
          </a:xfrm>
        </p:spPr>
        <p:txBody>
          <a:bodyPr>
            <a:normAutofit fontScale="90000"/>
          </a:bodyPr>
          <a:lstStyle/>
          <a:p>
            <a:pPr algn="ctr"/>
            <a:r>
              <a:rPr lang="en-US" dirty="0" err="1" smtClean="0">
                <a:solidFill>
                  <a:srgbClr val="0D3857"/>
                </a:solidFill>
              </a:rPr>
              <a:t>Ενέργεια</a:t>
            </a:r>
            <a:r>
              <a:rPr lang="en-US" dirty="0" smtClean="0">
                <a:solidFill>
                  <a:srgbClr val="0D3857"/>
                </a:solidFill>
              </a:rPr>
              <a:t> </a:t>
            </a:r>
            <a:r>
              <a:rPr lang="en-US" dirty="0" err="1" smtClean="0">
                <a:solidFill>
                  <a:srgbClr val="0D3857"/>
                </a:solidFill>
              </a:rPr>
              <a:t>φορτισμένου</a:t>
            </a:r>
            <a:r>
              <a:rPr lang="en-US" dirty="0" smtClean="0">
                <a:solidFill>
                  <a:srgbClr val="0D3857"/>
                </a:solidFill>
              </a:rPr>
              <a:t> </a:t>
            </a:r>
            <a:r>
              <a:rPr lang="en-US" dirty="0" err="1" smtClean="0">
                <a:solidFill>
                  <a:srgbClr val="0D3857"/>
                </a:solidFill>
              </a:rPr>
              <a:t>πυκνωτή</a:t>
            </a:r>
            <a:r>
              <a:rPr lang="en-US" dirty="0" smtClean="0">
                <a:solidFill>
                  <a:srgbClr val="0D3857"/>
                </a:solidFill>
              </a:rPr>
              <a:t> – </a:t>
            </a:r>
            <a:r>
              <a:rPr lang="en-US" dirty="0" err="1" smtClean="0">
                <a:solidFill>
                  <a:srgbClr val="0D3857"/>
                </a:solidFill>
              </a:rPr>
              <a:t>Σύνοψη</a:t>
            </a:r>
            <a:r>
              <a:rPr lang="el-GR" dirty="0" smtClean="0">
                <a:solidFill>
                  <a:srgbClr val="0D3857"/>
                </a:solidFill>
              </a:rPr>
              <a:t> (1)</a:t>
            </a:r>
            <a:endParaRPr lang="en-US" dirty="0" smtClean="0">
              <a:solidFill>
                <a:srgbClr val="0D3857"/>
              </a:solidFill>
            </a:endParaRPr>
          </a:p>
        </p:txBody>
      </p:sp>
      <p:sp>
        <p:nvSpPr>
          <p:cNvPr id="13" name="12 - Θέση αριθμού διαφάνειας"/>
          <p:cNvSpPr>
            <a:spLocks noGrp="1"/>
          </p:cNvSpPr>
          <p:nvPr>
            <p:ph type="sldNum" sz="quarter" idx="12"/>
          </p:nvPr>
        </p:nvSpPr>
        <p:spPr/>
        <p:txBody>
          <a:bodyPr/>
          <a:lstStyle/>
          <a:p>
            <a:fld id="{C2F5A187-A889-495D-B202-899DA2CF5BAE}" type="slidenum">
              <a:rPr lang="en-US" smtClean="0"/>
              <a:pPr/>
              <a:t>95</a:t>
            </a:fld>
            <a:endParaRPr lang="en-US"/>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3"/>
          <p:cNvSpPr>
            <a:spLocks noGrp="1" noChangeArrowheads="1"/>
          </p:cNvSpPr>
          <p:nvPr>
            <p:ph idx="1"/>
          </p:nvPr>
        </p:nvSpPr>
        <p:spPr>
          <a:xfrm>
            <a:off x="509168" y="1267206"/>
            <a:ext cx="10621287" cy="2211714"/>
          </a:xfrm>
        </p:spPr>
        <p:txBody>
          <a:bodyPr>
            <a:normAutofit/>
          </a:bodyPr>
          <a:lstStyle/>
          <a:p>
            <a:pPr marL="273050" indent="-273050"/>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έργο</a:t>
            </a:r>
            <a:r>
              <a:rPr lang="en-US" sz="2000" b="1" dirty="0" smtClean="0">
                <a:solidFill>
                  <a:srgbClr val="000000"/>
                </a:solidFill>
              </a:rPr>
              <a:t> </a:t>
            </a:r>
            <a:r>
              <a:rPr lang="en-US" sz="2000" b="1" dirty="0" err="1" smtClean="0">
                <a:solidFill>
                  <a:srgbClr val="000000"/>
                </a:solidFill>
              </a:rPr>
              <a:t>που</a:t>
            </a:r>
            <a:r>
              <a:rPr lang="en-US" sz="2000" b="1" dirty="0" smtClean="0">
                <a:solidFill>
                  <a:srgbClr val="000000"/>
                </a:solidFill>
              </a:rPr>
              <a:t> </a:t>
            </a:r>
            <a:r>
              <a:rPr lang="el-GR" sz="2000" b="1" dirty="0" smtClean="0">
                <a:solidFill>
                  <a:srgbClr val="000000"/>
                </a:solidFill>
              </a:rPr>
              <a:t>παράγεται</a:t>
            </a:r>
            <a:r>
              <a:rPr lang="en-US" sz="2000" b="1" dirty="0" smtClean="0">
                <a:solidFill>
                  <a:srgbClr val="000000"/>
                </a:solidFill>
              </a:rPr>
              <a:t> </a:t>
            </a:r>
            <a:r>
              <a:rPr lang="en-US" sz="2000" b="1" dirty="0" err="1" smtClean="0">
                <a:solidFill>
                  <a:srgbClr val="000000"/>
                </a:solidFill>
              </a:rPr>
              <a:t>κατά</a:t>
            </a:r>
            <a:r>
              <a:rPr lang="en-US" sz="2000" b="1" dirty="0" smtClean="0">
                <a:solidFill>
                  <a:srgbClr val="000000"/>
                </a:solidFill>
              </a:rPr>
              <a:t> </a:t>
            </a:r>
            <a:r>
              <a:rPr lang="en-US" sz="2000" b="1" dirty="0" err="1" smtClean="0">
                <a:solidFill>
                  <a:srgbClr val="000000"/>
                </a:solidFill>
              </a:rPr>
              <a:t>τη</a:t>
            </a:r>
            <a:r>
              <a:rPr lang="en-US" sz="2000" b="1" dirty="0" smtClean="0">
                <a:solidFill>
                  <a:srgbClr val="000000"/>
                </a:solidFill>
              </a:rPr>
              <a:t> </a:t>
            </a:r>
            <a:r>
              <a:rPr lang="en-US" sz="2000" b="1" dirty="0" err="1" smtClean="0">
                <a:solidFill>
                  <a:srgbClr val="000000"/>
                </a:solidFill>
              </a:rPr>
              <a:t>φόρτιση</a:t>
            </a:r>
            <a:r>
              <a:rPr lang="en-US" sz="2000" b="1" dirty="0" smtClean="0">
                <a:solidFill>
                  <a:srgbClr val="000000"/>
                </a:solidFill>
              </a:rPr>
              <a:t> </a:t>
            </a:r>
            <a:r>
              <a:rPr lang="en-US" sz="2000" b="1" dirty="0" err="1" smtClean="0">
                <a:solidFill>
                  <a:srgbClr val="000000"/>
                </a:solidFill>
              </a:rPr>
              <a:t>του</a:t>
            </a:r>
            <a:r>
              <a:rPr lang="en-US" sz="2000" b="1" dirty="0" smtClean="0">
                <a:solidFill>
                  <a:srgbClr val="000000"/>
                </a:solidFill>
              </a:rPr>
              <a:t> </a:t>
            </a:r>
            <a:r>
              <a:rPr lang="en-US" sz="2000" b="1" dirty="0" err="1" smtClean="0">
                <a:solidFill>
                  <a:srgbClr val="000000"/>
                </a:solidFill>
              </a:rPr>
              <a:t>πυκνωτή</a:t>
            </a:r>
            <a:r>
              <a:rPr lang="en-US" sz="2000" b="1" dirty="0" smtClean="0">
                <a:solidFill>
                  <a:srgbClr val="000000"/>
                </a:solidFill>
              </a:rPr>
              <a:t> </a:t>
            </a:r>
            <a:r>
              <a:rPr lang="en-US" sz="2000" b="1" dirty="0" err="1" smtClean="0">
                <a:solidFill>
                  <a:srgbClr val="000000"/>
                </a:solidFill>
              </a:rPr>
              <a:t>εμφανίζεται</a:t>
            </a:r>
            <a:r>
              <a:rPr lang="en-US" sz="2000" b="1" dirty="0" smtClean="0">
                <a:solidFill>
                  <a:srgbClr val="000000"/>
                </a:solidFill>
              </a:rPr>
              <a:t> </a:t>
            </a:r>
            <a:r>
              <a:rPr lang="en-US" sz="2000" b="1" dirty="0" err="1" smtClean="0">
                <a:solidFill>
                  <a:srgbClr val="000000"/>
                </a:solidFill>
              </a:rPr>
              <a:t>με</a:t>
            </a:r>
            <a:r>
              <a:rPr lang="en-US" sz="2000" b="1" dirty="0" smtClean="0">
                <a:solidFill>
                  <a:srgbClr val="000000"/>
                </a:solidFill>
              </a:rPr>
              <a:t> </a:t>
            </a:r>
            <a:r>
              <a:rPr lang="en-US" sz="2000" b="1" dirty="0" err="1" smtClean="0">
                <a:solidFill>
                  <a:srgbClr val="000000"/>
                </a:solidFill>
              </a:rPr>
              <a:t>τη</a:t>
            </a:r>
            <a:r>
              <a:rPr lang="en-US" sz="2000" b="1" dirty="0" smtClean="0">
                <a:solidFill>
                  <a:srgbClr val="000000"/>
                </a:solidFill>
              </a:rPr>
              <a:t> </a:t>
            </a:r>
            <a:r>
              <a:rPr lang="en-US" sz="2000" b="1" dirty="0" err="1" smtClean="0">
                <a:solidFill>
                  <a:srgbClr val="000000"/>
                </a:solidFill>
              </a:rPr>
              <a:t>μορφή</a:t>
            </a:r>
            <a:r>
              <a:rPr lang="en-US" sz="2000" b="1" dirty="0" smtClean="0">
                <a:solidFill>
                  <a:srgbClr val="000000"/>
                </a:solidFill>
              </a:rPr>
              <a:t> </a:t>
            </a:r>
            <a:r>
              <a:rPr lang="en-US" sz="2000" b="1" dirty="0" err="1" smtClean="0">
                <a:solidFill>
                  <a:srgbClr val="000000"/>
                </a:solidFill>
              </a:rPr>
              <a:t>της</a:t>
            </a:r>
            <a:r>
              <a:rPr lang="en-US" sz="2000" b="1" dirty="0" smtClean="0">
                <a:solidFill>
                  <a:srgbClr val="000000"/>
                </a:solidFill>
              </a:rPr>
              <a:t> </a:t>
            </a:r>
            <a:r>
              <a:rPr lang="en-US" sz="2000" b="1" dirty="0" err="1" smtClean="0">
                <a:solidFill>
                  <a:srgbClr val="000000"/>
                </a:solidFill>
              </a:rPr>
              <a:t>ηλεκτρικής</a:t>
            </a:r>
            <a:r>
              <a:rPr lang="en-US" sz="2000" b="1" dirty="0" smtClean="0">
                <a:solidFill>
                  <a:srgbClr val="000000"/>
                </a:solidFill>
              </a:rPr>
              <a:t> </a:t>
            </a:r>
            <a:r>
              <a:rPr lang="en-US" sz="2000" b="1" dirty="0" err="1" smtClean="0">
                <a:solidFill>
                  <a:srgbClr val="000000"/>
                </a:solidFill>
              </a:rPr>
              <a:t>δυναμικής</a:t>
            </a:r>
            <a:r>
              <a:rPr lang="en-US" sz="2000" b="1" dirty="0" smtClean="0">
                <a:solidFill>
                  <a:srgbClr val="000000"/>
                </a:solidFill>
              </a:rPr>
              <a:t> </a:t>
            </a:r>
            <a:r>
              <a:rPr lang="en-US" sz="2000" b="1" dirty="0" err="1" smtClean="0">
                <a:solidFill>
                  <a:srgbClr val="000000"/>
                </a:solidFill>
              </a:rPr>
              <a:t>ενέργειας</a:t>
            </a:r>
            <a:r>
              <a:rPr lang="en-US" sz="2000" b="1" dirty="0" smtClean="0">
                <a:solidFill>
                  <a:srgbClr val="000000"/>
                </a:solidFill>
              </a:rPr>
              <a:t> </a:t>
            </a:r>
            <a:r>
              <a:rPr lang="en-US" sz="2000" b="1" i="1" dirty="0" smtClean="0">
                <a:solidFill>
                  <a:srgbClr val="000000"/>
                </a:solidFill>
              </a:rPr>
              <a:t>U</a:t>
            </a:r>
            <a:r>
              <a:rPr lang="en-US" sz="2000" b="1" dirty="0" smtClean="0">
                <a:solidFill>
                  <a:srgbClr val="000000"/>
                </a:solidFill>
              </a:rPr>
              <a:t> </a:t>
            </a:r>
            <a:r>
              <a:rPr lang="en-US" sz="2000" b="1" dirty="0" err="1" smtClean="0">
                <a:solidFill>
                  <a:srgbClr val="000000"/>
                </a:solidFill>
              </a:rPr>
              <a:t>που</a:t>
            </a:r>
            <a:r>
              <a:rPr lang="en-US" sz="2000" b="1" dirty="0" smtClean="0">
                <a:solidFill>
                  <a:srgbClr val="000000"/>
                </a:solidFill>
              </a:rPr>
              <a:t> </a:t>
            </a:r>
            <a:r>
              <a:rPr lang="en-US" sz="2000" b="1" dirty="0" err="1" smtClean="0">
                <a:solidFill>
                  <a:srgbClr val="000000"/>
                </a:solidFill>
              </a:rPr>
              <a:t>αποθηκεύεται</a:t>
            </a:r>
            <a:r>
              <a:rPr lang="en-US" sz="2000" b="1" dirty="0" smtClean="0">
                <a:solidFill>
                  <a:srgbClr val="000000"/>
                </a:solidFill>
              </a:rPr>
              <a:t> </a:t>
            </a:r>
            <a:r>
              <a:rPr lang="en-US" sz="2000" b="1" dirty="0" err="1" smtClean="0">
                <a:solidFill>
                  <a:srgbClr val="000000"/>
                </a:solidFill>
              </a:rPr>
              <a:t>στον</a:t>
            </a:r>
            <a:r>
              <a:rPr lang="en-US" sz="2000" b="1" dirty="0" smtClean="0">
                <a:solidFill>
                  <a:srgbClr val="000000"/>
                </a:solidFill>
              </a:rPr>
              <a:t> </a:t>
            </a:r>
            <a:r>
              <a:rPr lang="en-US" sz="2000" b="1" dirty="0" err="1" smtClean="0">
                <a:solidFill>
                  <a:srgbClr val="000000"/>
                </a:solidFill>
              </a:rPr>
              <a:t>πυκνωτή</a:t>
            </a:r>
            <a:r>
              <a:rPr lang="en-US" sz="2000" b="1" dirty="0" smtClean="0">
                <a:solidFill>
                  <a:srgbClr val="000000"/>
                </a:solidFill>
              </a:rPr>
              <a:t>:</a:t>
            </a:r>
          </a:p>
          <a:p>
            <a:pPr marL="357188" indent="-357188"/>
            <a:r>
              <a:rPr lang="en-US" sz="2000" b="1" dirty="0" err="1" smtClean="0">
                <a:solidFill>
                  <a:srgbClr val="000000"/>
                </a:solidFill>
              </a:rPr>
              <a:t>Αυτό</a:t>
            </a:r>
            <a:r>
              <a:rPr lang="en-US" sz="2000" b="1" dirty="0" smtClean="0">
                <a:solidFill>
                  <a:srgbClr val="000000"/>
                </a:solidFill>
              </a:rPr>
              <a:t> </a:t>
            </a:r>
            <a:r>
              <a:rPr lang="en-US" sz="2000" b="1" dirty="0" err="1" smtClean="0">
                <a:solidFill>
                  <a:srgbClr val="000000"/>
                </a:solidFill>
              </a:rPr>
              <a:t>ισχύει</a:t>
            </a:r>
            <a:r>
              <a:rPr lang="en-US" sz="2000" b="1" dirty="0" smtClean="0">
                <a:solidFill>
                  <a:srgbClr val="000000"/>
                </a:solidFill>
              </a:rPr>
              <a:t> </a:t>
            </a:r>
            <a:r>
              <a:rPr lang="en-US" sz="2000" b="1" dirty="0" err="1" smtClean="0">
                <a:solidFill>
                  <a:srgbClr val="000000"/>
                </a:solidFill>
              </a:rPr>
              <a:t>για</a:t>
            </a:r>
            <a:r>
              <a:rPr lang="en-US" sz="2000" b="1" dirty="0" smtClean="0">
                <a:solidFill>
                  <a:srgbClr val="000000"/>
                </a:solidFill>
              </a:rPr>
              <a:t> </a:t>
            </a:r>
            <a:r>
              <a:rPr lang="en-US" sz="2000" b="1" dirty="0" err="1" smtClean="0">
                <a:solidFill>
                  <a:srgbClr val="000000"/>
                </a:solidFill>
              </a:rPr>
              <a:t>πυκνωτές</a:t>
            </a:r>
            <a:r>
              <a:rPr lang="en-US" sz="2000" b="1" dirty="0" smtClean="0">
                <a:solidFill>
                  <a:srgbClr val="000000"/>
                </a:solidFill>
              </a:rPr>
              <a:t> </a:t>
            </a:r>
            <a:r>
              <a:rPr lang="en-US" sz="2000" b="1" dirty="0" err="1" smtClean="0">
                <a:solidFill>
                  <a:srgbClr val="000000"/>
                </a:solidFill>
              </a:rPr>
              <a:t>οποιασδήποτε</a:t>
            </a:r>
            <a:r>
              <a:rPr lang="en-US" sz="2000" b="1" dirty="0" smtClean="0">
                <a:solidFill>
                  <a:srgbClr val="000000"/>
                </a:solidFill>
              </a:rPr>
              <a:t> </a:t>
            </a:r>
            <a:r>
              <a:rPr lang="en-US" sz="2000" b="1" dirty="0" err="1" smtClean="0">
                <a:solidFill>
                  <a:srgbClr val="000000"/>
                </a:solidFill>
              </a:rPr>
              <a:t>γεωμετρίας</a:t>
            </a:r>
            <a:r>
              <a:rPr lang="en-US" sz="2000" b="1" dirty="0" smtClean="0">
                <a:solidFill>
                  <a:srgbClr val="000000"/>
                </a:solidFill>
              </a:rPr>
              <a:t>.</a:t>
            </a:r>
          </a:p>
          <a:p>
            <a:pPr marL="273050" indent="-273050"/>
            <a:r>
              <a:rPr lang="en-US" sz="2000" b="1" dirty="0" err="1" smtClean="0">
                <a:solidFill>
                  <a:srgbClr val="000000"/>
                </a:solidFill>
              </a:rPr>
              <a:t>Όσο</a:t>
            </a:r>
            <a:r>
              <a:rPr lang="en-US" sz="2000" b="1" dirty="0" smtClean="0">
                <a:solidFill>
                  <a:srgbClr val="000000"/>
                </a:solidFill>
              </a:rPr>
              <a:t> </a:t>
            </a:r>
            <a:r>
              <a:rPr lang="el-GR" sz="2000" b="1" dirty="0" smtClean="0">
                <a:solidFill>
                  <a:srgbClr val="000000"/>
                </a:solidFill>
              </a:rPr>
              <a:t>αυξάνεται</a:t>
            </a:r>
            <a:r>
              <a:rPr lang="en-US" sz="2000" b="1" dirty="0" smtClean="0">
                <a:solidFill>
                  <a:srgbClr val="000000"/>
                </a:solidFill>
              </a:rPr>
              <a:t> </a:t>
            </a:r>
            <a:r>
              <a:rPr lang="en-US" sz="2000" b="1" dirty="0" err="1" smtClean="0">
                <a:solidFill>
                  <a:srgbClr val="000000"/>
                </a:solidFill>
              </a:rPr>
              <a:t>το</a:t>
            </a:r>
            <a:r>
              <a:rPr lang="en-US" sz="2000" b="1" dirty="0" smtClean="0">
                <a:solidFill>
                  <a:srgbClr val="000000"/>
                </a:solidFill>
              </a:rPr>
              <a:t> </a:t>
            </a:r>
            <a:r>
              <a:rPr lang="en-US" sz="2000" b="1" dirty="0" err="1" smtClean="0">
                <a:solidFill>
                  <a:srgbClr val="000000"/>
                </a:solidFill>
              </a:rPr>
              <a:t>φορτίο</a:t>
            </a:r>
            <a:r>
              <a:rPr lang="en-US" sz="2000" b="1" dirty="0" smtClean="0">
                <a:solidFill>
                  <a:srgbClr val="000000"/>
                </a:solidFill>
              </a:rPr>
              <a:t> </a:t>
            </a:r>
            <a:r>
              <a:rPr lang="en-US" sz="2000" b="1" dirty="0" err="1" smtClean="0">
                <a:solidFill>
                  <a:srgbClr val="000000"/>
                </a:solidFill>
              </a:rPr>
              <a:t>και</a:t>
            </a:r>
            <a:r>
              <a:rPr lang="en-US" sz="2000" b="1" dirty="0" smtClean="0">
                <a:solidFill>
                  <a:srgbClr val="000000"/>
                </a:solidFill>
              </a:rPr>
              <a:t> η </a:t>
            </a:r>
            <a:r>
              <a:rPr lang="en-US" sz="2000" b="1" dirty="0" err="1" smtClean="0">
                <a:solidFill>
                  <a:srgbClr val="000000"/>
                </a:solidFill>
              </a:rPr>
              <a:t>διαφορά</a:t>
            </a:r>
            <a:r>
              <a:rPr lang="en-US" sz="2000" b="1" dirty="0" smtClean="0">
                <a:solidFill>
                  <a:srgbClr val="000000"/>
                </a:solidFill>
              </a:rPr>
              <a:t> </a:t>
            </a:r>
            <a:r>
              <a:rPr lang="en-US" sz="2000" b="1" dirty="0" err="1" smtClean="0">
                <a:solidFill>
                  <a:srgbClr val="000000"/>
                </a:solidFill>
              </a:rPr>
              <a:t>δυναμικού</a:t>
            </a:r>
            <a:r>
              <a:rPr lang="en-US" sz="2000" b="1" dirty="0" smtClean="0">
                <a:solidFill>
                  <a:srgbClr val="000000"/>
                </a:solidFill>
              </a:rPr>
              <a:t>, </a:t>
            </a:r>
            <a:r>
              <a:rPr lang="en-US" sz="2000" b="1" dirty="0" err="1" smtClean="0">
                <a:solidFill>
                  <a:srgbClr val="000000"/>
                </a:solidFill>
              </a:rPr>
              <a:t>αυξάνεται</a:t>
            </a:r>
            <a:r>
              <a:rPr lang="en-US" sz="2000" b="1" dirty="0" smtClean="0">
                <a:solidFill>
                  <a:srgbClr val="000000"/>
                </a:solidFill>
              </a:rPr>
              <a:t> </a:t>
            </a:r>
            <a:r>
              <a:rPr lang="en-US" sz="2000" b="1" dirty="0" err="1" smtClean="0">
                <a:solidFill>
                  <a:srgbClr val="000000"/>
                </a:solidFill>
              </a:rPr>
              <a:t>και</a:t>
            </a:r>
            <a:r>
              <a:rPr lang="en-US" sz="2000" b="1" dirty="0" smtClean="0">
                <a:solidFill>
                  <a:srgbClr val="000000"/>
                </a:solidFill>
              </a:rPr>
              <a:t> η </a:t>
            </a:r>
            <a:r>
              <a:rPr lang="en-US" sz="2000" b="1" dirty="0" err="1" smtClean="0">
                <a:solidFill>
                  <a:srgbClr val="000000"/>
                </a:solidFill>
              </a:rPr>
              <a:t>ενέργεια</a:t>
            </a:r>
            <a:r>
              <a:rPr lang="en-US" sz="2000" b="1" dirty="0" smtClean="0">
                <a:solidFill>
                  <a:srgbClr val="000000"/>
                </a:solidFill>
              </a:rPr>
              <a:t> </a:t>
            </a:r>
            <a:r>
              <a:rPr lang="en-US" sz="2000" b="1" dirty="0" err="1" smtClean="0">
                <a:solidFill>
                  <a:srgbClr val="000000"/>
                </a:solidFill>
              </a:rPr>
              <a:t>που</a:t>
            </a:r>
            <a:r>
              <a:rPr lang="en-US" sz="2000" b="1" dirty="0" smtClean="0">
                <a:solidFill>
                  <a:srgbClr val="000000"/>
                </a:solidFill>
              </a:rPr>
              <a:t> </a:t>
            </a:r>
            <a:r>
              <a:rPr lang="en-US" sz="2000" b="1" dirty="0" err="1" smtClean="0">
                <a:solidFill>
                  <a:srgbClr val="000000"/>
                </a:solidFill>
              </a:rPr>
              <a:t>αποθηκεύεται</a:t>
            </a:r>
            <a:r>
              <a:rPr lang="en-US" sz="2000" b="1" dirty="0" smtClean="0">
                <a:solidFill>
                  <a:srgbClr val="000000"/>
                </a:solidFill>
              </a:rPr>
              <a:t> </a:t>
            </a:r>
            <a:r>
              <a:rPr lang="en-US" sz="2000" b="1" dirty="0" err="1" smtClean="0">
                <a:solidFill>
                  <a:srgbClr val="000000"/>
                </a:solidFill>
              </a:rPr>
              <a:t>στον</a:t>
            </a:r>
            <a:r>
              <a:rPr lang="en-US" sz="2000" b="1" dirty="0" smtClean="0">
                <a:solidFill>
                  <a:srgbClr val="000000"/>
                </a:solidFill>
              </a:rPr>
              <a:t> </a:t>
            </a:r>
            <a:r>
              <a:rPr lang="en-US" sz="2000" b="1" dirty="0" err="1" smtClean="0">
                <a:solidFill>
                  <a:srgbClr val="000000"/>
                </a:solidFill>
              </a:rPr>
              <a:t>πυκνωτή</a:t>
            </a:r>
            <a:r>
              <a:rPr lang="en-US" sz="2000" b="1" dirty="0" smtClean="0">
                <a:solidFill>
                  <a:srgbClr val="000000"/>
                </a:solidFill>
              </a:rPr>
              <a:t>.</a:t>
            </a:r>
          </a:p>
        </p:txBody>
      </p:sp>
      <p:graphicFrame>
        <p:nvGraphicFramePr>
          <p:cNvPr id="8194" name="Object 4"/>
          <p:cNvGraphicFramePr>
            <a:graphicFrameLocks noChangeAspect="1"/>
          </p:cNvGraphicFramePr>
          <p:nvPr/>
        </p:nvGraphicFramePr>
        <p:xfrm>
          <a:off x="2778733" y="3900219"/>
          <a:ext cx="6465146" cy="1060688"/>
        </p:xfrm>
        <a:graphic>
          <a:graphicData uri="http://schemas.openxmlformats.org/presentationml/2006/ole">
            <mc:AlternateContent xmlns:mc="http://schemas.openxmlformats.org/markup-compatibility/2006">
              <mc:Choice xmlns:v="urn:schemas-microsoft-com:vml" Requires="v">
                <p:oleObj spid="_x0000_s505864" name="Equation" r:id="rId3" imgW="1917360" imgH="419040" progId="Equation.DSMT4">
                  <p:embed/>
                </p:oleObj>
              </mc:Choice>
              <mc:Fallback>
                <p:oleObj name="Equation" r:id="rId3" imgW="1917360" imgH="419040" progId="Equation.DSMT4">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8733" y="3900219"/>
                        <a:ext cx="6465146" cy="1060688"/>
                      </a:xfrm>
                      <a:prstGeom prst="rect">
                        <a:avLst/>
                      </a:prstGeom>
                      <a:solidFill>
                        <a:srgbClr val="FF9900"/>
                      </a:solidFill>
                    </p:spPr>
                  </p:pic>
                </p:oleObj>
              </mc:Fallback>
            </mc:AlternateContent>
          </a:graphicData>
        </a:graphic>
      </p:graphicFrame>
      <p:sp>
        <p:nvSpPr>
          <p:cNvPr id="9" name="Rectangle 2"/>
          <p:cNvSpPr>
            <a:spLocks noGrp="1" noChangeArrowheads="1"/>
          </p:cNvSpPr>
          <p:nvPr>
            <p:ph type="title"/>
          </p:nvPr>
        </p:nvSpPr>
        <p:spPr>
          <a:xfrm>
            <a:off x="662152" y="123501"/>
            <a:ext cx="10058400" cy="579438"/>
          </a:xfrm>
        </p:spPr>
        <p:txBody>
          <a:bodyPr>
            <a:normAutofit fontScale="90000"/>
          </a:bodyPr>
          <a:lstStyle/>
          <a:p>
            <a:pPr algn="ctr"/>
            <a:r>
              <a:rPr lang="en-US" dirty="0" err="1" smtClean="0">
                <a:solidFill>
                  <a:srgbClr val="0D3857"/>
                </a:solidFill>
              </a:rPr>
              <a:t>Ενέργεια</a:t>
            </a:r>
            <a:r>
              <a:rPr lang="en-US" dirty="0" smtClean="0">
                <a:solidFill>
                  <a:srgbClr val="0D3857"/>
                </a:solidFill>
              </a:rPr>
              <a:t> </a:t>
            </a:r>
            <a:r>
              <a:rPr lang="en-US" dirty="0" err="1" smtClean="0">
                <a:solidFill>
                  <a:srgbClr val="0D3857"/>
                </a:solidFill>
              </a:rPr>
              <a:t>φορτισμένου</a:t>
            </a:r>
            <a:r>
              <a:rPr lang="en-US" dirty="0" smtClean="0">
                <a:solidFill>
                  <a:srgbClr val="0D3857"/>
                </a:solidFill>
              </a:rPr>
              <a:t> </a:t>
            </a:r>
            <a:r>
              <a:rPr lang="en-US" dirty="0" err="1" smtClean="0">
                <a:solidFill>
                  <a:srgbClr val="0D3857"/>
                </a:solidFill>
              </a:rPr>
              <a:t>πυκνωτή</a:t>
            </a:r>
            <a:r>
              <a:rPr lang="en-US" dirty="0" smtClean="0">
                <a:solidFill>
                  <a:srgbClr val="0D3857"/>
                </a:solidFill>
              </a:rPr>
              <a:t> – </a:t>
            </a:r>
            <a:r>
              <a:rPr lang="en-US" dirty="0" err="1" smtClean="0">
                <a:solidFill>
                  <a:srgbClr val="0D3857"/>
                </a:solidFill>
              </a:rPr>
              <a:t>Σύνοψη</a:t>
            </a:r>
            <a:r>
              <a:rPr lang="el-GR" dirty="0" smtClean="0">
                <a:solidFill>
                  <a:srgbClr val="0D3857"/>
                </a:solidFill>
              </a:rPr>
              <a:t> (1)</a:t>
            </a:r>
            <a:endParaRPr lang="en-US" dirty="0" smtClean="0">
              <a:solidFill>
                <a:srgbClr val="0D3857"/>
              </a:solidFill>
            </a:endParaRPr>
          </a:p>
        </p:txBody>
      </p:sp>
      <p:sp>
        <p:nvSpPr>
          <p:cNvPr id="7" name="6 - Θέση αριθμού διαφάνειας"/>
          <p:cNvSpPr>
            <a:spLocks noGrp="1"/>
          </p:cNvSpPr>
          <p:nvPr>
            <p:ph type="sldNum" sz="quarter" idx="12"/>
          </p:nvPr>
        </p:nvSpPr>
        <p:spPr/>
        <p:txBody>
          <a:bodyPr/>
          <a:lstStyle/>
          <a:p>
            <a:fld id="{C2F5A187-A889-495D-B202-899DA2CF5BAE}" type="slidenum">
              <a:rPr lang="en-US" smtClean="0"/>
              <a:pPr/>
              <a:t>96</a:t>
            </a:fld>
            <a:endParaRPr lang="en-US"/>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7" name="Text Box 5"/>
          <p:cNvSpPr txBox="1">
            <a:spLocks noChangeArrowheads="1"/>
          </p:cNvSpPr>
          <p:nvPr/>
        </p:nvSpPr>
        <p:spPr bwMode="auto">
          <a:xfrm>
            <a:off x="148313" y="2267641"/>
            <a:ext cx="11887200" cy="707886"/>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4000" b="1" dirty="0" smtClean="0">
                <a:solidFill>
                  <a:srgbClr val="0F7698"/>
                </a:solidFill>
              </a:rPr>
              <a:t>Η έννοια του ηλεκτρικού ρεύματος</a:t>
            </a:r>
            <a:endParaRPr lang="en-US" sz="4000" b="1" dirty="0" smtClean="0">
              <a:solidFill>
                <a:srgbClr val="0F7698"/>
              </a:solidFill>
            </a:endParaRPr>
          </a:p>
        </p:txBody>
      </p:sp>
      <p:sp>
        <p:nvSpPr>
          <p:cNvPr id="535554" name="AutoShape 2" descr="Αποτέλεσμα εικόνας για ampere"/>
          <p:cNvSpPr>
            <a:spLocks noChangeAspect="1" noChangeArrowheads="1"/>
          </p:cNvSpPr>
          <p:nvPr/>
        </p:nvSpPr>
        <p:spPr bwMode="auto">
          <a:xfrm>
            <a:off x="155575" y="-1143000"/>
            <a:ext cx="1933575" cy="2381250"/>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535556" name="Picture 4" descr="Αποτέλεσμα εικόνας για ampere">
            <a:hlinkClick r:id="rId2"/>
          </p:cNvPr>
          <p:cNvPicPr>
            <a:picLocks noChangeAspect="1" noChangeArrowheads="1"/>
          </p:cNvPicPr>
          <p:nvPr/>
        </p:nvPicPr>
        <p:blipFill>
          <a:blip r:embed="rId3" cstate="print"/>
          <a:srcRect/>
          <a:stretch>
            <a:fillRect/>
          </a:stretch>
        </p:blipFill>
        <p:spPr bwMode="auto">
          <a:xfrm>
            <a:off x="4818845" y="3250325"/>
            <a:ext cx="2336291" cy="2877206"/>
          </a:xfrm>
          <a:prstGeom prst="rect">
            <a:avLst/>
          </a:prstGeom>
          <a:noFill/>
        </p:spPr>
      </p:pic>
      <p:sp>
        <p:nvSpPr>
          <p:cNvPr id="6" name="5 - Ορθογώνιο"/>
          <p:cNvSpPr/>
          <p:nvPr/>
        </p:nvSpPr>
        <p:spPr>
          <a:xfrm>
            <a:off x="4793351" y="6229271"/>
            <a:ext cx="2416111" cy="369332"/>
          </a:xfrm>
          <a:prstGeom prst="rect">
            <a:avLst/>
          </a:prstGeom>
          <a:solidFill>
            <a:srgbClr val="996600"/>
          </a:solidFill>
          <a:scene3d>
            <a:camera prst="orthographicFront"/>
            <a:lightRig rig="threePt" dir="t"/>
          </a:scene3d>
          <a:sp3d>
            <a:bevelT/>
          </a:sp3d>
        </p:spPr>
        <p:txBody>
          <a:bodyPr wrap="none">
            <a:spAutoFit/>
          </a:bodyPr>
          <a:lstStyle/>
          <a:p>
            <a:r>
              <a:rPr lang="en-US" b="1" dirty="0" smtClean="0">
                <a:hlinkClick r:id="rId2"/>
              </a:rPr>
              <a:t>André-Marie </a:t>
            </a:r>
            <a:r>
              <a:rPr lang="en-US" b="1" dirty="0" err="1" smtClean="0">
                <a:hlinkClick r:id="rId2"/>
              </a:rPr>
              <a:t>Ampère</a:t>
            </a:r>
            <a:endParaRPr lang="el-GR" dirty="0"/>
          </a:p>
        </p:txBody>
      </p:sp>
      <p:sp>
        <p:nvSpPr>
          <p:cNvPr id="9" name="8 - Θέση αριθμού διαφάνειας"/>
          <p:cNvSpPr>
            <a:spLocks noGrp="1"/>
          </p:cNvSpPr>
          <p:nvPr>
            <p:ph type="sldNum" sz="quarter" idx="12"/>
          </p:nvPr>
        </p:nvSpPr>
        <p:spPr/>
        <p:txBody>
          <a:bodyPr/>
          <a:lstStyle/>
          <a:p>
            <a:fld id="{C2F5A187-A889-495D-B202-899DA2CF5BAE}" type="slidenum">
              <a:rPr lang="en-US" smtClean="0"/>
              <a:pPr/>
              <a:t>97</a:t>
            </a:fld>
            <a:endParaRPr lang="en-US"/>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3"/>
          <p:cNvSpPr>
            <a:spLocks noGrp="1" noChangeArrowheads="1"/>
          </p:cNvSpPr>
          <p:nvPr>
            <p:ph type="body" sz="half" idx="1"/>
          </p:nvPr>
        </p:nvSpPr>
        <p:spPr>
          <a:xfrm>
            <a:off x="609600" y="1204273"/>
            <a:ext cx="5384800" cy="2579468"/>
          </a:xfrm>
        </p:spPr>
        <p:txBody>
          <a:bodyPr/>
          <a:lstStyle/>
          <a:p>
            <a:pPr marL="0" indent="0" algn="just"/>
            <a:r>
              <a:rPr lang="en-US" b="1" dirty="0" err="1" smtClean="0">
                <a:solidFill>
                  <a:srgbClr val="000000"/>
                </a:solidFill>
              </a:rPr>
              <a:t>Έστω</a:t>
            </a:r>
            <a:r>
              <a:rPr lang="en-US" b="1" dirty="0" smtClean="0">
                <a:solidFill>
                  <a:srgbClr val="000000"/>
                </a:solidFill>
              </a:rPr>
              <a:t> </a:t>
            </a:r>
            <a:r>
              <a:rPr lang="en-US" b="1" dirty="0" err="1" smtClean="0">
                <a:solidFill>
                  <a:srgbClr val="000000"/>
                </a:solidFill>
              </a:rPr>
              <a:t>ότι</a:t>
            </a:r>
            <a:r>
              <a:rPr lang="en-US" b="1" dirty="0" smtClean="0">
                <a:solidFill>
                  <a:srgbClr val="000000"/>
                </a:solidFill>
              </a:rPr>
              <a:t> </a:t>
            </a:r>
            <a:r>
              <a:rPr lang="en-US" b="1" dirty="0" err="1" smtClean="0">
                <a:solidFill>
                  <a:srgbClr val="000000"/>
                </a:solidFill>
              </a:rPr>
              <a:t>ηλεκτρικά</a:t>
            </a:r>
            <a:r>
              <a:rPr lang="en-US" b="1" dirty="0" smtClean="0">
                <a:solidFill>
                  <a:srgbClr val="000000"/>
                </a:solidFill>
              </a:rPr>
              <a:t> </a:t>
            </a:r>
            <a:r>
              <a:rPr lang="en-US" b="1" dirty="0" err="1" smtClean="0">
                <a:solidFill>
                  <a:srgbClr val="000000"/>
                </a:solidFill>
              </a:rPr>
              <a:t>φορτία</a:t>
            </a:r>
            <a:r>
              <a:rPr lang="en-US" b="1" dirty="0" smtClean="0">
                <a:solidFill>
                  <a:srgbClr val="000000"/>
                </a:solidFill>
              </a:rPr>
              <a:t> </a:t>
            </a:r>
            <a:r>
              <a:rPr lang="el-GR" b="1" dirty="0" smtClean="0">
                <a:solidFill>
                  <a:srgbClr val="000000"/>
                </a:solidFill>
              </a:rPr>
              <a:t>διέρχονται</a:t>
            </a:r>
            <a:r>
              <a:rPr lang="en-US" b="1" dirty="0" smtClean="0">
                <a:solidFill>
                  <a:srgbClr val="000000"/>
                </a:solidFill>
              </a:rPr>
              <a:t> </a:t>
            </a:r>
            <a:r>
              <a:rPr lang="en-US" b="1" dirty="0" err="1" smtClean="0">
                <a:solidFill>
                  <a:srgbClr val="000000"/>
                </a:solidFill>
              </a:rPr>
              <a:t>κάθετα</a:t>
            </a:r>
            <a:r>
              <a:rPr lang="en-US" b="1" dirty="0" smtClean="0">
                <a:solidFill>
                  <a:srgbClr val="000000"/>
                </a:solidFill>
              </a:rPr>
              <a:t> </a:t>
            </a:r>
            <a:r>
              <a:rPr lang="el-GR" b="1" dirty="0" smtClean="0">
                <a:solidFill>
                  <a:srgbClr val="000000"/>
                </a:solidFill>
              </a:rPr>
              <a:t>από </a:t>
            </a:r>
            <a:r>
              <a:rPr lang="en-US" b="1" dirty="0" err="1" smtClean="0">
                <a:solidFill>
                  <a:srgbClr val="000000"/>
                </a:solidFill>
              </a:rPr>
              <a:t>μια</a:t>
            </a:r>
            <a:r>
              <a:rPr lang="en-US" b="1" dirty="0" smtClean="0">
                <a:solidFill>
                  <a:srgbClr val="000000"/>
                </a:solidFill>
              </a:rPr>
              <a:t> </a:t>
            </a:r>
            <a:r>
              <a:rPr lang="en-US" b="1" dirty="0" err="1" smtClean="0">
                <a:solidFill>
                  <a:srgbClr val="000000"/>
                </a:solidFill>
              </a:rPr>
              <a:t>επιφάνεια</a:t>
            </a:r>
            <a:r>
              <a:rPr lang="en-US" b="1" dirty="0" smtClean="0">
                <a:solidFill>
                  <a:srgbClr val="000000"/>
                </a:solidFill>
              </a:rPr>
              <a:t> </a:t>
            </a:r>
            <a:r>
              <a:rPr lang="en-US" b="1" dirty="0" err="1" smtClean="0">
                <a:solidFill>
                  <a:srgbClr val="000000"/>
                </a:solidFill>
              </a:rPr>
              <a:t>εμβαδού</a:t>
            </a:r>
            <a:r>
              <a:rPr lang="en-US" b="1" dirty="0" smtClean="0">
                <a:solidFill>
                  <a:srgbClr val="000000"/>
                </a:solidFill>
              </a:rPr>
              <a:t> </a:t>
            </a:r>
            <a:r>
              <a:rPr lang="en-US" b="1" i="1" dirty="0" smtClean="0">
                <a:solidFill>
                  <a:srgbClr val="000000"/>
                </a:solidFill>
              </a:rPr>
              <a:t>A.</a:t>
            </a:r>
          </a:p>
          <a:p>
            <a:pPr marL="0" indent="0" algn="just"/>
            <a:r>
              <a:rPr lang="en-US" b="1" dirty="0" err="1" smtClean="0">
                <a:solidFill>
                  <a:srgbClr val="000000"/>
                </a:solidFill>
              </a:rPr>
              <a:t>Αν</a:t>
            </a:r>
            <a:r>
              <a:rPr lang="en-US" b="1" dirty="0" smtClean="0">
                <a:solidFill>
                  <a:srgbClr val="000000"/>
                </a:solidFill>
              </a:rPr>
              <a:t> </a:t>
            </a:r>
            <a:r>
              <a:rPr lang="en-US" b="1" dirty="0" smtClean="0">
                <a:solidFill>
                  <a:srgbClr val="000000"/>
                </a:solidFill>
                <a:latin typeface="Lucida Grande" pitchFamily="80" charset="0"/>
                <a:cs typeface="Arial" charset="0"/>
              </a:rPr>
              <a:t>Δ</a:t>
            </a:r>
            <a:r>
              <a:rPr lang="en-US" b="1" i="1" dirty="0" smtClean="0">
                <a:solidFill>
                  <a:srgbClr val="000000"/>
                </a:solidFill>
              </a:rPr>
              <a:t>Q</a:t>
            </a:r>
            <a:r>
              <a:rPr lang="en-US" b="1" dirty="0" smtClean="0">
                <a:solidFill>
                  <a:srgbClr val="000000"/>
                </a:solidFill>
              </a:rPr>
              <a:t> </a:t>
            </a:r>
            <a:r>
              <a:rPr lang="en-US" b="1" dirty="0" err="1" smtClean="0">
                <a:solidFill>
                  <a:srgbClr val="000000"/>
                </a:solidFill>
              </a:rPr>
              <a:t>είναι</a:t>
            </a:r>
            <a:r>
              <a:rPr lang="en-US" b="1" dirty="0" smtClean="0">
                <a:solidFill>
                  <a:srgbClr val="000000"/>
                </a:solidFill>
              </a:rPr>
              <a:t> η </a:t>
            </a:r>
            <a:r>
              <a:rPr lang="el-GR" b="1" dirty="0" smtClean="0">
                <a:solidFill>
                  <a:srgbClr val="000000"/>
                </a:solidFill>
              </a:rPr>
              <a:t>ποσότητα</a:t>
            </a:r>
            <a:r>
              <a:rPr lang="en-US" b="1" dirty="0" smtClean="0">
                <a:solidFill>
                  <a:srgbClr val="000000"/>
                </a:solidFill>
              </a:rPr>
              <a:t> </a:t>
            </a:r>
            <a:r>
              <a:rPr lang="en-US" b="1" dirty="0" err="1" smtClean="0">
                <a:solidFill>
                  <a:srgbClr val="000000"/>
                </a:solidFill>
              </a:rPr>
              <a:t>του</a:t>
            </a:r>
            <a:r>
              <a:rPr lang="en-US" b="1" dirty="0" smtClean="0">
                <a:solidFill>
                  <a:srgbClr val="000000"/>
                </a:solidFill>
              </a:rPr>
              <a:t> </a:t>
            </a:r>
            <a:r>
              <a:rPr lang="en-US" b="1" dirty="0" err="1" smtClean="0">
                <a:solidFill>
                  <a:srgbClr val="000000"/>
                </a:solidFill>
              </a:rPr>
              <a:t>φορτίου</a:t>
            </a:r>
            <a:r>
              <a:rPr lang="en-US" b="1" dirty="0" smtClean="0">
                <a:solidFill>
                  <a:srgbClr val="000000"/>
                </a:solidFill>
              </a:rPr>
              <a:t> </a:t>
            </a:r>
            <a:r>
              <a:rPr lang="en-US" b="1" dirty="0" err="1" smtClean="0">
                <a:solidFill>
                  <a:srgbClr val="000000"/>
                </a:solidFill>
              </a:rPr>
              <a:t>που</a:t>
            </a:r>
            <a:r>
              <a:rPr lang="en-US" b="1" dirty="0" smtClean="0">
                <a:solidFill>
                  <a:srgbClr val="000000"/>
                </a:solidFill>
              </a:rPr>
              <a:t> </a:t>
            </a:r>
            <a:r>
              <a:rPr lang="el-GR" b="1" dirty="0" smtClean="0">
                <a:solidFill>
                  <a:srgbClr val="000000"/>
                </a:solidFill>
              </a:rPr>
              <a:t>διέρχεται</a:t>
            </a:r>
            <a:r>
              <a:rPr lang="en-US" b="1" dirty="0" smtClean="0">
                <a:solidFill>
                  <a:srgbClr val="000000"/>
                </a:solidFill>
              </a:rPr>
              <a:t> </a:t>
            </a:r>
            <a:r>
              <a:rPr lang="el-GR" b="1" dirty="0" smtClean="0">
                <a:solidFill>
                  <a:srgbClr val="000000"/>
                </a:solidFill>
              </a:rPr>
              <a:t>από </a:t>
            </a:r>
            <a:r>
              <a:rPr lang="en-US" b="1" dirty="0" err="1" smtClean="0">
                <a:solidFill>
                  <a:srgbClr val="000000"/>
                </a:solidFill>
              </a:rPr>
              <a:t>την</a:t>
            </a:r>
            <a:r>
              <a:rPr lang="en-US" b="1" dirty="0" smtClean="0">
                <a:solidFill>
                  <a:srgbClr val="000000"/>
                </a:solidFill>
              </a:rPr>
              <a:t> </a:t>
            </a:r>
            <a:r>
              <a:rPr lang="en-US" b="1" dirty="0" err="1" smtClean="0">
                <a:solidFill>
                  <a:srgbClr val="000000"/>
                </a:solidFill>
              </a:rPr>
              <a:t>επιφάνεια</a:t>
            </a:r>
            <a:r>
              <a:rPr lang="en-US" b="1" dirty="0" smtClean="0">
                <a:solidFill>
                  <a:srgbClr val="000000"/>
                </a:solidFill>
              </a:rPr>
              <a:t> </a:t>
            </a:r>
            <a:r>
              <a:rPr lang="el-GR" b="1" dirty="0" smtClean="0">
                <a:solidFill>
                  <a:srgbClr val="000000"/>
                </a:solidFill>
              </a:rPr>
              <a:t>εμβαδού </a:t>
            </a:r>
            <a:r>
              <a:rPr lang="en-US" b="1" i="1" dirty="0" smtClean="0">
                <a:solidFill>
                  <a:srgbClr val="000000"/>
                </a:solidFill>
              </a:rPr>
              <a:t>A</a:t>
            </a:r>
            <a:r>
              <a:rPr lang="en-US" b="1" dirty="0" smtClean="0">
                <a:solidFill>
                  <a:srgbClr val="000000"/>
                </a:solidFill>
              </a:rPr>
              <a:t> </a:t>
            </a:r>
            <a:r>
              <a:rPr lang="en-US" b="1" dirty="0" err="1" smtClean="0">
                <a:solidFill>
                  <a:srgbClr val="000000"/>
                </a:solidFill>
              </a:rPr>
              <a:t>σε</a:t>
            </a:r>
            <a:r>
              <a:rPr lang="en-US" b="1" dirty="0" smtClean="0">
                <a:solidFill>
                  <a:srgbClr val="000000"/>
                </a:solidFill>
              </a:rPr>
              <a:t> </a:t>
            </a:r>
            <a:r>
              <a:rPr lang="en-US" b="1" dirty="0" err="1" smtClean="0">
                <a:solidFill>
                  <a:srgbClr val="000000"/>
                </a:solidFill>
              </a:rPr>
              <a:t>χρόνο</a:t>
            </a:r>
            <a:r>
              <a:rPr lang="en-US" b="1" dirty="0" smtClean="0">
                <a:solidFill>
                  <a:srgbClr val="000000"/>
                </a:solidFill>
              </a:rPr>
              <a:t> </a:t>
            </a:r>
            <a:r>
              <a:rPr lang="en-US" b="1" dirty="0" err="1" smtClean="0">
                <a:solidFill>
                  <a:srgbClr val="000000"/>
                </a:solidFill>
                <a:latin typeface="Lucida Grande" pitchFamily="80" charset="0"/>
                <a:cs typeface="Arial" charset="0"/>
              </a:rPr>
              <a:t>Δ</a:t>
            </a:r>
            <a:r>
              <a:rPr lang="en-US" b="1" i="1" dirty="0" err="1" smtClean="0">
                <a:solidFill>
                  <a:srgbClr val="000000"/>
                </a:solidFill>
              </a:rPr>
              <a:t>t</a:t>
            </a:r>
            <a:r>
              <a:rPr lang="en-US" b="1" dirty="0" smtClean="0">
                <a:solidFill>
                  <a:srgbClr val="000000"/>
                </a:solidFill>
              </a:rPr>
              <a:t>, </a:t>
            </a:r>
            <a:r>
              <a:rPr lang="en-US" b="1" dirty="0" err="1" smtClean="0">
                <a:solidFill>
                  <a:srgbClr val="000000"/>
                </a:solidFill>
              </a:rPr>
              <a:t>τότε</a:t>
            </a:r>
            <a:r>
              <a:rPr lang="en-US" b="1" dirty="0" smtClean="0">
                <a:solidFill>
                  <a:srgbClr val="000000"/>
                </a:solidFill>
              </a:rPr>
              <a:t> </a:t>
            </a:r>
            <a:r>
              <a:rPr lang="en-US" b="1" dirty="0" err="1" smtClean="0">
                <a:solidFill>
                  <a:srgbClr val="000000"/>
                </a:solidFill>
              </a:rPr>
              <a:t>το</a:t>
            </a:r>
            <a:r>
              <a:rPr lang="en-US" b="1" dirty="0" smtClean="0">
                <a:solidFill>
                  <a:srgbClr val="000000"/>
                </a:solidFill>
              </a:rPr>
              <a:t> </a:t>
            </a:r>
            <a:r>
              <a:rPr lang="en-US" b="1" dirty="0" err="1" smtClean="0">
                <a:solidFill>
                  <a:srgbClr val="000000"/>
                </a:solidFill>
              </a:rPr>
              <a:t>μέσο</a:t>
            </a:r>
            <a:r>
              <a:rPr lang="en-US" b="1" dirty="0" smtClean="0">
                <a:solidFill>
                  <a:srgbClr val="000000"/>
                </a:solidFill>
              </a:rPr>
              <a:t> </a:t>
            </a:r>
            <a:r>
              <a:rPr lang="en-US" b="1" dirty="0" err="1" smtClean="0">
                <a:solidFill>
                  <a:srgbClr val="000000"/>
                </a:solidFill>
              </a:rPr>
              <a:t>ρεύμα</a:t>
            </a:r>
            <a:r>
              <a:rPr lang="en-US" b="1" dirty="0" smtClean="0">
                <a:solidFill>
                  <a:srgbClr val="000000"/>
                </a:solidFill>
              </a:rPr>
              <a:t> </a:t>
            </a:r>
            <a:r>
              <a:rPr lang="en-US" b="1" dirty="0" err="1" smtClean="0">
                <a:solidFill>
                  <a:srgbClr val="000000"/>
                </a:solidFill>
              </a:rPr>
              <a:t>είναι</a:t>
            </a:r>
            <a:r>
              <a:rPr lang="el-GR" b="1" dirty="0" smtClean="0">
                <a:solidFill>
                  <a:srgbClr val="000000"/>
                </a:solidFill>
              </a:rPr>
              <a:t>:</a:t>
            </a:r>
            <a:endParaRPr lang="en-US" b="1" dirty="0" smtClean="0">
              <a:solidFill>
                <a:srgbClr val="000000"/>
              </a:solidFill>
            </a:endParaRPr>
          </a:p>
        </p:txBody>
      </p:sp>
      <p:graphicFrame>
        <p:nvGraphicFramePr>
          <p:cNvPr id="1026" name="Object 7"/>
          <p:cNvGraphicFramePr>
            <a:graphicFrameLocks noChangeAspect="1"/>
          </p:cNvGraphicFramePr>
          <p:nvPr/>
        </p:nvGraphicFramePr>
        <p:xfrm>
          <a:off x="2215104" y="2953420"/>
          <a:ext cx="1869016" cy="762000"/>
        </p:xfrm>
        <a:graphic>
          <a:graphicData uri="http://schemas.openxmlformats.org/presentationml/2006/ole">
            <mc:AlternateContent xmlns:mc="http://schemas.openxmlformats.org/markup-compatibility/2006">
              <mc:Choice xmlns:v="urn:schemas-microsoft-com:vml" Requires="v">
                <p:oleObj spid="_x0000_s525328" name="Equation" r:id="rId3" imgW="723600" imgH="393480" progId="Equation.DSMT4">
                  <p:embed/>
                </p:oleObj>
              </mc:Choice>
              <mc:Fallback>
                <p:oleObj name="Equation" r:id="rId3" imgW="723600" imgH="393480" progId="Equation.DSMT4">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5104" y="2953420"/>
                        <a:ext cx="1869016" cy="762000"/>
                      </a:xfrm>
                      <a:prstGeom prst="rect">
                        <a:avLst/>
                      </a:prstGeom>
                      <a:solidFill>
                        <a:srgbClr val="FF9900"/>
                      </a:solidFill>
                    </p:spPr>
                  </p:pic>
                </p:oleObj>
              </mc:Fallback>
            </mc:AlternateContent>
          </a:graphicData>
        </a:graphic>
      </p:graphicFrame>
      <p:pic>
        <p:nvPicPr>
          <p:cNvPr id="1030" name="Picture 8" descr="27819_2701"/>
          <p:cNvPicPr>
            <a:picLocks noChangeAspect="1" noChangeArrowheads="1"/>
          </p:cNvPicPr>
          <p:nvPr/>
        </p:nvPicPr>
        <p:blipFill>
          <a:blip r:embed="rId5" cstate="print"/>
          <a:srcRect/>
          <a:stretch>
            <a:fillRect/>
          </a:stretch>
        </p:blipFill>
        <p:spPr bwMode="auto">
          <a:xfrm>
            <a:off x="6383867" y="1070273"/>
            <a:ext cx="5376333" cy="3878262"/>
          </a:xfrm>
          <a:prstGeom prst="rect">
            <a:avLst/>
          </a:prstGeom>
          <a:noFill/>
          <a:ln w="9525">
            <a:noFill/>
            <a:miter lim="800000"/>
            <a:headEnd/>
            <a:tailEnd/>
          </a:ln>
          <a:scene3d>
            <a:camera prst="orthographicFront"/>
            <a:lightRig rig="threePt" dir="t"/>
          </a:scene3d>
          <a:sp3d>
            <a:bevelT/>
          </a:sp3d>
        </p:spPr>
      </p:pic>
      <p:sp>
        <p:nvSpPr>
          <p:cNvPr id="8" name="Text Box 5"/>
          <p:cNvSpPr txBox="1">
            <a:spLocks noChangeArrowheads="1"/>
          </p:cNvSpPr>
          <p:nvPr/>
        </p:nvSpPr>
        <p:spPr bwMode="auto">
          <a:xfrm>
            <a:off x="148313" y="144621"/>
            <a:ext cx="11887200" cy="707886"/>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4000" b="1" dirty="0" smtClean="0">
                <a:solidFill>
                  <a:srgbClr val="0F7698"/>
                </a:solidFill>
              </a:rPr>
              <a:t>Η έννοια του ηλεκτρικού ρεύματος</a:t>
            </a:r>
            <a:endParaRPr lang="en-US" sz="4000" b="1" dirty="0" smtClean="0">
              <a:solidFill>
                <a:srgbClr val="0F7698"/>
              </a:solidFill>
            </a:endParaRPr>
          </a:p>
        </p:txBody>
      </p:sp>
      <p:sp>
        <p:nvSpPr>
          <p:cNvPr id="9" name="Rectangle 3"/>
          <p:cNvSpPr>
            <a:spLocks noGrp="1" noChangeArrowheads="1"/>
          </p:cNvSpPr>
          <p:nvPr>
            <p:ph idx="1"/>
          </p:nvPr>
        </p:nvSpPr>
        <p:spPr>
          <a:xfrm>
            <a:off x="483475" y="3999936"/>
            <a:ext cx="5517931" cy="1150133"/>
          </a:xfrm>
        </p:spPr>
        <p:txBody>
          <a:bodyPr>
            <a:normAutofit fontScale="92500" lnSpcReduction="10000"/>
          </a:bodyPr>
          <a:lstStyle/>
          <a:p>
            <a:pPr marL="273050" indent="-273050" algn="just"/>
            <a:r>
              <a:rPr lang="el-GR" sz="1900" b="1" dirty="0" smtClean="0">
                <a:solidFill>
                  <a:srgbClr val="000000"/>
                </a:solidFill>
              </a:rPr>
              <a:t> </a:t>
            </a:r>
            <a:r>
              <a:rPr lang="en-US" sz="1900" b="1" dirty="0" err="1" smtClean="0">
                <a:solidFill>
                  <a:srgbClr val="000000"/>
                </a:solidFill>
              </a:rPr>
              <a:t>Αν</a:t>
            </a:r>
            <a:r>
              <a:rPr lang="en-US" sz="1900" b="1" dirty="0" smtClean="0">
                <a:solidFill>
                  <a:srgbClr val="000000"/>
                </a:solidFill>
              </a:rPr>
              <a:t> ο </a:t>
            </a:r>
            <a:r>
              <a:rPr lang="en-US" sz="1900" b="1" dirty="0" err="1" smtClean="0">
                <a:solidFill>
                  <a:srgbClr val="000000"/>
                </a:solidFill>
              </a:rPr>
              <a:t>ρυθμός</a:t>
            </a:r>
            <a:r>
              <a:rPr lang="en-US" sz="1900" b="1" dirty="0" smtClean="0">
                <a:solidFill>
                  <a:srgbClr val="000000"/>
                </a:solidFill>
              </a:rPr>
              <a:t> </a:t>
            </a:r>
            <a:r>
              <a:rPr lang="en-US" sz="1900" b="1" dirty="0" err="1" smtClean="0">
                <a:solidFill>
                  <a:srgbClr val="000000"/>
                </a:solidFill>
              </a:rPr>
              <a:t>ροής</a:t>
            </a:r>
            <a:r>
              <a:rPr lang="en-US" sz="1900" b="1" dirty="0" smtClean="0">
                <a:solidFill>
                  <a:srgbClr val="000000"/>
                </a:solidFill>
              </a:rPr>
              <a:t> </a:t>
            </a:r>
            <a:r>
              <a:rPr lang="en-US" sz="1900" b="1" dirty="0" err="1" smtClean="0">
                <a:solidFill>
                  <a:srgbClr val="000000"/>
                </a:solidFill>
              </a:rPr>
              <a:t>του</a:t>
            </a:r>
            <a:r>
              <a:rPr lang="en-US" sz="1900" b="1" dirty="0" smtClean="0">
                <a:solidFill>
                  <a:srgbClr val="000000"/>
                </a:solidFill>
              </a:rPr>
              <a:t> </a:t>
            </a:r>
            <a:r>
              <a:rPr lang="en-US" sz="1900" b="1" dirty="0" err="1" smtClean="0">
                <a:solidFill>
                  <a:srgbClr val="000000"/>
                </a:solidFill>
              </a:rPr>
              <a:t>φορτίου</a:t>
            </a:r>
            <a:r>
              <a:rPr lang="en-US" sz="1900" b="1" dirty="0" smtClean="0">
                <a:solidFill>
                  <a:srgbClr val="000000"/>
                </a:solidFill>
              </a:rPr>
              <a:t> </a:t>
            </a:r>
            <a:r>
              <a:rPr lang="el-GR" sz="1900" b="1" dirty="0" smtClean="0">
                <a:solidFill>
                  <a:srgbClr val="000000"/>
                </a:solidFill>
              </a:rPr>
              <a:t>μεταβάλλεται</a:t>
            </a:r>
            <a:r>
              <a:rPr lang="en-US" sz="1900" b="1" dirty="0" smtClean="0">
                <a:solidFill>
                  <a:srgbClr val="000000"/>
                </a:solidFill>
              </a:rPr>
              <a:t> </a:t>
            </a:r>
            <a:r>
              <a:rPr lang="el-GR" sz="1900" b="1" dirty="0" smtClean="0">
                <a:solidFill>
                  <a:srgbClr val="000000"/>
                </a:solidFill>
              </a:rPr>
              <a:t>με </a:t>
            </a:r>
            <a:r>
              <a:rPr lang="en-US" sz="1900" b="1" dirty="0" err="1" smtClean="0">
                <a:solidFill>
                  <a:srgbClr val="000000"/>
                </a:solidFill>
              </a:rPr>
              <a:t>τον</a:t>
            </a:r>
            <a:r>
              <a:rPr lang="en-US" sz="1900" b="1" dirty="0" smtClean="0">
                <a:solidFill>
                  <a:srgbClr val="000000"/>
                </a:solidFill>
              </a:rPr>
              <a:t> </a:t>
            </a:r>
            <a:r>
              <a:rPr lang="en-US" sz="1900" b="1" dirty="0" err="1" smtClean="0">
                <a:solidFill>
                  <a:srgbClr val="000000"/>
                </a:solidFill>
              </a:rPr>
              <a:t>χρόνο</a:t>
            </a:r>
            <a:r>
              <a:rPr lang="en-US" sz="1900" b="1" dirty="0" smtClean="0">
                <a:solidFill>
                  <a:srgbClr val="000000"/>
                </a:solidFill>
              </a:rPr>
              <a:t>, </a:t>
            </a:r>
            <a:r>
              <a:rPr lang="en-US" sz="1900" b="1" dirty="0" err="1" smtClean="0">
                <a:solidFill>
                  <a:srgbClr val="000000"/>
                </a:solidFill>
              </a:rPr>
              <a:t>τότε</a:t>
            </a:r>
            <a:r>
              <a:rPr lang="en-US" sz="1900" b="1" dirty="0" smtClean="0">
                <a:solidFill>
                  <a:srgbClr val="000000"/>
                </a:solidFill>
              </a:rPr>
              <a:t> </a:t>
            </a:r>
            <a:r>
              <a:rPr lang="en-US" sz="1900" b="1" dirty="0" err="1" smtClean="0">
                <a:solidFill>
                  <a:srgbClr val="000000"/>
                </a:solidFill>
              </a:rPr>
              <a:t>το</a:t>
            </a:r>
            <a:r>
              <a:rPr lang="en-US" sz="1900" b="1" dirty="0" smtClean="0">
                <a:solidFill>
                  <a:srgbClr val="000000"/>
                </a:solidFill>
              </a:rPr>
              <a:t> </a:t>
            </a:r>
            <a:r>
              <a:rPr lang="en-US" sz="1900" b="1" dirty="0" err="1" smtClean="0">
                <a:solidFill>
                  <a:srgbClr val="000000"/>
                </a:solidFill>
              </a:rPr>
              <a:t>στιγμιαίο</a:t>
            </a:r>
            <a:r>
              <a:rPr lang="en-US" sz="1900" b="1" dirty="0" smtClean="0">
                <a:solidFill>
                  <a:srgbClr val="000000"/>
                </a:solidFill>
              </a:rPr>
              <a:t> </a:t>
            </a:r>
            <a:r>
              <a:rPr lang="en-US" sz="1900" b="1" dirty="0" err="1" smtClean="0">
                <a:solidFill>
                  <a:srgbClr val="000000"/>
                </a:solidFill>
              </a:rPr>
              <a:t>ρεύμα</a:t>
            </a:r>
            <a:r>
              <a:rPr lang="en-US" sz="1900" b="1" dirty="0" smtClean="0">
                <a:solidFill>
                  <a:srgbClr val="000000"/>
                </a:solidFill>
              </a:rPr>
              <a:t>, </a:t>
            </a:r>
            <a:r>
              <a:rPr lang="en-US" sz="1900" b="1" i="1" dirty="0" smtClean="0">
                <a:solidFill>
                  <a:srgbClr val="000000"/>
                </a:solidFill>
                <a:latin typeface="Times New Roman" pitchFamily="18" charset="0"/>
              </a:rPr>
              <a:t>I</a:t>
            </a:r>
            <a:r>
              <a:rPr lang="en-US" sz="1900" b="1" dirty="0" smtClean="0">
                <a:solidFill>
                  <a:srgbClr val="000000"/>
                </a:solidFill>
              </a:rPr>
              <a:t>, </a:t>
            </a:r>
            <a:r>
              <a:rPr lang="en-US" sz="1900" b="1" dirty="0" err="1" smtClean="0">
                <a:solidFill>
                  <a:srgbClr val="000000"/>
                </a:solidFill>
              </a:rPr>
              <a:t>ορίζεται</a:t>
            </a:r>
            <a:r>
              <a:rPr lang="en-US" sz="1900" b="1" dirty="0" smtClean="0">
                <a:solidFill>
                  <a:srgbClr val="000000"/>
                </a:solidFill>
              </a:rPr>
              <a:t> </a:t>
            </a:r>
            <a:r>
              <a:rPr lang="en-US" sz="1900" b="1" dirty="0" err="1" smtClean="0">
                <a:solidFill>
                  <a:srgbClr val="000000"/>
                </a:solidFill>
              </a:rPr>
              <a:t>ως</a:t>
            </a:r>
            <a:r>
              <a:rPr lang="en-US" sz="1900" b="1" dirty="0" smtClean="0">
                <a:solidFill>
                  <a:srgbClr val="000000"/>
                </a:solidFill>
              </a:rPr>
              <a:t> </a:t>
            </a:r>
            <a:r>
              <a:rPr lang="el-GR" sz="1900" b="1" dirty="0" smtClean="0">
                <a:solidFill>
                  <a:srgbClr val="000000"/>
                </a:solidFill>
              </a:rPr>
              <a:t>το όριο της τιμής </a:t>
            </a:r>
            <a:r>
              <a:rPr lang="en-US" sz="1900" b="1" dirty="0" err="1" smtClean="0">
                <a:solidFill>
                  <a:srgbClr val="000000"/>
                </a:solidFill>
              </a:rPr>
              <a:t>του</a:t>
            </a:r>
            <a:r>
              <a:rPr lang="en-US" sz="1900" b="1" dirty="0" smtClean="0">
                <a:solidFill>
                  <a:srgbClr val="000000"/>
                </a:solidFill>
              </a:rPr>
              <a:t> </a:t>
            </a:r>
            <a:r>
              <a:rPr lang="en-US" sz="1900" b="1" dirty="0" err="1" smtClean="0">
                <a:solidFill>
                  <a:srgbClr val="000000"/>
                </a:solidFill>
              </a:rPr>
              <a:t>μέσου</a:t>
            </a:r>
            <a:r>
              <a:rPr lang="en-US" sz="1900" b="1" dirty="0" smtClean="0">
                <a:solidFill>
                  <a:srgbClr val="000000"/>
                </a:solidFill>
              </a:rPr>
              <a:t> </a:t>
            </a:r>
            <a:r>
              <a:rPr lang="en-US" sz="1900" b="1" dirty="0" err="1" smtClean="0">
                <a:solidFill>
                  <a:srgbClr val="000000"/>
                </a:solidFill>
              </a:rPr>
              <a:t>ρεύματος</a:t>
            </a:r>
            <a:r>
              <a:rPr lang="en-US" sz="1900" b="1" dirty="0" smtClean="0">
                <a:solidFill>
                  <a:srgbClr val="000000"/>
                </a:solidFill>
              </a:rPr>
              <a:t> </a:t>
            </a:r>
            <a:r>
              <a:rPr lang="en-US" sz="1900" b="1" dirty="0" err="1" smtClean="0">
                <a:solidFill>
                  <a:srgbClr val="000000"/>
                </a:solidFill>
              </a:rPr>
              <a:t>καθώς</a:t>
            </a:r>
            <a:r>
              <a:rPr lang="en-US" sz="1900" b="1" dirty="0" smtClean="0">
                <a:solidFill>
                  <a:srgbClr val="000000"/>
                </a:solidFill>
              </a:rPr>
              <a:t> </a:t>
            </a:r>
            <a:r>
              <a:rPr lang="en-US" sz="1900" b="1" dirty="0" err="1" smtClean="0">
                <a:solidFill>
                  <a:srgbClr val="000000"/>
                </a:solidFill>
                <a:latin typeface="Lucida Grande" pitchFamily="80" charset="0"/>
                <a:cs typeface="Arial" charset="0"/>
              </a:rPr>
              <a:t>Δ</a:t>
            </a:r>
            <a:r>
              <a:rPr lang="en-US" sz="1900" b="1" i="1" dirty="0" err="1" smtClean="0">
                <a:solidFill>
                  <a:srgbClr val="000000"/>
                </a:solidFill>
                <a:cs typeface="Arial" charset="0"/>
              </a:rPr>
              <a:t>t</a:t>
            </a:r>
            <a:r>
              <a:rPr lang="el-GR" sz="1900" b="1" dirty="0" smtClean="0">
                <a:solidFill>
                  <a:srgbClr val="000000"/>
                </a:solidFill>
                <a:cs typeface="Arial" charset="0"/>
              </a:rPr>
              <a:t> </a:t>
            </a:r>
            <a:r>
              <a:rPr lang="en-US" sz="1900" b="1" dirty="0" smtClean="0">
                <a:solidFill>
                  <a:srgbClr val="000000"/>
                </a:solidFill>
              </a:rPr>
              <a:t>→</a:t>
            </a:r>
            <a:r>
              <a:rPr lang="el-GR" sz="1900" b="1" dirty="0" smtClean="0">
                <a:solidFill>
                  <a:srgbClr val="000000"/>
                </a:solidFill>
              </a:rPr>
              <a:t> </a:t>
            </a:r>
            <a:r>
              <a:rPr lang="en-US" sz="1900" b="1" dirty="0" smtClean="0">
                <a:solidFill>
                  <a:srgbClr val="000000"/>
                </a:solidFill>
                <a:cs typeface="Arial" charset="0"/>
              </a:rPr>
              <a:t>0</a:t>
            </a:r>
            <a:r>
              <a:rPr lang="en-US" dirty="0" smtClean="0">
                <a:solidFill>
                  <a:srgbClr val="000000"/>
                </a:solidFill>
                <a:cs typeface="Arial" charset="0"/>
              </a:rPr>
              <a:t>.</a:t>
            </a:r>
          </a:p>
          <a:p>
            <a:pPr marL="0" indent="0"/>
            <a:endParaRPr lang="en-US" dirty="0" smtClean="0">
              <a:solidFill>
                <a:srgbClr val="000000"/>
              </a:solidFill>
              <a:cs typeface="Arial" charset="0"/>
            </a:endParaRPr>
          </a:p>
          <a:p>
            <a:pPr marL="0" indent="0"/>
            <a:endParaRPr lang="en-US" dirty="0" smtClean="0">
              <a:solidFill>
                <a:srgbClr val="000000"/>
              </a:solidFill>
              <a:cs typeface="Arial" charset="0"/>
            </a:endParaRPr>
          </a:p>
          <a:p>
            <a:pPr marL="0" indent="0"/>
            <a:endParaRPr lang="en-US" dirty="0" smtClean="0">
              <a:solidFill>
                <a:srgbClr val="000000"/>
              </a:solidFill>
              <a:cs typeface="Arial" charset="0"/>
            </a:endParaRPr>
          </a:p>
          <a:p>
            <a:pPr marL="0" indent="0"/>
            <a:endParaRPr lang="en-US" dirty="0" smtClean="0">
              <a:solidFill>
                <a:srgbClr val="000000"/>
              </a:solidFill>
              <a:cs typeface="Arial" charset="0"/>
            </a:endParaRPr>
          </a:p>
        </p:txBody>
      </p:sp>
      <p:graphicFrame>
        <p:nvGraphicFramePr>
          <p:cNvPr id="525317" name="Object 7"/>
          <p:cNvGraphicFramePr>
            <a:graphicFrameLocks noChangeAspect="1"/>
          </p:cNvGraphicFramePr>
          <p:nvPr/>
        </p:nvGraphicFramePr>
        <p:xfrm>
          <a:off x="2451100" y="5295900"/>
          <a:ext cx="1670050" cy="1089025"/>
        </p:xfrm>
        <a:graphic>
          <a:graphicData uri="http://schemas.openxmlformats.org/presentationml/2006/ole">
            <mc:AlternateContent xmlns:mc="http://schemas.openxmlformats.org/markup-compatibility/2006">
              <mc:Choice xmlns:v="urn:schemas-microsoft-com:vml" Requires="v">
                <p:oleObj spid="_x0000_s525329" name="Equation" r:id="rId6" imgW="495000" imgH="431640" progId="Equation.DSMT4">
                  <p:embed/>
                </p:oleObj>
              </mc:Choice>
              <mc:Fallback>
                <p:oleObj name="Equation" r:id="rId6" imgW="495000" imgH="431640" progId="Equation.DSMT4">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51100" y="5295900"/>
                        <a:ext cx="1670050" cy="1089025"/>
                      </a:xfrm>
                      <a:prstGeom prst="rect">
                        <a:avLst/>
                      </a:prstGeom>
                      <a:solidFill>
                        <a:srgbClr val="FF9900"/>
                      </a:solidFill>
                    </p:spPr>
                  </p:pic>
                </p:oleObj>
              </mc:Fallback>
            </mc:AlternateContent>
          </a:graphicData>
        </a:graphic>
      </p:graphicFrame>
      <p:sp>
        <p:nvSpPr>
          <p:cNvPr id="14" name="13 - TextBox"/>
          <p:cNvSpPr txBox="1"/>
          <p:nvPr/>
        </p:nvSpPr>
        <p:spPr>
          <a:xfrm>
            <a:off x="4624552" y="5633545"/>
            <a:ext cx="4711546" cy="400110"/>
          </a:xfrm>
          <a:prstGeom prst="rect">
            <a:avLst/>
          </a:prstGeom>
          <a:solidFill>
            <a:schemeClr val="accent1">
              <a:alpha val="31000"/>
            </a:schemeClr>
          </a:solidFill>
          <a:scene3d>
            <a:camera prst="orthographicFront"/>
            <a:lightRig rig="threePt" dir="t"/>
          </a:scene3d>
          <a:sp3d>
            <a:bevelT/>
          </a:sp3d>
        </p:spPr>
        <p:txBody>
          <a:bodyPr wrap="none" rtlCol="0">
            <a:spAutoFit/>
          </a:bodyPr>
          <a:lstStyle/>
          <a:p>
            <a:r>
              <a:rPr lang="el-GR" sz="2000" b="1" dirty="0" smtClean="0"/>
              <a:t>Μονάδα μέτρησης Ι το </a:t>
            </a:r>
            <a:r>
              <a:rPr lang="el-GR" sz="2000" b="1" dirty="0" err="1" smtClean="0">
                <a:solidFill>
                  <a:srgbClr val="002060"/>
                </a:solidFill>
              </a:rPr>
              <a:t>Αμπερ</a:t>
            </a:r>
            <a:r>
              <a:rPr lang="el-GR" sz="2000" b="1" dirty="0" smtClean="0"/>
              <a:t> (Α=</a:t>
            </a:r>
            <a:r>
              <a:rPr lang="en-US" sz="2000" b="1" dirty="0" err="1" smtClean="0"/>
              <a:t>Cb</a:t>
            </a:r>
            <a:r>
              <a:rPr lang="el-GR" sz="2000" b="1" dirty="0" smtClean="0"/>
              <a:t>/</a:t>
            </a:r>
            <a:r>
              <a:rPr lang="en-US" sz="2000" b="1" dirty="0" smtClean="0"/>
              <a:t>s)</a:t>
            </a:r>
            <a:endParaRPr lang="el-GR" sz="2000" b="1" dirty="0"/>
          </a:p>
        </p:txBody>
      </p:sp>
      <p:sp>
        <p:nvSpPr>
          <p:cNvPr id="12" name="11 - Θέση αριθμού διαφάνειας"/>
          <p:cNvSpPr>
            <a:spLocks noGrp="1"/>
          </p:cNvSpPr>
          <p:nvPr>
            <p:ph type="sldNum" sz="quarter" idx="12"/>
          </p:nvPr>
        </p:nvSpPr>
        <p:spPr/>
        <p:txBody>
          <a:bodyPr/>
          <a:lstStyle/>
          <a:p>
            <a:pPr>
              <a:defRPr/>
            </a:pPr>
            <a:fld id="{1A5AFEB3-9FE6-4F28-B17E-F12F1808A410}" type="slidenum">
              <a:rPr lang="en-US" altLang="en-US" smtClean="0"/>
              <a:pPr>
                <a:defRPr/>
              </a:pPr>
              <a:t>98</a:t>
            </a:fld>
            <a:endParaRPr lang="en-US" altLang="en-US"/>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idx="1"/>
          </p:nvPr>
        </p:nvSpPr>
        <p:spPr>
          <a:xfrm>
            <a:off x="519684" y="1183122"/>
            <a:ext cx="10999659" cy="4702681"/>
          </a:xfrm>
        </p:spPr>
        <p:txBody>
          <a:bodyPr>
            <a:noAutofit/>
          </a:bodyPr>
          <a:lstStyle/>
          <a:p>
            <a:pPr marL="452438" indent="-452438" algn="just">
              <a:lnSpc>
                <a:spcPct val="150000"/>
              </a:lnSpc>
            </a:pPr>
            <a:r>
              <a:rPr lang="en-US" sz="2400" b="1" dirty="0" err="1" smtClean="0">
                <a:solidFill>
                  <a:srgbClr val="000000"/>
                </a:solidFill>
              </a:rPr>
              <a:t>Τα</a:t>
            </a:r>
            <a:r>
              <a:rPr lang="en-US" sz="2400" b="1" dirty="0" smtClean="0">
                <a:solidFill>
                  <a:srgbClr val="000000"/>
                </a:solidFill>
              </a:rPr>
              <a:t> </a:t>
            </a:r>
            <a:r>
              <a:rPr lang="en-US" sz="2400" b="1" dirty="0" err="1" smtClean="0">
                <a:solidFill>
                  <a:srgbClr val="000000"/>
                </a:solidFill>
              </a:rPr>
              <a:t>φορτισμένα</a:t>
            </a:r>
            <a:r>
              <a:rPr lang="en-US" sz="2400" b="1" dirty="0" smtClean="0">
                <a:solidFill>
                  <a:srgbClr val="000000"/>
                </a:solidFill>
              </a:rPr>
              <a:t> </a:t>
            </a:r>
            <a:r>
              <a:rPr lang="en-US" sz="2400" b="1" dirty="0" err="1" smtClean="0">
                <a:solidFill>
                  <a:srgbClr val="000000"/>
                </a:solidFill>
              </a:rPr>
              <a:t>σωματίδια</a:t>
            </a:r>
            <a:r>
              <a:rPr lang="en-US" sz="2400" b="1" dirty="0" smtClean="0">
                <a:solidFill>
                  <a:srgbClr val="000000"/>
                </a:solidFill>
              </a:rPr>
              <a:t> </a:t>
            </a:r>
            <a:r>
              <a:rPr lang="en-US" sz="2400" b="1" dirty="0" err="1" smtClean="0">
                <a:solidFill>
                  <a:srgbClr val="000000"/>
                </a:solidFill>
              </a:rPr>
              <a:t>που</a:t>
            </a:r>
            <a:r>
              <a:rPr lang="en-US" sz="2400" b="1" dirty="0" smtClean="0">
                <a:solidFill>
                  <a:srgbClr val="000000"/>
                </a:solidFill>
              </a:rPr>
              <a:t> </a:t>
            </a:r>
            <a:r>
              <a:rPr lang="en-US" sz="2400" b="1" dirty="0" err="1" smtClean="0">
                <a:solidFill>
                  <a:srgbClr val="000000"/>
                </a:solidFill>
              </a:rPr>
              <a:t>διέρχονται</a:t>
            </a:r>
            <a:r>
              <a:rPr lang="en-US" sz="2400" b="1" dirty="0" smtClean="0">
                <a:solidFill>
                  <a:srgbClr val="000000"/>
                </a:solidFill>
              </a:rPr>
              <a:t> </a:t>
            </a:r>
            <a:r>
              <a:rPr lang="en-US" sz="2400" b="1" dirty="0" err="1" smtClean="0">
                <a:solidFill>
                  <a:srgbClr val="000000"/>
                </a:solidFill>
              </a:rPr>
              <a:t>από</a:t>
            </a:r>
            <a:r>
              <a:rPr lang="en-US" sz="2400" b="1" dirty="0" smtClean="0">
                <a:solidFill>
                  <a:srgbClr val="000000"/>
                </a:solidFill>
              </a:rPr>
              <a:t> </a:t>
            </a:r>
            <a:r>
              <a:rPr lang="en-US" sz="2400" b="1" dirty="0" err="1" smtClean="0">
                <a:solidFill>
                  <a:srgbClr val="000000"/>
                </a:solidFill>
              </a:rPr>
              <a:t>την</a:t>
            </a:r>
            <a:r>
              <a:rPr lang="en-US" sz="2400" b="1" dirty="0" smtClean="0">
                <a:solidFill>
                  <a:srgbClr val="000000"/>
                </a:solidFill>
              </a:rPr>
              <a:t> </a:t>
            </a:r>
            <a:r>
              <a:rPr lang="en-US" sz="2400" b="1" dirty="0" err="1" smtClean="0">
                <a:solidFill>
                  <a:srgbClr val="000000"/>
                </a:solidFill>
              </a:rPr>
              <a:t>επιφάνεια</a:t>
            </a:r>
            <a:r>
              <a:rPr lang="en-US" sz="2400" b="1" dirty="0" smtClean="0">
                <a:solidFill>
                  <a:srgbClr val="000000"/>
                </a:solidFill>
              </a:rPr>
              <a:t> </a:t>
            </a:r>
            <a:r>
              <a:rPr lang="en-US" sz="2400" b="1" dirty="0" err="1" smtClean="0">
                <a:solidFill>
                  <a:srgbClr val="000000"/>
                </a:solidFill>
              </a:rPr>
              <a:t>μπορεί</a:t>
            </a:r>
            <a:r>
              <a:rPr lang="en-US" sz="2400" b="1" dirty="0" smtClean="0">
                <a:solidFill>
                  <a:srgbClr val="000000"/>
                </a:solidFill>
              </a:rPr>
              <a:t> </a:t>
            </a:r>
            <a:r>
              <a:rPr lang="en-US" sz="2400" b="1" dirty="0" err="1" smtClean="0">
                <a:solidFill>
                  <a:srgbClr val="000000"/>
                </a:solidFill>
              </a:rPr>
              <a:t>να</a:t>
            </a:r>
            <a:r>
              <a:rPr lang="en-US" sz="2400" b="1" dirty="0" smtClean="0">
                <a:solidFill>
                  <a:srgbClr val="000000"/>
                </a:solidFill>
              </a:rPr>
              <a:t> </a:t>
            </a:r>
            <a:r>
              <a:rPr lang="en-US" sz="2400" b="1" dirty="0" err="1" smtClean="0">
                <a:solidFill>
                  <a:srgbClr val="000000"/>
                </a:solidFill>
              </a:rPr>
              <a:t>είναι</a:t>
            </a:r>
            <a:r>
              <a:rPr lang="en-US" sz="2400" b="1" dirty="0" smtClean="0">
                <a:solidFill>
                  <a:srgbClr val="000000"/>
                </a:solidFill>
              </a:rPr>
              <a:t> </a:t>
            </a:r>
            <a:r>
              <a:rPr lang="en-US" sz="2400" b="1" dirty="0" err="1" smtClean="0">
                <a:solidFill>
                  <a:srgbClr val="000000"/>
                </a:solidFill>
              </a:rPr>
              <a:t>μόνο</a:t>
            </a:r>
            <a:r>
              <a:rPr lang="en-US" sz="2400" b="1" dirty="0" smtClean="0">
                <a:solidFill>
                  <a:srgbClr val="000000"/>
                </a:solidFill>
              </a:rPr>
              <a:t> </a:t>
            </a:r>
            <a:r>
              <a:rPr lang="en-US" sz="2400" b="1" dirty="0" err="1" smtClean="0">
                <a:solidFill>
                  <a:srgbClr val="000000"/>
                </a:solidFill>
              </a:rPr>
              <a:t>θετικά</a:t>
            </a:r>
            <a:r>
              <a:rPr lang="en-US" sz="2400" b="1" dirty="0" smtClean="0">
                <a:solidFill>
                  <a:srgbClr val="000000"/>
                </a:solidFill>
              </a:rPr>
              <a:t>, </a:t>
            </a:r>
            <a:r>
              <a:rPr lang="en-US" sz="2400" b="1" dirty="0" err="1" smtClean="0">
                <a:solidFill>
                  <a:srgbClr val="000000"/>
                </a:solidFill>
              </a:rPr>
              <a:t>μόνον</a:t>
            </a:r>
            <a:r>
              <a:rPr lang="en-US" sz="2400" b="1" dirty="0" smtClean="0">
                <a:solidFill>
                  <a:srgbClr val="000000"/>
                </a:solidFill>
              </a:rPr>
              <a:t> </a:t>
            </a:r>
            <a:r>
              <a:rPr lang="en-US" sz="2400" b="1" dirty="0" err="1" smtClean="0">
                <a:solidFill>
                  <a:srgbClr val="000000"/>
                </a:solidFill>
              </a:rPr>
              <a:t>αρνητικά</a:t>
            </a:r>
            <a:r>
              <a:rPr lang="en-US" sz="2400" b="1" dirty="0" smtClean="0">
                <a:solidFill>
                  <a:srgbClr val="000000"/>
                </a:solidFill>
              </a:rPr>
              <a:t>, ή </a:t>
            </a:r>
            <a:r>
              <a:rPr lang="en-US" sz="2400" b="1" dirty="0" err="1" smtClean="0">
                <a:solidFill>
                  <a:srgbClr val="000000"/>
                </a:solidFill>
              </a:rPr>
              <a:t>και</a:t>
            </a:r>
            <a:r>
              <a:rPr lang="en-US" sz="2400" b="1" dirty="0" smtClean="0">
                <a:solidFill>
                  <a:srgbClr val="000000"/>
                </a:solidFill>
              </a:rPr>
              <a:t> </a:t>
            </a:r>
            <a:r>
              <a:rPr lang="en-US" sz="2400" b="1" dirty="0" err="1" smtClean="0">
                <a:solidFill>
                  <a:srgbClr val="000000"/>
                </a:solidFill>
              </a:rPr>
              <a:t>τα</a:t>
            </a:r>
            <a:r>
              <a:rPr lang="en-US" sz="2400" b="1" dirty="0" smtClean="0">
                <a:solidFill>
                  <a:srgbClr val="000000"/>
                </a:solidFill>
              </a:rPr>
              <a:t> </a:t>
            </a:r>
            <a:r>
              <a:rPr lang="en-US" sz="2400" b="1" dirty="0" err="1" smtClean="0">
                <a:solidFill>
                  <a:srgbClr val="000000"/>
                </a:solidFill>
              </a:rPr>
              <a:t>δύο</a:t>
            </a:r>
            <a:r>
              <a:rPr lang="en-US" sz="2400" b="1" dirty="0" smtClean="0">
                <a:solidFill>
                  <a:srgbClr val="000000"/>
                </a:solidFill>
              </a:rPr>
              <a:t>.</a:t>
            </a:r>
          </a:p>
          <a:p>
            <a:pPr marL="452438" indent="-452438" algn="just">
              <a:lnSpc>
                <a:spcPct val="150000"/>
              </a:lnSpc>
            </a:pPr>
            <a:r>
              <a:rPr lang="en-US" sz="2400" b="1" dirty="0" err="1" smtClean="0">
                <a:solidFill>
                  <a:srgbClr val="000000"/>
                </a:solidFill>
              </a:rPr>
              <a:t>Κατά</a:t>
            </a:r>
            <a:r>
              <a:rPr lang="en-US" sz="2400" b="1" dirty="0" smtClean="0">
                <a:solidFill>
                  <a:srgbClr val="000000"/>
                </a:solidFill>
              </a:rPr>
              <a:t> </a:t>
            </a:r>
            <a:r>
              <a:rPr lang="en-US" sz="2400" b="1" dirty="0" err="1" smtClean="0">
                <a:solidFill>
                  <a:srgbClr val="000000"/>
                </a:solidFill>
              </a:rPr>
              <a:t>σύμβαση</a:t>
            </a:r>
            <a:r>
              <a:rPr lang="en-US" sz="2400" b="1" dirty="0" smtClean="0">
                <a:solidFill>
                  <a:srgbClr val="000000"/>
                </a:solidFill>
              </a:rPr>
              <a:t>, </a:t>
            </a:r>
            <a:r>
              <a:rPr lang="en-US" sz="2400" b="1" dirty="0" err="1" smtClean="0">
                <a:solidFill>
                  <a:srgbClr val="000000"/>
                </a:solidFill>
              </a:rPr>
              <a:t>αποδίδουμε</a:t>
            </a:r>
            <a:r>
              <a:rPr lang="en-US" sz="2400" b="1" dirty="0" smtClean="0">
                <a:solidFill>
                  <a:srgbClr val="000000"/>
                </a:solidFill>
              </a:rPr>
              <a:t> </a:t>
            </a:r>
            <a:r>
              <a:rPr lang="en-US" sz="2400" b="1" dirty="0" err="1" smtClean="0">
                <a:solidFill>
                  <a:srgbClr val="000000"/>
                </a:solidFill>
              </a:rPr>
              <a:t>στο</a:t>
            </a:r>
            <a:r>
              <a:rPr lang="en-US" sz="2400" b="1" dirty="0" smtClean="0">
                <a:solidFill>
                  <a:srgbClr val="000000"/>
                </a:solidFill>
              </a:rPr>
              <a:t> </a:t>
            </a:r>
            <a:r>
              <a:rPr lang="en-US" sz="2400" b="1" dirty="0" err="1" smtClean="0">
                <a:solidFill>
                  <a:srgbClr val="000000"/>
                </a:solidFill>
              </a:rPr>
              <a:t>ρεύμα</a:t>
            </a:r>
            <a:r>
              <a:rPr lang="en-US" sz="2400" b="1" dirty="0" smtClean="0">
                <a:solidFill>
                  <a:srgbClr val="000000"/>
                </a:solidFill>
              </a:rPr>
              <a:t> </a:t>
            </a:r>
            <a:r>
              <a:rPr lang="en-US" sz="2400" b="1" dirty="0" err="1" smtClean="0">
                <a:solidFill>
                  <a:srgbClr val="000000"/>
                </a:solidFill>
              </a:rPr>
              <a:t>την</a:t>
            </a:r>
            <a:r>
              <a:rPr lang="en-US" sz="2400" b="1" dirty="0" smtClean="0">
                <a:solidFill>
                  <a:srgbClr val="000000"/>
                </a:solidFill>
              </a:rPr>
              <a:t> </a:t>
            </a:r>
            <a:r>
              <a:rPr lang="en-US" sz="2400" b="1" dirty="0" err="1" smtClean="0">
                <a:solidFill>
                  <a:srgbClr val="000000"/>
                </a:solidFill>
              </a:rPr>
              <a:t>κατεύθυνση</a:t>
            </a:r>
            <a:r>
              <a:rPr lang="en-US" sz="2400" b="1" dirty="0" smtClean="0">
                <a:solidFill>
                  <a:srgbClr val="000000"/>
                </a:solidFill>
              </a:rPr>
              <a:t> </a:t>
            </a:r>
            <a:r>
              <a:rPr lang="en-US" sz="2400" b="1" dirty="0" err="1" smtClean="0">
                <a:solidFill>
                  <a:srgbClr val="000000"/>
                </a:solidFill>
              </a:rPr>
              <a:t>της</a:t>
            </a:r>
            <a:r>
              <a:rPr lang="en-US" sz="2400" b="1" dirty="0" smtClean="0">
                <a:solidFill>
                  <a:srgbClr val="000000"/>
                </a:solidFill>
              </a:rPr>
              <a:t> </a:t>
            </a:r>
            <a:r>
              <a:rPr lang="en-US" sz="2400" b="1" dirty="0" err="1" smtClean="0">
                <a:solidFill>
                  <a:srgbClr val="000000"/>
                </a:solidFill>
              </a:rPr>
              <a:t>ροής</a:t>
            </a:r>
            <a:r>
              <a:rPr lang="en-US" sz="2400" b="1" dirty="0" smtClean="0">
                <a:solidFill>
                  <a:srgbClr val="000000"/>
                </a:solidFill>
              </a:rPr>
              <a:t> </a:t>
            </a:r>
            <a:r>
              <a:rPr lang="en-US" sz="2400" b="1" dirty="0" err="1" smtClean="0">
                <a:solidFill>
                  <a:srgbClr val="000000"/>
                </a:solidFill>
              </a:rPr>
              <a:t>των</a:t>
            </a:r>
            <a:r>
              <a:rPr lang="en-US" sz="2400" b="1" dirty="0" smtClean="0">
                <a:solidFill>
                  <a:srgbClr val="000000"/>
                </a:solidFill>
              </a:rPr>
              <a:t> </a:t>
            </a:r>
            <a:r>
              <a:rPr lang="en-US" sz="2400" b="1" dirty="0" err="1" smtClean="0">
                <a:solidFill>
                  <a:srgbClr val="002060"/>
                </a:solidFill>
              </a:rPr>
              <a:t>θετικών</a:t>
            </a:r>
            <a:r>
              <a:rPr lang="en-US" sz="2400" b="1" dirty="0" smtClean="0">
                <a:solidFill>
                  <a:srgbClr val="002060"/>
                </a:solidFill>
              </a:rPr>
              <a:t> </a:t>
            </a:r>
            <a:r>
              <a:rPr lang="en-US" sz="2400" b="1" dirty="0" err="1" smtClean="0">
                <a:solidFill>
                  <a:srgbClr val="002060"/>
                </a:solidFill>
              </a:rPr>
              <a:t>φορτίων</a:t>
            </a:r>
            <a:r>
              <a:rPr lang="en-US" sz="2400" b="1" dirty="0" smtClean="0">
                <a:solidFill>
                  <a:srgbClr val="000000"/>
                </a:solidFill>
              </a:rPr>
              <a:t>.</a:t>
            </a:r>
          </a:p>
          <a:p>
            <a:pPr marL="452438" indent="-452438" algn="just">
              <a:lnSpc>
                <a:spcPct val="150000"/>
              </a:lnSpc>
            </a:pPr>
            <a:r>
              <a:rPr lang="el-GR" sz="2400" b="1" dirty="0" smtClean="0">
                <a:solidFill>
                  <a:srgbClr val="000000"/>
                </a:solidFill>
              </a:rPr>
              <a:t>Σ</a:t>
            </a:r>
            <a:r>
              <a:rPr lang="en-US" sz="2400" b="1" dirty="0" err="1" smtClean="0">
                <a:solidFill>
                  <a:srgbClr val="000000"/>
                </a:solidFill>
              </a:rPr>
              <a:t>τους</a:t>
            </a:r>
            <a:r>
              <a:rPr lang="en-US" sz="2400" b="1" dirty="0" smtClean="0">
                <a:solidFill>
                  <a:srgbClr val="000000"/>
                </a:solidFill>
              </a:rPr>
              <a:t> </a:t>
            </a:r>
            <a:r>
              <a:rPr lang="en-US" sz="2400" b="1" dirty="0" err="1" smtClean="0">
                <a:solidFill>
                  <a:srgbClr val="000000"/>
                </a:solidFill>
              </a:rPr>
              <a:t>συνηθισμένους</a:t>
            </a:r>
            <a:r>
              <a:rPr lang="en-US" sz="2400" b="1" dirty="0" smtClean="0">
                <a:solidFill>
                  <a:srgbClr val="000000"/>
                </a:solidFill>
              </a:rPr>
              <a:t> </a:t>
            </a:r>
            <a:r>
              <a:rPr lang="en-US" sz="2400" b="1" dirty="0" err="1" smtClean="0">
                <a:solidFill>
                  <a:srgbClr val="000000"/>
                </a:solidFill>
              </a:rPr>
              <a:t>αγωγούς</a:t>
            </a:r>
            <a:r>
              <a:rPr lang="en-US" sz="2400" b="1" dirty="0" smtClean="0">
                <a:solidFill>
                  <a:srgbClr val="000000"/>
                </a:solidFill>
              </a:rPr>
              <a:t>, η </a:t>
            </a:r>
            <a:r>
              <a:rPr lang="el-GR" sz="2400" b="1" dirty="0" smtClean="0">
                <a:solidFill>
                  <a:srgbClr val="000000"/>
                </a:solidFill>
              </a:rPr>
              <a:t>κατεύθυνση</a:t>
            </a:r>
            <a:r>
              <a:rPr lang="en-US" sz="2400" b="1" dirty="0" smtClean="0">
                <a:solidFill>
                  <a:srgbClr val="000000"/>
                </a:solidFill>
              </a:rPr>
              <a:t> </a:t>
            </a:r>
            <a:r>
              <a:rPr lang="en-US" sz="2400" b="1" dirty="0" err="1" smtClean="0">
                <a:solidFill>
                  <a:srgbClr val="000000"/>
                </a:solidFill>
              </a:rPr>
              <a:t>του</a:t>
            </a:r>
            <a:r>
              <a:rPr lang="en-US" sz="2400" b="1" dirty="0" smtClean="0">
                <a:solidFill>
                  <a:srgbClr val="000000"/>
                </a:solidFill>
              </a:rPr>
              <a:t> </a:t>
            </a:r>
            <a:r>
              <a:rPr lang="en-US" sz="2400" b="1" dirty="0" err="1" smtClean="0">
                <a:solidFill>
                  <a:srgbClr val="000000"/>
                </a:solidFill>
              </a:rPr>
              <a:t>ρεύματος</a:t>
            </a:r>
            <a:r>
              <a:rPr lang="en-US" sz="2400" b="1" dirty="0" smtClean="0">
                <a:solidFill>
                  <a:srgbClr val="000000"/>
                </a:solidFill>
              </a:rPr>
              <a:t> </a:t>
            </a:r>
            <a:r>
              <a:rPr lang="en-US" sz="2400" b="1" dirty="0" err="1" smtClean="0">
                <a:solidFill>
                  <a:srgbClr val="000000"/>
                </a:solidFill>
              </a:rPr>
              <a:t>είναι</a:t>
            </a:r>
            <a:r>
              <a:rPr lang="en-US" sz="2400" b="1" dirty="0" smtClean="0">
                <a:solidFill>
                  <a:srgbClr val="000000"/>
                </a:solidFill>
              </a:rPr>
              <a:t> </a:t>
            </a:r>
            <a:r>
              <a:rPr lang="en-US" sz="2400" b="1" dirty="0" err="1" smtClean="0">
                <a:solidFill>
                  <a:srgbClr val="000000"/>
                </a:solidFill>
              </a:rPr>
              <a:t>αντίθετη</a:t>
            </a:r>
            <a:r>
              <a:rPr lang="en-US" sz="2400" b="1" dirty="0" smtClean="0">
                <a:solidFill>
                  <a:srgbClr val="000000"/>
                </a:solidFill>
              </a:rPr>
              <a:t> </a:t>
            </a:r>
            <a:r>
              <a:rPr lang="en-US" sz="2400" b="1" dirty="0" err="1" smtClean="0">
                <a:solidFill>
                  <a:srgbClr val="000000"/>
                </a:solidFill>
              </a:rPr>
              <a:t>της</a:t>
            </a:r>
            <a:r>
              <a:rPr lang="en-US" sz="2400" b="1" dirty="0" smtClean="0">
                <a:solidFill>
                  <a:srgbClr val="000000"/>
                </a:solidFill>
              </a:rPr>
              <a:t> </a:t>
            </a:r>
            <a:r>
              <a:rPr lang="en-US" sz="2400" b="1" dirty="0" err="1" smtClean="0">
                <a:solidFill>
                  <a:srgbClr val="000000"/>
                </a:solidFill>
              </a:rPr>
              <a:t>κατεύθυνσης</a:t>
            </a:r>
            <a:r>
              <a:rPr lang="en-US" sz="2400" b="1" dirty="0" smtClean="0">
                <a:solidFill>
                  <a:srgbClr val="000000"/>
                </a:solidFill>
              </a:rPr>
              <a:t> </a:t>
            </a:r>
            <a:r>
              <a:rPr lang="en-US" sz="2400" b="1" dirty="0" err="1" smtClean="0">
                <a:solidFill>
                  <a:srgbClr val="000000"/>
                </a:solidFill>
              </a:rPr>
              <a:t>της</a:t>
            </a:r>
            <a:r>
              <a:rPr lang="en-US" sz="2400" b="1" dirty="0" smtClean="0">
                <a:solidFill>
                  <a:srgbClr val="000000"/>
                </a:solidFill>
              </a:rPr>
              <a:t> </a:t>
            </a:r>
            <a:r>
              <a:rPr lang="en-US" sz="2400" b="1" dirty="0" err="1" smtClean="0">
                <a:solidFill>
                  <a:srgbClr val="000000"/>
                </a:solidFill>
              </a:rPr>
              <a:t>ροής</a:t>
            </a:r>
            <a:r>
              <a:rPr lang="en-US" sz="2400" b="1" dirty="0" smtClean="0">
                <a:solidFill>
                  <a:srgbClr val="000000"/>
                </a:solidFill>
              </a:rPr>
              <a:t> </a:t>
            </a:r>
            <a:r>
              <a:rPr lang="en-US" sz="2400" b="1" dirty="0" err="1" smtClean="0">
                <a:solidFill>
                  <a:srgbClr val="000000"/>
                </a:solidFill>
              </a:rPr>
              <a:t>των</a:t>
            </a:r>
            <a:r>
              <a:rPr lang="en-US" sz="2400" b="1" dirty="0" smtClean="0">
                <a:solidFill>
                  <a:srgbClr val="000000"/>
                </a:solidFill>
              </a:rPr>
              <a:t> </a:t>
            </a:r>
            <a:r>
              <a:rPr lang="en-US" sz="2400" b="1" dirty="0" err="1" smtClean="0">
                <a:solidFill>
                  <a:srgbClr val="000000"/>
                </a:solidFill>
              </a:rPr>
              <a:t>ηλεκτρονίων</a:t>
            </a:r>
            <a:r>
              <a:rPr lang="en-US" sz="2400" b="1" dirty="0" smtClean="0">
                <a:solidFill>
                  <a:srgbClr val="000000"/>
                </a:solidFill>
              </a:rPr>
              <a:t>.</a:t>
            </a:r>
          </a:p>
          <a:p>
            <a:pPr marL="452438" indent="-452438" algn="just">
              <a:lnSpc>
                <a:spcPct val="150000"/>
              </a:lnSpc>
            </a:pPr>
            <a:r>
              <a:rPr lang="en-US" sz="2400" b="1" dirty="0" err="1" smtClean="0">
                <a:solidFill>
                  <a:srgbClr val="000000"/>
                </a:solidFill>
              </a:rPr>
              <a:t>Συνηθίζουμε</a:t>
            </a:r>
            <a:r>
              <a:rPr lang="en-US" sz="2400" b="1" dirty="0" smtClean="0">
                <a:solidFill>
                  <a:srgbClr val="000000"/>
                </a:solidFill>
              </a:rPr>
              <a:t> </a:t>
            </a:r>
            <a:r>
              <a:rPr lang="en-US" sz="2400" b="1" dirty="0" err="1" smtClean="0">
                <a:solidFill>
                  <a:srgbClr val="000000"/>
                </a:solidFill>
              </a:rPr>
              <a:t>να</a:t>
            </a:r>
            <a:r>
              <a:rPr lang="en-US" sz="2400" b="1" dirty="0" smtClean="0">
                <a:solidFill>
                  <a:srgbClr val="000000"/>
                </a:solidFill>
              </a:rPr>
              <a:t> </a:t>
            </a:r>
            <a:r>
              <a:rPr lang="en-US" sz="2400" b="1" dirty="0" err="1" smtClean="0">
                <a:solidFill>
                  <a:srgbClr val="000000"/>
                </a:solidFill>
              </a:rPr>
              <a:t>αναφερόμαστε</a:t>
            </a:r>
            <a:r>
              <a:rPr lang="en-US" sz="2400" b="1" dirty="0" smtClean="0">
                <a:solidFill>
                  <a:srgbClr val="000000"/>
                </a:solidFill>
              </a:rPr>
              <a:t> </a:t>
            </a:r>
            <a:r>
              <a:rPr lang="en-US" sz="2400" b="1" dirty="0" err="1" smtClean="0">
                <a:solidFill>
                  <a:srgbClr val="000000"/>
                </a:solidFill>
              </a:rPr>
              <a:t>στα</a:t>
            </a:r>
            <a:r>
              <a:rPr lang="en-US" sz="2400" b="1" dirty="0" smtClean="0">
                <a:solidFill>
                  <a:srgbClr val="000000"/>
                </a:solidFill>
              </a:rPr>
              <a:t> </a:t>
            </a:r>
            <a:r>
              <a:rPr lang="en-US" sz="2400" b="1" dirty="0" err="1" smtClean="0">
                <a:solidFill>
                  <a:srgbClr val="000000"/>
                </a:solidFill>
              </a:rPr>
              <a:t>κινούμενα</a:t>
            </a:r>
            <a:r>
              <a:rPr lang="en-US" sz="2400" b="1" dirty="0" smtClean="0">
                <a:solidFill>
                  <a:srgbClr val="000000"/>
                </a:solidFill>
              </a:rPr>
              <a:t> </a:t>
            </a:r>
            <a:r>
              <a:rPr lang="en-US" sz="2400" b="1" dirty="0" err="1" smtClean="0">
                <a:solidFill>
                  <a:srgbClr val="000000"/>
                </a:solidFill>
              </a:rPr>
              <a:t>φορτία</a:t>
            </a:r>
            <a:r>
              <a:rPr lang="en-US" sz="2400" b="1" dirty="0" smtClean="0">
                <a:solidFill>
                  <a:srgbClr val="000000"/>
                </a:solidFill>
              </a:rPr>
              <a:t> </a:t>
            </a:r>
            <a:r>
              <a:rPr lang="en-US" sz="2400" b="1" dirty="0" err="1" smtClean="0">
                <a:solidFill>
                  <a:srgbClr val="000000"/>
                </a:solidFill>
              </a:rPr>
              <a:t>ως</a:t>
            </a:r>
            <a:r>
              <a:rPr lang="en-US" sz="2400" b="1" dirty="0" smtClean="0">
                <a:solidFill>
                  <a:srgbClr val="000000"/>
                </a:solidFill>
              </a:rPr>
              <a:t> </a:t>
            </a:r>
            <a:r>
              <a:rPr lang="en-US" sz="2400" b="1" i="1" dirty="0" err="1" smtClean="0">
                <a:solidFill>
                  <a:srgbClr val="000000"/>
                </a:solidFill>
              </a:rPr>
              <a:t>φορείς</a:t>
            </a:r>
            <a:r>
              <a:rPr lang="en-US" sz="2400" b="1" i="1" dirty="0" smtClean="0">
                <a:solidFill>
                  <a:srgbClr val="000000"/>
                </a:solidFill>
              </a:rPr>
              <a:t> </a:t>
            </a:r>
            <a:r>
              <a:rPr lang="en-US" sz="2400" b="1" i="1" dirty="0" err="1" smtClean="0">
                <a:solidFill>
                  <a:srgbClr val="000000"/>
                </a:solidFill>
              </a:rPr>
              <a:t>φορτίου</a:t>
            </a:r>
            <a:r>
              <a:rPr lang="en-US" sz="2400" b="1" dirty="0" smtClean="0">
                <a:solidFill>
                  <a:srgbClr val="000000"/>
                </a:solidFill>
              </a:rPr>
              <a:t>.</a:t>
            </a:r>
          </a:p>
        </p:txBody>
      </p:sp>
      <p:sp>
        <p:nvSpPr>
          <p:cNvPr id="6" name="Text Box 5"/>
          <p:cNvSpPr txBox="1">
            <a:spLocks noChangeArrowheads="1"/>
          </p:cNvSpPr>
          <p:nvPr/>
        </p:nvSpPr>
        <p:spPr bwMode="auto">
          <a:xfrm>
            <a:off x="148313" y="144621"/>
            <a:ext cx="11887200" cy="707886"/>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spcBef>
                <a:spcPct val="50000"/>
              </a:spcBef>
            </a:pPr>
            <a:r>
              <a:rPr lang="el-GR" sz="4000" b="1" dirty="0" smtClean="0">
                <a:solidFill>
                  <a:srgbClr val="0F7698"/>
                </a:solidFill>
              </a:rPr>
              <a:t>Η έννοια του ηλεκτρικού ρεύματος</a:t>
            </a:r>
            <a:endParaRPr lang="en-US" sz="4000" b="1" dirty="0" smtClean="0">
              <a:solidFill>
                <a:srgbClr val="0F7698"/>
              </a:solidFill>
            </a:endParaRPr>
          </a:p>
        </p:txBody>
      </p:sp>
      <p:sp>
        <p:nvSpPr>
          <p:cNvPr id="7" name="6 - Θέση αριθμού διαφάνειας"/>
          <p:cNvSpPr>
            <a:spLocks noGrp="1"/>
          </p:cNvSpPr>
          <p:nvPr>
            <p:ph type="sldNum" sz="quarter" idx="12"/>
          </p:nvPr>
        </p:nvSpPr>
        <p:spPr/>
        <p:txBody>
          <a:bodyPr/>
          <a:lstStyle/>
          <a:p>
            <a:fld id="{C2F5A187-A889-495D-B202-899DA2CF5BAE}" type="slidenum">
              <a:rPr lang="en-US" smtClean="0"/>
              <a:pPr/>
              <a:t>99</a:t>
            </a:fld>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12660</TotalTime>
  <Words>11788</Words>
  <Application>Microsoft Office PowerPoint</Application>
  <PresentationFormat>Ευρεία οθόνη</PresentationFormat>
  <Paragraphs>1450</Paragraphs>
  <Slides>214</Slides>
  <Notes>3</Notes>
  <HiddenSlides>0</HiddenSlides>
  <MMClips>0</MMClips>
  <ScaleCrop>false</ScaleCrop>
  <HeadingPairs>
    <vt:vector size="8" baseType="variant">
      <vt:variant>
        <vt:lpstr>Γραμματοσειρές που χρησιμοποιούνται</vt:lpstr>
      </vt:variant>
      <vt:variant>
        <vt:i4>12</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214</vt:i4>
      </vt:variant>
    </vt:vector>
  </HeadingPairs>
  <TitlesOfParts>
    <vt:vector size="228" baseType="lpstr">
      <vt:lpstr>Arial</vt:lpstr>
      <vt:lpstr>Arial Unicode MS</vt:lpstr>
      <vt:lpstr>Calibri</vt:lpstr>
      <vt:lpstr>Cambria Math</vt:lpstr>
      <vt:lpstr>Lucida Grande</vt:lpstr>
      <vt:lpstr>Symbol</vt:lpstr>
      <vt:lpstr>Times New Roman</vt:lpstr>
      <vt:lpstr>Trebuchet MS</vt:lpstr>
      <vt:lpstr>Wingdings</vt:lpstr>
      <vt:lpstr>Wingdings 2</vt:lpstr>
      <vt:lpstr>Wingdings 3</vt:lpstr>
      <vt:lpstr>ヒラギノ角ゴ Pro W3</vt:lpstr>
      <vt:lpstr>Facet</vt:lpstr>
      <vt:lpstr>Equation</vt:lpstr>
      <vt:lpstr> Τμήμα Γεωλογίας Φυσική</vt:lpstr>
      <vt:lpstr>Παρουσίαση του PowerPoint</vt:lpstr>
      <vt:lpstr>Ηλεκτρικό φορτίο</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Η Έννοια του Πεδίου στη Φυσική</vt:lpstr>
      <vt:lpstr>Η Έννοια του Πεδίου στη Φυσική</vt:lpstr>
      <vt:lpstr>Η Έννοια του Πεδίου στη Φυσική</vt:lpstr>
      <vt:lpstr>Η Έννοια του Πεδίου στη Φυσική</vt:lpstr>
      <vt:lpstr>Η Έννοια του Πεδίου στη Φυσική</vt:lpstr>
      <vt:lpstr>Η Έννοια του Πεδίου στη Φυσική</vt:lpstr>
      <vt:lpstr>Παρουσίαση του PowerPoint</vt:lpstr>
      <vt:lpstr>Η Έννοια της Έντασης πεδίου</vt:lpstr>
      <vt:lpstr>Παρουσίαση του PowerPoint</vt:lpstr>
      <vt:lpstr>Παρουσίαση του PowerPoint</vt:lpstr>
      <vt:lpstr>Παρουσίαση του PowerPoint</vt:lpstr>
      <vt:lpstr>Διακριτές πηγές του πεδίου</vt:lpstr>
      <vt:lpstr>Προβλήματα υπολογισμού Έντασης Πεδίου - Διακριτές Πηγές  </vt:lpstr>
      <vt:lpstr>Προβλήματα υπολογισμού Έντασης Πεδίου - Διακριτές Πηγές  </vt:lpstr>
      <vt:lpstr>Παρουσίαση του PowerPoint</vt:lpstr>
      <vt:lpstr>Συνεχείς Κατανομές πηγών του πεδίου</vt:lpstr>
      <vt:lpstr>Συνεχείς Κατανομές πηγών του πεδίου</vt:lpstr>
      <vt:lpstr>Παραδείγματα υπολογισμού Έντασης Πεδίου  Συνεχείς Κατανομές Πηγών  </vt:lpstr>
      <vt:lpstr>Παραδείγματα υπολογισμού Έντασης Πεδίου  Συνεχείς Κατανομές Πηγών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Προβλήματα υπολογισμού Έντασης Πεδίου  με τη βοήθεια του νόμου του Gauss  </vt:lpstr>
      <vt:lpstr>Προβλήματα υπολογισμού Έντασης Πεδίου με χρήση του νόμου του Gauss </vt:lpstr>
      <vt:lpstr>Προβλήματα υπολογισμού Έντασης Πεδίου με χρήση του νόμου του Gauss </vt:lpstr>
      <vt:lpstr>Προβλήματα υπολογισμού Έντασης Πεδίου με χρήση του νόμου του Gauss </vt:lpstr>
      <vt:lpstr>Προβλήματα υπολογισμού Έντασης Πεδίου με χρήση του νόμου του Gauss </vt:lpstr>
      <vt:lpstr>Προβλήματα υπολογισμού Έντασης Πεδίου με χρήση του νόμου του Gauss </vt:lpstr>
      <vt:lpstr>Προβλήματα υπολογισμού Έντασης Πεδίου με χρήση του νόμου του Gauss </vt:lpstr>
      <vt:lpstr>Παρουσίαση του PowerPoint</vt:lpstr>
      <vt:lpstr>Παρουσίαση του PowerPoint</vt:lpstr>
      <vt:lpstr>Παρουσίαση του PowerPoint</vt:lpstr>
      <vt:lpstr>Έργο μεταβαλλόμενης δύναμης</vt:lpstr>
      <vt:lpstr>Κινητική ενέργεια και έργο</vt:lpstr>
      <vt:lpstr>Θεώρημα έργου-κινητικής ενέργειας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Συντηρητικές δυνάμεις και δυναμική ενέργεια</vt:lpstr>
      <vt:lpstr>Διαγράμματα ενέργειας και ευσταθούς και ασταθούς ισορροπίας</vt:lpstr>
      <vt:lpstr>Διαγράμματα ενέργειας και ευσταθούς και ασταθούς ισορροπίας</vt:lpstr>
      <vt:lpstr>Διαγράμματα ενέργειας και ευσταθούς και ασταθούς ισορροπίας</vt:lpstr>
      <vt:lpstr>Παρουσίαση του PowerPoint</vt:lpstr>
      <vt:lpstr>Παρουσίαση του PowerPoint</vt:lpstr>
      <vt:lpstr>Ορισμός της χωρητικότητας</vt:lpstr>
      <vt:lpstr>Παρουσίαση του PowerPoint</vt:lpstr>
      <vt:lpstr>Χωρητικότητα παράλληλων πλακών (επίπεδου πυκνωτή)</vt:lpstr>
      <vt:lpstr>Χωρητικότητα κυλινδρικού πυκνωτή</vt:lpstr>
      <vt:lpstr>Χωρητικότητα σφαιρικού πυκνωτή</vt:lpstr>
      <vt:lpstr>Παράλληλη συνδεσμολογία πυκνωτών (1)</vt:lpstr>
      <vt:lpstr>Παράλληλη συνδεσμολογία πυκνωτών (1)</vt:lpstr>
      <vt:lpstr>Συνδεσμολογία πυκνωτών σε σειρά (1)</vt:lpstr>
      <vt:lpstr>Ενέργεια φορτισμένου πυκνωτή – Σύνοψη (1)</vt:lpstr>
      <vt:lpstr>Ενέργεια φορτισμένου πυκνωτή – Σύνοψη (1)</vt:lpstr>
      <vt:lpstr>Ενέργεια φορτισμένου πυκνωτή – Σύνοψη (1)</vt:lpstr>
      <vt:lpstr>Παρουσίαση του PowerPoint</vt:lpstr>
      <vt:lpstr>Παρουσίαση του PowerPoint</vt:lpstr>
      <vt:lpstr>Παρουσίαση του PowerPoint</vt:lpstr>
      <vt:lpstr>Ρεύμα και μέτρο ταχύτητας ολίσθησης</vt:lpstr>
      <vt:lpstr>Πυκνότητα ρεύματος - Ειδική ηλεκτρική αντίσταση</vt:lpstr>
      <vt:lpstr>Παρουσίαση του PowerPoint</vt:lpstr>
      <vt:lpstr>Αντίσταση και θερμοκρασία</vt:lpstr>
      <vt:lpstr>Αντίσταση και θερμοκρασία – Γράφημα</vt:lpstr>
      <vt:lpstr>Παρουσίαση του PowerPoint</vt:lpstr>
      <vt:lpstr>Εφαρμογές των υπεραγωγών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Σύντομη ιστορική αναδρομή</vt:lpstr>
      <vt:lpstr>Σύντομη ιστορική αναδρομή</vt:lpstr>
      <vt:lpstr>Hans Christian Oersted</vt:lpstr>
      <vt:lpstr>Μαγνητικοί πόλοι</vt:lpstr>
      <vt:lpstr>Παρουσίαση του PowerPoint</vt:lpstr>
      <vt:lpstr>Ο νόμος του Gauss στον μαγνητισμό</vt:lpstr>
      <vt:lpstr>Το μαγνητικό πεδίο της Γης</vt:lpstr>
      <vt:lpstr>Μαγνητική Δύναμη</vt:lpstr>
      <vt:lpstr>Μαγνητική Δύναμη</vt:lpstr>
      <vt:lpstr>Μαγνητική Δύναμη</vt:lpstr>
      <vt:lpstr>Διαφορές μεταξύ του ηλεκτρικού και του μαγνητικού πεδίου</vt:lpstr>
      <vt:lpstr>Μονάδες μέτρησης του μαγνητικού πεδίου</vt:lpstr>
      <vt:lpstr>Παρουσίαση του PowerPoint</vt:lpstr>
      <vt:lpstr>Ρευματοφόρος Αγωγός</vt:lpstr>
      <vt:lpstr>Η δύναμη που δέχεται ένα σύρμα</vt:lpstr>
      <vt:lpstr>Η δύναμη που δέχεται ένα σύρμα</vt:lpstr>
      <vt:lpstr>Παρουσίαση του PowerPoint</vt:lpstr>
      <vt:lpstr>Παρουσίαση του PowerPoint</vt:lpstr>
      <vt:lpstr>Παρουσίαση του PowerPoint</vt:lpstr>
      <vt:lpstr>Παρουσίαση του PowerPoint</vt:lpstr>
      <vt:lpstr> Σύγκριση μαγνητικού και ηλεκτρικού πεδίου</vt:lpstr>
      <vt:lpstr>Παρουσίαση του PowerPoint</vt:lpstr>
      <vt:lpstr>Οι γραμμές του μαγνητικού πεδίου ενός βρόχου</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Μαγνητική ροπή</vt:lpstr>
      <vt:lpstr>Μαγνητική ροπή</vt:lpstr>
      <vt:lpstr>Το spin</vt:lpstr>
      <vt:lpstr>Σιδηρομαγνητισμός</vt:lpstr>
      <vt:lpstr>Σιδηρομαγνητισμός</vt:lpstr>
      <vt:lpstr>ΣιδηρομαγνητισμόςΒρόχος υστέρησης</vt:lpstr>
      <vt:lpstr>Παραμαγνητισμός</vt:lpstr>
      <vt:lpstr>Διαμαγνητισμός</vt:lpstr>
      <vt:lpstr>Το φαινόμενο Meissner</vt:lpstr>
      <vt:lpstr>M. Faraday</vt:lpstr>
      <vt:lpstr>Επαγόμενα πεδία</vt:lpstr>
      <vt:lpstr>Παρουσίαση του PowerPoint</vt:lpstr>
      <vt:lpstr>Παρουσίαση του PowerPoint</vt:lpstr>
      <vt:lpstr>ΗΕΔ λόγω κίνησης</vt:lpstr>
      <vt:lpstr>ΗΕΔ λόγω  κίνησης</vt:lpstr>
      <vt:lpstr>ΗΕΔ λόγω  κίνησης</vt:lpstr>
      <vt:lpstr>Ο κανόνας του Lenz</vt:lpstr>
      <vt:lpstr>Ο κανόνας του Lenz</vt:lpstr>
      <vt:lpstr>Παρουσίαση του PowerPoint</vt:lpstr>
      <vt:lpstr>Παρουσίαση του PowerPoint</vt:lpstr>
      <vt:lpstr>Το ηλεκτρομαγνητικό φάσμα</vt:lpstr>
      <vt:lpstr>Ορατή Ακτινοβολία (φως)</vt:lpstr>
      <vt:lpstr>Ορατή Ακτινοβολία (φως)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Το ουράνιο τόξο</vt:lpstr>
      <vt:lpstr>Το ουράνιο τόξο</vt:lpstr>
      <vt:lpstr>Παρουσίαση του PowerPoint</vt:lpstr>
      <vt:lpstr>Παρουσίαση του PowerPoint</vt:lpstr>
      <vt:lpstr>Παρουσίαση του PowerPoint</vt:lpstr>
      <vt:lpstr>Οπτικές ίνες</vt:lpstr>
      <vt:lpstr>Παρουσίαση του PowerPoint</vt:lpstr>
      <vt:lpstr>Σχηματισμός ειδώλων</vt:lpstr>
      <vt:lpstr>Παρουσίαση του PowerPoint</vt:lpstr>
      <vt:lpstr>Επίπεδο κάτοπτρο</vt:lpstr>
      <vt:lpstr>Επίπεδο κάτοπτρο</vt:lpstr>
      <vt:lpstr>Επίπεδο κάτοπτρο (Σύνοψη)</vt:lpstr>
      <vt:lpstr>Σφαιρικό κάτοπτρο</vt:lpstr>
      <vt:lpstr>Κοίλο σφαιρικό κάτοπτρο</vt:lpstr>
      <vt:lpstr>Κοίλο σφαιρικό κάτοπτρο</vt:lpstr>
      <vt:lpstr>Κυρτό σφαιρικό κάτοπτρο</vt:lpstr>
      <vt:lpstr>Σφαιρικό κάτοπτρο – Συμβάσεις πρόσημων</vt:lpstr>
      <vt:lpstr>Κοίλο σφαιρικό κάτοπτρο – Διαγράμματα κύριων ακτίνων</vt:lpstr>
      <vt:lpstr>Κοίλο σφαιρικό κάτοπτρο – Διαγράμματα κύριων ακτίνων</vt:lpstr>
      <vt:lpstr>Κυρτό σφαιρικό κάτοπτρο – Διαγράμματα κύριων ακτίνων</vt:lpstr>
      <vt:lpstr>Παρουσίαση του PowerPoint</vt:lpstr>
      <vt:lpstr>Σχηματισμός ειδώλων</vt:lpstr>
      <vt:lpstr>Σχηματισμός ειδώλων</vt:lpstr>
      <vt:lpstr>Σχηματισμός ειδώλων</vt:lpstr>
      <vt:lpstr>Συμβάσεις πρόσημων</vt:lpstr>
      <vt:lpstr>Γραφική μέθοδος εύρεσης ειδώλου- Συγκλίνων φακός</vt:lpstr>
      <vt:lpstr>Γραφική μέθοδος εύρεσης ειδώλου- Αποκλίνων φακός</vt:lpstr>
      <vt:lpstr>Γραφική μέθοδος εύρεσης ειδώλου</vt:lpstr>
      <vt:lpstr>Γραφική μέθοδος εύρεσης ειδώλου</vt:lpstr>
      <vt:lpstr>Γραφική μέθοδος εύρεσης ειδώλου</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Φυσική I</dc:title>
  <dc:creator>panagiota</dc:creator>
  <cp:lastModifiedBy>Κροντηράς Χριστόφορος</cp:lastModifiedBy>
  <cp:revision>1286</cp:revision>
  <dcterms:created xsi:type="dcterms:W3CDTF">2017-09-29T10:14:54Z</dcterms:created>
  <dcterms:modified xsi:type="dcterms:W3CDTF">2021-01-14T14:41:17Z</dcterms:modified>
</cp:coreProperties>
</file>