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44"/>
  </p:notesMasterIdLst>
  <p:sldIdLst>
    <p:sldId id="307" r:id="rId2"/>
    <p:sldId id="317" r:id="rId3"/>
    <p:sldId id="319" r:id="rId4"/>
    <p:sldId id="297" r:id="rId5"/>
    <p:sldId id="305" r:id="rId6"/>
    <p:sldId id="334" r:id="rId7"/>
    <p:sldId id="258" r:id="rId8"/>
    <p:sldId id="301" r:id="rId9"/>
    <p:sldId id="298" r:id="rId10"/>
    <p:sldId id="306" r:id="rId11"/>
    <p:sldId id="299" r:id="rId12"/>
    <p:sldId id="257" r:id="rId13"/>
    <p:sldId id="314" r:id="rId14"/>
    <p:sldId id="335" r:id="rId15"/>
    <p:sldId id="295" r:id="rId16"/>
    <p:sldId id="303" r:id="rId17"/>
    <p:sldId id="332" r:id="rId18"/>
    <p:sldId id="260" r:id="rId19"/>
    <p:sldId id="280" r:id="rId20"/>
    <p:sldId id="294" r:id="rId21"/>
    <p:sldId id="304" r:id="rId22"/>
    <p:sldId id="277" r:id="rId23"/>
    <p:sldId id="316" r:id="rId24"/>
    <p:sldId id="261" r:id="rId25"/>
    <p:sldId id="318" r:id="rId26"/>
    <p:sldId id="325" r:id="rId27"/>
    <p:sldId id="310" r:id="rId28"/>
    <p:sldId id="311" r:id="rId29"/>
    <p:sldId id="312" r:id="rId30"/>
    <p:sldId id="320" r:id="rId31"/>
    <p:sldId id="326" r:id="rId32"/>
    <p:sldId id="321" r:id="rId33"/>
    <p:sldId id="322" r:id="rId34"/>
    <p:sldId id="323" r:id="rId35"/>
    <p:sldId id="324" r:id="rId36"/>
    <p:sldId id="313" r:id="rId37"/>
    <p:sldId id="327" r:id="rId38"/>
    <p:sldId id="328" r:id="rId39"/>
    <p:sldId id="329" r:id="rId40"/>
    <p:sldId id="330" r:id="rId41"/>
    <p:sldId id="331" r:id="rId42"/>
    <p:sldId id="333" r:id="rId43"/>
  </p:sldIdLst>
  <p:sldSz cx="9144000" cy="6858000" type="screen4x3"/>
  <p:notesSz cx="6858000" cy="9144000"/>
  <p:defaultTextStyle>
    <a:defPPr>
      <a:defRPr lang="el-GR"/>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E9E9"/>
    <a:srgbClr val="00CC66"/>
    <a:srgbClr val="C6F7FE"/>
    <a:srgbClr val="281EF8"/>
    <a:srgbClr val="F6CD20"/>
    <a:srgbClr val="FF9900"/>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8" autoAdjust="0"/>
    <p:restoredTop sz="94645" autoAdjust="0"/>
  </p:normalViewPr>
  <p:slideViewPr>
    <p:cSldViewPr>
      <p:cViewPr>
        <p:scale>
          <a:sx n="70" d="100"/>
          <a:sy n="70" d="100"/>
        </p:scale>
        <p:origin x="-1627" y="-1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71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Θέση κεφαλίδας 1">
            <a:extLst>
              <a:ext uri="{FF2B5EF4-FFF2-40B4-BE49-F238E27FC236}"/>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a:defRPr/>
            </a:pPr>
            <a:endParaRPr lang="el-GR"/>
          </a:p>
        </p:txBody>
      </p:sp>
      <p:sp>
        <p:nvSpPr>
          <p:cNvPr id="3" name="Θέση ημερομηνίας 2">
            <a:extLst>
              <a:ext uri="{FF2B5EF4-FFF2-40B4-BE49-F238E27FC236}"/>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a:defRPr/>
            </a:pPr>
            <a:fld id="{2946B05F-75D4-4A16-841D-D7D8B3A4A2DC}" type="datetimeFigureOut">
              <a:rPr lang="el-GR"/>
              <a:pPr>
                <a:defRPr/>
              </a:pPr>
              <a:t>25/2/2020</a:t>
            </a:fld>
            <a:endParaRPr lang="el-GR"/>
          </a:p>
        </p:txBody>
      </p:sp>
      <p:sp>
        <p:nvSpPr>
          <p:cNvPr id="4" name="Θέση εικόνας διαφάνειας 3">
            <a:extLst>
              <a:ext uri="{FF2B5EF4-FFF2-40B4-BE49-F238E27FC236}"/>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a:extLst>
              <a:ext uri="{FF2B5EF4-FFF2-40B4-BE49-F238E27FC236}"/>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noProof="0"/>
              <a:t>Στυλ υποδείγματος κειμένου</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6" name="Θέση υποσέλιδου 5">
            <a:extLst>
              <a:ext uri="{FF2B5EF4-FFF2-40B4-BE49-F238E27FC236}"/>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a:defRPr/>
            </a:pPr>
            <a:endParaRPr lang="el-GR"/>
          </a:p>
        </p:txBody>
      </p:sp>
      <p:sp>
        <p:nvSpPr>
          <p:cNvPr id="7" name="Θέση αριθμού διαφάνειας 6">
            <a:extLst>
              <a:ext uri="{FF2B5EF4-FFF2-40B4-BE49-F238E27FC236}"/>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08AEF4B-ADA1-4D20-8B90-51EBA6D1122D}" type="slidenum">
              <a:rPr lang="el-GR" altLang="en-US"/>
              <a:pPr>
                <a:defRPr/>
              </a:pPr>
              <a:t>‹#›</a:t>
            </a:fld>
            <a:endParaRPr lang="el-GR"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5734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7348" name="3 - Θέση αριθμού διαφάνειας"/>
          <p:cNvSpPr>
            <a:spLocks noGrp="1"/>
          </p:cNvSpPr>
          <p:nvPr>
            <p:ph type="sldNum" sz="quarter" idx="5"/>
          </p:nvPr>
        </p:nvSpPr>
        <p:spPr bwMode="auto">
          <a:noFill/>
          <a:ln>
            <a:miter lim="800000"/>
            <a:headEnd/>
            <a:tailEnd/>
          </a:ln>
        </p:spPr>
        <p:txBody>
          <a:bodyPr/>
          <a:lstStyle/>
          <a:p>
            <a:fld id="{0DAC5595-8BCA-4C58-95FA-32BEC4071714}" type="slidenum">
              <a:rPr lang="el-GR" altLang="en-US" smtClean="0"/>
              <a:pPr/>
              <a:t>36</a:t>
            </a:fld>
            <a:endParaRPr lang="el-GR"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Θέση ημερομηνίας 3">
            <a:extLst>
              <a:ext uri="{FF2B5EF4-FFF2-40B4-BE49-F238E27FC236}"/>
            </a:extLst>
          </p:cNvPr>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7B015868-CFD8-41AE-A813-33EA76FA5643}" type="datetimeFigureOut">
              <a:rPr lang="el-GR"/>
              <a:pPr>
                <a:defRPr/>
              </a:pPr>
              <a:t>25/2/2020</a:t>
            </a:fld>
            <a:endParaRPr lang="el-GR"/>
          </a:p>
        </p:txBody>
      </p:sp>
      <p:sp>
        <p:nvSpPr>
          <p:cNvPr id="5" name="Θέση υποσέλιδου 4">
            <a:extLst>
              <a:ext uri="{FF2B5EF4-FFF2-40B4-BE49-F238E27FC236}"/>
            </a:extLst>
          </p:cNvPr>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Θέση αριθμού διαφάνειας 5">
            <a:extLst>
              <a:ext uri="{FF2B5EF4-FFF2-40B4-BE49-F238E27FC236}"/>
            </a:extLst>
          </p:cNvPr>
          <p:cNvSpPr>
            <a:spLocks noGrp="1"/>
          </p:cNvSpPr>
          <p:nvPr>
            <p:ph type="sldNum" sz="quarter" idx="12"/>
          </p:nvPr>
        </p:nvSpPr>
        <p:spPr/>
        <p:txBody>
          <a:bodyPr/>
          <a:lstStyle>
            <a:lvl1pPr>
              <a:defRPr>
                <a:latin typeface="Times New Roman" pitchFamily="18" charset="0"/>
              </a:defRPr>
            </a:lvl1pPr>
          </a:lstStyle>
          <a:p>
            <a:pPr>
              <a:defRPr/>
            </a:pPr>
            <a:fld id="{F19CA92D-2E57-4CD2-8301-6D4F0C415C08}" type="slidenum">
              <a:rPr lang="el-GR" altLang="en-US"/>
              <a:pPr>
                <a:defRPr/>
              </a:pPr>
              <a:t>‹#›</a:t>
            </a:fld>
            <a:endParaRPr lang="el-GR"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Kλικ για επεξεργασία του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a:extLst>
              <a:ext uri="{FF2B5EF4-FFF2-40B4-BE49-F238E27FC236}"/>
            </a:extLst>
          </p:cNvPr>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40C794A9-A5CE-4A40-9D55-72129359ED6F}" type="datetimeFigureOut">
              <a:rPr lang="el-GR"/>
              <a:pPr>
                <a:defRPr/>
              </a:pPr>
              <a:t>25/2/2020</a:t>
            </a:fld>
            <a:endParaRPr lang="el-GR"/>
          </a:p>
        </p:txBody>
      </p:sp>
      <p:sp>
        <p:nvSpPr>
          <p:cNvPr id="5" name="Θέση υποσέλιδου 4">
            <a:extLst>
              <a:ext uri="{FF2B5EF4-FFF2-40B4-BE49-F238E27FC236}"/>
            </a:extLst>
          </p:cNvPr>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Θέση αριθμού διαφάνειας 5">
            <a:extLst>
              <a:ext uri="{FF2B5EF4-FFF2-40B4-BE49-F238E27FC236}"/>
            </a:extLst>
          </p:cNvPr>
          <p:cNvSpPr>
            <a:spLocks noGrp="1"/>
          </p:cNvSpPr>
          <p:nvPr>
            <p:ph type="sldNum" sz="quarter" idx="12"/>
          </p:nvPr>
        </p:nvSpPr>
        <p:spPr/>
        <p:txBody>
          <a:bodyPr/>
          <a:lstStyle>
            <a:lvl1pPr>
              <a:defRPr>
                <a:latin typeface="Times New Roman" pitchFamily="18" charset="0"/>
              </a:defRPr>
            </a:lvl1pPr>
          </a:lstStyle>
          <a:p>
            <a:pPr>
              <a:defRPr/>
            </a:pPr>
            <a:fld id="{E9220036-8A08-4968-9755-9CA55C88465A}" type="slidenum">
              <a:rPr lang="el-GR" altLang="en-US"/>
              <a:pPr>
                <a:defRPr/>
              </a:pPr>
              <a:t>‹#›</a:t>
            </a:fld>
            <a:endParaRPr lang="el-GR"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a:extLst>
              <a:ext uri="{FF2B5EF4-FFF2-40B4-BE49-F238E27FC236}"/>
            </a:extLst>
          </p:cNvPr>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6F2478A2-D64A-449D-A08F-E7BD28BB9C08}" type="datetimeFigureOut">
              <a:rPr lang="el-GR"/>
              <a:pPr>
                <a:defRPr/>
              </a:pPr>
              <a:t>25/2/2020</a:t>
            </a:fld>
            <a:endParaRPr lang="el-GR"/>
          </a:p>
        </p:txBody>
      </p:sp>
      <p:sp>
        <p:nvSpPr>
          <p:cNvPr id="5" name="Θέση υποσέλιδου 4">
            <a:extLst>
              <a:ext uri="{FF2B5EF4-FFF2-40B4-BE49-F238E27FC236}"/>
            </a:extLst>
          </p:cNvPr>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Θέση αριθμού διαφάνειας 5">
            <a:extLst>
              <a:ext uri="{FF2B5EF4-FFF2-40B4-BE49-F238E27FC236}"/>
            </a:extLst>
          </p:cNvPr>
          <p:cNvSpPr>
            <a:spLocks noGrp="1"/>
          </p:cNvSpPr>
          <p:nvPr>
            <p:ph type="sldNum" sz="quarter" idx="12"/>
          </p:nvPr>
        </p:nvSpPr>
        <p:spPr/>
        <p:txBody>
          <a:bodyPr/>
          <a:lstStyle>
            <a:lvl1pPr>
              <a:defRPr>
                <a:latin typeface="Times New Roman" pitchFamily="18" charset="0"/>
              </a:defRPr>
            </a:lvl1pPr>
          </a:lstStyle>
          <a:p>
            <a:pPr>
              <a:defRPr/>
            </a:pPr>
            <a:fld id="{4C4EAE98-6E91-42EB-96C5-1F9B5B8C855D}" type="slidenum">
              <a:rPr lang="el-GR" altLang="en-US"/>
              <a:pPr>
                <a:defRPr/>
              </a:pPr>
              <a:t>‹#›</a:t>
            </a:fld>
            <a:endParaRPr lang="el-GR"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Kλικ για επεξεργασία του τίτλου</a:t>
            </a:r>
            <a:endParaRPr lang="el-GR"/>
          </a:p>
        </p:txBody>
      </p:sp>
      <p:sp>
        <p:nvSpPr>
          <p:cNvPr id="3" name="Θέση περιεχομένου 2"/>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a:extLst>
              <a:ext uri="{FF2B5EF4-FFF2-40B4-BE49-F238E27FC236}"/>
            </a:extLst>
          </p:cNvPr>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27535B21-0178-4CD3-97E2-C14C2FABA09E}" type="datetimeFigureOut">
              <a:rPr lang="el-GR"/>
              <a:pPr>
                <a:defRPr/>
              </a:pPr>
              <a:t>25/2/2020</a:t>
            </a:fld>
            <a:endParaRPr lang="el-GR"/>
          </a:p>
        </p:txBody>
      </p:sp>
      <p:sp>
        <p:nvSpPr>
          <p:cNvPr id="5" name="Θέση υποσέλιδου 4">
            <a:extLst>
              <a:ext uri="{FF2B5EF4-FFF2-40B4-BE49-F238E27FC236}"/>
            </a:extLst>
          </p:cNvPr>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Θέση αριθμού διαφάνειας 5">
            <a:extLst>
              <a:ext uri="{FF2B5EF4-FFF2-40B4-BE49-F238E27FC236}"/>
            </a:extLst>
          </p:cNvPr>
          <p:cNvSpPr>
            <a:spLocks noGrp="1"/>
          </p:cNvSpPr>
          <p:nvPr>
            <p:ph type="sldNum" sz="quarter" idx="12"/>
          </p:nvPr>
        </p:nvSpPr>
        <p:spPr/>
        <p:txBody>
          <a:bodyPr/>
          <a:lstStyle>
            <a:lvl1pPr>
              <a:defRPr>
                <a:latin typeface="Times New Roman" pitchFamily="18" charset="0"/>
              </a:defRPr>
            </a:lvl1pPr>
          </a:lstStyle>
          <a:p>
            <a:pPr>
              <a:defRPr/>
            </a:pPr>
            <a:fld id="{8607181E-1753-4E6F-AC56-07BAB6940C63}" type="slidenum">
              <a:rPr lang="el-GR" altLang="en-US"/>
              <a:pPr>
                <a:defRPr/>
              </a:pPr>
              <a:t>‹#›</a:t>
            </a:fld>
            <a:endParaRPr lang="el-GR"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Θέση ημερομηνίας 3">
            <a:extLst>
              <a:ext uri="{FF2B5EF4-FFF2-40B4-BE49-F238E27FC236}"/>
            </a:extLst>
          </p:cNvPr>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7A3A39FF-0D88-4519-B7A1-4B00CA2CACBA}" type="datetimeFigureOut">
              <a:rPr lang="el-GR"/>
              <a:pPr>
                <a:defRPr/>
              </a:pPr>
              <a:t>25/2/2020</a:t>
            </a:fld>
            <a:endParaRPr lang="el-GR"/>
          </a:p>
        </p:txBody>
      </p:sp>
      <p:sp>
        <p:nvSpPr>
          <p:cNvPr id="5" name="Θέση υποσέλιδου 4">
            <a:extLst>
              <a:ext uri="{FF2B5EF4-FFF2-40B4-BE49-F238E27FC236}"/>
            </a:extLst>
          </p:cNvPr>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Θέση αριθμού διαφάνειας 5">
            <a:extLst>
              <a:ext uri="{FF2B5EF4-FFF2-40B4-BE49-F238E27FC236}"/>
            </a:extLst>
          </p:cNvPr>
          <p:cNvSpPr>
            <a:spLocks noGrp="1"/>
          </p:cNvSpPr>
          <p:nvPr>
            <p:ph type="sldNum" sz="quarter" idx="12"/>
          </p:nvPr>
        </p:nvSpPr>
        <p:spPr/>
        <p:txBody>
          <a:bodyPr/>
          <a:lstStyle>
            <a:lvl1pPr>
              <a:defRPr>
                <a:latin typeface="Times New Roman" pitchFamily="18" charset="0"/>
              </a:defRPr>
            </a:lvl1pPr>
          </a:lstStyle>
          <a:p>
            <a:pPr>
              <a:defRPr/>
            </a:pPr>
            <a:fld id="{337B8451-6F5A-4D12-B152-48A093C57A07}" type="slidenum">
              <a:rPr lang="el-GR" altLang="en-US"/>
              <a:pPr>
                <a:defRPr/>
              </a:pPr>
              <a:t>‹#›</a:t>
            </a:fld>
            <a:endParaRPr lang="el-GR"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Kλικ για επεξεργασία του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a:extLst>
              <a:ext uri="{FF2B5EF4-FFF2-40B4-BE49-F238E27FC236}"/>
            </a:extLst>
          </p:cNvPr>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43F65507-0C12-4D13-A291-5E7627BFC52F}" type="datetimeFigureOut">
              <a:rPr lang="el-GR"/>
              <a:pPr>
                <a:defRPr/>
              </a:pPr>
              <a:t>25/2/2020</a:t>
            </a:fld>
            <a:endParaRPr lang="el-GR"/>
          </a:p>
        </p:txBody>
      </p:sp>
      <p:sp>
        <p:nvSpPr>
          <p:cNvPr id="6" name="Θέση υποσέλιδου 5">
            <a:extLst>
              <a:ext uri="{FF2B5EF4-FFF2-40B4-BE49-F238E27FC236}"/>
            </a:extLst>
          </p:cNvPr>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7" name="Θέση αριθμού διαφάνειας 6">
            <a:extLst>
              <a:ext uri="{FF2B5EF4-FFF2-40B4-BE49-F238E27FC236}"/>
            </a:extLst>
          </p:cNvPr>
          <p:cNvSpPr>
            <a:spLocks noGrp="1"/>
          </p:cNvSpPr>
          <p:nvPr>
            <p:ph type="sldNum" sz="quarter" idx="12"/>
          </p:nvPr>
        </p:nvSpPr>
        <p:spPr/>
        <p:txBody>
          <a:bodyPr/>
          <a:lstStyle>
            <a:lvl1pPr>
              <a:defRPr>
                <a:latin typeface="Times New Roman" pitchFamily="18" charset="0"/>
              </a:defRPr>
            </a:lvl1pPr>
          </a:lstStyle>
          <a:p>
            <a:pPr>
              <a:defRPr/>
            </a:pPr>
            <a:fld id="{EACE4C54-244E-48D7-AB47-986B4B970B31}" type="slidenum">
              <a:rPr lang="el-GR" altLang="en-US"/>
              <a:pPr>
                <a:defRPr/>
              </a:pPr>
              <a:t>‹#›</a:t>
            </a:fld>
            <a:endParaRPr lang="el-GR"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a:extLst>
              <a:ext uri="{FF2B5EF4-FFF2-40B4-BE49-F238E27FC236}"/>
            </a:extLst>
          </p:cNvPr>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B2953C98-9FE4-497D-A7EB-48354470B77E}" type="datetimeFigureOut">
              <a:rPr lang="el-GR"/>
              <a:pPr>
                <a:defRPr/>
              </a:pPr>
              <a:t>25/2/2020</a:t>
            </a:fld>
            <a:endParaRPr lang="el-GR"/>
          </a:p>
        </p:txBody>
      </p:sp>
      <p:sp>
        <p:nvSpPr>
          <p:cNvPr id="8" name="Θέση υποσέλιδου 7">
            <a:extLst>
              <a:ext uri="{FF2B5EF4-FFF2-40B4-BE49-F238E27FC236}"/>
            </a:extLst>
          </p:cNvPr>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9" name="Θέση αριθμού διαφάνειας 8">
            <a:extLst>
              <a:ext uri="{FF2B5EF4-FFF2-40B4-BE49-F238E27FC236}"/>
            </a:extLst>
          </p:cNvPr>
          <p:cNvSpPr>
            <a:spLocks noGrp="1"/>
          </p:cNvSpPr>
          <p:nvPr>
            <p:ph type="sldNum" sz="quarter" idx="12"/>
          </p:nvPr>
        </p:nvSpPr>
        <p:spPr/>
        <p:txBody>
          <a:bodyPr/>
          <a:lstStyle>
            <a:lvl1pPr>
              <a:defRPr>
                <a:latin typeface="Times New Roman" pitchFamily="18" charset="0"/>
              </a:defRPr>
            </a:lvl1pPr>
          </a:lstStyle>
          <a:p>
            <a:pPr>
              <a:defRPr/>
            </a:pPr>
            <a:fld id="{FCCA2D1C-5C57-4515-A3F7-DA3FD2E33D11}" type="slidenum">
              <a:rPr lang="el-GR" altLang="en-US"/>
              <a:pPr>
                <a:defRPr/>
              </a:pPr>
              <a:t>‹#›</a:t>
            </a:fld>
            <a:endParaRPr lang="el-GR"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Kλικ για επεξεργασία του τίτλου</a:t>
            </a:r>
            <a:endParaRPr lang="el-GR"/>
          </a:p>
        </p:txBody>
      </p:sp>
      <p:sp>
        <p:nvSpPr>
          <p:cNvPr id="3" name="Θέση ημερομηνίας 2">
            <a:extLst>
              <a:ext uri="{FF2B5EF4-FFF2-40B4-BE49-F238E27FC236}"/>
            </a:extLst>
          </p:cNvPr>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85528C05-C95A-452B-85F7-21EB1DC5934A}" type="datetimeFigureOut">
              <a:rPr lang="el-GR"/>
              <a:pPr>
                <a:defRPr/>
              </a:pPr>
              <a:t>25/2/2020</a:t>
            </a:fld>
            <a:endParaRPr lang="el-GR"/>
          </a:p>
        </p:txBody>
      </p:sp>
      <p:sp>
        <p:nvSpPr>
          <p:cNvPr id="4" name="Θέση υποσέλιδου 3">
            <a:extLst>
              <a:ext uri="{FF2B5EF4-FFF2-40B4-BE49-F238E27FC236}"/>
            </a:extLst>
          </p:cNvPr>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5" name="Θέση αριθμού διαφάνειας 4">
            <a:extLst>
              <a:ext uri="{FF2B5EF4-FFF2-40B4-BE49-F238E27FC236}"/>
            </a:extLst>
          </p:cNvPr>
          <p:cNvSpPr>
            <a:spLocks noGrp="1"/>
          </p:cNvSpPr>
          <p:nvPr>
            <p:ph type="sldNum" sz="quarter" idx="12"/>
          </p:nvPr>
        </p:nvSpPr>
        <p:spPr/>
        <p:txBody>
          <a:bodyPr/>
          <a:lstStyle>
            <a:lvl1pPr>
              <a:defRPr>
                <a:latin typeface="Times New Roman" pitchFamily="18" charset="0"/>
              </a:defRPr>
            </a:lvl1pPr>
          </a:lstStyle>
          <a:p>
            <a:pPr>
              <a:defRPr/>
            </a:pPr>
            <a:fld id="{6692945E-A908-4C31-B117-64074CDEC353}" type="slidenum">
              <a:rPr lang="el-GR" altLang="en-US"/>
              <a:pPr>
                <a:defRPr/>
              </a:pPr>
              <a:t>‹#›</a:t>
            </a:fld>
            <a:endParaRPr lang="el-GR"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a:extLst>
              <a:ext uri="{FF2B5EF4-FFF2-40B4-BE49-F238E27FC236}"/>
            </a:extLst>
          </p:cNvPr>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C2C9E668-A045-4230-9F26-7AD4972B6DF3}" type="datetimeFigureOut">
              <a:rPr lang="el-GR"/>
              <a:pPr>
                <a:defRPr/>
              </a:pPr>
              <a:t>25/2/2020</a:t>
            </a:fld>
            <a:endParaRPr lang="el-GR"/>
          </a:p>
        </p:txBody>
      </p:sp>
      <p:sp>
        <p:nvSpPr>
          <p:cNvPr id="3" name="Θέση υποσέλιδου 2">
            <a:extLst>
              <a:ext uri="{FF2B5EF4-FFF2-40B4-BE49-F238E27FC236}"/>
            </a:extLst>
          </p:cNvPr>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4" name="Θέση αριθμού διαφάνειας 3">
            <a:extLst>
              <a:ext uri="{FF2B5EF4-FFF2-40B4-BE49-F238E27FC236}"/>
            </a:extLst>
          </p:cNvPr>
          <p:cNvSpPr>
            <a:spLocks noGrp="1"/>
          </p:cNvSpPr>
          <p:nvPr>
            <p:ph type="sldNum" sz="quarter" idx="12"/>
          </p:nvPr>
        </p:nvSpPr>
        <p:spPr/>
        <p:txBody>
          <a:bodyPr/>
          <a:lstStyle>
            <a:lvl1pPr>
              <a:defRPr>
                <a:latin typeface="Times New Roman" pitchFamily="18" charset="0"/>
              </a:defRPr>
            </a:lvl1pPr>
          </a:lstStyle>
          <a:p>
            <a:pPr>
              <a:defRPr/>
            </a:pPr>
            <a:fld id="{7B60ADCA-99AD-4D31-94D9-6B47912E6E1E}" type="slidenum">
              <a:rPr lang="el-GR" altLang="en-US"/>
              <a:pPr>
                <a:defRPr/>
              </a:pPr>
              <a:t>‹#›</a:t>
            </a:fld>
            <a:endParaRPr lang="el-GR"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Θέση ημερομηνίας 4">
            <a:extLst>
              <a:ext uri="{FF2B5EF4-FFF2-40B4-BE49-F238E27FC236}"/>
            </a:extLst>
          </p:cNvPr>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B8652C54-FA78-4D62-86B3-8539D039B841}" type="datetimeFigureOut">
              <a:rPr lang="el-GR"/>
              <a:pPr>
                <a:defRPr/>
              </a:pPr>
              <a:t>25/2/2020</a:t>
            </a:fld>
            <a:endParaRPr lang="el-GR"/>
          </a:p>
        </p:txBody>
      </p:sp>
      <p:sp>
        <p:nvSpPr>
          <p:cNvPr id="6" name="Θέση υποσέλιδου 5">
            <a:extLst>
              <a:ext uri="{FF2B5EF4-FFF2-40B4-BE49-F238E27FC236}"/>
            </a:extLst>
          </p:cNvPr>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7" name="Θέση αριθμού διαφάνειας 6">
            <a:extLst>
              <a:ext uri="{FF2B5EF4-FFF2-40B4-BE49-F238E27FC236}"/>
            </a:extLst>
          </p:cNvPr>
          <p:cNvSpPr>
            <a:spLocks noGrp="1"/>
          </p:cNvSpPr>
          <p:nvPr>
            <p:ph type="sldNum" sz="quarter" idx="12"/>
          </p:nvPr>
        </p:nvSpPr>
        <p:spPr/>
        <p:txBody>
          <a:bodyPr/>
          <a:lstStyle>
            <a:lvl1pPr>
              <a:defRPr>
                <a:latin typeface="Times New Roman" pitchFamily="18" charset="0"/>
              </a:defRPr>
            </a:lvl1pPr>
          </a:lstStyle>
          <a:p>
            <a:pPr>
              <a:defRPr/>
            </a:pPr>
            <a:fld id="{B80596C7-BF5F-41AA-836F-F10AF32BE951}" type="slidenum">
              <a:rPr lang="el-GR" altLang="en-US"/>
              <a:pPr>
                <a:defRPr/>
              </a:pPr>
              <a:t>‹#›</a:t>
            </a:fld>
            <a:endParaRPr lang="el-GR"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Θέση εικόνας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μια εικόνα</a:t>
            </a:r>
            <a:endParaRPr lang="el-GR" noProof="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Θέση ημερομηνίας 4">
            <a:extLst>
              <a:ext uri="{FF2B5EF4-FFF2-40B4-BE49-F238E27FC236}"/>
            </a:extLst>
          </p:cNvPr>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0046C49A-09AA-4773-9C34-FB61ADCFCDF3}" type="datetimeFigureOut">
              <a:rPr lang="el-GR"/>
              <a:pPr>
                <a:defRPr/>
              </a:pPr>
              <a:t>25/2/2020</a:t>
            </a:fld>
            <a:endParaRPr lang="el-GR"/>
          </a:p>
        </p:txBody>
      </p:sp>
      <p:sp>
        <p:nvSpPr>
          <p:cNvPr id="6" name="Θέση υποσέλιδου 5">
            <a:extLst>
              <a:ext uri="{FF2B5EF4-FFF2-40B4-BE49-F238E27FC236}"/>
            </a:extLst>
          </p:cNvPr>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7" name="Θέση αριθμού διαφάνειας 6">
            <a:extLst>
              <a:ext uri="{FF2B5EF4-FFF2-40B4-BE49-F238E27FC236}"/>
            </a:extLst>
          </p:cNvPr>
          <p:cNvSpPr>
            <a:spLocks noGrp="1"/>
          </p:cNvSpPr>
          <p:nvPr>
            <p:ph type="sldNum" sz="quarter" idx="12"/>
          </p:nvPr>
        </p:nvSpPr>
        <p:spPr/>
        <p:txBody>
          <a:bodyPr/>
          <a:lstStyle>
            <a:lvl1pPr>
              <a:defRPr>
                <a:latin typeface="Times New Roman" pitchFamily="18" charset="0"/>
              </a:defRPr>
            </a:lvl1pPr>
          </a:lstStyle>
          <a:p>
            <a:pPr>
              <a:defRPr/>
            </a:pPr>
            <a:fld id="{CEBAAACE-8817-486F-BF08-9615178242B8}" type="slidenum">
              <a:rPr lang="el-GR" altLang="en-US"/>
              <a:pPr>
                <a:defRPr/>
              </a:pPr>
              <a:t>‹#›</a:t>
            </a:fld>
            <a:endParaRPr lang="el-GR"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9AB5E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ltLang="en-US" smtClean="0"/>
              <a:t>Στυλ κύριου τίτλου</a:t>
            </a:r>
          </a:p>
        </p:txBody>
      </p:sp>
      <p:sp>
        <p:nvSpPr>
          <p:cNvPr id="1027" name="Θέση κειμένου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ltLang="en-US" smtClean="0"/>
              <a:t>Στυλ υποδείγματος κειμένου</a:t>
            </a:r>
          </a:p>
          <a:p>
            <a:pPr lvl="1"/>
            <a:r>
              <a:rPr lang="el-GR" altLang="en-US" smtClean="0"/>
              <a:t>Δεύτερου επιπέδου</a:t>
            </a:r>
          </a:p>
          <a:p>
            <a:pPr lvl="2"/>
            <a:r>
              <a:rPr lang="el-GR" altLang="en-US" smtClean="0"/>
              <a:t>Τρίτου επιπέδου</a:t>
            </a:r>
          </a:p>
          <a:p>
            <a:pPr lvl="3"/>
            <a:r>
              <a:rPr lang="el-GR" altLang="en-US" smtClean="0"/>
              <a:t>Τέταρτου επιπέδου</a:t>
            </a:r>
          </a:p>
          <a:p>
            <a:pPr lvl="4"/>
            <a:r>
              <a:rPr lang="el-GR" altLang="en-US" smtClean="0"/>
              <a:t>Πέμπτου επιπέδου</a:t>
            </a:r>
          </a:p>
        </p:txBody>
      </p:sp>
      <p:sp>
        <p:nvSpPr>
          <p:cNvPr id="4" name="Θέση ημερομηνίας 3">
            <a:extLst>
              <a:ext uri="{FF2B5EF4-FFF2-40B4-BE49-F238E27FC236}"/>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0D9BDC69-F566-4D7A-873C-9AF20E427462}" type="datetimeFigureOut">
              <a:rPr lang="el-GR"/>
              <a:pPr>
                <a:defRPr/>
              </a:pPr>
              <a:t>25/2/2020</a:t>
            </a:fld>
            <a:endParaRPr lang="el-GR"/>
          </a:p>
        </p:txBody>
      </p:sp>
      <p:sp>
        <p:nvSpPr>
          <p:cNvPr id="5" name="Θέση υποσέλιδου 4">
            <a:extLst>
              <a:ext uri="{FF2B5EF4-FFF2-40B4-BE49-F238E27FC236}"/>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l-GR"/>
          </a:p>
        </p:txBody>
      </p:sp>
      <p:sp>
        <p:nvSpPr>
          <p:cNvPr id="6" name="Θέση αριθμού διαφάνειας 5">
            <a:extLst>
              <a:ext uri="{FF2B5EF4-FFF2-40B4-BE49-F238E27FC236}"/>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a:defRPr/>
            </a:pPr>
            <a:fld id="{81C0A544-BE52-4CF7-A289-F49BB38FE82D}" type="slidenum">
              <a:rPr lang="el-GR" altLang="en-US"/>
              <a:pPr>
                <a:defRPr/>
              </a:pPr>
              <a:t>‹#›</a:t>
            </a:fld>
            <a:endParaRPr lang="el-GR" altLang="en-US"/>
          </a:p>
        </p:txBody>
      </p:sp>
    </p:spTree>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3 - Εικόνα" descr="DSC_0795.JPG"/>
          <p:cNvPicPr>
            <a:picLocks noChangeAspect="1"/>
          </p:cNvPicPr>
          <p:nvPr/>
        </p:nvPicPr>
        <p:blipFill>
          <a:blip r:embed="rId2" cstate="email"/>
          <a:srcRect/>
          <a:stretch>
            <a:fillRect/>
          </a:stretch>
        </p:blipFill>
        <p:spPr bwMode="auto">
          <a:xfrm>
            <a:off x="-571500" y="0"/>
            <a:ext cx="10287000" cy="6858000"/>
          </a:xfrm>
          <a:prstGeom prst="rect">
            <a:avLst/>
          </a:prstGeom>
          <a:noFill/>
          <a:ln w="9525">
            <a:noFill/>
            <a:miter lim="800000"/>
            <a:headEnd/>
            <a:tailEnd/>
          </a:ln>
        </p:spPr>
      </p:pic>
      <p:sp>
        <p:nvSpPr>
          <p:cNvPr id="13315" name="1 - Τίτλος"/>
          <p:cNvSpPr>
            <a:spLocks noGrp="1"/>
          </p:cNvSpPr>
          <p:nvPr>
            <p:ph type="title"/>
          </p:nvPr>
        </p:nvSpPr>
        <p:spPr>
          <a:xfrm>
            <a:off x="250825" y="1916113"/>
            <a:ext cx="8642350" cy="2808287"/>
          </a:xfrm>
        </p:spPr>
        <p:txBody>
          <a:bodyPr/>
          <a:lstStyle/>
          <a:p>
            <a:pPr eaLnBrk="1" hangingPunct="1"/>
            <a:r>
              <a:rPr lang="el-GR" altLang="en-US" sz="4000" b="1" i="1" dirty="0" smtClean="0"/>
              <a:t>Κεφάλαιο </a:t>
            </a:r>
            <a:r>
              <a:rPr lang="en-US" altLang="en-US" sz="4000" b="1" i="1" dirty="0" smtClean="0"/>
              <a:t>1</a:t>
            </a:r>
            <a:r>
              <a:rPr lang="el-GR" altLang="en-US" sz="4000" b="1" i="1" baseline="30000" dirty="0" smtClean="0"/>
              <a:t>ο</a:t>
            </a:r>
            <a:r>
              <a:rPr lang="el-GR" altLang="en-US" sz="4000" b="1" i="1" dirty="0" smtClean="0"/>
              <a:t>: Οι Ελληνίδες Οροσειρές</a:t>
            </a:r>
            <a:r>
              <a:rPr lang="en-US" altLang="en-US" b="1" i="1" dirty="0" smtClean="0"/>
              <a:t/>
            </a:r>
            <a:br>
              <a:rPr lang="en-US" altLang="en-US" b="1" i="1" dirty="0" smtClean="0"/>
            </a:br>
            <a:endParaRPr lang="el-GR" altLang="en-US" sz="4000" b="1" dirty="0" smtClean="0"/>
          </a:p>
        </p:txBody>
      </p:sp>
      <p:pic>
        <p:nvPicPr>
          <p:cNvPr id="13316" name="Εικόνα 12"/>
          <p:cNvPicPr>
            <a:picLocks noChangeAspect="1"/>
          </p:cNvPicPr>
          <p:nvPr/>
        </p:nvPicPr>
        <p:blipFill>
          <a:blip r:embed="rId3"/>
          <a:srcRect/>
          <a:stretch>
            <a:fillRect/>
          </a:stretch>
        </p:blipFill>
        <p:spPr bwMode="auto">
          <a:xfrm>
            <a:off x="179388" y="188913"/>
            <a:ext cx="3694112" cy="1389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2 - Θέση περιεχομένου"/>
          <p:cNvSpPr>
            <a:spLocks noGrp="1"/>
          </p:cNvSpPr>
          <p:nvPr>
            <p:ph idx="1"/>
          </p:nvPr>
        </p:nvSpPr>
        <p:spPr>
          <a:xfrm>
            <a:off x="285750" y="1571625"/>
            <a:ext cx="8643938" cy="4857750"/>
          </a:xfrm>
          <a:solidFill>
            <a:schemeClr val="bg2"/>
          </a:solidFill>
        </p:spPr>
        <p:txBody>
          <a:bodyPr/>
          <a:lstStyle/>
          <a:p>
            <a:pPr algn="just"/>
            <a:r>
              <a:rPr lang="el-GR" altLang="en-US" sz="2000" smtClean="0"/>
              <a:t>Με την απόσυρση της θεωρίας των γεωσυγκλίνων οι ενότητες των Ελληνίδων Οροσειρών θα πρέπει να ενταχθούν στα πλαίσια της θεωρίας των λιθοσφαιρικών πλακών. </a:t>
            </a:r>
          </a:p>
          <a:p>
            <a:pPr algn="just"/>
            <a:r>
              <a:rPr lang="el-GR" altLang="en-US" sz="2000" smtClean="0"/>
              <a:t>Έτσι προκύπτουν νέοι όροι κατ’ αναλογία όρων της διεθνούς βιβλιογραφίας που εισήχθησαν σταδικά από την δεκαετία του 1970. </a:t>
            </a:r>
          </a:p>
          <a:p>
            <a:pPr algn="just"/>
            <a:r>
              <a:rPr lang="el-GR" altLang="en-US" sz="2000" smtClean="0"/>
              <a:t>Γιατί όμως υπάρχει ανάγκη για την εισαγωγή νέων όρων; </a:t>
            </a:r>
          </a:p>
          <a:p>
            <a:pPr algn="just"/>
            <a:r>
              <a:rPr lang="el-GR" altLang="en-US" sz="2000" smtClean="0"/>
              <a:t>Ας υποθέσουμε για παράδειγμα την ύπαρξη των οφιολιθικών συμπλεγμάτων που είναι επωθημένα σε ένα ηπειρωτικό περιθώριο. Αυτή η γεωλογική καταγραφή παραπέμπει στη διαπίστωση ότι υπολείμματα τμήματος ωκεάνιου φλοιού έχουν ενσωματωθεί στον ηπειρωτικό φλοιό και προέρχονται από μια γεωλογική διεργασία που σχετίζεται με την συρραφή διαφορετικής σύστασης τμημάτων του γήινου φλοιού σε ένα νέο σύνολο. Αυτή λοιπόν η νέα σχέση με την έννοια της ζώνης χάνεται και δεν μπορεί να αποδωθεί. </a:t>
            </a:r>
          </a:p>
          <a:p>
            <a:pPr algn="just"/>
            <a:endParaRPr lang="el-GR" altLang="en-US" sz="2000" smtClean="0"/>
          </a:p>
          <a:p>
            <a:endParaRPr lang="el-GR" altLang="en-US" sz="2000" smtClean="0"/>
          </a:p>
        </p:txBody>
      </p:sp>
      <p:sp>
        <p:nvSpPr>
          <p:cNvPr id="22531" name="Rectangle 2" descr="Large confetti"/>
          <p:cNvSpPr txBox="1">
            <a:spLocks noChangeArrowheads="1"/>
          </p:cNvSpPr>
          <p:nvPr/>
        </p:nvSpPr>
        <p:spPr bwMode="auto">
          <a:xfrm>
            <a:off x="250825" y="246063"/>
            <a:ext cx="8713788" cy="806450"/>
          </a:xfrm>
          <a:prstGeom prst="rect">
            <a:avLst/>
          </a:prstGeom>
          <a:solidFill>
            <a:schemeClr val="accent2"/>
          </a:solidFill>
          <a:ln w="9525">
            <a:noFill/>
            <a:miter lim="800000"/>
            <a:headEnd/>
            <a:tailEnd/>
          </a:ln>
        </p:spPr>
        <p:txBody>
          <a:bodyPr/>
          <a:lstStyle/>
          <a:p>
            <a:pPr algn="ctr" eaLnBrk="1" hangingPunct="1"/>
            <a:r>
              <a:rPr lang="el-GR" altLang="el-GR" sz="3600" b="1">
                <a:latin typeface="Calibri" pitchFamily="34" charset="0"/>
              </a:rPr>
              <a:t>Νέα στοιχεία της γεωλογίας των Ελληνίδων</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descr="Large confetti"/>
          <p:cNvSpPr txBox="1">
            <a:spLocks noChangeArrowheads="1"/>
          </p:cNvSpPr>
          <p:nvPr/>
        </p:nvSpPr>
        <p:spPr bwMode="auto">
          <a:xfrm>
            <a:off x="900113" y="44450"/>
            <a:ext cx="7559675" cy="527050"/>
          </a:xfrm>
          <a:prstGeom prst="rect">
            <a:avLst/>
          </a:prstGeom>
          <a:solidFill>
            <a:schemeClr val="accent2"/>
          </a:solidFill>
          <a:ln w="9525">
            <a:noFill/>
            <a:miter lim="800000"/>
            <a:headEnd/>
            <a:tailEnd/>
          </a:ln>
        </p:spPr>
        <p:txBody>
          <a:bodyPr/>
          <a:lstStyle/>
          <a:p>
            <a:pPr algn="ctr" eaLnBrk="1" hangingPunct="1"/>
            <a:r>
              <a:rPr lang="el-GR" altLang="el-GR" sz="3200" b="1">
                <a:latin typeface="Calibri" pitchFamily="34" charset="0"/>
              </a:rPr>
              <a:t>Οι Μεσοζωικές Ελληνίδες</a:t>
            </a:r>
          </a:p>
        </p:txBody>
      </p:sp>
      <p:pic>
        <p:nvPicPr>
          <p:cNvPr id="23555" name="5 - Εικόνα" descr="paleoalps12"/>
          <p:cNvPicPr>
            <a:picLocks noChangeAspect="1" noChangeArrowheads="1"/>
          </p:cNvPicPr>
          <p:nvPr/>
        </p:nvPicPr>
        <p:blipFill>
          <a:blip r:embed="rId2"/>
          <a:srcRect b="10161"/>
          <a:stretch>
            <a:fillRect/>
          </a:stretch>
        </p:blipFill>
        <p:spPr bwMode="auto">
          <a:xfrm>
            <a:off x="1992313" y="642938"/>
            <a:ext cx="5445125" cy="5286375"/>
          </a:xfrm>
          <a:prstGeom prst="rect">
            <a:avLst/>
          </a:prstGeom>
          <a:noFill/>
          <a:ln w="9525">
            <a:noFill/>
            <a:miter lim="800000"/>
            <a:headEnd/>
            <a:tailEnd/>
          </a:ln>
        </p:spPr>
      </p:pic>
      <p:sp>
        <p:nvSpPr>
          <p:cNvPr id="23556" name="6 - TextBox"/>
          <p:cNvSpPr txBox="1">
            <a:spLocks noChangeArrowheads="1"/>
          </p:cNvSpPr>
          <p:nvPr/>
        </p:nvSpPr>
        <p:spPr bwMode="auto">
          <a:xfrm>
            <a:off x="0" y="5956300"/>
            <a:ext cx="9144000" cy="830263"/>
          </a:xfrm>
          <a:prstGeom prst="rect">
            <a:avLst/>
          </a:prstGeom>
          <a:solidFill>
            <a:schemeClr val="bg2"/>
          </a:solidFill>
          <a:ln w="9525">
            <a:noFill/>
            <a:miter lim="800000"/>
            <a:headEnd/>
            <a:tailEnd/>
          </a:ln>
        </p:spPr>
        <p:txBody>
          <a:bodyPr>
            <a:spAutoFit/>
          </a:bodyPr>
          <a:lstStyle/>
          <a:p>
            <a:pPr eaLnBrk="1" hangingPunct="1"/>
            <a:r>
              <a:rPr lang="el-GR" altLang="en-US" sz="1600"/>
              <a:t>Παλαιογεωγραφικός γεωτεκτονικός χάρτης της δυτικής Τηθύος - Μέσο Ιουρασικό. Η Πέρμο-Τριαδική Τηθύς αντιστοιχεί στην Πάλαιοτηθύ. Στο χάρτη φαίνονται οι θέσεις των λιθοσφαιρικών ενοτήτων Απούλιας , Πελαγονικής και ωκεανού  Πίνδου. ΜΕ: λιθοτεκτονική ενότητα  Μεντερέ, ΤΑ: πλατφόρμα των Ταυρίδων.</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39">
            <a:extLst>
              <a:ext uri="{FF2B5EF4-FFF2-40B4-BE49-F238E27FC236}"/>
            </a:extLst>
          </p:cNvPr>
          <p:cNvSpPr>
            <a:spLocks noChangeArrowheads="1"/>
          </p:cNvSpPr>
          <p:nvPr/>
        </p:nvSpPr>
        <p:spPr bwMode="auto">
          <a:xfrm>
            <a:off x="107950" y="1412875"/>
            <a:ext cx="8856663" cy="4894263"/>
          </a:xfrm>
          <a:prstGeom prst="rect">
            <a:avLst/>
          </a:prstGeom>
          <a:solidFill>
            <a:schemeClr val="bg2"/>
          </a:solidFill>
          <a:ln>
            <a:noFill/>
          </a:ln>
        </p:spPr>
        <p:txBody>
          <a:bodyPr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457200" indent="-457200">
              <a:buFontTx/>
              <a:buAutoNum type="arabicPeriod"/>
              <a:defRPr/>
            </a:pPr>
            <a:r>
              <a:rPr lang="el-GR" dirty="0">
                <a:latin typeface="+mj-lt"/>
              </a:rPr>
              <a:t>Οι παλιές </a:t>
            </a:r>
            <a:r>
              <a:rPr lang="el-GR" dirty="0" err="1">
                <a:latin typeface="+mj-lt"/>
              </a:rPr>
              <a:t>ορογενετικές</a:t>
            </a:r>
            <a:r>
              <a:rPr lang="el-GR" dirty="0">
                <a:latin typeface="+mj-lt"/>
              </a:rPr>
              <a:t> δομές στα πετρώματα των Ελληνίδων οροσειρών π.χ. </a:t>
            </a:r>
            <a:r>
              <a:rPr lang="el-GR" dirty="0" err="1">
                <a:latin typeface="+mj-lt"/>
              </a:rPr>
              <a:t>Βαρήσκιας</a:t>
            </a:r>
            <a:r>
              <a:rPr lang="el-GR" dirty="0">
                <a:latin typeface="+mj-lt"/>
              </a:rPr>
              <a:t> ή </a:t>
            </a:r>
            <a:r>
              <a:rPr lang="el-GR" dirty="0" err="1">
                <a:latin typeface="+mj-lt"/>
              </a:rPr>
              <a:t>Καδόμιας</a:t>
            </a:r>
            <a:r>
              <a:rPr lang="el-GR" dirty="0">
                <a:latin typeface="+mj-lt"/>
              </a:rPr>
              <a:t> ηλικίας δύσκολα ανιχνεύονται λόγω της </a:t>
            </a:r>
            <a:r>
              <a:rPr lang="el-GR" dirty="0" smtClean="0">
                <a:latin typeface="+mj-lt"/>
              </a:rPr>
              <a:t>υπέρθεσης της Αλπικής ορογένεσης. </a:t>
            </a:r>
            <a:endParaRPr lang="el-GR" dirty="0">
              <a:latin typeface="+mj-lt"/>
            </a:endParaRPr>
          </a:p>
          <a:p>
            <a:pPr marL="457200" indent="-457200">
              <a:buFontTx/>
              <a:buAutoNum type="arabicPeriod"/>
              <a:defRPr/>
            </a:pPr>
            <a:r>
              <a:rPr lang="el-GR" dirty="0">
                <a:latin typeface="+mj-lt"/>
              </a:rPr>
              <a:t>Οι προϋπάρχουσες ορογενέσεις ανιχνεύονται κατά τεκμήριο με </a:t>
            </a:r>
            <a:r>
              <a:rPr lang="el-GR" dirty="0" err="1">
                <a:latin typeface="+mj-lt"/>
              </a:rPr>
              <a:t>γεωχρονολόγηση</a:t>
            </a:r>
            <a:r>
              <a:rPr lang="el-GR" dirty="0">
                <a:latin typeface="+mj-lt"/>
              </a:rPr>
              <a:t> ή/και γεωχημική ανάλυση. Οι αναλύσεις αυτές είναι εξειδικευμένες, έχουν μεγάλο κόστος και οι περισσότερες από αυτές έγιναν τις δύο τελευταίες δεκαετίες. Αν θέλαμε να εικάσουμε για το μέλλον κατά την προσεχή δεκαετία είναι πολύ πιθανό η υπάρχουσα γνώση να αλλάξει </a:t>
            </a:r>
            <a:r>
              <a:rPr lang="el-GR" dirty="0" smtClean="0">
                <a:latin typeface="+mj-lt"/>
              </a:rPr>
              <a:t>σημαντικά και μαζί της η εικόνα της Γεωλογίας της Ελλάδας. </a:t>
            </a:r>
            <a:endParaRPr lang="el-GR" dirty="0">
              <a:latin typeface="+mj-lt"/>
            </a:endParaRPr>
          </a:p>
          <a:p>
            <a:pPr marL="457200" indent="-457200">
              <a:buFontTx/>
              <a:buAutoNum type="arabicPeriod"/>
              <a:defRPr/>
            </a:pPr>
            <a:r>
              <a:rPr lang="el-GR" dirty="0">
                <a:latin typeface="+mj-lt"/>
              </a:rPr>
              <a:t>Η παλαιογεωγραφική διάρθρωση των Ελληνίδων Οροσειρών δεν έχει διευκρινιστεί πλήρως όπως θα δείτε και σε πολλά σημεία του βιβλίου. </a:t>
            </a:r>
          </a:p>
        </p:txBody>
      </p:sp>
      <p:sp>
        <p:nvSpPr>
          <p:cNvPr id="22531" name="Rectangle 2" descr="Large confetti">
            <a:extLst>
              <a:ext uri="{FF2B5EF4-FFF2-40B4-BE49-F238E27FC236}"/>
            </a:extLst>
          </p:cNvPr>
          <p:cNvSpPr txBox="1">
            <a:spLocks noChangeArrowheads="1"/>
          </p:cNvSpPr>
          <p:nvPr/>
        </p:nvSpPr>
        <p:spPr bwMode="auto">
          <a:xfrm>
            <a:off x="71438" y="101600"/>
            <a:ext cx="8964612" cy="1095375"/>
          </a:xfrm>
          <a:prstGeom prst="rect">
            <a:avLst/>
          </a:prstGeom>
          <a:solidFill>
            <a:schemeClr val="accent2"/>
          </a:solidFill>
          <a:ln w="9525">
            <a:noFill/>
            <a:miter lim="800000"/>
            <a:headEnd/>
            <a:tailEnd/>
          </a:ln>
        </p:spPr>
        <p:txBody>
          <a:bodyPr/>
          <a:lstStyle/>
          <a:p>
            <a:pPr algn="ctr" eaLnBrk="1" hangingPunct="1">
              <a:defRPr/>
            </a:pPr>
            <a:r>
              <a:rPr lang="el-GR" sz="3200" b="1" dirty="0">
                <a:latin typeface="+mj-lt"/>
              </a:rPr>
              <a:t>Γιατί η θεωρία της τεκτονικής της προσαυξήσεως δεν είχε ευρεία χρήση στις Ελληνίδες</a:t>
            </a:r>
            <a:endParaRPr lang="el-GR" altLang="el-GR" sz="3200" b="1" dirty="0">
              <a:latin typeface="+mj-l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descr="Large confetti">
            <a:extLst>
              <a:ext uri="{FF2B5EF4-FFF2-40B4-BE49-F238E27FC236}"/>
            </a:extLst>
          </p:cNvPr>
          <p:cNvSpPr txBox="1">
            <a:spLocks noChangeArrowheads="1"/>
          </p:cNvSpPr>
          <p:nvPr/>
        </p:nvSpPr>
        <p:spPr bwMode="auto">
          <a:xfrm>
            <a:off x="1258888" y="115888"/>
            <a:ext cx="6481762" cy="806450"/>
          </a:xfrm>
          <a:prstGeom prst="rect">
            <a:avLst/>
          </a:prstGeom>
          <a:solidFill>
            <a:schemeClr val="accent2">
              <a:lumMod val="75000"/>
            </a:schemeClr>
          </a:solidFill>
          <a:ln w="9525">
            <a:noFill/>
            <a:miter lim="800000"/>
            <a:headEnd/>
            <a:tailEnd/>
          </a:ln>
        </p:spPr>
        <p:txBody>
          <a:bodyPr anchor="ctr"/>
          <a:lstStyle/>
          <a:p>
            <a:pPr algn="ctr" eaLnBrk="1" hangingPunct="1">
              <a:defRPr/>
            </a:pPr>
            <a:r>
              <a:rPr lang="el-GR" altLang="el-GR" sz="3600" b="1" dirty="0">
                <a:solidFill>
                  <a:schemeClr val="bg1"/>
                </a:solidFill>
                <a:latin typeface="Calibri" pitchFamily="34" charset="0"/>
              </a:rPr>
              <a:t>Η τεκτονική της προσαύξησης</a:t>
            </a:r>
            <a:endParaRPr lang="el-GR" altLang="el-GR" sz="2800" b="1" dirty="0">
              <a:solidFill>
                <a:schemeClr val="bg1"/>
              </a:solidFill>
              <a:latin typeface="Calibri" pitchFamily="34" charset="0"/>
            </a:endParaRPr>
          </a:p>
        </p:txBody>
      </p:sp>
      <p:sp>
        <p:nvSpPr>
          <p:cNvPr id="5" name="4 - TextBox">
            <a:extLst>
              <a:ext uri="{FF2B5EF4-FFF2-40B4-BE49-F238E27FC236}"/>
            </a:extLst>
          </p:cNvPr>
          <p:cNvSpPr txBox="1"/>
          <p:nvPr/>
        </p:nvSpPr>
        <p:spPr>
          <a:xfrm>
            <a:off x="285750" y="1203325"/>
            <a:ext cx="8501063" cy="5262563"/>
          </a:xfrm>
          <a:prstGeom prst="rect">
            <a:avLst/>
          </a:prstGeom>
          <a:solidFill>
            <a:schemeClr val="bg2"/>
          </a:solidFill>
        </p:spPr>
        <p:txBody>
          <a:bodyPr>
            <a:spAutoFit/>
          </a:bodyPr>
          <a:lstStyle/>
          <a:p>
            <a:pPr algn="just" eaLnBrk="1" hangingPunct="1">
              <a:defRPr/>
            </a:pPr>
            <a:r>
              <a:rPr lang="el-GR" dirty="0">
                <a:latin typeface="+mj-lt"/>
              </a:rPr>
              <a:t>Η </a:t>
            </a:r>
            <a:r>
              <a:rPr lang="el-GR" b="1" i="1" dirty="0" err="1">
                <a:latin typeface="+mj-lt"/>
              </a:rPr>
              <a:t>λιθοτεκτονική</a:t>
            </a:r>
            <a:r>
              <a:rPr lang="el-GR" b="1" i="1" dirty="0">
                <a:latin typeface="+mj-lt"/>
              </a:rPr>
              <a:t> ενότητα</a:t>
            </a:r>
            <a:r>
              <a:rPr lang="el-GR" dirty="0">
                <a:latin typeface="+mj-lt"/>
              </a:rPr>
              <a:t> ορίζεται ως μια γεωλογική ενότητα δομικών στοιχείων ή των χαρακτηριστικών της παραμόρφωσης, των αμοιβαίων σχέσεων των πετρωμάτων, της προέλευσης ή της γεωλογικής εξέλιξής της. Μια </a:t>
            </a:r>
            <a:r>
              <a:rPr lang="el-GR" dirty="0" err="1">
                <a:latin typeface="+mj-lt"/>
              </a:rPr>
              <a:t>λιθοτεκτονική</a:t>
            </a:r>
            <a:r>
              <a:rPr lang="el-GR" dirty="0">
                <a:latin typeface="+mj-lt"/>
              </a:rPr>
              <a:t> ενότητα μπορεί να περιλαμβάνει πυριγενή, ιζηματογενή ή μεταμορφωμένα πετρώματα. Τα όρια της ενότητας μπορεί να έχουν σχηματισθεί με την απόθεση της ακολουθίας των πετρωμάτων ή από διείσδυση ή μεγάλα ρήγματα. </a:t>
            </a:r>
          </a:p>
          <a:p>
            <a:pPr algn="just" eaLnBrk="1" hangingPunct="1">
              <a:defRPr/>
            </a:pPr>
            <a:endParaRPr lang="el-GR" dirty="0">
              <a:latin typeface="+mj-lt"/>
            </a:endParaRPr>
          </a:p>
          <a:p>
            <a:pPr algn="just" eaLnBrk="1" hangingPunct="1">
              <a:defRPr/>
            </a:pPr>
            <a:r>
              <a:rPr lang="el-GR" dirty="0">
                <a:latin typeface="+mj-lt"/>
              </a:rPr>
              <a:t>Στην συνέχεια θα εισαχθούν οι όροι: </a:t>
            </a:r>
          </a:p>
          <a:p>
            <a:pPr algn="ctr" eaLnBrk="1" hangingPunct="1">
              <a:defRPr/>
            </a:pPr>
            <a:r>
              <a:rPr lang="el-GR" b="1" i="1" dirty="0" err="1">
                <a:latin typeface="+mj-lt"/>
              </a:rPr>
              <a:t>λιθοσφαιρική</a:t>
            </a:r>
            <a:r>
              <a:rPr lang="el-GR" b="1" i="1" dirty="0">
                <a:latin typeface="+mj-lt"/>
              </a:rPr>
              <a:t> ενότητα</a:t>
            </a:r>
            <a:r>
              <a:rPr lang="el-GR" i="1" dirty="0">
                <a:latin typeface="+mj-lt"/>
              </a:rPr>
              <a:t>, </a:t>
            </a:r>
          </a:p>
          <a:p>
            <a:pPr algn="ctr" eaLnBrk="1" hangingPunct="1">
              <a:defRPr/>
            </a:pPr>
            <a:r>
              <a:rPr lang="el-GR" b="1" i="1" dirty="0">
                <a:latin typeface="+mj-lt"/>
              </a:rPr>
              <a:t>εξωτική λιθοσφαιρική ενότητα</a:t>
            </a:r>
            <a:r>
              <a:rPr lang="el-GR" i="1" dirty="0">
                <a:latin typeface="+mj-lt"/>
              </a:rPr>
              <a:t>, </a:t>
            </a:r>
          </a:p>
          <a:p>
            <a:pPr algn="ctr" eaLnBrk="1" hangingPunct="1">
              <a:defRPr/>
            </a:pPr>
            <a:r>
              <a:rPr lang="el-GR" b="1" i="1" dirty="0">
                <a:latin typeface="+mj-lt"/>
              </a:rPr>
              <a:t>σύνθετη λιθοσφαιρική ενότητα</a:t>
            </a:r>
            <a:r>
              <a:rPr lang="el-GR" i="1" dirty="0">
                <a:latin typeface="+mj-lt"/>
              </a:rPr>
              <a:t>, </a:t>
            </a:r>
          </a:p>
          <a:p>
            <a:pPr algn="ctr" eaLnBrk="1" hangingPunct="1">
              <a:defRPr/>
            </a:pPr>
            <a:r>
              <a:rPr lang="el-GR" b="1" i="1" dirty="0" err="1">
                <a:latin typeface="+mj-lt"/>
              </a:rPr>
              <a:t>μεγα</a:t>
            </a:r>
            <a:r>
              <a:rPr lang="el-GR" b="1" i="1" dirty="0">
                <a:latin typeface="+mj-lt"/>
              </a:rPr>
              <a:t>-</a:t>
            </a:r>
            <a:r>
              <a:rPr lang="el-GR" b="1" i="1" dirty="0" err="1">
                <a:latin typeface="+mj-lt"/>
              </a:rPr>
              <a:t>λιθοσφαιρική</a:t>
            </a:r>
            <a:r>
              <a:rPr lang="el-GR" dirty="0">
                <a:latin typeface="+mj-lt"/>
              </a:rPr>
              <a:t>. </a:t>
            </a:r>
            <a:endParaRPr lang="el-G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descr="Large confetti">
            <a:extLst>
              <a:ext uri="{FF2B5EF4-FFF2-40B4-BE49-F238E27FC236}"/>
            </a:extLst>
          </p:cNvPr>
          <p:cNvSpPr txBox="1">
            <a:spLocks noChangeArrowheads="1"/>
          </p:cNvSpPr>
          <p:nvPr/>
        </p:nvSpPr>
        <p:spPr bwMode="auto">
          <a:xfrm>
            <a:off x="1258888" y="115888"/>
            <a:ext cx="6481762" cy="806450"/>
          </a:xfrm>
          <a:prstGeom prst="rect">
            <a:avLst/>
          </a:prstGeom>
          <a:solidFill>
            <a:schemeClr val="accent2">
              <a:lumMod val="75000"/>
            </a:schemeClr>
          </a:solidFill>
          <a:ln w="9525">
            <a:noFill/>
            <a:miter lim="800000"/>
            <a:headEnd/>
            <a:tailEnd/>
          </a:ln>
        </p:spPr>
        <p:txBody>
          <a:bodyPr anchor="ctr"/>
          <a:lstStyle/>
          <a:p>
            <a:pPr algn="ctr" eaLnBrk="1" hangingPunct="1">
              <a:defRPr/>
            </a:pPr>
            <a:r>
              <a:rPr lang="el-GR" altLang="el-GR" sz="3600" b="1" dirty="0">
                <a:solidFill>
                  <a:schemeClr val="bg1"/>
                </a:solidFill>
                <a:latin typeface="Calibri" pitchFamily="34" charset="0"/>
              </a:rPr>
              <a:t>Η τεκτονική της προσαύξησης</a:t>
            </a:r>
            <a:endParaRPr lang="el-GR" altLang="el-GR" sz="2800" b="1" dirty="0">
              <a:solidFill>
                <a:schemeClr val="bg1"/>
              </a:solidFill>
              <a:latin typeface="Calibri" pitchFamily="34" charset="0"/>
            </a:endParaRPr>
          </a:p>
        </p:txBody>
      </p:sp>
      <p:sp>
        <p:nvSpPr>
          <p:cNvPr id="5" name="4 - Ορθογώνιο"/>
          <p:cNvSpPr/>
          <p:nvPr/>
        </p:nvSpPr>
        <p:spPr>
          <a:xfrm>
            <a:off x="357188" y="1071563"/>
            <a:ext cx="8429625" cy="5507037"/>
          </a:xfrm>
          <a:prstGeom prst="rect">
            <a:avLst/>
          </a:prstGeom>
          <a:solidFill>
            <a:schemeClr val="accent3">
              <a:lumMod val="60000"/>
              <a:lumOff val="40000"/>
            </a:schemeClr>
          </a:solidFill>
        </p:spPr>
        <p:txBody>
          <a:bodyPr>
            <a:spAutoFit/>
          </a:bodyPr>
          <a:lstStyle/>
          <a:p>
            <a:pPr marL="20638" algn="just" eaLnBrk="1" hangingPunct="1">
              <a:lnSpc>
                <a:spcPct val="115000"/>
              </a:lnSpc>
              <a:defRPr/>
            </a:pPr>
            <a:r>
              <a:rPr lang="el-GR" sz="1800" dirty="0">
                <a:latin typeface="Calibri" pitchFamily="34" charset="0"/>
                <a:ea typeface="Calibri" pitchFamily="34" charset="0"/>
                <a:cs typeface="Times New Roman" pitchFamily="18" charset="0"/>
              </a:rPr>
              <a:t>Η </a:t>
            </a:r>
            <a:r>
              <a:rPr lang="el-GR" sz="1800" dirty="0" err="1">
                <a:latin typeface="Calibri" pitchFamily="34" charset="0"/>
                <a:ea typeface="Calibri" pitchFamily="34" charset="0"/>
                <a:cs typeface="Times New Roman" pitchFamily="18" charset="0"/>
              </a:rPr>
              <a:t>λιθοσφαιρική</a:t>
            </a:r>
            <a:r>
              <a:rPr lang="el-GR" sz="1800" dirty="0">
                <a:latin typeface="Calibri" pitchFamily="34" charset="0"/>
                <a:ea typeface="Calibri" pitchFamily="34" charset="0"/>
                <a:cs typeface="Times New Roman" pitchFamily="18" charset="0"/>
              </a:rPr>
              <a:t> ενότητα = τμήμα του φλοιού με κοινά γεωλογικά χαρακτηριστικά, οριοθετούνται από τις παρακείμενές τους με ζώνες υψηλής παραμόρφωσης. Κοινά γεωλογικά χαρακτηριστικά: </a:t>
            </a:r>
            <a:r>
              <a:rPr lang="el-GR" sz="1800" b="1" dirty="0">
                <a:latin typeface="Calibri" pitchFamily="34" charset="0"/>
                <a:ea typeface="Calibri" pitchFamily="34" charset="0"/>
                <a:cs typeface="Times New Roman" pitchFamily="18" charset="0"/>
              </a:rPr>
              <a:t>εσωτερική ομοιογένεια</a:t>
            </a:r>
            <a:r>
              <a:rPr lang="el-GR" sz="1800" dirty="0">
                <a:latin typeface="Calibri" pitchFamily="34" charset="0"/>
                <a:ea typeface="Calibri" pitchFamily="34" charset="0"/>
                <a:cs typeface="Times New Roman" pitchFamily="18" charset="0"/>
              </a:rPr>
              <a:t> και </a:t>
            </a:r>
            <a:r>
              <a:rPr lang="el-GR" sz="1800" b="1" dirty="0">
                <a:latin typeface="Calibri" pitchFamily="34" charset="0"/>
                <a:ea typeface="Calibri" pitchFamily="34" charset="0"/>
                <a:cs typeface="Times New Roman" pitchFamily="18" charset="0"/>
              </a:rPr>
              <a:t>συνέχεια</a:t>
            </a:r>
            <a:r>
              <a:rPr lang="el-GR" sz="1800" dirty="0">
                <a:latin typeface="Calibri" pitchFamily="34" charset="0"/>
                <a:ea typeface="Calibri" pitchFamily="34" charset="0"/>
                <a:cs typeface="Times New Roman" pitchFamily="18" charset="0"/>
              </a:rPr>
              <a:t> στην </a:t>
            </a:r>
            <a:r>
              <a:rPr lang="el-GR" sz="1800" dirty="0" err="1">
                <a:latin typeface="Calibri" pitchFamily="34" charset="0"/>
                <a:ea typeface="Calibri" pitchFamily="34" charset="0"/>
                <a:cs typeface="Times New Roman" pitchFamily="18" charset="0"/>
              </a:rPr>
              <a:t>στρωματογραφική</a:t>
            </a:r>
            <a:r>
              <a:rPr lang="el-GR" sz="1800" dirty="0">
                <a:latin typeface="Calibri" pitchFamily="34" charset="0"/>
                <a:ea typeface="Calibri" pitchFamily="34" charset="0"/>
                <a:cs typeface="Times New Roman" pitchFamily="18" charset="0"/>
              </a:rPr>
              <a:t> διάρθρωση, </a:t>
            </a:r>
            <a:r>
              <a:rPr lang="el-GR" sz="1800" b="1" dirty="0">
                <a:latin typeface="Calibri" pitchFamily="34" charset="0"/>
                <a:ea typeface="Calibri" pitchFamily="34" charset="0"/>
                <a:cs typeface="Times New Roman" pitchFamily="18" charset="0"/>
              </a:rPr>
              <a:t>διακριτό τεκτονικό στυλ</a:t>
            </a:r>
            <a:r>
              <a:rPr lang="el-GR" sz="1800" dirty="0">
                <a:latin typeface="Calibri" pitchFamily="34" charset="0"/>
                <a:ea typeface="Calibri" pitchFamily="34" charset="0"/>
                <a:cs typeface="Times New Roman" pitchFamily="18" charset="0"/>
              </a:rPr>
              <a:t> και </a:t>
            </a:r>
            <a:r>
              <a:rPr lang="el-GR" sz="1800" b="1" dirty="0">
                <a:latin typeface="Calibri" pitchFamily="34" charset="0"/>
                <a:ea typeface="Calibri" pitchFamily="34" charset="0"/>
                <a:cs typeface="Times New Roman" pitchFamily="18" charset="0"/>
              </a:rPr>
              <a:t>γεωλογική ιστορία</a:t>
            </a:r>
            <a:r>
              <a:rPr lang="el-GR" sz="1800" dirty="0">
                <a:latin typeface="Calibri" pitchFamily="34" charset="0"/>
                <a:ea typeface="Calibri" pitchFamily="34" charset="0"/>
                <a:cs typeface="Times New Roman" pitchFamily="18" charset="0"/>
              </a:rPr>
              <a:t> σε σχέση με γειτονικές περιοχές. </a:t>
            </a:r>
          </a:p>
          <a:p>
            <a:pPr marL="20638" algn="just" eaLnBrk="1" hangingPunct="1">
              <a:lnSpc>
                <a:spcPct val="115000"/>
              </a:lnSpc>
              <a:defRPr/>
            </a:pPr>
            <a:endParaRPr lang="el-GR" sz="1800" dirty="0">
              <a:latin typeface="Calibri" pitchFamily="34" charset="0"/>
              <a:ea typeface="Calibri" pitchFamily="34" charset="0"/>
              <a:cs typeface="Times New Roman" pitchFamily="18" charset="0"/>
            </a:endParaRPr>
          </a:p>
          <a:p>
            <a:pPr marL="20638" algn="just" eaLnBrk="1" hangingPunct="1">
              <a:lnSpc>
                <a:spcPct val="115000"/>
              </a:lnSpc>
              <a:defRPr/>
            </a:pPr>
            <a:r>
              <a:rPr lang="el-GR" sz="1800" dirty="0">
                <a:latin typeface="Calibri" pitchFamily="34" charset="0"/>
                <a:ea typeface="Calibri" pitchFamily="34" charset="0"/>
                <a:cs typeface="Times New Roman" pitchFamily="18" charset="0"/>
              </a:rPr>
              <a:t>Μπορεί να αποτελείται από μια ή περισσότερες </a:t>
            </a:r>
            <a:r>
              <a:rPr lang="el-GR" sz="1800" dirty="0" err="1">
                <a:latin typeface="Calibri" pitchFamily="34" charset="0"/>
                <a:ea typeface="Calibri" pitchFamily="34" charset="0"/>
                <a:cs typeface="Times New Roman" pitchFamily="18" charset="0"/>
              </a:rPr>
              <a:t>λιθοτεκτονικές</a:t>
            </a:r>
            <a:r>
              <a:rPr lang="el-GR" sz="1800" dirty="0">
                <a:latin typeface="Calibri" pitchFamily="34" charset="0"/>
                <a:ea typeface="Calibri" pitchFamily="34" charset="0"/>
                <a:cs typeface="Times New Roman" pitchFamily="18" charset="0"/>
              </a:rPr>
              <a:t> ενότητες. Όρια μεταξύ διαφορετικών </a:t>
            </a:r>
            <a:r>
              <a:rPr lang="el-GR" sz="1800" dirty="0" err="1">
                <a:latin typeface="Calibri" pitchFamily="34" charset="0"/>
                <a:ea typeface="Calibri" pitchFamily="34" charset="0"/>
                <a:cs typeface="Times New Roman" pitchFamily="18" charset="0"/>
              </a:rPr>
              <a:t>λιθοσφαιρικών</a:t>
            </a:r>
            <a:r>
              <a:rPr lang="el-GR" sz="1800" dirty="0">
                <a:latin typeface="Calibri" pitchFamily="34" charset="0"/>
                <a:ea typeface="Calibri" pitchFamily="34" charset="0"/>
                <a:cs typeface="Times New Roman" pitchFamily="18" charset="0"/>
              </a:rPr>
              <a:t> ενοτήτων </a:t>
            </a:r>
            <a:r>
              <a:rPr lang="el-GR" sz="1800" b="1" dirty="0">
                <a:latin typeface="Calibri" pitchFamily="34" charset="0"/>
                <a:ea typeface="Calibri" pitchFamily="34" charset="0"/>
                <a:cs typeface="Times New Roman" pitchFamily="18" charset="0"/>
              </a:rPr>
              <a:t>ρήγματα</a:t>
            </a:r>
            <a:r>
              <a:rPr lang="el-GR" sz="1800" dirty="0">
                <a:latin typeface="Calibri" pitchFamily="34" charset="0"/>
                <a:ea typeface="Calibri" pitchFamily="34" charset="0"/>
                <a:cs typeface="Times New Roman" pitchFamily="18" charset="0"/>
              </a:rPr>
              <a:t> ή </a:t>
            </a:r>
            <a:r>
              <a:rPr lang="el-GR" sz="1800" b="1" dirty="0">
                <a:latin typeface="Calibri" pitchFamily="34" charset="0"/>
                <a:ea typeface="Calibri" pitchFamily="34" charset="0"/>
                <a:cs typeface="Times New Roman" pitchFamily="18" charset="0"/>
              </a:rPr>
              <a:t>ασυνέχειες</a:t>
            </a:r>
            <a:r>
              <a:rPr lang="el-GR" sz="1800" dirty="0">
                <a:latin typeface="Calibri" pitchFamily="34" charset="0"/>
                <a:ea typeface="Calibri" pitchFamily="34" charset="0"/>
                <a:cs typeface="Times New Roman" pitchFamily="18" charset="0"/>
              </a:rPr>
              <a:t> στη στρωματογραφία οι οποίες δεν μπορεί να εξηγηθούν με απλές γεωλογικές μεταβολές ή ασυμφωνίες.</a:t>
            </a:r>
          </a:p>
          <a:p>
            <a:pPr marL="20638" algn="just" eaLnBrk="1" hangingPunct="1">
              <a:lnSpc>
                <a:spcPct val="115000"/>
              </a:lnSpc>
              <a:defRPr/>
            </a:pPr>
            <a:r>
              <a:rPr lang="el-GR" sz="1800" dirty="0">
                <a:latin typeface="Calibri" pitchFamily="34" charset="0"/>
                <a:ea typeface="Calibri" pitchFamily="34" charset="0"/>
                <a:cs typeface="Times New Roman" pitchFamily="18" charset="0"/>
              </a:rPr>
              <a:t> </a:t>
            </a:r>
          </a:p>
          <a:p>
            <a:pPr marL="20638" algn="just" eaLnBrk="1" hangingPunct="1">
              <a:lnSpc>
                <a:spcPct val="115000"/>
              </a:lnSpc>
              <a:defRPr/>
            </a:pPr>
            <a:r>
              <a:rPr lang="el-GR" sz="1800" b="1" i="1" dirty="0" err="1">
                <a:latin typeface="Calibri" pitchFamily="34" charset="0"/>
                <a:ea typeface="Calibri" pitchFamily="34" charset="0"/>
                <a:cs typeface="Times New Roman" pitchFamily="18" charset="0"/>
              </a:rPr>
              <a:t>Λιθοσφαιρικές</a:t>
            </a:r>
            <a:r>
              <a:rPr lang="el-GR" sz="1800" b="1" i="1" dirty="0">
                <a:latin typeface="Calibri" pitchFamily="34" charset="0"/>
                <a:ea typeface="Calibri" pitchFamily="34" charset="0"/>
                <a:cs typeface="Times New Roman" pitchFamily="18" charset="0"/>
              </a:rPr>
              <a:t> ενότητες:</a:t>
            </a:r>
            <a:r>
              <a:rPr lang="el-GR" sz="1800" i="1" dirty="0">
                <a:latin typeface="Calibri" pitchFamily="34" charset="0"/>
                <a:ea typeface="Calibri" pitchFamily="34" charset="0"/>
                <a:cs typeface="Times New Roman" pitchFamily="18" charset="0"/>
              </a:rPr>
              <a:t> γεωλογικές ενότητες γενικής εξάπλωσης, χαρακτηρίζονται από αιτιώδη </a:t>
            </a:r>
            <a:r>
              <a:rPr lang="el-GR" sz="1800" i="1" dirty="0" err="1">
                <a:latin typeface="Calibri" pitchFamily="34" charset="0"/>
                <a:ea typeface="Calibri" pitchFamily="34" charset="0"/>
                <a:cs typeface="Times New Roman" pitchFamily="18" charset="0"/>
              </a:rPr>
              <a:t>στρωματογραφική</a:t>
            </a:r>
            <a:r>
              <a:rPr lang="el-GR" sz="1800" i="1" dirty="0">
                <a:latin typeface="Calibri" pitchFamily="34" charset="0"/>
                <a:ea typeface="Calibri" pitchFamily="34" charset="0"/>
                <a:cs typeface="Times New Roman" pitchFamily="18" charset="0"/>
              </a:rPr>
              <a:t> ομοιογένεια - περιορίζονται από ζώνες υψηλής παραμόρφωσης. Η στρωματογραφία των πετρωμάτων έχει γεωλογική ιστορία που διαφέρει από αυτή γειτονικών </a:t>
            </a:r>
            <a:r>
              <a:rPr lang="el-GR" sz="1800" i="1" dirty="0" err="1">
                <a:latin typeface="Calibri" pitchFamily="34" charset="0"/>
                <a:ea typeface="Calibri" pitchFamily="34" charset="0"/>
                <a:cs typeface="Times New Roman" pitchFamily="18" charset="0"/>
              </a:rPr>
              <a:t>λιθοσφαιρικών</a:t>
            </a:r>
            <a:r>
              <a:rPr lang="el-GR" sz="1800" i="1" dirty="0">
                <a:latin typeface="Calibri" pitchFamily="34" charset="0"/>
                <a:ea typeface="Calibri" pitchFamily="34" charset="0"/>
                <a:cs typeface="Times New Roman" pitchFamily="18" charset="0"/>
              </a:rPr>
              <a:t> ενοτήτων</a:t>
            </a:r>
            <a:r>
              <a:rPr lang="el-GR" sz="1800" dirty="0">
                <a:latin typeface="Calibri" pitchFamily="34" charset="0"/>
                <a:ea typeface="Calibri" pitchFamily="34" charset="0"/>
                <a:cs typeface="Times New Roman" pitchFamily="18" charset="0"/>
              </a:rPr>
              <a:t>. Ο</a:t>
            </a:r>
            <a:r>
              <a:rPr lang="el-GR" sz="1800" i="1" dirty="0">
                <a:latin typeface="Calibri" pitchFamily="34" charset="0"/>
                <a:ea typeface="Calibri" pitchFamily="34" charset="0"/>
                <a:cs typeface="Times New Roman" pitchFamily="18" charset="0"/>
              </a:rPr>
              <a:t>ι </a:t>
            </a:r>
            <a:r>
              <a:rPr lang="el-GR" sz="1800" i="1" dirty="0" err="1">
                <a:latin typeface="Calibri" pitchFamily="34" charset="0"/>
                <a:ea typeface="Calibri" pitchFamily="34" charset="0"/>
                <a:cs typeface="Times New Roman" pitchFamily="18" charset="0"/>
              </a:rPr>
              <a:t>λιθολογικές</a:t>
            </a:r>
            <a:r>
              <a:rPr lang="el-GR" sz="1800" i="1" dirty="0">
                <a:latin typeface="Calibri" pitchFamily="34" charset="0"/>
                <a:ea typeface="Calibri" pitchFamily="34" charset="0"/>
                <a:cs typeface="Times New Roman" pitchFamily="18" charset="0"/>
              </a:rPr>
              <a:t> ακολουθίες μιας ενότητας έχουν σχηματισθεί σε συγκεκριμένο </a:t>
            </a:r>
            <a:r>
              <a:rPr lang="el-GR" sz="1800" i="1" dirty="0" err="1">
                <a:latin typeface="Calibri" pitchFamily="34" charset="0"/>
                <a:ea typeface="Calibri" pitchFamily="34" charset="0"/>
                <a:cs typeface="Times New Roman" pitchFamily="18" charset="0"/>
              </a:rPr>
              <a:t>γεωτεκτονικό</a:t>
            </a:r>
            <a:r>
              <a:rPr lang="el-GR" sz="1800" i="1" dirty="0">
                <a:latin typeface="Calibri" pitchFamily="34" charset="0"/>
                <a:ea typeface="Calibri" pitchFamily="34" charset="0"/>
                <a:cs typeface="Times New Roman" pitchFamily="18" charset="0"/>
              </a:rPr>
              <a:t> περιβάλλον π.χ. νησιωτικό τόξο ή ηπειρωτική περιθώριο ή τμήμα ηπειρωτικού φλοιού. </a:t>
            </a:r>
            <a:r>
              <a:rPr lang="el-GR" sz="1800" b="1" i="1" dirty="0">
                <a:solidFill>
                  <a:srgbClr val="FF0000"/>
                </a:solidFill>
                <a:latin typeface="Calibri" pitchFamily="34" charset="0"/>
                <a:ea typeface="Calibri" pitchFamily="34" charset="0"/>
                <a:cs typeface="Times New Roman" pitchFamily="18" charset="0"/>
              </a:rPr>
              <a:t>Αποτελούν μοναδιαίες ενότητες που στη διάρκεια του γεωλογικού χρόνου εξελίσσονται.</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descr="Large confetti">
            <a:extLst>
              <a:ext uri="{FF2B5EF4-FFF2-40B4-BE49-F238E27FC236}"/>
            </a:extLst>
          </p:cNvPr>
          <p:cNvSpPr txBox="1">
            <a:spLocks noChangeArrowheads="1"/>
          </p:cNvSpPr>
          <p:nvPr/>
        </p:nvSpPr>
        <p:spPr bwMode="auto">
          <a:xfrm>
            <a:off x="1258888" y="115888"/>
            <a:ext cx="6481762" cy="806450"/>
          </a:xfrm>
          <a:prstGeom prst="rect">
            <a:avLst/>
          </a:prstGeom>
          <a:solidFill>
            <a:schemeClr val="accent2">
              <a:lumMod val="75000"/>
            </a:schemeClr>
          </a:solidFill>
          <a:ln w="9525">
            <a:noFill/>
            <a:miter lim="800000"/>
            <a:headEnd/>
            <a:tailEnd/>
          </a:ln>
        </p:spPr>
        <p:txBody>
          <a:bodyPr anchor="ctr"/>
          <a:lstStyle/>
          <a:p>
            <a:pPr algn="ctr" eaLnBrk="1" hangingPunct="1">
              <a:defRPr/>
            </a:pPr>
            <a:r>
              <a:rPr lang="el-GR" altLang="el-GR" sz="3600" b="1" dirty="0">
                <a:solidFill>
                  <a:schemeClr val="bg1"/>
                </a:solidFill>
                <a:latin typeface="Calibri" pitchFamily="34" charset="0"/>
              </a:rPr>
              <a:t>Η τεκτονική της προσαύξησης</a:t>
            </a:r>
            <a:endParaRPr lang="el-GR" altLang="el-GR" sz="2800" b="1" dirty="0">
              <a:solidFill>
                <a:schemeClr val="bg1"/>
              </a:solidFill>
              <a:latin typeface="Calibri" pitchFamily="34" charset="0"/>
            </a:endParaRPr>
          </a:p>
        </p:txBody>
      </p:sp>
      <p:sp>
        <p:nvSpPr>
          <p:cNvPr id="6" name="5 - TextBox">
            <a:extLst>
              <a:ext uri="{FF2B5EF4-FFF2-40B4-BE49-F238E27FC236}"/>
            </a:extLst>
          </p:cNvPr>
          <p:cNvSpPr txBox="1"/>
          <p:nvPr/>
        </p:nvSpPr>
        <p:spPr>
          <a:xfrm>
            <a:off x="144463" y="981075"/>
            <a:ext cx="8891587" cy="5632450"/>
          </a:xfrm>
          <a:prstGeom prst="rect">
            <a:avLst/>
          </a:prstGeom>
          <a:solidFill>
            <a:schemeClr val="bg2"/>
          </a:solidFill>
        </p:spPr>
        <p:txBody>
          <a:bodyPr>
            <a:spAutoFit/>
          </a:bodyPr>
          <a:lstStyle/>
          <a:p>
            <a:pPr algn="just" eaLnBrk="1" hangingPunct="1">
              <a:defRPr/>
            </a:pPr>
            <a:r>
              <a:rPr lang="el-GR" sz="1800" dirty="0">
                <a:latin typeface="+mn-lt"/>
              </a:rPr>
              <a:t>Αν για δύο λιθοσφαιρικές ενότητες υπάρχει αμφιβολία για το παλαιογεωγραφικό τους περιβάλλον ή τα περιθώριά τους αυτές ταξινομούνται ως «</a:t>
            </a:r>
            <a:r>
              <a:rPr lang="el-GR" sz="1800" b="1" i="1" dirty="0">
                <a:latin typeface="+mn-lt"/>
              </a:rPr>
              <a:t>υποτιθέμενες λιθοσφαιρικές ενότητες</a:t>
            </a:r>
            <a:r>
              <a:rPr lang="el-GR" sz="1800" dirty="0">
                <a:latin typeface="+mn-lt"/>
              </a:rPr>
              <a:t>». Οι λιθοσφαιρικές ενότητες μπορεί να περιγράφονται ως «</a:t>
            </a:r>
            <a:r>
              <a:rPr lang="el-GR" sz="1800" b="1" i="1" dirty="0">
                <a:latin typeface="+mn-lt"/>
              </a:rPr>
              <a:t>εξωτικές</a:t>
            </a:r>
            <a:r>
              <a:rPr lang="el-GR" sz="1800" dirty="0">
                <a:latin typeface="+mn-lt"/>
              </a:rPr>
              <a:t>» ή «</a:t>
            </a:r>
            <a:r>
              <a:rPr lang="el-GR" sz="1800" b="1" i="1" dirty="0" err="1">
                <a:latin typeface="+mn-lt"/>
              </a:rPr>
              <a:t>αλλόχθονες</a:t>
            </a:r>
            <a:r>
              <a:rPr lang="el-GR" sz="1800" dirty="0">
                <a:latin typeface="+mn-lt"/>
              </a:rPr>
              <a:t>» αν υπάρχουν επαρκείς ενδείξεις ότι προέρχονταν από περιοχές απομακρυσμένες σε σχέση με τις σημερινές τους αλλά και τις θέσεις σχηματισμού τους.</a:t>
            </a:r>
          </a:p>
          <a:p>
            <a:pPr eaLnBrk="1" hangingPunct="1">
              <a:defRPr/>
            </a:pPr>
            <a:endParaRPr lang="el-GR" sz="1800" dirty="0">
              <a:latin typeface="+mj-lt"/>
            </a:endParaRPr>
          </a:p>
          <a:p>
            <a:pPr eaLnBrk="1" hangingPunct="1">
              <a:defRPr/>
            </a:pPr>
            <a:r>
              <a:rPr lang="el-GR" sz="1800" dirty="0">
                <a:latin typeface="+mj-lt"/>
              </a:rPr>
              <a:t>Διεργασίες σχηματισμού λιθοσφαιρικών ενοτήτων </a:t>
            </a:r>
            <a:r>
              <a:rPr lang="el-GR" sz="1800" b="1" i="1" dirty="0">
                <a:latin typeface="+mj-lt"/>
              </a:rPr>
              <a:t>προσαύξηση</a:t>
            </a:r>
            <a:r>
              <a:rPr lang="el-GR" sz="1800" dirty="0">
                <a:latin typeface="+mj-lt"/>
              </a:rPr>
              <a:t>, </a:t>
            </a:r>
            <a:r>
              <a:rPr lang="el-GR" sz="1800" b="1" i="1" dirty="0">
                <a:latin typeface="+mj-lt"/>
              </a:rPr>
              <a:t>διασπορά </a:t>
            </a:r>
            <a:r>
              <a:rPr lang="el-GR" sz="1800" dirty="0">
                <a:latin typeface="+mj-lt"/>
              </a:rPr>
              <a:t>και </a:t>
            </a:r>
            <a:r>
              <a:rPr lang="el-GR" sz="1800" b="1" i="1" dirty="0">
                <a:latin typeface="+mj-lt"/>
              </a:rPr>
              <a:t>συγχώνευση</a:t>
            </a:r>
            <a:r>
              <a:rPr lang="el-GR" sz="1800" dirty="0">
                <a:latin typeface="+mj-lt"/>
              </a:rPr>
              <a:t>. </a:t>
            </a:r>
          </a:p>
          <a:p>
            <a:pPr algn="just" eaLnBrk="1" hangingPunct="1">
              <a:defRPr/>
            </a:pPr>
            <a:r>
              <a:rPr lang="el-GR" sz="1800" b="1" dirty="0">
                <a:latin typeface="+mj-lt"/>
              </a:rPr>
              <a:t>Προσαύξηση</a:t>
            </a:r>
            <a:r>
              <a:rPr lang="el-GR" sz="1800" dirty="0">
                <a:latin typeface="+mj-lt"/>
              </a:rPr>
              <a:t> διεργασία με την οποία πετρώματα ενσωματώνονται σε μια </a:t>
            </a:r>
            <a:r>
              <a:rPr lang="el-GR" sz="1800" dirty="0" err="1">
                <a:latin typeface="+mj-lt"/>
              </a:rPr>
              <a:t>λιθοσφαιρική</a:t>
            </a:r>
            <a:r>
              <a:rPr lang="el-GR" sz="1800" dirty="0">
                <a:latin typeface="+mj-lt"/>
              </a:rPr>
              <a:t> ενότητα. Αυτά προέρχονται από ωκεάνιες πλάκες και προστίθεται στα περιθώρια σύγκλισης. Τα περιθώρια οριοθετούν την παρακείμενη ωκεάνια ή ηπειρωτική πλάκα με την </a:t>
            </a:r>
            <a:r>
              <a:rPr lang="el-GR" sz="1800" b="1" i="1" dirty="0">
                <a:latin typeface="+mj-lt"/>
              </a:rPr>
              <a:t>ραφή</a:t>
            </a:r>
            <a:r>
              <a:rPr lang="el-GR" sz="1800" dirty="0">
                <a:latin typeface="+mj-lt"/>
              </a:rPr>
              <a:t>. </a:t>
            </a:r>
          </a:p>
          <a:p>
            <a:pPr algn="just" eaLnBrk="1" hangingPunct="1">
              <a:defRPr/>
            </a:pPr>
            <a:endParaRPr lang="el-GR" sz="1800" dirty="0">
              <a:latin typeface="+mj-lt"/>
            </a:endParaRPr>
          </a:p>
          <a:p>
            <a:pPr algn="just" eaLnBrk="1" hangingPunct="1">
              <a:defRPr/>
            </a:pPr>
            <a:r>
              <a:rPr lang="el-GR" sz="1800" b="1" dirty="0">
                <a:latin typeface="+mn-lt"/>
              </a:rPr>
              <a:t>Διασπορά</a:t>
            </a:r>
            <a:r>
              <a:rPr lang="el-GR" sz="1800" dirty="0">
                <a:latin typeface="+mn-lt"/>
              </a:rPr>
              <a:t> διεργασία στην οποία </a:t>
            </a:r>
            <a:r>
              <a:rPr lang="el-GR" sz="1800" dirty="0" err="1">
                <a:latin typeface="+mn-lt"/>
              </a:rPr>
              <a:t>λιθοσφαιρικές</a:t>
            </a:r>
            <a:r>
              <a:rPr lang="el-GR" sz="1800" dirty="0">
                <a:latin typeface="+mn-lt"/>
              </a:rPr>
              <a:t> ή </a:t>
            </a:r>
            <a:r>
              <a:rPr lang="el-GR" sz="1800" dirty="0" err="1">
                <a:latin typeface="+mn-lt"/>
              </a:rPr>
              <a:t>λιθοτεκτονικές</a:t>
            </a:r>
            <a:r>
              <a:rPr lang="el-GR" sz="1800" dirty="0">
                <a:latin typeface="+mn-lt"/>
              </a:rPr>
              <a:t> ενότητες αποσπώνται από την </a:t>
            </a:r>
            <a:r>
              <a:rPr lang="el-GR" sz="1800" dirty="0" err="1">
                <a:latin typeface="+mn-lt"/>
              </a:rPr>
              <a:t>επωθούμενη</a:t>
            </a:r>
            <a:r>
              <a:rPr lang="el-GR" sz="1800" dirty="0">
                <a:latin typeface="+mn-lt"/>
              </a:rPr>
              <a:t> πλάκα σε ενεργά περιθώρια κατά την διάρκεια της καταβύθισης, της σύγκρουσης </a:t>
            </a:r>
            <a:r>
              <a:rPr lang="el-GR" sz="1800" dirty="0" err="1">
                <a:latin typeface="+mn-lt"/>
              </a:rPr>
              <a:t>ράχεων</a:t>
            </a:r>
            <a:r>
              <a:rPr lang="el-GR" sz="1800" dirty="0">
                <a:latin typeface="+mn-lt"/>
              </a:rPr>
              <a:t> και διαύλων, της </a:t>
            </a:r>
            <a:r>
              <a:rPr lang="el-GR" sz="1800" dirty="0" err="1">
                <a:latin typeface="+mn-lt"/>
              </a:rPr>
              <a:t>ταφρογένεσης</a:t>
            </a:r>
            <a:r>
              <a:rPr lang="el-GR" sz="1800" dirty="0">
                <a:latin typeface="+mn-lt"/>
              </a:rPr>
              <a:t>, της λειτουργίας ρηγμάτων οριζόντιας μετατόπισης ή ζωνών </a:t>
            </a:r>
            <a:r>
              <a:rPr lang="el-GR" sz="1800" dirty="0" err="1">
                <a:latin typeface="+mn-lt"/>
              </a:rPr>
              <a:t>επωθήσεων</a:t>
            </a:r>
            <a:r>
              <a:rPr lang="el-GR" sz="1800" dirty="0">
                <a:latin typeface="+mn-lt"/>
              </a:rPr>
              <a:t>. </a:t>
            </a:r>
          </a:p>
          <a:p>
            <a:pPr algn="just" eaLnBrk="1" hangingPunct="1">
              <a:defRPr/>
            </a:pPr>
            <a:r>
              <a:rPr lang="el-GR" sz="1800" dirty="0">
                <a:latin typeface="+mn-lt"/>
              </a:rPr>
              <a:t>Η προσαύξηση και η διασπορά έχουν ως αποτέλεσμα την δημιουργία νέων </a:t>
            </a:r>
            <a:r>
              <a:rPr lang="el-GR" sz="1800" dirty="0" err="1">
                <a:latin typeface="+mn-lt"/>
              </a:rPr>
              <a:t>λιθοσφαιρικών</a:t>
            </a:r>
            <a:r>
              <a:rPr lang="el-GR" sz="1800" dirty="0">
                <a:latin typeface="+mn-lt"/>
              </a:rPr>
              <a:t> ενοτήτων, είτε με την προσθήκη προηγουμένως διακριτών γεωλογικών οντοτήτων όπως τα ωκεάνια οροπέδια (</a:t>
            </a:r>
            <a:r>
              <a:rPr lang="en-US" sz="1800" dirty="0">
                <a:latin typeface="+mn-lt"/>
              </a:rPr>
              <a:t>oceanic plateaus</a:t>
            </a:r>
            <a:r>
              <a:rPr lang="el-GR" sz="1800" dirty="0">
                <a:latin typeface="+mn-lt"/>
              </a:rPr>
              <a:t>) ή τα </a:t>
            </a:r>
            <a:r>
              <a:rPr lang="en-US" sz="1800" dirty="0">
                <a:latin typeface="+mn-lt"/>
              </a:rPr>
              <a:t>sea</a:t>
            </a:r>
            <a:r>
              <a:rPr lang="el-GR" sz="1800" dirty="0">
                <a:latin typeface="+mn-lt"/>
              </a:rPr>
              <a:t>-</a:t>
            </a:r>
            <a:r>
              <a:rPr lang="en-US" sz="1800" dirty="0">
                <a:latin typeface="+mn-lt"/>
              </a:rPr>
              <a:t>mounts</a:t>
            </a:r>
            <a:r>
              <a:rPr lang="el-GR" sz="1800" dirty="0">
                <a:latin typeface="+mn-lt"/>
              </a:rPr>
              <a:t> σε ωκεάνια ή ηπειρωτικά περιθώρια ή με την απομάκρυνση τεμαχίων από τα περιθώρια μιας </a:t>
            </a:r>
            <a:r>
              <a:rPr lang="el-GR" sz="1800" dirty="0" err="1">
                <a:latin typeface="+mn-lt"/>
              </a:rPr>
              <a:t>λιθοσφαιρικής</a:t>
            </a:r>
            <a:r>
              <a:rPr lang="el-GR" sz="1800" dirty="0">
                <a:latin typeface="+mn-lt"/>
              </a:rPr>
              <a:t> ενότητας και τη μεταφορά τους σε απομακρυσμένα </a:t>
            </a:r>
            <a:r>
              <a:rPr lang="el-GR" sz="1800" dirty="0" err="1">
                <a:latin typeface="+mn-lt"/>
              </a:rPr>
              <a:t>γεωτεκτονικά</a:t>
            </a:r>
            <a:r>
              <a:rPr lang="el-GR" sz="1800" dirty="0">
                <a:latin typeface="+mn-lt"/>
              </a:rPr>
              <a:t> περιβάλλοντα.</a:t>
            </a:r>
            <a:r>
              <a:rPr lang="el-GR" sz="1800" kern="0" dirty="0">
                <a:latin typeface="+mn-lt"/>
                <a:cs typeface="Arial" pitchFamily="34" charset="0"/>
              </a:rPr>
              <a:t> </a:t>
            </a:r>
            <a:endParaRPr lang="el-GR" sz="1800" dirty="0">
              <a:latin typeface="+mn-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extLst>
          </p:cNvPr>
          <p:cNvSpPr txBox="1">
            <a:spLocks noChangeArrowheads="1"/>
          </p:cNvSpPr>
          <p:nvPr/>
        </p:nvSpPr>
        <p:spPr bwMode="auto">
          <a:xfrm>
            <a:off x="250825" y="1071563"/>
            <a:ext cx="8642350" cy="4660900"/>
          </a:xfrm>
          <a:prstGeom prst="rect">
            <a:avLst/>
          </a:prstGeom>
          <a:solidFill>
            <a:schemeClr val="accent3">
              <a:lumMod val="20000"/>
              <a:lumOff val="80000"/>
            </a:schemeClr>
          </a:solidFill>
          <a:ln w="9525">
            <a:noFill/>
            <a:miter lim="800000"/>
            <a:headEnd/>
            <a:tailEnd/>
          </a:ln>
        </p:spPr>
        <p:txBody>
          <a:bodyPr/>
          <a:lstStyle/>
          <a:p>
            <a:pPr marL="342900" indent="-342900" algn="just" eaLnBrk="1" hangingPunct="1">
              <a:spcBef>
                <a:spcPct val="20000"/>
              </a:spcBef>
              <a:buSzPct val="85000"/>
              <a:defRPr/>
            </a:pPr>
            <a:r>
              <a:rPr lang="el-GR" sz="1800" b="1" dirty="0">
                <a:latin typeface="+mj-lt"/>
              </a:rPr>
              <a:t>Συγχώνευση</a:t>
            </a:r>
            <a:r>
              <a:rPr lang="el-GR" sz="1800" dirty="0">
                <a:latin typeface="+mj-lt"/>
              </a:rPr>
              <a:t> διεργασία με την οποία επιμέρους λιθοσφαιρικές ενότητες συνδυάζονται σε μεγαλύτερες - σύνθετες </a:t>
            </a:r>
            <a:r>
              <a:rPr lang="el-GR" sz="1800" b="1" i="1" dirty="0" err="1">
                <a:latin typeface="+mj-lt"/>
              </a:rPr>
              <a:t>μεγα</a:t>
            </a:r>
            <a:r>
              <a:rPr lang="el-GR" sz="1800" b="1" i="1" dirty="0">
                <a:latin typeface="+mj-lt"/>
              </a:rPr>
              <a:t>-</a:t>
            </a:r>
            <a:r>
              <a:rPr lang="el-GR" sz="1800" b="1" i="1" dirty="0" err="1">
                <a:latin typeface="+mj-lt"/>
              </a:rPr>
              <a:t>λιθοσφαιρικές</a:t>
            </a:r>
            <a:r>
              <a:rPr lang="el-GR" sz="1800" b="1" i="1" dirty="0">
                <a:latin typeface="+mj-lt"/>
              </a:rPr>
              <a:t> ενότητες</a:t>
            </a:r>
            <a:r>
              <a:rPr lang="el-GR" sz="1800" dirty="0">
                <a:latin typeface="+mj-lt"/>
              </a:rPr>
              <a:t> ώστε να σχηματίσουν τελικά τα σταθερά τμήματα της λιθόσφαιρας τις ηπείρους. </a:t>
            </a:r>
          </a:p>
          <a:p>
            <a:pPr marL="342900" indent="-342900" algn="just" eaLnBrk="1" hangingPunct="1">
              <a:spcBef>
                <a:spcPct val="20000"/>
              </a:spcBef>
              <a:buSzPct val="85000"/>
              <a:defRPr/>
            </a:pPr>
            <a:r>
              <a:rPr lang="el-GR" sz="1800" dirty="0">
                <a:latin typeface="+mj-lt"/>
              </a:rPr>
              <a:t>Σε ενεργά </a:t>
            </a:r>
            <a:r>
              <a:rPr lang="el-GR" sz="1800" dirty="0" err="1">
                <a:latin typeface="+mj-lt"/>
              </a:rPr>
              <a:t>ορογενή</a:t>
            </a:r>
            <a:r>
              <a:rPr lang="el-GR" sz="1800" dirty="0">
                <a:latin typeface="+mj-lt"/>
              </a:rPr>
              <a:t> προσαύξησης όπως αυτά στην νοτιοανατολική Ασία αποδεικνύεται ότι η αλληλεπίδραση μεταξύ των διεργασιών προσαύξησης, διασποράς και συγχώνευσης μπορεί να είναι εξαιρετικά πολύπλοκη σε ταχείς γεωλογικούς ρυθμούς. Ανάλογες διεργασίες δύσκολα αναγνωρίζονται σε παλαιά </a:t>
            </a:r>
            <a:r>
              <a:rPr lang="el-GR" sz="1800" dirty="0" err="1">
                <a:latin typeface="+mj-lt"/>
              </a:rPr>
              <a:t>ορογενή</a:t>
            </a:r>
            <a:r>
              <a:rPr lang="el-GR" sz="1800" dirty="0">
                <a:latin typeface="+mj-lt"/>
              </a:rPr>
              <a:t> χωρίς χρονολόγηση ή γεωχημικά δεδομένα.</a:t>
            </a:r>
          </a:p>
          <a:p>
            <a:pPr marL="342900" indent="-342900" algn="just" eaLnBrk="1" hangingPunct="1">
              <a:spcBef>
                <a:spcPct val="20000"/>
              </a:spcBef>
              <a:buSzPct val="85000"/>
              <a:defRPr/>
            </a:pPr>
            <a:r>
              <a:rPr lang="el-GR" sz="1800" b="1" dirty="0">
                <a:latin typeface="+mn-lt"/>
              </a:rPr>
              <a:t>Ραφές</a:t>
            </a:r>
            <a:r>
              <a:rPr lang="el-GR" sz="1800" dirty="0">
                <a:latin typeface="+mn-lt"/>
              </a:rPr>
              <a:t> θεωρούνται ζώνες όπου έγινε σε παρελθόντα γεωλογικό χρόνο σύγκλιση. Είναι συνήθως ανενεργές σήμερα, και αναγνωρίζονται από ζώνες </a:t>
            </a:r>
            <a:r>
              <a:rPr lang="el-GR" sz="1800" dirty="0" err="1">
                <a:latin typeface="+mn-lt"/>
              </a:rPr>
              <a:t>οφιολίθων</a:t>
            </a:r>
            <a:r>
              <a:rPr lang="el-GR" sz="1800" dirty="0">
                <a:latin typeface="+mn-lt"/>
              </a:rPr>
              <a:t> ή μεταμορφωμένων πετρωμάτων υψηλής πίεσης, όπως οι </a:t>
            </a:r>
            <a:r>
              <a:rPr lang="el-GR" sz="1800" dirty="0" err="1">
                <a:latin typeface="+mn-lt"/>
              </a:rPr>
              <a:t>κυανοσχιστόλιθοι</a:t>
            </a:r>
            <a:r>
              <a:rPr lang="el-GR" sz="1800" dirty="0">
                <a:latin typeface="+mn-lt"/>
              </a:rPr>
              <a:t>. Η διατήρηση των </a:t>
            </a:r>
            <a:r>
              <a:rPr lang="el-GR" sz="1800" dirty="0" err="1">
                <a:latin typeface="+mn-lt"/>
              </a:rPr>
              <a:t>κυανοσχιστολίθων</a:t>
            </a:r>
            <a:r>
              <a:rPr lang="el-GR" sz="1800" dirty="0">
                <a:latin typeface="+mn-lt"/>
              </a:rPr>
              <a:t> δεν είναι απαραίτητη για τον προσδιορισμό ραφών επειδή οι ραφές μπορεί να οριοθετούνται επίσης από ρήγματα οριζόντιας μετατόπισης, </a:t>
            </a:r>
            <a:r>
              <a:rPr lang="el-GR" sz="1800" dirty="0" err="1">
                <a:latin typeface="+mn-lt"/>
              </a:rPr>
              <a:t>επωθήσεις</a:t>
            </a:r>
            <a:r>
              <a:rPr lang="el-GR" sz="1800" dirty="0">
                <a:latin typeface="+mn-lt"/>
              </a:rPr>
              <a:t>, ζώνες </a:t>
            </a:r>
            <a:r>
              <a:rPr lang="en-US" sz="1800" dirty="0">
                <a:latin typeface="+mn-lt"/>
              </a:rPr>
              <a:t>m</a:t>
            </a:r>
            <a:r>
              <a:rPr lang="el-GR" sz="1800" dirty="0">
                <a:latin typeface="+mn-lt"/>
              </a:rPr>
              <a:t>é</a:t>
            </a:r>
            <a:r>
              <a:rPr lang="en-US" sz="1800" dirty="0" err="1">
                <a:latin typeface="+mn-lt"/>
              </a:rPr>
              <a:t>lange</a:t>
            </a:r>
            <a:r>
              <a:rPr lang="el-GR" sz="1800" dirty="0">
                <a:latin typeface="+mn-lt"/>
              </a:rPr>
              <a:t>, ή λεκάνες ιζηματογένεσης</a:t>
            </a:r>
            <a:r>
              <a:rPr lang="en-US" sz="1800" dirty="0">
                <a:latin typeface="+mn-lt"/>
              </a:rPr>
              <a:t> .</a:t>
            </a:r>
            <a:endParaRPr lang="el-GR" sz="2800" kern="0" dirty="0">
              <a:latin typeface="+mj-lt"/>
            </a:endParaRPr>
          </a:p>
        </p:txBody>
      </p:sp>
      <p:sp>
        <p:nvSpPr>
          <p:cNvPr id="5" name="Rectangle 2" descr="Large confetti">
            <a:extLst>
              <a:ext uri="{FF2B5EF4-FFF2-40B4-BE49-F238E27FC236}"/>
            </a:extLst>
          </p:cNvPr>
          <p:cNvSpPr txBox="1">
            <a:spLocks noChangeArrowheads="1"/>
          </p:cNvSpPr>
          <p:nvPr/>
        </p:nvSpPr>
        <p:spPr bwMode="auto">
          <a:xfrm>
            <a:off x="1411288" y="122238"/>
            <a:ext cx="6481762" cy="806450"/>
          </a:xfrm>
          <a:prstGeom prst="rect">
            <a:avLst/>
          </a:prstGeom>
          <a:solidFill>
            <a:schemeClr val="accent2">
              <a:lumMod val="75000"/>
            </a:schemeClr>
          </a:solidFill>
          <a:ln w="9525">
            <a:noFill/>
            <a:miter lim="800000"/>
            <a:headEnd/>
            <a:tailEnd/>
          </a:ln>
        </p:spPr>
        <p:txBody>
          <a:bodyPr anchor="ctr"/>
          <a:lstStyle/>
          <a:p>
            <a:pPr algn="ctr" eaLnBrk="1" hangingPunct="1">
              <a:defRPr/>
            </a:pPr>
            <a:r>
              <a:rPr lang="el-GR" altLang="el-GR" sz="3600" b="1" dirty="0">
                <a:solidFill>
                  <a:schemeClr val="bg1"/>
                </a:solidFill>
                <a:latin typeface="Calibri" pitchFamily="34" charset="0"/>
              </a:rPr>
              <a:t>Η τεκτονική της προσαύξησης</a:t>
            </a:r>
            <a:endParaRPr lang="el-GR" altLang="el-GR" sz="2800" b="1"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2000"/>
                                        <p:tgtEl>
                                          <p:spTgt spid="3"/>
                                        </p:tgtEl>
                                        <p:attrNameLst>
                                          <p:attrName>ppt_x</p:attrName>
                                        </p:attrNameLst>
                                      </p:cBhvr>
                                      <p:tavLst>
                                        <p:tav tm="0">
                                          <p:val>
                                            <p:strVal val="ppt_x"/>
                                          </p:val>
                                        </p:tav>
                                        <p:tav tm="100000">
                                          <p:val>
                                            <p:strVal val="ppt_x"/>
                                          </p:val>
                                        </p:tav>
                                      </p:tavLst>
                                    </p:anim>
                                    <p:anim calcmode="lin" valueType="num">
                                      <p:cBhvr additive="base">
                                        <p:cTn id="7" dur="2000"/>
                                        <p:tgtEl>
                                          <p:spTgt spid="3"/>
                                        </p:tgtEl>
                                        <p:attrNameLst>
                                          <p:attrName>ppt_y</p:attrName>
                                        </p:attrNameLst>
                                      </p:cBhvr>
                                      <p:tavLst>
                                        <p:tav tm="0">
                                          <p:val>
                                            <p:strVal val="ppt_y"/>
                                          </p:val>
                                        </p:tav>
                                        <p:tav tm="100000">
                                          <p:val>
                                            <p:strVal val="1+ppt_h/2"/>
                                          </p:val>
                                        </p:tav>
                                      </p:tavLst>
                                    </p:anim>
                                    <p:set>
                                      <p:cBhvr>
                                        <p:cTn id="8"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 Τίτλος"/>
          <p:cNvSpPr>
            <a:spLocks noGrp="1"/>
          </p:cNvSpPr>
          <p:nvPr>
            <p:ph type="title"/>
          </p:nvPr>
        </p:nvSpPr>
        <p:spPr>
          <a:xfrm>
            <a:off x="457200" y="357188"/>
            <a:ext cx="8229600" cy="928687"/>
          </a:xfrm>
          <a:solidFill>
            <a:schemeClr val="accent2">
              <a:lumMod val="75000"/>
            </a:schemeClr>
          </a:solidFill>
        </p:spPr>
        <p:txBody>
          <a:bodyPr/>
          <a:lstStyle/>
          <a:p>
            <a:pPr>
              <a:defRPr/>
            </a:pPr>
            <a:r>
              <a:rPr lang="el-GR" altLang="el-GR" b="1" dirty="0" smtClean="0">
                <a:solidFill>
                  <a:schemeClr val="bg1"/>
                </a:solidFill>
              </a:rPr>
              <a:t>Συνοψίζοντας</a:t>
            </a:r>
          </a:p>
        </p:txBody>
      </p:sp>
      <p:sp>
        <p:nvSpPr>
          <p:cNvPr id="3" name="2 - Θέση περιεχομένου"/>
          <p:cNvSpPr>
            <a:spLocks noGrp="1"/>
          </p:cNvSpPr>
          <p:nvPr>
            <p:ph idx="1"/>
          </p:nvPr>
        </p:nvSpPr>
        <p:spPr>
          <a:xfrm>
            <a:off x="250825" y="1600200"/>
            <a:ext cx="8642350" cy="4525963"/>
          </a:xfrm>
          <a:solidFill>
            <a:schemeClr val="bg1">
              <a:lumMod val="85000"/>
            </a:schemeClr>
          </a:solidFill>
        </p:spPr>
        <p:txBody>
          <a:bodyPr/>
          <a:lstStyle/>
          <a:p>
            <a:pPr>
              <a:defRPr/>
            </a:pPr>
            <a:r>
              <a:rPr lang="el-GR" sz="2000" dirty="0" smtClean="0">
                <a:solidFill>
                  <a:srgbClr val="FF0000"/>
                </a:solidFill>
              </a:rPr>
              <a:t>Προσαύξηση</a:t>
            </a:r>
            <a:r>
              <a:rPr lang="el-GR" sz="2000" dirty="0" smtClean="0"/>
              <a:t> διεργασία στα περιθώρια σύγκλισης αύξηση διαστάσεων με προσθήκη </a:t>
            </a:r>
            <a:r>
              <a:rPr lang="el-GR" sz="2000" dirty="0" err="1" smtClean="0"/>
              <a:t>λιθοσφαιρικών</a:t>
            </a:r>
            <a:r>
              <a:rPr lang="el-GR" sz="2000" dirty="0" smtClean="0"/>
              <a:t> ενοτήτων</a:t>
            </a:r>
          </a:p>
          <a:p>
            <a:pPr>
              <a:defRPr/>
            </a:pPr>
            <a:endParaRPr lang="en-US" sz="2000" dirty="0" smtClean="0"/>
          </a:p>
          <a:p>
            <a:pPr algn="just">
              <a:defRPr/>
            </a:pPr>
            <a:r>
              <a:rPr lang="el-GR" sz="2000" dirty="0" smtClean="0">
                <a:solidFill>
                  <a:srgbClr val="FF0000"/>
                </a:solidFill>
              </a:rPr>
              <a:t>Διασπορά</a:t>
            </a:r>
            <a:r>
              <a:rPr lang="el-GR" sz="2000" dirty="0" smtClean="0"/>
              <a:t> διεργασία όπου λιθοσφαιρικές ή </a:t>
            </a:r>
            <a:r>
              <a:rPr lang="el-GR" sz="2000" dirty="0" err="1" smtClean="0"/>
              <a:t>λιθοτεκτονικές</a:t>
            </a:r>
            <a:r>
              <a:rPr lang="el-GR" sz="2000" dirty="0" smtClean="0"/>
              <a:t> ενότητες αποσπώνται από την </a:t>
            </a:r>
            <a:r>
              <a:rPr lang="el-GR" sz="2000" dirty="0" err="1" smtClean="0"/>
              <a:t>επωθούμενη</a:t>
            </a:r>
            <a:r>
              <a:rPr lang="el-GR" sz="2000" dirty="0" smtClean="0"/>
              <a:t> πλάκα, </a:t>
            </a:r>
            <a:r>
              <a:rPr lang="el-GR" sz="2000" dirty="0" err="1" smtClean="0"/>
              <a:t>απομείωση</a:t>
            </a:r>
            <a:r>
              <a:rPr lang="el-GR" sz="2000" dirty="0" smtClean="0"/>
              <a:t> διαστάσεων. Παραγωγή εξωτικών </a:t>
            </a:r>
            <a:r>
              <a:rPr lang="el-GR" sz="2000" dirty="0" err="1" smtClean="0"/>
              <a:t>λιθοτεκτονικών</a:t>
            </a:r>
            <a:r>
              <a:rPr lang="el-GR" sz="2000" dirty="0" smtClean="0"/>
              <a:t> ενοτήτων.</a:t>
            </a:r>
          </a:p>
          <a:p>
            <a:pPr>
              <a:defRPr/>
            </a:pPr>
            <a:endParaRPr lang="el-GR" sz="2800" b="1" dirty="0" smtClean="0"/>
          </a:p>
          <a:p>
            <a:pPr>
              <a:defRPr/>
            </a:pPr>
            <a:r>
              <a:rPr lang="el-GR" sz="2000" dirty="0" smtClean="0">
                <a:solidFill>
                  <a:srgbClr val="FF0000"/>
                </a:solidFill>
              </a:rPr>
              <a:t>Συγχώνευση</a:t>
            </a:r>
            <a:r>
              <a:rPr lang="el-GR" sz="2000" dirty="0" smtClean="0"/>
              <a:t> διαδικασία συνδυασμού λιθοσφαιρικών ενοτήτων σε σύνθετες </a:t>
            </a:r>
            <a:r>
              <a:rPr lang="el-GR" sz="2000" i="1" dirty="0" err="1" smtClean="0"/>
              <a:t>μεγα</a:t>
            </a:r>
            <a:r>
              <a:rPr lang="el-GR" sz="2000" i="1" dirty="0" smtClean="0"/>
              <a:t>-λιθοσφαιρικές ενότητες</a:t>
            </a:r>
            <a:r>
              <a:rPr lang="el-GR" sz="2000" dirty="0" smtClean="0"/>
              <a:t>, σχηματισμός ηπείρων. Αύξηση </a:t>
            </a:r>
            <a:r>
              <a:rPr lang="el-GR" sz="2000" dirty="0" err="1" smtClean="0"/>
              <a:t>προασυξημένων</a:t>
            </a:r>
            <a:r>
              <a:rPr lang="el-GR" sz="2000" dirty="0" smtClean="0"/>
              <a:t> ενοτήτων. </a:t>
            </a:r>
            <a:endParaRPr lang="el-GR" sz="2000" kern="0" dirty="0" smtClean="0">
              <a:cs typeface="Arial" pitchFamily="34" charset="0"/>
            </a:endParaRPr>
          </a:p>
          <a:p>
            <a:pPr>
              <a:defRPr/>
            </a:pPr>
            <a:endParaRPr lang="el-G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extLst>
          </p:cNvPr>
          <p:cNvSpPr>
            <a:spLocks noGrp="1" noChangeArrowheads="1"/>
          </p:cNvSpPr>
          <p:nvPr>
            <p:ph sz="half" idx="1"/>
          </p:nvPr>
        </p:nvSpPr>
        <p:spPr>
          <a:xfrm>
            <a:off x="250825" y="1125538"/>
            <a:ext cx="8713788" cy="5399087"/>
          </a:xfrm>
          <a:solidFill>
            <a:schemeClr val="accent3">
              <a:lumMod val="20000"/>
              <a:lumOff val="80000"/>
            </a:schemeClr>
          </a:solidFill>
        </p:spPr>
        <p:txBody>
          <a:bodyPr/>
          <a:lstStyle/>
          <a:p>
            <a:pPr>
              <a:defRPr/>
            </a:pPr>
            <a:r>
              <a:rPr lang="el-GR" sz="2000" dirty="0"/>
              <a:t>Για να σχηματισθεί μια λιθοσφαιρική ενότητα είναι αναγκαίο να υπάρχει ένας ωκεανός. </a:t>
            </a:r>
            <a:r>
              <a:rPr lang="el-GR" sz="2000" dirty="0" smtClean="0"/>
              <a:t>Οι Ελληνίδες </a:t>
            </a:r>
            <a:r>
              <a:rPr lang="el-GR" sz="2000" dirty="0"/>
              <a:t>Οροσειρές συντέθηκαν από διαφορετικές ορογενέσεις</a:t>
            </a:r>
            <a:r>
              <a:rPr lang="el-GR" sz="2000" dirty="0" smtClean="0"/>
              <a:t>, κατά την κατανάλωση κυρίως των ωκεανών </a:t>
            </a:r>
            <a:r>
              <a:rPr lang="el-GR" sz="2000" dirty="0" err="1" smtClean="0"/>
              <a:t>Παλαιο</a:t>
            </a:r>
            <a:r>
              <a:rPr lang="el-GR" sz="2000" dirty="0" smtClean="0"/>
              <a:t>-Τηθύος </a:t>
            </a:r>
            <a:r>
              <a:rPr lang="el-GR" sz="2000" dirty="0"/>
              <a:t>και </a:t>
            </a:r>
            <a:r>
              <a:rPr lang="el-GR" sz="2000" dirty="0" smtClean="0"/>
              <a:t>Νέο-Τηθύος</a:t>
            </a:r>
            <a:r>
              <a:rPr lang="el-GR" sz="2000" dirty="0"/>
              <a:t>.</a:t>
            </a:r>
          </a:p>
          <a:p>
            <a:pPr>
              <a:defRPr/>
            </a:pPr>
            <a:r>
              <a:rPr lang="el-GR" sz="2000" dirty="0"/>
              <a:t>Επειδή οι ενότητες ή οι ιζηματογενείς λεκάνες του Ελληνικού </a:t>
            </a:r>
            <a:r>
              <a:rPr lang="el-GR" sz="2000" dirty="0" err="1"/>
              <a:t>ορογενούς</a:t>
            </a:r>
            <a:r>
              <a:rPr lang="el-GR" sz="2000" dirty="0"/>
              <a:t> έχουν </a:t>
            </a:r>
            <a:r>
              <a:rPr lang="el-GR" sz="2000" dirty="0" smtClean="0"/>
              <a:t>σύνθετη </a:t>
            </a:r>
            <a:r>
              <a:rPr lang="el-GR" sz="2000" dirty="0"/>
              <a:t>τεκτονική θα εισαχθούν και μια σειρά όρων όπως οι: </a:t>
            </a:r>
            <a:r>
              <a:rPr lang="el-GR" sz="2000" b="1" i="1" dirty="0"/>
              <a:t>τεκτονική ενότητα, </a:t>
            </a:r>
            <a:r>
              <a:rPr lang="el-GR" sz="2000" b="1" i="1" dirty="0" err="1"/>
              <a:t>τεκτονοστρωματογραφία</a:t>
            </a:r>
            <a:r>
              <a:rPr lang="el-GR" sz="2000" b="1" i="1" dirty="0"/>
              <a:t>,</a:t>
            </a:r>
            <a:r>
              <a:rPr lang="el-GR" sz="2000" dirty="0"/>
              <a:t> </a:t>
            </a:r>
            <a:r>
              <a:rPr lang="el-GR" sz="2000" b="1" i="1" dirty="0" err="1"/>
              <a:t>τεκτονοστρωματογραφική</a:t>
            </a:r>
            <a:r>
              <a:rPr lang="el-GR" sz="2000" b="1" i="1" dirty="0"/>
              <a:t> ενότητα,</a:t>
            </a:r>
            <a:r>
              <a:rPr lang="el-GR" sz="2000" dirty="0"/>
              <a:t> </a:t>
            </a:r>
            <a:r>
              <a:rPr lang="el-GR" sz="2000" b="1" i="1" dirty="0"/>
              <a:t>ορογένεση και </a:t>
            </a:r>
            <a:r>
              <a:rPr lang="el-GR" sz="2000" b="1" i="1" dirty="0" err="1"/>
              <a:t>ορογενές</a:t>
            </a:r>
            <a:r>
              <a:rPr lang="el-GR" sz="2000" b="1" i="1" dirty="0"/>
              <a:t>, κάλυμμα (nappe)</a:t>
            </a:r>
            <a:r>
              <a:rPr lang="el-GR" sz="2000" i="1" dirty="0"/>
              <a:t> </a:t>
            </a:r>
            <a:r>
              <a:rPr lang="el-GR" sz="2000" b="1" i="1" dirty="0"/>
              <a:t>και σύνθετο κάλυμμα (nappe </a:t>
            </a:r>
            <a:r>
              <a:rPr lang="el-GR" sz="2000" b="1" i="1" dirty="0" err="1"/>
              <a:t>complex</a:t>
            </a:r>
            <a:r>
              <a:rPr lang="el-GR" sz="2000" b="1" i="1" dirty="0"/>
              <a:t>).</a:t>
            </a:r>
            <a:endParaRPr lang="el-GR" sz="2000" dirty="0"/>
          </a:p>
          <a:p>
            <a:pPr>
              <a:defRPr/>
            </a:pPr>
            <a:r>
              <a:rPr lang="el-GR" sz="2000" b="1" i="1" dirty="0" smtClean="0"/>
              <a:t>Τεκτονική </a:t>
            </a:r>
            <a:r>
              <a:rPr lang="el-GR" sz="2000" b="1" i="1" dirty="0"/>
              <a:t>ενότητα</a:t>
            </a:r>
            <a:r>
              <a:rPr lang="el-GR" sz="2000" dirty="0"/>
              <a:t> </a:t>
            </a:r>
            <a:r>
              <a:rPr lang="el-GR" sz="2000" i="1" dirty="0" smtClean="0"/>
              <a:t>τμήμα </a:t>
            </a:r>
            <a:r>
              <a:rPr lang="el-GR" sz="2000" i="1" dirty="0"/>
              <a:t>της λιθόσφαιρας που περιορίζεται από διακριτά όρια. Τα όρια μιας τεκτονικής ενότητας είναι η βάση της λιθόσφαιρας ή μεγάλα ρήγματα στα περιθώρια της ενότητας ή η επιφάνεια της Γης. Στην τεκτονική ενότητα εντάσσονται </a:t>
            </a:r>
            <a:r>
              <a:rPr lang="el-GR" sz="2000" i="1" dirty="0" smtClean="0"/>
              <a:t>και οι </a:t>
            </a:r>
            <a:r>
              <a:rPr lang="el-GR" sz="2000" i="1" dirty="0"/>
              <a:t>όροι ασπίδα, </a:t>
            </a:r>
            <a:r>
              <a:rPr lang="el-GR" sz="2000" i="1" dirty="0" err="1"/>
              <a:t>κρατώνας</a:t>
            </a:r>
            <a:r>
              <a:rPr lang="el-GR" sz="2000" i="1" dirty="0"/>
              <a:t>.</a:t>
            </a:r>
            <a:r>
              <a:rPr lang="el-GR" sz="2000" dirty="0"/>
              <a:t> </a:t>
            </a:r>
          </a:p>
          <a:p>
            <a:pPr>
              <a:defRPr/>
            </a:pPr>
            <a:r>
              <a:rPr lang="el-GR" sz="2000" b="1" i="1" dirty="0" err="1"/>
              <a:t>Τεκτονοστρωματογραφία</a:t>
            </a:r>
            <a:r>
              <a:rPr lang="el-GR" sz="2000" dirty="0"/>
              <a:t> περιγράφει (α) </a:t>
            </a:r>
            <a:r>
              <a:rPr lang="el-GR" sz="2000" i="1" dirty="0"/>
              <a:t>επαλληλία τεκτονικών καλυμμάτων, ανεξαρτήτως κλίμακας που περιορίζονται από ζώνες μεγάλης παραμόρφωσης ή (β) ανάπτυξη μιας λεκάνης ιζηματογένεσης που η εξέλιξή της συμπίπτει με φάσεις μιας ορογένεσης και έτσι </a:t>
            </a:r>
            <a:r>
              <a:rPr lang="el-GR" sz="2000" i="1" dirty="0" smtClean="0"/>
              <a:t>στην </a:t>
            </a:r>
            <a:r>
              <a:rPr lang="el-GR" sz="2000" i="1" dirty="0"/>
              <a:t>λεκάνη δημιουργούνται ασυμφωνίες</a:t>
            </a:r>
            <a:r>
              <a:rPr lang="el-GR" sz="2000" dirty="0"/>
              <a:t>. </a:t>
            </a:r>
          </a:p>
        </p:txBody>
      </p:sp>
      <p:sp>
        <p:nvSpPr>
          <p:cNvPr id="29699" name="Rectangle 2" descr="Large confetti">
            <a:extLst>
              <a:ext uri="{FF2B5EF4-FFF2-40B4-BE49-F238E27FC236}"/>
            </a:extLst>
          </p:cNvPr>
          <p:cNvSpPr txBox="1">
            <a:spLocks noChangeArrowheads="1"/>
          </p:cNvSpPr>
          <p:nvPr/>
        </p:nvSpPr>
        <p:spPr bwMode="auto">
          <a:xfrm>
            <a:off x="468313" y="174625"/>
            <a:ext cx="8207375" cy="806450"/>
          </a:xfrm>
          <a:prstGeom prst="rect">
            <a:avLst/>
          </a:prstGeom>
          <a:solidFill>
            <a:schemeClr val="accent3"/>
          </a:solidFill>
          <a:ln w="9525">
            <a:noFill/>
            <a:miter lim="800000"/>
            <a:headEnd/>
            <a:tailEnd/>
          </a:ln>
        </p:spPr>
        <p:txBody>
          <a:bodyPr/>
          <a:lstStyle/>
          <a:p>
            <a:pPr algn="ctr" eaLnBrk="1" hangingPunct="1">
              <a:defRPr/>
            </a:pPr>
            <a:r>
              <a:rPr lang="el-GR" altLang="el-GR" sz="4400" b="1" dirty="0">
                <a:latin typeface="Calibri" pitchFamily="34" charset="0"/>
              </a:rPr>
              <a:t>Προσαύξηση και  Ελληνίδες</a:t>
            </a:r>
            <a:endParaRPr lang="el-GR" altLang="el-GR" sz="3600" b="1" dirty="0">
              <a:latin typeface="Calibri"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6">
            <a:extLst>
              <a:ext uri="{FF2B5EF4-FFF2-40B4-BE49-F238E27FC236}"/>
            </a:extLst>
          </p:cNvPr>
          <p:cNvSpPr txBox="1">
            <a:spLocks noChangeArrowheads="1"/>
          </p:cNvSpPr>
          <p:nvPr/>
        </p:nvSpPr>
        <p:spPr bwMode="auto">
          <a:xfrm>
            <a:off x="250825" y="1143000"/>
            <a:ext cx="8642350" cy="5324475"/>
          </a:xfrm>
          <a:prstGeom prst="rect">
            <a:avLst/>
          </a:prstGeom>
          <a:solidFill>
            <a:schemeClr val="accent3">
              <a:lumMod val="20000"/>
              <a:lumOff val="80000"/>
            </a:schemeClr>
          </a:solidFill>
          <a:ln w="9525">
            <a:solidFill>
              <a:schemeClr val="tx2">
                <a:lumMod val="40000"/>
                <a:lumOff val="60000"/>
              </a:schemeClr>
            </a:solidFill>
            <a:miter lim="800000"/>
            <a:headEnd/>
            <a:tailEnd/>
          </a:ln>
        </p:spPr>
        <p:txBody>
          <a:bodyPr>
            <a:spAutoFit/>
          </a:bodyPr>
          <a:lstStyle/>
          <a:p>
            <a:pPr algn="just" eaLnBrk="1" hangingPunct="1">
              <a:buClr>
                <a:schemeClr val="tx2">
                  <a:lumMod val="60000"/>
                  <a:lumOff val="40000"/>
                </a:schemeClr>
              </a:buClr>
              <a:buFont typeface="Wingdings" pitchFamily="2" charset="2"/>
              <a:buChar char="q"/>
              <a:defRPr/>
            </a:pPr>
            <a:r>
              <a:rPr lang="el-GR" altLang="el-GR" sz="1800" dirty="0"/>
              <a:t>  </a:t>
            </a:r>
            <a:r>
              <a:rPr lang="el-GR" altLang="el-GR" sz="2000" b="1" i="1" dirty="0">
                <a:latin typeface="+mj-lt"/>
              </a:rPr>
              <a:t>Ο</a:t>
            </a:r>
            <a:r>
              <a:rPr lang="el-GR" sz="2000" b="1" i="1" dirty="0">
                <a:latin typeface="+mj-lt"/>
              </a:rPr>
              <a:t>ρογένεση</a:t>
            </a:r>
            <a:r>
              <a:rPr lang="el-GR" sz="2000" dirty="0">
                <a:latin typeface="+mj-lt"/>
              </a:rPr>
              <a:t> </a:t>
            </a:r>
            <a:r>
              <a:rPr lang="el-GR" sz="2000" i="1" dirty="0">
                <a:latin typeface="+mj-lt"/>
              </a:rPr>
              <a:t>μηχανισμός ή γεωλογικό γεγονός που προκαλεί την παραμόρφωση του φλοιού της Γης και μέρους του μανδύα κατά την σύγκλιση και την σύγκρουση των λιθοσφαιρικών πλακών.</a:t>
            </a:r>
            <a:r>
              <a:rPr lang="el-GR" sz="2000" dirty="0">
                <a:latin typeface="+mj-lt"/>
              </a:rPr>
              <a:t> Το τελικό αποτέλεσμα οδηγεί στο σχηματισμό μιας οροσειράς. </a:t>
            </a:r>
          </a:p>
          <a:p>
            <a:pPr algn="just" eaLnBrk="1" hangingPunct="1">
              <a:buClr>
                <a:schemeClr val="tx2">
                  <a:lumMod val="60000"/>
                  <a:lumOff val="40000"/>
                </a:schemeClr>
              </a:buClr>
              <a:buFont typeface="Wingdings" pitchFamily="2" charset="2"/>
              <a:buChar char="q"/>
              <a:defRPr/>
            </a:pPr>
            <a:r>
              <a:rPr lang="el-GR" sz="2000" b="1" i="1" dirty="0">
                <a:latin typeface="+mj-lt"/>
              </a:rPr>
              <a:t> Ραφή</a:t>
            </a:r>
            <a:r>
              <a:rPr lang="el-GR" sz="2000" i="1" dirty="0">
                <a:latin typeface="+mj-lt"/>
              </a:rPr>
              <a:t> είναι ένα </a:t>
            </a:r>
            <a:r>
              <a:rPr lang="el-GR" sz="2000" i="1" dirty="0" err="1">
                <a:latin typeface="+mj-lt"/>
              </a:rPr>
              <a:t>φλοιϊκής</a:t>
            </a:r>
            <a:r>
              <a:rPr lang="el-GR" sz="2000" i="1" dirty="0">
                <a:latin typeface="+mj-lt"/>
              </a:rPr>
              <a:t> κλίμακας ρήγμα και το όριο μεταξύ δύο λιθοσφαιρικών ενοτήτων που έχουν διαφορετική τεκτονική, μεταμορφική και παλαιογεωγραφική ιστορία</a:t>
            </a:r>
            <a:r>
              <a:rPr lang="el-GR" sz="2000" dirty="0">
                <a:latin typeface="+mj-lt"/>
              </a:rPr>
              <a:t>. Η ραφή στην επιφάνεια της γης αντιστοιχεί πολλές φορές σε μια οροσειρά ή και σε ένα βύθισμα. </a:t>
            </a:r>
          </a:p>
          <a:p>
            <a:pPr algn="just" eaLnBrk="1" hangingPunct="1">
              <a:buClr>
                <a:schemeClr val="tx2">
                  <a:lumMod val="60000"/>
                  <a:lumOff val="40000"/>
                </a:schemeClr>
              </a:buClr>
              <a:buFont typeface="Wingdings" pitchFamily="2" charset="2"/>
              <a:buChar char="q"/>
              <a:defRPr/>
            </a:pPr>
            <a:r>
              <a:rPr lang="el-GR" sz="2000" b="1" i="1" dirty="0">
                <a:latin typeface="+mj-lt"/>
              </a:rPr>
              <a:t> Κάλυμμα</a:t>
            </a:r>
            <a:r>
              <a:rPr lang="el-GR" sz="2000" dirty="0">
                <a:latin typeface="+mj-lt"/>
              </a:rPr>
              <a:t> </a:t>
            </a:r>
            <a:r>
              <a:rPr lang="el-GR" sz="2000" i="1" dirty="0">
                <a:latin typeface="+mj-lt"/>
              </a:rPr>
              <a:t>ονομάζεται μια μεγάλου μήκους και μικρού πάχους μάζα πετρωμάτων, που οριοθετείτε από μεγάλης κλίμακας ανάστροφα ρήγματα, και έχει κινηθεί τουλάχιστον 2 ή 5 </a:t>
            </a:r>
            <a:r>
              <a:rPr lang="el-GR" sz="2000" i="1" dirty="0" err="1">
                <a:latin typeface="+mj-lt"/>
              </a:rPr>
              <a:t>χλμ</a:t>
            </a:r>
            <a:r>
              <a:rPr lang="el-GR" sz="2000" i="1" dirty="0">
                <a:latin typeface="+mj-lt"/>
              </a:rPr>
              <a:t> (ανάλογα με τους διαφορετικούς ορισμούς) από τη θέση σχηματισμού τους (είναι </a:t>
            </a:r>
            <a:r>
              <a:rPr lang="el-GR" sz="2000" i="1" dirty="0" err="1">
                <a:latin typeface="+mj-lt"/>
              </a:rPr>
              <a:t>αλλόχθονα</a:t>
            </a:r>
            <a:r>
              <a:rPr lang="el-GR" sz="2000" i="1" dirty="0">
                <a:latin typeface="+mj-lt"/>
              </a:rPr>
              <a:t> πετρώματα στη θέση της σημερινής τους εμφάνισης).</a:t>
            </a:r>
          </a:p>
          <a:p>
            <a:pPr algn="just" eaLnBrk="1" hangingPunct="1">
              <a:buClr>
                <a:schemeClr val="tx2">
                  <a:lumMod val="60000"/>
                  <a:lumOff val="40000"/>
                </a:schemeClr>
              </a:buClr>
              <a:buFont typeface="Wingdings" pitchFamily="2" charset="2"/>
              <a:buChar char="q"/>
              <a:defRPr/>
            </a:pPr>
            <a:r>
              <a:rPr lang="el-GR" sz="2000" b="1" i="1" dirty="0">
                <a:latin typeface="+mj-lt"/>
              </a:rPr>
              <a:t> Σύνθετο κάλυμμα</a:t>
            </a:r>
            <a:r>
              <a:rPr lang="el-GR" sz="2000" dirty="0">
                <a:latin typeface="+mj-lt"/>
              </a:rPr>
              <a:t> αποτελείται από δύο η περισσότερα καλύμματα τα οποία βρίσκονται "τοποθετημένα" το ένα πάνω στο άλλο και σχετίζονται μεταξύ τους επειδή για παράδειγμα έχουν σχηματισθεί στο ίδιο γεωλογικό περιβάλλον ή έχουν όμοια παραμόρφωση και μεταμόρφωση. </a:t>
            </a:r>
            <a:endParaRPr lang="el-GR" altLang="el-GR" sz="1800" dirty="0"/>
          </a:p>
        </p:txBody>
      </p:sp>
      <p:sp>
        <p:nvSpPr>
          <p:cNvPr id="4" name="Rectangle 2" descr="Large confetti">
            <a:extLst>
              <a:ext uri="{FF2B5EF4-FFF2-40B4-BE49-F238E27FC236}"/>
            </a:extLst>
          </p:cNvPr>
          <p:cNvSpPr txBox="1">
            <a:spLocks noChangeArrowheads="1"/>
          </p:cNvSpPr>
          <p:nvPr/>
        </p:nvSpPr>
        <p:spPr bwMode="auto">
          <a:xfrm>
            <a:off x="468313" y="174625"/>
            <a:ext cx="8207375" cy="806450"/>
          </a:xfrm>
          <a:prstGeom prst="rect">
            <a:avLst/>
          </a:prstGeom>
          <a:solidFill>
            <a:schemeClr val="accent3"/>
          </a:solidFill>
          <a:ln w="9525">
            <a:noFill/>
            <a:miter lim="800000"/>
            <a:headEnd/>
            <a:tailEnd/>
          </a:ln>
        </p:spPr>
        <p:txBody>
          <a:bodyPr/>
          <a:lstStyle/>
          <a:p>
            <a:pPr algn="ctr" eaLnBrk="1" hangingPunct="1">
              <a:defRPr/>
            </a:pPr>
            <a:r>
              <a:rPr lang="el-GR" altLang="el-GR" sz="4400" b="1" dirty="0">
                <a:latin typeface="Calibri" pitchFamily="34" charset="0"/>
              </a:rPr>
              <a:t>Προσαύξηση και  Ελληνίδες</a:t>
            </a:r>
            <a:endParaRPr lang="el-GR" altLang="el-GR" sz="3600" b="1" dirty="0">
              <a:latin typeface="Calibri"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7">
            <a:extLst>
              <a:ext uri="{FF2B5EF4-FFF2-40B4-BE49-F238E27FC236}"/>
            </a:extLst>
          </p:cNvPr>
          <p:cNvSpPr txBox="1">
            <a:spLocks noChangeArrowheads="1"/>
          </p:cNvSpPr>
          <p:nvPr/>
        </p:nvSpPr>
        <p:spPr bwMode="auto">
          <a:xfrm>
            <a:off x="468313" y="1125538"/>
            <a:ext cx="8280400" cy="5327650"/>
          </a:xfrm>
          <a:prstGeom prst="rect">
            <a:avLst/>
          </a:prstGeom>
          <a:solidFill>
            <a:schemeClr val="bg1">
              <a:lumMod val="85000"/>
            </a:schemeClr>
          </a:solidFill>
          <a:ln w="38100">
            <a:noFill/>
            <a:miter lim="800000"/>
            <a:headEnd/>
            <a:tailEnd/>
          </a:ln>
        </p:spPr>
        <p:txBody>
          <a:bodyPr/>
          <a:lstStyle/>
          <a:p>
            <a:pPr eaLnBrk="1" hangingPunct="1">
              <a:defRPr/>
            </a:pPr>
            <a:r>
              <a:rPr lang="el-GR" sz="2000" b="1" dirty="0"/>
              <a:t>Ελληνίδες Οροσειρές</a:t>
            </a:r>
            <a:r>
              <a:rPr lang="el-GR" sz="2000" dirty="0"/>
              <a:t>, προτάθηκε από </a:t>
            </a:r>
            <a:r>
              <a:rPr lang="en-US" sz="2000" dirty="0" err="1"/>
              <a:t>Kober</a:t>
            </a:r>
            <a:r>
              <a:rPr lang="el-GR" sz="2000" dirty="0"/>
              <a:t> (1929) για να περιγράψει τις οροσειρές του Ελληνικού χώρου. </a:t>
            </a:r>
          </a:p>
          <a:p>
            <a:pPr eaLnBrk="1" hangingPunct="1">
              <a:defRPr/>
            </a:pPr>
            <a:r>
              <a:rPr lang="el-GR" sz="2000" dirty="0"/>
              <a:t>Οι Ελληνίδες Οροσειρές θεωρείται ότι αποτελούν τμήμα του Αλπικού </a:t>
            </a:r>
            <a:r>
              <a:rPr lang="el-GR" sz="2000" dirty="0" err="1"/>
              <a:t>Ορογενούς</a:t>
            </a:r>
            <a:r>
              <a:rPr lang="el-GR" sz="2000" dirty="0"/>
              <a:t> που περιλαμβάνει οροσειρές από την Ισπανία έως τα Ιμαλάϊα. </a:t>
            </a:r>
          </a:p>
          <a:p>
            <a:pPr eaLnBrk="1" hangingPunct="1">
              <a:defRPr/>
            </a:pPr>
            <a:r>
              <a:rPr lang="el-GR" sz="2000" dirty="0"/>
              <a:t>Στην περιοχή των Βαλκανίων το Αλπικό </a:t>
            </a:r>
            <a:r>
              <a:rPr lang="el-GR" sz="2000" dirty="0" err="1"/>
              <a:t>Ορογενές</a:t>
            </a:r>
            <a:r>
              <a:rPr lang="el-GR" sz="2000" dirty="0"/>
              <a:t> περιλαμβάνει δύο κλάδους τον </a:t>
            </a:r>
            <a:r>
              <a:rPr lang="el-GR" sz="2000" dirty="0" err="1"/>
              <a:t>Διναρο</a:t>
            </a:r>
            <a:r>
              <a:rPr lang="el-GR" sz="2000" dirty="0"/>
              <a:t>- </a:t>
            </a:r>
            <a:r>
              <a:rPr lang="el-GR" sz="2000" dirty="0" err="1"/>
              <a:t>Ταυρικό</a:t>
            </a:r>
            <a:r>
              <a:rPr lang="el-GR" sz="2000" dirty="0"/>
              <a:t> στα δυτικά και τον </a:t>
            </a:r>
            <a:r>
              <a:rPr lang="el-GR" sz="2000" dirty="0" err="1"/>
              <a:t>Καρπαθο</a:t>
            </a:r>
            <a:r>
              <a:rPr lang="el-GR" sz="2000" dirty="0"/>
              <a:t>- Βαλκανικό στα ανατολικά.  Οι Ελληνίδες Οροσειρές εντάσσονται σε τμήματα και των δύο αυτών κλάδων του Αλπικού </a:t>
            </a:r>
            <a:r>
              <a:rPr lang="el-GR" sz="2000" dirty="0" err="1"/>
              <a:t>Ορογενούς</a:t>
            </a:r>
            <a:r>
              <a:rPr lang="el-GR" sz="2000" dirty="0"/>
              <a:t>.</a:t>
            </a:r>
          </a:p>
          <a:p>
            <a:pPr eaLnBrk="1" hangingPunct="1">
              <a:defRPr/>
            </a:pPr>
            <a:r>
              <a:rPr lang="el-GR" sz="2000" dirty="0"/>
              <a:t>Ο </a:t>
            </a:r>
            <a:r>
              <a:rPr lang="el-GR" sz="2000" dirty="0" err="1"/>
              <a:t>Διναρο</a:t>
            </a:r>
            <a:r>
              <a:rPr lang="el-GR" sz="2000" dirty="0"/>
              <a:t>- </a:t>
            </a:r>
            <a:r>
              <a:rPr lang="el-GR" sz="2000" dirty="0" err="1"/>
              <a:t>Ταυρικός</a:t>
            </a:r>
            <a:r>
              <a:rPr lang="el-GR" sz="2000" dirty="0"/>
              <a:t> κλάδος περιλαμβάνει : </a:t>
            </a:r>
            <a:r>
              <a:rPr lang="el-GR" sz="2000" dirty="0" err="1"/>
              <a:t>Διναρίδες</a:t>
            </a:r>
            <a:r>
              <a:rPr lang="el-GR" sz="2000" dirty="0"/>
              <a:t> (πρώην Γιουγκοσλαβία), Ελληνίδες (Ελληνική χερσόνησος), </a:t>
            </a:r>
            <a:r>
              <a:rPr lang="el-GR" sz="2000" dirty="0" err="1"/>
              <a:t>Ταυρίδες</a:t>
            </a:r>
            <a:r>
              <a:rPr lang="el-GR" sz="2000" dirty="0"/>
              <a:t> (ΝΔ Τουρκία). </a:t>
            </a:r>
          </a:p>
          <a:p>
            <a:pPr eaLnBrk="1" hangingPunct="1">
              <a:defRPr/>
            </a:pPr>
            <a:r>
              <a:rPr lang="el-GR" sz="2000" dirty="0"/>
              <a:t>Ο </a:t>
            </a:r>
            <a:r>
              <a:rPr lang="el-GR" sz="2000" dirty="0" err="1"/>
              <a:t>Καρπαθο</a:t>
            </a:r>
            <a:r>
              <a:rPr lang="el-GR" sz="2000" dirty="0"/>
              <a:t>- Βαλκανικός κλάδος περιλαμβάνει: Καρπάθια όρη (Ρουμανία – Σλοβακία), Ροδόπη (Βουλγαρία, Ελλάδα). </a:t>
            </a:r>
          </a:p>
          <a:p>
            <a:pPr eaLnBrk="1" hangingPunct="1">
              <a:defRPr/>
            </a:pPr>
            <a:r>
              <a:rPr lang="el-GR" sz="2000" dirty="0"/>
              <a:t>Ο ανατολικός κλάδος του Αλπικού </a:t>
            </a:r>
            <a:r>
              <a:rPr lang="el-GR" sz="2000" dirty="0" err="1"/>
              <a:t>Ορογενούς</a:t>
            </a:r>
            <a:r>
              <a:rPr lang="el-GR" sz="2000" dirty="0"/>
              <a:t> περιλαμβάνει περιοχές ΒΔ Τουρκίας. </a:t>
            </a:r>
          </a:p>
          <a:p>
            <a:pPr eaLnBrk="1" hangingPunct="1">
              <a:defRPr/>
            </a:pPr>
            <a:r>
              <a:rPr lang="el-GR" sz="2000" dirty="0"/>
              <a:t>Ο δυτικός κλάδος των Ελληνίδων Οροσειρών διαχωρίζεται από τις </a:t>
            </a:r>
            <a:r>
              <a:rPr lang="el-GR" sz="2000" dirty="0" err="1"/>
              <a:t>Διναρίδες</a:t>
            </a:r>
            <a:r>
              <a:rPr lang="el-GR" sz="2000" dirty="0"/>
              <a:t> από το ρήγμα </a:t>
            </a:r>
            <a:r>
              <a:rPr lang="en-US" sz="2000" dirty="0"/>
              <a:t>Scutari</a:t>
            </a:r>
            <a:r>
              <a:rPr lang="el-GR" sz="2000" dirty="0"/>
              <a:t>-</a:t>
            </a:r>
            <a:r>
              <a:rPr lang="en-US" sz="2000" dirty="0" err="1"/>
              <a:t>Pec</a:t>
            </a:r>
            <a:r>
              <a:rPr lang="el-GR" sz="2000" dirty="0"/>
              <a:t> στην Αλβανία. </a:t>
            </a:r>
          </a:p>
        </p:txBody>
      </p:sp>
      <p:sp>
        <p:nvSpPr>
          <p:cNvPr id="5" name="Rectangle 2" descr="Large confetti">
            <a:extLst>
              <a:ext uri="{FF2B5EF4-FFF2-40B4-BE49-F238E27FC236}"/>
            </a:extLst>
          </p:cNvPr>
          <p:cNvSpPr txBox="1">
            <a:spLocks noChangeArrowheads="1"/>
          </p:cNvSpPr>
          <p:nvPr/>
        </p:nvSpPr>
        <p:spPr bwMode="auto">
          <a:xfrm>
            <a:off x="468313" y="115888"/>
            <a:ext cx="8207375" cy="806450"/>
          </a:xfrm>
          <a:prstGeom prst="rect">
            <a:avLst/>
          </a:prstGeom>
          <a:solidFill>
            <a:schemeClr val="accent2"/>
          </a:solidFill>
          <a:ln w="9525">
            <a:noFill/>
            <a:miter lim="800000"/>
            <a:headEnd/>
            <a:tailEnd/>
          </a:ln>
        </p:spPr>
        <p:txBody>
          <a:bodyPr/>
          <a:lstStyle/>
          <a:p>
            <a:pPr algn="ctr" eaLnBrk="1" hangingPunct="1">
              <a:defRPr/>
            </a:pPr>
            <a:r>
              <a:rPr lang="el-GR" altLang="el-GR" sz="3200" b="1" dirty="0">
                <a:latin typeface="+mj-lt"/>
                <a:ea typeface="+mj-ea"/>
                <a:cs typeface="+mj-cs"/>
              </a:rPr>
              <a:t>Οι Ελληνίδες Οροσειρές</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3 - Εικόνα"/>
          <p:cNvPicPr>
            <a:picLocks noChangeAspect="1" noChangeArrowheads="1"/>
          </p:cNvPicPr>
          <p:nvPr/>
        </p:nvPicPr>
        <p:blipFill>
          <a:blip r:embed="rId2"/>
          <a:srcRect/>
          <a:stretch>
            <a:fillRect/>
          </a:stretch>
        </p:blipFill>
        <p:spPr bwMode="auto">
          <a:xfrm>
            <a:off x="1500188" y="908050"/>
            <a:ext cx="6156325" cy="5807075"/>
          </a:xfrm>
          <a:prstGeom prst="rect">
            <a:avLst/>
          </a:prstGeom>
          <a:noFill/>
          <a:ln w="9525">
            <a:noFill/>
            <a:miter lim="800000"/>
            <a:headEnd/>
            <a:tailEnd/>
          </a:ln>
        </p:spPr>
      </p:pic>
      <p:sp>
        <p:nvSpPr>
          <p:cNvPr id="7" name="Rectangle 2" descr="Large confetti">
            <a:extLst>
              <a:ext uri="{FF2B5EF4-FFF2-40B4-BE49-F238E27FC236}"/>
            </a:extLst>
          </p:cNvPr>
          <p:cNvSpPr txBox="1">
            <a:spLocks noChangeArrowheads="1"/>
          </p:cNvSpPr>
          <p:nvPr/>
        </p:nvSpPr>
        <p:spPr bwMode="auto">
          <a:xfrm>
            <a:off x="468313" y="174625"/>
            <a:ext cx="8207375" cy="661988"/>
          </a:xfrm>
          <a:prstGeom prst="rect">
            <a:avLst/>
          </a:prstGeom>
          <a:solidFill>
            <a:schemeClr val="accent3"/>
          </a:solidFill>
          <a:ln w="9525">
            <a:noFill/>
            <a:miter lim="800000"/>
            <a:headEnd/>
            <a:tailEnd/>
          </a:ln>
        </p:spPr>
        <p:txBody>
          <a:bodyPr/>
          <a:lstStyle/>
          <a:p>
            <a:pPr algn="ctr" eaLnBrk="1" hangingPunct="1">
              <a:defRPr/>
            </a:pPr>
            <a:r>
              <a:rPr lang="el-GR" altLang="el-GR" sz="4000" b="1" dirty="0">
                <a:latin typeface="Calibri" pitchFamily="34" charset="0"/>
              </a:rPr>
              <a:t>Προσαύξηση και  Ελληνίδες</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a:extLst>
              <a:ext uri="{FF2B5EF4-FFF2-40B4-BE49-F238E27FC236}"/>
            </a:extLst>
          </p:cNvPr>
          <p:cNvSpPr>
            <a:spLocks noChangeArrowheads="1"/>
          </p:cNvSpPr>
          <p:nvPr/>
        </p:nvSpPr>
        <p:spPr bwMode="auto">
          <a:xfrm>
            <a:off x="323850" y="66675"/>
            <a:ext cx="8496300" cy="708025"/>
          </a:xfrm>
          <a:prstGeom prst="rect">
            <a:avLst/>
          </a:prstGeom>
          <a:solidFill>
            <a:schemeClr val="accent4">
              <a:lumMod val="60000"/>
              <a:lumOff val="40000"/>
            </a:schemeClr>
          </a:solidFill>
          <a:ln w="9525">
            <a:noFill/>
            <a:miter lim="800000"/>
            <a:headEnd/>
            <a:tailEnd/>
          </a:ln>
        </p:spPr>
        <p:txBody>
          <a:bodyPr>
            <a:spAutoFit/>
          </a:bodyPr>
          <a:lstStyle/>
          <a:p>
            <a:pPr algn="ctr" eaLnBrk="1" hangingPunct="1">
              <a:tabLst>
                <a:tab pos="4662488" algn="l"/>
                <a:tab pos="5581650" algn="l"/>
              </a:tabLst>
              <a:defRPr/>
            </a:pPr>
            <a:r>
              <a:rPr lang="el-GR" altLang="el-GR" sz="4000" b="1" dirty="0">
                <a:latin typeface="+mj-lt"/>
                <a:ea typeface="Calibri" pitchFamily="34" charset="0"/>
                <a:cs typeface="Tahoma" pitchFamily="34" charset="0"/>
              </a:rPr>
              <a:t>Οι Ελληνίδες και οι ωκεανοί</a:t>
            </a:r>
            <a:endParaRPr lang="el-GR" altLang="el-GR" sz="4000" dirty="0">
              <a:latin typeface="+mj-lt"/>
              <a:ea typeface="Calibri" pitchFamily="34" charset="0"/>
              <a:cs typeface="Tahoma" pitchFamily="34" charset="0"/>
            </a:endParaRPr>
          </a:p>
        </p:txBody>
      </p:sp>
      <p:sp>
        <p:nvSpPr>
          <p:cNvPr id="33795" name="Rectangle 160"/>
          <p:cNvSpPr>
            <a:spLocks noChangeArrowheads="1"/>
          </p:cNvSpPr>
          <p:nvPr/>
        </p:nvSpPr>
        <p:spPr bwMode="auto">
          <a:xfrm>
            <a:off x="0" y="6075363"/>
            <a:ext cx="9144000" cy="0"/>
          </a:xfrm>
          <a:prstGeom prst="rect">
            <a:avLst/>
          </a:prstGeom>
          <a:noFill/>
          <a:ln w="9525">
            <a:noFill/>
            <a:miter lim="800000"/>
            <a:headEnd/>
            <a:tailEnd/>
          </a:ln>
        </p:spPr>
        <p:txBody>
          <a:bodyPr wrap="none" anchor="ctr">
            <a:spAutoFit/>
          </a:bodyPr>
          <a:lstStyle/>
          <a:p>
            <a:pPr eaLnBrk="1" hangingPunct="1">
              <a:tabLst>
                <a:tab pos="4662488" algn="l"/>
                <a:tab pos="5581650" algn="l"/>
              </a:tabLst>
            </a:pPr>
            <a:endParaRPr lang="el-GR" altLang="el-GR"/>
          </a:p>
        </p:txBody>
      </p:sp>
      <p:pic>
        <p:nvPicPr>
          <p:cNvPr id="33796" name="1 - Εικόνα" descr="paleo.JPG"/>
          <p:cNvPicPr>
            <a:picLocks noChangeAspect="1" noChangeArrowheads="1"/>
          </p:cNvPicPr>
          <p:nvPr/>
        </p:nvPicPr>
        <p:blipFill>
          <a:blip r:embed="rId2">
            <a:lum bright="-20000" contrast="30000"/>
          </a:blip>
          <a:srcRect/>
          <a:stretch>
            <a:fillRect/>
          </a:stretch>
        </p:blipFill>
        <p:spPr bwMode="auto">
          <a:xfrm>
            <a:off x="2316163" y="908050"/>
            <a:ext cx="4416425" cy="5626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8 - Εικόνα"/>
          <p:cNvPicPr>
            <a:picLocks noChangeAspect="1" noChangeArrowheads="1"/>
          </p:cNvPicPr>
          <p:nvPr/>
        </p:nvPicPr>
        <p:blipFill>
          <a:blip r:embed="rId2"/>
          <a:srcRect/>
          <a:stretch>
            <a:fillRect/>
          </a:stretch>
        </p:blipFill>
        <p:spPr bwMode="auto">
          <a:xfrm>
            <a:off x="0" y="1098550"/>
            <a:ext cx="9144000" cy="4981575"/>
          </a:xfrm>
          <a:prstGeom prst="rect">
            <a:avLst/>
          </a:prstGeom>
          <a:noFill/>
          <a:ln w="9525">
            <a:noFill/>
            <a:miter lim="800000"/>
            <a:headEnd/>
            <a:tailEnd/>
          </a:ln>
        </p:spPr>
      </p:pic>
      <p:sp>
        <p:nvSpPr>
          <p:cNvPr id="6" name="5 - Ορθογώνιο">
            <a:extLst>
              <a:ext uri="{FF2B5EF4-FFF2-40B4-BE49-F238E27FC236}"/>
            </a:extLst>
          </p:cNvPr>
          <p:cNvSpPr/>
          <p:nvPr/>
        </p:nvSpPr>
        <p:spPr>
          <a:xfrm>
            <a:off x="1042988" y="333375"/>
            <a:ext cx="7524750" cy="1076325"/>
          </a:xfrm>
          <a:prstGeom prst="rect">
            <a:avLst/>
          </a:prstGeom>
          <a:solidFill>
            <a:schemeClr val="accent2">
              <a:lumMod val="75000"/>
            </a:schemeClr>
          </a:solidFill>
        </p:spPr>
        <p:txBody>
          <a:bodyPr>
            <a:spAutoFit/>
          </a:bodyPr>
          <a:lstStyle/>
          <a:p>
            <a:pPr algn="ctr" eaLnBrk="1" hangingPunct="1">
              <a:defRPr/>
            </a:pPr>
            <a:r>
              <a:rPr lang="el-GR" sz="3200" b="1" i="1" dirty="0">
                <a:solidFill>
                  <a:schemeClr val="bg1"/>
                </a:solidFill>
                <a:latin typeface="+mj-lt"/>
              </a:rPr>
              <a:t>Κεφάλαιο 3</a:t>
            </a:r>
            <a:r>
              <a:rPr lang="el-GR" sz="3200" b="1" i="1" baseline="30000" dirty="0">
                <a:solidFill>
                  <a:schemeClr val="bg1"/>
                </a:solidFill>
                <a:latin typeface="+mj-lt"/>
              </a:rPr>
              <a:t>ο</a:t>
            </a:r>
            <a:r>
              <a:rPr lang="el-GR" sz="3200" b="1" i="1" dirty="0">
                <a:solidFill>
                  <a:schemeClr val="bg1"/>
                </a:solidFill>
                <a:latin typeface="+mj-lt"/>
              </a:rPr>
              <a:t> : </a:t>
            </a:r>
          </a:p>
          <a:p>
            <a:pPr algn="ctr" eaLnBrk="1" hangingPunct="1">
              <a:defRPr/>
            </a:pPr>
            <a:r>
              <a:rPr lang="el-GR" sz="3200" b="1" i="1" dirty="0">
                <a:solidFill>
                  <a:schemeClr val="bg1"/>
                </a:solidFill>
                <a:latin typeface="+mj-lt"/>
              </a:rPr>
              <a:t>Ενότητα Παξών ή </a:t>
            </a:r>
            <a:r>
              <a:rPr lang="el-GR" sz="3200" b="1" i="1" dirty="0" err="1">
                <a:solidFill>
                  <a:schemeClr val="bg1"/>
                </a:solidFill>
                <a:latin typeface="+mj-lt"/>
              </a:rPr>
              <a:t>Προαπούλια</a:t>
            </a:r>
            <a:r>
              <a:rPr lang="el-GR" sz="3200" b="1" i="1" dirty="0">
                <a:solidFill>
                  <a:schemeClr val="bg1"/>
                </a:solidFill>
                <a:latin typeface="+mj-lt"/>
              </a:rPr>
              <a:t> </a:t>
            </a:r>
            <a:endParaRPr lang="el-GR" sz="3200" dirty="0">
              <a:solidFill>
                <a:schemeClr val="bg1"/>
              </a:solidFill>
              <a:latin typeface="+mj-lt"/>
            </a:endParaRPr>
          </a:p>
        </p:txBody>
      </p:sp>
      <p:sp>
        <p:nvSpPr>
          <p:cNvPr id="8" name="7 - Ορθογώνιο">
            <a:extLst>
              <a:ext uri="{FF2B5EF4-FFF2-40B4-BE49-F238E27FC236}"/>
            </a:extLst>
          </p:cNvPr>
          <p:cNvSpPr/>
          <p:nvPr/>
        </p:nvSpPr>
        <p:spPr>
          <a:xfrm>
            <a:off x="71438" y="6165850"/>
            <a:ext cx="8964612" cy="646113"/>
          </a:xfrm>
          <a:prstGeom prst="rect">
            <a:avLst/>
          </a:prstGeom>
          <a:solidFill>
            <a:schemeClr val="accent2">
              <a:lumMod val="75000"/>
            </a:schemeClr>
          </a:solidFill>
        </p:spPr>
        <p:txBody>
          <a:bodyPr>
            <a:spAutoFit/>
          </a:bodyPr>
          <a:lstStyle/>
          <a:p>
            <a:pPr algn="ctr" eaLnBrk="1" hangingPunct="1">
              <a:defRPr/>
            </a:pPr>
            <a:r>
              <a:rPr lang="el-GR" sz="1800" dirty="0">
                <a:solidFill>
                  <a:schemeClr val="bg1"/>
                </a:solidFill>
                <a:latin typeface="+mj-lt"/>
              </a:rPr>
              <a:t>Το αντίκλινο του Αίνου στην Κεφαλληνία, αντιπροσωπεύει μια τυπική εμφάνιση της ενότητας Παξών και μια αντιπροσωπευτική γεωλογική δομή.</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a:extLst>
              <a:ext uri="{FF2B5EF4-FFF2-40B4-BE49-F238E27FC236}"/>
            </a:extLst>
          </p:cNvPr>
          <p:cNvSpPr>
            <a:spLocks noGrp="1"/>
          </p:cNvSpPr>
          <p:nvPr>
            <p:ph type="title"/>
          </p:nvPr>
        </p:nvSpPr>
        <p:spPr>
          <a:xfrm>
            <a:off x="684213" y="188913"/>
            <a:ext cx="7272337" cy="711200"/>
          </a:xfrm>
          <a:solidFill>
            <a:schemeClr val="accent2">
              <a:lumMod val="75000"/>
            </a:schemeClr>
          </a:solidFill>
        </p:spPr>
        <p:txBody>
          <a:bodyPr>
            <a:noAutofit/>
          </a:bodyPr>
          <a:lstStyle/>
          <a:p>
            <a:pPr eaLnBrk="1" hangingPunct="1">
              <a:defRPr/>
            </a:pPr>
            <a:r>
              <a:rPr lang="el-GR" sz="3200" b="1" dirty="0">
                <a:solidFill>
                  <a:schemeClr val="bg1"/>
                </a:solidFill>
              </a:rPr>
              <a:t>Η εξάπλωση της ενότητας Παξών</a:t>
            </a:r>
            <a:endParaRPr lang="el-GR" sz="3200" dirty="0">
              <a:solidFill>
                <a:schemeClr val="bg1"/>
              </a:solidFill>
            </a:endParaRPr>
          </a:p>
        </p:txBody>
      </p:sp>
      <p:pic>
        <p:nvPicPr>
          <p:cNvPr id="35843" name="5 - Εικόνα"/>
          <p:cNvPicPr>
            <a:picLocks noChangeAspect="1" noChangeArrowheads="1"/>
          </p:cNvPicPr>
          <p:nvPr/>
        </p:nvPicPr>
        <p:blipFill>
          <a:blip r:embed="rId2"/>
          <a:srcRect/>
          <a:stretch>
            <a:fillRect/>
          </a:stretch>
        </p:blipFill>
        <p:spPr bwMode="auto">
          <a:xfrm>
            <a:off x="1187450" y="1052513"/>
            <a:ext cx="6408738" cy="5400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 Τίτλος">
            <a:extLst>
              <a:ext uri="{FF2B5EF4-FFF2-40B4-BE49-F238E27FC236}"/>
            </a:extLst>
          </p:cNvPr>
          <p:cNvSpPr txBox="1">
            <a:spLocks/>
          </p:cNvSpPr>
          <p:nvPr/>
        </p:nvSpPr>
        <p:spPr bwMode="auto">
          <a:xfrm>
            <a:off x="827088" y="44450"/>
            <a:ext cx="7273925" cy="711200"/>
          </a:xfrm>
          <a:prstGeom prst="rect">
            <a:avLst/>
          </a:prstGeom>
          <a:solidFill>
            <a:schemeClr val="accent2">
              <a:lumMod val="75000"/>
            </a:schemeClr>
          </a:solidFill>
          <a:ln w="9525">
            <a:noFill/>
            <a:miter lim="800000"/>
            <a:headEnd/>
            <a:tailEnd/>
          </a:ln>
        </p:spPr>
        <p:txBody>
          <a:bodyPr anchor="ctr"/>
          <a:lstStyle/>
          <a:p>
            <a:pPr algn="ctr" eaLnBrk="1" hangingPunct="1">
              <a:defRPr/>
            </a:pPr>
            <a:r>
              <a:rPr lang="el-GR" sz="3200" b="1" dirty="0">
                <a:solidFill>
                  <a:schemeClr val="bg1"/>
                </a:solidFill>
                <a:latin typeface="+mj-lt"/>
                <a:ea typeface="+mj-ea"/>
                <a:cs typeface="+mj-cs"/>
              </a:rPr>
              <a:t>Η εξάπλωση της ενότητας Παξών</a:t>
            </a:r>
            <a:endParaRPr lang="el-GR" sz="3200" dirty="0">
              <a:solidFill>
                <a:schemeClr val="bg1"/>
              </a:solidFill>
              <a:latin typeface="+mj-lt"/>
              <a:ea typeface="+mj-ea"/>
              <a:cs typeface="+mj-cs"/>
            </a:endParaRPr>
          </a:p>
        </p:txBody>
      </p:sp>
      <p:pic>
        <p:nvPicPr>
          <p:cNvPr id="36867" name="6 - Εικόνα"/>
          <p:cNvPicPr>
            <a:picLocks noChangeAspect="1" noChangeArrowheads="1"/>
          </p:cNvPicPr>
          <p:nvPr/>
        </p:nvPicPr>
        <p:blipFill>
          <a:blip r:embed="rId2"/>
          <a:srcRect/>
          <a:stretch>
            <a:fillRect/>
          </a:stretch>
        </p:blipFill>
        <p:spPr bwMode="auto">
          <a:xfrm>
            <a:off x="2124075" y="815992"/>
            <a:ext cx="4824413" cy="5113338"/>
          </a:xfrm>
          <a:prstGeom prst="rect">
            <a:avLst/>
          </a:prstGeom>
          <a:noFill/>
          <a:ln w="9525">
            <a:noFill/>
            <a:miter lim="800000"/>
            <a:headEnd/>
            <a:tailEnd/>
          </a:ln>
        </p:spPr>
      </p:pic>
      <p:sp>
        <p:nvSpPr>
          <p:cNvPr id="36868" name="7 - Ορθογώνιο"/>
          <p:cNvSpPr>
            <a:spLocks noChangeArrowheads="1"/>
          </p:cNvSpPr>
          <p:nvPr/>
        </p:nvSpPr>
        <p:spPr bwMode="auto">
          <a:xfrm>
            <a:off x="107950" y="5857875"/>
            <a:ext cx="8964613" cy="830263"/>
          </a:xfrm>
          <a:prstGeom prst="rect">
            <a:avLst/>
          </a:prstGeom>
          <a:solidFill>
            <a:schemeClr val="bg2"/>
          </a:solidFill>
          <a:ln w="9525">
            <a:noFill/>
            <a:miter lim="800000"/>
            <a:headEnd/>
            <a:tailEnd/>
          </a:ln>
        </p:spPr>
        <p:txBody>
          <a:bodyPr>
            <a:spAutoFit/>
          </a:bodyPr>
          <a:lstStyle/>
          <a:p>
            <a:pPr eaLnBrk="1" hangingPunct="1"/>
            <a:r>
              <a:rPr lang="el-GR" altLang="en-US" sz="1600"/>
              <a:t>Τα όρια της Απούλιας πλάκας στην Ιταλία και την Ελλάδα. Στην εικόνα δείχνονται και οι θέσεις των γεωτρήσεων Παξοί 1 και Ζάκυνθος 1 και η γεωλογική τομή που δείχνει τη σχέση της Απουλίας πλάκας με τη ζώνη πτυχών και επωθήσεων στην Αλβανία.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a:extLst>
              <a:ext uri="{FF2B5EF4-FFF2-40B4-BE49-F238E27FC236}"/>
            </a:extLst>
          </p:cNvPr>
          <p:cNvSpPr txBox="1">
            <a:spLocks/>
          </p:cNvSpPr>
          <p:nvPr/>
        </p:nvSpPr>
        <p:spPr bwMode="auto">
          <a:xfrm>
            <a:off x="827088" y="44450"/>
            <a:ext cx="7273925" cy="711200"/>
          </a:xfrm>
          <a:prstGeom prst="rect">
            <a:avLst/>
          </a:prstGeom>
          <a:solidFill>
            <a:schemeClr val="accent2">
              <a:lumMod val="75000"/>
            </a:schemeClr>
          </a:solidFill>
          <a:ln w="9525">
            <a:noFill/>
            <a:miter lim="800000"/>
            <a:headEnd/>
            <a:tailEnd/>
          </a:ln>
        </p:spPr>
        <p:txBody>
          <a:bodyPr anchor="ctr"/>
          <a:lstStyle/>
          <a:p>
            <a:pPr algn="ctr" eaLnBrk="1" hangingPunct="1">
              <a:defRPr/>
            </a:pPr>
            <a:r>
              <a:rPr lang="el-GR" sz="3200" b="1" dirty="0">
                <a:solidFill>
                  <a:schemeClr val="bg1"/>
                </a:solidFill>
                <a:latin typeface="+mj-lt"/>
                <a:ea typeface="+mj-ea"/>
                <a:cs typeface="+mj-cs"/>
              </a:rPr>
              <a:t>Η ενότητα Παξών στα Ιόνια νησιά</a:t>
            </a:r>
            <a:endParaRPr lang="el-GR" sz="3200" dirty="0">
              <a:solidFill>
                <a:schemeClr val="bg1"/>
              </a:solidFill>
              <a:latin typeface="+mj-lt"/>
              <a:ea typeface="+mj-ea"/>
              <a:cs typeface="+mj-cs"/>
            </a:endParaRPr>
          </a:p>
        </p:txBody>
      </p:sp>
      <p:pic>
        <p:nvPicPr>
          <p:cNvPr id="37891" name="6 - Εικόνα"/>
          <p:cNvPicPr>
            <a:picLocks noChangeAspect="1" noChangeArrowheads="1"/>
          </p:cNvPicPr>
          <p:nvPr/>
        </p:nvPicPr>
        <p:blipFill>
          <a:blip r:embed="rId2" cstate="email"/>
          <a:srcRect/>
          <a:stretch>
            <a:fillRect/>
          </a:stretch>
        </p:blipFill>
        <p:spPr bwMode="auto">
          <a:xfrm>
            <a:off x="1908175" y="836613"/>
            <a:ext cx="5256213" cy="592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3 - Εικόνα" descr="Map_ Lefkas..jpg"/>
          <p:cNvPicPr>
            <a:picLocks noChangeAspect="1"/>
          </p:cNvPicPr>
          <p:nvPr/>
        </p:nvPicPr>
        <p:blipFill>
          <a:blip r:embed="rId2"/>
          <a:srcRect/>
          <a:stretch>
            <a:fillRect/>
          </a:stretch>
        </p:blipFill>
        <p:spPr bwMode="auto">
          <a:xfrm>
            <a:off x="2916238" y="720725"/>
            <a:ext cx="3690937" cy="6092825"/>
          </a:xfrm>
          <a:prstGeom prst="rect">
            <a:avLst/>
          </a:prstGeom>
          <a:noFill/>
          <a:ln w="9525">
            <a:noFill/>
            <a:miter lim="800000"/>
            <a:headEnd/>
            <a:tailEnd/>
          </a:ln>
        </p:spPr>
      </p:pic>
      <p:sp>
        <p:nvSpPr>
          <p:cNvPr id="3" name="4 - Τίτλος">
            <a:extLst>
              <a:ext uri="{FF2B5EF4-FFF2-40B4-BE49-F238E27FC236}"/>
            </a:extLst>
          </p:cNvPr>
          <p:cNvSpPr txBox="1">
            <a:spLocks/>
          </p:cNvSpPr>
          <p:nvPr/>
        </p:nvSpPr>
        <p:spPr bwMode="auto">
          <a:xfrm>
            <a:off x="827088" y="44450"/>
            <a:ext cx="7273925" cy="711200"/>
          </a:xfrm>
          <a:prstGeom prst="rect">
            <a:avLst/>
          </a:prstGeom>
          <a:solidFill>
            <a:schemeClr val="accent2">
              <a:lumMod val="75000"/>
            </a:schemeClr>
          </a:solidFill>
          <a:ln w="9525">
            <a:noFill/>
            <a:miter lim="800000"/>
            <a:headEnd/>
            <a:tailEnd/>
          </a:ln>
        </p:spPr>
        <p:txBody>
          <a:bodyPr anchor="ctr"/>
          <a:lstStyle/>
          <a:p>
            <a:pPr algn="ctr" eaLnBrk="1" hangingPunct="1">
              <a:defRPr/>
            </a:pPr>
            <a:r>
              <a:rPr lang="el-GR" sz="3200" b="1" dirty="0">
                <a:solidFill>
                  <a:schemeClr val="bg1"/>
                </a:solidFill>
                <a:latin typeface="+mj-lt"/>
                <a:ea typeface="+mj-ea"/>
                <a:cs typeface="+mj-cs"/>
              </a:rPr>
              <a:t>Η ενότητα Παξών στα Ιόνια νησιά</a:t>
            </a:r>
            <a:endParaRPr lang="el-GR" sz="3200" dirty="0">
              <a:solidFill>
                <a:schemeClr val="bg1"/>
              </a:solidFill>
              <a:latin typeface="+mj-lt"/>
              <a:ea typeface="+mj-ea"/>
              <a:cs typeface="+mj-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2 - Θέση περιεχομένου"/>
          <p:cNvSpPr>
            <a:spLocks noGrp="1"/>
          </p:cNvSpPr>
          <p:nvPr>
            <p:ph idx="1"/>
          </p:nvPr>
        </p:nvSpPr>
        <p:spPr>
          <a:xfrm>
            <a:off x="323850" y="1336675"/>
            <a:ext cx="8229600" cy="4449763"/>
          </a:xfrm>
          <a:solidFill>
            <a:schemeClr val="bg2"/>
          </a:solidFill>
        </p:spPr>
        <p:txBody>
          <a:bodyPr/>
          <a:lstStyle/>
          <a:p>
            <a:pPr algn="just" eaLnBrk="1" hangingPunct="1"/>
            <a:r>
              <a:rPr lang="el-GR" altLang="en-US" sz="2000" smtClean="0"/>
              <a:t>Κύριο χαρακτηριστικό της ενότητας είναι η </a:t>
            </a:r>
            <a:r>
              <a:rPr lang="el-GR" altLang="en-US" sz="2000" b="1" smtClean="0"/>
              <a:t>συνεχής ανθρακική ιζηματογένεση</a:t>
            </a:r>
            <a:r>
              <a:rPr lang="el-GR" altLang="en-US" sz="2000" smtClean="0"/>
              <a:t>, από το Μέσο Τριαδικό έως το Ολιγόκαινο.</a:t>
            </a:r>
          </a:p>
          <a:p>
            <a:pPr eaLnBrk="1" hangingPunct="1"/>
            <a:endParaRPr lang="el-GR" altLang="en-US" sz="2000" smtClean="0"/>
          </a:p>
          <a:p>
            <a:pPr algn="just" eaLnBrk="1" hangingPunct="1"/>
            <a:r>
              <a:rPr lang="el-GR" altLang="en-US" sz="2000" smtClean="0"/>
              <a:t>Στην ενότητα δεν απαντάται τυπική ιζηματογένεση φλύσχη που είναι χαρακτηριστική για τις υπόλοιπες εξωτερικές Ελληνίδες. Το γεγονός αυτό οδήγησε πολλούς ερευνητές να τη θεωρήσουν ως αυτόχθονη ενότητα πάνω στην οποία επωθείται η ανατολικότερα ευρισκόμενη Ιόνια ενότητα. </a:t>
            </a:r>
          </a:p>
          <a:p>
            <a:pPr algn="just" eaLnBrk="1" hangingPunct="1"/>
            <a:endParaRPr lang="el-GR" altLang="en-US" sz="2000" smtClean="0"/>
          </a:p>
          <a:p>
            <a:pPr algn="just" eaLnBrk="1" hangingPunct="1"/>
            <a:r>
              <a:rPr lang="el-GR" altLang="en-US" sz="2000" smtClean="0"/>
              <a:t>Η στρωματογραφία της ενότητας Παξών είναι γνωστή σε επιφανειακές εμφανίσεις στα νησιά του Ιονίου κυρίως από το Μέσο Κρητιδικό και εντεύθεν και περιλαμβάνει ανθρακικές αποθέσεις. Τα παλαιότερα στρωματογραφικά μέλη της ενότητας απαντώνται κατά βάση σε γεωτρήσεις για πετρέλαιο που έγιναν στους Παξούς και στη Ζάκυνθο.</a:t>
            </a:r>
          </a:p>
        </p:txBody>
      </p:sp>
      <p:sp>
        <p:nvSpPr>
          <p:cNvPr id="6" name="4 - Τίτλος">
            <a:extLst>
              <a:ext uri="{FF2B5EF4-FFF2-40B4-BE49-F238E27FC236}"/>
            </a:extLst>
          </p:cNvPr>
          <p:cNvSpPr txBox="1">
            <a:spLocks/>
          </p:cNvSpPr>
          <p:nvPr/>
        </p:nvSpPr>
        <p:spPr bwMode="auto">
          <a:xfrm>
            <a:off x="827088" y="217488"/>
            <a:ext cx="7273925" cy="711200"/>
          </a:xfrm>
          <a:prstGeom prst="rect">
            <a:avLst/>
          </a:prstGeom>
          <a:solidFill>
            <a:schemeClr val="accent2">
              <a:lumMod val="75000"/>
            </a:schemeClr>
          </a:solidFill>
          <a:ln w="9525">
            <a:noFill/>
            <a:miter lim="800000"/>
            <a:headEnd/>
            <a:tailEnd/>
          </a:ln>
        </p:spPr>
        <p:txBody>
          <a:bodyPr anchor="ctr"/>
          <a:lstStyle/>
          <a:p>
            <a:pPr algn="ctr" eaLnBrk="1" hangingPunct="1">
              <a:defRPr/>
            </a:pPr>
            <a:r>
              <a:rPr lang="el-GR" sz="3200" b="1" dirty="0">
                <a:solidFill>
                  <a:schemeClr val="bg1"/>
                </a:solidFill>
                <a:latin typeface="+mj-lt"/>
                <a:ea typeface="+mj-ea"/>
                <a:cs typeface="+mj-cs"/>
              </a:rPr>
              <a:t>Η ενότητα Παξών στα Ιόνια νησιά</a:t>
            </a:r>
            <a:endParaRPr lang="el-GR" sz="3200" dirty="0">
              <a:solidFill>
                <a:schemeClr val="bg1"/>
              </a:solidFill>
              <a:latin typeface="+mj-lt"/>
              <a:ea typeface="+mj-ea"/>
              <a:cs typeface="+mj-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TextBox">
            <a:extLst>
              <a:ext uri="{FF2B5EF4-FFF2-40B4-BE49-F238E27FC236}"/>
            </a:extLst>
          </p:cNvPr>
          <p:cNvSpPr txBox="1"/>
          <p:nvPr/>
        </p:nvSpPr>
        <p:spPr>
          <a:xfrm>
            <a:off x="4556125" y="115888"/>
            <a:ext cx="4624388" cy="6494462"/>
          </a:xfrm>
          <a:prstGeom prst="rect">
            <a:avLst/>
          </a:prstGeom>
          <a:solidFill>
            <a:schemeClr val="bg2"/>
          </a:solidFill>
        </p:spPr>
        <p:txBody>
          <a:bodyPr>
            <a:spAutoFit/>
          </a:bodyPr>
          <a:lstStyle/>
          <a:p>
            <a:pPr eaLnBrk="1" hangingPunct="1">
              <a:defRPr/>
            </a:pPr>
            <a:r>
              <a:rPr lang="el-GR" sz="1600" b="1" dirty="0" err="1">
                <a:latin typeface="+mj-lt"/>
              </a:rPr>
              <a:t>Λιθοστρωματογραφική</a:t>
            </a:r>
            <a:r>
              <a:rPr lang="el-GR" sz="1600" b="1" dirty="0">
                <a:latin typeface="+mj-lt"/>
              </a:rPr>
              <a:t> στήλη της ενότητας Παξών</a:t>
            </a:r>
            <a:r>
              <a:rPr lang="el-GR" sz="1600" dirty="0">
                <a:latin typeface="+mj-lt"/>
              </a:rPr>
              <a:t> </a:t>
            </a:r>
          </a:p>
          <a:p>
            <a:pPr eaLnBrk="1" hangingPunct="1">
              <a:defRPr/>
            </a:pPr>
            <a:r>
              <a:rPr lang="el-GR" sz="1600" dirty="0">
                <a:latin typeface="+mj-lt"/>
              </a:rPr>
              <a:t>1) Θαλάσσιες μάργες, </a:t>
            </a:r>
          </a:p>
          <a:p>
            <a:pPr eaLnBrk="1" hangingPunct="1">
              <a:defRPr/>
            </a:pPr>
            <a:r>
              <a:rPr lang="el-GR" sz="1600" dirty="0">
                <a:latin typeface="+mj-lt"/>
              </a:rPr>
              <a:t>2) θαλάσσιες μάργες και άμμοι με ενδιαστρώσεις λιγνίτη</a:t>
            </a:r>
            <a:r>
              <a:rPr lang="en-US" sz="1600" dirty="0">
                <a:latin typeface="+mj-lt"/>
              </a:rPr>
              <a:t>. (</a:t>
            </a:r>
            <a:r>
              <a:rPr lang="el-GR" sz="1600" dirty="0">
                <a:latin typeface="+mj-lt"/>
              </a:rPr>
              <a:t>3) εβαπορίτες, </a:t>
            </a:r>
          </a:p>
          <a:p>
            <a:pPr eaLnBrk="1" hangingPunct="1">
              <a:defRPr/>
            </a:pPr>
            <a:r>
              <a:rPr lang="el-GR" sz="1600" dirty="0">
                <a:latin typeface="+mj-lt"/>
              </a:rPr>
              <a:t>4) ασβεστόλιθοι και </a:t>
            </a:r>
            <a:r>
              <a:rPr lang="el-GR" sz="1600" dirty="0" err="1">
                <a:latin typeface="+mj-lt"/>
              </a:rPr>
              <a:t>μαργαϊκοί</a:t>
            </a:r>
            <a:r>
              <a:rPr lang="el-GR" sz="1600" dirty="0">
                <a:latin typeface="+mj-lt"/>
              </a:rPr>
              <a:t> ασβεστόλιθοι, </a:t>
            </a:r>
          </a:p>
          <a:p>
            <a:pPr eaLnBrk="1" hangingPunct="1">
              <a:defRPr/>
            </a:pPr>
            <a:r>
              <a:rPr lang="el-GR" sz="1600" dirty="0">
                <a:latin typeface="+mj-lt"/>
              </a:rPr>
              <a:t>5) πελαγικοί </a:t>
            </a:r>
            <a:r>
              <a:rPr lang="el-GR" sz="1600" dirty="0" err="1">
                <a:latin typeface="+mj-lt"/>
              </a:rPr>
              <a:t>μαργαϊκοί</a:t>
            </a:r>
            <a:r>
              <a:rPr lang="el-GR" sz="1600" dirty="0">
                <a:latin typeface="+mj-lt"/>
              </a:rPr>
              <a:t> ασβεστόλιθοι (± φακοί </a:t>
            </a:r>
            <a:r>
              <a:rPr lang="el-GR" sz="1600" dirty="0" err="1">
                <a:latin typeface="+mj-lt"/>
              </a:rPr>
              <a:t>πυριτολίθων</a:t>
            </a:r>
            <a:r>
              <a:rPr lang="el-GR" sz="1600" dirty="0">
                <a:latin typeface="+mj-lt"/>
              </a:rPr>
              <a:t>) </a:t>
            </a:r>
          </a:p>
          <a:p>
            <a:pPr eaLnBrk="1" hangingPunct="1">
              <a:defRPr/>
            </a:pPr>
            <a:r>
              <a:rPr lang="el-GR" sz="1600" dirty="0">
                <a:latin typeface="+mj-lt"/>
              </a:rPr>
              <a:t>6) ασβεστόλιθοι πελαγικής – νηριτικής φάσης, με λατυποπαγείς ορίζοντες</a:t>
            </a:r>
            <a:r>
              <a:rPr lang="en-US" sz="1600" dirty="0">
                <a:latin typeface="+mj-lt"/>
              </a:rPr>
              <a:t>. (</a:t>
            </a:r>
            <a:r>
              <a:rPr lang="el-GR" sz="1600" dirty="0">
                <a:latin typeface="+mj-lt"/>
              </a:rPr>
              <a:t>7) πελαγικοί ασβεστόλιθοι </a:t>
            </a:r>
          </a:p>
          <a:p>
            <a:pPr eaLnBrk="1" hangingPunct="1">
              <a:defRPr/>
            </a:pPr>
            <a:r>
              <a:rPr lang="el-GR" sz="1600" dirty="0">
                <a:latin typeface="+mj-lt"/>
              </a:rPr>
              <a:t>8) ασβεστόλιθοι πελαγικής – </a:t>
            </a:r>
            <a:r>
              <a:rPr lang="el-GR" sz="1600" dirty="0" err="1">
                <a:latin typeface="+mj-lt"/>
              </a:rPr>
              <a:t>νηριτικής</a:t>
            </a:r>
            <a:r>
              <a:rPr lang="el-GR" sz="1600" dirty="0">
                <a:latin typeface="+mj-lt"/>
              </a:rPr>
              <a:t> φάσης με θραύσματα </a:t>
            </a:r>
            <a:r>
              <a:rPr lang="el-GR" sz="1600" dirty="0" err="1">
                <a:latin typeface="+mj-lt"/>
              </a:rPr>
              <a:t>Ρουδιστών</a:t>
            </a:r>
            <a:r>
              <a:rPr lang="el-GR" sz="1600" dirty="0">
                <a:latin typeface="+mj-lt"/>
              </a:rPr>
              <a:t> </a:t>
            </a:r>
          </a:p>
          <a:p>
            <a:pPr eaLnBrk="1" hangingPunct="1">
              <a:defRPr/>
            </a:pPr>
            <a:r>
              <a:rPr lang="el-GR" sz="1600" dirty="0">
                <a:latin typeface="+mj-lt"/>
              </a:rPr>
              <a:t>9) πελαγικοί ασβεστόλιθοι με κονδύλους και σπάνιες πυριτικές </a:t>
            </a:r>
            <a:r>
              <a:rPr lang="el-GR" sz="1600" dirty="0" err="1">
                <a:latin typeface="+mj-lt"/>
              </a:rPr>
              <a:t>ενδιαστρώσεις</a:t>
            </a:r>
            <a:r>
              <a:rPr lang="el-GR" sz="1600" dirty="0">
                <a:latin typeface="+mj-lt"/>
              </a:rPr>
              <a:t> </a:t>
            </a:r>
          </a:p>
          <a:p>
            <a:pPr eaLnBrk="1" hangingPunct="1">
              <a:defRPr/>
            </a:pPr>
            <a:r>
              <a:rPr lang="el-GR" sz="1600" dirty="0">
                <a:latin typeface="+mj-lt"/>
              </a:rPr>
              <a:t>10) κροκαλοπαγή με κροκάλες εκρηξιγενών πετρωμάτων </a:t>
            </a:r>
          </a:p>
          <a:p>
            <a:pPr eaLnBrk="1" hangingPunct="1">
              <a:defRPr/>
            </a:pPr>
            <a:r>
              <a:rPr lang="el-GR" sz="1600" dirty="0">
                <a:latin typeface="+mj-lt"/>
              </a:rPr>
              <a:t>11) πελαγικοί ασβεστόλιθοι και </a:t>
            </a:r>
            <a:r>
              <a:rPr lang="el-GR" sz="1600" dirty="0" err="1">
                <a:latin typeface="+mj-lt"/>
              </a:rPr>
              <a:t>δολομιτικοί</a:t>
            </a:r>
            <a:r>
              <a:rPr lang="el-GR" sz="1600" dirty="0">
                <a:latin typeface="+mj-lt"/>
              </a:rPr>
              <a:t> ασβεστόλιθοι με σπάνιες </a:t>
            </a:r>
            <a:r>
              <a:rPr lang="el-GR" sz="1600" dirty="0" err="1">
                <a:latin typeface="+mj-lt"/>
              </a:rPr>
              <a:t>ενστρώσεις</a:t>
            </a:r>
            <a:r>
              <a:rPr lang="el-GR" sz="1600" dirty="0">
                <a:latin typeface="+mj-lt"/>
              </a:rPr>
              <a:t> </a:t>
            </a:r>
            <a:r>
              <a:rPr lang="el-GR" sz="1600" dirty="0" err="1">
                <a:latin typeface="+mj-lt"/>
              </a:rPr>
              <a:t>πυριτολιθών</a:t>
            </a:r>
            <a:r>
              <a:rPr lang="el-GR" sz="1600" dirty="0">
                <a:latin typeface="+mj-lt"/>
              </a:rPr>
              <a:t> ή/και μαύρων αργιλικών στρωμάτων, </a:t>
            </a:r>
          </a:p>
          <a:p>
            <a:pPr eaLnBrk="1" hangingPunct="1">
              <a:defRPr/>
            </a:pPr>
            <a:r>
              <a:rPr lang="el-GR" sz="1600" dirty="0">
                <a:latin typeface="+mj-lt"/>
              </a:rPr>
              <a:t>12) ασβεστόλιθοι, άργιλοι και </a:t>
            </a:r>
            <a:r>
              <a:rPr lang="el-GR" sz="1600" dirty="0" err="1">
                <a:latin typeface="+mj-lt"/>
              </a:rPr>
              <a:t>ανυδρίτες</a:t>
            </a:r>
            <a:r>
              <a:rPr lang="el-GR" sz="1600" dirty="0">
                <a:latin typeface="+mj-lt"/>
              </a:rPr>
              <a:t>, </a:t>
            </a:r>
          </a:p>
          <a:p>
            <a:pPr eaLnBrk="1" hangingPunct="1">
              <a:defRPr/>
            </a:pPr>
            <a:r>
              <a:rPr lang="el-GR" sz="1600" dirty="0">
                <a:latin typeface="+mj-lt"/>
              </a:rPr>
              <a:t>13) ασβεστόλιθοι με διαστρώσεις μαύρων αργίλων και </a:t>
            </a:r>
            <a:r>
              <a:rPr lang="el-GR" sz="1600" dirty="0" err="1">
                <a:latin typeface="+mj-lt"/>
              </a:rPr>
              <a:t>ανυδριτών</a:t>
            </a:r>
            <a:r>
              <a:rPr lang="el-GR" sz="1600" dirty="0">
                <a:latin typeface="+mj-lt"/>
              </a:rPr>
              <a:t>, </a:t>
            </a:r>
          </a:p>
          <a:p>
            <a:pPr eaLnBrk="1" hangingPunct="1">
              <a:defRPr/>
            </a:pPr>
            <a:r>
              <a:rPr lang="el-GR" sz="1600" dirty="0">
                <a:latin typeface="+mj-lt"/>
              </a:rPr>
              <a:t>14) εβαπορίτες με διαστρώσεις αργίλων, </a:t>
            </a:r>
          </a:p>
          <a:p>
            <a:pPr eaLnBrk="1" hangingPunct="1">
              <a:defRPr/>
            </a:pPr>
            <a:r>
              <a:rPr lang="el-GR" sz="1600" dirty="0">
                <a:latin typeface="+mj-lt"/>
              </a:rPr>
              <a:t>Δυναμικό μητρικών πετρωμάτων πετρελαίου αυτά χωρίζονται σε (1)= πιθανά, (2)= ελπιδοφόρα και (3)= αξιόπιστα.</a:t>
            </a:r>
            <a:endParaRPr lang="en-US" sz="1600" dirty="0">
              <a:latin typeface="+mj-lt"/>
            </a:endParaRPr>
          </a:p>
          <a:p>
            <a:pPr eaLnBrk="1" hangingPunct="1">
              <a:defRPr/>
            </a:pPr>
            <a:r>
              <a:rPr lang="en-US" sz="1600" dirty="0">
                <a:latin typeface="+mj-lt"/>
              </a:rPr>
              <a:t>15) </a:t>
            </a:r>
            <a:r>
              <a:rPr lang="el-GR" sz="1600" dirty="0">
                <a:latin typeface="+mj-lt"/>
              </a:rPr>
              <a:t>ασυμφωνία</a:t>
            </a:r>
          </a:p>
        </p:txBody>
      </p:sp>
      <p:sp>
        <p:nvSpPr>
          <p:cNvPr id="40963" name="Picture 2"/>
          <p:cNvSpPr>
            <a:spLocks noChangeAspect="1" noChangeArrowheads="1"/>
          </p:cNvSpPr>
          <p:nvPr/>
        </p:nvSpPr>
        <p:spPr bwMode="auto">
          <a:xfrm>
            <a:off x="-36513" y="0"/>
            <a:ext cx="4624388" cy="6858000"/>
          </a:xfrm>
          <a:prstGeom prst="rect">
            <a:avLst/>
          </a:prstGeom>
          <a:noFill/>
          <a:ln w="9525">
            <a:noFill/>
            <a:miter lim="800000"/>
            <a:headEnd/>
            <a:tailEnd/>
          </a:ln>
        </p:spPr>
        <p:txBody>
          <a:bodyPr/>
          <a:lstStyle/>
          <a:p>
            <a:endParaRPr lang="el-GR" altLang="el-GR"/>
          </a:p>
        </p:txBody>
      </p:sp>
      <p:pic>
        <p:nvPicPr>
          <p:cNvPr id="40964" name="Εικόνα 2"/>
          <p:cNvPicPr>
            <a:picLocks noChangeAspect="1"/>
          </p:cNvPicPr>
          <p:nvPr/>
        </p:nvPicPr>
        <p:blipFill>
          <a:blip r:embed="rId2"/>
          <a:srcRect/>
          <a:stretch>
            <a:fillRect/>
          </a:stretch>
        </p:blipFill>
        <p:spPr bwMode="auto">
          <a:xfrm>
            <a:off x="179388" y="0"/>
            <a:ext cx="4217987" cy="6858000"/>
          </a:xfrm>
          <a:prstGeom prst="rect">
            <a:avLst/>
          </a:prstGeom>
          <a:noFill/>
          <a:ln w="9525">
            <a:noFill/>
            <a:miter lim="800000"/>
            <a:headEnd/>
            <a:tailEnd/>
          </a:ln>
        </p:spPr>
      </p:pic>
      <p:pic>
        <p:nvPicPr>
          <p:cNvPr id="5" name="1 - Εικόνα"/>
          <p:cNvPicPr>
            <a:picLocks noChangeAspect="1" noChangeArrowheads="1"/>
          </p:cNvPicPr>
          <p:nvPr/>
        </p:nvPicPr>
        <p:blipFill>
          <a:blip r:embed="rId3"/>
          <a:srcRect/>
          <a:stretch>
            <a:fillRect/>
          </a:stretch>
        </p:blipFill>
        <p:spPr bwMode="auto">
          <a:xfrm>
            <a:off x="4000500" y="1857375"/>
            <a:ext cx="3248025" cy="40179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4 - Εικόνα"/>
          <p:cNvPicPr>
            <a:picLocks noChangeAspect="1" noChangeArrowheads="1"/>
          </p:cNvPicPr>
          <p:nvPr/>
        </p:nvPicPr>
        <p:blipFill>
          <a:blip r:embed="rId2"/>
          <a:srcRect/>
          <a:stretch>
            <a:fillRect/>
          </a:stretch>
        </p:blipFill>
        <p:spPr bwMode="auto">
          <a:xfrm>
            <a:off x="395288" y="115888"/>
            <a:ext cx="4487862" cy="2813050"/>
          </a:xfrm>
          <a:prstGeom prst="rect">
            <a:avLst/>
          </a:prstGeom>
          <a:noFill/>
          <a:ln w="9525">
            <a:noFill/>
            <a:miter lim="800000"/>
            <a:headEnd/>
            <a:tailEnd/>
          </a:ln>
        </p:spPr>
      </p:pic>
      <p:pic>
        <p:nvPicPr>
          <p:cNvPr id="41987" name="6 - Εικόνα"/>
          <p:cNvPicPr>
            <a:picLocks noChangeAspect="1" noChangeArrowheads="1"/>
          </p:cNvPicPr>
          <p:nvPr/>
        </p:nvPicPr>
        <p:blipFill>
          <a:blip r:embed="rId3"/>
          <a:srcRect/>
          <a:stretch>
            <a:fillRect/>
          </a:stretch>
        </p:blipFill>
        <p:spPr bwMode="auto">
          <a:xfrm>
            <a:off x="357188" y="3071813"/>
            <a:ext cx="8310562" cy="2805112"/>
          </a:xfrm>
          <a:prstGeom prst="rect">
            <a:avLst/>
          </a:prstGeom>
          <a:noFill/>
          <a:ln w="9525">
            <a:noFill/>
            <a:miter lim="800000"/>
            <a:headEnd/>
            <a:tailEnd/>
          </a:ln>
        </p:spPr>
      </p:pic>
      <p:sp>
        <p:nvSpPr>
          <p:cNvPr id="8" name="7 - Ορθογώνιο">
            <a:extLst>
              <a:ext uri="{FF2B5EF4-FFF2-40B4-BE49-F238E27FC236}"/>
            </a:extLst>
          </p:cNvPr>
          <p:cNvSpPr/>
          <p:nvPr/>
        </p:nvSpPr>
        <p:spPr>
          <a:xfrm>
            <a:off x="4932363" y="2343150"/>
            <a:ext cx="3671887" cy="585788"/>
          </a:xfrm>
          <a:prstGeom prst="rect">
            <a:avLst/>
          </a:prstGeom>
          <a:solidFill>
            <a:schemeClr val="bg2"/>
          </a:solidFill>
        </p:spPr>
        <p:txBody>
          <a:bodyPr>
            <a:spAutoFit/>
          </a:bodyPr>
          <a:lstStyle/>
          <a:p>
            <a:pPr eaLnBrk="1" hangingPunct="1">
              <a:defRPr/>
            </a:pPr>
            <a:r>
              <a:rPr lang="el-GR" sz="1600" dirty="0">
                <a:latin typeface="+mj-lt"/>
              </a:rPr>
              <a:t>Κρητιδικοί ασβεστόλιθοι με φακούς καφέ πυριτόλιθων στη ΝΔ Λευκάδα.</a:t>
            </a:r>
          </a:p>
        </p:txBody>
      </p:sp>
      <p:sp>
        <p:nvSpPr>
          <p:cNvPr id="9" name="8 - Ορθογώνιο">
            <a:extLst>
              <a:ext uri="{FF2B5EF4-FFF2-40B4-BE49-F238E27FC236}"/>
            </a:extLst>
          </p:cNvPr>
          <p:cNvSpPr/>
          <p:nvPr/>
        </p:nvSpPr>
        <p:spPr>
          <a:xfrm>
            <a:off x="142875" y="5876925"/>
            <a:ext cx="4286250" cy="646113"/>
          </a:xfrm>
          <a:prstGeom prst="rect">
            <a:avLst/>
          </a:prstGeom>
          <a:solidFill>
            <a:schemeClr val="bg2"/>
          </a:solidFill>
        </p:spPr>
        <p:txBody>
          <a:bodyPr>
            <a:spAutoFit/>
          </a:bodyPr>
          <a:lstStyle/>
          <a:p>
            <a:pPr eaLnBrk="1" hangingPunct="1">
              <a:defRPr/>
            </a:pPr>
            <a:r>
              <a:rPr lang="el-GR" sz="1800" dirty="0">
                <a:latin typeface="+mj-lt"/>
              </a:rPr>
              <a:t>(α) Πλακώδεις ασβεστόλιθοι Αν. Κρητιδικού παραμορφωμένοι από πυκνό σχισμό.</a:t>
            </a:r>
          </a:p>
        </p:txBody>
      </p:sp>
      <p:sp>
        <p:nvSpPr>
          <p:cNvPr id="10" name="9 - Ορθογώνιο">
            <a:extLst>
              <a:ext uri="{FF2B5EF4-FFF2-40B4-BE49-F238E27FC236}"/>
            </a:extLst>
          </p:cNvPr>
          <p:cNvSpPr/>
          <p:nvPr/>
        </p:nvSpPr>
        <p:spPr>
          <a:xfrm>
            <a:off x="4498975" y="5876925"/>
            <a:ext cx="4573588" cy="646113"/>
          </a:xfrm>
          <a:prstGeom prst="rect">
            <a:avLst/>
          </a:prstGeom>
          <a:solidFill>
            <a:schemeClr val="bg2"/>
          </a:solidFill>
        </p:spPr>
        <p:txBody>
          <a:bodyPr>
            <a:spAutoFit/>
          </a:bodyPr>
          <a:lstStyle/>
          <a:p>
            <a:pPr eaLnBrk="1" hangingPunct="1">
              <a:defRPr/>
            </a:pPr>
            <a:r>
              <a:rPr lang="el-GR" sz="1800" dirty="0">
                <a:latin typeface="+mj-lt"/>
              </a:rPr>
              <a:t>β) άστρωτοι </a:t>
            </a:r>
            <a:r>
              <a:rPr lang="el-GR" sz="1800" dirty="0" err="1">
                <a:latin typeface="+mj-lt"/>
              </a:rPr>
              <a:t>δεντριτικοί</a:t>
            </a:r>
            <a:r>
              <a:rPr lang="el-GR" sz="1800" dirty="0">
                <a:latin typeface="+mj-lt"/>
              </a:rPr>
              <a:t> ασβεστόλιθοι του </a:t>
            </a:r>
            <a:r>
              <a:rPr lang="el-GR" sz="1800" dirty="0" err="1">
                <a:latin typeface="+mj-lt"/>
              </a:rPr>
              <a:t>Ηωκαίνου</a:t>
            </a:r>
            <a:r>
              <a:rPr lang="el-GR" sz="1800" dirty="0">
                <a:latin typeface="+mj-lt"/>
              </a:rPr>
              <a:t> βόρεια Κεφαλληνία (</a:t>
            </a:r>
            <a:r>
              <a:rPr lang="el-GR" sz="1800" dirty="0" err="1">
                <a:latin typeface="+mj-lt"/>
              </a:rPr>
              <a:t>Καρδακάτα</a:t>
            </a:r>
            <a:r>
              <a:rPr lang="el-GR" sz="1800" dirty="0">
                <a:latin typeface="+mj-lt"/>
              </a:rPr>
              <a: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a:extLst>
              <a:ext uri="{FF2B5EF4-FFF2-40B4-BE49-F238E27FC236}"/>
            </a:extLst>
          </p:cNvPr>
          <p:cNvSpPr txBox="1"/>
          <p:nvPr/>
        </p:nvSpPr>
        <p:spPr>
          <a:xfrm>
            <a:off x="468313" y="1628775"/>
            <a:ext cx="8280400" cy="4400550"/>
          </a:xfrm>
          <a:prstGeom prst="rect">
            <a:avLst/>
          </a:prstGeom>
          <a:solidFill>
            <a:schemeClr val="bg1">
              <a:lumMod val="85000"/>
            </a:schemeClr>
          </a:solidFill>
        </p:spPr>
        <p:txBody>
          <a:bodyPr>
            <a:spAutoFit/>
          </a:bodyPr>
          <a:lstStyle/>
          <a:p>
            <a:pPr algn="just" eaLnBrk="1" hangingPunct="1">
              <a:defRPr/>
            </a:pPr>
            <a:r>
              <a:rPr lang="el-GR" sz="2000" dirty="0"/>
              <a:t>Στο σύνολό τους οι Ελληνίδες Οροσειρές, ανατολικός και δυτικός κλάδος, ακολουθούν γενικά μια ΒΒΔ-ΝΝΑ διεύθυνση. </a:t>
            </a:r>
          </a:p>
          <a:p>
            <a:pPr eaLnBrk="1" hangingPunct="1">
              <a:defRPr/>
            </a:pPr>
            <a:endParaRPr lang="el-GR" sz="2000" dirty="0"/>
          </a:p>
          <a:p>
            <a:pPr algn="just" eaLnBrk="1" hangingPunct="1">
              <a:defRPr/>
            </a:pPr>
            <a:r>
              <a:rPr lang="el-GR" sz="2000" dirty="0"/>
              <a:t>Οι δύο κλάδοι στην νότια Πελοπόννησο, ο δυτικός, και στην Χαλκιδική, ο ανατολικός, κάμπτονται και ακολουθούν μια Α-Δ διεύθυνση. Ιδιαίτερα ο δυτικός κλάδος των Ελληνίδων Οροσειρών έχει πλήρη τοξοειδή διάταξη αφού στην ανατολική Κρήτη και στην περιοχή της Δωδεκανήσου ο ορεογραφικός άξονας των Ελληνίδων Οροσειρών αποκτά ΒΑ-ΝΔ διεύθυνση έως και τις </a:t>
            </a:r>
            <a:r>
              <a:rPr lang="el-GR" sz="2000" dirty="0" err="1"/>
              <a:t>Ταυρίδες</a:t>
            </a:r>
            <a:r>
              <a:rPr lang="el-GR" sz="2000" dirty="0"/>
              <a:t> Οροσειρές. </a:t>
            </a:r>
          </a:p>
          <a:p>
            <a:pPr algn="just" eaLnBrk="1" hangingPunct="1">
              <a:defRPr/>
            </a:pPr>
            <a:endParaRPr lang="el-GR" sz="2000" dirty="0"/>
          </a:p>
          <a:p>
            <a:pPr algn="just" eaLnBrk="1" hangingPunct="1">
              <a:defRPr/>
            </a:pPr>
            <a:r>
              <a:rPr lang="el-GR" sz="2000" dirty="0"/>
              <a:t>Στο σύνολό τους </a:t>
            </a:r>
            <a:r>
              <a:rPr lang="el-GR" sz="2000" dirty="0" err="1"/>
              <a:t>Διναρίδες</a:t>
            </a:r>
            <a:r>
              <a:rPr lang="el-GR" sz="2000" dirty="0"/>
              <a:t>, Ελληνίδες και </a:t>
            </a:r>
            <a:r>
              <a:rPr lang="el-GR" sz="2000" dirty="0" err="1"/>
              <a:t>Ταυρίδες</a:t>
            </a:r>
            <a:r>
              <a:rPr lang="el-GR" sz="2000" dirty="0"/>
              <a:t> σχηματίζουν το </a:t>
            </a:r>
            <a:r>
              <a:rPr lang="el-GR" sz="2000" b="1" dirty="0" err="1"/>
              <a:t>Διναροταυρικό</a:t>
            </a:r>
            <a:r>
              <a:rPr lang="el-GR" sz="2000" b="1" dirty="0"/>
              <a:t> τόξο</a:t>
            </a:r>
            <a:r>
              <a:rPr lang="el-GR" sz="2000" dirty="0"/>
              <a:t>. </a:t>
            </a:r>
          </a:p>
          <a:p>
            <a:pPr algn="just" eaLnBrk="1" hangingPunct="1">
              <a:defRPr/>
            </a:pPr>
            <a:endParaRPr lang="el-GR" sz="2000" dirty="0"/>
          </a:p>
          <a:p>
            <a:pPr algn="just" eaLnBrk="1" hangingPunct="1">
              <a:defRPr/>
            </a:pPr>
            <a:r>
              <a:rPr lang="el-GR" sz="2000" dirty="0"/>
              <a:t>Ανάλογα τόξα σχηματίζονται και στον </a:t>
            </a:r>
            <a:r>
              <a:rPr lang="el-GR" sz="2000" dirty="0" err="1"/>
              <a:t>Καρπαθοβαλκανικό</a:t>
            </a:r>
            <a:r>
              <a:rPr lang="el-GR" sz="2000" dirty="0"/>
              <a:t> κλάδο.</a:t>
            </a:r>
          </a:p>
        </p:txBody>
      </p:sp>
      <p:sp>
        <p:nvSpPr>
          <p:cNvPr id="4" name="Rectangle 2" descr="Large confetti">
            <a:extLst>
              <a:ext uri="{FF2B5EF4-FFF2-40B4-BE49-F238E27FC236}"/>
            </a:extLst>
          </p:cNvPr>
          <p:cNvSpPr txBox="1">
            <a:spLocks noChangeArrowheads="1"/>
          </p:cNvSpPr>
          <p:nvPr/>
        </p:nvSpPr>
        <p:spPr bwMode="auto">
          <a:xfrm>
            <a:off x="468313" y="319088"/>
            <a:ext cx="8207375" cy="806450"/>
          </a:xfrm>
          <a:prstGeom prst="rect">
            <a:avLst/>
          </a:prstGeom>
          <a:solidFill>
            <a:schemeClr val="accent2"/>
          </a:solidFill>
          <a:ln w="9525">
            <a:noFill/>
            <a:miter lim="800000"/>
            <a:headEnd/>
            <a:tailEnd/>
          </a:ln>
        </p:spPr>
        <p:txBody>
          <a:bodyPr/>
          <a:lstStyle/>
          <a:p>
            <a:pPr algn="ctr" eaLnBrk="1" hangingPunct="1">
              <a:defRPr/>
            </a:pPr>
            <a:r>
              <a:rPr lang="el-GR" altLang="el-GR" sz="3200" b="1" dirty="0">
                <a:latin typeface="+mj-lt"/>
                <a:ea typeface="+mj-ea"/>
                <a:cs typeface="+mj-cs"/>
              </a:rPr>
              <a:t>Οι Ελληνίδες Οροσειρές</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3 - Θέση περιεχομένου"/>
          <p:cNvPicPr>
            <a:picLocks noGrp="1" noChangeArrowheads="1"/>
          </p:cNvPicPr>
          <p:nvPr>
            <p:ph idx="1"/>
          </p:nvPr>
        </p:nvPicPr>
        <p:blipFill>
          <a:blip r:embed="rId2"/>
          <a:srcRect/>
          <a:stretch>
            <a:fillRect/>
          </a:stretch>
        </p:blipFill>
        <p:spPr>
          <a:xfrm>
            <a:off x="1403350" y="765175"/>
            <a:ext cx="6408738" cy="4535488"/>
          </a:xfrm>
        </p:spPr>
      </p:pic>
      <p:sp>
        <p:nvSpPr>
          <p:cNvPr id="43011" name="4 - Ορθογώνιο"/>
          <p:cNvSpPr>
            <a:spLocks noChangeArrowheads="1"/>
          </p:cNvSpPr>
          <p:nvPr/>
        </p:nvSpPr>
        <p:spPr bwMode="auto">
          <a:xfrm>
            <a:off x="2051050" y="5445125"/>
            <a:ext cx="5545138" cy="646113"/>
          </a:xfrm>
          <a:prstGeom prst="rect">
            <a:avLst/>
          </a:prstGeom>
          <a:solidFill>
            <a:schemeClr val="bg2"/>
          </a:solidFill>
          <a:ln w="9525">
            <a:noFill/>
            <a:miter lim="800000"/>
            <a:headEnd/>
            <a:tailEnd/>
          </a:ln>
        </p:spPr>
        <p:txBody>
          <a:bodyPr>
            <a:spAutoFit/>
          </a:bodyPr>
          <a:lstStyle/>
          <a:p>
            <a:pPr eaLnBrk="1" hangingPunct="1"/>
            <a:r>
              <a:rPr lang="el-GR" altLang="en-US" sz="1800"/>
              <a:t>Κατακερματισμένοι Ηωκαινικοί ασβεστόλιθοι στον κόλπο της Αγίας Κυριακής, στη βόρεια Κεφαλλήνια.</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1 - Εικόνα" descr="IMG_20180715_110239.jpg"/>
          <p:cNvPicPr>
            <a:picLocks noChangeAspect="1"/>
          </p:cNvPicPr>
          <p:nvPr/>
        </p:nvPicPr>
        <p:blipFill>
          <a:blip r:embed="rId2"/>
          <a:srcRect/>
          <a:stretch>
            <a:fillRect/>
          </a:stretch>
        </p:blipFill>
        <p:spPr bwMode="auto">
          <a:xfrm>
            <a:off x="285750" y="142875"/>
            <a:ext cx="8594725" cy="6572250"/>
          </a:xfrm>
          <a:prstGeom prst="rect">
            <a:avLst/>
          </a:prstGeom>
          <a:noFill/>
          <a:ln w="9525">
            <a:noFill/>
            <a:miter lim="800000"/>
            <a:headEnd/>
            <a:tailEnd/>
          </a:ln>
        </p:spPr>
      </p:pic>
      <p:sp>
        <p:nvSpPr>
          <p:cNvPr id="3" name="2 - Ορθογώνιο"/>
          <p:cNvSpPr/>
          <p:nvPr/>
        </p:nvSpPr>
        <p:spPr>
          <a:xfrm>
            <a:off x="928688" y="6172200"/>
            <a:ext cx="7643812" cy="400050"/>
          </a:xfrm>
          <a:prstGeom prst="rect">
            <a:avLst/>
          </a:prstGeom>
          <a:solidFill>
            <a:schemeClr val="accent5">
              <a:lumMod val="20000"/>
              <a:lumOff val="80000"/>
            </a:schemeClr>
          </a:solidFill>
        </p:spPr>
        <p:txBody>
          <a:bodyPr>
            <a:spAutoFit/>
          </a:bodyPr>
          <a:lstStyle/>
          <a:p>
            <a:pPr algn="ctr">
              <a:defRPr/>
            </a:pPr>
            <a:r>
              <a:rPr lang="el-GR" sz="2000" dirty="0"/>
              <a:t>Κάτω </a:t>
            </a:r>
            <a:r>
              <a:rPr lang="el-GR" sz="2000" dirty="0" err="1"/>
              <a:t>Ολιγοκαινικοί</a:t>
            </a:r>
            <a:r>
              <a:rPr lang="el-GR" sz="2000" dirty="0"/>
              <a:t> σχηματισμοί  στους Αντίπαξους (</a:t>
            </a:r>
            <a:r>
              <a:rPr lang="en-US" sz="2000" dirty="0"/>
              <a:t>32.4-30.1 Ma</a:t>
            </a:r>
            <a:r>
              <a:rPr lang="el-GR" sz="2000" dirty="0"/>
              <a:t>)</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 Τίτλος"/>
          <p:cNvSpPr>
            <a:spLocks noGrp="1"/>
          </p:cNvSpPr>
          <p:nvPr>
            <p:ph type="title"/>
          </p:nvPr>
        </p:nvSpPr>
        <p:spPr/>
        <p:txBody>
          <a:bodyPr/>
          <a:lstStyle/>
          <a:p>
            <a:endParaRPr lang="en-US" altLang="en-US" smtClean="0"/>
          </a:p>
        </p:txBody>
      </p:sp>
      <p:pic>
        <p:nvPicPr>
          <p:cNvPr id="45059" name="3 - Θέση περιεχομένου"/>
          <p:cNvPicPr>
            <a:picLocks noGrp="1" noChangeArrowheads="1"/>
          </p:cNvPicPr>
          <p:nvPr>
            <p:ph idx="1"/>
          </p:nvPr>
        </p:nvPicPr>
        <p:blipFill>
          <a:blip r:embed="rId2"/>
          <a:srcRect/>
          <a:stretch>
            <a:fillRect/>
          </a:stretch>
        </p:blipFill>
        <p:spPr>
          <a:xfrm>
            <a:off x="642938" y="500063"/>
            <a:ext cx="7715250" cy="4929187"/>
          </a:xfrm>
        </p:spPr>
      </p:pic>
      <p:sp>
        <p:nvSpPr>
          <p:cNvPr id="45060" name="4 - Ορθογώνιο"/>
          <p:cNvSpPr>
            <a:spLocks noChangeArrowheads="1"/>
          </p:cNvSpPr>
          <p:nvPr/>
        </p:nvSpPr>
        <p:spPr bwMode="auto">
          <a:xfrm>
            <a:off x="714375" y="5516563"/>
            <a:ext cx="7500938" cy="647700"/>
          </a:xfrm>
          <a:prstGeom prst="rect">
            <a:avLst/>
          </a:prstGeom>
          <a:solidFill>
            <a:schemeClr val="bg2"/>
          </a:solidFill>
          <a:ln w="9525">
            <a:noFill/>
            <a:miter lim="800000"/>
            <a:headEnd/>
            <a:tailEnd/>
          </a:ln>
        </p:spPr>
        <p:txBody>
          <a:bodyPr>
            <a:spAutoFit/>
          </a:bodyPr>
          <a:lstStyle/>
          <a:p>
            <a:pPr algn="ctr" eaLnBrk="1" hangingPunct="1"/>
            <a:r>
              <a:rPr lang="el-GR" altLang="en-US" sz="1800"/>
              <a:t>Μειοκαινικής ηλικίας απόθεσης ψαμμίτες και άργιλοι στην δυτική Κεφαλληνία.</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3 - Θέση περιεχομένου"/>
          <p:cNvPicPr>
            <a:picLocks noGrp="1" noChangeArrowheads="1"/>
          </p:cNvPicPr>
          <p:nvPr>
            <p:ph idx="1"/>
          </p:nvPr>
        </p:nvPicPr>
        <p:blipFill>
          <a:blip r:embed="rId2"/>
          <a:srcRect/>
          <a:stretch>
            <a:fillRect/>
          </a:stretch>
        </p:blipFill>
        <p:spPr>
          <a:xfrm>
            <a:off x="1785938" y="214313"/>
            <a:ext cx="5500687" cy="5764212"/>
          </a:xfrm>
        </p:spPr>
      </p:pic>
      <p:sp>
        <p:nvSpPr>
          <p:cNvPr id="5" name="4 - Ορθογώνιο">
            <a:extLst>
              <a:ext uri="{FF2B5EF4-FFF2-40B4-BE49-F238E27FC236}"/>
            </a:extLst>
          </p:cNvPr>
          <p:cNvSpPr/>
          <p:nvPr/>
        </p:nvSpPr>
        <p:spPr>
          <a:xfrm>
            <a:off x="1187450" y="6007100"/>
            <a:ext cx="6840538" cy="708025"/>
          </a:xfrm>
          <a:prstGeom prst="rect">
            <a:avLst/>
          </a:prstGeom>
          <a:solidFill>
            <a:schemeClr val="bg2"/>
          </a:solidFill>
        </p:spPr>
        <p:txBody>
          <a:bodyPr>
            <a:spAutoFit/>
          </a:bodyPr>
          <a:lstStyle/>
          <a:p>
            <a:pPr algn="ctr" eaLnBrk="1" hangingPunct="1">
              <a:defRPr/>
            </a:pPr>
            <a:r>
              <a:rPr lang="el-GR" sz="2000" dirty="0">
                <a:latin typeface="+mj-lt"/>
              </a:rPr>
              <a:t>Γεωλογικός χάρτης της ΝΑ Ζακύνθου στον οποίο φαίνονται τα Νεογενή ιζήματα της ενότητας Παξών.</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1 - Εικόνα"/>
          <p:cNvPicPr>
            <a:picLocks noChangeAspect="1" noChangeArrowheads="1"/>
          </p:cNvPicPr>
          <p:nvPr/>
        </p:nvPicPr>
        <p:blipFill>
          <a:blip r:embed="rId2"/>
          <a:srcRect/>
          <a:stretch>
            <a:fillRect/>
          </a:stretch>
        </p:blipFill>
        <p:spPr bwMode="auto">
          <a:xfrm>
            <a:off x="395288" y="1857375"/>
            <a:ext cx="8208962" cy="2808288"/>
          </a:xfrm>
          <a:prstGeom prst="rect">
            <a:avLst/>
          </a:prstGeom>
          <a:noFill/>
          <a:ln w="9525">
            <a:noFill/>
            <a:miter lim="800000"/>
            <a:headEnd/>
            <a:tailEnd/>
          </a:ln>
        </p:spPr>
      </p:pic>
      <p:sp>
        <p:nvSpPr>
          <p:cNvPr id="3" name="2 - Ορθογώνιο">
            <a:extLst>
              <a:ext uri="{FF2B5EF4-FFF2-40B4-BE49-F238E27FC236}"/>
            </a:extLst>
          </p:cNvPr>
          <p:cNvSpPr/>
          <p:nvPr/>
        </p:nvSpPr>
        <p:spPr>
          <a:xfrm>
            <a:off x="1187450" y="5661025"/>
            <a:ext cx="6840538" cy="1016000"/>
          </a:xfrm>
          <a:prstGeom prst="rect">
            <a:avLst/>
          </a:prstGeom>
          <a:solidFill>
            <a:schemeClr val="bg2"/>
          </a:solidFill>
        </p:spPr>
        <p:txBody>
          <a:bodyPr>
            <a:spAutoFit/>
          </a:bodyPr>
          <a:lstStyle/>
          <a:p>
            <a:pPr algn="ctr" eaLnBrk="1" hangingPunct="1">
              <a:defRPr/>
            </a:pPr>
            <a:r>
              <a:rPr lang="el-GR" sz="2000" dirty="0">
                <a:latin typeface="+mj-lt"/>
              </a:rPr>
              <a:t>Σεισμικά στοιχεία μεταξύ Ηπείρου και Κέρκυρας στην οποία φαίνονται τα Νεογενή (Πλειόκαινο – Μειόκαινο) ιζήματα της ενότητας Παξών και η σχέση μεταξύ ενότητας Παξών και Ιόνιας.</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1 - Εικόνα"/>
          <p:cNvPicPr>
            <a:picLocks noChangeAspect="1" noChangeArrowheads="1"/>
          </p:cNvPicPr>
          <p:nvPr/>
        </p:nvPicPr>
        <p:blipFill>
          <a:blip r:embed="rId2"/>
          <a:srcRect/>
          <a:stretch>
            <a:fillRect/>
          </a:stretch>
        </p:blipFill>
        <p:spPr bwMode="auto">
          <a:xfrm>
            <a:off x="4859338" y="1196975"/>
            <a:ext cx="4249737" cy="5256213"/>
          </a:xfrm>
          <a:prstGeom prst="rect">
            <a:avLst/>
          </a:prstGeom>
          <a:noFill/>
          <a:ln w="9525">
            <a:noFill/>
            <a:miter lim="800000"/>
            <a:headEnd/>
            <a:tailEnd/>
          </a:ln>
        </p:spPr>
      </p:pic>
      <p:sp>
        <p:nvSpPr>
          <p:cNvPr id="3" name="2 - Ορθογώνιο">
            <a:extLst>
              <a:ext uri="{FF2B5EF4-FFF2-40B4-BE49-F238E27FC236}"/>
            </a:extLst>
          </p:cNvPr>
          <p:cNvSpPr/>
          <p:nvPr/>
        </p:nvSpPr>
        <p:spPr>
          <a:xfrm>
            <a:off x="1692275" y="6443663"/>
            <a:ext cx="6624638" cy="369887"/>
          </a:xfrm>
          <a:prstGeom prst="rect">
            <a:avLst/>
          </a:prstGeom>
          <a:solidFill>
            <a:schemeClr val="bg2"/>
          </a:solidFill>
        </p:spPr>
        <p:txBody>
          <a:bodyPr>
            <a:spAutoFit/>
          </a:bodyPr>
          <a:lstStyle/>
          <a:p>
            <a:pPr eaLnBrk="1" hangingPunct="1">
              <a:defRPr/>
            </a:pPr>
            <a:r>
              <a:rPr lang="el-GR" sz="1800" dirty="0">
                <a:latin typeface="+mj-lt"/>
              </a:rPr>
              <a:t>Στρωματογραφικές στήλες βαθέων γεωτρήσεων στη ενότητα Παξών.</a:t>
            </a:r>
          </a:p>
        </p:txBody>
      </p:sp>
      <p:sp>
        <p:nvSpPr>
          <p:cNvPr id="4" name="3 - Ορθογώνιο">
            <a:extLst>
              <a:ext uri="{FF2B5EF4-FFF2-40B4-BE49-F238E27FC236}"/>
            </a:extLst>
          </p:cNvPr>
          <p:cNvSpPr/>
          <p:nvPr/>
        </p:nvSpPr>
        <p:spPr>
          <a:xfrm>
            <a:off x="0" y="71438"/>
            <a:ext cx="9144000" cy="1077912"/>
          </a:xfrm>
          <a:prstGeom prst="rect">
            <a:avLst/>
          </a:prstGeom>
          <a:solidFill>
            <a:schemeClr val="bg2"/>
          </a:solidFill>
        </p:spPr>
        <p:txBody>
          <a:bodyPr>
            <a:spAutoFit/>
          </a:bodyPr>
          <a:lstStyle/>
          <a:p>
            <a:pPr algn="just" eaLnBrk="1" hangingPunct="1">
              <a:defRPr/>
            </a:pPr>
            <a:r>
              <a:rPr lang="el-GR" sz="1600" dirty="0">
                <a:latin typeface="+mj-lt"/>
              </a:rPr>
              <a:t>Στη ενότητα έχουν ανορυχθεί πριν από δεκαετίες δύο βαθιές γεωτρήσεις από την </a:t>
            </a:r>
            <a:r>
              <a:rPr lang="en-US" sz="1600" dirty="0">
                <a:latin typeface="+mj-lt"/>
              </a:rPr>
              <a:t>ESSO Hellenic </a:t>
            </a:r>
            <a:r>
              <a:rPr lang="el-GR" sz="1600" dirty="0">
                <a:latin typeface="+mj-lt"/>
              </a:rPr>
              <a:t>η ΠΑΞΟΙ-1 και η ΖΑΚΥΝΘΟΣ-1. Η γεώτρηση άρχισε στην Ζάκυνθο τις 29-01-1961. Οι γεωτρήσεις προσέφεραν στοιχεία βάθους και δείχνουν ότι το ενδιαφέρον για ανεύρεση υδρογονανθράκων στην Δ Ελλάδα είναι παλιό και βασίζεται σε μητρικά πετρώματα όπως της εικόνας. </a:t>
            </a:r>
          </a:p>
        </p:txBody>
      </p:sp>
      <p:pic>
        <p:nvPicPr>
          <p:cNvPr id="48133" name="Picture 6"/>
          <p:cNvPicPr>
            <a:picLocks noChangeAspect="1" noChangeArrowheads="1"/>
          </p:cNvPicPr>
          <p:nvPr/>
        </p:nvPicPr>
        <p:blipFill>
          <a:blip r:embed="rId3"/>
          <a:srcRect/>
          <a:stretch>
            <a:fillRect/>
          </a:stretch>
        </p:blipFill>
        <p:spPr bwMode="auto">
          <a:xfrm>
            <a:off x="-900113" y="1177925"/>
            <a:ext cx="5688013" cy="4905375"/>
          </a:xfrm>
          <a:prstGeom prst="rect">
            <a:avLst/>
          </a:prstGeom>
          <a:noFill/>
          <a:ln w="9525">
            <a:noFill/>
            <a:miter lim="800000"/>
            <a:headEnd/>
            <a:tailEnd/>
          </a:ln>
        </p:spPr>
      </p:pic>
      <p:cxnSp>
        <p:nvCxnSpPr>
          <p:cNvPr id="10" name="Straight Arrow Connector 9">
            <a:extLst>
              <a:ext uri="{FF2B5EF4-FFF2-40B4-BE49-F238E27FC236}"/>
            </a:extLst>
          </p:cNvPr>
          <p:cNvCxnSpPr/>
          <p:nvPr/>
        </p:nvCxnSpPr>
        <p:spPr>
          <a:xfrm flipH="1">
            <a:off x="3635375" y="3500438"/>
            <a:ext cx="1944688" cy="7302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icture 3"/>
          <p:cNvSpPr>
            <a:spLocks noChangeAspect="1" noChangeArrowheads="1"/>
          </p:cNvSpPr>
          <p:nvPr/>
        </p:nvSpPr>
        <p:spPr bwMode="auto">
          <a:xfrm>
            <a:off x="250825" y="44450"/>
            <a:ext cx="8662988" cy="5145088"/>
          </a:xfrm>
          <a:prstGeom prst="rect">
            <a:avLst/>
          </a:prstGeom>
          <a:noFill/>
          <a:ln w="9525">
            <a:noFill/>
            <a:miter lim="800000"/>
            <a:headEnd/>
            <a:tailEnd/>
          </a:ln>
        </p:spPr>
        <p:txBody>
          <a:bodyPr/>
          <a:lstStyle/>
          <a:p>
            <a:endParaRPr lang="el-GR" altLang="el-GR"/>
          </a:p>
        </p:txBody>
      </p:sp>
      <p:sp>
        <p:nvSpPr>
          <p:cNvPr id="5" name="TextBox 4">
            <a:extLst>
              <a:ext uri="{FF2B5EF4-FFF2-40B4-BE49-F238E27FC236}"/>
            </a:extLst>
          </p:cNvPr>
          <p:cNvSpPr txBox="1"/>
          <p:nvPr/>
        </p:nvSpPr>
        <p:spPr>
          <a:xfrm>
            <a:off x="179388" y="4929188"/>
            <a:ext cx="8807450" cy="1754187"/>
          </a:xfrm>
          <a:prstGeom prst="rect">
            <a:avLst/>
          </a:prstGeom>
          <a:solidFill>
            <a:schemeClr val="bg2">
              <a:lumMod val="90000"/>
            </a:schemeClr>
          </a:solidFill>
        </p:spPr>
        <p:txBody>
          <a:bodyPr>
            <a:spAutoFit/>
          </a:bodyPr>
          <a:lstStyle/>
          <a:p>
            <a:pPr algn="just" eaLnBrk="1" hangingPunct="1">
              <a:defRPr/>
            </a:pPr>
            <a:r>
              <a:rPr lang="el-GR" sz="1800" dirty="0"/>
              <a:t>Οι ασβεστόλιθοι σχηματίζονται σε περιβάλλοντα κοντά στη χέρσο ή στην υφαλοκρηπίδα ή σε περιβάλλον ανοικτής θάλασσας. Για δούμε που έχουν σχηματισθεί οι ασβεστόλιθοι χρησιμοποιούνται  πολλών ειδών δείκτες περιβάλλοντος απόθεσης όπως π.χ. τα πελοειδή, τα ωοειδή, ή ο ιστός </a:t>
            </a:r>
            <a:r>
              <a:rPr lang="en-US" sz="1800" dirty="0" err="1"/>
              <a:t>wackestone</a:t>
            </a:r>
            <a:r>
              <a:rPr lang="el-GR" sz="1800" dirty="0"/>
              <a:t> και </a:t>
            </a:r>
            <a:r>
              <a:rPr lang="en-US" sz="1800" dirty="0" err="1"/>
              <a:t>packstone</a:t>
            </a:r>
            <a:r>
              <a:rPr lang="el-GR" sz="1800" dirty="0"/>
              <a:t>, τα απολιθώματα κλπ. Η αξία αυτών των αναλύσεων ενδιαφέρει τη βιομηχανία του πετρελαίου αλλά και την κατανόηση της παλαιοπεριβαλλοντικής εξέλιξης μιας περιοχής. </a:t>
            </a:r>
            <a:endParaRPr lang="en-US" sz="1800" dirty="0"/>
          </a:p>
        </p:txBody>
      </p:sp>
      <p:pic>
        <p:nvPicPr>
          <p:cNvPr id="49156" name="Εικόνα 1"/>
          <p:cNvPicPr>
            <a:picLocks noChangeAspect="1"/>
          </p:cNvPicPr>
          <p:nvPr/>
        </p:nvPicPr>
        <p:blipFill>
          <a:blip r:embed="rId3"/>
          <a:srcRect/>
          <a:stretch>
            <a:fillRect/>
          </a:stretch>
        </p:blipFill>
        <p:spPr bwMode="auto">
          <a:xfrm>
            <a:off x="942975" y="404813"/>
            <a:ext cx="7153275" cy="4248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endParaRPr lang="en-US" altLang="el-GR" smtClean="0"/>
          </a:p>
        </p:txBody>
      </p:sp>
      <p:sp>
        <p:nvSpPr>
          <p:cNvPr id="50179" name="Picture 3"/>
          <p:cNvSpPr>
            <a:spLocks noChangeAspect="1" noChangeArrowheads="1"/>
          </p:cNvSpPr>
          <p:nvPr/>
        </p:nvSpPr>
        <p:spPr bwMode="auto">
          <a:xfrm>
            <a:off x="236538" y="1384300"/>
            <a:ext cx="8799512" cy="4421188"/>
          </a:xfrm>
          <a:prstGeom prst="rect">
            <a:avLst/>
          </a:prstGeom>
          <a:noFill/>
          <a:ln w="9525">
            <a:noFill/>
            <a:miter lim="800000"/>
            <a:headEnd/>
            <a:tailEnd/>
          </a:ln>
        </p:spPr>
        <p:txBody>
          <a:bodyPr/>
          <a:lstStyle/>
          <a:p>
            <a:endParaRPr lang="el-GR" altLang="el-GR"/>
          </a:p>
        </p:txBody>
      </p:sp>
      <p:pic>
        <p:nvPicPr>
          <p:cNvPr id="50180" name="Εικόνα 1"/>
          <p:cNvPicPr>
            <a:picLocks noChangeAspect="1"/>
          </p:cNvPicPr>
          <p:nvPr/>
        </p:nvPicPr>
        <p:blipFill>
          <a:blip r:embed="rId2"/>
          <a:srcRect/>
          <a:stretch>
            <a:fillRect/>
          </a:stretch>
        </p:blipFill>
        <p:spPr bwMode="auto">
          <a:xfrm>
            <a:off x="450850" y="1384300"/>
            <a:ext cx="8369300" cy="4205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endParaRPr lang="en-US" altLang="el-GR" smtClean="0"/>
          </a:p>
        </p:txBody>
      </p:sp>
      <p:sp>
        <p:nvSpPr>
          <p:cNvPr id="51203" name="Picture 3"/>
          <p:cNvSpPr>
            <a:spLocks noChangeAspect="1" noChangeArrowheads="1"/>
          </p:cNvSpPr>
          <p:nvPr/>
        </p:nvSpPr>
        <p:spPr bwMode="auto">
          <a:xfrm>
            <a:off x="2162175" y="0"/>
            <a:ext cx="4819650" cy="6858000"/>
          </a:xfrm>
          <a:prstGeom prst="rect">
            <a:avLst/>
          </a:prstGeom>
          <a:noFill/>
          <a:ln w="9525">
            <a:noFill/>
            <a:miter lim="800000"/>
            <a:headEnd/>
            <a:tailEnd/>
          </a:ln>
        </p:spPr>
        <p:txBody>
          <a:bodyPr/>
          <a:lstStyle/>
          <a:p>
            <a:endParaRPr lang="el-GR" altLang="el-GR"/>
          </a:p>
        </p:txBody>
      </p:sp>
      <p:pic>
        <p:nvPicPr>
          <p:cNvPr id="51204" name="Εικόνα 1"/>
          <p:cNvPicPr>
            <a:picLocks noChangeAspect="1"/>
          </p:cNvPicPr>
          <p:nvPr/>
        </p:nvPicPr>
        <p:blipFill>
          <a:blip r:embed="rId2"/>
          <a:srcRect/>
          <a:stretch>
            <a:fillRect/>
          </a:stretch>
        </p:blipFill>
        <p:spPr bwMode="auto">
          <a:xfrm>
            <a:off x="2339975" y="252413"/>
            <a:ext cx="4464050" cy="6353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1465263" y="115888"/>
            <a:ext cx="6346825" cy="635000"/>
          </a:xfrm>
          <a:solidFill>
            <a:schemeClr val="bg2">
              <a:lumMod val="90000"/>
            </a:schemeClr>
          </a:solidFill>
        </p:spPr>
        <p:txBody>
          <a:bodyPr/>
          <a:lstStyle/>
          <a:p>
            <a:pPr>
              <a:defRPr/>
            </a:pPr>
            <a:r>
              <a:rPr lang="el-GR" sz="2400" b="1" dirty="0"/>
              <a:t>Τεκτονική</a:t>
            </a:r>
            <a:endParaRPr lang="en-US" sz="2400" b="1" dirty="0"/>
          </a:p>
        </p:txBody>
      </p:sp>
      <p:sp>
        <p:nvSpPr>
          <p:cNvPr id="52227" name="Picture 3"/>
          <p:cNvSpPr>
            <a:spLocks noChangeAspect="1" noChangeArrowheads="1"/>
          </p:cNvSpPr>
          <p:nvPr/>
        </p:nvSpPr>
        <p:spPr bwMode="auto">
          <a:xfrm>
            <a:off x="34925" y="2565400"/>
            <a:ext cx="8996363" cy="4170363"/>
          </a:xfrm>
          <a:prstGeom prst="rect">
            <a:avLst/>
          </a:prstGeom>
          <a:noFill/>
          <a:ln w="9525">
            <a:noFill/>
            <a:miter lim="800000"/>
            <a:headEnd/>
            <a:tailEnd/>
          </a:ln>
        </p:spPr>
        <p:txBody>
          <a:bodyPr/>
          <a:lstStyle/>
          <a:p>
            <a:endParaRPr lang="el-GR" altLang="el-GR"/>
          </a:p>
        </p:txBody>
      </p:sp>
      <p:sp>
        <p:nvSpPr>
          <p:cNvPr id="5" name="TextBox 4">
            <a:extLst>
              <a:ext uri="{FF2B5EF4-FFF2-40B4-BE49-F238E27FC236}"/>
            </a:extLst>
          </p:cNvPr>
          <p:cNvSpPr txBox="1"/>
          <p:nvPr/>
        </p:nvSpPr>
        <p:spPr>
          <a:xfrm>
            <a:off x="250825" y="836613"/>
            <a:ext cx="8785225" cy="1477962"/>
          </a:xfrm>
          <a:prstGeom prst="rect">
            <a:avLst/>
          </a:prstGeom>
          <a:solidFill>
            <a:schemeClr val="bg2">
              <a:lumMod val="90000"/>
            </a:schemeClr>
          </a:solidFill>
        </p:spPr>
        <p:txBody>
          <a:bodyPr>
            <a:spAutoFit/>
          </a:bodyPr>
          <a:lstStyle/>
          <a:p>
            <a:pPr algn="just" eaLnBrk="1" hangingPunct="1">
              <a:defRPr/>
            </a:pPr>
            <a:r>
              <a:rPr lang="el-GR" sz="1800" dirty="0"/>
              <a:t>Η ενότητα χαρακτηρίζεται από μεγάλα σύγκλινα και αντίκλινα με άξονες ΒΒΔ- έως ΒΔ-ΝΑ και παράλληλες επωθήσεις. Οι πτυχές έχουν όρθια έως ελαφρά κεκλιμένα αξονικά επίπεδα. Οι επωθήσεις έχουν κλίση προς τα ανατολικά και ροπή προς τα δυτικά. Αντίκλινα Βραχίωνα, Αίνου Αργοστολίου και Άσσου. Στη Λευκάδα υπάρχει το αντίκλινο Αθανίου και το σύγκλινο του Αγ. Πέτρου. </a:t>
            </a:r>
            <a:endParaRPr lang="en-US" dirty="0"/>
          </a:p>
        </p:txBody>
      </p:sp>
      <p:pic>
        <p:nvPicPr>
          <p:cNvPr id="52229" name="Εικόνα 2"/>
          <p:cNvPicPr>
            <a:picLocks noChangeAspect="1"/>
          </p:cNvPicPr>
          <p:nvPr/>
        </p:nvPicPr>
        <p:blipFill>
          <a:blip r:embed="rId2"/>
          <a:srcRect/>
          <a:stretch>
            <a:fillRect/>
          </a:stretch>
        </p:blipFill>
        <p:spPr bwMode="auto">
          <a:xfrm>
            <a:off x="323850" y="2547938"/>
            <a:ext cx="8689975" cy="2897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descr="Large confetti"/>
          <p:cNvSpPr>
            <a:spLocks noGrp="1"/>
          </p:cNvSpPr>
          <p:nvPr>
            <p:ph type="title"/>
          </p:nvPr>
        </p:nvSpPr>
        <p:spPr>
          <a:xfrm>
            <a:off x="468313" y="188913"/>
            <a:ext cx="8207375" cy="806450"/>
          </a:xfrm>
          <a:solidFill>
            <a:schemeClr val="accent2"/>
          </a:solidFill>
        </p:spPr>
        <p:txBody>
          <a:bodyPr anchor="t"/>
          <a:lstStyle/>
          <a:p>
            <a:pPr eaLnBrk="1" hangingPunct="1"/>
            <a:r>
              <a:rPr lang="el-GR" altLang="el-GR" sz="3200" b="1" smtClean="0"/>
              <a:t>Οι Ελληνίδες Οροσειρές γεωδυναμικό πλαίσιο</a:t>
            </a:r>
          </a:p>
        </p:txBody>
      </p:sp>
      <p:pic>
        <p:nvPicPr>
          <p:cNvPr id="16387" name="4 - Εικόνα"/>
          <p:cNvPicPr>
            <a:picLocks noChangeAspect="1" noChangeArrowheads="1"/>
          </p:cNvPicPr>
          <p:nvPr/>
        </p:nvPicPr>
        <p:blipFill>
          <a:blip r:embed="rId2"/>
          <a:srcRect/>
          <a:stretch>
            <a:fillRect/>
          </a:stretch>
        </p:blipFill>
        <p:spPr bwMode="auto">
          <a:xfrm>
            <a:off x="1258888" y="1614488"/>
            <a:ext cx="6697662" cy="47672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274638"/>
            <a:ext cx="8229600" cy="796925"/>
          </a:xfrm>
          <a:solidFill>
            <a:schemeClr val="accent6">
              <a:lumMod val="75000"/>
            </a:schemeClr>
          </a:solidFill>
        </p:spPr>
        <p:txBody>
          <a:bodyPr/>
          <a:lstStyle/>
          <a:p>
            <a:pPr>
              <a:defRPr/>
            </a:pPr>
            <a:r>
              <a:rPr lang="el-GR" altLang="el-GR" sz="2800" b="1" dirty="0" err="1" smtClean="0">
                <a:solidFill>
                  <a:schemeClr val="bg1"/>
                </a:solidFill>
              </a:rPr>
              <a:t>Επώθηση</a:t>
            </a:r>
            <a:r>
              <a:rPr lang="el-GR" altLang="el-GR" sz="2800" b="1" dirty="0" smtClean="0">
                <a:solidFill>
                  <a:schemeClr val="bg1"/>
                </a:solidFill>
              </a:rPr>
              <a:t> Αίνου</a:t>
            </a:r>
            <a:endParaRPr lang="en-US" altLang="el-GR" sz="2800" b="1" dirty="0" smtClean="0">
              <a:solidFill>
                <a:schemeClr val="bg1"/>
              </a:solidFill>
            </a:endParaRPr>
          </a:p>
        </p:txBody>
      </p:sp>
      <p:sp>
        <p:nvSpPr>
          <p:cNvPr id="53251" name="Picture 3"/>
          <p:cNvSpPr>
            <a:spLocks noChangeAspect="1" noChangeArrowheads="1"/>
          </p:cNvSpPr>
          <p:nvPr/>
        </p:nvSpPr>
        <p:spPr bwMode="auto">
          <a:xfrm>
            <a:off x="-17463" y="1806575"/>
            <a:ext cx="9197976" cy="2343150"/>
          </a:xfrm>
          <a:prstGeom prst="rect">
            <a:avLst/>
          </a:prstGeom>
          <a:noFill/>
          <a:ln w="9525">
            <a:noFill/>
            <a:miter lim="800000"/>
            <a:headEnd/>
            <a:tailEnd/>
          </a:ln>
        </p:spPr>
        <p:txBody>
          <a:bodyPr/>
          <a:lstStyle/>
          <a:p>
            <a:endParaRPr lang="el-GR" altLang="el-GR"/>
          </a:p>
        </p:txBody>
      </p:sp>
      <p:pic>
        <p:nvPicPr>
          <p:cNvPr id="53252" name="Εικόνα 1"/>
          <p:cNvPicPr>
            <a:picLocks noChangeAspect="1"/>
          </p:cNvPicPr>
          <p:nvPr/>
        </p:nvPicPr>
        <p:blipFill>
          <a:blip r:embed="rId2" cstate="email"/>
          <a:srcRect/>
          <a:stretch>
            <a:fillRect/>
          </a:stretch>
        </p:blipFill>
        <p:spPr bwMode="auto">
          <a:xfrm>
            <a:off x="1981200" y="1285875"/>
            <a:ext cx="7019925" cy="4608513"/>
          </a:xfrm>
          <a:prstGeom prst="rect">
            <a:avLst/>
          </a:prstGeom>
          <a:noFill/>
          <a:ln w="9525">
            <a:noFill/>
            <a:miter lim="800000"/>
            <a:headEnd/>
            <a:tailEnd/>
          </a:ln>
        </p:spPr>
      </p:pic>
      <p:pic>
        <p:nvPicPr>
          <p:cNvPr id="53253" name="Εικόνα 1"/>
          <p:cNvPicPr>
            <a:picLocks noChangeAspect="1"/>
          </p:cNvPicPr>
          <p:nvPr/>
        </p:nvPicPr>
        <p:blipFill>
          <a:blip r:embed="rId3"/>
          <a:srcRect/>
          <a:stretch>
            <a:fillRect/>
          </a:stretch>
        </p:blipFill>
        <p:spPr bwMode="auto">
          <a:xfrm>
            <a:off x="0" y="3867150"/>
            <a:ext cx="3143250" cy="2990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endParaRPr lang="en-US" altLang="el-GR" smtClean="0"/>
          </a:p>
        </p:txBody>
      </p:sp>
      <p:sp>
        <p:nvSpPr>
          <p:cNvPr id="54275" name="Picture 3"/>
          <p:cNvSpPr>
            <a:spLocks noChangeAspect="1" noChangeArrowheads="1"/>
          </p:cNvSpPr>
          <p:nvPr/>
        </p:nvSpPr>
        <p:spPr bwMode="auto">
          <a:xfrm>
            <a:off x="127000" y="1412875"/>
            <a:ext cx="8890000" cy="4895850"/>
          </a:xfrm>
          <a:prstGeom prst="rect">
            <a:avLst/>
          </a:prstGeom>
          <a:noFill/>
          <a:ln w="9525">
            <a:noFill/>
            <a:miter lim="800000"/>
            <a:headEnd/>
            <a:tailEnd/>
          </a:ln>
        </p:spPr>
        <p:txBody>
          <a:bodyPr/>
          <a:lstStyle/>
          <a:p>
            <a:endParaRPr lang="el-GR" altLang="el-GR"/>
          </a:p>
        </p:txBody>
      </p:sp>
      <p:pic>
        <p:nvPicPr>
          <p:cNvPr id="54276" name="Εικόνα 1"/>
          <p:cNvPicPr>
            <a:picLocks noChangeAspect="1"/>
          </p:cNvPicPr>
          <p:nvPr/>
        </p:nvPicPr>
        <p:blipFill>
          <a:blip r:embed="rId2"/>
          <a:srcRect/>
          <a:stretch>
            <a:fillRect/>
          </a:stretch>
        </p:blipFill>
        <p:spPr bwMode="auto">
          <a:xfrm>
            <a:off x="250825" y="333375"/>
            <a:ext cx="8667750" cy="4019550"/>
          </a:xfrm>
          <a:prstGeom prst="rect">
            <a:avLst/>
          </a:prstGeom>
          <a:noFill/>
          <a:ln w="9525">
            <a:noFill/>
            <a:miter lim="800000"/>
            <a:headEnd/>
            <a:tailEnd/>
          </a:ln>
        </p:spPr>
      </p:pic>
      <p:pic>
        <p:nvPicPr>
          <p:cNvPr id="54277" name="Picture 4"/>
          <p:cNvPicPr>
            <a:picLocks noChangeAspect="1" noChangeArrowheads="1"/>
          </p:cNvPicPr>
          <p:nvPr/>
        </p:nvPicPr>
        <p:blipFill>
          <a:blip r:embed="rId3"/>
          <a:srcRect/>
          <a:stretch>
            <a:fillRect/>
          </a:stretch>
        </p:blipFill>
        <p:spPr bwMode="auto">
          <a:xfrm>
            <a:off x="827088" y="4508500"/>
            <a:ext cx="7685087" cy="1957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Τίτλος 1"/>
          <p:cNvSpPr>
            <a:spLocks noGrp="1"/>
          </p:cNvSpPr>
          <p:nvPr>
            <p:ph type="title"/>
          </p:nvPr>
        </p:nvSpPr>
        <p:spPr>
          <a:solidFill>
            <a:schemeClr val="accent6">
              <a:lumMod val="75000"/>
            </a:schemeClr>
          </a:solidFill>
        </p:spPr>
        <p:txBody>
          <a:bodyPr/>
          <a:lstStyle/>
          <a:p>
            <a:pPr>
              <a:defRPr/>
            </a:pPr>
            <a:r>
              <a:rPr lang="el-GR" altLang="el-GR" sz="2800" dirty="0" smtClean="0">
                <a:solidFill>
                  <a:schemeClr val="bg1"/>
                </a:solidFill>
              </a:rPr>
              <a:t>Η δομή του φλοιού στην Ζάκυνθο και </a:t>
            </a:r>
            <a:br>
              <a:rPr lang="el-GR" altLang="el-GR" sz="2800" dirty="0" smtClean="0">
                <a:solidFill>
                  <a:schemeClr val="bg1"/>
                </a:solidFill>
              </a:rPr>
            </a:br>
            <a:r>
              <a:rPr lang="el-GR" altLang="el-GR" sz="2800" dirty="0" smtClean="0">
                <a:solidFill>
                  <a:schemeClr val="bg1"/>
                </a:solidFill>
              </a:rPr>
              <a:t>η σχέση της με την σεισμικότητα</a:t>
            </a:r>
          </a:p>
        </p:txBody>
      </p:sp>
      <p:pic>
        <p:nvPicPr>
          <p:cNvPr id="55299" name="Εικόνα 3"/>
          <p:cNvPicPr>
            <a:picLocks noChangeAspect="1"/>
          </p:cNvPicPr>
          <p:nvPr/>
        </p:nvPicPr>
        <p:blipFill>
          <a:blip r:embed="rId2"/>
          <a:srcRect/>
          <a:stretch>
            <a:fillRect/>
          </a:stretch>
        </p:blipFill>
        <p:spPr bwMode="auto">
          <a:xfrm>
            <a:off x="584200" y="1601788"/>
            <a:ext cx="7988300" cy="4398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a:extLst>
              <a:ext uri="{FF2B5EF4-FFF2-40B4-BE49-F238E27FC236}"/>
            </a:extLst>
          </p:cNvPr>
          <p:cNvSpPr>
            <a:spLocks noGrp="1"/>
          </p:cNvSpPr>
          <p:nvPr>
            <p:ph idx="1"/>
          </p:nvPr>
        </p:nvSpPr>
        <p:spPr>
          <a:xfrm>
            <a:off x="107950" y="1341438"/>
            <a:ext cx="8891588" cy="5372100"/>
          </a:xfrm>
          <a:solidFill>
            <a:schemeClr val="accent1">
              <a:lumMod val="20000"/>
              <a:lumOff val="80000"/>
            </a:schemeClr>
          </a:solidFill>
        </p:spPr>
        <p:txBody>
          <a:bodyPr rtlCol="0">
            <a:normAutofit fontScale="92500" lnSpcReduction="10000"/>
          </a:bodyPr>
          <a:lstStyle/>
          <a:p>
            <a:pPr algn="just">
              <a:defRPr/>
            </a:pPr>
            <a:r>
              <a:rPr lang="el-GR" sz="2800" dirty="0"/>
              <a:t>Ο πρώτος διαχωρισμός των Ελληνίδων Οροσειρών σε "ζώνες" με διακριτές </a:t>
            </a:r>
            <a:r>
              <a:rPr lang="el-GR" sz="2800" dirty="0" err="1"/>
              <a:t>στρωματογραφικές</a:t>
            </a:r>
            <a:r>
              <a:rPr lang="el-GR" sz="2800" dirty="0"/>
              <a:t> ακολουθίες, </a:t>
            </a:r>
            <a:r>
              <a:rPr lang="el-GR" sz="2800" dirty="0" err="1" smtClean="0"/>
              <a:t>παλαιο</a:t>
            </a:r>
            <a:r>
              <a:rPr lang="en-US" sz="2800" dirty="0" smtClean="0"/>
              <a:t>-</a:t>
            </a:r>
            <a:r>
              <a:rPr lang="el-GR" sz="2800" dirty="0" smtClean="0"/>
              <a:t>γεωγραφική </a:t>
            </a:r>
            <a:r>
              <a:rPr lang="el-GR" sz="2800" dirty="0"/>
              <a:t>εξέλιξη, </a:t>
            </a:r>
            <a:r>
              <a:rPr lang="el-GR" sz="2800" dirty="0" err="1"/>
              <a:t>μαγματισμό</a:t>
            </a:r>
            <a:r>
              <a:rPr lang="el-GR" sz="2800" dirty="0"/>
              <a:t> (όπου υπάρχει) και διακριτή τεκτονική έγινε από τον </a:t>
            </a:r>
            <a:r>
              <a:rPr lang="en-US" sz="2800" dirty="0" err="1"/>
              <a:t>Renz</a:t>
            </a:r>
            <a:r>
              <a:rPr lang="el-GR" sz="2800" dirty="0"/>
              <a:t> (1940). </a:t>
            </a:r>
          </a:p>
          <a:p>
            <a:pPr algn="just">
              <a:defRPr/>
            </a:pPr>
            <a:r>
              <a:rPr lang="el-GR" sz="2800" dirty="0"/>
              <a:t>Νεότεροι διαχωρισμοί που προσεγγίζουν την σημερινή αντίληψη και τον διαχωρισμό τους σε Εξωτερικές και Εσωτερικές Ελληνίδες Οροσειρές έγιναν από τους </a:t>
            </a:r>
            <a:r>
              <a:rPr lang="en-US" sz="2800" dirty="0" err="1"/>
              <a:t>Brunn</a:t>
            </a:r>
            <a:r>
              <a:rPr lang="el-GR" sz="2800" dirty="0"/>
              <a:t> (1956) και </a:t>
            </a:r>
            <a:r>
              <a:rPr lang="en-US" sz="2800" dirty="0" err="1"/>
              <a:t>Auboin</a:t>
            </a:r>
            <a:r>
              <a:rPr lang="el-GR" sz="2800" dirty="0"/>
              <a:t> (1959). </a:t>
            </a:r>
          </a:p>
          <a:p>
            <a:pPr algn="just">
              <a:defRPr/>
            </a:pPr>
            <a:r>
              <a:rPr lang="el-GR" sz="2800" dirty="0"/>
              <a:t>Ο </a:t>
            </a:r>
            <a:r>
              <a:rPr lang="el-GR" sz="2800" dirty="0" err="1"/>
              <a:t>Auboin</a:t>
            </a:r>
            <a:r>
              <a:rPr lang="el-GR" sz="2800" dirty="0"/>
              <a:t> είχε προτείνει την έννοια των υποθαλάσσιων </a:t>
            </a:r>
            <a:r>
              <a:rPr lang="el-GR" sz="2800" dirty="0" err="1"/>
              <a:t>αυλάκων</a:t>
            </a:r>
            <a:r>
              <a:rPr lang="el-GR" sz="2800" dirty="0"/>
              <a:t> που διαχωρίζονταν από υβώματα </a:t>
            </a:r>
            <a:r>
              <a:rPr lang="el-GR" sz="2800" b="1" dirty="0"/>
              <a:t>θεωρεία των γεωσυγκλίνων.</a:t>
            </a:r>
            <a:r>
              <a:rPr lang="el-GR" sz="2800" dirty="0"/>
              <a:t> Σύμφωνα με αυτή οι Ελληνίδες Οροσειρές είχαν χωρισθεί από τον </a:t>
            </a:r>
            <a:r>
              <a:rPr lang="el-GR" sz="2800" dirty="0" err="1"/>
              <a:t>Auboin</a:t>
            </a:r>
            <a:r>
              <a:rPr lang="el-GR" sz="2800" dirty="0"/>
              <a:t> σε "</a:t>
            </a:r>
            <a:r>
              <a:rPr lang="el-GR" sz="2800" dirty="0" err="1"/>
              <a:t>ισοπικές</a:t>
            </a:r>
            <a:r>
              <a:rPr lang="el-GR" sz="2800" dirty="0"/>
              <a:t> ζώνες" ή απλά "ζώνες". </a:t>
            </a:r>
          </a:p>
          <a:p>
            <a:pPr eaLnBrk="1" fontAlgn="auto" hangingPunct="1">
              <a:spcAft>
                <a:spcPts val="0"/>
              </a:spcAft>
              <a:buFont typeface="Arial" panose="020B0604020202020204" pitchFamily="34" charset="0"/>
              <a:buChar char="•"/>
              <a:defRPr/>
            </a:pPr>
            <a:endParaRPr lang="el-GR" sz="2400" dirty="0"/>
          </a:p>
        </p:txBody>
      </p:sp>
      <p:sp>
        <p:nvSpPr>
          <p:cNvPr id="17411" name="Rectangle 2" descr="Large confetti"/>
          <p:cNvSpPr>
            <a:spLocks noGrp="1"/>
          </p:cNvSpPr>
          <p:nvPr>
            <p:ph type="title"/>
          </p:nvPr>
        </p:nvSpPr>
        <p:spPr>
          <a:xfrm>
            <a:off x="323850" y="188913"/>
            <a:ext cx="8569325" cy="1079500"/>
          </a:xfrm>
          <a:solidFill>
            <a:schemeClr val="accent2"/>
          </a:solidFill>
        </p:spPr>
        <p:txBody>
          <a:bodyPr anchor="t"/>
          <a:lstStyle/>
          <a:p>
            <a:pPr eaLnBrk="1" hangingPunct="1"/>
            <a:r>
              <a:rPr lang="el-GR" altLang="en-US" sz="3200" b="1" smtClean="0"/>
              <a:t>Από τη θεωρεία των γεωσυγκλίνων στις λιθοσφαιρικές πλάκες</a:t>
            </a:r>
            <a:endParaRPr lang="el-GR" altLang="el-GR" sz="3200" b="1"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descr="Large confetti"/>
          <p:cNvSpPr txBox="1">
            <a:spLocks/>
          </p:cNvSpPr>
          <p:nvPr/>
        </p:nvSpPr>
        <p:spPr>
          <a:xfrm>
            <a:off x="323850" y="188913"/>
            <a:ext cx="8569325" cy="1079500"/>
          </a:xfrm>
          <a:prstGeom prst="rect">
            <a:avLst/>
          </a:prstGeom>
          <a:solidFill>
            <a:schemeClr val="accent2"/>
          </a:solidFill>
        </p:spPr>
        <p:txBody>
          <a:bodyPr/>
          <a:lstStyle/>
          <a:p>
            <a:pPr algn="ctr" eaLnBrk="1" hangingPunct="1">
              <a:defRPr/>
            </a:pPr>
            <a:r>
              <a:rPr lang="el-GR" altLang="en-US" sz="3200" b="1">
                <a:latin typeface="+mj-lt"/>
                <a:ea typeface="+mj-ea"/>
                <a:cs typeface="+mj-cs"/>
              </a:rPr>
              <a:t>Από τη θεωρεία των γεωσυγκλίνων στις λιθοσφαιρικές πλάκες</a:t>
            </a:r>
            <a:endParaRPr lang="el-GR" altLang="el-GR" sz="3200" b="1">
              <a:latin typeface="+mj-lt"/>
              <a:ea typeface="+mj-ea"/>
              <a:cs typeface="+mj-cs"/>
            </a:endParaRPr>
          </a:p>
        </p:txBody>
      </p:sp>
      <p:sp>
        <p:nvSpPr>
          <p:cNvPr id="3" name="2 - Ορθογώνιο"/>
          <p:cNvSpPr/>
          <p:nvPr/>
        </p:nvSpPr>
        <p:spPr>
          <a:xfrm>
            <a:off x="357188" y="1714500"/>
            <a:ext cx="8501062" cy="4894263"/>
          </a:xfrm>
          <a:prstGeom prst="rect">
            <a:avLst/>
          </a:prstGeom>
          <a:solidFill>
            <a:schemeClr val="accent1">
              <a:lumMod val="20000"/>
              <a:lumOff val="80000"/>
            </a:schemeClr>
          </a:solidFill>
        </p:spPr>
        <p:txBody>
          <a:bodyPr>
            <a:spAutoFit/>
          </a:bodyPr>
          <a:lstStyle/>
          <a:p>
            <a:pPr marL="514350" indent="-514350" algn="just">
              <a:buFont typeface="Arial" pitchFamily="34" charset="0"/>
              <a:buChar char="•"/>
              <a:defRPr/>
            </a:pPr>
            <a:r>
              <a:rPr lang="el-GR" sz="2600" dirty="0">
                <a:latin typeface="Calibri" pitchFamily="34" charset="0"/>
                <a:cs typeface="Calibri" pitchFamily="34" charset="0"/>
              </a:rPr>
              <a:t>Η θεωρεία των γεωσυγκλίνων είχε εφαρμοσθεί στην Β. Αμερική αλλά και σε διάφορες περιοχές του πλανήτη. Συνοπτικά η θεωρεία των γεωσυγκλίνων δεχόταν </a:t>
            </a:r>
            <a:r>
              <a:rPr lang="el-GR" sz="2600" b="1" i="1" dirty="0">
                <a:solidFill>
                  <a:srgbClr val="FF0000"/>
                </a:solidFill>
                <a:latin typeface="Calibri" pitchFamily="34" charset="0"/>
                <a:cs typeface="Calibri" pitchFamily="34" charset="0"/>
              </a:rPr>
              <a:t>αιτιοκρατικά και ως πρόδρομο της ορογένεσης </a:t>
            </a:r>
            <a:r>
              <a:rPr lang="el-GR" sz="2600" dirty="0">
                <a:latin typeface="Calibri" pitchFamily="34" charset="0"/>
                <a:cs typeface="Calibri" pitchFamily="34" charset="0"/>
              </a:rPr>
              <a:t>το σχηματισμό ενός γεωσυγκλίνου.</a:t>
            </a:r>
          </a:p>
          <a:p>
            <a:pPr marL="514350" indent="-514350" algn="just">
              <a:buFont typeface="Arial" pitchFamily="34" charset="0"/>
              <a:buChar char="•"/>
              <a:defRPr/>
            </a:pPr>
            <a:r>
              <a:rPr lang="el-GR" sz="2600" dirty="0">
                <a:latin typeface="Calibri" pitchFamily="34" charset="0"/>
                <a:cs typeface="Calibri" pitchFamily="34" charset="0"/>
              </a:rPr>
              <a:t>Η έννοια του γεωσυγκλίνου ως γεωλογική παραδοχή βασίσθηκε στην αναγνώριση της </a:t>
            </a:r>
            <a:r>
              <a:rPr lang="el-GR" sz="2600" b="1" dirty="0" err="1">
                <a:latin typeface="Calibri" pitchFamily="34" charset="0"/>
                <a:cs typeface="Calibri" pitchFamily="34" charset="0"/>
              </a:rPr>
              <a:t>ζωνώδους</a:t>
            </a:r>
            <a:r>
              <a:rPr lang="el-GR" sz="2600" dirty="0">
                <a:latin typeface="Calibri" pitchFamily="34" charset="0"/>
                <a:cs typeface="Calibri" pitchFamily="34" charset="0"/>
              </a:rPr>
              <a:t> κατανομής των πετρωμάτων στην Ελλάδα</a:t>
            </a:r>
            <a:r>
              <a:rPr lang="en-US" sz="2600" dirty="0">
                <a:latin typeface="Calibri" pitchFamily="34" charset="0"/>
                <a:cs typeface="Calibri" pitchFamily="34" charset="0"/>
              </a:rPr>
              <a:t>.</a:t>
            </a:r>
          </a:p>
          <a:p>
            <a:pPr marL="514350" indent="-514350" algn="just">
              <a:buFont typeface="Arial" pitchFamily="34" charset="0"/>
              <a:buChar char="•"/>
              <a:defRPr/>
            </a:pPr>
            <a:r>
              <a:rPr lang="en-US" sz="2600" dirty="0">
                <a:latin typeface="Calibri" pitchFamily="34" charset="0"/>
                <a:cs typeface="Calibri" pitchFamily="34" charset="0"/>
              </a:rPr>
              <a:t>E</a:t>
            </a:r>
            <a:r>
              <a:rPr lang="el-GR" sz="2600" dirty="0" err="1">
                <a:latin typeface="Calibri" pitchFamily="34" charset="0"/>
                <a:cs typeface="Calibri" pitchFamily="34" charset="0"/>
              </a:rPr>
              <a:t>φαρμογή</a:t>
            </a:r>
            <a:r>
              <a:rPr lang="el-GR" sz="2600" dirty="0">
                <a:latin typeface="Calibri" pitchFamily="34" charset="0"/>
                <a:cs typeface="Calibri" pitchFamily="34" charset="0"/>
              </a:rPr>
              <a:t> από τις αρχές του 20ου αιώνα έως το 1960, όταν και διατυπώθηκε η θεωρία των </a:t>
            </a:r>
            <a:r>
              <a:rPr lang="el-GR" sz="2600" dirty="0" err="1">
                <a:latin typeface="Calibri" pitchFamily="34" charset="0"/>
                <a:cs typeface="Calibri" pitchFamily="34" charset="0"/>
              </a:rPr>
              <a:t>λιθοσφαιρικών</a:t>
            </a:r>
            <a:r>
              <a:rPr lang="el-GR" sz="2600" dirty="0">
                <a:latin typeface="Calibri" pitchFamily="34" charset="0"/>
                <a:cs typeface="Calibri" pitchFamily="34" charset="0"/>
              </a:rPr>
              <a:t> πλακών. </a:t>
            </a:r>
          </a:p>
          <a:p>
            <a:pPr marL="514350" indent="-514350">
              <a:buFont typeface="Arial" pitchFamily="34" charset="0"/>
              <a:buChar char="•"/>
              <a:defRPr/>
            </a:pPr>
            <a:r>
              <a:rPr lang="el-GR" sz="2600" dirty="0">
                <a:latin typeface="Calibri" pitchFamily="34" charset="0"/>
                <a:cs typeface="Calibri" pitchFamily="34" charset="0"/>
              </a:rPr>
              <a:t>Σήμερα η προσέγγιση θεωρείται παρωχημένη.</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5 - Εικόνα"/>
          <p:cNvPicPr>
            <a:picLocks noChangeAspect="1" noChangeArrowheads="1"/>
          </p:cNvPicPr>
          <p:nvPr/>
        </p:nvPicPr>
        <p:blipFill>
          <a:blip r:embed="rId2"/>
          <a:srcRect/>
          <a:stretch>
            <a:fillRect/>
          </a:stretch>
        </p:blipFill>
        <p:spPr bwMode="auto">
          <a:xfrm>
            <a:off x="539750" y="692150"/>
            <a:ext cx="8208963" cy="4897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descr="Large confetti"/>
          <p:cNvSpPr txBox="1">
            <a:spLocks noChangeArrowheads="1"/>
          </p:cNvSpPr>
          <p:nvPr/>
        </p:nvSpPr>
        <p:spPr bwMode="auto">
          <a:xfrm>
            <a:off x="2051050" y="44450"/>
            <a:ext cx="5257800" cy="504825"/>
          </a:xfrm>
          <a:prstGeom prst="rect">
            <a:avLst/>
          </a:prstGeom>
          <a:solidFill>
            <a:schemeClr val="accent2"/>
          </a:solidFill>
          <a:ln w="9525">
            <a:noFill/>
            <a:miter lim="800000"/>
            <a:headEnd/>
            <a:tailEnd/>
          </a:ln>
        </p:spPr>
        <p:txBody>
          <a:bodyPr/>
          <a:lstStyle/>
          <a:p>
            <a:pPr algn="ctr" eaLnBrk="1" hangingPunct="1"/>
            <a:r>
              <a:rPr lang="el-GR" altLang="el-GR" sz="3200" b="1">
                <a:latin typeface="Calibri" pitchFamily="34" charset="0"/>
              </a:rPr>
              <a:t>Οι Ελληνίδες…</a:t>
            </a:r>
          </a:p>
        </p:txBody>
      </p:sp>
      <p:pic>
        <p:nvPicPr>
          <p:cNvPr id="20483" name="Picture 6" descr="F:\γεωλογία Ελλαδας tif κεφαλαίων\εικ 1.2.tif"/>
          <p:cNvPicPr>
            <a:picLocks noChangeAspect="1" noChangeArrowheads="1"/>
          </p:cNvPicPr>
          <p:nvPr/>
        </p:nvPicPr>
        <p:blipFill>
          <a:blip r:embed="rId2"/>
          <a:srcRect/>
          <a:stretch>
            <a:fillRect/>
          </a:stretch>
        </p:blipFill>
        <p:spPr bwMode="auto">
          <a:xfrm>
            <a:off x="2178050" y="620713"/>
            <a:ext cx="4986338" cy="5138737"/>
          </a:xfrm>
          <a:prstGeom prst="rect">
            <a:avLst/>
          </a:prstGeom>
          <a:noFill/>
          <a:ln w="9525">
            <a:noFill/>
            <a:miter lim="800000"/>
            <a:headEnd/>
            <a:tailEnd/>
          </a:ln>
        </p:spPr>
      </p:pic>
      <p:sp>
        <p:nvSpPr>
          <p:cNvPr id="7" name="6 - TextBox">
            <a:extLst>
              <a:ext uri="{FF2B5EF4-FFF2-40B4-BE49-F238E27FC236}"/>
            </a:extLst>
          </p:cNvPr>
          <p:cNvSpPr txBox="1"/>
          <p:nvPr/>
        </p:nvSpPr>
        <p:spPr>
          <a:xfrm>
            <a:off x="0" y="5818188"/>
            <a:ext cx="9144000" cy="923925"/>
          </a:xfrm>
          <a:prstGeom prst="rect">
            <a:avLst/>
          </a:prstGeom>
          <a:solidFill>
            <a:schemeClr val="bg1">
              <a:lumMod val="85000"/>
            </a:schemeClr>
          </a:solidFill>
        </p:spPr>
        <p:txBody>
          <a:bodyPr>
            <a:spAutoFit/>
          </a:bodyPr>
          <a:lstStyle/>
          <a:p>
            <a:pPr algn="just" eaLnBrk="1" hangingPunct="1">
              <a:defRPr/>
            </a:pPr>
            <a:r>
              <a:rPr lang="en-US" sz="1800" dirty="0" err="1"/>
              <a:t>Px</a:t>
            </a:r>
            <a:r>
              <a:rPr lang="el-GR" sz="1800" dirty="0"/>
              <a:t>: </a:t>
            </a:r>
            <a:r>
              <a:rPr lang="el-GR" sz="1800" dirty="0" err="1"/>
              <a:t>Προαπούλια</a:t>
            </a:r>
            <a:r>
              <a:rPr lang="el-GR" sz="1800" dirty="0"/>
              <a:t> ή Παξών, </a:t>
            </a:r>
            <a:r>
              <a:rPr lang="en-US" sz="1800" dirty="0"/>
              <a:t>I</a:t>
            </a:r>
            <a:r>
              <a:rPr lang="el-GR" sz="1800" dirty="0"/>
              <a:t>: Ιονίου, </a:t>
            </a:r>
            <a:r>
              <a:rPr lang="en-US" sz="1800" dirty="0"/>
              <a:t>G</a:t>
            </a:r>
            <a:r>
              <a:rPr lang="el-GR" sz="1800" dirty="0"/>
              <a:t>: </a:t>
            </a:r>
            <a:r>
              <a:rPr lang="el-GR" sz="1800" dirty="0" err="1"/>
              <a:t>Γαβρόβου</a:t>
            </a:r>
            <a:r>
              <a:rPr lang="el-GR" sz="1800" dirty="0"/>
              <a:t>, </a:t>
            </a:r>
            <a:r>
              <a:rPr lang="en-US" sz="1800" dirty="0"/>
              <a:t>P</a:t>
            </a:r>
            <a:r>
              <a:rPr lang="el-GR" sz="1800" dirty="0"/>
              <a:t>: Πίνδου, </a:t>
            </a:r>
            <a:r>
              <a:rPr lang="en-US" sz="1800" dirty="0" err="1"/>
              <a:t>Pk</a:t>
            </a:r>
            <a:r>
              <a:rPr lang="el-GR" sz="1800" dirty="0"/>
              <a:t>: Παρνασσού, </a:t>
            </a:r>
            <a:r>
              <a:rPr lang="en-US" sz="1800" dirty="0"/>
              <a:t>Sp</a:t>
            </a:r>
            <a:r>
              <a:rPr lang="el-GR" sz="1800" dirty="0"/>
              <a:t>: </a:t>
            </a:r>
            <a:r>
              <a:rPr lang="el-GR" sz="1800" dirty="0" err="1"/>
              <a:t>Υποπελαγονική</a:t>
            </a:r>
            <a:r>
              <a:rPr lang="el-GR" sz="1800" dirty="0"/>
              <a:t>, </a:t>
            </a:r>
            <a:r>
              <a:rPr lang="en-US" sz="1800" dirty="0"/>
              <a:t>Ac</a:t>
            </a:r>
            <a:r>
              <a:rPr lang="el-GR" sz="1800" dirty="0"/>
              <a:t>: </a:t>
            </a:r>
            <a:r>
              <a:rPr lang="el-GR" sz="1800" dirty="0" err="1"/>
              <a:t>Αττικο</a:t>
            </a:r>
            <a:r>
              <a:rPr lang="el-GR" sz="1800" dirty="0"/>
              <a:t>-κυκλαδική, </a:t>
            </a:r>
            <a:r>
              <a:rPr lang="en-US" sz="1800" dirty="0"/>
              <a:t>Pl</a:t>
            </a:r>
            <a:r>
              <a:rPr lang="el-GR" sz="1800" dirty="0"/>
              <a:t>: Πελαγονική,  Αξιού διαχωρίζεται στις ενότητες </a:t>
            </a:r>
            <a:r>
              <a:rPr lang="en-US" sz="1800" dirty="0"/>
              <a:t>Al</a:t>
            </a:r>
            <a:r>
              <a:rPr lang="el-GR" sz="1800" dirty="0"/>
              <a:t>: Αλμωπίας, </a:t>
            </a:r>
            <a:r>
              <a:rPr lang="en-US" sz="1800" dirty="0"/>
              <a:t>Pa</a:t>
            </a:r>
            <a:r>
              <a:rPr lang="el-GR" sz="1800" dirty="0"/>
              <a:t>: Πάϊκου, </a:t>
            </a:r>
            <a:r>
              <a:rPr lang="en-US" sz="1800" dirty="0"/>
              <a:t>Pe</a:t>
            </a:r>
            <a:r>
              <a:rPr lang="el-GR" sz="1800" dirty="0"/>
              <a:t>: </a:t>
            </a:r>
            <a:r>
              <a:rPr lang="el-GR" sz="1800" dirty="0" err="1"/>
              <a:t>Παιονίας</a:t>
            </a:r>
            <a:r>
              <a:rPr lang="el-GR" sz="1800" dirty="0"/>
              <a:t>, </a:t>
            </a:r>
            <a:r>
              <a:rPr lang="en-US" sz="1800" dirty="0"/>
              <a:t>Cr</a:t>
            </a:r>
            <a:r>
              <a:rPr lang="el-GR" sz="1800" dirty="0"/>
              <a:t>: Περιροδοπική, </a:t>
            </a:r>
            <a:r>
              <a:rPr lang="en-US" sz="1800" dirty="0" err="1"/>
              <a:t>Sm</a:t>
            </a:r>
            <a:r>
              <a:rPr lang="el-GR" sz="1800" dirty="0"/>
              <a:t>: Σερβομακεδονική, </a:t>
            </a:r>
            <a:r>
              <a:rPr lang="en-US" sz="1800" dirty="0" err="1"/>
              <a:t>Rh</a:t>
            </a:r>
            <a:r>
              <a:rPr lang="el-GR" sz="1800" dirty="0"/>
              <a:t>: Ροδόπης.</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descr="Large confetti">
            <a:extLst>
              <a:ext uri="{FF2B5EF4-FFF2-40B4-BE49-F238E27FC236}"/>
            </a:extLst>
          </p:cNvPr>
          <p:cNvSpPr txBox="1">
            <a:spLocks noChangeArrowheads="1"/>
          </p:cNvSpPr>
          <p:nvPr/>
        </p:nvSpPr>
        <p:spPr bwMode="auto">
          <a:xfrm>
            <a:off x="323850" y="174625"/>
            <a:ext cx="8640763" cy="1022350"/>
          </a:xfrm>
          <a:prstGeom prst="rect">
            <a:avLst/>
          </a:prstGeom>
          <a:solidFill>
            <a:schemeClr val="accent2"/>
          </a:solidFill>
          <a:ln w="9525">
            <a:noFill/>
            <a:miter lim="800000"/>
            <a:headEnd/>
            <a:tailEnd/>
          </a:ln>
        </p:spPr>
        <p:txBody>
          <a:bodyPr/>
          <a:lstStyle/>
          <a:p>
            <a:pPr algn="ctr" eaLnBrk="1" hangingPunct="1">
              <a:defRPr/>
            </a:pPr>
            <a:r>
              <a:rPr lang="el-GR" sz="3200" b="1" dirty="0">
                <a:latin typeface="+mj-lt"/>
              </a:rPr>
              <a:t>Βασικές έννοιες για την κατανόηση της γεωλογίας των Ελληνίδων Οροσειρών</a:t>
            </a:r>
            <a:endParaRPr lang="el-GR" altLang="el-GR" sz="3600" b="1" dirty="0">
              <a:latin typeface="+mj-lt"/>
            </a:endParaRPr>
          </a:p>
        </p:txBody>
      </p:sp>
      <p:sp>
        <p:nvSpPr>
          <p:cNvPr id="5" name="TextBox 4">
            <a:extLst>
              <a:ext uri="{FF2B5EF4-FFF2-40B4-BE49-F238E27FC236}"/>
            </a:extLst>
          </p:cNvPr>
          <p:cNvSpPr txBox="1"/>
          <p:nvPr/>
        </p:nvSpPr>
        <p:spPr>
          <a:xfrm>
            <a:off x="250825" y="1447800"/>
            <a:ext cx="8785225" cy="4524375"/>
          </a:xfrm>
          <a:prstGeom prst="rect">
            <a:avLst/>
          </a:prstGeom>
          <a:solidFill>
            <a:schemeClr val="bg2"/>
          </a:solidFill>
        </p:spPr>
        <p:txBody>
          <a:bodyPr>
            <a:spAutoFit/>
          </a:bodyPr>
          <a:lstStyle/>
          <a:p>
            <a:pPr algn="ctr" eaLnBrk="1" hangingPunct="1">
              <a:defRPr/>
            </a:pPr>
            <a:r>
              <a:rPr lang="el-GR" sz="1800" dirty="0">
                <a:latin typeface="+mj-lt"/>
              </a:rPr>
              <a:t>Οι Ελληνίδες χωρίζονται σε </a:t>
            </a:r>
            <a:r>
              <a:rPr lang="el-GR" sz="1800" b="1" dirty="0">
                <a:latin typeface="+mj-lt"/>
              </a:rPr>
              <a:t>Εξωτερικές,</a:t>
            </a:r>
            <a:r>
              <a:rPr lang="el-GR" sz="1800" dirty="0">
                <a:latin typeface="+mj-lt"/>
              </a:rPr>
              <a:t> και τις </a:t>
            </a:r>
            <a:r>
              <a:rPr lang="el-GR" sz="1800" b="1" dirty="0">
                <a:latin typeface="+mj-lt"/>
              </a:rPr>
              <a:t>Εσωτερικές </a:t>
            </a:r>
            <a:r>
              <a:rPr lang="el-GR" sz="1800" dirty="0">
                <a:latin typeface="+mj-lt"/>
              </a:rPr>
              <a:t>Ελληνίδες</a:t>
            </a:r>
            <a:r>
              <a:rPr lang="el-GR" sz="1800" b="1" dirty="0">
                <a:latin typeface="+mj-lt"/>
              </a:rPr>
              <a:t> </a:t>
            </a:r>
            <a:r>
              <a:rPr lang="el-GR" sz="1800" dirty="0">
                <a:latin typeface="+mj-lt"/>
              </a:rPr>
              <a:t>Οροσειρές. </a:t>
            </a:r>
          </a:p>
          <a:p>
            <a:pPr eaLnBrk="1" hangingPunct="1">
              <a:defRPr/>
            </a:pPr>
            <a:endParaRPr lang="el-GR" sz="1800" dirty="0">
              <a:latin typeface="+mj-lt"/>
            </a:endParaRPr>
          </a:p>
          <a:p>
            <a:pPr algn="just" eaLnBrk="1" hangingPunct="1">
              <a:defRPr/>
            </a:pPr>
            <a:r>
              <a:rPr lang="el-GR" sz="1800" dirty="0">
                <a:latin typeface="+mj-lt"/>
              </a:rPr>
              <a:t>Οι </a:t>
            </a:r>
            <a:r>
              <a:rPr lang="el-GR" sz="1800" b="1" i="1" dirty="0">
                <a:latin typeface="+mj-lt"/>
              </a:rPr>
              <a:t>Εξωτερικές Ελληνίδες Ορ.</a:t>
            </a:r>
            <a:r>
              <a:rPr lang="el-GR" sz="1800" dirty="0">
                <a:latin typeface="+mj-lt"/>
              </a:rPr>
              <a:t> περιλαμβάνουν Μεσοζωικά έως Καινοζωικά πετρώματα ως επικάλυμμα της Αφρικανικής ή της </a:t>
            </a:r>
            <a:r>
              <a:rPr lang="el-GR" sz="1800" dirty="0" err="1">
                <a:latin typeface="+mj-lt"/>
              </a:rPr>
              <a:t>Ευρασιατικής</a:t>
            </a:r>
            <a:r>
              <a:rPr lang="el-GR" sz="1800" dirty="0">
                <a:latin typeface="+mj-lt"/>
              </a:rPr>
              <a:t> πλάκας. Τα πετρώματα αυτά είναι κυρίως αμεταμόρφωτα ή ήπια μεταμορφωμένα. Η παραμόρφωσή τους χαρακτηρίζεται από ζώνες πτυχών-και-επωθήσεων </a:t>
            </a:r>
            <a:r>
              <a:rPr lang="el-GR" sz="1800" dirty="0" err="1">
                <a:latin typeface="+mj-lt"/>
              </a:rPr>
              <a:t>Ολιγοκαινικής</a:t>
            </a:r>
            <a:r>
              <a:rPr lang="el-GR" sz="1800" dirty="0">
                <a:latin typeface="+mj-lt"/>
              </a:rPr>
              <a:t>, Μειοκαινικής ή και </a:t>
            </a:r>
            <a:r>
              <a:rPr lang="el-GR" sz="1800" dirty="0" err="1">
                <a:latin typeface="+mj-lt"/>
              </a:rPr>
              <a:t>Πλειοκαινικής</a:t>
            </a:r>
            <a:r>
              <a:rPr lang="el-GR" sz="1800" dirty="0">
                <a:latin typeface="+mj-lt"/>
              </a:rPr>
              <a:t> ηλικίας. </a:t>
            </a:r>
          </a:p>
          <a:p>
            <a:pPr eaLnBrk="1" hangingPunct="1">
              <a:defRPr/>
            </a:pPr>
            <a:endParaRPr lang="el-GR" sz="1800" dirty="0">
              <a:latin typeface="+mj-lt"/>
            </a:endParaRPr>
          </a:p>
          <a:p>
            <a:pPr algn="just" eaLnBrk="1" hangingPunct="1">
              <a:defRPr/>
            </a:pPr>
            <a:r>
              <a:rPr lang="el-GR" sz="1800" dirty="0">
                <a:latin typeface="+mj-lt"/>
              </a:rPr>
              <a:t>Οι </a:t>
            </a:r>
            <a:r>
              <a:rPr lang="el-GR" sz="1800" b="1" i="1" dirty="0">
                <a:latin typeface="+mj-lt"/>
              </a:rPr>
              <a:t>Εσωτερικές Ελληνίδες Ορ. και η περιοχή της Ροδόπης </a:t>
            </a:r>
            <a:r>
              <a:rPr lang="el-GR" sz="1800" dirty="0">
                <a:latin typeface="+mj-lt"/>
              </a:rPr>
              <a:t>περιλαμβάνουν πετρώματα μεγάλου εύρους ηλικιών (</a:t>
            </a:r>
            <a:r>
              <a:rPr lang="el-GR" sz="1800" dirty="0" err="1">
                <a:latin typeface="+mj-lt"/>
              </a:rPr>
              <a:t>Νέοπροτεροζωικής</a:t>
            </a:r>
            <a:r>
              <a:rPr lang="el-GR" sz="1800" dirty="0">
                <a:latin typeface="+mj-lt"/>
              </a:rPr>
              <a:t>, Παλαιοζωικής, Μεσοζωικής και Καινοζωικής).</a:t>
            </a:r>
          </a:p>
          <a:p>
            <a:pPr algn="just" eaLnBrk="1" hangingPunct="1">
              <a:defRPr/>
            </a:pPr>
            <a:r>
              <a:rPr lang="el-GR" sz="1800" dirty="0">
                <a:latin typeface="+mj-lt"/>
              </a:rPr>
              <a:t>Στην γεωλογική καταγραφή αναγνωρίζονται υπολείμματα του ωκεάνιου φλοιού της Τηθύος. Φάσεις παραμόρφωσής Αλπικές, δηλαδή Κρητιδικές, </a:t>
            </a:r>
            <a:r>
              <a:rPr lang="el-GR" sz="1800" dirty="0" err="1">
                <a:latin typeface="+mj-lt"/>
              </a:rPr>
              <a:t>Παλαιοκαινικές</a:t>
            </a:r>
            <a:r>
              <a:rPr lang="el-GR" sz="1800" dirty="0">
                <a:latin typeface="+mj-lt"/>
              </a:rPr>
              <a:t> - </a:t>
            </a:r>
            <a:r>
              <a:rPr lang="el-GR" sz="1800" dirty="0" err="1">
                <a:latin typeface="+mj-lt"/>
              </a:rPr>
              <a:t>Ηωκαινικές</a:t>
            </a:r>
            <a:r>
              <a:rPr lang="el-GR" sz="1800" dirty="0">
                <a:latin typeface="+mj-lt"/>
              </a:rPr>
              <a:t> ή και </a:t>
            </a:r>
            <a:r>
              <a:rPr lang="el-GR" sz="1800" dirty="0" err="1">
                <a:latin typeface="+mj-lt"/>
              </a:rPr>
              <a:t>Μειοκαινικές</a:t>
            </a:r>
            <a:r>
              <a:rPr lang="el-GR" sz="1800" dirty="0">
                <a:latin typeface="+mj-lt"/>
              </a:rPr>
              <a:t>. Κατά θέσεις περιλαμβάνονται, υπολειμματικά ιστολογικά στοιχεία παλαιότερων ορογενέσεων π.χ. της </a:t>
            </a:r>
            <a:r>
              <a:rPr lang="el-GR" sz="1800" dirty="0" err="1">
                <a:latin typeface="+mj-lt"/>
              </a:rPr>
              <a:t>Βαρίσκιας</a:t>
            </a:r>
            <a:r>
              <a:rPr lang="el-GR" sz="1800" dirty="0">
                <a:latin typeface="+mj-lt"/>
              </a:rPr>
              <a:t>/</a:t>
            </a:r>
            <a:r>
              <a:rPr lang="el-GR" sz="1800" dirty="0" err="1">
                <a:latin typeface="+mj-lt"/>
              </a:rPr>
              <a:t>Ερκύνιας</a:t>
            </a:r>
            <a:r>
              <a:rPr lang="el-GR" sz="1800" dirty="0">
                <a:latin typeface="+mj-lt"/>
              </a:rPr>
              <a:t> (370-290 </a:t>
            </a:r>
            <a:r>
              <a:rPr lang="en-US" sz="1800" dirty="0">
                <a:latin typeface="+mj-lt"/>
              </a:rPr>
              <a:t>Ma</a:t>
            </a:r>
            <a:r>
              <a:rPr lang="el-GR" sz="1800" dirty="0">
                <a:latin typeface="+mj-lt"/>
              </a:rPr>
              <a:t>) ή της </a:t>
            </a:r>
            <a:r>
              <a:rPr lang="el-GR" sz="1800" dirty="0" err="1">
                <a:latin typeface="+mj-lt"/>
              </a:rPr>
              <a:t>Καδόμιας</a:t>
            </a:r>
            <a:r>
              <a:rPr lang="el-GR" sz="1800" dirty="0">
                <a:latin typeface="+mj-lt"/>
              </a:rPr>
              <a:t> (650-550 </a:t>
            </a:r>
            <a:r>
              <a:rPr lang="en-US" sz="1800" dirty="0">
                <a:latin typeface="+mj-lt"/>
              </a:rPr>
              <a:t>Ma</a:t>
            </a:r>
            <a:r>
              <a:rPr lang="el-GR" sz="1800" dirty="0">
                <a:latin typeface="+mj-lt"/>
              </a:rPr>
              <a:t>) ορογένεσης. Η μεταμόρφωσή των εσωτερικών Ελληνίδων και της Ροδόπης περιλαμβάνει μεταμορφωμένα πετρώματα ΗΤ/ΗΡ και πετρώματα ζωνών καταβύθισης π.χ. </a:t>
            </a:r>
            <a:r>
              <a:rPr lang="el-GR" sz="1800" dirty="0" err="1">
                <a:latin typeface="+mj-lt"/>
              </a:rPr>
              <a:t>εκλογίτες</a:t>
            </a:r>
            <a:r>
              <a:rPr lang="el-GR" sz="1800" dirty="0">
                <a:latin typeface="+mj-lt"/>
              </a:rPr>
              <a:t>.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Κεφάλαιο 1, 2 and 3 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Κεφάλαιο 1, 2 and 3 new</Template>
  <TotalTime>4</TotalTime>
  <Words>2642</Words>
  <Application>Microsoft Office PowerPoint</Application>
  <PresentationFormat>Προβολή στην οθόνη (4:3)</PresentationFormat>
  <Paragraphs>136</Paragraphs>
  <Slides>42</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42</vt:i4>
      </vt:variant>
    </vt:vector>
  </HeadingPairs>
  <TitlesOfParts>
    <vt:vector size="43" baseType="lpstr">
      <vt:lpstr>Κεφάλαιο 1, 2 and 3 new</vt:lpstr>
      <vt:lpstr>Κεφάλαιο 1ο: Οι Ελληνίδες Οροσειρές </vt:lpstr>
      <vt:lpstr>Διαφάνεια 2</vt:lpstr>
      <vt:lpstr>Διαφάνεια 3</vt:lpstr>
      <vt:lpstr>Οι Ελληνίδες Οροσειρές γεωδυναμικό πλαίσιο</vt:lpstr>
      <vt:lpstr>Από τη θεωρεία των γεωσυγκλίνων στις λιθοσφαιρικές πλάκες</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Συνοψίζοντας</vt:lpstr>
      <vt:lpstr>Διαφάνεια 18</vt:lpstr>
      <vt:lpstr>Διαφάνεια 19</vt:lpstr>
      <vt:lpstr>Διαφάνεια 20</vt:lpstr>
      <vt:lpstr>Διαφάνεια 21</vt:lpstr>
      <vt:lpstr>Διαφάνεια 22</vt:lpstr>
      <vt:lpstr>Η εξάπλωση της ενότητας Παξών</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Τεκτονική</vt:lpstr>
      <vt:lpstr>Επώθηση Αίνου</vt:lpstr>
      <vt:lpstr>Διαφάνεια 41</vt:lpstr>
      <vt:lpstr>Η δομή του φλοιού στην Ζάκυνθο και  η σχέση της με την σεισμικότητα</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Κεφάλαιο 1ο: Οι Ελληνίδες Οροσειρές </dc:title>
  <dc:creator>Ioannis</dc:creator>
  <cp:lastModifiedBy>Ioannis</cp:lastModifiedBy>
  <cp:revision>1</cp:revision>
  <dcterms:created xsi:type="dcterms:W3CDTF">2020-02-25T16:41:49Z</dcterms:created>
  <dcterms:modified xsi:type="dcterms:W3CDTF">2020-02-25T16:46:24Z</dcterms:modified>
  <cp:contentStatus>Τελική έκδοση</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