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3"/>
  </p:notesMasterIdLst>
  <p:sldIdLst>
    <p:sldId id="351" r:id="rId2"/>
    <p:sldId id="353" r:id="rId3"/>
    <p:sldId id="354" r:id="rId4"/>
    <p:sldId id="314" r:id="rId5"/>
    <p:sldId id="352" r:id="rId6"/>
    <p:sldId id="316" r:id="rId7"/>
    <p:sldId id="317" r:id="rId8"/>
    <p:sldId id="319" r:id="rId9"/>
    <p:sldId id="320" r:id="rId10"/>
    <p:sldId id="324" r:id="rId11"/>
    <p:sldId id="321" r:id="rId12"/>
    <p:sldId id="305" r:id="rId13"/>
    <p:sldId id="322" r:id="rId14"/>
    <p:sldId id="323" r:id="rId15"/>
    <p:sldId id="326" r:id="rId16"/>
    <p:sldId id="329" r:id="rId17"/>
    <p:sldId id="330" r:id="rId18"/>
    <p:sldId id="331" r:id="rId19"/>
    <p:sldId id="336" r:id="rId20"/>
    <p:sldId id="337" r:id="rId21"/>
    <p:sldId id="340" r:id="rId22"/>
    <p:sldId id="338" r:id="rId23"/>
    <p:sldId id="339" r:id="rId24"/>
    <p:sldId id="303" r:id="rId25"/>
    <p:sldId id="350" r:id="rId26"/>
    <p:sldId id="277" r:id="rId27"/>
    <p:sldId id="278" r:id="rId28"/>
    <p:sldId id="279" r:id="rId29"/>
    <p:sldId id="355" r:id="rId30"/>
    <p:sldId id="357" r:id="rId31"/>
    <p:sldId id="356" r:id="rId3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B49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126" autoAdjust="0"/>
    <p:restoredTop sz="94660"/>
  </p:normalViewPr>
  <p:slideViewPr>
    <p:cSldViewPr>
      <p:cViewPr>
        <p:scale>
          <a:sx n="91" d="100"/>
          <a:sy n="91" d="100"/>
        </p:scale>
        <p:origin x="-1122"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AD9BABD-567A-42DE-A2D1-A0A239D6DAE3}" type="slidenum">
              <a:rPr lang="el-GR"/>
              <a:pPr>
                <a:defRPr/>
              </a:pPr>
              <a:t>‹#›</a:t>
            </a:fld>
            <a:endParaRPr lang="el-GR"/>
          </a:p>
        </p:txBody>
      </p:sp>
    </p:spTree>
    <p:extLst>
      <p:ext uri="{BB962C8B-B14F-4D97-AF65-F5344CB8AC3E}">
        <p14:creationId xmlns="" xmlns:p14="http://schemas.microsoft.com/office/powerpoint/2010/main" val="1350643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20131B9D-8FAB-4AB1-B0E9-1DACC298DB9D}" type="slidenum">
              <a:rPr lang="el-GR" smtClean="0"/>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E872280C-F46E-4169-9DA0-CC031CEC076E}"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026DD5A1-DFEC-43FB-BAD3-51FFAA34D9D3}" type="slidenum">
              <a:rPr lang="el-GR" smtClean="0"/>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A28AD827-62BA-4B61-9FAE-745D49380791}" type="slidenum">
              <a:rPr lang="el-GR" smtClean="0"/>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92642899-0ED3-4B15-860D-0354C3071819}" type="slidenum">
              <a:rPr lang="el-GR" smtClean="0"/>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A658626C-0D9E-451E-A309-4600C4FDE6C7}" type="slidenum">
              <a:rPr lang="el-GR" smtClean="0"/>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E5E737D3-2F1A-4FDE-B89F-FEBCF86F343E}" type="slidenum">
              <a:rPr lang="el-GR" smtClean="0"/>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9D339DDE-7FD9-4925-8AEF-29692E793596}" type="slidenum">
              <a:rPr lang="el-GR" smtClean="0"/>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987D8855-3F9B-4E13-A63E-E85ADD0D33C6}"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D78D8139-FDB1-4FB4-8219-8F45322375D6}" type="slidenum">
              <a:rPr lang="el-GR" smtClean="0"/>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67F1A226-BAC3-42D3-816D-05DB59282AB9}" type="slidenum">
              <a:rPr lang="el-GR" smtClean="0"/>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3BD0380-2E99-4314-8569-B015010B7953}" type="slidenum">
              <a:rPr lang="el-GR" smtClean="0"/>
              <a:pPr>
                <a:defRPr/>
              </a:pPr>
              <a:t>‹#›</a:t>
            </a:fld>
            <a:endParaRPr lang="el-G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class.upatras.gr/courses/GEO34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1"/>
          <p:cNvSpPr txBox="1">
            <a:spLocks/>
          </p:cNvSpPr>
          <p:nvPr/>
        </p:nvSpPr>
        <p:spPr bwMode="auto">
          <a:xfrm>
            <a:off x="591305" y="1857364"/>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l-GR" kern="0" dirty="0" smtClean="0">
                <a:solidFill>
                  <a:srgbClr val="00B0F0"/>
                </a:solidFill>
                <a:latin typeface="Calibri" pitchFamily="34" charset="0"/>
              </a:rPr>
              <a:t>Τηλεπισκόπηση στο Θαλάσσιο Περιβάλλον</a:t>
            </a:r>
            <a:endParaRPr lang="el-GR" kern="0" dirty="0">
              <a:solidFill>
                <a:srgbClr val="00B0F0"/>
              </a:solidFill>
              <a:latin typeface="Calibri" pitchFamily="34" charset="0"/>
            </a:endParaRPr>
          </a:p>
        </p:txBody>
      </p:sp>
      <p:sp>
        <p:nvSpPr>
          <p:cNvPr id="11" name="Υπότιτλος 2"/>
          <p:cNvSpPr txBox="1">
            <a:spLocks/>
          </p:cNvSpPr>
          <p:nvPr/>
        </p:nvSpPr>
        <p:spPr bwMode="auto">
          <a:xfrm>
            <a:off x="141704" y="3573016"/>
            <a:ext cx="8645138" cy="2449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l-GR" sz="2300" kern="0" dirty="0" smtClean="0">
                <a:solidFill>
                  <a:srgbClr val="00B0F0"/>
                </a:solidFill>
                <a:latin typeface="Cambria" panose="02040503050406030204" pitchFamily="18" charset="0"/>
                <a:ea typeface="+mj-ea"/>
                <a:cs typeface="+mj-cs"/>
              </a:rPr>
              <a:t>   </a:t>
            </a:r>
            <a:r>
              <a:rPr lang="el-GR" sz="2300" kern="0" dirty="0" smtClean="0">
                <a:solidFill>
                  <a:srgbClr val="00B0F0"/>
                </a:solidFill>
                <a:latin typeface="Calibri" pitchFamily="34" charset="0"/>
                <a:ea typeface="+mj-ea"/>
                <a:cs typeface="+mj-cs"/>
              </a:rPr>
              <a:t>Ενότητα </a:t>
            </a:r>
            <a:r>
              <a:rPr lang="en-US" sz="2300" kern="0" dirty="0" smtClean="0">
                <a:solidFill>
                  <a:srgbClr val="00B0F0"/>
                </a:solidFill>
                <a:latin typeface="Calibri" pitchFamily="34" charset="0"/>
                <a:ea typeface="+mj-ea"/>
                <a:cs typeface="+mj-cs"/>
              </a:rPr>
              <a:t>5</a:t>
            </a:r>
            <a:r>
              <a:rPr lang="el-GR" sz="2300" kern="0" dirty="0" smtClean="0">
                <a:solidFill>
                  <a:srgbClr val="00B0F0"/>
                </a:solidFill>
                <a:latin typeface="Calibri" pitchFamily="34" charset="0"/>
                <a:ea typeface="+mj-ea"/>
                <a:cs typeface="+mj-cs"/>
              </a:rPr>
              <a:t>:</a:t>
            </a:r>
            <a:r>
              <a:rPr lang="en-US" sz="2300" kern="0" dirty="0" smtClean="0">
                <a:solidFill>
                  <a:srgbClr val="00B0F0"/>
                </a:solidFill>
                <a:latin typeface="Calibri" pitchFamily="34" charset="0"/>
                <a:ea typeface="+mj-ea"/>
                <a:cs typeface="+mj-cs"/>
              </a:rPr>
              <a:t> </a:t>
            </a:r>
            <a:r>
              <a:rPr lang="el-GR" altLang="el-GR" sz="2300" dirty="0" smtClean="0">
                <a:latin typeface="Calibri" pitchFamily="34" charset="0"/>
              </a:rPr>
              <a:t>Ανάλυση και ερμηνεία τομογραφιών πυθμένα</a:t>
            </a:r>
            <a:r>
              <a:rPr lang="en-GB" altLang="el-GR" sz="2300" dirty="0" smtClean="0">
                <a:latin typeface="Calibri" pitchFamily="34" charset="0"/>
              </a:rPr>
              <a:t> –A’ </a:t>
            </a:r>
            <a:r>
              <a:rPr lang="el-GR" altLang="el-GR" sz="2300" dirty="0" smtClean="0">
                <a:latin typeface="Calibri" pitchFamily="34" charset="0"/>
              </a:rPr>
              <a:t>Μέρος </a:t>
            </a:r>
            <a:endParaRPr lang="en-US" altLang="el-GR" sz="2300" dirty="0" smtClean="0">
              <a:latin typeface="Calibri" pitchFamily="34" charset="0"/>
            </a:endParaRPr>
          </a:p>
          <a:p>
            <a:pPr marL="0" indent="0" algn="ctr">
              <a:buNone/>
            </a:pPr>
            <a:r>
              <a:rPr lang="el-GR" sz="2100" kern="0" dirty="0" smtClean="0">
                <a:latin typeface="Calibri" pitchFamily="34" charset="0"/>
              </a:rPr>
              <a:t>Γιώργος Παπαθεοδώρου</a:t>
            </a:r>
          </a:p>
          <a:p>
            <a:pPr marL="0" indent="0" algn="ctr">
              <a:buNone/>
            </a:pPr>
            <a:r>
              <a:rPr lang="el-GR" sz="2100" kern="0" dirty="0" smtClean="0">
                <a:latin typeface="Calibri" pitchFamily="34" charset="0"/>
              </a:rPr>
              <a:t>Σχολή Θετικών Επιστημών</a:t>
            </a:r>
          </a:p>
          <a:p>
            <a:pPr marL="0" indent="0" algn="ctr">
              <a:buNone/>
            </a:pPr>
            <a:r>
              <a:rPr lang="el-GR" sz="2100" kern="0" dirty="0" smtClean="0">
                <a:latin typeface="Calibri" pitchFamily="34" charset="0"/>
              </a:rPr>
              <a:t>Τμήμα Γεωλογίας</a:t>
            </a:r>
            <a:endParaRPr lang="en-US" sz="2100" kern="0" dirty="0" smtClean="0">
              <a:latin typeface="Calibri" pitchFamily="34" charset="0"/>
            </a:endParaRPr>
          </a:p>
          <a:p>
            <a:endParaRPr lang="el-GR" sz="2300" kern="0" dirty="0" smtClean="0">
              <a:latin typeface="Cambria" panose="02040503050406030204" pitchFamily="18" charset="0"/>
            </a:endParaRPr>
          </a:p>
        </p:txBody>
      </p:sp>
      <p:pic>
        <p:nvPicPr>
          <p:cNvPr id="12" name="Εικόνα 1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pic>
        <p:nvPicPr>
          <p:cNvPr id="15"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39951" y="5589240"/>
            <a:ext cx="4570531" cy="1152128"/>
          </a:xfrm>
          <a:prstGeom prst="rect">
            <a:avLst/>
          </a:prstGeom>
        </p:spPr>
      </p:pic>
    </p:spTree>
    <p:extLst>
      <p:ext uri="{BB962C8B-B14F-4D97-AF65-F5344CB8AC3E}">
        <p14:creationId xmlns="" xmlns:p14="http://schemas.microsoft.com/office/powerpoint/2010/main" val="2071880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presentations\ΤΗΛΕΠΙΣΚΟΠΗΣΗ_ΘΑΛ_ΠΕΡΙΒ\SBP_ECHO_TYPES\Picture5.jpg"/>
          <p:cNvPicPr>
            <a:picLocks noChangeAspect="1" noChangeArrowheads="1"/>
          </p:cNvPicPr>
          <p:nvPr/>
        </p:nvPicPr>
        <p:blipFill>
          <a:blip r:embed="rId2" cstate="email">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80988" y="1276350"/>
            <a:ext cx="8582025" cy="430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39750" y="0"/>
            <a:ext cx="8229600" cy="1143000"/>
          </a:xfrm>
          <a:noFill/>
        </p:spPr>
        <p:txBody>
          <a:bodyPr>
            <a:normAutofit/>
          </a:bodyPr>
          <a:lstStyle/>
          <a:p>
            <a:pPr>
              <a:defRPr/>
            </a:pPr>
            <a:r>
              <a:rPr lang="el-GR" sz="4000" dirty="0" smtClean="0">
                <a:latin typeface="Calibri" pitchFamily="34" charset="0"/>
              </a:rPr>
              <a:t>ΠΟΛΛΑΠΛΕΣ  &amp; ΨΕΥΔΕΙΣ ΑΝΑΚΛΑΣΕΙΣ </a:t>
            </a:r>
            <a:endParaRPr lang="el-GR" sz="4000"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A28AD827-62BA-4B61-9FAE-745D49380791}" type="slidenum">
              <a:rPr lang="el-GR" smtClean="0">
                <a:solidFill>
                  <a:schemeClr val="tx1"/>
                </a:solidFill>
              </a:rPr>
              <a:pPr>
                <a:defRPr/>
              </a:pPr>
              <a:t>10</a:t>
            </a:fld>
            <a:endParaRPr lang="el-GR" dirty="0">
              <a:solidFill>
                <a:schemeClr val="tx1"/>
              </a:solidFill>
            </a:endParaRPr>
          </a:p>
        </p:txBody>
      </p:sp>
      <p:sp>
        <p:nvSpPr>
          <p:cNvPr id="8196" name="TextBox 5"/>
          <p:cNvSpPr txBox="1">
            <a:spLocks noChangeArrowheads="1"/>
          </p:cNvSpPr>
          <p:nvPr/>
        </p:nvSpPr>
        <p:spPr bwMode="auto">
          <a:xfrm>
            <a:off x="2195513" y="5805488"/>
            <a:ext cx="214109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dirty="0">
                <a:latin typeface="Calibri" pitchFamily="34" charset="0"/>
              </a:rPr>
              <a:t>Μικρής διαδρομής </a:t>
            </a:r>
          </a:p>
          <a:p>
            <a:pPr algn="ctr" eaLnBrk="1" hangingPunct="1"/>
            <a:r>
              <a:rPr lang="el-GR" altLang="el-GR" dirty="0">
                <a:latin typeface="Calibri" pitchFamily="34" charset="0"/>
              </a:rPr>
              <a:t>πολλαπλή ανάκλαση</a:t>
            </a:r>
          </a:p>
          <a:p>
            <a:pPr algn="ctr" eaLnBrk="1" hangingPunct="1"/>
            <a:r>
              <a:rPr lang="el-GR" altLang="el-GR" dirty="0">
                <a:latin typeface="Calibri" pitchFamily="34" charset="0"/>
              </a:rPr>
              <a:t>«φανταστικές»</a:t>
            </a:r>
          </a:p>
        </p:txBody>
      </p:sp>
      <p:sp>
        <p:nvSpPr>
          <p:cNvPr id="8197" name="TextBox 6"/>
          <p:cNvSpPr txBox="1">
            <a:spLocks noChangeArrowheads="1"/>
          </p:cNvSpPr>
          <p:nvPr/>
        </p:nvSpPr>
        <p:spPr bwMode="auto">
          <a:xfrm>
            <a:off x="4500563" y="5805488"/>
            <a:ext cx="217001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dirty="0">
                <a:latin typeface="Calibri" pitchFamily="34" charset="0"/>
              </a:rPr>
              <a:t>Μεγάλης διαδρομής </a:t>
            </a:r>
          </a:p>
          <a:p>
            <a:pPr algn="ctr" eaLnBrk="1" hangingPunct="1"/>
            <a:r>
              <a:rPr lang="el-GR" altLang="el-GR" dirty="0">
                <a:latin typeface="Calibri" pitchFamily="34" charset="0"/>
              </a:rPr>
              <a:t>πολλαπλή ανάκλαση</a:t>
            </a:r>
          </a:p>
        </p:txBody>
      </p:sp>
      <p:sp>
        <p:nvSpPr>
          <p:cNvPr id="8" name="Oval 7"/>
          <p:cNvSpPr/>
          <p:nvPr/>
        </p:nvSpPr>
        <p:spPr>
          <a:xfrm>
            <a:off x="2771775" y="2205038"/>
            <a:ext cx="360363" cy="647700"/>
          </a:xfrm>
          <a:prstGeom prst="ellipse">
            <a:avLst/>
          </a:prstGeom>
          <a:solidFill>
            <a:srgbClr val="FFC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Oval 8"/>
          <p:cNvSpPr/>
          <p:nvPr/>
        </p:nvSpPr>
        <p:spPr>
          <a:xfrm>
            <a:off x="4932363" y="2060575"/>
            <a:ext cx="647700" cy="3024188"/>
          </a:xfrm>
          <a:prstGeom prst="ellipse">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11" name="10 - Ευθύγραμμο βέλος σύνδεσης"/>
          <p:cNvCxnSpPr/>
          <p:nvPr/>
        </p:nvCxnSpPr>
        <p:spPr>
          <a:xfrm>
            <a:off x="3275856" y="4869160"/>
            <a:ext cx="0" cy="93610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11 - Ευθύγραμμο βέλος σύνδεσης"/>
          <p:cNvCxnSpPr/>
          <p:nvPr/>
        </p:nvCxnSpPr>
        <p:spPr>
          <a:xfrm>
            <a:off x="5292080" y="4869160"/>
            <a:ext cx="0" cy="93610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13" name="12 - Εικόνα"/>
          <p:cNvPicPr>
            <a:picLocks noChangeAspect="1"/>
          </p:cNvPicPr>
          <p:nvPr/>
        </p:nvPicPr>
        <p:blipFill>
          <a:blip r:embed="rId3"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presentations\ΤΗΛΕΠΙΣΚΟΠΗΣΗ_ΘΑΛ_ΠΕΡΙΒ\SBP_ECHO_TYPES\Picture2a.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b="4271"/>
          <a:stretch>
            <a:fillRect/>
          </a:stretch>
        </p:blipFill>
        <p:spPr bwMode="auto">
          <a:xfrm>
            <a:off x="971550" y="1268413"/>
            <a:ext cx="2592338" cy="4732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p:cNvCxnSpPr/>
          <p:nvPr/>
        </p:nvCxnSpPr>
        <p:spPr>
          <a:xfrm>
            <a:off x="1258888" y="1268413"/>
            <a:ext cx="865187" cy="7921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124075" y="1268413"/>
            <a:ext cx="863600" cy="7921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58888" y="1268413"/>
            <a:ext cx="865187" cy="13684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24075" y="1268413"/>
            <a:ext cx="863600" cy="13684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58888" y="1268413"/>
            <a:ext cx="936625" cy="29527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195513" y="1268413"/>
            <a:ext cx="792162" cy="29527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258888" y="1268413"/>
            <a:ext cx="936625" cy="42481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195513" y="1268413"/>
            <a:ext cx="792162" cy="42481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228" name="TextBox 38"/>
          <p:cNvSpPr txBox="1">
            <a:spLocks noChangeArrowheads="1"/>
          </p:cNvSpPr>
          <p:nvPr/>
        </p:nvSpPr>
        <p:spPr bwMode="auto">
          <a:xfrm>
            <a:off x="1043608" y="95241"/>
            <a:ext cx="6886822"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4000" dirty="0" smtClean="0">
                <a:latin typeface="Calibri" pitchFamily="34" charset="0"/>
              </a:rPr>
              <a:t>ΙΔΑΝΙΚΗ ΔΙΑΔΡΟΜΗ ΗΧΗΤΙΚΩΝ </a:t>
            </a:r>
            <a:endParaRPr lang="en-US" altLang="el-GR" sz="4000" dirty="0" smtClean="0">
              <a:latin typeface="Calibri" pitchFamily="34" charset="0"/>
            </a:endParaRPr>
          </a:p>
          <a:p>
            <a:pPr algn="ctr" eaLnBrk="1" hangingPunct="1"/>
            <a:r>
              <a:rPr lang="el-GR" altLang="el-GR" sz="4000" dirty="0" smtClean="0">
                <a:latin typeface="Calibri" pitchFamily="34" charset="0"/>
              </a:rPr>
              <a:t>ΚΥΜΑΤΩΝ</a:t>
            </a:r>
            <a:endParaRPr lang="el-GR" altLang="el-GR" sz="4000"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A28AD827-62BA-4B61-9FAE-745D49380791}" type="slidenum">
              <a:rPr lang="el-GR" smtClean="0">
                <a:solidFill>
                  <a:schemeClr val="tx1"/>
                </a:solidFill>
              </a:rPr>
              <a:pPr>
                <a:defRPr/>
              </a:pPr>
              <a:t>11</a:t>
            </a:fld>
            <a:endParaRPr lang="el-GR" dirty="0">
              <a:solidFill>
                <a:schemeClr val="tx1"/>
              </a:solidFill>
            </a:endParaRPr>
          </a:p>
        </p:txBody>
      </p:sp>
      <p:sp>
        <p:nvSpPr>
          <p:cNvPr id="14" name="13 - TextBox"/>
          <p:cNvSpPr txBox="1"/>
          <p:nvPr/>
        </p:nvSpPr>
        <p:spPr>
          <a:xfrm>
            <a:off x="4283968" y="3140968"/>
            <a:ext cx="2952328" cy="830997"/>
          </a:xfrm>
          <a:prstGeom prst="rect">
            <a:avLst/>
          </a:prstGeom>
          <a:noFill/>
        </p:spPr>
        <p:txBody>
          <a:bodyPr wrap="square" rtlCol="0">
            <a:spAutoFit/>
          </a:bodyPr>
          <a:lstStyle/>
          <a:p>
            <a:pPr algn="ctr"/>
            <a:r>
              <a:rPr lang="el-GR" sz="1600" dirty="0" smtClean="0"/>
              <a:t>Απευθείας ανάκλαση των κυμάτων από τη διαχωριστική επιφάνεια.</a:t>
            </a:r>
            <a:endParaRPr lang="el-GR" sz="1600" dirty="0"/>
          </a:p>
        </p:txBody>
      </p:sp>
      <p:pic>
        <p:nvPicPr>
          <p:cNvPr id="15" name="14 - Εικόνα"/>
          <p:cNvPicPr>
            <a:picLocks noChangeAspect="1"/>
          </p:cNvPicPr>
          <p:nvPr/>
        </p:nvPicPr>
        <p:blipFill>
          <a:blip r:embed="rId3"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a:xfrm>
            <a:off x="468313" y="222233"/>
            <a:ext cx="8229600" cy="777875"/>
          </a:xfrm>
        </p:spPr>
        <p:txBody>
          <a:bodyPr/>
          <a:lstStyle/>
          <a:p>
            <a:pPr eaLnBrk="1" hangingPunct="1"/>
            <a:r>
              <a:rPr lang="el-GR" altLang="el-GR" sz="2400" dirty="0" smtClean="0">
                <a:latin typeface="Calibri" pitchFamily="34" charset="0"/>
              </a:rPr>
              <a:t>Πολλαπλή ανάκλαση («</a:t>
            </a:r>
            <a:r>
              <a:rPr lang="el-GR" altLang="el-GR" sz="2400" dirty="0" err="1" smtClean="0">
                <a:latin typeface="Calibri" pitchFamily="34" charset="0"/>
              </a:rPr>
              <a:t>ψευδανάκλαση</a:t>
            </a:r>
            <a:r>
              <a:rPr lang="el-GR" altLang="el-GR" sz="2400" dirty="0" smtClean="0">
                <a:latin typeface="Calibri" pitchFamily="34" charset="0"/>
              </a:rPr>
              <a:t>») του πυθμένα</a:t>
            </a:r>
            <a:r>
              <a:rPr lang="en-US" altLang="el-GR" sz="2800" dirty="0" smtClean="0">
                <a:latin typeface="Calibri" pitchFamily="34" charset="0"/>
              </a:rPr>
              <a:t/>
            </a:r>
            <a:br>
              <a:rPr lang="en-US" altLang="el-GR" sz="2800" dirty="0" smtClean="0">
                <a:latin typeface="Calibri" pitchFamily="34" charset="0"/>
              </a:rPr>
            </a:br>
            <a:r>
              <a:rPr lang="el-GR" altLang="el-GR" sz="2000" b="1" dirty="0" smtClean="0">
                <a:latin typeface="Calibri" pitchFamily="34" charset="0"/>
              </a:rPr>
              <a:t>Πολλαπλή ανάκλαση μακράς διαδρομής </a:t>
            </a:r>
            <a:r>
              <a:rPr lang="en-US" altLang="el-GR" sz="2000" b="1" dirty="0" smtClean="0">
                <a:latin typeface="Calibri" pitchFamily="34" charset="0"/>
              </a:rPr>
              <a:t>(long path multiples)</a:t>
            </a:r>
            <a:endParaRPr lang="el-GR" altLang="el-GR" sz="2000" b="1" dirty="0" smtClean="0">
              <a:latin typeface="Calibri" pitchFamily="34" charset="0"/>
            </a:endParaRPr>
          </a:p>
        </p:txBody>
      </p:sp>
      <p:pic>
        <p:nvPicPr>
          <p:cNvPr id="10244" name="Picture 8" descr="D:\presentations\ΤΗΛΕΠΙΣΚΟΠΗΣΗ_ΘΑΛ_ΠΕΡΙΒ\SBP_ECHO_TYPES\Picture3a.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691680" y="908720"/>
            <a:ext cx="5527675" cy="310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5" name="Picture 10" descr="D:\presentations\ΤΗΛΕΠΙΣΚΟΠΗΣΗ_ΘΑΛ_ΠΕΡΙΒ\SBP_ECHO_TYPES\Picture3b.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763688" y="4041775"/>
            <a:ext cx="5292725" cy="281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4 - Εικόνα"/>
          <p:cNvPicPr>
            <a:picLocks noChangeAspect="1"/>
          </p:cNvPicPr>
          <p:nvPr/>
        </p:nvPicPr>
        <p:blipFill>
          <a:blip r:embed="rId4"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1 - Τίτλος"/>
          <p:cNvSpPr>
            <a:spLocks noGrp="1"/>
          </p:cNvSpPr>
          <p:nvPr>
            <p:ph type="title"/>
          </p:nvPr>
        </p:nvSpPr>
        <p:spPr>
          <a:xfrm>
            <a:off x="500034" y="2428868"/>
            <a:ext cx="8229600" cy="635000"/>
          </a:xfrm>
        </p:spPr>
        <p:txBody>
          <a:bodyPr>
            <a:normAutofit fontScale="90000"/>
          </a:bodyPr>
          <a:lstStyle/>
          <a:p>
            <a:pPr eaLnBrk="1" hangingPunct="1"/>
            <a:r>
              <a:rPr lang="el-GR" altLang="el-GR" sz="3000" dirty="0" smtClean="0">
                <a:latin typeface="Calibri" pitchFamily="34" charset="0"/>
              </a:rPr>
              <a:t>ΠΟΛΛΑΠΛΕΣ ΑΝΑΚΛΑΣΕΙΣ («ΨΕΥΔΑΝΑΚΛΑΣΕΙΣ») ΤΟΥ ΠΥΘΜΕΝΑ</a:t>
            </a:r>
            <a:r>
              <a:rPr lang="en-US" altLang="el-GR" sz="3200" dirty="0" smtClean="0">
                <a:latin typeface="Cambria" panose="02040503050406030204" pitchFamily="18" charset="0"/>
              </a:rPr>
              <a:t/>
            </a:r>
            <a:br>
              <a:rPr lang="en-US" altLang="el-GR" sz="3200" dirty="0" smtClean="0">
                <a:latin typeface="Cambria" panose="02040503050406030204" pitchFamily="18" charset="0"/>
              </a:rPr>
            </a:br>
            <a:endParaRPr lang="el-GR" altLang="el-GR" sz="3200" dirty="0" smtClean="0">
              <a:latin typeface="Cambria" panose="02040503050406030204" pitchFamily="18" charset="0"/>
            </a:endParaRPr>
          </a:p>
        </p:txBody>
      </p:sp>
      <p:sp>
        <p:nvSpPr>
          <p:cNvPr id="2" name="Θέση αριθμού διαφάνειας 1"/>
          <p:cNvSpPr>
            <a:spLocks noGrp="1"/>
          </p:cNvSpPr>
          <p:nvPr>
            <p:ph type="sldNum" sz="quarter" idx="12"/>
          </p:nvPr>
        </p:nvSpPr>
        <p:spPr>
          <a:xfrm>
            <a:off x="6876256" y="6381328"/>
            <a:ext cx="2133600" cy="365125"/>
          </a:xfrm>
        </p:spPr>
        <p:txBody>
          <a:bodyPr/>
          <a:lstStyle/>
          <a:p>
            <a:pPr>
              <a:defRPr/>
            </a:pPr>
            <a:fld id="{A28AD827-62BA-4B61-9FAE-745D49380791}" type="slidenum">
              <a:rPr lang="el-GR" smtClean="0">
                <a:solidFill>
                  <a:schemeClr val="tx1"/>
                </a:solidFill>
              </a:rPr>
              <a:pPr>
                <a:defRPr/>
              </a:pPr>
              <a:t>13</a:t>
            </a:fld>
            <a:endParaRPr lang="el-GR" dirty="0">
              <a:solidFill>
                <a:schemeClr val="tx1"/>
              </a:solidFill>
            </a:endParaRPr>
          </a:p>
        </p:txBody>
      </p:sp>
      <p:sp>
        <p:nvSpPr>
          <p:cNvPr id="9" name="8 - TextBox"/>
          <p:cNvSpPr txBox="1"/>
          <p:nvPr/>
        </p:nvSpPr>
        <p:spPr>
          <a:xfrm>
            <a:off x="571472" y="3357562"/>
            <a:ext cx="7704856" cy="707886"/>
          </a:xfrm>
          <a:prstGeom prst="rect">
            <a:avLst/>
          </a:prstGeom>
          <a:noFill/>
        </p:spPr>
        <p:txBody>
          <a:bodyPr wrap="square" rtlCol="0">
            <a:spAutoFit/>
          </a:bodyPr>
          <a:lstStyle/>
          <a:p>
            <a:pPr algn="ctr"/>
            <a:r>
              <a:rPr lang="en-GB" sz="2000" dirty="0" smtClean="0">
                <a:latin typeface="Calibri" pitchFamily="34" charset="0"/>
              </a:rPr>
              <a:t>T</a:t>
            </a:r>
            <a:r>
              <a:rPr lang="el-GR" sz="2000" dirty="0" err="1" smtClean="0">
                <a:latin typeface="Calibri" pitchFamily="34" charset="0"/>
              </a:rPr>
              <a:t>ριπλή</a:t>
            </a:r>
            <a:r>
              <a:rPr lang="el-GR" sz="2000" dirty="0" smtClean="0">
                <a:latin typeface="Calibri" pitchFamily="34" charset="0"/>
              </a:rPr>
              <a:t> ανάκλαση στην επιφάνεια της θάλασσας </a:t>
            </a:r>
            <a:r>
              <a:rPr lang="en-GB" sz="2000" dirty="0" smtClean="0">
                <a:latin typeface="Calibri" pitchFamily="34" charset="0"/>
              </a:rPr>
              <a:t>----</a:t>
            </a:r>
            <a:r>
              <a:rPr lang="en-GB" sz="2000" dirty="0" smtClean="0">
                <a:latin typeface="Calibri" pitchFamily="34" charset="0"/>
                <a:sym typeface="Wingdings" pitchFamily="2" charset="2"/>
              </a:rPr>
              <a:t></a:t>
            </a:r>
          </a:p>
          <a:p>
            <a:pPr algn="ctr"/>
            <a:r>
              <a:rPr lang="el-GR" sz="2000" dirty="0" smtClean="0">
                <a:latin typeface="Calibri" pitchFamily="34" charset="0"/>
              </a:rPr>
              <a:t>3 </a:t>
            </a:r>
            <a:r>
              <a:rPr lang="el-GR" sz="2000" dirty="0" err="1" smtClean="0">
                <a:latin typeface="Calibri" pitchFamily="34" charset="0"/>
              </a:rPr>
              <a:t>ψευδανακλάσεις</a:t>
            </a:r>
            <a:endParaRPr lang="el-GR" sz="2000" dirty="0">
              <a:latin typeface="Calibri" pitchFamily="34" charset="0"/>
            </a:endParaRPr>
          </a:p>
        </p:txBody>
      </p:sp>
      <p:pic>
        <p:nvPicPr>
          <p:cNvPr id="5" name="4 - Εικόνα"/>
          <p:cNvPicPr>
            <a:picLocks noChangeAspect="1"/>
          </p:cNvPicPr>
          <p:nvPr/>
        </p:nvPicPr>
        <p:blipFill>
          <a:blip r:embed="rId2"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le.geoscienceworld.org/content/24/Supplement/S46/F31.large.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403350" y="1628775"/>
            <a:ext cx="6332538" cy="388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1 - Τίτλος"/>
          <p:cNvSpPr>
            <a:spLocks noGrp="1"/>
          </p:cNvSpPr>
          <p:nvPr>
            <p:ph type="title"/>
          </p:nvPr>
        </p:nvSpPr>
        <p:spPr>
          <a:xfrm>
            <a:off x="323528" y="478334"/>
            <a:ext cx="3600450" cy="633412"/>
          </a:xfrm>
          <a:noFill/>
        </p:spPr>
        <p:txBody>
          <a:bodyPr>
            <a:normAutofit fontScale="90000"/>
          </a:bodyPr>
          <a:lstStyle/>
          <a:p>
            <a:pPr eaLnBrk="1" hangingPunct="1">
              <a:defRPr/>
            </a:pPr>
            <a:r>
              <a:rPr lang="el-GR" sz="3200" dirty="0" smtClean="0">
                <a:latin typeface="Calibri" pitchFamily="34" charset="0"/>
              </a:rPr>
              <a:t>ΔΙΑΦΟΡΩΝ ΤΥΠΩΝ </a:t>
            </a:r>
            <a:br>
              <a:rPr lang="el-GR" sz="3200" dirty="0" smtClean="0">
                <a:latin typeface="Calibri" pitchFamily="34" charset="0"/>
              </a:rPr>
            </a:br>
            <a:r>
              <a:rPr lang="el-GR" sz="3200" dirty="0" smtClean="0">
                <a:latin typeface="Calibri" pitchFamily="34" charset="0"/>
              </a:rPr>
              <a:t>ΠΟΛΛΑΠΛΕΣ ΑΝΑΚΛΑΣΕΙΣ </a:t>
            </a:r>
          </a:p>
        </p:txBody>
      </p:sp>
      <p:sp>
        <p:nvSpPr>
          <p:cNvPr id="2" name="Θέση αριθμού διαφάνειας 1"/>
          <p:cNvSpPr>
            <a:spLocks noGrp="1"/>
          </p:cNvSpPr>
          <p:nvPr>
            <p:ph type="sldNum" sz="quarter" idx="12"/>
          </p:nvPr>
        </p:nvSpPr>
        <p:spPr/>
        <p:txBody>
          <a:bodyPr/>
          <a:lstStyle/>
          <a:p>
            <a:pPr>
              <a:defRPr/>
            </a:pPr>
            <a:fld id="{A28AD827-62BA-4B61-9FAE-745D49380791}" type="slidenum">
              <a:rPr lang="el-GR" smtClean="0">
                <a:solidFill>
                  <a:schemeClr val="tx1"/>
                </a:solidFill>
              </a:rPr>
              <a:pPr>
                <a:defRPr/>
              </a:pPr>
              <a:t>14</a:t>
            </a:fld>
            <a:endParaRPr lang="el-GR" dirty="0">
              <a:solidFill>
                <a:schemeClr val="tx1"/>
              </a:solidFill>
            </a:endParaRPr>
          </a:p>
        </p:txBody>
      </p:sp>
      <p:sp>
        <p:nvSpPr>
          <p:cNvPr id="12293" name="TextBox 9"/>
          <p:cNvSpPr txBox="1">
            <a:spLocks noChangeArrowheads="1"/>
          </p:cNvSpPr>
          <p:nvPr/>
        </p:nvSpPr>
        <p:spPr bwMode="auto">
          <a:xfrm>
            <a:off x="5652120" y="333375"/>
            <a:ext cx="2855012" cy="923330"/>
          </a:xfrm>
          <a:prstGeom prst="rect">
            <a:avLst/>
          </a:prstGeom>
          <a:solidFill>
            <a:srgbClr val="FFC000">
              <a:alpha val="28000"/>
            </a:srgbClr>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dirty="0">
                <a:latin typeface="Calibri" pitchFamily="34" charset="0"/>
              </a:rPr>
              <a:t>Π</a:t>
            </a:r>
            <a:r>
              <a:rPr lang="el-GR" altLang="el-GR" dirty="0" smtClean="0">
                <a:latin typeface="Calibri" pitchFamily="34" charset="0"/>
              </a:rPr>
              <a:t>ολλαπλές </a:t>
            </a:r>
            <a:r>
              <a:rPr lang="el-GR" altLang="el-GR" dirty="0">
                <a:latin typeface="Calibri" pitchFamily="34" charset="0"/>
              </a:rPr>
              <a:t>ανακλάσεις</a:t>
            </a:r>
          </a:p>
          <a:p>
            <a:pPr eaLnBrk="1" hangingPunct="1"/>
            <a:r>
              <a:rPr lang="el-GR" altLang="el-GR" sz="1200" dirty="0">
                <a:latin typeface="Calibri" pitchFamily="34" charset="0"/>
              </a:rPr>
              <a:t>Τουλάχιστον μια ανάκλαση στα στρώματα </a:t>
            </a:r>
          </a:p>
          <a:p>
            <a:pPr eaLnBrk="1" hangingPunct="1"/>
            <a:r>
              <a:rPr lang="el-GR" altLang="el-GR" sz="1200" dirty="0">
                <a:latin typeface="Calibri" pitchFamily="34" charset="0"/>
              </a:rPr>
              <a:t>των ιζημάτων και μια στην επιφάνεια </a:t>
            </a:r>
          </a:p>
          <a:p>
            <a:pPr eaLnBrk="1" hangingPunct="1"/>
            <a:r>
              <a:rPr lang="el-GR" altLang="el-GR" sz="1200" dirty="0">
                <a:latin typeface="Calibri" pitchFamily="34" charset="0"/>
              </a:rPr>
              <a:t>της θάλασσας</a:t>
            </a:r>
          </a:p>
        </p:txBody>
      </p:sp>
      <p:sp>
        <p:nvSpPr>
          <p:cNvPr id="12295" name="TextBox 12"/>
          <p:cNvSpPr txBox="1">
            <a:spLocks noChangeArrowheads="1"/>
          </p:cNvSpPr>
          <p:nvPr/>
        </p:nvSpPr>
        <p:spPr bwMode="auto">
          <a:xfrm>
            <a:off x="1189037" y="6134100"/>
            <a:ext cx="4074577" cy="369332"/>
          </a:xfrm>
          <a:prstGeom prst="rect">
            <a:avLst/>
          </a:prstGeom>
          <a:solidFill>
            <a:srgbClr val="FF0000">
              <a:alpha val="30000"/>
            </a:srgbClr>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dirty="0" err="1">
                <a:latin typeface="Calibri" pitchFamily="34" charset="0"/>
              </a:rPr>
              <a:t>Ενδοστρωματικές</a:t>
            </a:r>
            <a:r>
              <a:rPr lang="el-GR" altLang="el-GR" dirty="0">
                <a:latin typeface="Calibri" pitchFamily="34" charset="0"/>
              </a:rPr>
              <a:t> πολλαπλές ανακλάσεις</a:t>
            </a:r>
          </a:p>
        </p:txBody>
      </p:sp>
      <p:sp>
        <p:nvSpPr>
          <p:cNvPr id="10" name="Ορθογώνιο 9"/>
          <p:cNvSpPr/>
          <p:nvPr/>
        </p:nvSpPr>
        <p:spPr>
          <a:xfrm>
            <a:off x="3491880" y="1556792"/>
            <a:ext cx="4320480" cy="1944215"/>
          </a:xfrm>
          <a:prstGeom prst="rect">
            <a:avLst/>
          </a:prstGeom>
          <a:solidFill>
            <a:srgbClr val="FFC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5652120" y="3501008"/>
            <a:ext cx="2160240" cy="2088232"/>
          </a:xfrm>
          <a:prstGeom prst="rect">
            <a:avLst/>
          </a:prstGeom>
          <a:solidFill>
            <a:srgbClr val="FFC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p:cNvSpPr/>
          <p:nvPr/>
        </p:nvSpPr>
        <p:spPr>
          <a:xfrm>
            <a:off x="1331640" y="3501009"/>
            <a:ext cx="4320480" cy="2088231"/>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11 - Εικόνα"/>
          <p:cNvPicPr>
            <a:picLocks noChangeAspect="1"/>
          </p:cNvPicPr>
          <p:nvPr/>
        </p:nvPicPr>
        <p:blipFill>
          <a:blip r:embed="rId3"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42992"/>
            <a:ext cx="8229600" cy="1143000"/>
          </a:xfrm>
          <a:noFill/>
        </p:spPr>
        <p:txBody>
          <a:bodyPr>
            <a:normAutofit/>
          </a:bodyPr>
          <a:lstStyle/>
          <a:p>
            <a:pPr>
              <a:defRPr/>
            </a:pPr>
            <a:r>
              <a:rPr lang="el-GR" sz="2800" dirty="0" smtClean="0">
                <a:latin typeface="Calibri" pitchFamily="34" charset="0"/>
              </a:rPr>
              <a:t>ΥΠΕΡΒΟΛΙΚΕΣ ΑΝΑΚΛΑΣΕΙΣ</a:t>
            </a:r>
            <a:endParaRPr lang="el-GR" sz="28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A28AD827-62BA-4B61-9FAE-745D49380791}" type="slidenum">
              <a:rPr lang="el-GR" smtClean="0">
                <a:solidFill>
                  <a:schemeClr val="tx1"/>
                </a:solidFill>
              </a:rPr>
              <a:pPr>
                <a:defRPr/>
              </a:pPr>
              <a:t>15</a:t>
            </a:fld>
            <a:endParaRPr lang="el-GR" dirty="0">
              <a:solidFill>
                <a:schemeClr val="tx1"/>
              </a:solidFill>
            </a:endParaRPr>
          </a:p>
        </p:txBody>
      </p:sp>
      <p:sp>
        <p:nvSpPr>
          <p:cNvPr id="5" name="4 - TextBox"/>
          <p:cNvSpPr txBox="1"/>
          <p:nvPr/>
        </p:nvSpPr>
        <p:spPr>
          <a:xfrm>
            <a:off x="323528" y="2204864"/>
            <a:ext cx="8424936" cy="1200329"/>
          </a:xfrm>
          <a:prstGeom prst="rect">
            <a:avLst/>
          </a:prstGeom>
          <a:noFill/>
        </p:spPr>
        <p:txBody>
          <a:bodyPr wrap="square" rtlCol="0">
            <a:spAutoFit/>
          </a:bodyPr>
          <a:lstStyle/>
          <a:p>
            <a:pPr algn="ctr"/>
            <a:r>
              <a:rPr lang="el-GR" dirty="0" smtClean="0">
                <a:latin typeface="Calibri" pitchFamily="34" charset="0"/>
              </a:rPr>
              <a:t>Μια χαρακτηριστική μορφή </a:t>
            </a:r>
            <a:r>
              <a:rPr lang="el-GR" dirty="0" err="1" smtClean="0">
                <a:latin typeface="Calibri" pitchFamily="34" charset="0"/>
              </a:rPr>
              <a:t>ψευδανάκλασης</a:t>
            </a:r>
            <a:r>
              <a:rPr lang="el-GR" dirty="0" smtClean="0">
                <a:latin typeface="Calibri" pitchFamily="34" charset="0"/>
              </a:rPr>
              <a:t> είναι οι ανακλάσεις που προέρχονται από ένα πολύ μικρό αντικείμενο σε σχέση με τη ζώνη </a:t>
            </a:r>
            <a:r>
              <a:rPr lang="en-US" dirty="0" smtClean="0">
                <a:latin typeface="Calibri" pitchFamily="34" charset="0"/>
              </a:rPr>
              <a:t>Fresnel. </a:t>
            </a:r>
            <a:r>
              <a:rPr lang="el-GR" dirty="0" smtClean="0">
                <a:latin typeface="Calibri" pitchFamily="34" charset="0"/>
              </a:rPr>
              <a:t>Στην περίπτωση αυτή το αντικείμενο προβάλλεται σαν σημείο όπου τα προσπίπτοντα κύματα παθαίνουν περίθλαση. Οι σεισμικές αυτές ανακλάσεις δημιουργούν μια υπερβολή.</a:t>
            </a:r>
            <a:endParaRPr lang="el-GR" dirty="0">
              <a:latin typeface="Calibri" pitchFamily="34" charset="0"/>
            </a:endParaRPr>
          </a:p>
        </p:txBody>
      </p:sp>
      <p:pic>
        <p:nvPicPr>
          <p:cNvPr id="6" name="5 - Εικόνα"/>
          <p:cNvPicPr>
            <a:picLocks noChangeAspect="1"/>
          </p:cNvPicPr>
          <p:nvPr/>
        </p:nvPicPr>
        <p:blipFill>
          <a:blip r:embed="rId2"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descr="D:\presentations\ΤΗΛΕΠΙΣΚΟΠΗΣΗ_ΘΑΛ_ΠΕΡΙΒ\SBP_ECHO_TYPES\Picture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492896"/>
            <a:ext cx="8451850" cy="2519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2" name="TextBox 6"/>
          <p:cNvSpPr txBox="1">
            <a:spLocks noChangeArrowheads="1"/>
          </p:cNvSpPr>
          <p:nvPr/>
        </p:nvSpPr>
        <p:spPr bwMode="auto">
          <a:xfrm>
            <a:off x="1478750" y="708708"/>
            <a:ext cx="564430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3200" dirty="0" smtClean="0">
                <a:latin typeface="Calibri" pitchFamily="34" charset="0"/>
              </a:rPr>
              <a:t>ΣΤΟΙΧΕΙΟΘΕΤΗΣΗ ΥΠΕΡΒΟΛΙΚΗΣ </a:t>
            </a:r>
            <a:endParaRPr lang="en-US" altLang="el-GR" sz="3200" dirty="0" smtClean="0">
              <a:latin typeface="Calibri" pitchFamily="34" charset="0"/>
            </a:endParaRPr>
          </a:p>
          <a:p>
            <a:pPr algn="ctr" eaLnBrk="1" hangingPunct="1"/>
            <a:r>
              <a:rPr lang="el-GR" altLang="el-GR" sz="3200" dirty="0" smtClean="0">
                <a:latin typeface="Calibri" pitchFamily="34" charset="0"/>
              </a:rPr>
              <a:t>ΑΝΑΚΛΑΣΗΣ </a:t>
            </a:r>
            <a:r>
              <a:rPr lang="en-US" altLang="el-GR" sz="3200" dirty="0" smtClean="0">
                <a:latin typeface="Calibri" pitchFamily="34" charset="0"/>
              </a:rPr>
              <a:t>3</a:t>
            </a:r>
            <a:r>
              <a:rPr lang="el-GR" altLang="el-GR" sz="3200" dirty="0" smtClean="0">
                <a:latin typeface="Calibri" pitchFamily="34" charset="0"/>
              </a:rPr>
              <a:t> </a:t>
            </a:r>
            <a:r>
              <a:rPr lang="el-GR" altLang="el-GR" sz="3200" b="1" dirty="0" smtClean="0">
                <a:latin typeface="Calibri" pitchFamily="34" charset="0"/>
              </a:rPr>
              <a:t>(ΡΗΓΜΑ)</a:t>
            </a:r>
            <a:endParaRPr lang="el-GR" altLang="el-GR" sz="3200" b="1" dirty="0">
              <a:latin typeface="Calibri" pitchFamily="34" charset="0"/>
            </a:endParaRPr>
          </a:p>
        </p:txBody>
      </p:sp>
      <p:sp>
        <p:nvSpPr>
          <p:cNvPr id="2" name="Θέση αριθμού διαφάνειας 1"/>
          <p:cNvSpPr>
            <a:spLocks noGrp="1"/>
          </p:cNvSpPr>
          <p:nvPr>
            <p:ph type="sldNum" sz="quarter" idx="12"/>
          </p:nvPr>
        </p:nvSpPr>
        <p:spPr>
          <a:xfrm>
            <a:off x="6583608" y="6453188"/>
            <a:ext cx="2133600" cy="476250"/>
          </a:xfrm>
        </p:spPr>
        <p:txBody>
          <a:bodyPr/>
          <a:lstStyle/>
          <a:p>
            <a:pPr>
              <a:defRPr/>
            </a:pPr>
            <a:fld id="{A28AD827-62BA-4B61-9FAE-745D49380791}" type="slidenum">
              <a:rPr lang="el-GR" smtClean="0">
                <a:solidFill>
                  <a:schemeClr val="tx1"/>
                </a:solidFill>
              </a:rPr>
              <a:pPr>
                <a:defRPr/>
              </a:pPr>
              <a:t>16</a:t>
            </a:fld>
            <a:endParaRPr lang="el-GR" dirty="0">
              <a:solidFill>
                <a:schemeClr val="tx1"/>
              </a:solidFill>
            </a:endParaRPr>
          </a:p>
        </p:txBody>
      </p:sp>
      <p:cxnSp>
        <p:nvCxnSpPr>
          <p:cNvPr id="6" name="5 - Ευθύγραμμο βέλος σύνδεσης"/>
          <p:cNvCxnSpPr/>
          <p:nvPr/>
        </p:nvCxnSpPr>
        <p:spPr>
          <a:xfrm flipH="1">
            <a:off x="5076056" y="2132856"/>
            <a:ext cx="1296144" cy="115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7" name="6 - Εικόνα"/>
          <p:cNvPicPr>
            <a:picLocks noChangeAspect="1"/>
          </p:cNvPicPr>
          <p:nvPr/>
        </p:nvPicPr>
        <p:blipFill>
          <a:blip r:embed="rId3"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285860"/>
            <a:ext cx="8229600" cy="1143000"/>
          </a:xfrm>
          <a:noFill/>
        </p:spPr>
        <p:txBody>
          <a:bodyPr>
            <a:normAutofit/>
          </a:bodyPr>
          <a:lstStyle/>
          <a:p>
            <a:pPr>
              <a:defRPr/>
            </a:pPr>
            <a:r>
              <a:rPr lang="el-GR" sz="3600" dirty="0" smtClean="0">
                <a:latin typeface="Calibri" pitchFamily="34" charset="0"/>
              </a:rPr>
              <a:t>ΣΥΓΚΛΙΝΙΚΗ ΔΟΜΗ</a:t>
            </a:r>
            <a:endParaRPr lang="el-GR" sz="36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A28AD827-62BA-4B61-9FAE-745D49380791}" type="slidenum">
              <a:rPr lang="el-GR" smtClean="0">
                <a:solidFill>
                  <a:schemeClr val="tx1"/>
                </a:solidFill>
              </a:rPr>
              <a:pPr>
                <a:defRPr/>
              </a:pPr>
              <a:t>17</a:t>
            </a:fld>
            <a:endParaRPr lang="el-GR" dirty="0">
              <a:solidFill>
                <a:schemeClr val="tx1"/>
              </a:solidFill>
            </a:endParaRPr>
          </a:p>
        </p:txBody>
      </p:sp>
      <p:sp>
        <p:nvSpPr>
          <p:cNvPr id="6" name="5 - TextBox"/>
          <p:cNvSpPr txBox="1"/>
          <p:nvPr/>
        </p:nvSpPr>
        <p:spPr>
          <a:xfrm>
            <a:off x="1115616" y="2636912"/>
            <a:ext cx="7056784" cy="1323439"/>
          </a:xfrm>
          <a:prstGeom prst="rect">
            <a:avLst/>
          </a:prstGeom>
          <a:noFill/>
        </p:spPr>
        <p:txBody>
          <a:bodyPr wrap="square" rtlCol="0">
            <a:spAutoFit/>
          </a:bodyPr>
          <a:lstStyle/>
          <a:p>
            <a:pPr algn="ctr"/>
            <a:r>
              <a:rPr lang="el-GR" sz="2000" dirty="0" smtClean="0">
                <a:latin typeface="Calibri" pitchFamily="34" charset="0"/>
              </a:rPr>
              <a:t>Όταν τα στρώματα σχηματίζουν ένα σύγκλινο, τότε οι ανακλάσεις από τις αντίθετες πλευρές του </a:t>
            </a:r>
            <a:r>
              <a:rPr lang="el-GR" sz="2000" dirty="0" err="1" smtClean="0">
                <a:latin typeface="Calibri" pitchFamily="34" charset="0"/>
              </a:rPr>
              <a:t>συγκλίνου</a:t>
            </a:r>
            <a:r>
              <a:rPr lang="el-GR" sz="2000" dirty="0" smtClean="0">
                <a:latin typeface="Calibri" pitchFamily="34" charset="0"/>
              </a:rPr>
              <a:t> καταγράφονται στην τομογραφία ,μετατοπισμένες και σχηματίζουν δύο επιφάνειες με αντίθετες κλίσεις.</a:t>
            </a:r>
            <a:endParaRPr lang="el-GR" sz="2000" dirty="0">
              <a:latin typeface="Calibri" pitchFamily="34" charset="0"/>
            </a:endParaRPr>
          </a:p>
        </p:txBody>
      </p:sp>
      <p:pic>
        <p:nvPicPr>
          <p:cNvPr id="5" name="4 - Εικόνα"/>
          <p:cNvPicPr>
            <a:picLocks noChangeAspect="1"/>
          </p:cNvPicPr>
          <p:nvPr/>
        </p:nvPicPr>
        <p:blipFill>
          <a:blip r:embed="rId2"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4 - Θέση περιεχομένου" descr="ΗΗ΄.JPG"/>
          <p:cNvPicPr>
            <a:picLocks noGrp="1" noChangeAspect="1"/>
          </p:cNvPicPr>
          <p:nvPr>
            <p:ph idx="1"/>
          </p:nvPr>
        </p:nvPicPr>
        <p:blipFill>
          <a:blip r:embed="rId2" cstate="print">
            <a:lum bright="-20000" contrast="20000"/>
            <a:extLst>
              <a:ext uri="{28A0092B-C50C-407E-A947-70E740481C1C}">
                <a14:useLocalDpi xmlns="" xmlns:a14="http://schemas.microsoft.com/office/drawing/2010/main" val="0"/>
              </a:ext>
            </a:extLst>
          </a:blip>
          <a:stretch>
            <a:fillRect/>
          </a:stretch>
        </p:blipFill>
        <p:spPr>
          <a:xfrm>
            <a:off x="467544" y="1844824"/>
            <a:ext cx="8229600" cy="3795489"/>
          </a:xfrm>
        </p:spPr>
      </p:pic>
      <p:sp>
        <p:nvSpPr>
          <p:cNvPr id="2" name="Θέση αριθμού διαφάνειας 1"/>
          <p:cNvSpPr>
            <a:spLocks noGrp="1"/>
          </p:cNvSpPr>
          <p:nvPr>
            <p:ph type="sldNum" sz="quarter" idx="12"/>
          </p:nvPr>
        </p:nvSpPr>
        <p:spPr/>
        <p:txBody>
          <a:bodyPr/>
          <a:lstStyle/>
          <a:p>
            <a:pPr>
              <a:defRPr/>
            </a:pPr>
            <a:fld id="{A28AD827-62BA-4B61-9FAE-745D49380791}" type="slidenum">
              <a:rPr lang="el-GR" smtClean="0">
                <a:solidFill>
                  <a:schemeClr val="tx1"/>
                </a:solidFill>
              </a:rPr>
              <a:pPr>
                <a:defRPr/>
              </a:pPr>
              <a:t>18</a:t>
            </a:fld>
            <a:endParaRPr lang="el-GR" dirty="0">
              <a:solidFill>
                <a:schemeClr val="tx1"/>
              </a:solidFill>
            </a:endParaRPr>
          </a:p>
        </p:txBody>
      </p:sp>
      <p:sp>
        <p:nvSpPr>
          <p:cNvPr id="19459" name="TextBox 4"/>
          <p:cNvSpPr txBox="1">
            <a:spLocks noChangeArrowheads="1"/>
          </p:cNvSpPr>
          <p:nvPr/>
        </p:nvSpPr>
        <p:spPr bwMode="auto">
          <a:xfrm>
            <a:off x="335337" y="404663"/>
            <a:ext cx="82371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3600" dirty="0" smtClean="0">
                <a:latin typeface="Calibri" pitchFamily="34" charset="0"/>
              </a:rPr>
              <a:t>ΣΥΓΚΛΙΝΙΚΗ ΔΟΜΗ ΜΕΓΑΛΩΝ ΔΙΑΣΤΑΣΕΩΝ</a:t>
            </a:r>
            <a:endParaRPr lang="el-GR" altLang="el-GR" sz="3600" dirty="0">
              <a:latin typeface="Calibri" pitchFamily="34" charset="0"/>
            </a:endParaRPr>
          </a:p>
        </p:txBody>
      </p:sp>
      <p:pic>
        <p:nvPicPr>
          <p:cNvPr id="5" name="4 - Εικόνα"/>
          <p:cNvPicPr>
            <a:picLocks noChangeAspect="1"/>
          </p:cNvPicPr>
          <p:nvPr/>
        </p:nvPicPr>
        <p:blipFill>
          <a:blip r:embed="rId3"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line15b_35kHz"/>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660525"/>
            <a:ext cx="91440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323850" y="476250"/>
            <a:ext cx="832080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l-GR" altLang="el-GR" sz="1600" dirty="0">
                <a:latin typeface="Calibri" pitchFamily="34" charset="0"/>
              </a:rPr>
              <a:t>Μια τομογραφία του πυθμένα συγκροτείται από ακουστικές, ηχητικές, σεισμικές ανακλάσεις</a:t>
            </a:r>
          </a:p>
          <a:p>
            <a:pPr eaLnBrk="1" hangingPunct="1">
              <a:buFont typeface="Arial" charset="0"/>
              <a:buChar char="•"/>
            </a:pPr>
            <a:r>
              <a:rPr lang="el-GR" altLang="el-GR" sz="1600" dirty="0">
                <a:latin typeface="Calibri" pitchFamily="34" charset="0"/>
              </a:rPr>
              <a:t>Χαρακτηριστικά των ακουστικών, ηχητικών, σεισμικών ανακλάσεων</a:t>
            </a:r>
          </a:p>
        </p:txBody>
      </p:sp>
      <p:sp>
        <p:nvSpPr>
          <p:cNvPr id="6" name="Oval 5"/>
          <p:cNvSpPr/>
          <p:nvPr/>
        </p:nvSpPr>
        <p:spPr>
          <a:xfrm>
            <a:off x="7019925" y="3716338"/>
            <a:ext cx="720725"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Oval 6"/>
          <p:cNvSpPr/>
          <p:nvPr/>
        </p:nvSpPr>
        <p:spPr>
          <a:xfrm>
            <a:off x="5219700" y="2924175"/>
            <a:ext cx="720725"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Oval 7"/>
          <p:cNvSpPr/>
          <p:nvPr/>
        </p:nvSpPr>
        <p:spPr>
          <a:xfrm>
            <a:off x="2700338" y="2924175"/>
            <a:ext cx="719137"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Oval 8"/>
          <p:cNvSpPr/>
          <p:nvPr/>
        </p:nvSpPr>
        <p:spPr>
          <a:xfrm>
            <a:off x="2411413" y="4221163"/>
            <a:ext cx="720725" cy="503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11" name="Straight Connector 10"/>
          <p:cNvCxnSpPr>
            <a:stCxn id="24579" idx="2"/>
            <a:endCxn id="8" idx="7"/>
          </p:cNvCxnSpPr>
          <p:nvPr/>
        </p:nvCxnSpPr>
        <p:spPr>
          <a:xfrm rot="5400000">
            <a:off x="2930666" y="1444519"/>
            <a:ext cx="1937080" cy="117009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4579" idx="2"/>
          </p:cNvCxnSpPr>
          <p:nvPr/>
        </p:nvCxnSpPr>
        <p:spPr>
          <a:xfrm rot="5400000">
            <a:off x="2123352" y="1996787"/>
            <a:ext cx="3296663" cy="14251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4579" idx="2"/>
          </p:cNvCxnSpPr>
          <p:nvPr/>
        </p:nvCxnSpPr>
        <p:spPr>
          <a:xfrm rot="16200000" flipH="1">
            <a:off x="4532382" y="1012894"/>
            <a:ext cx="2655313" cy="27515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7" idx="0"/>
          </p:cNvCxnSpPr>
          <p:nvPr/>
        </p:nvCxnSpPr>
        <p:spPr>
          <a:xfrm>
            <a:off x="4716463" y="1052513"/>
            <a:ext cx="863600" cy="18716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a:xfrm>
            <a:off x="6588224" y="6363299"/>
            <a:ext cx="2133600" cy="476250"/>
          </a:xfrm>
        </p:spPr>
        <p:txBody>
          <a:bodyPr/>
          <a:lstStyle/>
          <a:p>
            <a:pPr>
              <a:defRPr/>
            </a:pPr>
            <a:fld id="{A28AD827-62BA-4B61-9FAE-745D49380791}" type="slidenum">
              <a:rPr lang="el-GR" smtClean="0">
                <a:solidFill>
                  <a:schemeClr val="tx1"/>
                </a:solidFill>
              </a:rPr>
              <a:pPr>
                <a:defRPr/>
              </a:pPr>
              <a:t>19</a:t>
            </a:fld>
            <a:endParaRPr lang="el-GR" dirty="0">
              <a:solidFill>
                <a:schemeClr val="tx1"/>
              </a:solidFill>
            </a:endParaRPr>
          </a:p>
        </p:txBody>
      </p:sp>
      <p:pic>
        <p:nvPicPr>
          <p:cNvPr id="13" name="12 - Εικόνα"/>
          <p:cNvPicPr>
            <a:picLocks noChangeAspect="1"/>
          </p:cNvPicPr>
          <p:nvPr/>
        </p:nvPicPr>
        <p:blipFill>
          <a:blip r:embed="rId3"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6000768"/>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A28AD827-62BA-4B61-9FAE-745D49380791}" type="slidenum">
              <a:rPr lang="el-GR" smtClean="0"/>
              <a:pPr>
                <a:defRPr/>
              </a:pPr>
              <a:t>2</a:t>
            </a:fld>
            <a:endParaRPr lang="el-GR"/>
          </a:p>
        </p:txBody>
      </p:sp>
      <p:sp>
        <p:nvSpPr>
          <p:cNvPr id="6" name="Title 1"/>
          <p:cNvSpPr>
            <a:spLocks noGrp="1"/>
          </p:cNvSpPr>
          <p:nvPr>
            <p:ph type="title"/>
          </p:nvPr>
        </p:nvSpPr>
        <p:spPr>
          <a:xfrm>
            <a:off x="457200" y="-162272"/>
            <a:ext cx="8229600" cy="1143000"/>
          </a:xfrm>
        </p:spPr>
        <p:txBody>
          <a:bodyPr>
            <a:normAutofit/>
          </a:bodyPr>
          <a:lstStyle/>
          <a:p>
            <a:r>
              <a:rPr lang="el-GR" dirty="0">
                <a:latin typeface="Calibri" pitchFamily="34" charset="0"/>
              </a:rPr>
              <a:t>Σημείωμα </a:t>
            </a:r>
            <a:r>
              <a:rPr lang="el-GR" dirty="0" smtClean="0">
                <a:latin typeface="Calibri" pitchFamily="34" charset="0"/>
              </a:rPr>
              <a:t>Αδειοδότησης</a:t>
            </a:r>
            <a:endParaRPr lang="el-GR" dirty="0">
              <a:latin typeface="Calibri" pitchFamily="34" charset="0"/>
            </a:endParaRPr>
          </a:p>
        </p:txBody>
      </p:sp>
      <p:sp>
        <p:nvSpPr>
          <p:cNvPr id="7" name="Content Placeholder 2"/>
          <p:cNvSpPr>
            <a:spLocks noGrp="1"/>
          </p:cNvSpPr>
          <p:nvPr>
            <p:ph idx="1"/>
          </p:nvPr>
        </p:nvSpPr>
        <p:spPr>
          <a:xfrm>
            <a:off x="107504" y="764704"/>
            <a:ext cx="8928992" cy="1512168"/>
          </a:xfrm>
        </p:spPr>
        <p:txBody>
          <a:bodyPr>
            <a:noAutofit/>
          </a:bodyPr>
          <a:lstStyle/>
          <a:p>
            <a:pPr marL="0" indent="0">
              <a:buNone/>
            </a:pPr>
            <a:r>
              <a:rPr lang="el-GR" sz="2000" dirty="0" smtClean="0">
                <a:latin typeface="Calibri" pitchFamily="34" charset="0"/>
              </a:rPr>
              <a:t>Το </a:t>
            </a:r>
            <a:r>
              <a:rPr lang="el-GR" sz="2000" dirty="0">
                <a:latin typeface="Calibri" pitchFamily="34" charset="0"/>
              </a:rPr>
              <a:t>παρόν υλικό διατίθεται με τους όρους της άδειας χρήσης Creative </a:t>
            </a:r>
            <a:r>
              <a:rPr lang="el-GR" sz="2000" dirty="0" err="1">
                <a:latin typeface="Calibri" pitchFamily="34" charset="0"/>
              </a:rPr>
              <a:t>Commons</a:t>
            </a:r>
            <a:r>
              <a:rPr lang="el-GR" sz="2000" dirty="0">
                <a:latin typeface="Calibri" pitchFamily="34" charset="0"/>
              </a:rPr>
              <a:t> </a:t>
            </a:r>
            <a:r>
              <a:rPr lang="el-GR" sz="2000" dirty="0" smtClean="0">
                <a:latin typeface="Calibri" pitchFamily="34" charset="0"/>
              </a:rPr>
              <a:t>Αναφορά Δημιουργού-Μη Εμπορική Χρήση-Όχι Παράγωγα Έργα CC BY-NC-ND 4.0  </a:t>
            </a:r>
            <a:r>
              <a:rPr lang="el-GR" sz="2000" dirty="0">
                <a:latin typeface="Calibri" pitchFamily="34" charset="0"/>
              </a:rPr>
              <a:t>[1] ή μεταγενέστερη, Διεθνής Έκδοση.   Εξαιρούνται τα αυτοτελή έργα τρίτων π.χ. φωτογραφίες, διαγράμματα </a:t>
            </a:r>
            <a:r>
              <a:rPr lang="el-GR" sz="2000" dirty="0" err="1">
                <a:latin typeface="Calibri" pitchFamily="34" charset="0"/>
              </a:rPr>
              <a:t>κ.λ.π</a:t>
            </a:r>
            <a:r>
              <a:rPr lang="el-GR" sz="2000" dirty="0">
                <a:latin typeface="Calibri" pitchFamily="34" charset="0"/>
              </a:rPr>
              <a:t>.,  τα οποία εμπεριέχονται σε αυτό και τα οποία αναφέρονται μαζί με τους όρους χρήσης τους στο «Σημείωμα Χρήσης Έργων Τρίτων</a:t>
            </a:r>
            <a:r>
              <a:rPr lang="el-GR" sz="2000" dirty="0" smtClean="0">
                <a:latin typeface="Calibri" pitchFamily="34" charset="0"/>
              </a:rPr>
              <a:t>».                     </a:t>
            </a:r>
          </a:p>
          <a:p>
            <a:pPr marL="0" indent="0">
              <a:buNone/>
            </a:pPr>
            <a:endParaRPr lang="el-GR" sz="2000" dirty="0"/>
          </a:p>
        </p:txBody>
      </p:sp>
      <p:sp>
        <p:nvSpPr>
          <p:cNvPr id="9" name="TextBox 5"/>
          <p:cNvSpPr txBox="1"/>
          <p:nvPr/>
        </p:nvSpPr>
        <p:spPr>
          <a:xfrm>
            <a:off x="72008" y="2996952"/>
            <a:ext cx="9036496" cy="3456384"/>
          </a:xfrm>
          <a:prstGeom prst="rect">
            <a:avLst/>
          </a:prstGeom>
        </p:spPr>
        <p:txBody>
          <a:bodyPr vert="horz" wrap="square" lIns="91440" tIns="45720" rIns="91440" bIns="45720" rtlCol="0" anchor="ctr">
            <a:normAutofit/>
          </a:bodyPr>
          <a:lstStyle/>
          <a:p>
            <a:r>
              <a:rPr lang="el-GR" dirty="0">
                <a:latin typeface="Calibri" pitchFamily="34" charset="0"/>
              </a:rPr>
              <a:t>[1] http://</a:t>
            </a:r>
            <a:r>
              <a:rPr lang="el-GR" dirty="0" smtClean="0">
                <a:latin typeface="Calibri" pitchFamily="34" charset="0"/>
              </a:rPr>
              <a:t>creativecommons.org/licenses/by-nc-</a:t>
            </a:r>
            <a:r>
              <a:rPr lang="en-GB" dirty="0" err="1" smtClean="0">
                <a:latin typeface="Calibri" pitchFamily="34" charset="0"/>
              </a:rPr>
              <a:t>nd</a:t>
            </a:r>
            <a:r>
              <a:rPr lang="el-GR" dirty="0" smtClean="0">
                <a:latin typeface="Calibri" pitchFamily="34" charset="0"/>
              </a:rPr>
              <a:t>/4.0</a:t>
            </a:r>
            <a:r>
              <a:rPr lang="el-GR" dirty="0">
                <a:latin typeface="Calibri" pitchFamily="34" charset="0"/>
              </a:rPr>
              <a:t>/ </a:t>
            </a:r>
            <a:endParaRPr lang="en-US" dirty="0" smtClean="0">
              <a:latin typeface="Calibri" pitchFamily="34" charset="0"/>
            </a:endParaRPr>
          </a:p>
          <a:p>
            <a:endParaRPr lang="el-GR" dirty="0">
              <a:latin typeface="Calibri" pitchFamily="34" charset="0"/>
            </a:endParaRPr>
          </a:p>
          <a:p>
            <a:pPr algn="just">
              <a:buNone/>
            </a:pPr>
            <a:r>
              <a:rPr lang="el-GR" b="1" dirty="0" smtClean="0">
                <a:latin typeface="Calibri" pitchFamily="34" charset="0"/>
              </a:rPr>
              <a:t>Σύμφωνα με αυτήν την άδεια ο δικαιούχος σας δίνει το δικαίωμα να</a:t>
            </a:r>
            <a:r>
              <a:rPr lang="el-GR" dirty="0" smtClean="0">
                <a:latin typeface="Calibri" pitchFamily="34" charset="0"/>
              </a:rPr>
              <a:t>: </a:t>
            </a:r>
            <a:endParaRPr lang="en-US" dirty="0" smtClean="0">
              <a:latin typeface="Calibri" pitchFamily="34" charset="0"/>
            </a:endParaRPr>
          </a:p>
          <a:p>
            <a:pPr algn="just">
              <a:buNone/>
            </a:pPr>
            <a:r>
              <a:rPr lang="el-GR" b="1" dirty="0" smtClean="0">
                <a:latin typeface="Calibri" pitchFamily="34" charset="0"/>
              </a:rPr>
              <a:t>Μοιραστείτε</a:t>
            </a:r>
            <a:r>
              <a:rPr lang="el-GR" dirty="0" smtClean="0">
                <a:latin typeface="Calibri" pitchFamily="34" charset="0"/>
              </a:rPr>
              <a:t> — αντιγράψετε και αναδιανέμετε το υλικό Υπό τους ακόλουθους όρους: </a:t>
            </a:r>
            <a:endParaRPr lang="en-US" dirty="0" smtClean="0">
              <a:latin typeface="Calibri" pitchFamily="34" charset="0"/>
            </a:endParaRPr>
          </a:p>
          <a:p>
            <a:pPr algn="just">
              <a:buNone/>
            </a:pPr>
            <a:r>
              <a:rPr lang="el-GR" b="1" dirty="0" smtClean="0">
                <a:latin typeface="Calibri" pitchFamily="34" charset="0"/>
              </a:rPr>
              <a:t>Αναφορά Δημιουργού </a:t>
            </a:r>
            <a:r>
              <a:rPr lang="el-GR" dirty="0" smtClean="0">
                <a:latin typeface="Calibri" pitchFamily="34" charset="0"/>
              </a:rPr>
              <a:t>— Θα πρέπει να καταχωρίσετε αναφορά στο δημιουργό, με σύνδεσμο της άδειας</a:t>
            </a:r>
            <a:endParaRPr lang="en-US" dirty="0" smtClean="0">
              <a:latin typeface="Calibri" pitchFamily="34" charset="0"/>
            </a:endParaRPr>
          </a:p>
          <a:p>
            <a:pPr algn="just">
              <a:buNone/>
            </a:pPr>
            <a:r>
              <a:rPr lang="el-GR" dirty="0" smtClean="0">
                <a:latin typeface="Calibri" pitchFamily="34" charset="0"/>
              </a:rPr>
              <a:t> </a:t>
            </a:r>
            <a:r>
              <a:rPr lang="el-GR" b="1" dirty="0" smtClean="0">
                <a:latin typeface="Calibri" pitchFamily="34" charset="0"/>
              </a:rPr>
              <a:t>Μη εμπορική χρήση </a:t>
            </a:r>
            <a:r>
              <a:rPr lang="el-GR" dirty="0" smtClean="0">
                <a:latin typeface="Calibri" pitchFamily="34" charset="0"/>
              </a:rPr>
              <a:t>— Δεν μπορείτε να χρησιμοποιήσετε το υλικό για εμπορικούς σκοπούς</a:t>
            </a:r>
            <a:endParaRPr lang="en-US" dirty="0" smtClean="0">
              <a:latin typeface="Calibri" pitchFamily="34" charset="0"/>
            </a:endParaRPr>
          </a:p>
          <a:p>
            <a:pPr algn="just">
              <a:buNone/>
            </a:pPr>
            <a:r>
              <a:rPr lang="el-GR" dirty="0" smtClean="0">
                <a:latin typeface="Calibri" pitchFamily="34" charset="0"/>
              </a:rPr>
              <a:t> </a:t>
            </a:r>
            <a:r>
              <a:rPr lang="el-GR" b="1" dirty="0" smtClean="0">
                <a:latin typeface="Calibri" pitchFamily="34" charset="0"/>
              </a:rPr>
              <a:t>Μη παράγωγα έργα</a:t>
            </a:r>
            <a:r>
              <a:rPr lang="el-GR" dirty="0" smtClean="0">
                <a:latin typeface="Calibri" pitchFamily="34" charset="0"/>
              </a:rPr>
              <a:t> — Μπορείτε να αναδιανείμετε το υλικό ως έχει, χωρίς να προβείτε σε αλλαγές (ανάμιξη, τροποποίηση)</a:t>
            </a:r>
            <a:endParaRPr lang="el-GR" dirty="0">
              <a:latin typeface="Calibri" pitchFamily="34" charset="0"/>
            </a:endParaRPr>
          </a:p>
        </p:txBody>
      </p:sp>
      <p:sp>
        <p:nvSpPr>
          <p:cNvPr id="10"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3" name="Εικόνα 8"/>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07504" y="6165304"/>
            <a:ext cx="726005" cy="704483"/>
          </a:xfrm>
          <a:prstGeom prst="rect">
            <a:avLst/>
          </a:prstGeom>
        </p:spPr>
      </p:pic>
      <p:pic>
        <p:nvPicPr>
          <p:cNvPr id="11" name="Picture 11" descr="C:\Documents and Settings\User\Επιφάνεια εργασίας\ANOIKTAMATHIMATAFINAL\Final_EDIT\BYNCND.png"/>
          <p:cNvPicPr>
            <a:picLocks noChangeAspect="1" noChangeArrowheads="1"/>
          </p:cNvPicPr>
          <p:nvPr/>
        </p:nvPicPr>
        <p:blipFill>
          <a:blip r:embed="rId3"/>
          <a:srcRect/>
          <a:stretch>
            <a:fillRect/>
          </a:stretch>
        </p:blipFill>
        <p:spPr bwMode="auto">
          <a:xfrm>
            <a:off x="3845788" y="2786059"/>
            <a:ext cx="1216750" cy="42862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D:\presentations\ΤΗΛΕΠΙΣΚΟΠΗΣΗ_ΘΑΛ_ΠΕΡΙΒ\SBP_ECHO_TYPES\Picture8Α.jp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323527" y="1700808"/>
            <a:ext cx="8630691" cy="354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Rectangle 5"/>
          <p:cNvSpPr>
            <a:spLocks noChangeArrowheads="1"/>
          </p:cNvSpPr>
          <p:nvPr/>
        </p:nvSpPr>
        <p:spPr bwMode="auto">
          <a:xfrm>
            <a:off x="596940" y="133181"/>
            <a:ext cx="813690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2400" dirty="0" smtClean="0">
                <a:latin typeface="Calibri" pitchFamily="34" charset="0"/>
              </a:rPr>
              <a:t>ΧΑΡΑΚΤΗΡΙΣΤΙΚΑ ΤΩΝ ΑΚΟΥΣΤΙΚΩΝ, ΗΧΗΤΙΚΩΝ, ΣΕΙΣΜΙΚΩΝ ΑΝΑΚΛΑΣΕΩΝ</a:t>
            </a:r>
            <a:endParaRPr lang="el-GR" altLang="el-GR" sz="2400" dirty="0">
              <a:latin typeface="Calibri" pitchFamily="34" charset="0"/>
            </a:endParaRPr>
          </a:p>
        </p:txBody>
      </p:sp>
      <p:sp>
        <p:nvSpPr>
          <p:cNvPr id="7" name="Rectangle 6"/>
          <p:cNvSpPr/>
          <p:nvPr/>
        </p:nvSpPr>
        <p:spPr>
          <a:xfrm>
            <a:off x="1187400" y="1853376"/>
            <a:ext cx="6985000" cy="360363"/>
          </a:xfrm>
          <a:prstGeom prst="rect">
            <a:avLst/>
          </a:prstGeom>
          <a:solidFill>
            <a:srgbClr val="0070C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 name="Θέση αριθμού διαφάνειας 1"/>
          <p:cNvSpPr>
            <a:spLocks noGrp="1"/>
          </p:cNvSpPr>
          <p:nvPr>
            <p:ph type="sldNum" sz="quarter" idx="12"/>
          </p:nvPr>
        </p:nvSpPr>
        <p:spPr/>
        <p:txBody>
          <a:bodyPr/>
          <a:lstStyle/>
          <a:p>
            <a:pPr>
              <a:defRPr/>
            </a:pPr>
            <a:fld id="{A28AD827-62BA-4B61-9FAE-745D49380791}" type="slidenum">
              <a:rPr lang="el-GR" smtClean="0">
                <a:solidFill>
                  <a:schemeClr val="tx1"/>
                </a:solidFill>
              </a:rPr>
              <a:pPr>
                <a:defRPr/>
              </a:pPr>
              <a:t>20</a:t>
            </a:fld>
            <a:endParaRPr lang="el-GR" dirty="0">
              <a:solidFill>
                <a:schemeClr val="tx1"/>
              </a:solidFill>
            </a:endParaRPr>
          </a:p>
        </p:txBody>
      </p:sp>
      <p:pic>
        <p:nvPicPr>
          <p:cNvPr id="6" name="5 - Εικόνα"/>
          <p:cNvPicPr>
            <a:picLocks noChangeAspect="1"/>
          </p:cNvPicPr>
          <p:nvPr/>
        </p:nvPicPr>
        <p:blipFill>
          <a:blip r:embed="rId3"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95288" y="1412874"/>
          <a:ext cx="8496300" cy="4176365"/>
        </p:xfrm>
        <a:graphic>
          <a:graphicData uri="http://schemas.openxmlformats.org/drawingml/2006/table">
            <a:tbl>
              <a:tblPr firstRow="1" bandRow="1">
                <a:tableStyleId>{5C22544A-7EE6-4342-B048-85BDC9FD1C3A}</a:tableStyleId>
              </a:tblPr>
              <a:tblGrid>
                <a:gridCol w="2592092"/>
                <a:gridCol w="5904208"/>
              </a:tblGrid>
              <a:tr h="835273">
                <a:tc>
                  <a:txBody>
                    <a:bodyPr/>
                    <a:lstStyle/>
                    <a:p>
                      <a:pPr algn="ctr"/>
                      <a:r>
                        <a:rPr lang="el-GR" dirty="0" smtClean="0">
                          <a:solidFill>
                            <a:schemeClr val="tx1"/>
                          </a:solidFill>
                          <a:latin typeface="Calibri" pitchFamily="34" charset="0"/>
                        </a:rPr>
                        <a:t>ΧΑΡΑΚΤΗΡΙΣΤΙΚΟ ΑΝΑΚΛΑΣΗΣ</a:t>
                      </a:r>
                      <a:endParaRPr lang="el-GR" dirty="0">
                        <a:solidFill>
                          <a:schemeClr val="tx1"/>
                        </a:solidFill>
                        <a:latin typeface="Calibri" pitchFamily="34" charset="0"/>
                      </a:endParaRPr>
                    </a:p>
                  </a:txBody>
                  <a:tcPr marL="91433" marR="91433"/>
                </a:tc>
                <a:tc>
                  <a:txBody>
                    <a:bodyPr/>
                    <a:lstStyle/>
                    <a:p>
                      <a:pPr algn="ctr"/>
                      <a:r>
                        <a:rPr lang="el-GR" dirty="0" smtClean="0">
                          <a:solidFill>
                            <a:schemeClr val="tx1"/>
                          </a:solidFill>
                          <a:latin typeface="Calibri" pitchFamily="34" charset="0"/>
                        </a:rPr>
                        <a:t>ΕΡΜΗΝΕΙΑ</a:t>
                      </a:r>
                      <a:endParaRPr lang="el-GR" dirty="0">
                        <a:solidFill>
                          <a:schemeClr val="tx1"/>
                        </a:solidFill>
                        <a:latin typeface="Calibri" pitchFamily="34" charset="0"/>
                      </a:endParaRPr>
                    </a:p>
                  </a:txBody>
                  <a:tcPr marL="91433" marR="91433"/>
                </a:tc>
              </a:tr>
              <a:tr h="835273">
                <a:tc>
                  <a:txBody>
                    <a:bodyPr/>
                    <a:lstStyle/>
                    <a:p>
                      <a:pPr algn="ctr"/>
                      <a:r>
                        <a:rPr lang="el-GR" dirty="0" smtClean="0">
                          <a:solidFill>
                            <a:schemeClr val="bg1"/>
                          </a:solidFill>
                          <a:latin typeface="Calibri" pitchFamily="34" charset="0"/>
                        </a:rPr>
                        <a:t>ΕΥΡΟΣ</a:t>
                      </a:r>
                      <a:endParaRPr lang="el-GR" dirty="0">
                        <a:solidFill>
                          <a:schemeClr val="bg1"/>
                        </a:solidFill>
                        <a:latin typeface="Calibri" pitchFamily="34" charset="0"/>
                      </a:endParaRPr>
                    </a:p>
                  </a:txBody>
                  <a:tcPr marL="91433" marR="91433">
                    <a:solidFill>
                      <a:schemeClr val="accent1">
                        <a:lumMod val="50000"/>
                      </a:schemeClr>
                    </a:solidFill>
                  </a:tcPr>
                </a:tc>
                <a:tc>
                  <a:txBody>
                    <a:bodyPr/>
                    <a:lstStyle/>
                    <a:p>
                      <a:pPr algn="ctr"/>
                      <a:r>
                        <a:rPr lang="el-GR" dirty="0" smtClean="0">
                          <a:solidFill>
                            <a:schemeClr val="bg1"/>
                          </a:solidFill>
                          <a:latin typeface="Calibri" pitchFamily="34" charset="0"/>
                        </a:rPr>
                        <a:t>ΣΥΝΤΕΛΕΣΤΉΣ ΑΝΑΚΛΑΣΗΣ – ΔΙΑΦΟΡΑ ΣΤΗΝ ΑΚΟΥΣΤΙΚΗ ΑΓΩΓΙΜΟΤΗΤΑ – ΠΑΡΟΥΣΙΑ ΡΕΥΣΤΩΝ</a:t>
                      </a:r>
                      <a:endParaRPr lang="el-GR" dirty="0">
                        <a:solidFill>
                          <a:schemeClr val="bg1"/>
                        </a:solidFill>
                        <a:latin typeface="Calibri" pitchFamily="34" charset="0"/>
                      </a:endParaRPr>
                    </a:p>
                  </a:txBody>
                  <a:tcPr marL="91433" marR="91433">
                    <a:solidFill>
                      <a:schemeClr val="accent1">
                        <a:lumMod val="50000"/>
                      </a:schemeClr>
                    </a:solidFill>
                  </a:tcPr>
                </a:tc>
              </a:tr>
              <a:tr h="835273">
                <a:tc>
                  <a:txBody>
                    <a:bodyPr/>
                    <a:lstStyle/>
                    <a:p>
                      <a:pPr algn="ctr"/>
                      <a:r>
                        <a:rPr lang="el-GR" dirty="0" smtClean="0">
                          <a:solidFill>
                            <a:schemeClr val="tx1"/>
                          </a:solidFill>
                          <a:latin typeface="Calibri" pitchFamily="34" charset="0"/>
                        </a:rPr>
                        <a:t>ΣΥΝΕΧΕΙΑ</a:t>
                      </a:r>
                      <a:endParaRPr lang="el-GR" dirty="0">
                        <a:solidFill>
                          <a:schemeClr val="tx1"/>
                        </a:solidFill>
                        <a:latin typeface="Calibri" pitchFamily="34" charset="0"/>
                      </a:endParaRPr>
                    </a:p>
                  </a:txBody>
                  <a:tcPr marL="91433" marR="91433">
                    <a:solidFill>
                      <a:srgbClr val="FFC000"/>
                    </a:solidFill>
                  </a:tcPr>
                </a:tc>
                <a:tc>
                  <a:txBody>
                    <a:bodyPr/>
                    <a:lstStyle/>
                    <a:p>
                      <a:pPr algn="ctr"/>
                      <a:r>
                        <a:rPr lang="el-GR" dirty="0" smtClean="0">
                          <a:solidFill>
                            <a:schemeClr val="tx1"/>
                          </a:solidFill>
                          <a:latin typeface="Calibri" pitchFamily="34" charset="0"/>
                        </a:rPr>
                        <a:t>ΣΥΝΕΧΕΙΑ ΣΤΑ ΣΤΡΩΜΑΤΑ – ΔΙΕΡΓΑΣΙΕΣ ΙΖΗΜΑΤΟΓΕΝΕΣΗΣ</a:t>
                      </a:r>
                      <a:endParaRPr lang="el-GR" dirty="0">
                        <a:solidFill>
                          <a:schemeClr val="tx1"/>
                        </a:solidFill>
                        <a:latin typeface="Calibri" pitchFamily="34" charset="0"/>
                      </a:endParaRPr>
                    </a:p>
                  </a:txBody>
                  <a:tcPr marL="91433" marR="91433">
                    <a:solidFill>
                      <a:srgbClr val="FFC000"/>
                    </a:solidFill>
                  </a:tcPr>
                </a:tc>
              </a:tr>
              <a:tr h="835273">
                <a:tc>
                  <a:txBody>
                    <a:bodyPr/>
                    <a:lstStyle/>
                    <a:p>
                      <a:pPr algn="ctr"/>
                      <a:r>
                        <a:rPr lang="el-GR" dirty="0" smtClean="0">
                          <a:solidFill>
                            <a:schemeClr val="tx1"/>
                          </a:solidFill>
                          <a:latin typeface="Calibri" pitchFamily="34" charset="0"/>
                        </a:rPr>
                        <a:t>ΣΥΧΝΟΤΗΤΑ (ΕΜΦΑΝΙΣΗΣ)</a:t>
                      </a:r>
                      <a:endParaRPr lang="el-GR" dirty="0">
                        <a:solidFill>
                          <a:schemeClr val="tx1"/>
                        </a:solidFill>
                        <a:latin typeface="Calibri" pitchFamily="34" charset="0"/>
                      </a:endParaRPr>
                    </a:p>
                  </a:txBody>
                  <a:tcPr marL="91433" marR="91433">
                    <a:solidFill>
                      <a:srgbClr val="FFFF00"/>
                    </a:solidFill>
                  </a:tcPr>
                </a:tc>
                <a:tc>
                  <a:txBody>
                    <a:bodyPr/>
                    <a:lstStyle/>
                    <a:p>
                      <a:pPr algn="ctr"/>
                      <a:r>
                        <a:rPr lang="el-GR" dirty="0" smtClean="0">
                          <a:solidFill>
                            <a:schemeClr val="tx1"/>
                          </a:solidFill>
                          <a:latin typeface="Calibri" pitchFamily="34" charset="0"/>
                        </a:rPr>
                        <a:t>ΠΑΧΟΣ ΣΤΡΩΜΑΤΩΝ</a:t>
                      </a:r>
                      <a:endParaRPr lang="el-GR" dirty="0">
                        <a:solidFill>
                          <a:schemeClr val="tx1"/>
                        </a:solidFill>
                        <a:latin typeface="Calibri" pitchFamily="34" charset="0"/>
                      </a:endParaRPr>
                    </a:p>
                  </a:txBody>
                  <a:tcPr marL="91433" marR="91433">
                    <a:solidFill>
                      <a:srgbClr val="FFFF00"/>
                    </a:solidFill>
                  </a:tcPr>
                </a:tc>
              </a:tr>
              <a:tr h="835273">
                <a:tc>
                  <a:txBody>
                    <a:bodyPr/>
                    <a:lstStyle/>
                    <a:p>
                      <a:pPr algn="ctr"/>
                      <a:r>
                        <a:rPr lang="el-GR" dirty="0" smtClean="0">
                          <a:solidFill>
                            <a:schemeClr val="tx1"/>
                          </a:solidFill>
                          <a:latin typeface="Calibri" pitchFamily="34" charset="0"/>
                        </a:rPr>
                        <a:t>ΣΑΦΗΝΕΙΑ</a:t>
                      </a:r>
                      <a:endParaRPr lang="el-GR" dirty="0">
                        <a:solidFill>
                          <a:schemeClr val="tx1"/>
                        </a:solidFill>
                        <a:latin typeface="Calibri" pitchFamily="34" charset="0"/>
                      </a:endParaRPr>
                    </a:p>
                  </a:txBody>
                  <a:tcPr marL="91433" marR="91433">
                    <a:solidFill>
                      <a:srgbClr val="00B0F0"/>
                    </a:solidFill>
                  </a:tcPr>
                </a:tc>
                <a:tc>
                  <a:txBody>
                    <a:bodyPr/>
                    <a:lstStyle/>
                    <a:p>
                      <a:pPr algn="ctr"/>
                      <a:r>
                        <a:rPr lang="el-GR" dirty="0" smtClean="0">
                          <a:solidFill>
                            <a:schemeClr val="tx1"/>
                          </a:solidFill>
                          <a:latin typeface="Calibri" pitchFamily="34" charset="0"/>
                        </a:rPr>
                        <a:t>ΣΑΦΗΝΕΙΑ ΣΤΗ ΔΙΑΧΩΡΙΣΤΙΚΗ ΕΠΙΦΑΝΕΙΑ – ΔΙΕΡΓΑΣΙΕΣ ΙΖΗΜΑΤΟΓΕΝΕΣΗΣ</a:t>
                      </a:r>
                      <a:endParaRPr lang="el-GR" dirty="0">
                        <a:solidFill>
                          <a:schemeClr val="tx1"/>
                        </a:solidFill>
                        <a:latin typeface="Calibri" pitchFamily="34" charset="0"/>
                      </a:endParaRPr>
                    </a:p>
                  </a:txBody>
                  <a:tcPr marL="91433" marR="91433">
                    <a:solidFill>
                      <a:srgbClr val="00B0F0"/>
                    </a:solidFill>
                  </a:tcPr>
                </a:tc>
              </a:tr>
            </a:tbl>
          </a:graphicData>
        </a:graphic>
      </p:graphicFrame>
      <p:sp>
        <p:nvSpPr>
          <p:cNvPr id="2" name="Θέση αριθμού διαφάνειας 1"/>
          <p:cNvSpPr>
            <a:spLocks noGrp="1"/>
          </p:cNvSpPr>
          <p:nvPr>
            <p:ph type="sldNum" sz="quarter" idx="12"/>
          </p:nvPr>
        </p:nvSpPr>
        <p:spPr/>
        <p:txBody>
          <a:bodyPr/>
          <a:lstStyle/>
          <a:p>
            <a:pPr>
              <a:defRPr/>
            </a:pPr>
            <a:fld id="{A28AD827-62BA-4B61-9FAE-745D49380791}" type="slidenum">
              <a:rPr lang="el-GR" smtClean="0">
                <a:solidFill>
                  <a:schemeClr val="tx1"/>
                </a:solidFill>
              </a:rPr>
              <a:pPr>
                <a:defRPr/>
              </a:pPr>
              <a:t>21</a:t>
            </a:fld>
            <a:endParaRPr lang="el-GR" dirty="0">
              <a:solidFill>
                <a:schemeClr val="tx1"/>
              </a:solidFill>
            </a:endParaRPr>
          </a:p>
        </p:txBody>
      </p:sp>
      <p:sp>
        <p:nvSpPr>
          <p:cNvPr id="3" name="Ορθογώνιο 2"/>
          <p:cNvSpPr/>
          <p:nvPr/>
        </p:nvSpPr>
        <p:spPr>
          <a:xfrm>
            <a:off x="452863" y="332656"/>
            <a:ext cx="7401577" cy="584775"/>
          </a:xfrm>
          <a:prstGeom prst="rect">
            <a:avLst/>
          </a:prstGeom>
        </p:spPr>
        <p:txBody>
          <a:bodyPr wrap="none">
            <a:spAutoFit/>
          </a:bodyPr>
          <a:lstStyle/>
          <a:p>
            <a:pPr algn="ctr"/>
            <a:r>
              <a:rPr lang="el-GR" sz="3200" dirty="0">
                <a:latin typeface="Calibri" pitchFamily="34" charset="0"/>
              </a:rPr>
              <a:t>ΧΑΡΑΚΤΗΡΙΣΤΙΚΟ </a:t>
            </a:r>
            <a:r>
              <a:rPr lang="el-GR" sz="3200" dirty="0" smtClean="0">
                <a:latin typeface="Calibri" pitchFamily="34" charset="0"/>
              </a:rPr>
              <a:t>ΑΝΑΚΛΑΣΗΣ</a:t>
            </a:r>
            <a:r>
              <a:rPr lang="en-US" sz="3200" dirty="0" smtClean="0">
                <a:latin typeface="Calibri" pitchFamily="34" charset="0"/>
              </a:rPr>
              <a:t>-</a:t>
            </a:r>
            <a:r>
              <a:rPr lang="el-GR" sz="3200" dirty="0" smtClean="0">
                <a:latin typeface="Calibri" pitchFamily="34" charset="0"/>
              </a:rPr>
              <a:t>ΕΡΜΗΝΕΙΑ 1</a:t>
            </a:r>
            <a:endParaRPr lang="el-GR" sz="3200" dirty="0">
              <a:latin typeface="Calibri" pitchFamily="34" charset="0"/>
            </a:endParaRPr>
          </a:p>
        </p:txBody>
      </p:sp>
      <p:pic>
        <p:nvPicPr>
          <p:cNvPr id="6" name="5 - Εικόνα"/>
          <p:cNvPicPr>
            <a:picLocks noChangeAspect="1"/>
          </p:cNvPicPr>
          <p:nvPr/>
        </p:nvPicPr>
        <p:blipFill>
          <a:blip r:embed="rId2"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D:\presentations\ΤΗΛΕΠΙΣΚΟΠΗΣΗ_ΘΑΛ_ΠΕΡΙΒ\SBP_ECHO_TYPES\CONTINUITY.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131840" y="941997"/>
            <a:ext cx="4429283" cy="2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1" name="Picture 4" descr="D:\presentations\ΤΗΛΕΠΙΣΚΟΠΗΣΗ_ΘΑΛ_ΠΕΡΙΒ\SBP_ECHO_TYPES\AMPLITUDE.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131840" y="4077072"/>
            <a:ext cx="4461993" cy="2520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2" name="TextBox 6"/>
          <p:cNvSpPr txBox="1">
            <a:spLocks noChangeArrowheads="1"/>
          </p:cNvSpPr>
          <p:nvPr/>
        </p:nvSpPr>
        <p:spPr bwMode="auto">
          <a:xfrm>
            <a:off x="250825" y="1412875"/>
            <a:ext cx="179247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3200" dirty="0">
                <a:latin typeface="Calibri" pitchFamily="34" charset="0"/>
              </a:rPr>
              <a:t>ΣΥΝΕΧΕΙΑ</a:t>
            </a:r>
          </a:p>
        </p:txBody>
      </p:sp>
      <p:sp>
        <p:nvSpPr>
          <p:cNvPr id="27653" name="TextBox 7"/>
          <p:cNvSpPr txBox="1">
            <a:spLocks noChangeArrowheads="1"/>
          </p:cNvSpPr>
          <p:nvPr/>
        </p:nvSpPr>
        <p:spPr bwMode="auto">
          <a:xfrm>
            <a:off x="395288" y="4581525"/>
            <a:ext cx="12570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3200" dirty="0">
                <a:latin typeface="Calibri" pitchFamily="34" charset="0"/>
              </a:rPr>
              <a:t>ΕΥΡΟΣ</a:t>
            </a:r>
          </a:p>
        </p:txBody>
      </p:sp>
      <p:sp>
        <p:nvSpPr>
          <p:cNvPr id="2" name="Θέση αριθμού διαφάνειας 1"/>
          <p:cNvSpPr>
            <a:spLocks noGrp="1"/>
          </p:cNvSpPr>
          <p:nvPr>
            <p:ph type="sldNum" sz="quarter" idx="12"/>
          </p:nvPr>
        </p:nvSpPr>
        <p:spPr/>
        <p:txBody>
          <a:bodyPr/>
          <a:lstStyle/>
          <a:p>
            <a:pPr>
              <a:defRPr/>
            </a:pPr>
            <a:fld id="{A28AD827-62BA-4B61-9FAE-745D49380791}" type="slidenum">
              <a:rPr lang="el-GR" smtClean="0">
                <a:solidFill>
                  <a:schemeClr val="tx1"/>
                </a:solidFill>
              </a:rPr>
              <a:pPr>
                <a:defRPr/>
              </a:pPr>
              <a:t>22</a:t>
            </a:fld>
            <a:endParaRPr lang="el-GR" dirty="0">
              <a:solidFill>
                <a:schemeClr val="tx1"/>
              </a:solidFill>
            </a:endParaRPr>
          </a:p>
        </p:txBody>
      </p:sp>
      <p:sp>
        <p:nvSpPr>
          <p:cNvPr id="3" name="Ορθογώνιο 2"/>
          <p:cNvSpPr/>
          <p:nvPr/>
        </p:nvSpPr>
        <p:spPr>
          <a:xfrm>
            <a:off x="0" y="116632"/>
            <a:ext cx="8893175" cy="584775"/>
          </a:xfrm>
          <a:prstGeom prst="rect">
            <a:avLst/>
          </a:prstGeom>
        </p:spPr>
        <p:txBody>
          <a:bodyPr wrap="square">
            <a:spAutoFit/>
          </a:bodyPr>
          <a:lstStyle/>
          <a:p>
            <a:pPr algn="ctr"/>
            <a:r>
              <a:rPr lang="el-GR" sz="3200" dirty="0">
                <a:latin typeface="Calibri" pitchFamily="34" charset="0"/>
              </a:rPr>
              <a:t>ΧΑΡΑΚΤΗΡΙΣΤΙΚΟ ΑΝΑΚΛΑΣΗΣ</a:t>
            </a:r>
            <a:r>
              <a:rPr lang="en-US" sz="3200" dirty="0">
                <a:latin typeface="Calibri" pitchFamily="34" charset="0"/>
              </a:rPr>
              <a:t>-</a:t>
            </a:r>
            <a:r>
              <a:rPr lang="el-GR" sz="3200" dirty="0">
                <a:latin typeface="Calibri" pitchFamily="34" charset="0"/>
              </a:rPr>
              <a:t>ΕΡΜΗΝΕΙΑ </a:t>
            </a:r>
            <a:r>
              <a:rPr lang="el-GR" sz="3200" dirty="0" smtClean="0">
                <a:latin typeface="Calibri" pitchFamily="34" charset="0"/>
              </a:rPr>
              <a:t>2</a:t>
            </a:r>
            <a:endParaRPr lang="el-GR" sz="3200" dirty="0">
              <a:latin typeface="Calibri" pitchFamily="34" charset="0"/>
            </a:endParaRPr>
          </a:p>
        </p:txBody>
      </p:sp>
      <p:pic>
        <p:nvPicPr>
          <p:cNvPr id="8" name="7 - Εικόνα"/>
          <p:cNvPicPr>
            <a:picLocks noChangeAspect="1"/>
          </p:cNvPicPr>
          <p:nvPr/>
        </p:nvPicPr>
        <p:blipFill>
          <a:blip r:embed="rId4"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presentations\ΤΗΛΕΠΙΣΚΟΠΗΣΗ_ΘΑΛ_ΠΕΡΙΒ\SBP_ECHO_TYPES\FREQUENCY.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059113" y="849999"/>
            <a:ext cx="4537223" cy="2667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5" name="Picture 3" descr="D:\presentations\ΤΗΛΕΠΙΣΚΟΠΗΣΗ_ΘΑΛ_ΠΕΡΙΒ\SBP_ECHO_TYPES\sharpness.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059113" y="3769880"/>
            <a:ext cx="4609231" cy="2683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325535" y="1412875"/>
            <a:ext cx="217476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3200" dirty="0">
                <a:latin typeface="Calibri" pitchFamily="34" charset="0"/>
              </a:rPr>
              <a:t>ΣΥΧΝΟΤΗΤΑ</a:t>
            </a:r>
          </a:p>
        </p:txBody>
      </p:sp>
      <p:sp>
        <p:nvSpPr>
          <p:cNvPr id="28677" name="TextBox 6"/>
          <p:cNvSpPr txBox="1">
            <a:spLocks noChangeArrowheads="1"/>
          </p:cNvSpPr>
          <p:nvPr/>
        </p:nvSpPr>
        <p:spPr bwMode="auto">
          <a:xfrm>
            <a:off x="445625" y="4868863"/>
            <a:ext cx="198323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3200" dirty="0">
                <a:latin typeface="Calibri" pitchFamily="34" charset="0"/>
              </a:rPr>
              <a:t>ΣΑΦΗΝΕΙΑ</a:t>
            </a:r>
          </a:p>
        </p:txBody>
      </p:sp>
      <p:sp>
        <p:nvSpPr>
          <p:cNvPr id="2" name="Θέση αριθμού διαφάνειας 1"/>
          <p:cNvSpPr>
            <a:spLocks noGrp="1"/>
          </p:cNvSpPr>
          <p:nvPr>
            <p:ph type="sldNum" sz="quarter" idx="12"/>
          </p:nvPr>
        </p:nvSpPr>
        <p:spPr/>
        <p:txBody>
          <a:bodyPr/>
          <a:lstStyle/>
          <a:p>
            <a:pPr>
              <a:defRPr/>
            </a:pPr>
            <a:fld id="{A28AD827-62BA-4B61-9FAE-745D49380791}" type="slidenum">
              <a:rPr lang="el-GR" smtClean="0">
                <a:solidFill>
                  <a:schemeClr val="tx1"/>
                </a:solidFill>
              </a:rPr>
              <a:pPr>
                <a:defRPr/>
              </a:pPr>
              <a:t>23</a:t>
            </a:fld>
            <a:endParaRPr lang="el-GR" dirty="0">
              <a:solidFill>
                <a:schemeClr val="tx1"/>
              </a:solidFill>
            </a:endParaRPr>
          </a:p>
        </p:txBody>
      </p:sp>
      <p:sp>
        <p:nvSpPr>
          <p:cNvPr id="7" name="Ορθογώνιο 6"/>
          <p:cNvSpPr/>
          <p:nvPr/>
        </p:nvSpPr>
        <p:spPr>
          <a:xfrm>
            <a:off x="0" y="116632"/>
            <a:ext cx="8893175" cy="584775"/>
          </a:xfrm>
          <a:prstGeom prst="rect">
            <a:avLst/>
          </a:prstGeom>
        </p:spPr>
        <p:txBody>
          <a:bodyPr wrap="square">
            <a:spAutoFit/>
          </a:bodyPr>
          <a:lstStyle/>
          <a:p>
            <a:pPr algn="ctr"/>
            <a:r>
              <a:rPr lang="el-GR" sz="3200" dirty="0">
                <a:latin typeface="Calibri" pitchFamily="34" charset="0"/>
              </a:rPr>
              <a:t>ΧΑΡΑΚΤΗΡΙΣΤΙΚΟ ΑΝΑΚΛΑΣΗΣ</a:t>
            </a:r>
            <a:r>
              <a:rPr lang="en-US" sz="3200" dirty="0">
                <a:latin typeface="Calibri" pitchFamily="34" charset="0"/>
              </a:rPr>
              <a:t>-</a:t>
            </a:r>
            <a:r>
              <a:rPr lang="el-GR" sz="3200" dirty="0">
                <a:latin typeface="Calibri" pitchFamily="34" charset="0"/>
              </a:rPr>
              <a:t>ΕΡΜΗΝΕΙΑ </a:t>
            </a:r>
            <a:r>
              <a:rPr lang="el-GR" sz="3200" dirty="0" smtClean="0">
                <a:latin typeface="Calibri" pitchFamily="34" charset="0"/>
              </a:rPr>
              <a:t>3</a:t>
            </a:r>
            <a:endParaRPr lang="el-GR" sz="3200" dirty="0">
              <a:latin typeface="Calibri" pitchFamily="34" charset="0"/>
            </a:endParaRPr>
          </a:p>
        </p:txBody>
      </p:sp>
      <p:pic>
        <p:nvPicPr>
          <p:cNvPr id="8" name="7 - Εικόνα"/>
          <p:cNvPicPr>
            <a:picLocks noChangeAspect="1"/>
          </p:cNvPicPr>
          <p:nvPr/>
        </p:nvPicPr>
        <p:blipFill>
          <a:blip r:embed="rId4"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457200" y="274638"/>
            <a:ext cx="8291513" cy="1066800"/>
          </a:xfrm>
        </p:spPr>
        <p:txBody>
          <a:bodyPr/>
          <a:lstStyle/>
          <a:p>
            <a:pPr eaLnBrk="1" hangingPunct="1"/>
            <a:r>
              <a:rPr lang="el-GR" altLang="el-GR" sz="2400" dirty="0" smtClean="0">
                <a:latin typeface="Calibri" pitchFamily="34" charset="0"/>
              </a:rPr>
              <a:t>ΚΑΘΟΡΙΣΜΟΣ ΑΚΟΥΣΤΙΚΩΝ ΧΑΡΑΚΤΗΡΩΝ - ΤΥΠΩΝ</a:t>
            </a:r>
            <a:br>
              <a:rPr lang="el-GR" altLang="el-GR" sz="2400" dirty="0" smtClean="0">
                <a:latin typeface="Calibri" pitchFamily="34" charset="0"/>
              </a:rPr>
            </a:br>
            <a:r>
              <a:rPr lang="en-US" altLang="el-GR" sz="2400" dirty="0" smtClean="0">
                <a:latin typeface="Calibri" pitchFamily="34" charset="0"/>
              </a:rPr>
              <a:t>(ECHO CHARACTERS - TYPES)</a:t>
            </a:r>
            <a:endParaRPr lang="el-GR" alt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A28AD827-62BA-4B61-9FAE-745D49380791}" type="slidenum">
              <a:rPr lang="el-GR" smtClean="0">
                <a:solidFill>
                  <a:schemeClr val="tx1"/>
                </a:solidFill>
              </a:rPr>
              <a:pPr>
                <a:defRPr/>
              </a:pPr>
              <a:t>24</a:t>
            </a:fld>
            <a:endParaRPr lang="el-GR" dirty="0">
              <a:solidFill>
                <a:schemeClr val="tx1"/>
              </a:solidFill>
            </a:endParaRPr>
          </a:p>
        </p:txBody>
      </p:sp>
      <p:sp>
        <p:nvSpPr>
          <p:cNvPr id="29699" name="Text Box 6"/>
          <p:cNvSpPr txBox="1">
            <a:spLocks noChangeArrowheads="1"/>
          </p:cNvSpPr>
          <p:nvPr/>
        </p:nvSpPr>
        <p:spPr bwMode="auto">
          <a:xfrm>
            <a:off x="1835150" y="2106613"/>
            <a:ext cx="5761038" cy="1754187"/>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dirty="0">
                <a:latin typeface="Calibri" pitchFamily="34" charset="0"/>
              </a:rPr>
              <a:t>1</a:t>
            </a:r>
            <a:r>
              <a:rPr lang="el-GR" altLang="el-GR" dirty="0" smtClean="0">
                <a:latin typeface="Calibri" pitchFamily="34" charset="0"/>
              </a:rPr>
              <a:t>. ΣΑΦΗΝΕΙΑ</a:t>
            </a:r>
            <a:r>
              <a:rPr lang="el-GR" altLang="el-GR" dirty="0">
                <a:latin typeface="Calibri" pitchFamily="34" charset="0"/>
              </a:rPr>
              <a:t>: σαφής – ασαφής</a:t>
            </a:r>
            <a:r>
              <a:rPr lang="en-US" altLang="el-GR" dirty="0">
                <a:latin typeface="Calibri" pitchFamily="34" charset="0"/>
              </a:rPr>
              <a:t>        </a:t>
            </a:r>
            <a:endParaRPr lang="el-GR" altLang="el-GR" dirty="0">
              <a:latin typeface="Calibri" pitchFamily="34" charset="0"/>
            </a:endParaRPr>
          </a:p>
          <a:p>
            <a:pPr eaLnBrk="1" hangingPunct="1"/>
            <a:r>
              <a:rPr lang="el-GR" altLang="el-GR" dirty="0">
                <a:latin typeface="Calibri" pitchFamily="34" charset="0"/>
              </a:rPr>
              <a:t>2. ΣΥΝΕΧΕΙΑ: συνεχής - ασυνεχής</a:t>
            </a:r>
          </a:p>
          <a:p>
            <a:pPr eaLnBrk="1" hangingPunct="1"/>
            <a:r>
              <a:rPr lang="el-GR" altLang="el-GR" dirty="0">
                <a:latin typeface="Calibri" pitchFamily="34" charset="0"/>
              </a:rPr>
              <a:t>3. ΕΥΡΟΣ: παρατεταμένος – μη παρατεταμένος (</a:t>
            </a:r>
            <a:r>
              <a:rPr lang="el-GR" altLang="el-GR" dirty="0" err="1">
                <a:latin typeface="Calibri" pitchFamily="34" charset="0"/>
              </a:rPr>
              <a:t>ημι</a:t>
            </a:r>
            <a:r>
              <a:rPr lang="el-GR" altLang="el-GR" dirty="0">
                <a:latin typeface="Calibri" pitchFamily="34" charset="0"/>
              </a:rPr>
              <a:t>-)</a:t>
            </a:r>
            <a:endParaRPr lang="en-US" altLang="el-GR" dirty="0">
              <a:latin typeface="Calibri" pitchFamily="34" charset="0"/>
            </a:endParaRPr>
          </a:p>
          <a:p>
            <a:pPr eaLnBrk="1" hangingPunct="1"/>
            <a:r>
              <a:rPr lang="en-US" altLang="el-GR" dirty="0">
                <a:latin typeface="Calibri" pitchFamily="34" charset="0"/>
              </a:rPr>
              <a:t>4. </a:t>
            </a:r>
            <a:r>
              <a:rPr lang="el-GR" altLang="el-GR" dirty="0">
                <a:latin typeface="Calibri" pitchFamily="34" charset="0"/>
              </a:rPr>
              <a:t>ΣΥΧΝΟΤΗΤΑ (εμφάνισης) : υψηλή - χαμηλή</a:t>
            </a:r>
          </a:p>
          <a:p>
            <a:pPr eaLnBrk="1" hangingPunct="1"/>
            <a:r>
              <a:rPr lang="el-GR" altLang="el-GR" dirty="0">
                <a:latin typeface="Calibri" pitchFamily="34" charset="0"/>
              </a:rPr>
              <a:t>5. Παρουσία ή απουσία </a:t>
            </a:r>
            <a:r>
              <a:rPr lang="el-GR" altLang="el-GR" dirty="0" err="1">
                <a:latin typeface="Calibri" pitchFamily="34" charset="0"/>
              </a:rPr>
              <a:t>υποεπιφανειακών</a:t>
            </a:r>
            <a:r>
              <a:rPr lang="el-GR" altLang="el-GR" dirty="0">
                <a:latin typeface="Calibri" pitchFamily="34" charset="0"/>
              </a:rPr>
              <a:t> ανακλάσεων</a:t>
            </a:r>
          </a:p>
          <a:p>
            <a:pPr eaLnBrk="1" hangingPunct="1"/>
            <a:r>
              <a:rPr lang="el-GR" altLang="el-GR" dirty="0">
                <a:latin typeface="Calibri" pitchFamily="34" charset="0"/>
              </a:rPr>
              <a:t>6. Παρουσία ή απουσία υπερβολικών ανακλάσεων</a:t>
            </a:r>
            <a:endParaRPr lang="en-US" altLang="el-GR" dirty="0">
              <a:latin typeface="Calibri" pitchFamily="34" charset="0"/>
            </a:endParaRPr>
          </a:p>
        </p:txBody>
      </p:sp>
      <p:sp>
        <p:nvSpPr>
          <p:cNvPr id="29700" name="Text Box 6"/>
          <p:cNvSpPr txBox="1">
            <a:spLocks noChangeArrowheads="1"/>
          </p:cNvSpPr>
          <p:nvPr/>
        </p:nvSpPr>
        <p:spPr bwMode="auto">
          <a:xfrm>
            <a:off x="1116013" y="4367213"/>
            <a:ext cx="7416800" cy="646112"/>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l-GR" altLang="el-GR" dirty="0">
                <a:latin typeface="Calibri" pitchFamily="34" charset="0"/>
              </a:rPr>
              <a:t>Καθορισμός χαρακτηριστικών της επιφανειακής ανάκλασης</a:t>
            </a:r>
          </a:p>
          <a:p>
            <a:pPr eaLnBrk="1" hangingPunct="1">
              <a:buFontTx/>
              <a:buAutoNum type="arabicPeriod"/>
            </a:pPr>
            <a:r>
              <a:rPr lang="el-GR" altLang="el-GR" dirty="0">
                <a:latin typeface="Calibri" pitchFamily="34" charset="0"/>
              </a:rPr>
              <a:t>Καθορισμός χαρακτηριστικών των </a:t>
            </a:r>
            <a:r>
              <a:rPr lang="el-GR" altLang="el-GR" dirty="0" err="1">
                <a:latin typeface="Calibri" pitchFamily="34" charset="0"/>
              </a:rPr>
              <a:t>υποεπιφανειακών</a:t>
            </a:r>
            <a:r>
              <a:rPr lang="el-GR" altLang="el-GR" dirty="0">
                <a:latin typeface="Calibri" pitchFamily="34" charset="0"/>
              </a:rPr>
              <a:t> ανακλάσεων </a:t>
            </a:r>
            <a:r>
              <a:rPr lang="el-GR" altLang="el-GR" dirty="0">
                <a:latin typeface="Cambria" panose="02040503050406030204" pitchFamily="18" charset="0"/>
              </a:rPr>
              <a:t> </a:t>
            </a:r>
            <a:endParaRPr lang="en-US" altLang="el-GR" dirty="0">
              <a:latin typeface="Cambria" panose="02040503050406030204" pitchFamily="18" charset="0"/>
            </a:endParaRPr>
          </a:p>
        </p:txBody>
      </p:sp>
      <p:pic>
        <p:nvPicPr>
          <p:cNvPr id="6" name="5 - Εικόνα"/>
          <p:cNvPicPr>
            <a:picLocks noChangeAspect="1"/>
          </p:cNvPicPr>
          <p:nvPr/>
        </p:nvPicPr>
        <p:blipFill>
          <a:blip r:embed="rId2"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500"/>
            <a:ext cx="8229600" cy="1143000"/>
          </a:xfrm>
          <a:noFill/>
        </p:spPr>
        <p:txBody>
          <a:bodyPr/>
          <a:lstStyle/>
          <a:p>
            <a:pPr>
              <a:defRPr/>
            </a:pPr>
            <a:r>
              <a:rPr lang="el-GR" dirty="0" smtClean="0">
                <a:latin typeface="Calibri" pitchFamily="34" charset="0"/>
              </a:rPr>
              <a:t>ΕΦΑΡΜΟΓΗ</a:t>
            </a:r>
            <a:endParaRPr lang="el-GR"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A28AD827-62BA-4B61-9FAE-745D49380791}" type="slidenum">
              <a:rPr lang="el-GR" smtClean="0">
                <a:solidFill>
                  <a:schemeClr val="bg1"/>
                </a:solidFill>
              </a:rPr>
              <a:pPr>
                <a:defRPr/>
              </a:pPr>
              <a:t>25</a:t>
            </a:fld>
            <a:endParaRPr lang="el-GR" dirty="0">
              <a:solidFill>
                <a:schemeClr val="bg1"/>
              </a:solidFill>
            </a:endParaRPr>
          </a:p>
        </p:txBody>
      </p:sp>
      <p:pic>
        <p:nvPicPr>
          <p:cNvPr id="4" name="3 - Εικόνα"/>
          <p:cNvPicPr>
            <a:picLocks noChangeAspect="1"/>
          </p:cNvPicPr>
          <p:nvPr/>
        </p:nvPicPr>
        <p:blipFill>
          <a:blip r:embed="rId2"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map1"/>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95536" y="836712"/>
            <a:ext cx="8208962" cy="534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3" name="TextBox 2"/>
          <p:cNvSpPr txBox="1">
            <a:spLocks noChangeArrowheads="1"/>
          </p:cNvSpPr>
          <p:nvPr/>
        </p:nvSpPr>
        <p:spPr bwMode="auto">
          <a:xfrm>
            <a:off x="2469397" y="260349"/>
            <a:ext cx="420679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3600" dirty="0">
                <a:latin typeface="Cambria" panose="02040503050406030204" pitchFamily="18" charset="0"/>
              </a:rPr>
              <a:t>ΔΙΑΥΛΟΣ ΠΡΕΒΕΖΑΣ</a:t>
            </a:r>
          </a:p>
        </p:txBody>
      </p:sp>
      <p:sp>
        <p:nvSpPr>
          <p:cNvPr id="4" name="3 - TextBox"/>
          <p:cNvSpPr txBox="1"/>
          <p:nvPr/>
        </p:nvSpPr>
        <p:spPr>
          <a:xfrm>
            <a:off x="6588224" y="6237312"/>
            <a:ext cx="1728192" cy="276999"/>
          </a:xfrm>
          <a:prstGeom prst="rect">
            <a:avLst/>
          </a:prstGeom>
          <a:noFill/>
        </p:spPr>
        <p:txBody>
          <a:bodyPr wrap="square" rtlCol="0">
            <a:spAutoFit/>
          </a:bodyPr>
          <a:lstStyle/>
          <a:p>
            <a:r>
              <a:rPr lang="el-GR" sz="1200" dirty="0" smtClean="0"/>
              <a:t>Χριστοδούλου</a:t>
            </a:r>
            <a:r>
              <a:rPr lang="en-GB" sz="1200" dirty="0" smtClean="0"/>
              <a:t>,</a:t>
            </a:r>
            <a:r>
              <a:rPr lang="el-GR" sz="1200" dirty="0" smtClean="0"/>
              <a:t> </a:t>
            </a:r>
            <a:r>
              <a:rPr lang="en-US" sz="1200" dirty="0" smtClean="0"/>
              <a:t>2010</a:t>
            </a:r>
            <a:endParaRPr lang="el-GR" sz="1200" dirty="0"/>
          </a:p>
        </p:txBody>
      </p:sp>
      <p:pic>
        <p:nvPicPr>
          <p:cNvPr id="5" name="4 - Εικόνα"/>
          <p:cNvPicPr>
            <a:picLocks noChangeAspect="1"/>
          </p:cNvPicPr>
          <p:nvPr/>
        </p:nvPicPr>
        <p:blipFill>
          <a:blip r:embed="rId3"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Ac_types"/>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68313" y="549275"/>
            <a:ext cx="8161337" cy="597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7" name="TextBox 2"/>
          <p:cNvSpPr txBox="1">
            <a:spLocks noChangeArrowheads="1"/>
          </p:cNvSpPr>
          <p:nvPr/>
        </p:nvSpPr>
        <p:spPr bwMode="auto">
          <a:xfrm>
            <a:off x="2268538" y="549275"/>
            <a:ext cx="282575" cy="5222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800"/>
              <a:t>Ι</a:t>
            </a:r>
          </a:p>
        </p:txBody>
      </p:sp>
      <p:sp>
        <p:nvSpPr>
          <p:cNvPr id="47108" name="TextBox 3"/>
          <p:cNvSpPr txBox="1">
            <a:spLocks noChangeArrowheads="1"/>
          </p:cNvSpPr>
          <p:nvPr/>
        </p:nvSpPr>
        <p:spPr bwMode="auto">
          <a:xfrm>
            <a:off x="6443663" y="530225"/>
            <a:ext cx="384175" cy="5222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800"/>
              <a:t>ΙΙ</a:t>
            </a:r>
          </a:p>
        </p:txBody>
      </p:sp>
      <p:sp>
        <p:nvSpPr>
          <p:cNvPr id="47109" name="TextBox 4"/>
          <p:cNvSpPr txBox="1">
            <a:spLocks noChangeArrowheads="1"/>
          </p:cNvSpPr>
          <p:nvPr/>
        </p:nvSpPr>
        <p:spPr bwMode="auto">
          <a:xfrm>
            <a:off x="2268538" y="2565400"/>
            <a:ext cx="482600" cy="5222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800"/>
              <a:t>ΙΙΙ</a:t>
            </a:r>
          </a:p>
        </p:txBody>
      </p:sp>
      <p:sp>
        <p:nvSpPr>
          <p:cNvPr id="47110" name="TextBox 5"/>
          <p:cNvSpPr txBox="1">
            <a:spLocks noChangeArrowheads="1"/>
          </p:cNvSpPr>
          <p:nvPr/>
        </p:nvSpPr>
        <p:spPr bwMode="auto">
          <a:xfrm>
            <a:off x="2128802" y="0"/>
            <a:ext cx="535653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3200" dirty="0">
                <a:latin typeface="Cambria" panose="02040503050406030204" pitchFamily="18" charset="0"/>
              </a:rPr>
              <a:t>ΑΚΟΥΣΤΙΚΟΙ </a:t>
            </a:r>
            <a:r>
              <a:rPr lang="el-GR" altLang="el-GR" sz="3200" dirty="0" smtClean="0">
                <a:latin typeface="Cambria" panose="02040503050406030204" pitchFamily="18" charset="0"/>
              </a:rPr>
              <a:t>ΤΥΠΟΙ ΔΙΑΥΛΟΥ</a:t>
            </a:r>
            <a:endParaRPr lang="el-GR" altLang="el-GR" sz="3200" dirty="0">
              <a:latin typeface="Cambria" panose="02040503050406030204" pitchFamily="18" charset="0"/>
            </a:endParaRPr>
          </a:p>
        </p:txBody>
      </p:sp>
      <p:cxnSp>
        <p:nvCxnSpPr>
          <p:cNvPr id="8" name="Straight Connector 7"/>
          <p:cNvCxnSpPr/>
          <p:nvPr/>
        </p:nvCxnSpPr>
        <p:spPr>
          <a:xfrm>
            <a:off x="1979613" y="4797425"/>
            <a:ext cx="144462" cy="431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55875" y="4797425"/>
            <a:ext cx="144463" cy="431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59113" y="4797425"/>
            <a:ext cx="144462" cy="431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51500" y="4724400"/>
            <a:ext cx="144463" cy="4333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27763" y="4724400"/>
            <a:ext cx="144462" cy="4333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92725" y="2924175"/>
            <a:ext cx="142875" cy="4333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48488" y="2924175"/>
            <a:ext cx="144462" cy="4333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a:xfrm>
            <a:off x="6948488" y="6356285"/>
            <a:ext cx="2133600" cy="476250"/>
          </a:xfrm>
        </p:spPr>
        <p:txBody>
          <a:bodyPr/>
          <a:lstStyle/>
          <a:p>
            <a:pPr>
              <a:defRPr/>
            </a:pPr>
            <a:fld id="{A28AD827-62BA-4B61-9FAE-745D49380791}" type="slidenum">
              <a:rPr lang="el-GR" smtClean="0">
                <a:solidFill>
                  <a:schemeClr val="bg1"/>
                </a:solidFill>
              </a:rPr>
              <a:pPr>
                <a:defRPr/>
              </a:pPr>
              <a:t>27</a:t>
            </a:fld>
            <a:endParaRPr lang="el-GR" dirty="0">
              <a:solidFill>
                <a:schemeClr val="bg1"/>
              </a:solidFill>
            </a:endParaRPr>
          </a:p>
        </p:txBody>
      </p:sp>
      <p:sp>
        <p:nvSpPr>
          <p:cNvPr id="15" name="14 - TextBox"/>
          <p:cNvSpPr txBox="1"/>
          <p:nvPr/>
        </p:nvSpPr>
        <p:spPr>
          <a:xfrm>
            <a:off x="6516216" y="6596390"/>
            <a:ext cx="1728192" cy="261610"/>
          </a:xfrm>
          <a:prstGeom prst="rect">
            <a:avLst/>
          </a:prstGeom>
          <a:noFill/>
        </p:spPr>
        <p:txBody>
          <a:bodyPr wrap="square" rtlCol="0">
            <a:spAutoFit/>
          </a:bodyPr>
          <a:lstStyle/>
          <a:p>
            <a:r>
              <a:rPr lang="el-GR" sz="1100" dirty="0" smtClean="0"/>
              <a:t>Χριστοδούλου</a:t>
            </a:r>
            <a:r>
              <a:rPr lang="en-GB" sz="1100" dirty="0" smtClean="0"/>
              <a:t>,</a:t>
            </a:r>
            <a:r>
              <a:rPr lang="el-GR" sz="1100" dirty="0" smtClean="0"/>
              <a:t> </a:t>
            </a:r>
            <a:r>
              <a:rPr lang="en-US" sz="1100" dirty="0" smtClean="0"/>
              <a:t>2010</a:t>
            </a:r>
            <a:endParaRPr lang="el-GR" sz="1100" dirty="0"/>
          </a:p>
        </p:txBody>
      </p:sp>
      <p:pic>
        <p:nvPicPr>
          <p:cNvPr id="16" name="15 - Εικόνα"/>
          <p:cNvPicPr>
            <a:picLocks noChangeAspect="1"/>
          </p:cNvPicPr>
          <p:nvPr/>
        </p:nvPicPr>
        <p:blipFill>
          <a:blip r:embed="rId3"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map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68313" y="620713"/>
            <a:ext cx="8207375" cy="551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Θέση αριθμού διαφάνειας 1"/>
          <p:cNvSpPr>
            <a:spLocks noGrp="1"/>
          </p:cNvSpPr>
          <p:nvPr>
            <p:ph type="sldNum" sz="quarter" idx="12"/>
          </p:nvPr>
        </p:nvSpPr>
        <p:spPr/>
        <p:txBody>
          <a:bodyPr/>
          <a:lstStyle/>
          <a:p>
            <a:pPr>
              <a:defRPr/>
            </a:pPr>
            <a:fld id="{A28AD827-62BA-4B61-9FAE-745D49380791}" type="slidenum">
              <a:rPr lang="el-GR" smtClean="0">
                <a:solidFill>
                  <a:schemeClr val="tx1"/>
                </a:solidFill>
              </a:rPr>
              <a:pPr>
                <a:defRPr/>
              </a:pPr>
              <a:t>28</a:t>
            </a:fld>
            <a:endParaRPr lang="el-GR" dirty="0">
              <a:solidFill>
                <a:schemeClr val="tx1"/>
              </a:solidFill>
            </a:endParaRPr>
          </a:p>
        </p:txBody>
      </p:sp>
      <p:sp>
        <p:nvSpPr>
          <p:cNvPr id="3" name="Ορθογώνιο 2"/>
          <p:cNvSpPr/>
          <p:nvPr/>
        </p:nvSpPr>
        <p:spPr>
          <a:xfrm>
            <a:off x="857224" y="119698"/>
            <a:ext cx="7307770" cy="523220"/>
          </a:xfrm>
          <a:prstGeom prst="rect">
            <a:avLst/>
          </a:prstGeom>
        </p:spPr>
        <p:txBody>
          <a:bodyPr wrap="none">
            <a:spAutoFit/>
          </a:bodyPr>
          <a:lstStyle/>
          <a:p>
            <a:r>
              <a:rPr lang="el-GR" altLang="zh-TW" sz="2800" dirty="0">
                <a:latin typeface="Calibri" pitchFamily="34" charset="0"/>
                <a:ea typeface="標楷體" pitchFamily="65" charset="-120"/>
              </a:rPr>
              <a:t>ΧΑΡΤΗΣ ΑΚΟΥΣΤΙΚΩΝ ΤΥΠΩΝ </a:t>
            </a:r>
            <a:r>
              <a:rPr lang="el-GR" altLang="zh-TW" sz="2800" dirty="0" smtClean="0">
                <a:latin typeface="Calibri" pitchFamily="34" charset="0"/>
                <a:ea typeface="標楷體" pitchFamily="65" charset="-120"/>
              </a:rPr>
              <a:t>ΔΙΑΥΛΟΥ ΠΡΕΒΕΖΗΣ</a:t>
            </a:r>
            <a:endParaRPr lang="el-GR" sz="2800" dirty="0">
              <a:latin typeface="Calibri" pitchFamily="34" charset="0"/>
            </a:endParaRPr>
          </a:p>
        </p:txBody>
      </p:sp>
      <p:sp>
        <p:nvSpPr>
          <p:cNvPr id="5" name="4 - TextBox"/>
          <p:cNvSpPr txBox="1"/>
          <p:nvPr/>
        </p:nvSpPr>
        <p:spPr>
          <a:xfrm>
            <a:off x="6588224" y="6237312"/>
            <a:ext cx="1728192" cy="276999"/>
          </a:xfrm>
          <a:prstGeom prst="rect">
            <a:avLst/>
          </a:prstGeom>
          <a:noFill/>
        </p:spPr>
        <p:txBody>
          <a:bodyPr wrap="square" rtlCol="0">
            <a:spAutoFit/>
          </a:bodyPr>
          <a:lstStyle/>
          <a:p>
            <a:r>
              <a:rPr lang="el-GR" sz="1200" dirty="0" smtClean="0"/>
              <a:t>Χριστοδούλου</a:t>
            </a:r>
            <a:r>
              <a:rPr lang="en-GB" sz="1200" dirty="0" smtClean="0"/>
              <a:t>,</a:t>
            </a:r>
            <a:r>
              <a:rPr lang="el-GR" sz="1200" dirty="0" smtClean="0"/>
              <a:t> 20</a:t>
            </a:r>
            <a:r>
              <a:rPr lang="en-US" sz="1200" dirty="0" smtClean="0"/>
              <a:t>10</a:t>
            </a:r>
            <a:endParaRPr lang="el-GR" sz="1200" dirty="0"/>
          </a:p>
        </p:txBody>
      </p:sp>
      <p:pic>
        <p:nvPicPr>
          <p:cNvPr id="6" name="5 - Εικόνα"/>
          <p:cNvPicPr>
            <a:picLocks noChangeAspect="1"/>
          </p:cNvPicPr>
          <p:nvPr/>
        </p:nvPicPr>
        <p:blipFill>
          <a:blip r:embed="rId3"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A28AD827-62BA-4B61-9FAE-745D49380791}" type="slidenum">
              <a:rPr lang="el-GR" smtClean="0"/>
              <a:pPr>
                <a:defRPr/>
              </a:pPr>
              <a:t>29</a:t>
            </a:fld>
            <a:endParaRPr lang="el-GR"/>
          </a:p>
        </p:txBody>
      </p:sp>
      <p:sp>
        <p:nvSpPr>
          <p:cNvPr id="6" name="1 - Τίτλος"/>
          <p:cNvSpPr>
            <a:spLocks noGrp="1"/>
          </p:cNvSpPr>
          <p:nvPr>
            <p:ph type="title"/>
          </p:nvPr>
        </p:nvSpPr>
        <p:spPr>
          <a:xfrm>
            <a:off x="457200" y="274638"/>
            <a:ext cx="8229600" cy="1143000"/>
          </a:xfrm>
        </p:spPr>
        <p:txBody>
          <a:bodyPr/>
          <a:lstStyle/>
          <a:p>
            <a:r>
              <a:rPr lang="el-GR" dirty="0" smtClean="0">
                <a:latin typeface="Calibri" pitchFamily="34" charset="0"/>
              </a:rPr>
              <a:t>Σημείωμα Αναφοράς</a:t>
            </a:r>
            <a:endParaRPr lang="el-GR" dirty="0">
              <a:latin typeface="Calibri" pitchFamily="34" charset="0"/>
            </a:endParaRPr>
          </a:p>
        </p:txBody>
      </p:sp>
      <p:sp>
        <p:nvSpPr>
          <p:cNvPr id="7" name="2 - Θέση περιεχομένου"/>
          <p:cNvSpPr>
            <a:spLocks noGrp="1"/>
          </p:cNvSpPr>
          <p:nvPr>
            <p:ph idx="1"/>
          </p:nvPr>
        </p:nvSpPr>
        <p:spPr>
          <a:xfrm>
            <a:off x="428596" y="785794"/>
            <a:ext cx="8229600" cy="4525963"/>
          </a:xfrm>
        </p:spPr>
        <p:txBody>
          <a:bodyPr anchor="ctr"/>
          <a:lstStyle/>
          <a:p>
            <a:pPr>
              <a:buNone/>
            </a:pPr>
            <a:r>
              <a:rPr lang="el-GR" dirty="0" smtClean="0"/>
              <a:t>    </a:t>
            </a:r>
            <a:r>
              <a:rPr lang="el-GR" sz="2800" dirty="0" err="1" smtClean="0">
                <a:latin typeface="Calibri" pitchFamily="34" charset="0"/>
              </a:rPr>
              <a:t>Copyright</a:t>
            </a:r>
            <a:r>
              <a:rPr lang="el-GR" sz="2800" dirty="0" smtClean="0">
                <a:latin typeface="Calibri" pitchFamily="34" charset="0"/>
              </a:rPr>
              <a:t>, Πανεπιστήμιο Πατρών, Τμήμα Γεωλογίας, Γιώργος Παπαθεοδώρου. «Τηλεπισκόπηση στο Θαλάσσιο Περιβάλλον». Έκδοση: 1.0. Πάτρα 2015. Διαθέσιμο από τη δικτυακή διεύθυνση: </a:t>
            </a:r>
            <a:r>
              <a:rPr lang="el-GR" sz="2800" dirty="0" smtClean="0">
                <a:latin typeface="Calibri" pitchFamily="34" charset="0"/>
                <a:hlinkClick r:id="rId2"/>
              </a:rPr>
              <a:t>https://eclass.upatras.gr/courses/</a:t>
            </a:r>
            <a:r>
              <a:rPr lang="en-US" sz="2800" dirty="0" smtClean="0">
                <a:latin typeface="Calibri" pitchFamily="34" charset="0"/>
                <a:hlinkClick r:id="rId2"/>
              </a:rPr>
              <a:t>GEO346</a:t>
            </a:r>
            <a:r>
              <a:rPr lang="el-GR" sz="2800" dirty="0" smtClean="0">
                <a:latin typeface="Calibri" pitchFamily="34" charset="0"/>
                <a:hlinkClick r:id="rId2"/>
              </a:rPr>
              <a:t>/</a:t>
            </a:r>
            <a:r>
              <a:rPr lang="en-GB" sz="2800" dirty="0" smtClean="0">
                <a:latin typeface="Calibri" pitchFamily="34" charset="0"/>
              </a:rPr>
              <a:t> </a:t>
            </a:r>
            <a:endParaRPr lang="el-GR" sz="2800" dirty="0">
              <a:latin typeface="Calibri" pitchFamily="34" charset="0"/>
            </a:endParaRPr>
          </a:p>
        </p:txBody>
      </p:sp>
      <p:pic>
        <p:nvPicPr>
          <p:cNvPr id="9" name="Εικόνα 8"/>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αριθμού διαφάνειας"/>
          <p:cNvSpPr txBox="1">
            <a:spLocks/>
          </p:cNvSpPr>
          <p:nvPr/>
        </p:nvSpPr>
        <p:spPr>
          <a:xfrm>
            <a:off x="6553200" y="6245225"/>
            <a:ext cx="2133600" cy="47625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E808D062-906E-4677-83BD-B5B06C11B44E}" type="slidenum">
              <a:rPr kumimoji="0" lang="el-GR"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l-GR" sz="1200" b="0" i="0" u="none" strike="noStrike" kern="1200" cap="none" spc="0" normalizeH="0" baseline="0" noProof="0">
              <a:ln>
                <a:noFill/>
              </a:ln>
              <a:solidFill>
                <a:schemeClr val="tx1">
                  <a:tint val="75000"/>
                </a:schemeClr>
              </a:solidFill>
              <a:effectLst/>
              <a:uLnTx/>
              <a:uFillTx/>
              <a:latin typeface="Arial" charset="0"/>
              <a:ea typeface="+mn-ea"/>
              <a:cs typeface="+mn-cs"/>
            </a:endParaRPr>
          </a:p>
        </p:txBody>
      </p:sp>
      <p:sp>
        <p:nvSpPr>
          <p:cNvPr id="6" name="Title 1"/>
          <p:cNvSpPr>
            <a:spLocks noGrp="1"/>
          </p:cNvSpPr>
          <p:nvPr>
            <p:ph type="title"/>
          </p:nvPr>
        </p:nvSpPr>
        <p:spPr>
          <a:xfrm>
            <a:off x="457200" y="274638"/>
            <a:ext cx="8229600" cy="1143000"/>
          </a:xfrm>
        </p:spPr>
        <p:txBody>
          <a:bodyPr/>
          <a:lstStyle/>
          <a:p>
            <a:r>
              <a:rPr lang="el-GR" dirty="0" smtClean="0">
                <a:latin typeface="Calibri" pitchFamily="34" charset="0"/>
              </a:rPr>
              <a:t>Χρηματοδότηση</a:t>
            </a:r>
            <a:endParaRPr lang="el-GR" dirty="0">
              <a:latin typeface="Calibri" pitchFamily="34" charset="0"/>
            </a:endParaRPr>
          </a:p>
        </p:txBody>
      </p:sp>
      <p:sp>
        <p:nvSpPr>
          <p:cNvPr id="7" name="Content Placeholder 2"/>
          <p:cNvSpPr>
            <a:spLocks noGrp="1"/>
          </p:cNvSpPr>
          <p:nvPr>
            <p:ph idx="1"/>
          </p:nvPr>
        </p:nvSpPr>
        <p:spPr>
          <a:xfrm>
            <a:off x="457200" y="1340768"/>
            <a:ext cx="8229600" cy="4525963"/>
          </a:xfrm>
        </p:spPr>
        <p:txBody>
          <a:bodyPr>
            <a:normAutofit/>
          </a:bodyPr>
          <a:lstStyle/>
          <a:p>
            <a:r>
              <a:rPr lang="el-GR" sz="2000" dirty="0" smtClean="0">
                <a:latin typeface="Calibri" pitchFamily="34" charset="0"/>
              </a:rPr>
              <a:t>Το παρόν εκπαιδευτικό υλικό έχει αναπτυχθεί </a:t>
            </a:r>
            <a:r>
              <a:rPr lang="el-GR" sz="2000" dirty="0" err="1" smtClean="0">
                <a:latin typeface="Calibri" pitchFamily="34" charset="0"/>
              </a:rPr>
              <a:t>στ</a:t>
            </a:r>
            <a:r>
              <a:rPr lang="en-US" sz="2000" dirty="0" smtClean="0">
                <a:latin typeface="Calibri" pitchFamily="34" charset="0"/>
              </a:rPr>
              <a:t>o</a:t>
            </a:r>
            <a:r>
              <a:rPr lang="el-GR" sz="2000" dirty="0" smtClean="0">
                <a:latin typeface="Calibri" pitchFamily="34" charset="0"/>
              </a:rPr>
              <a:t> </a:t>
            </a:r>
            <a:r>
              <a:rPr lang="el-GR" sz="2000" dirty="0" err="1" smtClean="0">
                <a:latin typeface="Calibri" pitchFamily="34" charset="0"/>
              </a:rPr>
              <a:t>πλαίσι</a:t>
            </a:r>
            <a:r>
              <a:rPr lang="en-US" sz="2000" dirty="0" smtClean="0">
                <a:latin typeface="Calibri" pitchFamily="34" charset="0"/>
              </a:rPr>
              <a:t>o</a:t>
            </a:r>
            <a:r>
              <a:rPr lang="el-GR" sz="2000" dirty="0" smtClean="0">
                <a:latin typeface="Calibri" pitchFamily="34" charset="0"/>
              </a:rPr>
              <a:t> του εκπαιδευτικού έργου του διδάσκοντα.</a:t>
            </a:r>
            <a:endParaRPr lang="en-US" sz="2000" dirty="0" smtClean="0">
              <a:latin typeface="Calibri" pitchFamily="34" charset="0"/>
            </a:endParaRPr>
          </a:p>
          <a:p>
            <a:r>
              <a:rPr lang="el-GR" sz="2000" dirty="0" smtClean="0">
                <a:latin typeface="Calibri" pitchFamily="34" charset="0"/>
              </a:rPr>
              <a:t>Το έργο «</a:t>
            </a:r>
            <a:r>
              <a:rPr lang="el-GR" sz="2000" b="1" dirty="0" smtClean="0">
                <a:latin typeface="Calibri" pitchFamily="34" charset="0"/>
              </a:rPr>
              <a:t>Ανοικτά Ακαδημαϊκά Μαθήματα στο Πανεπιστήμιο Αθηνών</a:t>
            </a:r>
            <a:r>
              <a:rPr lang="el-GR" sz="2000" dirty="0" smtClean="0">
                <a:latin typeface="Calibri" pitchFamily="34" charset="0"/>
              </a:rPr>
              <a:t>» έχει χρηματοδοτήσει μόνο την αναδιαμόρφωση του εκπαιδευτικού υλικού. </a:t>
            </a:r>
            <a:endParaRPr lang="en-US" sz="2000" dirty="0" smtClean="0">
              <a:latin typeface="Calibri" pitchFamily="34" charset="0"/>
            </a:endParaRPr>
          </a:p>
          <a:p>
            <a:r>
              <a:rPr lang="el-GR" sz="2000" dirty="0" smtClean="0">
                <a:latin typeface="Calibri"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8"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
        <p:nvSpPr>
          <p:cNvPr id="9"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Εικόνα 7"/>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A28AD827-62BA-4B61-9FAE-745D49380791}" type="slidenum">
              <a:rPr lang="el-GR" smtClean="0"/>
              <a:pPr>
                <a:defRPr/>
              </a:pPr>
              <a:t>30</a:t>
            </a:fld>
            <a:endParaRPr lang="el-GR"/>
          </a:p>
        </p:txBody>
      </p:sp>
      <p:sp>
        <p:nvSpPr>
          <p:cNvPr id="1025" name="Rectangle 1"/>
          <p:cNvSpPr>
            <a:spLocks noChangeArrowheads="1"/>
          </p:cNvSpPr>
          <p:nvPr/>
        </p:nvSpPr>
        <p:spPr bwMode="auto">
          <a:xfrm>
            <a:off x="571472" y="1857364"/>
            <a:ext cx="828092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Tx/>
              <a:buChar char="•"/>
              <a:tabLst>
                <a:tab pos="319088" algn="l"/>
              </a:tabLst>
            </a:pPr>
            <a:r>
              <a:rPr lang="en-US" dirty="0" smtClean="0">
                <a:latin typeface="Calibri" pitchFamily="34" charset="0"/>
              </a:rPr>
              <a:t>Papatheodorou G., </a:t>
            </a:r>
            <a:r>
              <a:rPr lang="en-US" dirty="0" err="1" smtClean="0">
                <a:latin typeface="Calibri" pitchFamily="34" charset="0"/>
              </a:rPr>
              <a:t>Hasiotis</a:t>
            </a:r>
            <a:r>
              <a:rPr lang="en-US" dirty="0" smtClean="0">
                <a:latin typeface="Calibri" pitchFamily="34" charset="0"/>
              </a:rPr>
              <a:t> T. and </a:t>
            </a:r>
            <a:r>
              <a:rPr lang="en-US" dirty="0" err="1" smtClean="0">
                <a:latin typeface="Calibri" pitchFamily="34" charset="0"/>
              </a:rPr>
              <a:t>Ferentinos</a:t>
            </a:r>
            <a:r>
              <a:rPr lang="en-US" dirty="0" smtClean="0">
                <a:latin typeface="Calibri" pitchFamily="34" charset="0"/>
              </a:rPr>
              <a:t> G. (1993): "Gas charged sediments in the Aegean and Ionian Seas, Greece". Marine Geology vol. 112, pp. 171-184.</a:t>
            </a:r>
          </a:p>
          <a:p>
            <a:pPr marL="0" marR="0" lvl="0" indent="0" algn="l" defTabSz="914400" rtl="0" eaLnBrk="1" fontAlgn="base" latinLnBrk="0" hangingPunct="1">
              <a:lnSpc>
                <a:spcPct val="100000"/>
              </a:lnSpc>
              <a:spcBef>
                <a:spcPct val="0"/>
              </a:spcBef>
              <a:spcAft>
                <a:spcPct val="0"/>
              </a:spcAft>
              <a:buClrTx/>
              <a:buSzTx/>
              <a:buFontTx/>
              <a:buChar char="•"/>
              <a:tabLst>
                <a:tab pos="319088" algn="l"/>
              </a:tabLst>
            </a:pPr>
            <a:endParaRPr kumimoji="0" lang="en-GB"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tab pos="319088" algn="l"/>
              </a:tabLst>
            </a:pPr>
            <a:r>
              <a:rPr kumimoji="0" lang="el-G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Χριστοδο</a:t>
            </a:r>
            <a:r>
              <a:rPr lang="el-GR" dirty="0" smtClean="0">
                <a:latin typeface="Calibri" pitchFamily="34" charset="0"/>
                <a:ea typeface="Times New Roman" pitchFamily="18" charset="0"/>
                <a:cs typeface="Arial" pitchFamily="34" charset="0"/>
              </a:rPr>
              <a:t>ύ</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λου Δ., 2010. Γεωφυσική,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ιζηματολογική</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μελέτη – τηλεμετρική παρακολούθηση ενεργών κρατήρων διαφυγής ρευστών σε σεισμογενείς περιοχές.’ .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Διδακτορική</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Διατριβή</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Τμήμα</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Γεωλογίας</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Πανεπιστήμιο</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Πατρών</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
        <p:nvSpPr>
          <p:cNvPr id="5" name="4 - TextBox"/>
          <p:cNvSpPr txBox="1"/>
          <p:nvPr/>
        </p:nvSpPr>
        <p:spPr>
          <a:xfrm>
            <a:off x="1928794" y="428604"/>
            <a:ext cx="4857784" cy="630942"/>
          </a:xfrm>
          <a:prstGeom prst="rect">
            <a:avLst/>
          </a:prstGeom>
          <a:noFill/>
        </p:spPr>
        <p:txBody>
          <a:bodyPr wrap="square" rtlCol="0">
            <a:spAutoFit/>
          </a:bodyPr>
          <a:lstStyle/>
          <a:p>
            <a:pPr algn="ctr"/>
            <a:r>
              <a:rPr lang="el-GR" sz="3500" dirty="0" smtClean="0">
                <a:latin typeface="Calibri" pitchFamily="34" charset="0"/>
              </a:rPr>
              <a:t>ΑΝΑΦΟΡΕΣ</a:t>
            </a:r>
            <a:endParaRPr lang="el-GR" sz="3500" dirty="0">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 Θέση αριθμού διαφάνειας"/>
          <p:cNvSpPr txBox="1">
            <a:spLocks/>
          </p:cNvSpPr>
          <p:nvPr/>
        </p:nvSpPr>
        <p:spPr>
          <a:xfrm>
            <a:off x="6553200" y="6245225"/>
            <a:ext cx="2133600" cy="47625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E808D062-906E-4677-83BD-B5B06C11B44E}" type="slidenum">
              <a:rPr kumimoji="0" lang="el-GR"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l-GR" sz="1200" b="0" i="0" u="none" strike="noStrike" kern="1200" cap="none" spc="0" normalizeH="0" baseline="0" noProof="0">
              <a:ln>
                <a:noFill/>
              </a:ln>
              <a:solidFill>
                <a:schemeClr val="tx1">
                  <a:tint val="75000"/>
                </a:schemeClr>
              </a:solidFill>
              <a:effectLst/>
              <a:uLnTx/>
              <a:uFillTx/>
              <a:latin typeface="Arial" charset="0"/>
              <a:ea typeface="+mn-ea"/>
              <a:cs typeface="+mn-cs"/>
            </a:endParaRPr>
          </a:p>
        </p:txBody>
      </p:sp>
      <p:sp>
        <p:nvSpPr>
          <p:cNvPr id="11" name="6 - Ορθογώνιο"/>
          <p:cNvSpPr>
            <a:spLocks noChangeArrowheads="1"/>
          </p:cNvSpPr>
          <p:nvPr/>
        </p:nvSpPr>
        <p:spPr bwMode="auto">
          <a:xfrm>
            <a:off x="381000" y="3310922"/>
            <a:ext cx="8382000" cy="1631216"/>
          </a:xfrm>
          <a:prstGeom prst="rect">
            <a:avLst/>
          </a:prstGeom>
          <a:noFill/>
          <a:ln w="9525">
            <a:noFill/>
            <a:miter lim="800000"/>
            <a:headEnd/>
            <a:tailEnd/>
          </a:ln>
        </p:spPr>
        <p:txBody>
          <a:bodyPr>
            <a:spAutoFit/>
          </a:bodyPr>
          <a:lstStyle/>
          <a:p>
            <a:pPr>
              <a:buFontTx/>
              <a:buChar char="•"/>
            </a:pPr>
            <a:r>
              <a:rPr lang="el-GR" sz="2000" dirty="0">
                <a:latin typeface="Calibri" pitchFamily="34" charset="0"/>
              </a:rPr>
              <a:t>Τα σχήματα και οι πίνακες </a:t>
            </a:r>
            <a:r>
              <a:rPr lang="el-GR" sz="2000" dirty="0" smtClean="0">
                <a:latin typeface="Calibri" pitchFamily="34" charset="0"/>
              </a:rPr>
              <a:t>που δεν έχουν αναφορές έχουν δημιουργηθεί </a:t>
            </a:r>
            <a:r>
              <a:rPr lang="el-GR" sz="2000" dirty="0">
                <a:latin typeface="Calibri" pitchFamily="34" charset="0"/>
              </a:rPr>
              <a:t>από τους διδάσκοντες του μαθήματος, την ερευνητική ομάδα του Εργαστηρίου Θαλάσσιας Γεωλογίας και Φυσικής Ωκεανογραφίας, Τμ. Γεωλογίας, Παν. Πατρών και την Τμηματική Ομάδα Εργασίας και παρέχονται με την άδεια CC BYNC-ΝD 4.0.</a:t>
            </a:r>
          </a:p>
        </p:txBody>
      </p:sp>
      <p:sp>
        <p:nvSpPr>
          <p:cNvPr id="12" name="Text Box 7"/>
          <p:cNvSpPr txBox="1">
            <a:spLocks noChangeArrowheads="1"/>
          </p:cNvSpPr>
          <p:nvPr/>
        </p:nvSpPr>
        <p:spPr bwMode="auto">
          <a:xfrm>
            <a:off x="365788" y="1414161"/>
            <a:ext cx="8153400" cy="1785938"/>
          </a:xfrm>
          <a:prstGeom prst="rect">
            <a:avLst/>
          </a:prstGeom>
          <a:noFill/>
          <a:ln w="9525">
            <a:noFill/>
            <a:miter lim="800000"/>
            <a:headEnd/>
            <a:tailEnd/>
          </a:ln>
        </p:spPr>
        <p:txBody>
          <a:bodyPr>
            <a:spAutoFit/>
          </a:bodyPr>
          <a:lstStyle/>
          <a:p>
            <a:pPr>
              <a:spcBef>
                <a:spcPct val="20000"/>
              </a:spcBef>
              <a:buFont typeface="Arial" pitchFamily="34" charset="0"/>
              <a:buChar char="•"/>
            </a:pPr>
            <a:r>
              <a:rPr lang="el-GR" sz="2000" dirty="0" smtClean="0">
                <a:latin typeface="Calibri" pitchFamily="34" charset="0"/>
              </a:rPr>
              <a:t>Όλες </a:t>
            </a:r>
            <a:r>
              <a:rPr lang="el-GR" sz="2000" dirty="0">
                <a:latin typeface="Calibri" pitchFamily="34" charset="0"/>
              </a:rPr>
              <a:t>οι </a:t>
            </a:r>
            <a:r>
              <a:rPr lang="el-GR" sz="2000" dirty="0" smtClean="0">
                <a:latin typeface="Calibri" pitchFamily="34" charset="0"/>
              </a:rPr>
              <a:t>φωτογραφίες </a:t>
            </a:r>
            <a:r>
              <a:rPr lang="el-GR" sz="2000" dirty="0">
                <a:latin typeface="Calibri" pitchFamily="34" charset="0"/>
              </a:rPr>
              <a:t>της </a:t>
            </a:r>
            <a:r>
              <a:rPr lang="el-GR" sz="2000" dirty="0" smtClean="0">
                <a:latin typeface="Calibri" pitchFamily="34" charset="0"/>
              </a:rPr>
              <a:t>παρουσίασης χωρίς αναφορές </a:t>
            </a:r>
            <a:r>
              <a:rPr lang="el-GR" sz="2000" dirty="0">
                <a:latin typeface="Calibri" pitchFamily="34" charset="0"/>
              </a:rPr>
              <a:t>προέρχονται από προσωπικό αρχείο του </a:t>
            </a:r>
            <a:r>
              <a:rPr lang="el-GR" sz="2000" dirty="0" smtClean="0">
                <a:latin typeface="Calibri" pitchFamily="34" charset="0"/>
              </a:rPr>
              <a:t>διδάσκοντα</a:t>
            </a:r>
            <a:r>
              <a:rPr lang="en-GB" sz="2000" smtClean="0">
                <a:latin typeface="Calibri" pitchFamily="34" charset="0"/>
              </a:rPr>
              <a:t> </a:t>
            </a:r>
            <a:r>
              <a:rPr lang="el-GR" sz="2000" smtClean="0">
                <a:latin typeface="Calibri" pitchFamily="34" charset="0"/>
              </a:rPr>
              <a:t>και </a:t>
            </a:r>
            <a:r>
              <a:rPr lang="el-GR" sz="2000" dirty="0">
                <a:latin typeface="Calibri" pitchFamily="34" charset="0"/>
              </a:rPr>
              <a:t>του Εργαστηρίου Θαλάσσιας Γεωλογίας και Φυσικής Ωκεανογραφίας, Τμ. Γεωλογίας, Παν. Πατρών και παρέχονται με την άδεια CC BY-NC-ΝD 4.0.</a:t>
            </a:r>
          </a:p>
          <a:p>
            <a:pPr>
              <a:spcBef>
                <a:spcPct val="50000"/>
              </a:spcBef>
              <a:buFontTx/>
              <a:buChar char="•"/>
            </a:pPr>
            <a:endParaRPr lang="en-US" sz="2000" dirty="0">
              <a:latin typeface="Calibri" pitchFamily="34" charset="0"/>
            </a:endParaRPr>
          </a:p>
        </p:txBody>
      </p:sp>
      <p:sp>
        <p:nvSpPr>
          <p:cNvPr id="7" name="6 - TextBox"/>
          <p:cNvSpPr txBox="1"/>
          <p:nvPr/>
        </p:nvSpPr>
        <p:spPr>
          <a:xfrm>
            <a:off x="1857356" y="428604"/>
            <a:ext cx="4857784" cy="630942"/>
          </a:xfrm>
          <a:prstGeom prst="rect">
            <a:avLst/>
          </a:prstGeom>
          <a:noFill/>
        </p:spPr>
        <p:txBody>
          <a:bodyPr wrap="square" rtlCol="0">
            <a:spAutoFit/>
          </a:bodyPr>
          <a:lstStyle/>
          <a:p>
            <a:pPr algn="ctr"/>
            <a:r>
              <a:rPr lang="el-GR" sz="3500" dirty="0" smtClean="0">
                <a:solidFill>
                  <a:schemeClr val="accent1">
                    <a:lumMod val="75000"/>
                  </a:schemeClr>
                </a:solidFill>
                <a:latin typeface="Calibri" pitchFamily="34" charset="0"/>
              </a:rPr>
              <a:t>ΑΝΑΦΟΡΕΣ</a:t>
            </a:r>
            <a:endParaRPr lang="el-GR" sz="3500" dirty="0">
              <a:solidFill>
                <a:schemeClr val="accent1">
                  <a:lumMod val="75000"/>
                </a:schemeClr>
              </a:solidFill>
              <a:latin typeface="Calibri" pitchFamily="34" charset="0"/>
            </a:endParaRPr>
          </a:p>
        </p:txBody>
      </p:sp>
      <p:pic>
        <p:nvPicPr>
          <p:cNvPr id="8" name="Picture 11" descr="C:\Documents and Settings\User\Επιφάνεια εργασίας\ANOIKTAMATHIMATAFINAL\Final_EDIT\BYNCND.png"/>
          <p:cNvPicPr>
            <a:picLocks noChangeAspect="1" noChangeArrowheads="1"/>
          </p:cNvPicPr>
          <p:nvPr/>
        </p:nvPicPr>
        <p:blipFill>
          <a:blip r:embed="rId2"/>
          <a:srcRect/>
          <a:stretch>
            <a:fillRect/>
          </a:stretch>
        </p:blipFill>
        <p:spPr bwMode="auto">
          <a:xfrm>
            <a:off x="3714744" y="5214950"/>
            <a:ext cx="1216750" cy="4286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11560" y="2786058"/>
            <a:ext cx="7772400" cy="1152128"/>
          </a:xfrm>
        </p:spPr>
        <p:txBody>
          <a:bodyPr>
            <a:normAutofit/>
          </a:bodyPr>
          <a:lstStyle/>
          <a:p>
            <a:pPr marL="342900" indent="-342900" algn="l">
              <a:buFont typeface="Wingdings" pitchFamily="2" charset="2"/>
              <a:buChar char="q"/>
            </a:pPr>
            <a:r>
              <a:rPr lang="el-GR" sz="2000" dirty="0" smtClean="0">
                <a:latin typeface="Calibri" pitchFamily="34" charset="0"/>
              </a:rPr>
              <a:t>Η κατανόηση των πολλαπλών, ψευδών, υπερβολικών ανακλάσεων &amp; </a:t>
            </a:r>
            <a:r>
              <a:rPr lang="el-GR" sz="2000" dirty="0" err="1" smtClean="0">
                <a:latin typeface="Calibri" pitchFamily="34" charset="0"/>
              </a:rPr>
              <a:t>συγκλινικών</a:t>
            </a:r>
            <a:r>
              <a:rPr lang="el-GR" sz="2000" dirty="0" smtClean="0">
                <a:latin typeface="Calibri" pitchFamily="34" charset="0"/>
              </a:rPr>
              <a:t> δομών.</a:t>
            </a:r>
            <a:r>
              <a:rPr lang="en-US" altLang="el-GR" sz="2400" dirty="0" smtClean="0">
                <a:latin typeface="Calibri" pitchFamily="34" charset="0"/>
              </a:rPr>
              <a:t/>
            </a:r>
            <a:br>
              <a:rPr lang="en-US" altLang="el-GR" sz="2400" dirty="0" smtClean="0">
                <a:latin typeface="Calibri" pitchFamily="34" charset="0"/>
              </a:rPr>
            </a:br>
            <a:endParaRPr lang="el-GR" alt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20131B9D-8FAB-4AB1-B0E9-1DACC298DB9D}" type="slidenum">
              <a:rPr lang="el-GR" smtClean="0"/>
              <a:pPr>
                <a:defRPr/>
              </a:pPr>
              <a:t>4</a:t>
            </a:fld>
            <a:endParaRPr lang="el-GR"/>
          </a:p>
        </p:txBody>
      </p:sp>
      <p:sp>
        <p:nvSpPr>
          <p:cNvPr id="6" name="Title 1"/>
          <p:cNvSpPr txBox="1">
            <a:spLocks/>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l-GR" sz="4000" kern="0" dirty="0" smtClean="0">
                <a:solidFill>
                  <a:schemeClr val="tx1"/>
                </a:solidFill>
                <a:latin typeface="Calibri" pitchFamily="34" charset="0"/>
              </a:rPr>
              <a:t>ΣΚΟΠΟΙ  ΕΝΟΤΗΤΑΣ</a:t>
            </a:r>
            <a:endParaRPr lang="el-GR" sz="4000" kern="0" dirty="0">
              <a:solidFill>
                <a:schemeClr val="tx1"/>
              </a:solidFill>
              <a:latin typeface="Calibri" pitchFamily="34" charset="0"/>
            </a:endParaRPr>
          </a:p>
        </p:txBody>
      </p:sp>
      <p:sp>
        <p:nvSpPr>
          <p:cNvPr id="4" name="Ορθογώνιο 3"/>
          <p:cNvSpPr/>
          <p:nvPr/>
        </p:nvSpPr>
        <p:spPr>
          <a:xfrm>
            <a:off x="633991" y="1772816"/>
            <a:ext cx="7056784" cy="1015663"/>
          </a:xfrm>
          <a:prstGeom prst="rect">
            <a:avLst/>
          </a:prstGeom>
        </p:spPr>
        <p:txBody>
          <a:bodyPr wrap="square">
            <a:spAutoFit/>
          </a:bodyPr>
          <a:lstStyle/>
          <a:p>
            <a:pPr marL="285750" indent="-285750">
              <a:buFont typeface="Wingdings" pitchFamily="2" charset="2"/>
              <a:buChar char="q"/>
            </a:pPr>
            <a:r>
              <a:rPr lang="el-GR" sz="2000" dirty="0" smtClean="0">
                <a:latin typeface="Calibri" pitchFamily="34" charset="0"/>
              </a:rPr>
              <a:t>Η ανάλυση και ερμηνεία τομογραφιών πυθμένα τομογράφου υποδομής πυθμένα.</a:t>
            </a:r>
            <a:br>
              <a:rPr lang="el-GR" sz="2000" dirty="0" smtClean="0">
                <a:latin typeface="Calibri" pitchFamily="34" charset="0"/>
              </a:rPr>
            </a:br>
            <a:endParaRPr lang="el-GR" sz="2000" dirty="0">
              <a:latin typeface="Calibri" pitchFamily="34" charset="0"/>
            </a:endParaRPr>
          </a:p>
        </p:txBody>
      </p:sp>
      <p:sp>
        <p:nvSpPr>
          <p:cNvPr id="10" name="Ορθογώνιο 9"/>
          <p:cNvSpPr/>
          <p:nvPr/>
        </p:nvSpPr>
        <p:spPr>
          <a:xfrm>
            <a:off x="611560" y="3714752"/>
            <a:ext cx="7056784" cy="769441"/>
          </a:xfrm>
          <a:prstGeom prst="rect">
            <a:avLst/>
          </a:prstGeom>
        </p:spPr>
        <p:txBody>
          <a:bodyPr wrap="square">
            <a:spAutoFit/>
          </a:bodyPr>
          <a:lstStyle/>
          <a:p>
            <a:pPr marL="285750" indent="-285750">
              <a:buFont typeface="Wingdings" pitchFamily="2" charset="2"/>
              <a:buChar char="q"/>
            </a:pPr>
            <a:r>
              <a:rPr lang="el-GR" sz="2000" dirty="0" smtClean="0">
                <a:latin typeface="Calibri" pitchFamily="34" charset="0"/>
              </a:rPr>
              <a:t>Αναγνώριση ακουστικών τύπων και χαρακτηρισμός τους.</a:t>
            </a:r>
            <a:r>
              <a:rPr lang="el-GR" sz="2400" dirty="0" smtClean="0">
                <a:latin typeface="Cambria" panose="02040503050406030204" pitchFamily="18" charset="0"/>
              </a:rPr>
              <a:t/>
            </a:r>
            <a:br>
              <a:rPr lang="el-GR" sz="2400" dirty="0" smtClean="0">
                <a:latin typeface="Cambria" panose="02040503050406030204" pitchFamily="18" charset="0"/>
              </a:rPr>
            </a:br>
            <a:endParaRPr lang="el-GR" sz="2400" dirty="0">
              <a:latin typeface="Cambria" panose="02040503050406030204" pitchFamily="18" charset="0"/>
            </a:endParaRPr>
          </a:p>
        </p:txBody>
      </p:sp>
      <p:pic>
        <p:nvPicPr>
          <p:cNvPr id="7" name="6 - Εικόνα"/>
          <p:cNvPicPr>
            <a:picLocks noChangeAspect="1"/>
          </p:cNvPicPr>
          <p:nvPr/>
        </p:nvPicPr>
        <p:blipFill>
          <a:blip r:embed="rId2"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0" y="6000768"/>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544" y="357174"/>
            <a:ext cx="8229600" cy="1143000"/>
          </a:xfrm>
        </p:spPr>
        <p:txBody>
          <a:bodyPr/>
          <a:lstStyle/>
          <a:p>
            <a:r>
              <a:rPr lang="el-GR" sz="4000" dirty="0" smtClean="0">
                <a:latin typeface="Calibri" pitchFamily="34" charset="0"/>
              </a:rPr>
              <a:t>ΠΕΡΙΕΧΟΜΕΝΑ ΕΝΟΤΗΤΑΣ</a:t>
            </a:r>
            <a:endParaRPr lang="el-GR" sz="4000" dirty="0">
              <a:latin typeface="Calibri" pitchFamily="34" charset="0"/>
            </a:endParaRPr>
          </a:p>
        </p:txBody>
      </p:sp>
      <p:sp>
        <p:nvSpPr>
          <p:cNvPr id="4" name="Θέση αριθμού διαφάνειας 3"/>
          <p:cNvSpPr>
            <a:spLocks noGrp="1"/>
          </p:cNvSpPr>
          <p:nvPr>
            <p:ph type="sldNum" sz="quarter" idx="12"/>
          </p:nvPr>
        </p:nvSpPr>
        <p:spPr/>
        <p:txBody>
          <a:bodyPr/>
          <a:lstStyle/>
          <a:p>
            <a:pPr>
              <a:defRPr/>
            </a:pPr>
            <a:fld id="{A28AD827-62BA-4B61-9FAE-745D49380791}" type="slidenum">
              <a:rPr lang="el-GR" smtClean="0">
                <a:solidFill>
                  <a:schemeClr val="tx1"/>
                </a:solidFill>
              </a:rPr>
              <a:pPr>
                <a:defRPr/>
              </a:pPr>
              <a:t>5</a:t>
            </a:fld>
            <a:endParaRPr lang="el-GR" dirty="0">
              <a:solidFill>
                <a:schemeClr val="tx1"/>
              </a:solidFill>
            </a:endParaRPr>
          </a:p>
        </p:txBody>
      </p:sp>
      <p:sp>
        <p:nvSpPr>
          <p:cNvPr id="6" name="Ορθογώνιο 5"/>
          <p:cNvSpPr/>
          <p:nvPr/>
        </p:nvSpPr>
        <p:spPr>
          <a:xfrm>
            <a:off x="1301430" y="1621588"/>
            <a:ext cx="7056784" cy="4093428"/>
          </a:xfrm>
          <a:prstGeom prst="rect">
            <a:avLst/>
          </a:prstGeom>
        </p:spPr>
        <p:txBody>
          <a:bodyPr wrap="square">
            <a:spAutoFit/>
          </a:bodyPr>
          <a:lstStyle/>
          <a:p>
            <a:pPr marL="285750" indent="-285750">
              <a:buFont typeface="Wingdings" pitchFamily="2" charset="2"/>
              <a:buChar char="ü"/>
            </a:pPr>
            <a:r>
              <a:rPr lang="el-GR" sz="2000" dirty="0" smtClean="0">
                <a:latin typeface="Calibri" pitchFamily="34" charset="0"/>
              </a:rPr>
              <a:t>Ανάλυση και ερμηνεία τομογραφιών πυθμένα τομογράφου υποδομής πυθμένα.</a:t>
            </a:r>
          </a:p>
          <a:p>
            <a:pPr marL="285750" indent="-285750">
              <a:buFont typeface="Wingdings" pitchFamily="2" charset="2"/>
              <a:buChar char="ü"/>
            </a:pPr>
            <a:endParaRPr lang="el-GR" sz="2000" dirty="0" smtClean="0">
              <a:latin typeface="Calibri" pitchFamily="34" charset="0"/>
            </a:endParaRPr>
          </a:p>
          <a:p>
            <a:pPr marL="285750" indent="-285750">
              <a:buFont typeface="Wingdings" pitchFamily="2" charset="2"/>
              <a:buChar char="ü"/>
            </a:pPr>
            <a:r>
              <a:rPr lang="el-GR" sz="2000" dirty="0" smtClean="0">
                <a:latin typeface="Calibri" pitchFamily="34" charset="0"/>
              </a:rPr>
              <a:t>Πολλαπλές &amp; ψευδείς ανακλάσεις.</a:t>
            </a:r>
          </a:p>
          <a:p>
            <a:pPr marL="285750" indent="-285750">
              <a:buFont typeface="Wingdings" pitchFamily="2" charset="2"/>
              <a:buChar char="ü"/>
            </a:pPr>
            <a:endParaRPr lang="el-GR" sz="2000" dirty="0" smtClean="0">
              <a:latin typeface="Calibri" pitchFamily="34" charset="0"/>
            </a:endParaRPr>
          </a:p>
          <a:p>
            <a:pPr marL="285750" indent="-285750">
              <a:buFont typeface="Wingdings" pitchFamily="2" charset="2"/>
              <a:buChar char="ü"/>
            </a:pPr>
            <a:r>
              <a:rPr lang="el-GR" sz="2000" dirty="0" smtClean="0">
                <a:latin typeface="Calibri" pitchFamily="34" charset="0"/>
              </a:rPr>
              <a:t>Υπερβολικές ανακλάσεις.</a:t>
            </a:r>
          </a:p>
          <a:p>
            <a:pPr marL="285750" indent="-285750">
              <a:buFont typeface="Wingdings" pitchFamily="2" charset="2"/>
              <a:buChar char="ü"/>
            </a:pPr>
            <a:endParaRPr lang="el-GR" sz="2000" dirty="0" smtClean="0">
              <a:latin typeface="Calibri" pitchFamily="34" charset="0"/>
            </a:endParaRPr>
          </a:p>
          <a:p>
            <a:pPr marL="285750" indent="-285750">
              <a:buFont typeface="Wingdings" pitchFamily="2" charset="2"/>
              <a:buChar char="ü"/>
            </a:pPr>
            <a:r>
              <a:rPr lang="el-GR" sz="2000" dirty="0" err="1" smtClean="0">
                <a:latin typeface="Calibri" pitchFamily="34" charset="0"/>
              </a:rPr>
              <a:t>Συγκλινική</a:t>
            </a:r>
            <a:r>
              <a:rPr lang="el-GR" sz="2000" dirty="0" smtClean="0">
                <a:latin typeface="Calibri" pitchFamily="34" charset="0"/>
              </a:rPr>
              <a:t> δομή.</a:t>
            </a:r>
          </a:p>
          <a:p>
            <a:pPr marL="285750" indent="-285750">
              <a:buFont typeface="Wingdings" pitchFamily="2" charset="2"/>
              <a:buChar char="ü"/>
            </a:pPr>
            <a:endParaRPr lang="el-GR" sz="2000" dirty="0" smtClean="0">
              <a:latin typeface="Calibri" pitchFamily="34" charset="0"/>
            </a:endParaRPr>
          </a:p>
          <a:p>
            <a:pPr marL="285750" indent="-285750">
              <a:buFont typeface="Wingdings" pitchFamily="2" charset="2"/>
              <a:buChar char="ü"/>
            </a:pPr>
            <a:r>
              <a:rPr lang="el-GR" sz="2000" dirty="0" smtClean="0">
                <a:latin typeface="Calibri" pitchFamily="34" charset="0"/>
              </a:rPr>
              <a:t>Οι ακουστικοί τύποι &amp; τα χαρακτηριστικά τους.</a:t>
            </a:r>
          </a:p>
          <a:p>
            <a:pPr marL="285750" indent="-285750">
              <a:buFont typeface="Wingdings" pitchFamily="2" charset="2"/>
              <a:buChar char="ü"/>
            </a:pPr>
            <a:endParaRPr lang="el-GR" sz="2000" dirty="0">
              <a:latin typeface="Calibri" pitchFamily="34" charset="0"/>
            </a:endParaRPr>
          </a:p>
          <a:p>
            <a:pPr marL="285750" indent="-285750">
              <a:buFont typeface="Wingdings" pitchFamily="2" charset="2"/>
              <a:buChar char="ü"/>
            </a:pPr>
            <a:r>
              <a:rPr lang="el-GR" sz="2000" dirty="0" smtClean="0">
                <a:latin typeface="Calibri" pitchFamily="34" charset="0"/>
              </a:rPr>
              <a:t>Εφαρμογή. </a:t>
            </a:r>
            <a:br>
              <a:rPr lang="el-GR" sz="2000" dirty="0" smtClean="0">
                <a:latin typeface="Calibri" pitchFamily="34" charset="0"/>
              </a:rPr>
            </a:br>
            <a:endParaRPr lang="el-GR" sz="2000" dirty="0">
              <a:latin typeface="Calibri" pitchFamily="34" charset="0"/>
            </a:endParaRPr>
          </a:p>
        </p:txBody>
      </p:sp>
      <p:pic>
        <p:nvPicPr>
          <p:cNvPr id="7" name="6 - Εικόνα"/>
          <p:cNvPicPr>
            <a:picLocks noChangeAspect="1"/>
          </p:cNvPicPr>
          <p:nvPr/>
        </p:nvPicPr>
        <p:blipFill>
          <a:blip r:embed="rId2"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50826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p1_8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84313"/>
            <a:ext cx="9144000" cy="5373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TextBox 4"/>
          <p:cNvSpPr txBox="1">
            <a:spLocks noChangeArrowheads="1"/>
          </p:cNvSpPr>
          <p:nvPr/>
        </p:nvSpPr>
        <p:spPr bwMode="auto">
          <a:xfrm>
            <a:off x="1257462" y="243201"/>
            <a:ext cx="631493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4400" dirty="0" smtClean="0">
                <a:latin typeface="Calibri" pitchFamily="34" charset="0"/>
              </a:rPr>
              <a:t>ΑΝΑΛΥΣΗ ΚΑΙ ΕΡΜΗΝΕΙΑ 1</a:t>
            </a:r>
            <a:endParaRPr lang="el-GR" altLang="el-GR" sz="4400"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A28AD827-62BA-4B61-9FAE-745D49380791}" type="slidenum">
              <a:rPr lang="el-GR" smtClean="0"/>
              <a:pPr>
                <a:defRPr/>
              </a:pPr>
              <a:t>6</a:t>
            </a:fld>
            <a:endParaRPr lang="el-GR"/>
          </a:p>
        </p:txBody>
      </p:sp>
      <p:pic>
        <p:nvPicPr>
          <p:cNvPr id="5" name="4 - Εικόνα"/>
          <p:cNvPicPr>
            <a:picLocks noChangeAspect="1"/>
          </p:cNvPicPr>
          <p:nvPr/>
        </p:nvPicPr>
        <p:blipFill>
          <a:blip r:embed="rId3"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p1_8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84313"/>
            <a:ext cx="9144000" cy="5373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reeform 5"/>
          <p:cNvSpPr/>
          <p:nvPr/>
        </p:nvSpPr>
        <p:spPr>
          <a:xfrm>
            <a:off x="1592263" y="2649538"/>
            <a:ext cx="5562600" cy="1058862"/>
          </a:xfrm>
          <a:custGeom>
            <a:avLst/>
            <a:gdLst>
              <a:gd name="connsiteX0" fmla="*/ 8467 w 5562600"/>
              <a:gd name="connsiteY0" fmla="*/ 592666 h 1058333"/>
              <a:gd name="connsiteX1" fmla="*/ 67734 w 5562600"/>
              <a:gd name="connsiteY1" fmla="*/ 304800 h 1058333"/>
              <a:gd name="connsiteX2" fmla="*/ 127000 w 5562600"/>
              <a:gd name="connsiteY2" fmla="*/ 110066 h 1058333"/>
              <a:gd name="connsiteX3" fmla="*/ 237067 w 5562600"/>
              <a:gd name="connsiteY3" fmla="*/ 0 h 1058333"/>
              <a:gd name="connsiteX4" fmla="*/ 499534 w 5562600"/>
              <a:gd name="connsiteY4" fmla="*/ 16933 h 1058333"/>
              <a:gd name="connsiteX5" fmla="*/ 584200 w 5562600"/>
              <a:gd name="connsiteY5" fmla="*/ 16933 h 1058333"/>
              <a:gd name="connsiteX6" fmla="*/ 1032934 w 5562600"/>
              <a:gd name="connsiteY6" fmla="*/ 59266 h 1058333"/>
              <a:gd name="connsiteX7" fmla="*/ 1413934 w 5562600"/>
              <a:gd name="connsiteY7" fmla="*/ 59266 h 1058333"/>
              <a:gd name="connsiteX8" fmla="*/ 1718734 w 5562600"/>
              <a:gd name="connsiteY8" fmla="*/ 127000 h 1058333"/>
              <a:gd name="connsiteX9" fmla="*/ 1871134 w 5562600"/>
              <a:gd name="connsiteY9" fmla="*/ 93133 h 1058333"/>
              <a:gd name="connsiteX10" fmla="*/ 2260600 w 5562600"/>
              <a:gd name="connsiteY10" fmla="*/ 101600 h 1058333"/>
              <a:gd name="connsiteX11" fmla="*/ 2675467 w 5562600"/>
              <a:gd name="connsiteY11" fmla="*/ 143933 h 1058333"/>
              <a:gd name="connsiteX12" fmla="*/ 2954867 w 5562600"/>
              <a:gd name="connsiteY12" fmla="*/ 143933 h 1058333"/>
              <a:gd name="connsiteX13" fmla="*/ 3225800 w 5562600"/>
              <a:gd name="connsiteY13" fmla="*/ 143933 h 1058333"/>
              <a:gd name="connsiteX14" fmla="*/ 3564467 w 5562600"/>
              <a:gd name="connsiteY14" fmla="*/ 169333 h 1058333"/>
              <a:gd name="connsiteX15" fmla="*/ 3911600 w 5562600"/>
              <a:gd name="connsiteY15" fmla="*/ 228600 h 1058333"/>
              <a:gd name="connsiteX16" fmla="*/ 4191000 w 5562600"/>
              <a:gd name="connsiteY16" fmla="*/ 228600 h 1058333"/>
              <a:gd name="connsiteX17" fmla="*/ 4445000 w 5562600"/>
              <a:gd name="connsiteY17" fmla="*/ 254000 h 1058333"/>
              <a:gd name="connsiteX18" fmla="*/ 4732867 w 5562600"/>
              <a:gd name="connsiteY18" fmla="*/ 304800 h 1058333"/>
              <a:gd name="connsiteX19" fmla="*/ 4927600 w 5562600"/>
              <a:gd name="connsiteY19" fmla="*/ 414866 h 1058333"/>
              <a:gd name="connsiteX20" fmla="*/ 5012267 w 5562600"/>
              <a:gd name="connsiteY20" fmla="*/ 508000 h 1058333"/>
              <a:gd name="connsiteX21" fmla="*/ 5190067 w 5562600"/>
              <a:gd name="connsiteY21" fmla="*/ 397933 h 1058333"/>
              <a:gd name="connsiteX22" fmla="*/ 5249334 w 5562600"/>
              <a:gd name="connsiteY22" fmla="*/ 355600 h 1058333"/>
              <a:gd name="connsiteX23" fmla="*/ 5325534 w 5562600"/>
              <a:gd name="connsiteY23" fmla="*/ 397933 h 1058333"/>
              <a:gd name="connsiteX24" fmla="*/ 5427134 w 5562600"/>
              <a:gd name="connsiteY24" fmla="*/ 558800 h 1058333"/>
              <a:gd name="connsiteX25" fmla="*/ 5503334 w 5562600"/>
              <a:gd name="connsiteY25" fmla="*/ 778933 h 1058333"/>
              <a:gd name="connsiteX26" fmla="*/ 5562600 w 5562600"/>
              <a:gd name="connsiteY26" fmla="*/ 1058333 h 1058333"/>
              <a:gd name="connsiteX27" fmla="*/ 5367867 w 5562600"/>
              <a:gd name="connsiteY27" fmla="*/ 931333 h 1058333"/>
              <a:gd name="connsiteX28" fmla="*/ 5257800 w 5562600"/>
              <a:gd name="connsiteY28" fmla="*/ 889000 h 1058333"/>
              <a:gd name="connsiteX29" fmla="*/ 5139267 w 5562600"/>
              <a:gd name="connsiteY29" fmla="*/ 880533 h 1058333"/>
              <a:gd name="connsiteX30" fmla="*/ 5063067 w 5562600"/>
              <a:gd name="connsiteY30" fmla="*/ 880533 h 1058333"/>
              <a:gd name="connsiteX31" fmla="*/ 4927600 w 5562600"/>
              <a:gd name="connsiteY31" fmla="*/ 897466 h 1058333"/>
              <a:gd name="connsiteX32" fmla="*/ 4842934 w 5562600"/>
              <a:gd name="connsiteY32" fmla="*/ 880533 h 1058333"/>
              <a:gd name="connsiteX33" fmla="*/ 4749800 w 5562600"/>
              <a:gd name="connsiteY33" fmla="*/ 804333 h 1058333"/>
              <a:gd name="connsiteX34" fmla="*/ 4665134 w 5562600"/>
              <a:gd name="connsiteY34" fmla="*/ 762000 h 1058333"/>
              <a:gd name="connsiteX35" fmla="*/ 4521200 w 5562600"/>
              <a:gd name="connsiteY35" fmla="*/ 719666 h 1058333"/>
              <a:gd name="connsiteX36" fmla="*/ 4419600 w 5562600"/>
              <a:gd name="connsiteY36" fmla="*/ 719666 h 1058333"/>
              <a:gd name="connsiteX37" fmla="*/ 4275667 w 5562600"/>
              <a:gd name="connsiteY37" fmla="*/ 719666 h 1058333"/>
              <a:gd name="connsiteX38" fmla="*/ 4089400 w 5562600"/>
              <a:gd name="connsiteY38" fmla="*/ 711200 h 1058333"/>
              <a:gd name="connsiteX39" fmla="*/ 3903134 w 5562600"/>
              <a:gd name="connsiteY39" fmla="*/ 694266 h 1058333"/>
              <a:gd name="connsiteX40" fmla="*/ 3683000 w 5562600"/>
              <a:gd name="connsiteY40" fmla="*/ 694266 h 1058333"/>
              <a:gd name="connsiteX41" fmla="*/ 3403600 w 5562600"/>
              <a:gd name="connsiteY41" fmla="*/ 694266 h 1058333"/>
              <a:gd name="connsiteX42" fmla="*/ 3158067 w 5562600"/>
              <a:gd name="connsiteY42" fmla="*/ 685800 h 1058333"/>
              <a:gd name="connsiteX43" fmla="*/ 2760134 w 5562600"/>
              <a:gd name="connsiteY43" fmla="*/ 694266 h 1058333"/>
              <a:gd name="connsiteX44" fmla="*/ 2624667 w 5562600"/>
              <a:gd name="connsiteY44" fmla="*/ 736600 h 1058333"/>
              <a:gd name="connsiteX45" fmla="*/ 2446867 w 5562600"/>
              <a:gd name="connsiteY45" fmla="*/ 719666 h 1058333"/>
              <a:gd name="connsiteX46" fmla="*/ 2218267 w 5562600"/>
              <a:gd name="connsiteY46" fmla="*/ 677333 h 1058333"/>
              <a:gd name="connsiteX47" fmla="*/ 1964267 w 5562600"/>
              <a:gd name="connsiteY47" fmla="*/ 694266 h 1058333"/>
              <a:gd name="connsiteX48" fmla="*/ 1769534 w 5562600"/>
              <a:gd name="connsiteY48" fmla="*/ 770466 h 1058333"/>
              <a:gd name="connsiteX49" fmla="*/ 1549400 w 5562600"/>
              <a:gd name="connsiteY49" fmla="*/ 821266 h 1058333"/>
              <a:gd name="connsiteX50" fmla="*/ 1354667 w 5562600"/>
              <a:gd name="connsiteY50" fmla="*/ 838200 h 1058333"/>
              <a:gd name="connsiteX51" fmla="*/ 1185334 w 5562600"/>
              <a:gd name="connsiteY51" fmla="*/ 846666 h 1058333"/>
              <a:gd name="connsiteX52" fmla="*/ 1049867 w 5562600"/>
              <a:gd name="connsiteY52" fmla="*/ 795866 h 1058333"/>
              <a:gd name="connsiteX53" fmla="*/ 922867 w 5562600"/>
              <a:gd name="connsiteY53" fmla="*/ 753533 h 1058333"/>
              <a:gd name="connsiteX54" fmla="*/ 736600 w 5562600"/>
              <a:gd name="connsiteY54" fmla="*/ 711200 h 1058333"/>
              <a:gd name="connsiteX55" fmla="*/ 558800 w 5562600"/>
              <a:gd name="connsiteY55" fmla="*/ 685800 h 1058333"/>
              <a:gd name="connsiteX56" fmla="*/ 313267 w 5562600"/>
              <a:gd name="connsiteY56" fmla="*/ 643466 h 1058333"/>
              <a:gd name="connsiteX57" fmla="*/ 169334 w 5562600"/>
              <a:gd name="connsiteY57" fmla="*/ 626533 h 1058333"/>
              <a:gd name="connsiteX58" fmla="*/ 50800 w 5562600"/>
              <a:gd name="connsiteY58" fmla="*/ 626533 h 1058333"/>
              <a:gd name="connsiteX59" fmla="*/ 0 w 5562600"/>
              <a:gd name="connsiteY59" fmla="*/ 651933 h 1058333"/>
              <a:gd name="connsiteX60" fmla="*/ 0 w 5562600"/>
              <a:gd name="connsiteY60" fmla="*/ 651933 h 105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562600" h="1058333">
                <a:moveTo>
                  <a:pt x="8467" y="592666"/>
                </a:moveTo>
                <a:lnTo>
                  <a:pt x="67734" y="304800"/>
                </a:lnTo>
                <a:lnTo>
                  <a:pt x="127000" y="110066"/>
                </a:lnTo>
                <a:lnTo>
                  <a:pt x="237067" y="0"/>
                </a:lnTo>
                <a:lnTo>
                  <a:pt x="499534" y="16933"/>
                </a:lnTo>
                <a:lnTo>
                  <a:pt x="584200" y="16933"/>
                </a:lnTo>
                <a:lnTo>
                  <a:pt x="1032934" y="59266"/>
                </a:lnTo>
                <a:lnTo>
                  <a:pt x="1413934" y="59266"/>
                </a:lnTo>
                <a:lnTo>
                  <a:pt x="1718734" y="127000"/>
                </a:lnTo>
                <a:lnTo>
                  <a:pt x="1871134" y="93133"/>
                </a:lnTo>
                <a:lnTo>
                  <a:pt x="2260600" y="101600"/>
                </a:lnTo>
                <a:lnTo>
                  <a:pt x="2675467" y="143933"/>
                </a:lnTo>
                <a:lnTo>
                  <a:pt x="2954867" y="143933"/>
                </a:lnTo>
                <a:lnTo>
                  <a:pt x="3225800" y="143933"/>
                </a:lnTo>
                <a:lnTo>
                  <a:pt x="3564467" y="169333"/>
                </a:lnTo>
                <a:lnTo>
                  <a:pt x="3911600" y="228600"/>
                </a:lnTo>
                <a:lnTo>
                  <a:pt x="4191000" y="228600"/>
                </a:lnTo>
                <a:lnTo>
                  <a:pt x="4445000" y="254000"/>
                </a:lnTo>
                <a:lnTo>
                  <a:pt x="4732867" y="304800"/>
                </a:lnTo>
                <a:lnTo>
                  <a:pt x="4927600" y="414866"/>
                </a:lnTo>
                <a:lnTo>
                  <a:pt x="5012267" y="508000"/>
                </a:lnTo>
                <a:lnTo>
                  <a:pt x="5190067" y="397933"/>
                </a:lnTo>
                <a:lnTo>
                  <a:pt x="5249334" y="355600"/>
                </a:lnTo>
                <a:lnTo>
                  <a:pt x="5325534" y="397933"/>
                </a:lnTo>
                <a:lnTo>
                  <a:pt x="5427134" y="558800"/>
                </a:lnTo>
                <a:lnTo>
                  <a:pt x="5503334" y="778933"/>
                </a:lnTo>
                <a:lnTo>
                  <a:pt x="5562600" y="1058333"/>
                </a:lnTo>
                <a:lnTo>
                  <a:pt x="5367867" y="931333"/>
                </a:lnTo>
                <a:lnTo>
                  <a:pt x="5257800" y="889000"/>
                </a:lnTo>
                <a:lnTo>
                  <a:pt x="5139267" y="880533"/>
                </a:lnTo>
                <a:lnTo>
                  <a:pt x="5063067" y="880533"/>
                </a:lnTo>
                <a:lnTo>
                  <a:pt x="4927600" y="897466"/>
                </a:lnTo>
                <a:lnTo>
                  <a:pt x="4842934" y="880533"/>
                </a:lnTo>
                <a:lnTo>
                  <a:pt x="4749800" y="804333"/>
                </a:lnTo>
                <a:lnTo>
                  <a:pt x="4665134" y="762000"/>
                </a:lnTo>
                <a:lnTo>
                  <a:pt x="4521200" y="719666"/>
                </a:lnTo>
                <a:lnTo>
                  <a:pt x="4419600" y="719666"/>
                </a:lnTo>
                <a:lnTo>
                  <a:pt x="4275667" y="719666"/>
                </a:lnTo>
                <a:lnTo>
                  <a:pt x="4089400" y="711200"/>
                </a:lnTo>
                <a:lnTo>
                  <a:pt x="3903134" y="694266"/>
                </a:lnTo>
                <a:lnTo>
                  <a:pt x="3683000" y="694266"/>
                </a:lnTo>
                <a:lnTo>
                  <a:pt x="3403600" y="694266"/>
                </a:lnTo>
                <a:lnTo>
                  <a:pt x="3158067" y="685800"/>
                </a:lnTo>
                <a:lnTo>
                  <a:pt x="2760134" y="694266"/>
                </a:lnTo>
                <a:lnTo>
                  <a:pt x="2624667" y="736600"/>
                </a:lnTo>
                <a:lnTo>
                  <a:pt x="2446867" y="719666"/>
                </a:lnTo>
                <a:lnTo>
                  <a:pt x="2218267" y="677333"/>
                </a:lnTo>
                <a:lnTo>
                  <a:pt x="1964267" y="694266"/>
                </a:lnTo>
                <a:lnTo>
                  <a:pt x="1769534" y="770466"/>
                </a:lnTo>
                <a:lnTo>
                  <a:pt x="1549400" y="821266"/>
                </a:lnTo>
                <a:lnTo>
                  <a:pt x="1354667" y="838200"/>
                </a:lnTo>
                <a:lnTo>
                  <a:pt x="1185334" y="846666"/>
                </a:lnTo>
                <a:lnTo>
                  <a:pt x="1049867" y="795866"/>
                </a:lnTo>
                <a:lnTo>
                  <a:pt x="922867" y="753533"/>
                </a:lnTo>
                <a:lnTo>
                  <a:pt x="736600" y="711200"/>
                </a:lnTo>
                <a:lnTo>
                  <a:pt x="558800" y="685800"/>
                </a:lnTo>
                <a:lnTo>
                  <a:pt x="313267" y="643466"/>
                </a:lnTo>
                <a:lnTo>
                  <a:pt x="169334" y="626533"/>
                </a:lnTo>
                <a:lnTo>
                  <a:pt x="50800" y="626533"/>
                </a:lnTo>
                <a:lnTo>
                  <a:pt x="0" y="651933"/>
                </a:lnTo>
                <a:lnTo>
                  <a:pt x="0" y="651933"/>
                </a:lnTo>
              </a:path>
            </a:pathLst>
          </a:custGeom>
          <a:solidFill>
            <a:srgbClr val="FFFF00">
              <a:alpha val="63000"/>
            </a:srgb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7" name="Freeform 6"/>
          <p:cNvSpPr/>
          <p:nvPr/>
        </p:nvSpPr>
        <p:spPr>
          <a:xfrm>
            <a:off x="660400" y="2565400"/>
            <a:ext cx="889000" cy="736600"/>
          </a:xfrm>
          <a:custGeom>
            <a:avLst/>
            <a:gdLst>
              <a:gd name="connsiteX0" fmla="*/ 889000 w 889000"/>
              <a:gd name="connsiteY0" fmla="*/ 736600 h 736600"/>
              <a:gd name="connsiteX1" fmla="*/ 855133 w 889000"/>
              <a:gd name="connsiteY1" fmla="*/ 431800 h 736600"/>
              <a:gd name="connsiteX2" fmla="*/ 829733 w 889000"/>
              <a:gd name="connsiteY2" fmla="*/ 279400 h 736600"/>
              <a:gd name="connsiteX3" fmla="*/ 778933 w 889000"/>
              <a:gd name="connsiteY3" fmla="*/ 127000 h 736600"/>
              <a:gd name="connsiteX4" fmla="*/ 660400 w 889000"/>
              <a:gd name="connsiteY4" fmla="*/ 16933 h 736600"/>
              <a:gd name="connsiteX5" fmla="*/ 508000 w 889000"/>
              <a:gd name="connsiteY5" fmla="*/ 0 h 736600"/>
              <a:gd name="connsiteX6" fmla="*/ 381000 w 889000"/>
              <a:gd name="connsiteY6" fmla="*/ 0 h 736600"/>
              <a:gd name="connsiteX7" fmla="*/ 237067 w 889000"/>
              <a:gd name="connsiteY7" fmla="*/ 59267 h 736600"/>
              <a:gd name="connsiteX8" fmla="*/ 177800 w 889000"/>
              <a:gd name="connsiteY8" fmla="*/ 135467 h 736600"/>
              <a:gd name="connsiteX9" fmla="*/ 110067 w 889000"/>
              <a:gd name="connsiteY9" fmla="*/ 304800 h 736600"/>
              <a:gd name="connsiteX10" fmla="*/ 67733 w 889000"/>
              <a:gd name="connsiteY10" fmla="*/ 465667 h 736600"/>
              <a:gd name="connsiteX11" fmla="*/ 33867 w 889000"/>
              <a:gd name="connsiteY11" fmla="*/ 592667 h 736600"/>
              <a:gd name="connsiteX12" fmla="*/ 0 w 889000"/>
              <a:gd name="connsiteY12" fmla="*/ 702733 h 736600"/>
              <a:gd name="connsiteX13" fmla="*/ 203200 w 889000"/>
              <a:gd name="connsiteY13" fmla="*/ 719667 h 736600"/>
              <a:gd name="connsiteX14" fmla="*/ 431800 w 889000"/>
              <a:gd name="connsiteY14" fmla="*/ 719667 h 736600"/>
              <a:gd name="connsiteX15" fmla="*/ 592667 w 889000"/>
              <a:gd name="connsiteY15" fmla="*/ 711200 h 736600"/>
              <a:gd name="connsiteX16" fmla="*/ 592667 w 889000"/>
              <a:gd name="connsiteY16" fmla="*/ 711200 h 736600"/>
              <a:gd name="connsiteX17" fmla="*/ 753533 w 889000"/>
              <a:gd name="connsiteY17" fmla="*/ 685800 h 736600"/>
              <a:gd name="connsiteX18" fmla="*/ 855133 w 889000"/>
              <a:gd name="connsiteY18" fmla="*/ 685800 h 736600"/>
              <a:gd name="connsiteX19" fmla="*/ 889000 w 889000"/>
              <a:gd name="connsiteY19" fmla="*/ 68580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9000" h="736600">
                <a:moveTo>
                  <a:pt x="889000" y="736600"/>
                </a:moveTo>
                <a:lnTo>
                  <a:pt x="855133" y="431800"/>
                </a:lnTo>
                <a:lnTo>
                  <a:pt x="829733" y="279400"/>
                </a:lnTo>
                <a:lnTo>
                  <a:pt x="778933" y="127000"/>
                </a:lnTo>
                <a:lnTo>
                  <a:pt x="660400" y="16933"/>
                </a:lnTo>
                <a:lnTo>
                  <a:pt x="508000" y="0"/>
                </a:lnTo>
                <a:lnTo>
                  <a:pt x="381000" y="0"/>
                </a:lnTo>
                <a:lnTo>
                  <a:pt x="237067" y="59267"/>
                </a:lnTo>
                <a:lnTo>
                  <a:pt x="177800" y="135467"/>
                </a:lnTo>
                <a:lnTo>
                  <a:pt x="110067" y="304800"/>
                </a:lnTo>
                <a:lnTo>
                  <a:pt x="67733" y="465667"/>
                </a:lnTo>
                <a:lnTo>
                  <a:pt x="33867" y="592667"/>
                </a:lnTo>
                <a:lnTo>
                  <a:pt x="0" y="702733"/>
                </a:lnTo>
                <a:lnTo>
                  <a:pt x="203200" y="719667"/>
                </a:lnTo>
                <a:lnTo>
                  <a:pt x="431800" y="719667"/>
                </a:lnTo>
                <a:cubicBezTo>
                  <a:pt x="553087" y="709559"/>
                  <a:pt x="499416" y="711200"/>
                  <a:pt x="592667" y="711200"/>
                </a:cubicBezTo>
                <a:lnTo>
                  <a:pt x="592667" y="711200"/>
                </a:lnTo>
                <a:lnTo>
                  <a:pt x="753533" y="685800"/>
                </a:lnTo>
                <a:lnTo>
                  <a:pt x="855133" y="685800"/>
                </a:lnTo>
                <a:lnTo>
                  <a:pt x="889000" y="685800"/>
                </a:lnTo>
              </a:path>
            </a:pathLst>
          </a:custGeom>
          <a:solidFill>
            <a:srgbClr val="FFFF00">
              <a:alpha val="69000"/>
            </a:srgb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8" name="Freeform 7"/>
          <p:cNvSpPr/>
          <p:nvPr/>
        </p:nvSpPr>
        <p:spPr>
          <a:xfrm>
            <a:off x="7485063" y="3048000"/>
            <a:ext cx="1252537" cy="719138"/>
          </a:xfrm>
          <a:custGeom>
            <a:avLst/>
            <a:gdLst>
              <a:gd name="connsiteX0" fmla="*/ 0 w 1253067"/>
              <a:gd name="connsiteY0" fmla="*/ 719667 h 719667"/>
              <a:gd name="connsiteX1" fmla="*/ 203200 w 1253067"/>
              <a:gd name="connsiteY1" fmla="*/ 643467 h 719667"/>
              <a:gd name="connsiteX2" fmla="*/ 482600 w 1253067"/>
              <a:gd name="connsiteY2" fmla="*/ 635000 h 719667"/>
              <a:gd name="connsiteX3" fmla="*/ 736600 w 1253067"/>
              <a:gd name="connsiteY3" fmla="*/ 651933 h 719667"/>
              <a:gd name="connsiteX4" fmla="*/ 990600 w 1253067"/>
              <a:gd name="connsiteY4" fmla="*/ 702733 h 719667"/>
              <a:gd name="connsiteX5" fmla="*/ 1151467 w 1253067"/>
              <a:gd name="connsiteY5" fmla="*/ 702733 h 719667"/>
              <a:gd name="connsiteX6" fmla="*/ 1253067 w 1253067"/>
              <a:gd name="connsiteY6" fmla="*/ 702733 h 719667"/>
              <a:gd name="connsiteX7" fmla="*/ 1244600 w 1253067"/>
              <a:gd name="connsiteY7" fmla="*/ 76200 h 719667"/>
              <a:gd name="connsiteX8" fmla="*/ 1049867 w 1253067"/>
              <a:gd name="connsiteY8" fmla="*/ 42333 h 719667"/>
              <a:gd name="connsiteX9" fmla="*/ 846667 w 1253067"/>
              <a:gd name="connsiteY9" fmla="*/ 25400 h 719667"/>
              <a:gd name="connsiteX10" fmla="*/ 651934 w 1253067"/>
              <a:gd name="connsiteY10" fmla="*/ 16933 h 719667"/>
              <a:gd name="connsiteX11" fmla="*/ 491067 w 1253067"/>
              <a:gd name="connsiteY11" fmla="*/ 0 h 719667"/>
              <a:gd name="connsiteX12" fmla="*/ 330200 w 1253067"/>
              <a:gd name="connsiteY12" fmla="*/ 0 h 719667"/>
              <a:gd name="connsiteX13" fmla="*/ 211667 w 1253067"/>
              <a:gd name="connsiteY13" fmla="*/ 50800 h 719667"/>
              <a:gd name="connsiteX14" fmla="*/ 127000 w 1253067"/>
              <a:gd name="connsiteY14" fmla="*/ 237067 h 719667"/>
              <a:gd name="connsiteX15" fmla="*/ 76200 w 1253067"/>
              <a:gd name="connsiteY15" fmla="*/ 406400 h 719667"/>
              <a:gd name="connsiteX16" fmla="*/ 33867 w 1253067"/>
              <a:gd name="connsiteY16" fmla="*/ 567267 h 719667"/>
              <a:gd name="connsiteX17" fmla="*/ 0 w 1253067"/>
              <a:gd name="connsiteY17" fmla="*/ 719667 h 71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3067" h="719667">
                <a:moveTo>
                  <a:pt x="0" y="719667"/>
                </a:moveTo>
                <a:lnTo>
                  <a:pt x="203200" y="643467"/>
                </a:lnTo>
                <a:lnTo>
                  <a:pt x="482600" y="635000"/>
                </a:lnTo>
                <a:lnTo>
                  <a:pt x="736600" y="651933"/>
                </a:lnTo>
                <a:lnTo>
                  <a:pt x="990600" y="702733"/>
                </a:lnTo>
                <a:lnTo>
                  <a:pt x="1151467" y="702733"/>
                </a:lnTo>
                <a:lnTo>
                  <a:pt x="1253067" y="702733"/>
                </a:lnTo>
                <a:lnTo>
                  <a:pt x="1244600" y="76200"/>
                </a:lnTo>
                <a:lnTo>
                  <a:pt x="1049867" y="42333"/>
                </a:lnTo>
                <a:lnTo>
                  <a:pt x="846667" y="25400"/>
                </a:lnTo>
                <a:lnTo>
                  <a:pt x="651934" y="16933"/>
                </a:lnTo>
                <a:lnTo>
                  <a:pt x="491067" y="0"/>
                </a:lnTo>
                <a:lnTo>
                  <a:pt x="330200" y="0"/>
                </a:lnTo>
                <a:lnTo>
                  <a:pt x="211667" y="50800"/>
                </a:lnTo>
                <a:lnTo>
                  <a:pt x="127000" y="237067"/>
                </a:lnTo>
                <a:lnTo>
                  <a:pt x="76200" y="406400"/>
                </a:lnTo>
                <a:lnTo>
                  <a:pt x="33867" y="567267"/>
                </a:lnTo>
                <a:lnTo>
                  <a:pt x="0" y="719667"/>
                </a:lnTo>
                <a:close/>
              </a:path>
            </a:pathLst>
          </a:cu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Freeform 8"/>
          <p:cNvSpPr/>
          <p:nvPr/>
        </p:nvSpPr>
        <p:spPr>
          <a:xfrm>
            <a:off x="449263" y="3243263"/>
            <a:ext cx="7069137" cy="2395537"/>
          </a:xfrm>
          <a:custGeom>
            <a:avLst/>
            <a:gdLst>
              <a:gd name="connsiteX0" fmla="*/ 0 w 7069667"/>
              <a:gd name="connsiteY0" fmla="*/ 2396067 h 2396067"/>
              <a:gd name="connsiteX1" fmla="*/ 304800 w 7069667"/>
              <a:gd name="connsiteY1" fmla="*/ 2370667 h 2396067"/>
              <a:gd name="connsiteX2" fmla="*/ 440267 w 7069667"/>
              <a:gd name="connsiteY2" fmla="*/ 2379134 h 2396067"/>
              <a:gd name="connsiteX3" fmla="*/ 635000 w 7069667"/>
              <a:gd name="connsiteY3" fmla="*/ 2311400 h 2396067"/>
              <a:gd name="connsiteX4" fmla="*/ 812800 w 7069667"/>
              <a:gd name="connsiteY4" fmla="*/ 2260600 h 2396067"/>
              <a:gd name="connsiteX5" fmla="*/ 973667 w 7069667"/>
              <a:gd name="connsiteY5" fmla="*/ 2260600 h 2396067"/>
              <a:gd name="connsiteX6" fmla="*/ 1075267 w 7069667"/>
              <a:gd name="connsiteY6" fmla="*/ 2286000 h 2396067"/>
              <a:gd name="connsiteX7" fmla="*/ 1159934 w 7069667"/>
              <a:gd name="connsiteY7" fmla="*/ 2294467 h 2396067"/>
              <a:gd name="connsiteX8" fmla="*/ 1193800 w 7069667"/>
              <a:gd name="connsiteY8" fmla="*/ 2167467 h 2396067"/>
              <a:gd name="connsiteX9" fmla="*/ 1193800 w 7069667"/>
              <a:gd name="connsiteY9" fmla="*/ 2167467 h 2396067"/>
              <a:gd name="connsiteX10" fmla="*/ 1244600 w 7069667"/>
              <a:gd name="connsiteY10" fmla="*/ 2328334 h 2396067"/>
              <a:gd name="connsiteX11" fmla="*/ 1346200 w 7069667"/>
              <a:gd name="connsiteY11" fmla="*/ 2345267 h 2396067"/>
              <a:gd name="connsiteX12" fmla="*/ 1464734 w 7069667"/>
              <a:gd name="connsiteY12" fmla="*/ 2345267 h 2396067"/>
              <a:gd name="connsiteX13" fmla="*/ 1566334 w 7069667"/>
              <a:gd name="connsiteY13" fmla="*/ 2269067 h 2396067"/>
              <a:gd name="connsiteX14" fmla="*/ 1752600 w 7069667"/>
              <a:gd name="connsiteY14" fmla="*/ 2209800 h 2396067"/>
              <a:gd name="connsiteX15" fmla="*/ 2006600 w 7069667"/>
              <a:gd name="connsiteY15" fmla="*/ 2133600 h 2396067"/>
              <a:gd name="connsiteX16" fmla="*/ 2192867 w 7069667"/>
              <a:gd name="connsiteY16" fmla="*/ 2040467 h 2396067"/>
              <a:gd name="connsiteX17" fmla="*/ 2226734 w 7069667"/>
              <a:gd name="connsiteY17" fmla="*/ 1871134 h 2396067"/>
              <a:gd name="connsiteX18" fmla="*/ 2252134 w 7069667"/>
              <a:gd name="connsiteY18" fmla="*/ 1693334 h 2396067"/>
              <a:gd name="connsiteX19" fmla="*/ 2252134 w 7069667"/>
              <a:gd name="connsiteY19" fmla="*/ 1456267 h 2396067"/>
              <a:gd name="connsiteX20" fmla="*/ 2277534 w 7069667"/>
              <a:gd name="connsiteY20" fmla="*/ 1219200 h 2396067"/>
              <a:gd name="connsiteX21" fmla="*/ 2294467 w 7069667"/>
              <a:gd name="connsiteY21" fmla="*/ 999067 h 2396067"/>
              <a:gd name="connsiteX22" fmla="*/ 2319867 w 7069667"/>
              <a:gd name="connsiteY22" fmla="*/ 770467 h 2396067"/>
              <a:gd name="connsiteX23" fmla="*/ 2396067 w 7069667"/>
              <a:gd name="connsiteY23" fmla="*/ 694267 h 2396067"/>
              <a:gd name="connsiteX24" fmla="*/ 2548467 w 7069667"/>
              <a:gd name="connsiteY24" fmla="*/ 728134 h 2396067"/>
              <a:gd name="connsiteX25" fmla="*/ 2607734 w 7069667"/>
              <a:gd name="connsiteY25" fmla="*/ 821267 h 2396067"/>
              <a:gd name="connsiteX26" fmla="*/ 2633134 w 7069667"/>
              <a:gd name="connsiteY26" fmla="*/ 1024467 h 2396067"/>
              <a:gd name="connsiteX27" fmla="*/ 2641600 w 7069667"/>
              <a:gd name="connsiteY27" fmla="*/ 1244600 h 2396067"/>
              <a:gd name="connsiteX28" fmla="*/ 2633134 w 7069667"/>
              <a:gd name="connsiteY28" fmla="*/ 1566334 h 2396067"/>
              <a:gd name="connsiteX29" fmla="*/ 2683934 w 7069667"/>
              <a:gd name="connsiteY29" fmla="*/ 1803400 h 2396067"/>
              <a:gd name="connsiteX30" fmla="*/ 2717800 w 7069667"/>
              <a:gd name="connsiteY30" fmla="*/ 1888067 h 2396067"/>
              <a:gd name="connsiteX31" fmla="*/ 2819400 w 7069667"/>
              <a:gd name="connsiteY31" fmla="*/ 1862667 h 2396067"/>
              <a:gd name="connsiteX32" fmla="*/ 2937934 w 7069667"/>
              <a:gd name="connsiteY32" fmla="*/ 1845734 h 2396067"/>
              <a:gd name="connsiteX33" fmla="*/ 2997200 w 7069667"/>
              <a:gd name="connsiteY33" fmla="*/ 1786467 h 2396067"/>
              <a:gd name="connsiteX34" fmla="*/ 3039534 w 7069667"/>
              <a:gd name="connsiteY34" fmla="*/ 1549400 h 2396067"/>
              <a:gd name="connsiteX35" fmla="*/ 3031067 w 7069667"/>
              <a:gd name="connsiteY35" fmla="*/ 1388534 h 2396067"/>
              <a:gd name="connsiteX36" fmla="*/ 3039534 w 7069667"/>
              <a:gd name="connsiteY36" fmla="*/ 1261534 h 2396067"/>
              <a:gd name="connsiteX37" fmla="*/ 3064934 w 7069667"/>
              <a:gd name="connsiteY37" fmla="*/ 1151467 h 2396067"/>
              <a:gd name="connsiteX38" fmla="*/ 3124200 w 7069667"/>
              <a:gd name="connsiteY38" fmla="*/ 1092200 h 2396067"/>
              <a:gd name="connsiteX39" fmla="*/ 3293534 w 7069667"/>
              <a:gd name="connsiteY39" fmla="*/ 1066800 h 2396067"/>
              <a:gd name="connsiteX40" fmla="*/ 3505200 w 7069667"/>
              <a:gd name="connsiteY40" fmla="*/ 1075267 h 2396067"/>
              <a:gd name="connsiteX41" fmla="*/ 3691467 w 7069667"/>
              <a:gd name="connsiteY41" fmla="*/ 1083734 h 2396067"/>
              <a:gd name="connsiteX42" fmla="*/ 3818467 w 7069667"/>
              <a:gd name="connsiteY42" fmla="*/ 1100667 h 2396067"/>
              <a:gd name="connsiteX43" fmla="*/ 3835400 w 7069667"/>
              <a:gd name="connsiteY43" fmla="*/ 1151467 h 2396067"/>
              <a:gd name="connsiteX44" fmla="*/ 3877734 w 7069667"/>
              <a:gd name="connsiteY44" fmla="*/ 1185334 h 2396067"/>
              <a:gd name="connsiteX45" fmla="*/ 3877734 w 7069667"/>
              <a:gd name="connsiteY45" fmla="*/ 1286934 h 2396067"/>
              <a:gd name="connsiteX46" fmla="*/ 3877734 w 7069667"/>
              <a:gd name="connsiteY46" fmla="*/ 1422400 h 2396067"/>
              <a:gd name="connsiteX47" fmla="*/ 3886200 w 7069667"/>
              <a:gd name="connsiteY47" fmla="*/ 1507067 h 2396067"/>
              <a:gd name="connsiteX48" fmla="*/ 4089400 w 7069667"/>
              <a:gd name="connsiteY48" fmla="*/ 1405467 h 2396067"/>
              <a:gd name="connsiteX49" fmla="*/ 4275667 w 7069667"/>
              <a:gd name="connsiteY49" fmla="*/ 1346200 h 2396067"/>
              <a:gd name="connsiteX50" fmla="*/ 4436534 w 7069667"/>
              <a:gd name="connsiteY50" fmla="*/ 1346200 h 2396067"/>
              <a:gd name="connsiteX51" fmla="*/ 4605867 w 7069667"/>
              <a:gd name="connsiteY51" fmla="*/ 1354667 h 2396067"/>
              <a:gd name="connsiteX52" fmla="*/ 4936067 w 7069667"/>
              <a:gd name="connsiteY52" fmla="*/ 1320800 h 2396067"/>
              <a:gd name="connsiteX53" fmla="*/ 5113867 w 7069667"/>
              <a:gd name="connsiteY53" fmla="*/ 1295400 h 2396067"/>
              <a:gd name="connsiteX54" fmla="*/ 5342467 w 7069667"/>
              <a:gd name="connsiteY54" fmla="*/ 1202267 h 2396067"/>
              <a:gd name="connsiteX55" fmla="*/ 5545667 w 7069667"/>
              <a:gd name="connsiteY55" fmla="*/ 1159934 h 2396067"/>
              <a:gd name="connsiteX56" fmla="*/ 5748867 w 7069667"/>
              <a:gd name="connsiteY56" fmla="*/ 1143000 h 2396067"/>
              <a:gd name="connsiteX57" fmla="*/ 5875867 w 7069667"/>
              <a:gd name="connsiteY57" fmla="*/ 1202267 h 2396067"/>
              <a:gd name="connsiteX58" fmla="*/ 5985934 w 7069667"/>
              <a:gd name="connsiteY58" fmla="*/ 1261534 h 2396067"/>
              <a:gd name="connsiteX59" fmla="*/ 6104467 w 7069667"/>
              <a:gd name="connsiteY59" fmla="*/ 1159934 h 2396067"/>
              <a:gd name="connsiteX60" fmla="*/ 6206067 w 7069667"/>
              <a:gd name="connsiteY60" fmla="*/ 1066800 h 2396067"/>
              <a:gd name="connsiteX61" fmla="*/ 6316134 w 7069667"/>
              <a:gd name="connsiteY61" fmla="*/ 990600 h 2396067"/>
              <a:gd name="connsiteX62" fmla="*/ 6434667 w 7069667"/>
              <a:gd name="connsiteY62" fmla="*/ 982134 h 2396067"/>
              <a:gd name="connsiteX63" fmla="*/ 6536267 w 7069667"/>
              <a:gd name="connsiteY63" fmla="*/ 1109134 h 2396067"/>
              <a:gd name="connsiteX64" fmla="*/ 6646334 w 7069667"/>
              <a:gd name="connsiteY64" fmla="*/ 1371600 h 2396067"/>
              <a:gd name="connsiteX65" fmla="*/ 6756400 w 7069667"/>
              <a:gd name="connsiteY65" fmla="*/ 1557867 h 2396067"/>
              <a:gd name="connsiteX66" fmla="*/ 6917267 w 7069667"/>
              <a:gd name="connsiteY66" fmla="*/ 1667934 h 2396067"/>
              <a:gd name="connsiteX67" fmla="*/ 7069667 w 7069667"/>
              <a:gd name="connsiteY67" fmla="*/ 1744134 h 2396067"/>
              <a:gd name="connsiteX68" fmla="*/ 6900334 w 7069667"/>
              <a:gd name="connsiteY68" fmla="*/ 1143000 h 2396067"/>
              <a:gd name="connsiteX69" fmla="*/ 6756400 w 7069667"/>
              <a:gd name="connsiteY69" fmla="*/ 626534 h 2396067"/>
              <a:gd name="connsiteX70" fmla="*/ 6714067 w 7069667"/>
              <a:gd name="connsiteY70" fmla="*/ 474134 h 2396067"/>
              <a:gd name="connsiteX71" fmla="*/ 6527800 w 7069667"/>
              <a:gd name="connsiteY71" fmla="*/ 347134 h 2396067"/>
              <a:gd name="connsiteX72" fmla="*/ 6282267 w 7069667"/>
              <a:gd name="connsiteY72" fmla="*/ 279400 h 2396067"/>
              <a:gd name="connsiteX73" fmla="*/ 6138334 w 7069667"/>
              <a:gd name="connsiteY73" fmla="*/ 313267 h 2396067"/>
              <a:gd name="connsiteX74" fmla="*/ 5985934 w 7069667"/>
              <a:gd name="connsiteY74" fmla="*/ 296334 h 2396067"/>
              <a:gd name="connsiteX75" fmla="*/ 5799667 w 7069667"/>
              <a:gd name="connsiteY75" fmla="*/ 194734 h 2396067"/>
              <a:gd name="connsiteX76" fmla="*/ 5672667 w 7069667"/>
              <a:gd name="connsiteY76" fmla="*/ 127000 h 2396067"/>
              <a:gd name="connsiteX77" fmla="*/ 5240867 w 7069667"/>
              <a:gd name="connsiteY77" fmla="*/ 127000 h 2396067"/>
              <a:gd name="connsiteX78" fmla="*/ 4766734 w 7069667"/>
              <a:gd name="connsiteY78" fmla="*/ 110067 h 2396067"/>
              <a:gd name="connsiteX79" fmla="*/ 4258734 w 7069667"/>
              <a:gd name="connsiteY79" fmla="*/ 93134 h 2396067"/>
              <a:gd name="connsiteX80" fmla="*/ 3945467 w 7069667"/>
              <a:gd name="connsiteY80" fmla="*/ 118534 h 2396067"/>
              <a:gd name="connsiteX81" fmla="*/ 3767667 w 7069667"/>
              <a:gd name="connsiteY81" fmla="*/ 152400 h 2396067"/>
              <a:gd name="connsiteX82" fmla="*/ 3471334 w 7069667"/>
              <a:gd name="connsiteY82" fmla="*/ 118534 h 2396067"/>
              <a:gd name="connsiteX83" fmla="*/ 3208867 w 7069667"/>
              <a:gd name="connsiteY83" fmla="*/ 101600 h 2396067"/>
              <a:gd name="connsiteX84" fmla="*/ 2887134 w 7069667"/>
              <a:gd name="connsiteY84" fmla="*/ 186267 h 2396067"/>
              <a:gd name="connsiteX85" fmla="*/ 2531534 w 7069667"/>
              <a:gd name="connsiteY85" fmla="*/ 270934 h 2396067"/>
              <a:gd name="connsiteX86" fmla="*/ 2319867 w 7069667"/>
              <a:gd name="connsiteY86" fmla="*/ 270934 h 2396067"/>
              <a:gd name="connsiteX87" fmla="*/ 2040467 w 7069667"/>
              <a:gd name="connsiteY87" fmla="*/ 160867 h 2396067"/>
              <a:gd name="connsiteX88" fmla="*/ 1803400 w 7069667"/>
              <a:gd name="connsiteY88" fmla="*/ 110067 h 2396067"/>
              <a:gd name="connsiteX89" fmla="*/ 1557867 w 7069667"/>
              <a:gd name="connsiteY89" fmla="*/ 76200 h 2396067"/>
              <a:gd name="connsiteX90" fmla="*/ 1329267 w 7069667"/>
              <a:gd name="connsiteY90" fmla="*/ 33867 h 2396067"/>
              <a:gd name="connsiteX91" fmla="*/ 1159934 w 7069667"/>
              <a:gd name="connsiteY91" fmla="*/ 50800 h 2396067"/>
              <a:gd name="connsiteX92" fmla="*/ 1185334 w 7069667"/>
              <a:gd name="connsiteY92" fmla="*/ 186267 h 2396067"/>
              <a:gd name="connsiteX93" fmla="*/ 1244600 w 7069667"/>
              <a:gd name="connsiteY93" fmla="*/ 397934 h 2396067"/>
              <a:gd name="connsiteX94" fmla="*/ 1270000 w 7069667"/>
              <a:gd name="connsiteY94" fmla="*/ 626534 h 2396067"/>
              <a:gd name="connsiteX95" fmla="*/ 1286934 w 7069667"/>
              <a:gd name="connsiteY95" fmla="*/ 829734 h 2396067"/>
              <a:gd name="connsiteX96" fmla="*/ 1270000 w 7069667"/>
              <a:gd name="connsiteY96" fmla="*/ 1016000 h 2396067"/>
              <a:gd name="connsiteX97" fmla="*/ 1312334 w 7069667"/>
              <a:gd name="connsiteY97" fmla="*/ 1151467 h 2396067"/>
              <a:gd name="connsiteX98" fmla="*/ 1354667 w 7069667"/>
              <a:gd name="connsiteY98" fmla="*/ 1371600 h 2396067"/>
              <a:gd name="connsiteX99" fmla="*/ 1363134 w 7069667"/>
              <a:gd name="connsiteY99" fmla="*/ 1591734 h 2396067"/>
              <a:gd name="connsiteX100" fmla="*/ 1363134 w 7069667"/>
              <a:gd name="connsiteY100" fmla="*/ 1854200 h 2396067"/>
              <a:gd name="connsiteX101" fmla="*/ 1337734 w 7069667"/>
              <a:gd name="connsiteY101" fmla="*/ 1989667 h 2396067"/>
              <a:gd name="connsiteX102" fmla="*/ 1261534 w 7069667"/>
              <a:gd name="connsiteY102" fmla="*/ 1684867 h 2396067"/>
              <a:gd name="connsiteX103" fmla="*/ 1219200 w 7069667"/>
              <a:gd name="connsiteY103" fmla="*/ 1608667 h 2396067"/>
              <a:gd name="connsiteX104" fmla="*/ 1185334 w 7069667"/>
              <a:gd name="connsiteY104" fmla="*/ 1371600 h 2396067"/>
              <a:gd name="connsiteX105" fmla="*/ 1151467 w 7069667"/>
              <a:gd name="connsiteY105" fmla="*/ 1244600 h 2396067"/>
              <a:gd name="connsiteX106" fmla="*/ 1100667 w 7069667"/>
              <a:gd name="connsiteY106" fmla="*/ 1083734 h 2396067"/>
              <a:gd name="connsiteX107" fmla="*/ 1058334 w 7069667"/>
              <a:gd name="connsiteY107" fmla="*/ 872067 h 2396067"/>
              <a:gd name="connsiteX108" fmla="*/ 1041400 w 7069667"/>
              <a:gd name="connsiteY108" fmla="*/ 660400 h 2396067"/>
              <a:gd name="connsiteX109" fmla="*/ 1075267 w 7069667"/>
              <a:gd name="connsiteY109" fmla="*/ 499534 h 2396067"/>
              <a:gd name="connsiteX110" fmla="*/ 1075267 w 7069667"/>
              <a:gd name="connsiteY110" fmla="*/ 287867 h 2396067"/>
              <a:gd name="connsiteX111" fmla="*/ 1066800 w 7069667"/>
              <a:gd name="connsiteY111" fmla="*/ 50800 h 2396067"/>
              <a:gd name="connsiteX112" fmla="*/ 1066800 w 7069667"/>
              <a:gd name="connsiteY112" fmla="*/ 0 h 2396067"/>
              <a:gd name="connsiteX113" fmla="*/ 795867 w 7069667"/>
              <a:gd name="connsiteY113" fmla="*/ 42334 h 2396067"/>
              <a:gd name="connsiteX114" fmla="*/ 550334 w 7069667"/>
              <a:gd name="connsiteY114" fmla="*/ 42334 h 2396067"/>
              <a:gd name="connsiteX115" fmla="*/ 381000 w 7069667"/>
              <a:gd name="connsiteY115" fmla="*/ 42334 h 2396067"/>
              <a:gd name="connsiteX116" fmla="*/ 237067 w 7069667"/>
              <a:gd name="connsiteY116" fmla="*/ 42334 h 2396067"/>
              <a:gd name="connsiteX117" fmla="*/ 228600 w 7069667"/>
              <a:gd name="connsiteY117" fmla="*/ 42334 h 2396067"/>
              <a:gd name="connsiteX118" fmla="*/ 169334 w 7069667"/>
              <a:gd name="connsiteY118" fmla="*/ 228600 h 2396067"/>
              <a:gd name="connsiteX119" fmla="*/ 135467 w 7069667"/>
              <a:gd name="connsiteY119" fmla="*/ 313267 h 2396067"/>
              <a:gd name="connsiteX120" fmla="*/ 67734 w 7069667"/>
              <a:gd name="connsiteY120" fmla="*/ 330200 h 2396067"/>
              <a:gd name="connsiteX121" fmla="*/ 16934 w 7069667"/>
              <a:gd name="connsiteY121" fmla="*/ 313267 h 2396067"/>
              <a:gd name="connsiteX122" fmla="*/ 0 w 7069667"/>
              <a:gd name="connsiteY122" fmla="*/ 2396067 h 239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7069667" h="2396067">
                <a:moveTo>
                  <a:pt x="0" y="2396067"/>
                </a:moveTo>
                <a:lnTo>
                  <a:pt x="304800" y="2370667"/>
                </a:lnTo>
                <a:lnTo>
                  <a:pt x="440267" y="2379134"/>
                </a:lnTo>
                <a:lnTo>
                  <a:pt x="635000" y="2311400"/>
                </a:lnTo>
                <a:lnTo>
                  <a:pt x="812800" y="2260600"/>
                </a:lnTo>
                <a:lnTo>
                  <a:pt x="973667" y="2260600"/>
                </a:lnTo>
                <a:lnTo>
                  <a:pt x="1075267" y="2286000"/>
                </a:lnTo>
                <a:lnTo>
                  <a:pt x="1159934" y="2294467"/>
                </a:lnTo>
                <a:lnTo>
                  <a:pt x="1193800" y="2167467"/>
                </a:lnTo>
                <a:lnTo>
                  <a:pt x="1193800" y="2167467"/>
                </a:lnTo>
                <a:lnTo>
                  <a:pt x="1244600" y="2328334"/>
                </a:lnTo>
                <a:lnTo>
                  <a:pt x="1346200" y="2345267"/>
                </a:lnTo>
                <a:lnTo>
                  <a:pt x="1464734" y="2345267"/>
                </a:lnTo>
                <a:lnTo>
                  <a:pt x="1566334" y="2269067"/>
                </a:lnTo>
                <a:lnTo>
                  <a:pt x="1752600" y="2209800"/>
                </a:lnTo>
                <a:lnTo>
                  <a:pt x="2006600" y="2133600"/>
                </a:lnTo>
                <a:lnTo>
                  <a:pt x="2192867" y="2040467"/>
                </a:lnTo>
                <a:lnTo>
                  <a:pt x="2226734" y="1871134"/>
                </a:lnTo>
                <a:lnTo>
                  <a:pt x="2252134" y="1693334"/>
                </a:lnTo>
                <a:lnTo>
                  <a:pt x="2252134" y="1456267"/>
                </a:lnTo>
                <a:lnTo>
                  <a:pt x="2277534" y="1219200"/>
                </a:lnTo>
                <a:lnTo>
                  <a:pt x="2294467" y="999067"/>
                </a:lnTo>
                <a:lnTo>
                  <a:pt x="2319867" y="770467"/>
                </a:lnTo>
                <a:lnTo>
                  <a:pt x="2396067" y="694267"/>
                </a:lnTo>
                <a:lnTo>
                  <a:pt x="2548467" y="728134"/>
                </a:lnTo>
                <a:lnTo>
                  <a:pt x="2607734" y="821267"/>
                </a:lnTo>
                <a:lnTo>
                  <a:pt x="2633134" y="1024467"/>
                </a:lnTo>
                <a:lnTo>
                  <a:pt x="2641600" y="1244600"/>
                </a:lnTo>
                <a:lnTo>
                  <a:pt x="2633134" y="1566334"/>
                </a:lnTo>
                <a:lnTo>
                  <a:pt x="2683934" y="1803400"/>
                </a:lnTo>
                <a:lnTo>
                  <a:pt x="2717800" y="1888067"/>
                </a:lnTo>
                <a:lnTo>
                  <a:pt x="2819400" y="1862667"/>
                </a:lnTo>
                <a:lnTo>
                  <a:pt x="2937934" y="1845734"/>
                </a:lnTo>
                <a:lnTo>
                  <a:pt x="2997200" y="1786467"/>
                </a:lnTo>
                <a:lnTo>
                  <a:pt x="3039534" y="1549400"/>
                </a:lnTo>
                <a:lnTo>
                  <a:pt x="3031067" y="1388534"/>
                </a:lnTo>
                <a:lnTo>
                  <a:pt x="3039534" y="1261534"/>
                </a:lnTo>
                <a:lnTo>
                  <a:pt x="3064934" y="1151467"/>
                </a:lnTo>
                <a:lnTo>
                  <a:pt x="3124200" y="1092200"/>
                </a:lnTo>
                <a:lnTo>
                  <a:pt x="3293534" y="1066800"/>
                </a:lnTo>
                <a:lnTo>
                  <a:pt x="3505200" y="1075267"/>
                </a:lnTo>
                <a:lnTo>
                  <a:pt x="3691467" y="1083734"/>
                </a:lnTo>
                <a:lnTo>
                  <a:pt x="3818467" y="1100667"/>
                </a:lnTo>
                <a:lnTo>
                  <a:pt x="3835400" y="1151467"/>
                </a:lnTo>
                <a:lnTo>
                  <a:pt x="3877734" y="1185334"/>
                </a:lnTo>
                <a:lnTo>
                  <a:pt x="3877734" y="1286934"/>
                </a:lnTo>
                <a:lnTo>
                  <a:pt x="3877734" y="1422400"/>
                </a:lnTo>
                <a:lnTo>
                  <a:pt x="3886200" y="1507067"/>
                </a:lnTo>
                <a:lnTo>
                  <a:pt x="4089400" y="1405467"/>
                </a:lnTo>
                <a:lnTo>
                  <a:pt x="4275667" y="1346200"/>
                </a:lnTo>
                <a:lnTo>
                  <a:pt x="4436534" y="1346200"/>
                </a:lnTo>
                <a:lnTo>
                  <a:pt x="4605867" y="1354667"/>
                </a:lnTo>
                <a:lnTo>
                  <a:pt x="4936067" y="1320800"/>
                </a:lnTo>
                <a:lnTo>
                  <a:pt x="5113867" y="1295400"/>
                </a:lnTo>
                <a:lnTo>
                  <a:pt x="5342467" y="1202267"/>
                </a:lnTo>
                <a:lnTo>
                  <a:pt x="5545667" y="1159934"/>
                </a:lnTo>
                <a:lnTo>
                  <a:pt x="5748867" y="1143000"/>
                </a:lnTo>
                <a:lnTo>
                  <a:pt x="5875867" y="1202267"/>
                </a:lnTo>
                <a:lnTo>
                  <a:pt x="5985934" y="1261534"/>
                </a:lnTo>
                <a:lnTo>
                  <a:pt x="6104467" y="1159934"/>
                </a:lnTo>
                <a:lnTo>
                  <a:pt x="6206067" y="1066800"/>
                </a:lnTo>
                <a:lnTo>
                  <a:pt x="6316134" y="990600"/>
                </a:lnTo>
                <a:lnTo>
                  <a:pt x="6434667" y="982134"/>
                </a:lnTo>
                <a:lnTo>
                  <a:pt x="6536267" y="1109134"/>
                </a:lnTo>
                <a:lnTo>
                  <a:pt x="6646334" y="1371600"/>
                </a:lnTo>
                <a:lnTo>
                  <a:pt x="6756400" y="1557867"/>
                </a:lnTo>
                <a:lnTo>
                  <a:pt x="6917267" y="1667934"/>
                </a:lnTo>
                <a:lnTo>
                  <a:pt x="7069667" y="1744134"/>
                </a:lnTo>
                <a:lnTo>
                  <a:pt x="6900334" y="1143000"/>
                </a:lnTo>
                <a:lnTo>
                  <a:pt x="6756400" y="626534"/>
                </a:lnTo>
                <a:lnTo>
                  <a:pt x="6714067" y="474134"/>
                </a:lnTo>
                <a:lnTo>
                  <a:pt x="6527800" y="347134"/>
                </a:lnTo>
                <a:lnTo>
                  <a:pt x="6282267" y="279400"/>
                </a:lnTo>
                <a:lnTo>
                  <a:pt x="6138334" y="313267"/>
                </a:lnTo>
                <a:lnTo>
                  <a:pt x="5985934" y="296334"/>
                </a:lnTo>
                <a:lnTo>
                  <a:pt x="5799667" y="194734"/>
                </a:lnTo>
                <a:lnTo>
                  <a:pt x="5672667" y="127000"/>
                </a:lnTo>
                <a:lnTo>
                  <a:pt x="5240867" y="127000"/>
                </a:lnTo>
                <a:lnTo>
                  <a:pt x="4766734" y="110067"/>
                </a:lnTo>
                <a:lnTo>
                  <a:pt x="4258734" y="93134"/>
                </a:lnTo>
                <a:lnTo>
                  <a:pt x="3945467" y="118534"/>
                </a:lnTo>
                <a:lnTo>
                  <a:pt x="3767667" y="152400"/>
                </a:lnTo>
                <a:lnTo>
                  <a:pt x="3471334" y="118534"/>
                </a:lnTo>
                <a:lnTo>
                  <a:pt x="3208867" y="101600"/>
                </a:lnTo>
                <a:lnTo>
                  <a:pt x="2887134" y="186267"/>
                </a:lnTo>
                <a:lnTo>
                  <a:pt x="2531534" y="270934"/>
                </a:lnTo>
                <a:lnTo>
                  <a:pt x="2319867" y="270934"/>
                </a:lnTo>
                <a:lnTo>
                  <a:pt x="2040467" y="160867"/>
                </a:lnTo>
                <a:lnTo>
                  <a:pt x="1803400" y="110067"/>
                </a:lnTo>
                <a:lnTo>
                  <a:pt x="1557867" y="76200"/>
                </a:lnTo>
                <a:lnTo>
                  <a:pt x="1329267" y="33867"/>
                </a:lnTo>
                <a:lnTo>
                  <a:pt x="1159934" y="50800"/>
                </a:lnTo>
                <a:lnTo>
                  <a:pt x="1185334" y="186267"/>
                </a:lnTo>
                <a:lnTo>
                  <a:pt x="1244600" y="397934"/>
                </a:lnTo>
                <a:lnTo>
                  <a:pt x="1270000" y="626534"/>
                </a:lnTo>
                <a:lnTo>
                  <a:pt x="1286934" y="829734"/>
                </a:lnTo>
                <a:lnTo>
                  <a:pt x="1270000" y="1016000"/>
                </a:lnTo>
                <a:lnTo>
                  <a:pt x="1312334" y="1151467"/>
                </a:lnTo>
                <a:lnTo>
                  <a:pt x="1354667" y="1371600"/>
                </a:lnTo>
                <a:lnTo>
                  <a:pt x="1363134" y="1591734"/>
                </a:lnTo>
                <a:lnTo>
                  <a:pt x="1363134" y="1854200"/>
                </a:lnTo>
                <a:lnTo>
                  <a:pt x="1337734" y="1989667"/>
                </a:lnTo>
                <a:lnTo>
                  <a:pt x="1261534" y="1684867"/>
                </a:lnTo>
                <a:cubicBezTo>
                  <a:pt x="1217704" y="1614741"/>
                  <a:pt x="1219200" y="1643759"/>
                  <a:pt x="1219200" y="1608667"/>
                </a:cubicBezTo>
                <a:lnTo>
                  <a:pt x="1185334" y="1371600"/>
                </a:lnTo>
                <a:lnTo>
                  <a:pt x="1151467" y="1244600"/>
                </a:lnTo>
                <a:lnTo>
                  <a:pt x="1100667" y="1083734"/>
                </a:lnTo>
                <a:lnTo>
                  <a:pt x="1058334" y="872067"/>
                </a:lnTo>
                <a:lnTo>
                  <a:pt x="1041400" y="660400"/>
                </a:lnTo>
                <a:lnTo>
                  <a:pt x="1075267" y="499534"/>
                </a:lnTo>
                <a:lnTo>
                  <a:pt x="1075267" y="287867"/>
                </a:lnTo>
                <a:lnTo>
                  <a:pt x="1066800" y="50800"/>
                </a:lnTo>
                <a:lnTo>
                  <a:pt x="1066800" y="0"/>
                </a:lnTo>
                <a:lnTo>
                  <a:pt x="795867" y="42334"/>
                </a:lnTo>
                <a:lnTo>
                  <a:pt x="550334" y="42334"/>
                </a:lnTo>
                <a:lnTo>
                  <a:pt x="381000" y="42334"/>
                </a:lnTo>
                <a:lnTo>
                  <a:pt x="237067" y="42334"/>
                </a:lnTo>
                <a:lnTo>
                  <a:pt x="228600" y="42334"/>
                </a:lnTo>
                <a:lnTo>
                  <a:pt x="169334" y="228600"/>
                </a:lnTo>
                <a:lnTo>
                  <a:pt x="135467" y="313267"/>
                </a:lnTo>
                <a:lnTo>
                  <a:pt x="67734" y="330200"/>
                </a:lnTo>
                <a:lnTo>
                  <a:pt x="16934" y="313267"/>
                </a:lnTo>
                <a:lnTo>
                  <a:pt x="0" y="2396067"/>
                </a:lnTo>
                <a:close/>
              </a:path>
            </a:pathLst>
          </a:custGeom>
          <a:solidFill>
            <a:srgbClr val="FFC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 name="Freeform 9"/>
          <p:cNvSpPr/>
          <p:nvPr/>
        </p:nvSpPr>
        <p:spPr>
          <a:xfrm>
            <a:off x="7383463" y="3683000"/>
            <a:ext cx="1362075" cy="1397000"/>
          </a:xfrm>
          <a:custGeom>
            <a:avLst/>
            <a:gdLst>
              <a:gd name="connsiteX0" fmla="*/ 118534 w 1363134"/>
              <a:gd name="connsiteY0" fmla="*/ 84667 h 1397000"/>
              <a:gd name="connsiteX1" fmla="*/ 0 w 1363134"/>
              <a:gd name="connsiteY1" fmla="*/ 423333 h 1397000"/>
              <a:gd name="connsiteX2" fmla="*/ 59267 w 1363134"/>
              <a:gd name="connsiteY2" fmla="*/ 541867 h 1397000"/>
              <a:gd name="connsiteX3" fmla="*/ 93134 w 1363134"/>
              <a:gd name="connsiteY3" fmla="*/ 753533 h 1397000"/>
              <a:gd name="connsiteX4" fmla="*/ 186267 w 1363134"/>
              <a:gd name="connsiteY4" fmla="*/ 1219200 h 1397000"/>
              <a:gd name="connsiteX5" fmla="*/ 254000 w 1363134"/>
              <a:gd name="connsiteY5" fmla="*/ 1397000 h 1397000"/>
              <a:gd name="connsiteX6" fmla="*/ 397934 w 1363134"/>
              <a:gd name="connsiteY6" fmla="*/ 1329267 h 1397000"/>
              <a:gd name="connsiteX7" fmla="*/ 550334 w 1363134"/>
              <a:gd name="connsiteY7" fmla="*/ 1286933 h 1397000"/>
              <a:gd name="connsiteX8" fmla="*/ 736600 w 1363134"/>
              <a:gd name="connsiteY8" fmla="*/ 1286933 h 1397000"/>
              <a:gd name="connsiteX9" fmla="*/ 872067 w 1363134"/>
              <a:gd name="connsiteY9" fmla="*/ 1346200 h 1397000"/>
              <a:gd name="connsiteX10" fmla="*/ 990600 w 1363134"/>
              <a:gd name="connsiteY10" fmla="*/ 1388533 h 1397000"/>
              <a:gd name="connsiteX11" fmla="*/ 1278467 w 1363134"/>
              <a:gd name="connsiteY11" fmla="*/ 1397000 h 1397000"/>
              <a:gd name="connsiteX12" fmla="*/ 1363134 w 1363134"/>
              <a:gd name="connsiteY12" fmla="*/ 1371600 h 1397000"/>
              <a:gd name="connsiteX13" fmla="*/ 1354667 w 1363134"/>
              <a:gd name="connsiteY13" fmla="*/ 59267 h 1397000"/>
              <a:gd name="connsiteX14" fmla="*/ 1219200 w 1363134"/>
              <a:gd name="connsiteY14" fmla="*/ 67733 h 1397000"/>
              <a:gd name="connsiteX15" fmla="*/ 999067 w 1363134"/>
              <a:gd name="connsiteY15" fmla="*/ 67733 h 1397000"/>
              <a:gd name="connsiteX16" fmla="*/ 821267 w 1363134"/>
              <a:gd name="connsiteY16" fmla="*/ 8467 h 1397000"/>
              <a:gd name="connsiteX17" fmla="*/ 575734 w 1363134"/>
              <a:gd name="connsiteY17" fmla="*/ 0 h 1397000"/>
              <a:gd name="connsiteX18" fmla="*/ 355600 w 1363134"/>
              <a:gd name="connsiteY18" fmla="*/ 8467 h 1397000"/>
              <a:gd name="connsiteX19" fmla="*/ 169334 w 1363134"/>
              <a:gd name="connsiteY19" fmla="*/ 59267 h 1397000"/>
              <a:gd name="connsiteX20" fmla="*/ 118534 w 1363134"/>
              <a:gd name="connsiteY20" fmla="*/ 84667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63134" h="1397000">
                <a:moveTo>
                  <a:pt x="118534" y="84667"/>
                </a:moveTo>
                <a:lnTo>
                  <a:pt x="0" y="423333"/>
                </a:lnTo>
                <a:lnTo>
                  <a:pt x="59267" y="541867"/>
                </a:lnTo>
                <a:lnTo>
                  <a:pt x="93134" y="753533"/>
                </a:lnTo>
                <a:lnTo>
                  <a:pt x="186267" y="1219200"/>
                </a:lnTo>
                <a:lnTo>
                  <a:pt x="254000" y="1397000"/>
                </a:lnTo>
                <a:lnTo>
                  <a:pt x="397934" y="1329267"/>
                </a:lnTo>
                <a:lnTo>
                  <a:pt x="550334" y="1286933"/>
                </a:lnTo>
                <a:lnTo>
                  <a:pt x="736600" y="1286933"/>
                </a:lnTo>
                <a:lnTo>
                  <a:pt x="872067" y="1346200"/>
                </a:lnTo>
                <a:lnTo>
                  <a:pt x="990600" y="1388533"/>
                </a:lnTo>
                <a:lnTo>
                  <a:pt x="1278467" y="1397000"/>
                </a:lnTo>
                <a:lnTo>
                  <a:pt x="1363134" y="1371600"/>
                </a:lnTo>
                <a:cubicBezTo>
                  <a:pt x="1360312" y="934156"/>
                  <a:pt x="1357489" y="496711"/>
                  <a:pt x="1354667" y="59267"/>
                </a:cubicBezTo>
                <a:lnTo>
                  <a:pt x="1219200" y="67733"/>
                </a:lnTo>
                <a:lnTo>
                  <a:pt x="999067" y="67733"/>
                </a:lnTo>
                <a:lnTo>
                  <a:pt x="821267" y="8467"/>
                </a:lnTo>
                <a:lnTo>
                  <a:pt x="575734" y="0"/>
                </a:lnTo>
                <a:lnTo>
                  <a:pt x="355600" y="8467"/>
                </a:lnTo>
                <a:lnTo>
                  <a:pt x="169334" y="59267"/>
                </a:lnTo>
                <a:lnTo>
                  <a:pt x="118534" y="84667"/>
                </a:lnTo>
                <a:close/>
              </a:path>
            </a:pathLst>
          </a:cu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Freeform 10"/>
          <p:cNvSpPr/>
          <p:nvPr/>
        </p:nvSpPr>
        <p:spPr>
          <a:xfrm>
            <a:off x="457200" y="4241800"/>
            <a:ext cx="8288338" cy="1905000"/>
          </a:xfrm>
          <a:custGeom>
            <a:avLst/>
            <a:gdLst>
              <a:gd name="connsiteX0" fmla="*/ 16933 w 8288867"/>
              <a:gd name="connsiteY0" fmla="*/ 1625600 h 1905000"/>
              <a:gd name="connsiteX1" fmla="*/ 296333 w 8288867"/>
              <a:gd name="connsiteY1" fmla="*/ 1634067 h 1905000"/>
              <a:gd name="connsiteX2" fmla="*/ 364067 w 8288867"/>
              <a:gd name="connsiteY2" fmla="*/ 1718733 h 1905000"/>
              <a:gd name="connsiteX3" fmla="*/ 508000 w 8288867"/>
              <a:gd name="connsiteY3" fmla="*/ 1676400 h 1905000"/>
              <a:gd name="connsiteX4" fmla="*/ 618067 w 8288867"/>
              <a:gd name="connsiteY4" fmla="*/ 1591733 h 1905000"/>
              <a:gd name="connsiteX5" fmla="*/ 778933 w 8288867"/>
              <a:gd name="connsiteY5" fmla="*/ 1524000 h 1905000"/>
              <a:gd name="connsiteX6" fmla="*/ 999067 w 8288867"/>
              <a:gd name="connsiteY6" fmla="*/ 1524000 h 1905000"/>
              <a:gd name="connsiteX7" fmla="*/ 1126067 w 8288867"/>
              <a:gd name="connsiteY7" fmla="*/ 1498600 h 1905000"/>
              <a:gd name="connsiteX8" fmla="*/ 1185333 w 8288867"/>
              <a:gd name="connsiteY8" fmla="*/ 1490133 h 1905000"/>
              <a:gd name="connsiteX9" fmla="*/ 1312333 w 8288867"/>
              <a:gd name="connsiteY9" fmla="*/ 1481667 h 1905000"/>
              <a:gd name="connsiteX10" fmla="*/ 1413933 w 8288867"/>
              <a:gd name="connsiteY10" fmla="*/ 1447800 h 1905000"/>
              <a:gd name="connsiteX11" fmla="*/ 1591733 w 8288867"/>
              <a:gd name="connsiteY11" fmla="*/ 1498600 h 1905000"/>
              <a:gd name="connsiteX12" fmla="*/ 1667933 w 8288867"/>
              <a:gd name="connsiteY12" fmla="*/ 1608667 h 1905000"/>
              <a:gd name="connsiteX13" fmla="*/ 1727200 w 8288867"/>
              <a:gd name="connsiteY13" fmla="*/ 1752600 h 1905000"/>
              <a:gd name="connsiteX14" fmla="*/ 1778000 w 8288867"/>
              <a:gd name="connsiteY14" fmla="*/ 1905000 h 1905000"/>
              <a:gd name="connsiteX15" fmla="*/ 1955800 w 8288867"/>
              <a:gd name="connsiteY15" fmla="*/ 1896533 h 1905000"/>
              <a:gd name="connsiteX16" fmla="*/ 2065867 w 8288867"/>
              <a:gd name="connsiteY16" fmla="*/ 1803400 h 1905000"/>
              <a:gd name="connsiteX17" fmla="*/ 2133600 w 8288867"/>
              <a:gd name="connsiteY17" fmla="*/ 1710267 h 1905000"/>
              <a:gd name="connsiteX18" fmla="*/ 2184400 w 8288867"/>
              <a:gd name="connsiteY18" fmla="*/ 1634067 h 1905000"/>
              <a:gd name="connsiteX19" fmla="*/ 2184400 w 8288867"/>
              <a:gd name="connsiteY19" fmla="*/ 1634067 h 1905000"/>
              <a:gd name="connsiteX20" fmla="*/ 2345267 w 8288867"/>
              <a:gd name="connsiteY20" fmla="*/ 1481667 h 1905000"/>
              <a:gd name="connsiteX21" fmla="*/ 2463800 w 8288867"/>
              <a:gd name="connsiteY21" fmla="*/ 1413933 h 1905000"/>
              <a:gd name="connsiteX22" fmla="*/ 2641600 w 8288867"/>
              <a:gd name="connsiteY22" fmla="*/ 1320800 h 1905000"/>
              <a:gd name="connsiteX23" fmla="*/ 2878667 w 8288867"/>
              <a:gd name="connsiteY23" fmla="*/ 1286933 h 1905000"/>
              <a:gd name="connsiteX24" fmla="*/ 3064933 w 8288867"/>
              <a:gd name="connsiteY24" fmla="*/ 1253067 h 1905000"/>
              <a:gd name="connsiteX25" fmla="*/ 3259667 w 8288867"/>
              <a:gd name="connsiteY25" fmla="*/ 1202267 h 1905000"/>
              <a:gd name="connsiteX26" fmla="*/ 3556000 w 8288867"/>
              <a:gd name="connsiteY26" fmla="*/ 1244600 h 1905000"/>
              <a:gd name="connsiteX27" fmla="*/ 3666067 w 8288867"/>
              <a:gd name="connsiteY27" fmla="*/ 1244600 h 1905000"/>
              <a:gd name="connsiteX28" fmla="*/ 3886200 w 8288867"/>
              <a:gd name="connsiteY28" fmla="*/ 1261533 h 1905000"/>
              <a:gd name="connsiteX29" fmla="*/ 4038600 w 8288867"/>
              <a:gd name="connsiteY29" fmla="*/ 1261533 h 1905000"/>
              <a:gd name="connsiteX30" fmla="*/ 4148667 w 8288867"/>
              <a:gd name="connsiteY30" fmla="*/ 1159933 h 1905000"/>
              <a:gd name="connsiteX31" fmla="*/ 4216400 w 8288867"/>
              <a:gd name="connsiteY31" fmla="*/ 999067 h 1905000"/>
              <a:gd name="connsiteX32" fmla="*/ 4301067 w 8288867"/>
              <a:gd name="connsiteY32" fmla="*/ 855133 h 1905000"/>
              <a:gd name="connsiteX33" fmla="*/ 4368800 w 8288867"/>
              <a:gd name="connsiteY33" fmla="*/ 812800 h 1905000"/>
              <a:gd name="connsiteX34" fmla="*/ 4487333 w 8288867"/>
              <a:gd name="connsiteY34" fmla="*/ 812800 h 1905000"/>
              <a:gd name="connsiteX35" fmla="*/ 4622800 w 8288867"/>
              <a:gd name="connsiteY35" fmla="*/ 821267 h 1905000"/>
              <a:gd name="connsiteX36" fmla="*/ 4707467 w 8288867"/>
              <a:gd name="connsiteY36" fmla="*/ 838200 h 1905000"/>
              <a:gd name="connsiteX37" fmla="*/ 4800600 w 8288867"/>
              <a:gd name="connsiteY37" fmla="*/ 821267 h 1905000"/>
              <a:gd name="connsiteX38" fmla="*/ 4876800 w 8288867"/>
              <a:gd name="connsiteY38" fmla="*/ 719667 h 1905000"/>
              <a:gd name="connsiteX39" fmla="*/ 4834467 w 8288867"/>
              <a:gd name="connsiteY39" fmla="*/ 516467 h 1905000"/>
              <a:gd name="connsiteX40" fmla="*/ 4936067 w 8288867"/>
              <a:gd name="connsiteY40" fmla="*/ 482600 h 1905000"/>
              <a:gd name="connsiteX41" fmla="*/ 5037667 w 8288867"/>
              <a:gd name="connsiteY41" fmla="*/ 457200 h 1905000"/>
              <a:gd name="connsiteX42" fmla="*/ 5147733 w 8288867"/>
              <a:gd name="connsiteY42" fmla="*/ 381000 h 1905000"/>
              <a:gd name="connsiteX43" fmla="*/ 5240867 w 8288867"/>
              <a:gd name="connsiteY43" fmla="*/ 431800 h 1905000"/>
              <a:gd name="connsiteX44" fmla="*/ 5283200 w 8288867"/>
              <a:gd name="connsiteY44" fmla="*/ 355600 h 1905000"/>
              <a:gd name="connsiteX45" fmla="*/ 5291667 w 8288867"/>
              <a:gd name="connsiteY45" fmla="*/ 279400 h 1905000"/>
              <a:gd name="connsiteX46" fmla="*/ 5401733 w 8288867"/>
              <a:gd name="connsiteY46" fmla="*/ 245533 h 1905000"/>
              <a:gd name="connsiteX47" fmla="*/ 5469467 w 8288867"/>
              <a:gd name="connsiteY47" fmla="*/ 321733 h 1905000"/>
              <a:gd name="connsiteX48" fmla="*/ 5545667 w 8288867"/>
              <a:gd name="connsiteY48" fmla="*/ 321733 h 1905000"/>
              <a:gd name="connsiteX49" fmla="*/ 5604933 w 8288867"/>
              <a:gd name="connsiteY49" fmla="*/ 262467 h 1905000"/>
              <a:gd name="connsiteX50" fmla="*/ 5664200 w 8288867"/>
              <a:gd name="connsiteY50" fmla="*/ 220133 h 1905000"/>
              <a:gd name="connsiteX51" fmla="*/ 5765800 w 8288867"/>
              <a:gd name="connsiteY51" fmla="*/ 220133 h 1905000"/>
              <a:gd name="connsiteX52" fmla="*/ 5833533 w 8288867"/>
              <a:gd name="connsiteY52" fmla="*/ 262467 h 1905000"/>
              <a:gd name="connsiteX53" fmla="*/ 5875867 w 8288867"/>
              <a:gd name="connsiteY53" fmla="*/ 262467 h 1905000"/>
              <a:gd name="connsiteX54" fmla="*/ 5926667 w 8288867"/>
              <a:gd name="connsiteY54" fmla="*/ 381000 h 1905000"/>
              <a:gd name="connsiteX55" fmla="*/ 6019800 w 8288867"/>
              <a:gd name="connsiteY55" fmla="*/ 389467 h 1905000"/>
              <a:gd name="connsiteX56" fmla="*/ 6121400 w 8288867"/>
              <a:gd name="connsiteY56" fmla="*/ 347133 h 1905000"/>
              <a:gd name="connsiteX57" fmla="*/ 6163733 w 8288867"/>
              <a:gd name="connsiteY57" fmla="*/ 296333 h 1905000"/>
              <a:gd name="connsiteX58" fmla="*/ 6248400 w 8288867"/>
              <a:gd name="connsiteY58" fmla="*/ 220133 h 1905000"/>
              <a:gd name="connsiteX59" fmla="*/ 6324600 w 8288867"/>
              <a:gd name="connsiteY59" fmla="*/ 160867 h 1905000"/>
              <a:gd name="connsiteX60" fmla="*/ 6451600 w 8288867"/>
              <a:gd name="connsiteY60" fmla="*/ 160867 h 1905000"/>
              <a:gd name="connsiteX61" fmla="*/ 6485467 w 8288867"/>
              <a:gd name="connsiteY61" fmla="*/ 270933 h 1905000"/>
              <a:gd name="connsiteX62" fmla="*/ 6493933 w 8288867"/>
              <a:gd name="connsiteY62" fmla="*/ 372533 h 1905000"/>
              <a:gd name="connsiteX63" fmla="*/ 6519333 w 8288867"/>
              <a:gd name="connsiteY63" fmla="*/ 448733 h 1905000"/>
              <a:gd name="connsiteX64" fmla="*/ 6519333 w 8288867"/>
              <a:gd name="connsiteY64" fmla="*/ 592667 h 1905000"/>
              <a:gd name="connsiteX65" fmla="*/ 6502400 w 8288867"/>
              <a:gd name="connsiteY65" fmla="*/ 736600 h 1905000"/>
              <a:gd name="connsiteX66" fmla="*/ 6544733 w 8288867"/>
              <a:gd name="connsiteY66" fmla="*/ 821267 h 1905000"/>
              <a:gd name="connsiteX67" fmla="*/ 6688667 w 8288867"/>
              <a:gd name="connsiteY67" fmla="*/ 863600 h 1905000"/>
              <a:gd name="connsiteX68" fmla="*/ 6798733 w 8288867"/>
              <a:gd name="connsiteY68" fmla="*/ 880533 h 1905000"/>
              <a:gd name="connsiteX69" fmla="*/ 6874933 w 8288867"/>
              <a:gd name="connsiteY69" fmla="*/ 973667 h 1905000"/>
              <a:gd name="connsiteX70" fmla="*/ 6993467 w 8288867"/>
              <a:gd name="connsiteY70" fmla="*/ 1092200 h 1905000"/>
              <a:gd name="connsiteX71" fmla="*/ 7069667 w 8288867"/>
              <a:gd name="connsiteY71" fmla="*/ 1109133 h 1905000"/>
              <a:gd name="connsiteX72" fmla="*/ 7196667 w 8288867"/>
              <a:gd name="connsiteY72" fmla="*/ 1151467 h 1905000"/>
              <a:gd name="connsiteX73" fmla="*/ 7323667 w 8288867"/>
              <a:gd name="connsiteY73" fmla="*/ 1143000 h 1905000"/>
              <a:gd name="connsiteX74" fmla="*/ 7416800 w 8288867"/>
              <a:gd name="connsiteY74" fmla="*/ 1058333 h 1905000"/>
              <a:gd name="connsiteX75" fmla="*/ 7476067 w 8288867"/>
              <a:gd name="connsiteY75" fmla="*/ 990600 h 1905000"/>
              <a:gd name="connsiteX76" fmla="*/ 7603067 w 8288867"/>
              <a:gd name="connsiteY76" fmla="*/ 905933 h 1905000"/>
              <a:gd name="connsiteX77" fmla="*/ 7840133 w 8288867"/>
              <a:gd name="connsiteY77" fmla="*/ 990600 h 1905000"/>
              <a:gd name="connsiteX78" fmla="*/ 7967133 w 8288867"/>
              <a:gd name="connsiteY78" fmla="*/ 1066800 h 1905000"/>
              <a:gd name="connsiteX79" fmla="*/ 8119533 w 8288867"/>
              <a:gd name="connsiteY79" fmla="*/ 1075267 h 1905000"/>
              <a:gd name="connsiteX80" fmla="*/ 8238067 w 8288867"/>
              <a:gd name="connsiteY80" fmla="*/ 1041400 h 1905000"/>
              <a:gd name="connsiteX81" fmla="*/ 8280400 w 8288867"/>
              <a:gd name="connsiteY81" fmla="*/ 1032933 h 1905000"/>
              <a:gd name="connsiteX82" fmla="*/ 8288867 w 8288867"/>
              <a:gd name="connsiteY82" fmla="*/ 829733 h 1905000"/>
              <a:gd name="connsiteX83" fmla="*/ 8119533 w 8288867"/>
              <a:gd name="connsiteY83" fmla="*/ 855133 h 1905000"/>
              <a:gd name="connsiteX84" fmla="*/ 7848600 w 8288867"/>
              <a:gd name="connsiteY84" fmla="*/ 812800 h 1905000"/>
              <a:gd name="connsiteX85" fmla="*/ 7670800 w 8288867"/>
              <a:gd name="connsiteY85" fmla="*/ 753533 h 1905000"/>
              <a:gd name="connsiteX86" fmla="*/ 7509933 w 8288867"/>
              <a:gd name="connsiteY86" fmla="*/ 728133 h 1905000"/>
              <a:gd name="connsiteX87" fmla="*/ 7264400 w 8288867"/>
              <a:gd name="connsiteY87" fmla="*/ 812800 h 1905000"/>
              <a:gd name="connsiteX88" fmla="*/ 7196667 w 8288867"/>
              <a:gd name="connsiteY88" fmla="*/ 838200 h 1905000"/>
              <a:gd name="connsiteX89" fmla="*/ 7044267 w 8288867"/>
              <a:gd name="connsiteY89" fmla="*/ 728133 h 1905000"/>
              <a:gd name="connsiteX90" fmla="*/ 6756400 w 8288867"/>
              <a:gd name="connsiteY90" fmla="*/ 558800 h 1905000"/>
              <a:gd name="connsiteX91" fmla="*/ 6629400 w 8288867"/>
              <a:gd name="connsiteY91" fmla="*/ 338667 h 1905000"/>
              <a:gd name="connsiteX92" fmla="*/ 6485467 w 8288867"/>
              <a:gd name="connsiteY92" fmla="*/ 59267 h 1905000"/>
              <a:gd name="connsiteX93" fmla="*/ 6434667 w 8288867"/>
              <a:gd name="connsiteY93" fmla="*/ 8467 h 1905000"/>
              <a:gd name="connsiteX94" fmla="*/ 6316133 w 8288867"/>
              <a:gd name="connsiteY94" fmla="*/ 0 h 1905000"/>
              <a:gd name="connsiteX95" fmla="*/ 5994400 w 8288867"/>
              <a:gd name="connsiteY95" fmla="*/ 254000 h 1905000"/>
              <a:gd name="connsiteX96" fmla="*/ 5740400 w 8288867"/>
              <a:gd name="connsiteY96" fmla="*/ 152400 h 1905000"/>
              <a:gd name="connsiteX97" fmla="*/ 5469467 w 8288867"/>
              <a:gd name="connsiteY97" fmla="*/ 186267 h 1905000"/>
              <a:gd name="connsiteX98" fmla="*/ 5147733 w 8288867"/>
              <a:gd name="connsiteY98" fmla="*/ 296333 h 1905000"/>
              <a:gd name="connsiteX99" fmla="*/ 4673600 w 8288867"/>
              <a:gd name="connsiteY99" fmla="*/ 372533 h 1905000"/>
              <a:gd name="connsiteX100" fmla="*/ 4301067 w 8288867"/>
              <a:gd name="connsiteY100" fmla="*/ 355600 h 1905000"/>
              <a:gd name="connsiteX101" fmla="*/ 4123267 w 8288867"/>
              <a:gd name="connsiteY101" fmla="*/ 414867 h 1905000"/>
              <a:gd name="connsiteX102" fmla="*/ 3894667 w 8288867"/>
              <a:gd name="connsiteY102" fmla="*/ 491067 h 1905000"/>
              <a:gd name="connsiteX103" fmla="*/ 3877733 w 8288867"/>
              <a:gd name="connsiteY103" fmla="*/ 508000 h 1905000"/>
              <a:gd name="connsiteX104" fmla="*/ 3361267 w 8288867"/>
              <a:gd name="connsiteY104" fmla="*/ 702733 h 1905000"/>
              <a:gd name="connsiteX105" fmla="*/ 3081867 w 8288867"/>
              <a:gd name="connsiteY105" fmla="*/ 795867 h 1905000"/>
              <a:gd name="connsiteX106" fmla="*/ 2861733 w 8288867"/>
              <a:gd name="connsiteY106" fmla="*/ 897467 h 1905000"/>
              <a:gd name="connsiteX107" fmla="*/ 2658533 w 8288867"/>
              <a:gd name="connsiteY107" fmla="*/ 905933 h 1905000"/>
              <a:gd name="connsiteX108" fmla="*/ 2429933 w 8288867"/>
              <a:gd name="connsiteY108" fmla="*/ 939800 h 1905000"/>
              <a:gd name="connsiteX109" fmla="*/ 2269067 w 8288867"/>
              <a:gd name="connsiteY109" fmla="*/ 1024467 h 1905000"/>
              <a:gd name="connsiteX110" fmla="*/ 2116667 w 8288867"/>
              <a:gd name="connsiteY110" fmla="*/ 1100667 h 1905000"/>
              <a:gd name="connsiteX111" fmla="*/ 1701800 w 8288867"/>
              <a:gd name="connsiteY111" fmla="*/ 1244600 h 1905000"/>
              <a:gd name="connsiteX112" fmla="*/ 1540933 w 8288867"/>
              <a:gd name="connsiteY112" fmla="*/ 1278467 h 1905000"/>
              <a:gd name="connsiteX113" fmla="*/ 1464733 w 8288867"/>
              <a:gd name="connsiteY113" fmla="*/ 1354667 h 1905000"/>
              <a:gd name="connsiteX114" fmla="*/ 1286933 w 8288867"/>
              <a:gd name="connsiteY114" fmla="*/ 1346200 h 1905000"/>
              <a:gd name="connsiteX115" fmla="*/ 1193800 w 8288867"/>
              <a:gd name="connsiteY115" fmla="*/ 1312333 h 1905000"/>
              <a:gd name="connsiteX116" fmla="*/ 1083733 w 8288867"/>
              <a:gd name="connsiteY116" fmla="*/ 1278467 h 1905000"/>
              <a:gd name="connsiteX117" fmla="*/ 922867 w 8288867"/>
              <a:gd name="connsiteY117" fmla="*/ 1244600 h 1905000"/>
              <a:gd name="connsiteX118" fmla="*/ 685800 w 8288867"/>
              <a:gd name="connsiteY118" fmla="*/ 1295400 h 1905000"/>
              <a:gd name="connsiteX119" fmla="*/ 474133 w 8288867"/>
              <a:gd name="connsiteY119" fmla="*/ 1388533 h 1905000"/>
              <a:gd name="connsiteX120" fmla="*/ 270933 w 8288867"/>
              <a:gd name="connsiteY120" fmla="*/ 1380067 h 1905000"/>
              <a:gd name="connsiteX121" fmla="*/ 93133 w 8288867"/>
              <a:gd name="connsiteY121" fmla="*/ 1380067 h 1905000"/>
              <a:gd name="connsiteX122" fmla="*/ 0 w 8288867"/>
              <a:gd name="connsiteY122" fmla="*/ 1380067 h 1905000"/>
              <a:gd name="connsiteX123" fmla="*/ 16933 w 8288867"/>
              <a:gd name="connsiteY123" fmla="*/ 16256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8288867" h="1905000">
                <a:moveTo>
                  <a:pt x="16933" y="1625600"/>
                </a:moveTo>
                <a:lnTo>
                  <a:pt x="296333" y="1634067"/>
                </a:lnTo>
                <a:lnTo>
                  <a:pt x="364067" y="1718733"/>
                </a:lnTo>
                <a:lnTo>
                  <a:pt x="508000" y="1676400"/>
                </a:lnTo>
                <a:lnTo>
                  <a:pt x="618067" y="1591733"/>
                </a:lnTo>
                <a:lnTo>
                  <a:pt x="778933" y="1524000"/>
                </a:lnTo>
                <a:lnTo>
                  <a:pt x="999067" y="1524000"/>
                </a:lnTo>
                <a:lnTo>
                  <a:pt x="1126067" y="1498600"/>
                </a:lnTo>
                <a:lnTo>
                  <a:pt x="1185333" y="1490133"/>
                </a:lnTo>
                <a:lnTo>
                  <a:pt x="1312333" y="1481667"/>
                </a:lnTo>
                <a:lnTo>
                  <a:pt x="1413933" y="1447800"/>
                </a:lnTo>
                <a:lnTo>
                  <a:pt x="1591733" y="1498600"/>
                </a:lnTo>
                <a:lnTo>
                  <a:pt x="1667933" y="1608667"/>
                </a:lnTo>
                <a:lnTo>
                  <a:pt x="1727200" y="1752600"/>
                </a:lnTo>
                <a:lnTo>
                  <a:pt x="1778000" y="1905000"/>
                </a:lnTo>
                <a:lnTo>
                  <a:pt x="1955800" y="1896533"/>
                </a:lnTo>
                <a:lnTo>
                  <a:pt x="2065867" y="1803400"/>
                </a:lnTo>
                <a:lnTo>
                  <a:pt x="2133600" y="1710267"/>
                </a:lnTo>
                <a:lnTo>
                  <a:pt x="2184400" y="1634067"/>
                </a:lnTo>
                <a:lnTo>
                  <a:pt x="2184400" y="1634067"/>
                </a:lnTo>
                <a:lnTo>
                  <a:pt x="2345267" y="1481667"/>
                </a:lnTo>
                <a:lnTo>
                  <a:pt x="2463800" y="1413933"/>
                </a:lnTo>
                <a:lnTo>
                  <a:pt x="2641600" y="1320800"/>
                </a:lnTo>
                <a:lnTo>
                  <a:pt x="2878667" y="1286933"/>
                </a:lnTo>
                <a:lnTo>
                  <a:pt x="3064933" y="1253067"/>
                </a:lnTo>
                <a:lnTo>
                  <a:pt x="3259667" y="1202267"/>
                </a:lnTo>
                <a:lnTo>
                  <a:pt x="3556000" y="1244600"/>
                </a:lnTo>
                <a:lnTo>
                  <a:pt x="3666067" y="1244600"/>
                </a:lnTo>
                <a:lnTo>
                  <a:pt x="3886200" y="1261533"/>
                </a:lnTo>
                <a:lnTo>
                  <a:pt x="4038600" y="1261533"/>
                </a:lnTo>
                <a:lnTo>
                  <a:pt x="4148667" y="1159933"/>
                </a:lnTo>
                <a:lnTo>
                  <a:pt x="4216400" y="999067"/>
                </a:lnTo>
                <a:lnTo>
                  <a:pt x="4301067" y="855133"/>
                </a:lnTo>
                <a:lnTo>
                  <a:pt x="4368800" y="812800"/>
                </a:lnTo>
                <a:lnTo>
                  <a:pt x="4487333" y="812800"/>
                </a:lnTo>
                <a:lnTo>
                  <a:pt x="4622800" y="821267"/>
                </a:lnTo>
                <a:lnTo>
                  <a:pt x="4707467" y="838200"/>
                </a:lnTo>
                <a:lnTo>
                  <a:pt x="4800600" y="821267"/>
                </a:lnTo>
                <a:lnTo>
                  <a:pt x="4876800" y="719667"/>
                </a:lnTo>
                <a:lnTo>
                  <a:pt x="4834467" y="516467"/>
                </a:lnTo>
                <a:lnTo>
                  <a:pt x="4936067" y="482600"/>
                </a:lnTo>
                <a:lnTo>
                  <a:pt x="5037667" y="457200"/>
                </a:lnTo>
                <a:lnTo>
                  <a:pt x="5147733" y="381000"/>
                </a:lnTo>
                <a:lnTo>
                  <a:pt x="5240867" y="431800"/>
                </a:lnTo>
                <a:lnTo>
                  <a:pt x="5283200" y="355600"/>
                </a:lnTo>
                <a:lnTo>
                  <a:pt x="5291667" y="279400"/>
                </a:lnTo>
                <a:lnTo>
                  <a:pt x="5401733" y="245533"/>
                </a:lnTo>
                <a:lnTo>
                  <a:pt x="5469467" y="321733"/>
                </a:lnTo>
                <a:lnTo>
                  <a:pt x="5545667" y="321733"/>
                </a:lnTo>
                <a:lnTo>
                  <a:pt x="5604933" y="262467"/>
                </a:lnTo>
                <a:lnTo>
                  <a:pt x="5664200" y="220133"/>
                </a:lnTo>
                <a:lnTo>
                  <a:pt x="5765800" y="220133"/>
                </a:lnTo>
                <a:lnTo>
                  <a:pt x="5833533" y="262467"/>
                </a:lnTo>
                <a:lnTo>
                  <a:pt x="5875867" y="262467"/>
                </a:lnTo>
                <a:lnTo>
                  <a:pt x="5926667" y="381000"/>
                </a:lnTo>
                <a:lnTo>
                  <a:pt x="6019800" y="389467"/>
                </a:lnTo>
                <a:lnTo>
                  <a:pt x="6121400" y="347133"/>
                </a:lnTo>
                <a:lnTo>
                  <a:pt x="6163733" y="296333"/>
                </a:lnTo>
                <a:lnTo>
                  <a:pt x="6248400" y="220133"/>
                </a:lnTo>
                <a:lnTo>
                  <a:pt x="6324600" y="160867"/>
                </a:lnTo>
                <a:lnTo>
                  <a:pt x="6451600" y="160867"/>
                </a:lnTo>
                <a:lnTo>
                  <a:pt x="6485467" y="270933"/>
                </a:lnTo>
                <a:lnTo>
                  <a:pt x="6493933" y="372533"/>
                </a:lnTo>
                <a:lnTo>
                  <a:pt x="6519333" y="448733"/>
                </a:lnTo>
                <a:lnTo>
                  <a:pt x="6519333" y="592667"/>
                </a:lnTo>
                <a:lnTo>
                  <a:pt x="6502400" y="736600"/>
                </a:lnTo>
                <a:lnTo>
                  <a:pt x="6544733" y="821267"/>
                </a:lnTo>
                <a:lnTo>
                  <a:pt x="6688667" y="863600"/>
                </a:lnTo>
                <a:lnTo>
                  <a:pt x="6798733" y="880533"/>
                </a:lnTo>
                <a:lnTo>
                  <a:pt x="6874933" y="973667"/>
                </a:lnTo>
                <a:lnTo>
                  <a:pt x="6993467" y="1092200"/>
                </a:lnTo>
                <a:lnTo>
                  <a:pt x="7069667" y="1109133"/>
                </a:lnTo>
                <a:lnTo>
                  <a:pt x="7196667" y="1151467"/>
                </a:lnTo>
                <a:lnTo>
                  <a:pt x="7323667" y="1143000"/>
                </a:lnTo>
                <a:lnTo>
                  <a:pt x="7416800" y="1058333"/>
                </a:lnTo>
                <a:lnTo>
                  <a:pt x="7476067" y="990600"/>
                </a:lnTo>
                <a:lnTo>
                  <a:pt x="7603067" y="905933"/>
                </a:lnTo>
                <a:lnTo>
                  <a:pt x="7840133" y="990600"/>
                </a:lnTo>
                <a:lnTo>
                  <a:pt x="7967133" y="1066800"/>
                </a:lnTo>
                <a:lnTo>
                  <a:pt x="8119533" y="1075267"/>
                </a:lnTo>
                <a:lnTo>
                  <a:pt x="8238067" y="1041400"/>
                </a:lnTo>
                <a:lnTo>
                  <a:pt x="8280400" y="1032933"/>
                </a:lnTo>
                <a:lnTo>
                  <a:pt x="8288867" y="829733"/>
                </a:lnTo>
                <a:lnTo>
                  <a:pt x="8119533" y="855133"/>
                </a:lnTo>
                <a:lnTo>
                  <a:pt x="7848600" y="812800"/>
                </a:lnTo>
                <a:lnTo>
                  <a:pt x="7670800" y="753533"/>
                </a:lnTo>
                <a:lnTo>
                  <a:pt x="7509933" y="728133"/>
                </a:lnTo>
                <a:lnTo>
                  <a:pt x="7264400" y="812800"/>
                </a:lnTo>
                <a:lnTo>
                  <a:pt x="7196667" y="838200"/>
                </a:lnTo>
                <a:lnTo>
                  <a:pt x="7044267" y="728133"/>
                </a:lnTo>
                <a:lnTo>
                  <a:pt x="6756400" y="558800"/>
                </a:lnTo>
                <a:lnTo>
                  <a:pt x="6629400" y="338667"/>
                </a:lnTo>
                <a:lnTo>
                  <a:pt x="6485467" y="59267"/>
                </a:lnTo>
                <a:lnTo>
                  <a:pt x="6434667" y="8467"/>
                </a:lnTo>
                <a:lnTo>
                  <a:pt x="6316133" y="0"/>
                </a:lnTo>
                <a:lnTo>
                  <a:pt x="5994400" y="254000"/>
                </a:lnTo>
                <a:lnTo>
                  <a:pt x="5740400" y="152400"/>
                </a:lnTo>
                <a:lnTo>
                  <a:pt x="5469467" y="186267"/>
                </a:lnTo>
                <a:lnTo>
                  <a:pt x="5147733" y="296333"/>
                </a:lnTo>
                <a:lnTo>
                  <a:pt x="4673600" y="372533"/>
                </a:lnTo>
                <a:lnTo>
                  <a:pt x="4301067" y="355600"/>
                </a:lnTo>
                <a:lnTo>
                  <a:pt x="4123267" y="414867"/>
                </a:lnTo>
                <a:lnTo>
                  <a:pt x="3894667" y="491067"/>
                </a:lnTo>
                <a:lnTo>
                  <a:pt x="3877733" y="508000"/>
                </a:lnTo>
                <a:lnTo>
                  <a:pt x="3361267" y="702733"/>
                </a:lnTo>
                <a:lnTo>
                  <a:pt x="3081867" y="795867"/>
                </a:lnTo>
                <a:lnTo>
                  <a:pt x="2861733" y="897467"/>
                </a:lnTo>
                <a:lnTo>
                  <a:pt x="2658533" y="905933"/>
                </a:lnTo>
                <a:lnTo>
                  <a:pt x="2429933" y="939800"/>
                </a:lnTo>
                <a:lnTo>
                  <a:pt x="2269067" y="1024467"/>
                </a:lnTo>
                <a:lnTo>
                  <a:pt x="2116667" y="1100667"/>
                </a:lnTo>
                <a:lnTo>
                  <a:pt x="1701800" y="1244600"/>
                </a:lnTo>
                <a:lnTo>
                  <a:pt x="1540933" y="1278467"/>
                </a:lnTo>
                <a:lnTo>
                  <a:pt x="1464733" y="1354667"/>
                </a:lnTo>
                <a:lnTo>
                  <a:pt x="1286933" y="1346200"/>
                </a:lnTo>
                <a:lnTo>
                  <a:pt x="1193800" y="1312333"/>
                </a:lnTo>
                <a:lnTo>
                  <a:pt x="1083733" y="1278467"/>
                </a:lnTo>
                <a:lnTo>
                  <a:pt x="922867" y="1244600"/>
                </a:lnTo>
                <a:lnTo>
                  <a:pt x="685800" y="1295400"/>
                </a:lnTo>
                <a:lnTo>
                  <a:pt x="474133" y="1388533"/>
                </a:lnTo>
                <a:lnTo>
                  <a:pt x="270933" y="1380067"/>
                </a:lnTo>
                <a:lnTo>
                  <a:pt x="93133" y="1380067"/>
                </a:lnTo>
                <a:lnTo>
                  <a:pt x="0" y="1380067"/>
                </a:lnTo>
                <a:lnTo>
                  <a:pt x="16933" y="1625600"/>
                </a:lnTo>
                <a:close/>
              </a:path>
            </a:pathLst>
          </a:custGeom>
          <a:solidFill>
            <a:srgbClr val="FFB49F">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2" name="Freeform 11"/>
          <p:cNvSpPr/>
          <p:nvPr/>
        </p:nvSpPr>
        <p:spPr>
          <a:xfrm>
            <a:off x="465138" y="4427538"/>
            <a:ext cx="8280400" cy="2168525"/>
          </a:xfrm>
          <a:custGeom>
            <a:avLst/>
            <a:gdLst>
              <a:gd name="connsiteX0" fmla="*/ 8466 w 8280400"/>
              <a:gd name="connsiteY0" fmla="*/ 1447800 h 2167466"/>
              <a:gd name="connsiteX1" fmla="*/ 296333 w 8280400"/>
              <a:gd name="connsiteY1" fmla="*/ 1481666 h 2167466"/>
              <a:gd name="connsiteX2" fmla="*/ 355600 w 8280400"/>
              <a:gd name="connsiteY2" fmla="*/ 1566333 h 2167466"/>
              <a:gd name="connsiteX3" fmla="*/ 541866 w 8280400"/>
              <a:gd name="connsiteY3" fmla="*/ 1456266 h 2167466"/>
              <a:gd name="connsiteX4" fmla="*/ 694266 w 8280400"/>
              <a:gd name="connsiteY4" fmla="*/ 1380066 h 2167466"/>
              <a:gd name="connsiteX5" fmla="*/ 914400 w 8280400"/>
              <a:gd name="connsiteY5" fmla="*/ 1337733 h 2167466"/>
              <a:gd name="connsiteX6" fmla="*/ 1126066 w 8280400"/>
              <a:gd name="connsiteY6" fmla="*/ 1329266 h 2167466"/>
              <a:gd name="connsiteX7" fmla="*/ 1312333 w 8280400"/>
              <a:gd name="connsiteY7" fmla="*/ 1295400 h 2167466"/>
              <a:gd name="connsiteX8" fmla="*/ 1481666 w 8280400"/>
              <a:gd name="connsiteY8" fmla="*/ 1278466 h 2167466"/>
              <a:gd name="connsiteX9" fmla="*/ 1625600 w 8280400"/>
              <a:gd name="connsiteY9" fmla="*/ 1447800 h 2167466"/>
              <a:gd name="connsiteX10" fmla="*/ 1744133 w 8280400"/>
              <a:gd name="connsiteY10" fmla="*/ 1651000 h 2167466"/>
              <a:gd name="connsiteX11" fmla="*/ 1828800 w 8280400"/>
              <a:gd name="connsiteY11" fmla="*/ 1744133 h 2167466"/>
              <a:gd name="connsiteX12" fmla="*/ 1972733 w 8280400"/>
              <a:gd name="connsiteY12" fmla="*/ 1701800 h 2167466"/>
              <a:gd name="connsiteX13" fmla="*/ 2133600 w 8280400"/>
              <a:gd name="connsiteY13" fmla="*/ 1524000 h 2167466"/>
              <a:gd name="connsiteX14" fmla="*/ 2328333 w 8280400"/>
              <a:gd name="connsiteY14" fmla="*/ 1329266 h 2167466"/>
              <a:gd name="connsiteX15" fmla="*/ 2531533 w 8280400"/>
              <a:gd name="connsiteY15" fmla="*/ 1210733 h 2167466"/>
              <a:gd name="connsiteX16" fmla="*/ 2675466 w 8280400"/>
              <a:gd name="connsiteY16" fmla="*/ 1143000 h 2167466"/>
              <a:gd name="connsiteX17" fmla="*/ 2912533 w 8280400"/>
              <a:gd name="connsiteY17" fmla="*/ 1109133 h 2167466"/>
              <a:gd name="connsiteX18" fmla="*/ 3098800 w 8280400"/>
              <a:gd name="connsiteY18" fmla="*/ 1049866 h 2167466"/>
              <a:gd name="connsiteX19" fmla="*/ 3293533 w 8280400"/>
              <a:gd name="connsiteY19" fmla="*/ 1024466 h 2167466"/>
              <a:gd name="connsiteX20" fmla="*/ 3649133 w 8280400"/>
              <a:gd name="connsiteY20" fmla="*/ 1058333 h 2167466"/>
              <a:gd name="connsiteX21" fmla="*/ 3979333 w 8280400"/>
              <a:gd name="connsiteY21" fmla="*/ 1083733 h 2167466"/>
              <a:gd name="connsiteX22" fmla="*/ 4064000 w 8280400"/>
              <a:gd name="connsiteY22" fmla="*/ 1058333 h 2167466"/>
              <a:gd name="connsiteX23" fmla="*/ 4275666 w 8280400"/>
              <a:gd name="connsiteY23" fmla="*/ 736600 h 2167466"/>
              <a:gd name="connsiteX24" fmla="*/ 4360333 w 8280400"/>
              <a:gd name="connsiteY24" fmla="*/ 643466 h 2167466"/>
              <a:gd name="connsiteX25" fmla="*/ 4555066 w 8280400"/>
              <a:gd name="connsiteY25" fmla="*/ 643466 h 2167466"/>
              <a:gd name="connsiteX26" fmla="*/ 4758266 w 8280400"/>
              <a:gd name="connsiteY26" fmla="*/ 660400 h 2167466"/>
              <a:gd name="connsiteX27" fmla="*/ 4842933 w 8280400"/>
              <a:gd name="connsiteY27" fmla="*/ 592666 h 2167466"/>
              <a:gd name="connsiteX28" fmla="*/ 4868333 w 8280400"/>
              <a:gd name="connsiteY28" fmla="*/ 465666 h 2167466"/>
              <a:gd name="connsiteX29" fmla="*/ 4859866 w 8280400"/>
              <a:gd name="connsiteY29" fmla="*/ 347133 h 2167466"/>
              <a:gd name="connsiteX30" fmla="*/ 5071533 w 8280400"/>
              <a:gd name="connsiteY30" fmla="*/ 270933 h 2167466"/>
              <a:gd name="connsiteX31" fmla="*/ 5139266 w 8280400"/>
              <a:gd name="connsiteY31" fmla="*/ 220133 h 2167466"/>
              <a:gd name="connsiteX32" fmla="*/ 5232400 w 8280400"/>
              <a:gd name="connsiteY32" fmla="*/ 262466 h 2167466"/>
              <a:gd name="connsiteX33" fmla="*/ 5274733 w 8280400"/>
              <a:gd name="connsiteY33" fmla="*/ 177800 h 2167466"/>
              <a:gd name="connsiteX34" fmla="*/ 5334000 w 8280400"/>
              <a:gd name="connsiteY34" fmla="*/ 93133 h 2167466"/>
              <a:gd name="connsiteX35" fmla="*/ 5334000 w 8280400"/>
              <a:gd name="connsiteY35" fmla="*/ 93133 h 2167466"/>
              <a:gd name="connsiteX36" fmla="*/ 5503333 w 8280400"/>
              <a:gd name="connsiteY36" fmla="*/ 160866 h 2167466"/>
              <a:gd name="connsiteX37" fmla="*/ 5579533 w 8280400"/>
              <a:gd name="connsiteY37" fmla="*/ 93133 h 2167466"/>
              <a:gd name="connsiteX38" fmla="*/ 5689600 w 8280400"/>
              <a:gd name="connsiteY38" fmla="*/ 42333 h 2167466"/>
              <a:gd name="connsiteX39" fmla="*/ 5791200 w 8280400"/>
              <a:gd name="connsiteY39" fmla="*/ 42333 h 2167466"/>
              <a:gd name="connsiteX40" fmla="*/ 5867400 w 8280400"/>
              <a:gd name="connsiteY40" fmla="*/ 93133 h 2167466"/>
              <a:gd name="connsiteX41" fmla="*/ 5926666 w 8280400"/>
              <a:gd name="connsiteY41" fmla="*/ 177800 h 2167466"/>
              <a:gd name="connsiteX42" fmla="*/ 6070600 w 8280400"/>
              <a:gd name="connsiteY42" fmla="*/ 211666 h 2167466"/>
              <a:gd name="connsiteX43" fmla="*/ 6172200 w 8280400"/>
              <a:gd name="connsiteY43" fmla="*/ 135466 h 2167466"/>
              <a:gd name="connsiteX44" fmla="*/ 6231466 w 8280400"/>
              <a:gd name="connsiteY44" fmla="*/ 67733 h 2167466"/>
              <a:gd name="connsiteX45" fmla="*/ 6307666 w 8280400"/>
              <a:gd name="connsiteY45" fmla="*/ 0 h 2167466"/>
              <a:gd name="connsiteX46" fmla="*/ 6451600 w 8280400"/>
              <a:gd name="connsiteY46" fmla="*/ 0 h 2167466"/>
              <a:gd name="connsiteX47" fmla="*/ 6510866 w 8280400"/>
              <a:gd name="connsiteY47" fmla="*/ 143933 h 2167466"/>
              <a:gd name="connsiteX48" fmla="*/ 6485466 w 8280400"/>
              <a:gd name="connsiteY48" fmla="*/ 330200 h 2167466"/>
              <a:gd name="connsiteX49" fmla="*/ 6485466 w 8280400"/>
              <a:gd name="connsiteY49" fmla="*/ 508000 h 2167466"/>
              <a:gd name="connsiteX50" fmla="*/ 6527800 w 8280400"/>
              <a:gd name="connsiteY50" fmla="*/ 618066 h 2167466"/>
              <a:gd name="connsiteX51" fmla="*/ 6646333 w 8280400"/>
              <a:gd name="connsiteY51" fmla="*/ 694266 h 2167466"/>
              <a:gd name="connsiteX52" fmla="*/ 6798733 w 8280400"/>
              <a:gd name="connsiteY52" fmla="*/ 711200 h 2167466"/>
              <a:gd name="connsiteX53" fmla="*/ 6917266 w 8280400"/>
              <a:gd name="connsiteY53" fmla="*/ 821266 h 2167466"/>
              <a:gd name="connsiteX54" fmla="*/ 7061200 w 8280400"/>
              <a:gd name="connsiteY54" fmla="*/ 931333 h 2167466"/>
              <a:gd name="connsiteX55" fmla="*/ 7247466 w 8280400"/>
              <a:gd name="connsiteY55" fmla="*/ 982133 h 2167466"/>
              <a:gd name="connsiteX56" fmla="*/ 7382933 w 8280400"/>
              <a:gd name="connsiteY56" fmla="*/ 939800 h 2167466"/>
              <a:gd name="connsiteX57" fmla="*/ 7501466 w 8280400"/>
              <a:gd name="connsiteY57" fmla="*/ 821266 h 2167466"/>
              <a:gd name="connsiteX58" fmla="*/ 7628466 w 8280400"/>
              <a:gd name="connsiteY58" fmla="*/ 753533 h 2167466"/>
              <a:gd name="connsiteX59" fmla="*/ 7747000 w 8280400"/>
              <a:gd name="connsiteY59" fmla="*/ 795866 h 2167466"/>
              <a:gd name="connsiteX60" fmla="*/ 7882466 w 8280400"/>
              <a:gd name="connsiteY60" fmla="*/ 872066 h 2167466"/>
              <a:gd name="connsiteX61" fmla="*/ 8026400 w 8280400"/>
              <a:gd name="connsiteY61" fmla="*/ 931333 h 2167466"/>
              <a:gd name="connsiteX62" fmla="*/ 8153400 w 8280400"/>
              <a:gd name="connsiteY62" fmla="*/ 914400 h 2167466"/>
              <a:gd name="connsiteX63" fmla="*/ 8271933 w 8280400"/>
              <a:gd name="connsiteY63" fmla="*/ 880533 h 2167466"/>
              <a:gd name="connsiteX64" fmla="*/ 8280400 w 8280400"/>
              <a:gd name="connsiteY64" fmla="*/ 880533 h 2167466"/>
              <a:gd name="connsiteX65" fmla="*/ 8271933 w 8280400"/>
              <a:gd name="connsiteY65" fmla="*/ 2167466 h 2167466"/>
              <a:gd name="connsiteX66" fmla="*/ 0 w 8280400"/>
              <a:gd name="connsiteY66" fmla="*/ 2167466 h 2167466"/>
              <a:gd name="connsiteX67" fmla="*/ 8466 w 8280400"/>
              <a:gd name="connsiteY67" fmla="*/ 1447800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80400" h="2167466">
                <a:moveTo>
                  <a:pt x="8466" y="1447800"/>
                </a:moveTo>
                <a:lnTo>
                  <a:pt x="296333" y="1481666"/>
                </a:lnTo>
                <a:lnTo>
                  <a:pt x="355600" y="1566333"/>
                </a:lnTo>
                <a:lnTo>
                  <a:pt x="541866" y="1456266"/>
                </a:lnTo>
                <a:lnTo>
                  <a:pt x="694266" y="1380066"/>
                </a:lnTo>
                <a:lnTo>
                  <a:pt x="914400" y="1337733"/>
                </a:lnTo>
                <a:lnTo>
                  <a:pt x="1126066" y="1329266"/>
                </a:lnTo>
                <a:lnTo>
                  <a:pt x="1312333" y="1295400"/>
                </a:lnTo>
                <a:lnTo>
                  <a:pt x="1481666" y="1278466"/>
                </a:lnTo>
                <a:lnTo>
                  <a:pt x="1625600" y="1447800"/>
                </a:lnTo>
                <a:lnTo>
                  <a:pt x="1744133" y="1651000"/>
                </a:lnTo>
                <a:lnTo>
                  <a:pt x="1828800" y="1744133"/>
                </a:lnTo>
                <a:lnTo>
                  <a:pt x="1972733" y="1701800"/>
                </a:lnTo>
                <a:lnTo>
                  <a:pt x="2133600" y="1524000"/>
                </a:lnTo>
                <a:lnTo>
                  <a:pt x="2328333" y="1329266"/>
                </a:lnTo>
                <a:lnTo>
                  <a:pt x="2531533" y="1210733"/>
                </a:lnTo>
                <a:lnTo>
                  <a:pt x="2675466" y="1143000"/>
                </a:lnTo>
                <a:lnTo>
                  <a:pt x="2912533" y="1109133"/>
                </a:lnTo>
                <a:lnTo>
                  <a:pt x="3098800" y="1049866"/>
                </a:lnTo>
                <a:lnTo>
                  <a:pt x="3293533" y="1024466"/>
                </a:lnTo>
                <a:lnTo>
                  <a:pt x="3649133" y="1058333"/>
                </a:lnTo>
                <a:lnTo>
                  <a:pt x="3979333" y="1083733"/>
                </a:lnTo>
                <a:lnTo>
                  <a:pt x="4064000" y="1058333"/>
                </a:lnTo>
                <a:lnTo>
                  <a:pt x="4275666" y="736600"/>
                </a:lnTo>
                <a:lnTo>
                  <a:pt x="4360333" y="643466"/>
                </a:lnTo>
                <a:lnTo>
                  <a:pt x="4555066" y="643466"/>
                </a:lnTo>
                <a:lnTo>
                  <a:pt x="4758266" y="660400"/>
                </a:lnTo>
                <a:lnTo>
                  <a:pt x="4842933" y="592666"/>
                </a:lnTo>
                <a:lnTo>
                  <a:pt x="4868333" y="465666"/>
                </a:lnTo>
                <a:lnTo>
                  <a:pt x="4859866" y="347133"/>
                </a:lnTo>
                <a:lnTo>
                  <a:pt x="5071533" y="270933"/>
                </a:lnTo>
                <a:lnTo>
                  <a:pt x="5139266" y="220133"/>
                </a:lnTo>
                <a:lnTo>
                  <a:pt x="5232400" y="262466"/>
                </a:lnTo>
                <a:lnTo>
                  <a:pt x="5274733" y="177800"/>
                </a:lnTo>
                <a:lnTo>
                  <a:pt x="5334000" y="93133"/>
                </a:lnTo>
                <a:lnTo>
                  <a:pt x="5334000" y="93133"/>
                </a:lnTo>
                <a:lnTo>
                  <a:pt x="5503333" y="160866"/>
                </a:lnTo>
                <a:lnTo>
                  <a:pt x="5579533" y="93133"/>
                </a:lnTo>
                <a:lnTo>
                  <a:pt x="5689600" y="42333"/>
                </a:lnTo>
                <a:lnTo>
                  <a:pt x="5791200" y="42333"/>
                </a:lnTo>
                <a:lnTo>
                  <a:pt x="5867400" y="93133"/>
                </a:lnTo>
                <a:lnTo>
                  <a:pt x="5926666" y="177800"/>
                </a:lnTo>
                <a:lnTo>
                  <a:pt x="6070600" y="211666"/>
                </a:lnTo>
                <a:lnTo>
                  <a:pt x="6172200" y="135466"/>
                </a:lnTo>
                <a:lnTo>
                  <a:pt x="6231466" y="67733"/>
                </a:lnTo>
                <a:lnTo>
                  <a:pt x="6307666" y="0"/>
                </a:lnTo>
                <a:lnTo>
                  <a:pt x="6451600" y="0"/>
                </a:lnTo>
                <a:lnTo>
                  <a:pt x="6510866" y="143933"/>
                </a:lnTo>
                <a:lnTo>
                  <a:pt x="6485466" y="330200"/>
                </a:lnTo>
                <a:lnTo>
                  <a:pt x="6485466" y="508000"/>
                </a:lnTo>
                <a:lnTo>
                  <a:pt x="6527800" y="618066"/>
                </a:lnTo>
                <a:lnTo>
                  <a:pt x="6646333" y="694266"/>
                </a:lnTo>
                <a:lnTo>
                  <a:pt x="6798733" y="711200"/>
                </a:lnTo>
                <a:lnTo>
                  <a:pt x="6917266" y="821266"/>
                </a:lnTo>
                <a:lnTo>
                  <a:pt x="7061200" y="931333"/>
                </a:lnTo>
                <a:lnTo>
                  <a:pt x="7247466" y="982133"/>
                </a:lnTo>
                <a:lnTo>
                  <a:pt x="7382933" y="939800"/>
                </a:lnTo>
                <a:lnTo>
                  <a:pt x="7501466" y="821266"/>
                </a:lnTo>
                <a:lnTo>
                  <a:pt x="7628466" y="753533"/>
                </a:lnTo>
                <a:lnTo>
                  <a:pt x="7747000" y="795866"/>
                </a:lnTo>
                <a:lnTo>
                  <a:pt x="7882466" y="872066"/>
                </a:lnTo>
                <a:lnTo>
                  <a:pt x="8026400" y="931333"/>
                </a:lnTo>
                <a:lnTo>
                  <a:pt x="8153400" y="914400"/>
                </a:lnTo>
                <a:lnTo>
                  <a:pt x="8271933" y="880533"/>
                </a:lnTo>
                <a:lnTo>
                  <a:pt x="8280400" y="880533"/>
                </a:lnTo>
                <a:cubicBezTo>
                  <a:pt x="8277578" y="1309511"/>
                  <a:pt x="8274755" y="1738488"/>
                  <a:pt x="8271933" y="2167466"/>
                </a:cubicBezTo>
                <a:lnTo>
                  <a:pt x="0" y="2167466"/>
                </a:lnTo>
                <a:lnTo>
                  <a:pt x="8466" y="1447800"/>
                </a:lnTo>
                <a:close/>
              </a:path>
            </a:pathLst>
          </a:custGeom>
          <a:solidFill>
            <a:srgbClr val="C0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3" name="Freeform 12"/>
          <p:cNvSpPr/>
          <p:nvPr/>
        </p:nvSpPr>
        <p:spPr>
          <a:xfrm>
            <a:off x="1465263" y="2717800"/>
            <a:ext cx="355600" cy="2557463"/>
          </a:xfrm>
          <a:custGeom>
            <a:avLst/>
            <a:gdLst>
              <a:gd name="connsiteX0" fmla="*/ 0 w 355600"/>
              <a:gd name="connsiteY0" fmla="*/ 0 h 2556933"/>
              <a:gd name="connsiteX1" fmla="*/ 93134 w 355600"/>
              <a:gd name="connsiteY1" fmla="*/ 347133 h 2556933"/>
              <a:gd name="connsiteX2" fmla="*/ 93134 w 355600"/>
              <a:gd name="connsiteY2" fmla="*/ 575733 h 2556933"/>
              <a:gd name="connsiteX3" fmla="*/ 59267 w 355600"/>
              <a:gd name="connsiteY3" fmla="*/ 787400 h 2556933"/>
              <a:gd name="connsiteX4" fmla="*/ 50800 w 355600"/>
              <a:gd name="connsiteY4" fmla="*/ 1117600 h 2556933"/>
              <a:gd name="connsiteX5" fmla="*/ 25400 w 355600"/>
              <a:gd name="connsiteY5" fmla="*/ 1286933 h 2556933"/>
              <a:gd name="connsiteX6" fmla="*/ 84667 w 355600"/>
              <a:gd name="connsiteY6" fmla="*/ 1634067 h 2556933"/>
              <a:gd name="connsiteX7" fmla="*/ 211667 w 355600"/>
              <a:gd name="connsiteY7" fmla="*/ 2057400 h 2556933"/>
              <a:gd name="connsiteX8" fmla="*/ 245534 w 355600"/>
              <a:gd name="connsiteY8" fmla="*/ 2184400 h 2556933"/>
              <a:gd name="connsiteX9" fmla="*/ 338667 w 355600"/>
              <a:gd name="connsiteY9" fmla="*/ 2556933 h 2556933"/>
              <a:gd name="connsiteX10" fmla="*/ 347134 w 355600"/>
              <a:gd name="connsiteY10" fmla="*/ 2133600 h 2556933"/>
              <a:gd name="connsiteX11" fmla="*/ 355600 w 355600"/>
              <a:gd name="connsiteY11" fmla="*/ 1913467 h 2556933"/>
              <a:gd name="connsiteX12" fmla="*/ 287867 w 355600"/>
              <a:gd name="connsiteY12" fmla="*/ 1667933 h 2556933"/>
              <a:gd name="connsiteX13" fmla="*/ 245534 w 355600"/>
              <a:gd name="connsiteY13" fmla="*/ 1557867 h 2556933"/>
              <a:gd name="connsiteX14" fmla="*/ 270934 w 355600"/>
              <a:gd name="connsiteY14" fmla="*/ 1397000 h 2556933"/>
              <a:gd name="connsiteX15" fmla="*/ 262467 w 355600"/>
              <a:gd name="connsiteY15" fmla="*/ 1159933 h 2556933"/>
              <a:gd name="connsiteX16" fmla="*/ 237067 w 355600"/>
              <a:gd name="connsiteY16" fmla="*/ 931333 h 2556933"/>
              <a:gd name="connsiteX17" fmla="*/ 194734 w 355600"/>
              <a:gd name="connsiteY17" fmla="*/ 753533 h 2556933"/>
              <a:gd name="connsiteX18" fmla="*/ 135467 w 355600"/>
              <a:gd name="connsiteY18" fmla="*/ 592667 h 2556933"/>
              <a:gd name="connsiteX19" fmla="*/ 152400 w 355600"/>
              <a:gd name="connsiteY19" fmla="*/ 397933 h 2556933"/>
              <a:gd name="connsiteX20" fmla="*/ 228600 w 355600"/>
              <a:gd name="connsiteY20" fmla="*/ 152400 h 2556933"/>
              <a:gd name="connsiteX21" fmla="*/ 270934 w 355600"/>
              <a:gd name="connsiteY21" fmla="*/ 25400 h 2556933"/>
              <a:gd name="connsiteX22" fmla="*/ 211667 w 355600"/>
              <a:gd name="connsiteY22" fmla="*/ 16933 h 2556933"/>
              <a:gd name="connsiteX23" fmla="*/ 127000 w 355600"/>
              <a:gd name="connsiteY23" fmla="*/ 16933 h 2556933"/>
              <a:gd name="connsiteX24" fmla="*/ 0 w 355600"/>
              <a:gd name="connsiteY24" fmla="*/ 0 h 255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5600" h="2556933">
                <a:moveTo>
                  <a:pt x="0" y="0"/>
                </a:moveTo>
                <a:lnTo>
                  <a:pt x="93134" y="347133"/>
                </a:lnTo>
                <a:lnTo>
                  <a:pt x="93134" y="575733"/>
                </a:lnTo>
                <a:lnTo>
                  <a:pt x="59267" y="787400"/>
                </a:lnTo>
                <a:lnTo>
                  <a:pt x="50800" y="1117600"/>
                </a:lnTo>
                <a:lnTo>
                  <a:pt x="25400" y="1286933"/>
                </a:lnTo>
                <a:lnTo>
                  <a:pt x="84667" y="1634067"/>
                </a:lnTo>
                <a:lnTo>
                  <a:pt x="211667" y="2057400"/>
                </a:lnTo>
                <a:lnTo>
                  <a:pt x="245534" y="2184400"/>
                </a:lnTo>
                <a:lnTo>
                  <a:pt x="338667" y="2556933"/>
                </a:lnTo>
                <a:lnTo>
                  <a:pt x="347134" y="2133600"/>
                </a:lnTo>
                <a:lnTo>
                  <a:pt x="355600" y="1913467"/>
                </a:lnTo>
                <a:lnTo>
                  <a:pt x="287867" y="1667933"/>
                </a:lnTo>
                <a:lnTo>
                  <a:pt x="245534" y="1557867"/>
                </a:lnTo>
                <a:lnTo>
                  <a:pt x="270934" y="1397000"/>
                </a:lnTo>
                <a:lnTo>
                  <a:pt x="262467" y="1159933"/>
                </a:lnTo>
                <a:lnTo>
                  <a:pt x="237067" y="931333"/>
                </a:lnTo>
                <a:lnTo>
                  <a:pt x="194734" y="753533"/>
                </a:lnTo>
                <a:lnTo>
                  <a:pt x="135467" y="592667"/>
                </a:lnTo>
                <a:lnTo>
                  <a:pt x="152400" y="397933"/>
                </a:lnTo>
                <a:lnTo>
                  <a:pt x="228600" y="152400"/>
                </a:lnTo>
                <a:lnTo>
                  <a:pt x="270934" y="25400"/>
                </a:lnTo>
                <a:lnTo>
                  <a:pt x="211667" y="16933"/>
                </a:lnTo>
                <a:lnTo>
                  <a:pt x="127000" y="16933"/>
                </a:lnTo>
                <a:lnTo>
                  <a:pt x="0" y="0"/>
                </a:lnTo>
                <a:close/>
              </a:path>
            </a:pathLst>
          </a:custGeom>
          <a:solidFill>
            <a:srgbClr val="00B0F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Freeform 13"/>
          <p:cNvSpPr/>
          <p:nvPr/>
        </p:nvSpPr>
        <p:spPr>
          <a:xfrm>
            <a:off x="2555875" y="3929063"/>
            <a:ext cx="647700" cy="2163762"/>
          </a:xfrm>
          <a:custGeom>
            <a:avLst/>
            <a:gdLst>
              <a:gd name="connsiteX0" fmla="*/ 169333 w 516467"/>
              <a:gd name="connsiteY0" fmla="*/ 16934 h 1380067"/>
              <a:gd name="connsiteX1" fmla="*/ 93133 w 516467"/>
              <a:gd name="connsiteY1" fmla="*/ 228600 h 1380067"/>
              <a:gd name="connsiteX2" fmla="*/ 76200 w 516467"/>
              <a:gd name="connsiteY2" fmla="*/ 753534 h 1380067"/>
              <a:gd name="connsiteX3" fmla="*/ 50800 w 516467"/>
              <a:gd name="connsiteY3" fmla="*/ 1176867 h 1380067"/>
              <a:gd name="connsiteX4" fmla="*/ 0 w 516467"/>
              <a:gd name="connsiteY4" fmla="*/ 1380067 h 1380067"/>
              <a:gd name="connsiteX5" fmla="*/ 228600 w 516467"/>
              <a:gd name="connsiteY5" fmla="*/ 1261534 h 1380067"/>
              <a:gd name="connsiteX6" fmla="*/ 406400 w 516467"/>
              <a:gd name="connsiteY6" fmla="*/ 1227667 h 1380067"/>
              <a:gd name="connsiteX7" fmla="*/ 516467 w 516467"/>
              <a:gd name="connsiteY7" fmla="*/ 1202267 h 1380067"/>
              <a:gd name="connsiteX8" fmla="*/ 448733 w 516467"/>
              <a:gd name="connsiteY8" fmla="*/ 982134 h 1380067"/>
              <a:gd name="connsiteX9" fmla="*/ 448733 w 516467"/>
              <a:gd name="connsiteY9" fmla="*/ 745067 h 1380067"/>
              <a:gd name="connsiteX10" fmla="*/ 457200 w 516467"/>
              <a:gd name="connsiteY10" fmla="*/ 516467 h 1380067"/>
              <a:gd name="connsiteX11" fmla="*/ 457200 w 516467"/>
              <a:gd name="connsiteY11" fmla="*/ 313267 h 1380067"/>
              <a:gd name="connsiteX12" fmla="*/ 431800 w 516467"/>
              <a:gd name="connsiteY12" fmla="*/ 169334 h 1380067"/>
              <a:gd name="connsiteX13" fmla="*/ 372533 w 516467"/>
              <a:gd name="connsiteY13" fmla="*/ 67734 h 1380067"/>
              <a:gd name="connsiteX14" fmla="*/ 313267 w 516467"/>
              <a:gd name="connsiteY14" fmla="*/ 16934 h 1380067"/>
              <a:gd name="connsiteX15" fmla="*/ 220133 w 516467"/>
              <a:gd name="connsiteY15" fmla="*/ 0 h 1380067"/>
              <a:gd name="connsiteX16" fmla="*/ 169333 w 516467"/>
              <a:gd name="connsiteY16" fmla="*/ 16934 h 138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6467" h="1380067">
                <a:moveTo>
                  <a:pt x="169333" y="16934"/>
                </a:moveTo>
                <a:lnTo>
                  <a:pt x="93133" y="228600"/>
                </a:lnTo>
                <a:lnTo>
                  <a:pt x="76200" y="753534"/>
                </a:lnTo>
                <a:lnTo>
                  <a:pt x="50800" y="1176867"/>
                </a:lnTo>
                <a:lnTo>
                  <a:pt x="0" y="1380067"/>
                </a:lnTo>
                <a:lnTo>
                  <a:pt x="228600" y="1261534"/>
                </a:lnTo>
                <a:lnTo>
                  <a:pt x="406400" y="1227667"/>
                </a:lnTo>
                <a:lnTo>
                  <a:pt x="516467" y="1202267"/>
                </a:lnTo>
                <a:lnTo>
                  <a:pt x="448733" y="982134"/>
                </a:lnTo>
                <a:lnTo>
                  <a:pt x="448733" y="745067"/>
                </a:lnTo>
                <a:lnTo>
                  <a:pt x="457200" y="516467"/>
                </a:lnTo>
                <a:lnTo>
                  <a:pt x="457200" y="313267"/>
                </a:lnTo>
                <a:lnTo>
                  <a:pt x="431800" y="169334"/>
                </a:lnTo>
                <a:lnTo>
                  <a:pt x="372533" y="67734"/>
                </a:lnTo>
                <a:lnTo>
                  <a:pt x="313267" y="16934"/>
                </a:lnTo>
                <a:lnTo>
                  <a:pt x="220133" y="0"/>
                </a:lnTo>
                <a:lnTo>
                  <a:pt x="169333" y="16934"/>
                </a:lnTo>
                <a:close/>
              </a:path>
            </a:pathLst>
          </a:custGeom>
          <a:solidFill>
            <a:schemeClr val="accent1">
              <a:lumMod val="5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5" name="Freeform 14"/>
          <p:cNvSpPr/>
          <p:nvPr/>
        </p:nvSpPr>
        <p:spPr>
          <a:xfrm>
            <a:off x="7289800" y="4106863"/>
            <a:ext cx="450850" cy="1554162"/>
          </a:xfrm>
          <a:custGeom>
            <a:avLst/>
            <a:gdLst>
              <a:gd name="connsiteX0" fmla="*/ 0 w 355600"/>
              <a:gd name="connsiteY0" fmla="*/ 0 h 982134"/>
              <a:gd name="connsiteX1" fmla="*/ 118533 w 355600"/>
              <a:gd name="connsiteY1" fmla="*/ 448734 h 982134"/>
              <a:gd name="connsiteX2" fmla="*/ 228600 w 355600"/>
              <a:gd name="connsiteY2" fmla="*/ 846667 h 982134"/>
              <a:gd name="connsiteX3" fmla="*/ 262467 w 355600"/>
              <a:gd name="connsiteY3" fmla="*/ 922867 h 982134"/>
              <a:gd name="connsiteX4" fmla="*/ 355600 w 355600"/>
              <a:gd name="connsiteY4" fmla="*/ 982134 h 982134"/>
              <a:gd name="connsiteX5" fmla="*/ 287867 w 355600"/>
              <a:gd name="connsiteY5" fmla="*/ 762000 h 982134"/>
              <a:gd name="connsiteX6" fmla="*/ 211667 w 355600"/>
              <a:gd name="connsiteY6" fmla="*/ 516467 h 982134"/>
              <a:gd name="connsiteX7" fmla="*/ 194733 w 355600"/>
              <a:gd name="connsiteY7" fmla="*/ 270934 h 982134"/>
              <a:gd name="connsiteX8" fmla="*/ 127000 w 355600"/>
              <a:gd name="connsiteY8" fmla="*/ 84667 h 982134"/>
              <a:gd name="connsiteX9" fmla="*/ 84667 w 355600"/>
              <a:gd name="connsiteY9" fmla="*/ 33867 h 982134"/>
              <a:gd name="connsiteX10" fmla="*/ 0 w 355600"/>
              <a:gd name="connsiteY10" fmla="*/ 0 h 98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600" h="982134">
                <a:moveTo>
                  <a:pt x="0" y="0"/>
                </a:moveTo>
                <a:lnTo>
                  <a:pt x="118533" y="448734"/>
                </a:lnTo>
                <a:lnTo>
                  <a:pt x="228600" y="846667"/>
                </a:lnTo>
                <a:lnTo>
                  <a:pt x="262467" y="922867"/>
                </a:lnTo>
                <a:lnTo>
                  <a:pt x="355600" y="982134"/>
                </a:lnTo>
                <a:lnTo>
                  <a:pt x="287867" y="762000"/>
                </a:lnTo>
                <a:lnTo>
                  <a:pt x="211667" y="516467"/>
                </a:lnTo>
                <a:lnTo>
                  <a:pt x="194733" y="270934"/>
                </a:lnTo>
                <a:lnTo>
                  <a:pt x="127000" y="84667"/>
                </a:lnTo>
                <a:lnTo>
                  <a:pt x="84667" y="33867"/>
                </a:lnTo>
                <a:lnTo>
                  <a:pt x="0" y="0"/>
                </a:lnTo>
                <a:close/>
              </a:path>
            </a:pathLst>
          </a:custGeom>
          <a:solidFill>
            <a:srgbClr val="00B0F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7" name="Freeform 16"/>
          <p:cNvSpPr/>
          <p:nvPr/>
        </p:nvSpPr>
        <p:spPr>
          <a:xfrm>
            <a:off x="3436938" y="4318000"/>
            <a:ext cx="923925" cy="1744663"/>
          </a:xfrm>
          <a:custGeom>
            <a:avLst/>
            <a:gdLst>
              <a:gd name="connsiteX0" fmla="*/ 152400 w 922866"/>
              <a:gd name="connsiteY0" fmla="*/ 1532467 h 1744133"/>
              <a:gd name="connsiteX1" fmla="*/ 101600 w 922866"/>
              <a:gd name="connsiteY1" fmla="*/ 1168400 h 1744133"/>
              <a:gd name="connsiteX2" fmla="*/ 50800 w 922866"/>
              <a:gd name="connsiteY2" fmla="*/ 939800 h 1744133"/>
              <a:gd name="connsiteX3" fmla="*/ 0 w 922866"/>
              <a:gd name="connsiteY3" fmla="*/ 736600 h 1744133"/>
              <a:gd name="connsiteX4" fmla="*/ 59266 w 922866"/>
              <a:gd name="connsiteY4" fmla="*/ 508000 h 1744133"/>
              <a:gd name="connsiteX5" fmla="*/ 59266 w 922866"/>
              <a:gd name="connsiteY5" fmla="*/ 245533 h 1744133"/>
              <a:gd name="connsiteX6" fmla="*/ 76200 w 922866"/>
              <a:gd name="connsiteY6" fmla="*/ 84667 h 1744133"/>
              <a:gd name="connsiteX7" fmla="*/ 160866 w 922866"/>
              <a:gd name="connsiteY7" fmla="*/ 16933 h 1744133"/>
              <a:gd name="connsiteX8" fmla="*/ 364066 w 922866"/>
              <a:gd name="connsiteY8" fmla="*/ 0 h 1744133"/>
              <a:gd name="connsiteX9" fmla="*/ 584200 w 922866"/>
              <a:gd name="connsiteY9" fmla="*/ 0 h 1744133"/>
              <a:gd name="connsiteX10" fmla="*/ 770466 w 922866"/>
              <a:gd name="connsiteY10" fmla="*/ 0 h 1744133"/>
              <a:gd name="connsiteX11" fmla="*/ 838200 w 922866"/>
              <a:gd name="connsiteY11" fmla="*/ 42333 h 1744133"/>
              <a:gd name="connsiteX12" fmla="*/ 846666 w 922866"/>
              <a:gd name="connsiteY12" fmla="*/ 127000 h 1744133"/>
              <a:gd name="connsiteX13" fmla="*/ 897466 w 922866"/>
              <a:gd name="connsiteY13" fmla="*/ 118533 h 1744133"/>
              <a:gd name="connsiteX14" fmla="*/ 914400 w 922866"/>
              <a:gd name="connsiteY14" fmla="*/ 338667 h 1744133"/>
              <a:gd name="connsiteX15" fmla="*/ 922866 w 922866"/>
              <a:gd name="connsiteY15" fmla="*/ 575733 h 1744133"/>
              <a:gd name="connsiteX16" fmla="*/ 905933 w 922866"/>
              <a:gd name="connsiteY16" fmla="*/ 948267 h 1744133"/>
              <a:gd name="connsiteX17" fmla="*/ 922866 w 922866"/>
              <a:gd name="connsiteY17" fmla="*/ 1227667 h 1744133"/>
              <a:gd name="connsiteX18" fmla="*/ 846666 w 922866"/>
              <a:gd name="connsiteY18" fmla="*/ 1473200 h 1744133"/>
              <a:gd name="connsiteX19" fmla="*/ 897466 w 922866"/>
              <a:gd name="connsiteY19" fmla="*/ 1744133 h 174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2866" h="1744133">
                <a:moveTo>
                  <a:pt x="152400" y="1532467"/>
                </a:moveTo>
                <a:lnTo>
                  <a:pt x="101600" y="1168400"/>
                </a:lnTo>
                <a:lnTo>
                  <a:pt x="50800" y="939800"/>
                </a:lnTo>
                <a:lnTo>
                  <a:pt x="0" y="736600"/>
                </a:lnTo>
                <a:lnTo>
                  <a:pt x="59266" y="508000"/>
                </a:lnTo>
                <a:lnTo>
                  <a:pt x="59266" y="245533"/>
                </a:lnTo>
                <a:lnTo>
                  <a:pt x="76200" y="84667"/>
                </a:lnTo>
                <a:lnTo>
                  <a:pt x="160866" y="16933"/>
                </a:lnTo>
                <a:lnTo>
                  <a:pt x="364066" y="0"/>
                </a:lnTo>
                <a:lnTo>
                  <a:pt x="584200" y="0"/>
                </a:lnTo>
                <a:lnTo>
                  <a:pt x="770466" y="0"/>
                </a:lnTo>
                <a:lnTo>
                  <a:pt x="838200" y="42333"/>
                </a:lnTo>
                <a:lnTo>
                  <a:pt x="846666" y="127000"/>
                </a:lnTo>
                <a:lnTo>
                  <a:pt x="897466" y="118533"/>
                </a:lnTo>
                <a:lnTo>
                  <a:pt x="914400" y="338667"/>
                </a:lnTo>
                <a:lnTo>
                  <a:pt x="922866" y="575733"/>
                </a:lnTo>
                <a:lnTo>
                  <a:pt x="905933" y="948267"/>
                </a:lnTo>
                <a:lnTo>
                  <a:pt x="922866" y="1227667"/>
                </a:lnTo>
                <a:lnTo>
                  <a:pt x="846666" y="1473200"/>
                </a:lnTo>
                <a:lnTo>
                  <a:pt x="897466" y="1744133"/>
                </a:lnTo>
              </a:path>
            </a:pathLst>
          </a:custGeom>
          <a:solidFill>
            <a:schemeClr val="accent1">
              <a:lumMod val="25000"/>
              <a:alpha val="59000"/>
            </a:scheme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4110" name="TextBox 18"/>
          <p:cNvSpPr txBox="1">
            <a:spLocks noChangeArrowheads="1"/>
          </p:cNvSpPr>
          <p:nvPr/>
        </p:nvSpPr>
        <p:spPr bwMode="auto">
          <a:xfrm>
            <a:off x="1186024" y="188640"/>
            <a:ext cx="631493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4400" dirty="0">
                <a:latin typeface="Calibri" pitchFamily="34" charset="0"/>
              </a:rPr>
              <a:t>ΑΝΑΛΥΣΗ ΚΑΙ </a:t>
            </a:r>
            <a:r>
              <a:rPr lang="el-GR" altLang="el-GR" sz="4400" dirty="0" smtClean="0">
                <a:latin typeface="Calibri" pitchFamily="34" charset="0"/>
              </a:rPr>
              <a:t>ΕΡΜΗΝΕΙΑ 2</a:t>
            </a:r>
            <a:endParaRPr lang="el-GR" altLang="el-GR" sz="4400"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A28AD827-62BA-4B61-9FAE-745D49380791}" type="slidenum">
              <a:rPr lang="el-GR" smtClean="0"/>
              <a:pPr>
                <a:defRPr/>
              </a:pPr>
              <a:t>7</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p1_8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815529"/>
            <a:ext cx="9144000" cy="5373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reeform 5"/>
          <p:cNvSpPr/>
          <p:nvPr/>
        </p:nvSpPr>
        <p:spPr>
          <a:xfrm>
            <a:off x="1592263" y="1980754"/>
            <a:ext cx="5562600" cy="1058862"/>
          </a:xfrm>
          <a:custGeom>
            <a:avLst/>
            <a:gdLst>
              <a:gd name="connsiteX0" fmla="*/ 8467 w 5562600"/>
              <a:gd name="connsiteY0" fmla="*/ 592666 h 1058333"/>
              <a:gd name="connsiteX1" fmla="*/ 67734 w 5562600"/>
              <a:gd name="connsiteY1" fmla="*/ 304800 h 1058333"/>
              <a:gd name="connsiteX2" fmla="*/ 127000 w 5562600"/>
              <a:gd name="connsiteY2" fmla="*/ 110066 h 1058333"/>
              <a:gd name="connsiteX3" fmla="*/ 237067 w 5562600"/>
              <a:gd name="connsiteY3" fmla="*/ 0 h 1058333"/>
              <a:gd name="connsiteX4" fmla="*/ 499534 w 5562600"/>
              <a:gd name="connsiteY4" fmla="*/ 16933 h 1058333"/>
              <a:gd name="connsiteX5" fmla="*/ 584200 w 5562600"/>
              <a:gd name="connsiteY5" fmla="*/ 16933 h 1058333"/>
              <a:gd name="connsiteX6" fmla="*/ 1032934 w 5562600"/>
              <a:gd name="connsiteY6" fmla="*/ 59266 h 1058333"/>
              <a:gd name="connsiteX7" fmla="*/ 1413934 w 5562600"/>
              <a:gd name="connsiteY7" fmla="*/ 59266 h 1058333"/>
              <a:gd name="connsiteX8" fmla="*/ 1718734 w 5562600"/>
              <a:gd name="connsiteY8" fmla="*/ 127000 h 1058333"/>
              <a:gd name="connsiteX9" fmla="*/ 1871134 w 5562600"/>
              <a:gd name="connsiteY9" fmla="*/ 93133 h 1058333"/>
              <a:gd name="connsiteX10" fmla="*/ 2260600 w 5562600"/>
              <a:gd name="connsiteY10" fmla="*/ 101600 h 1058333"/>
              <a:gd name="connsiteX11" fmla="*/ 2675467 w 5562600"/>
              <a:gd name="connsiteY11" fmla="*/ 143933 h 1058333"/>
              <a:gd name="connsiteX12" fmla="*/ 2954867 w 5562600"/>
              <a:gd name="connsiteY12" fmla="*/ 143933 h 1058333"/>
              <a:gd name="connsiteX13" fmla="*/ 3225800 w 5562600"/>
              <a:gd name="connsiteY13" fmla="*/ 143933 h 1058333"/>
              <a:gd name="connsiteX14" fmla="*/ 3564467 w 5562600"/>
              <a:gd name="connsiteY14" fmla="*/ 169333 h 1058333"/>
              <a:gd name="connsiteX15" fmla="*/ 3911600 w 5562600"/>
              <a:gd name="connsiteY15" fmla="*/ 228600 h 1058333"/>
              <a:gd name="connsiteX16" fmla="*/ 4191000 w 5562600"/>
              <a:gd name="connsiteY16" fmla="*/ 228600 h 1058333"/>
              <a:gd name="connsiteX17" fmla="*/ 4445000 w 5562600"/>
              <a:gd name="connsiteY17" fmla="*/ 254000 h 1058333"/>
              <a:gd name="connsiteX18" fmla="*/ 4732867 w 5562600"/>
              <a:gd name="connsiteY18" fmla="*/ 304800 h 1058333"/>
              <a:gd name="connsiteX19" fmla="*/ 4927600 w 5562600"/>
              <a:gd name="connsiteY19" fmla="*/ 414866 h 1058333"/>
              <a:gd name="connsiteX20" fmla="*/ 5012267 w 5562600"/>
              <a:gd name="connsiteY20" fmla="*/ 508000 h 1058333"/>
              <a:gd name="connsiteX21" fmla="*/ 5190067 w 5562600"/>
              <a:gd name="connsiteY21" fmla="*/ 397933 h 1058333"/>
              <a:gd name="connsiteX22" fmla="*/ 5249334 w 5562600"/>
              <a:gd name="connsiteY22" fmla="*/ 355600 h 1058333"/>
              <a:gd name="connsiteX23" fmla="*/ 5325534 w 5562600"/>
              <a:gd name="connsiteY23" fmla="*/ 397933 h 1058333"/>
              <a:gd name="connsiteX24" fmla="*/ 5427134 w 5562600"/>
              <a:gd name="connsiteY24" fmla="*/ 558800 h 1058333"/>
              <a:gd name="connsiteX25" fmla="*/ 5503334 w 5562600"/>
              <a:gd name="connsiteY25" fmla="*/ 778933 h 1058333"/>
              <a:gd name="connsiteX26" fmla="*/ 5562600 w 5562600"/>
              <a:gd name="connsiteY26" fmla="*/ 1058333 h 1058333"/>
              <a:gd name="connsiteX27" fmla="*/ 5367867 w 5562600"/>
              <a:gd name="connsiteY27" fmla="*/ 931333 h 1058333"/>
              <a:gd name="connsiteX28" fmla="*/ 5257800 w 5562600"/>
              <a:gd name="connsiteY28" fmla="*/ 889000 h 1058333"/>
              <a:gd name="connsiteX29" fmla="*/ 5139267 w 5562600"/>
              <a:gd name="connsiteY29" fmla="*/ 880533 h 1058333"/>
              <a:gd name="connsiteX30" fmla="*/ 5063067 w 5562600"/>
              <a:gd name="connsiteY30" fmla="*/ 880533 h 1058333"/>
              <a:gd name="connsiteX31" fmla="*/ 4927600 w 5562600"/>
              <a:gd name="connsiteY31" fmla="*/ 897466 h 1058333"/>
              <a:gd name="connsiteX32" fmla="*/ 4842934 w 5562600"/>
              <a:gd name="connsiteY32" fmla="*/ 880533 h 1058333"/>
              <a:gd name="connsiteX33" fmla="*/ 4749800 w 5562600"/>
              <a:gd name="connsiteY33" fmla="*/ 804333 h 1058333"/>
              <a:gd name="connsiteX34" fmla="*/ 4665134 w 5562600"/>
              <a:gd name="connsiteY34" fmla="*/ 762000 h 1058333"/>
              <a:gd name="connsiteX35" fmla="*/ 4521200 w 5562600"/>
              <a:gd name="connsiteY35" fmla="*/ 719666 h 1058333"/>
              <a:gd name="connsiteX36" fmla="*/ 4419600 w 5562600"/>
              <a:gd name="connsiteY36" fmla="*/ 719666 h 1058333"/>
              <a:gd name="connsiteX37" fmla="*/ 4275667 w 5562600"/>
              <a:gd name="connsiteY37" fmla="*/ 719666 h 1058333"/>
              <a:gd name="connsiteX38" fmla="*/ 4089400 w 5562600"/>
              <a:gd name="connsiteY38" fmla="*/ 711200 h 1058333"/>
              <a:gd name="connsiteX39" fmla="*/ 3903134 w 5562600"/>
              <a:gd name="connsiteY39" fmla="*/ 694266 h 1058333"/>
              <a:gd name="connsiteX40" fmla="*/ 3683000 w 5562600"/>
              <a:gd name="connsiteY40" fmla="*/ 694266 h 1058333"/>
              <a:gd name="connsiteX41" fmla="*/ 3403600 w 5562600"/>
              <a:gd name="connsiteY41" fmla="*/ 694266 h 1058333"/>
              <a:gd name="connsiteX42" fmla="*/ 3158067 w 5562600"/>
              <a:gd name="connsiteY42" fmla="*/ 685800 h 1058333"/>
              <a:gd name="connsiteX43" fmla="*/ 2760134 w 5562600"/>
              <a:gd name="connsiteY43" fmla="*/ 694266 h 1058333"/>
              <a:gd name="connsiteX44" fmla="*/ 2624667 w 5562600"/>
              <a:gd name="connsiteY44" fmla="*/ 736600 h 1058333"/>
              <a:gd name="connsiteX45" fmla="*/ 2446867 w 5562600"/>
              <a:gd name="connsiteY45" fmla="*/ 719666 h 1058333"/>
              <a:gd name="connsiteX46" fmla="*/ 2218267 w 5562600"/>
              <a:gd name="connsiteY46" fmla="*/ 677333 h 1058333"/>
              <a:gd name="connsiteX47" fmla="*/ 1964267 w 5562600"/>
              <a:gd name="connsiteY47" fmla="*/ 694266 h 1058333"/>
              <a:gd name="connsiteX48" fmla="*/ 1769534 w 5562600"/>
              <a:gd name="connsiteY48" fmla="*/ 770466 h 1058333"/>
              <a:gd name="connsiteX49" fmla="*/ 1549400 w 5562600"/>
              <a:gd name="connsiteY49" fmla="*/ 821266 h 1058333"/>
              <a:gd name="connsiteX50" fmla="*/ 1354667 w 5562600"/>
              <a:gd name="connsiteY50" fmla="*/ 838200 h 1058333"/>
              <a:gd name="connsiteX51" fmla="*/ 1185334 w 5562600"/>
              <a:gd name="connsiteY51" fmla="*/ 846666 h 1058333"/>
              <a:gd name="connsiteX52" fmla="*/ 1049867 w 5562600"/>
              <a:gd name="connsiteY52" fmla="*/ 795866 h 1058333"/>
              <a:gd name="connsiteX53" fmla="*/ 922867 w 5562600"/>
              <a:gd name="connsiteY53" fmla="*/ 753533 h 1058333"/>
              <a:gd name="connsiteX54" fmla="*/ 736600 w 5562600"/>
              <a:gd name="connsiteY54" fmla="*/ 711200 h 1058333"/>
              <a:gd name="connsiteX55" fmla="*/ 558800 w 5562600"/>
              <a:gd name="connsiteY55" fmla="*/ 685800 h 1058333"/>
              <a:gd name="connsiteX56" fmla="*/ 313267 w 5562600"/>
              <a:gd name="connsiteY56" fmla="*/ 643466 h 1058333"/>
              <a:gd name="connsiteX57" fmla="*/ 169334 w 5562600"/>
              <a:gd name="connsiteY57" fmla="*/ 626533 h 1058333"/>
              <a:gd name="connsiteX58" fmla="*/ 50800 w 5562600"/>
              <a:gd name="connsiteY58" fmla="*/ 626533 h 1058333"/>
              <a:gd name="connsiteX59" fmla="*/ 0 w 5562600"/>
              <a:gd name="connsiteY59" fmla="*/ 651933 h 1058333"/>
              <a:gd name="connsiteX60" fmla="*/ 0 w 5562600"/>
              <a:gd name="connsiteY60" fmla="*/ 651933 h 105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562600" h="1058333">
                <a:moveTo>
                  <a:pt x="8467" y="592666"/>
                </a:moveTo>
                <a:lnTo>
                  <a:pt x="67734" y="304800"/>
                </a:lnTo>
                <a:lnTo>
                  <a:pt x="127000" y="110066"/>
                </a:lnTo>
                <a:lnTo>
                  <a:pt x="237067" y="0"/>
                </a:lnTo>
                <a:lnTo>
                  <a:pt x="499534" y="16933"/>
                </a:lnTo>
                <a:lnTo>
                  <a:pt x="584200" y="16933"/>
                </a:lnTo>
                <a:lnTo>
                  <a:pt x="1032934" y="59266"/>
                </a:lnTo>
                <a:lnTo>
                  <a:pt x="1413934" y="59266"/>
                </a:lnTo>
                <a:lnTo>
                  <a:pt x="1718734" y="127000"/>
                </a:lnTo>
                <a:lnTo>
                  <a:pt x="1871134" y="93133"/>
                </a:lnTo>
                <a:lnTo>
                  <a:pt x="2260600" y="101600"/>
                </a:lnTo>
                <a:lnTo>
                  <a:pt x="2675467" y="143933"/>
                </a:lnTo>
                <a:lnTo>
                  <a:pt x="2954867" y="143933"/>
                </a:lnTo>
                <a:lnTo>
                  <a:pt x="3225800" y="143933"/>
                </a:lnTo>
                <a:lnTo>
                  <a:pt x="3564467" y="169333"/>
                </a:lnTo>
                <a:lnTo>
                  <a:pt x="3911600" y="228600"/>
                </a:lnTo>
                <a:lnTo>
                  <a:pt x="4191000" y="228600"/>
                </a:lnTo>
                <a:lnTo>
                  <a:pt x="4445000" y="254000"/>
                </a:lnTo>
                <a:lnTo>
                  <a:pt x="4732867" y="304800"/>
                </a:lnTo>
                <a:lnTo>
                  <a:pt x="4927600" y="414866"/>
                </a:lnTo>
                <a:lnTo>
                  <a:pt x="5012267" y="508000"/>
                </a:lnTo>
                <a:lnTo>
                  <a:pt x="5190067" y="397933"/>
                </a:lnTo>
                <a:lnTo>
                  <a:pt x="5249334" y="355600"/>
                </a:lnTo>
                <a:lnTo>
                  <a:pt x="5325534" y="397933"/>
                </a:lnTo>
                <a:lnTo>
                  <a:pt x="5427134" y="558800"/>
                </a:lnTo>
                <a:lnTo>
                  <a:pt x="5503334" y="778933"/>
                </a:lnTo>
                <a:lnTo>
                  <a:pt x="5562600" y="1058333"/>
                </a:lnTo>
                <a:lnTo>
                  <a:pt x="5367867" y="931333"/>
                </a:lnTo>
                <a:lnTo>
                  <a:pt x="5257800" y="889000"/>
                </a:lnTo>
                <a:lnTo>
                  <a:pt x="5139267" y="880533"/>
                </a:lnTo>
                <a:lnTo>
                  <a:pt x="5063067" y="880533"/>
                </a:lnTo>
                <a:lnTo>
                  <a:pt x="4927600" y="897466"/>
                </a:lnTo>
                <a:lnTo>
                  <a:pt x="4842934" y="880533"/>
                </a:lnTo>
                <a:lnTo>
                  <a:pt x="4749800" y="804333"/>
                </a:lnTo>
                <a:lnTo>
                  <a:pt x="4665134" y="762000"/>
                </a:lnTo>
                <a:lnTo>
                  <a:pt x="4521200" y="719666"/>
                </a:lnTo>
                <a:lnTo>
                  <a:pt x="4419600" y="719666"/>
                </a:lnTo>
                <a:lnTo>
                  <a:pt x="4275667" y="719666"/>
                </a:lnTo>
                <a:lnTo>
                  <a:pt x="4089400" y="711200"/>
                </a:lnTo>
                <a:lnTo>
                  <a:pt x="3903134" y="694266"/>
                </a:lnTo>
                <a:lnTo>
                  <a:pt x="3683000" y="694266"/>
                </a:lnTo>
                <a:lnTo>
                  <a:pt x="3403600" y="694266"/>
                </a:lnTo>
                <a:lnTo>
                  <a:pt x="3158067" y="685800"/>
                </a:lnTo>
                <a:lnTo>
                  <a:pt x="2760134" y="694266"/>
                </a:lnTo>
                <a:lnTo>
                  <a:pt x="2624667" y="736600"/>
                </a:lnTo>
                <a:lnTo>
                  <a:pt x="2446867" y="719666"/>
                </a:lnTo>
                <a:lnTo>
                  <a:pt x="2218267" y="677333"/>
                </a:lnTo>
                <a:lnTo>
                  <a:pt x="1964267" y="694266"/>
                </a:lnTo>
                <a:lnTo>
                  <a:pt x="1769534" y="770466"/>
                </a:lnTo>
                <a:lnTo>
                  <a:pt x="1549400" y="821266"/>
                </a:lnTo>
                <a:lnTo>
                  <a:pt x="1354667" y="838200"/>
                </a:lnTo>
                <a:lnTo>
                  <a:pt x="1185334" y="846666"/>
                </a:lnTo>
                <a:lnTo>
                  <a:pt x="1049867" y="795866"/>
                </a:lnTo>
                <a:lnTo>
                  <a:pt x="922867" y="753533"/>
                </a:lnTo>
                <a:lnTo>
                  <a:pt x="736600" y="711200"/>
                </a:lnTo>
                <a:lnTo>
                  <a:pt x="558800" y="685800"/>
                </a:lnTo>
                <a:lnTo>
                  <a:pt x="313267" y="643466"/>
                </a:lnTo>
                <a:lnTo>
                  <a:pt x="169334" y="626533"/>
                </a:lnTo>
                <a:lnTo>
                  <a:pt x="50800" y="626533"/>
                </a:lnTo>
                <a:lnTo>
                  <a:pt x="0" y="651933"/>
                </a:lnTo>
                <a:lnTo>
                  <a:pt x="0" y="651933"/>
                </a:lnTo>
              </a:path>
            </a:pathLst>
          </a:custGeom>
          <a:solidFill>
            <a:srgbClr val="FFFF00">
              <a:alpha val="63000"/>
            </a:srgb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7" name="Freeform 6"/>
          <p:cNvSpPr/>
          <p:nvPr/>
        </p:nvSpPr>
        <p:spPr>
          <a:xfrm>
            <a:off x="660400" y="1896616"/>
            <a:ext cx="889000" cy="736600"/>
          </a:xfrm>
          <a:custGeom>
            <a:avLst/>
            <a:gdLst>
              <a:gd name="connsiteX0" fmla="*/ 889000 w 889000"/>
              <a:gd name="connsiteY0" fmla="*/ 736600 h 736600"/>
              <a:gd name="connsiteX1" fmla="*/ 855133 w 889000"/>
              <a:gd name="connsiteY1" fmla="*/ 431800 h 736600"/>
              <a:gd name="connsiteX2" fmla="*/ 829733 w 889000"/>
              <a:gd name="connsiteY2" fmla="*/ 279400 h 736600"/>
              <a:gd name="connsiteX3" fmla="*/ 778933 w 889000"/>
              <a:gd name="connsiteY3" fmla="*/ 127000 h 736600"/>
              <a:gd name="connsiteX4" fmla="*/ 660400 w 889000"/>
              <a:gd name="connsiteY4" fmla="*/ 16933 h 736600"/>
              <a:gd name="connsiteX5" fmla="*/ 508000 w 889000"/>
              <a:gd name="connsiteY5" fmla="*/ 0 h 736600"/>
              <a:gd name="connsiteX6" fmla="*/ 381000 w 889000"/>
              <a:gd name="connsiteY6" fmla="*/ 0 h 736600"/>
              <a:gd name="connsiteX7" fmla="*/ 237067 w 889000"/>
              <a:gd name="connsiteY7" fmla="*/ 59267 h 736600"/>
              <a:gd name="connsiteX8" fmla="*/ 177800 w 889000"/>
              <a:gd name="connsiteY8" fmla="*/ 135467 h 736600"/>
              <a:gd name="connsiteX9" fmla="*/ 110067 w 889000"/>
              <a:gd name="connsiteY9" fmla="*/ 304800 h 736600"/>
              <a:gd name="connsiteX10" fmla="*/ 67733 w 889000"/>
              <a:gd name="connsiteY10" fmla="*/ 465667 h 736600"/>
              <a:gd name="connsiteX11" fmla="*/ 33867 w 889000"/>
              <a:gd name="connsiteY11" fmla="*/ 592667 h 736600"/>
              <a:gd name="connsiteX12" fmla="*/ 0 w 889000"/>
              <a:gd name="connsiteY12" fmla="*/ 702733 h 736600"/>
              <a:gd name="connsiteX13" fmla="*/ 203200 w 889000"/>
              <a:gd name="connsiteY13" fmla="*/ 719667 h 736600"/>
              <a:gd name="connsiteX14" fmla="*/ 431800 w 889000"/>
              <a:gd name="connsiteY14" fmla="*/ 719667 h 736600"/>
              <a:gd name="connsiteX15" fmla="*/ 592667 w 889000"/>
              <a:gd name="connsiteY15" fmla="*/ 711200 h 736600"/>
              <a:gd name="connsiteX16" fmla="*/ 592667 w 889000"/>
              <a:gd name="connsiteY16" fmla="*/ 711200 h 736600"/>
              <a:gd name="connsiteX17" fmla="*/ 753533 w 889000"/>
              <a:gd name="connsiteY17" fmla="*/ 685800 h 736600"/>
              <a:gd name="connsiteX18" fmla="*/ 855133 w 889000"/>
              <a:gd name="connsiteY18" fmla="*/ 685800 h 736600"/>
              <a:gd name="connsiteX19" fmla="*/ 889000 w 889000"/>
              <a:gd name="connsiteY19" fmla="*/ 68580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9000" h="736600">
                <a:moveTo>
                  <a:pt x="889000" y="736600"/>
                </a:moveTo>
                <a:lnTo>
                  <a:pt x="855133" y="431800"/>
                </a:lnTo>
                <a:lnTo>
                  <a:pt x="829733" y="279400"/>
                </a:lnTo>
                <a:lnTo>
                  <a:pt x="778933" y="127000"/>
                </a:lnTo>
                <a:lnTo>
                  <a:pt x="660400" y="16933"/>
                </a:lnTo>
                <a:lnTo>
                  <a:pt x="508000" y="0"/>
                </a:lnTo>
                <a:lnTo>
                  <a:pt x="381000" y="0"/>
                </a:lnTo>
                <a:lnTo>
                  <a:pt x="237067" y="59267"/>
                </a:lnTo>
                <a:lnTo>
                  <a:pt x="177800" y="135467"/>
                </a:lnTo>
                <a:lnTo>
                  <a:pt x="110067" y="304800"/>
                </a:lnTo>
                <a:lnTo>
                  <a:pt x="67733" y="465667"/>
                </a:lnTo>
                <a:lnTo>
                  <a:pt x="33867" y="592667"/>
                </a:lnTo>
                <a:lnTo>
                  <a:pt x="0" y="702733"/>
                </a:lnTo>
                <a:lnTo>
                  <a:pt x="203200" y="719667"/>
                </a:lnTo>
                <a:lnTo>
                  <a:pt x="431800" y="719667"/>
                </a:lnTo>
                <a:cubicBezTo>
                  <a:pt x="553087" y="709559"/>
                  <a:pt x="499416" y="711200"/>
                  <a:pt x="592667" y="711200"/>
                </a:cubicBezTo>
                <a:lnTo>
                  <a:pt x="592667" y="711200"/>
                </a:lnTo>
                <a:lnTo>
                  <a:pt x="753533" y="685800"/>
                </a:lnTo>
                <a:lnTo>
                  <a:pt x="855133" y="685800"/>
                </a:lnTo>
                <a:lnTo>
                  <a:pt x="889000" y="685800"/>
                </a:lnTo>
              </a:path>
            </a:pathLst>
          </a:custGeom>
          <a:solidFill>
            <a:srgbClr val="FFFF00">
              <a:alpha val="69000"/>
            </a:srgb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8" name="Freeform 7"/>
          <p:cNvSpPr/>
          <p:nvPr/>
        </p:nvSpPr>
        <p:spPr>
          <a:xfrm>
            <a:off x="7485063" y="2379216"/>
            <a:ext cx="1252537" cy="719138"/>
          </a:xfrm>
          <a:custGeom>
            <a:avLst/>
            <a:gdLst>
              <a:gd name="connsiteX0" fmla="*/ 0 w 1253067"/>
              <a:gd name="connsiteY0" fmla="*/ 719667 h 719667"/>
              <a:gd name="connsiteX1" fmla="*/ 203200 w 1253067"/>
              <a:gd name="connsiteY1" fmla="*/ 643467 h 719667"/>
              <a:gd name="connsiteX2" fmla="*/ 482600 w 1253067"/>
              <a:gd name="connsiteY2" fmla="*/ 635000 h 719667"/>
              <a:gd name="connsiteX3" fmla="*/ 736600 w 1253067"/>
              <a:gd name="connsiteY3" fmla="*/ 651933 h 719667"/>
              <a:gd name="connsiteX4" fmla="*/ 990600 w 1253067"/>
              <a:gd name="connsiteY4" fmla="*/ 702733 h 719667"/>
              <a:gd name="connsiteX5" fmla="*/ 1151467 w 1253067"/>
              <a:gd name="connsiteY5" fmla="*/ 702733 h 719667"/>
              <a:gd name="connsiteX6" fmla="*/ 1253067 w 1253067"/>
              <a:gd name="connsiteY6" fmla="*/ 702733 h 719667"/>
              <a:gd name="connsiteX7" fmla="*/ 1244600 w 1253067"/>
              <a:gd name="connsiteY7" fmla="*/ 76200 h 719667"/>
              <a:gd name="connsiteX8" fmla="*/ 1049867 w 1253067"/>
              <a:gd name="connsiteY8" fmla="*/ 42333 h 719667"/>
              <a:gd name="connsiteX9" fmla="*/ 846667 w 1253067"/>
              <a:gd name="connsiteY9" fmla="*/ 25400 h 719667"/>
              <a:gd name="connsiteX10" fmla="*/ 651934 w 1253067"/>
              <a:gd name="connsiteY10" fmla="*/ 16933 h 719667"/>
              <a:gd name="connsiteX11" fmla="*/ 491067 w 1253067"/>
              <a:gd name="connsiteY11" fmla="*/ 0 h 719667"/>
              <a:gd name="connsiteX12" fmla="*/ 330200 w 1253067"/>
              <a:gd name="connsiteY12" fmla="*/ 0 h 719667"/>
              <a:gd name="connsiteX13" fmla="*/ 211667 w 1253067"/>
              <a:gd name="connsiteY13" fmla="*/ 50800 h 719667"/>
              <a:gd name="connsiteX14" fmla="*/ 127000 w 1253067"/>
              <a:gd name="connsiteY14" fmla="*/ 237067 h 719667"/>
              <a:gd name="connsiteX15" fmla="*/ 76200 w 1253067"/>
              <a:gd name="connsiteY15" fmla="*/ 406400 h 719667"/>
              <a:gd name="connsiteX16" fmla="*/ 33867 w 1253067"/>
              <a:gd name="connsiteY16" fmla="*/ 567267 h 719667"/>
              <a:gd name="connsiteX17" fmla="*/ 0 w 1253067"/>
              <a:gd name="connsiteY17" fmla="*/ 719667 h 71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3067" h="719667">
                <a:moveTo>
                  <a:pt x="0" y="719667"/>
                </a:moveTo>
                <a:lnTo>
                  <a:pt x="203200" y="643467"/>
                </a:lnTo>
                <a:lnTo>
                  <a:pt x="482600" y="635000"/>
                </a:lnTo>
                <a:lnTo>
                  <a:pt x="736600" y="651933"/>
                </a:lnTo>
                <a:lnTo>
                  <a:pt x="990600" y="702733"/>
                </a:lnTo>
                <a:lnTo>
                  <a:pt x="1151467" y="702733"/>
                </a:lnTo>
                <a:lnTo>
                  <a:pt x="1253067" y="702733"/>
                </a:lnTo>
                <a:lnTo>
                  <a:pt x="1244600" y="76200"/>
                </a:lnTo>
                <a:lnTo>
                  <a:pt x="1049867" y="42333"/>
                </a:lnTo>
                <a:lnTo>
                  <a:pt x="846667" y="25400"/>
                </a:lnTo>
                <a:lnTo>
                  <a:pt x="651934" y="16933"/>
                </a:lnTo>
                <a:lnTo>
                  <a:pt x="491067" y="0"/>
                </a:lnTo>
                <a:lnTo>
                  <a:pt x="330200" y="0"/>
                </a:lnTo>
                <a:lnTo>
                  <a:pt x="211667" y="50800"/>
                </a:lnTo>
                <a:lnTo>
                  <a:pt x="127000" y="237067"/>
                </a:lnTo>
                <a:lnTo>
                  <a:pt x="76200" y="406400"/>
                </a:lnTo>
                <a:lnTo>
                  <a:pt x="33867" y="567267"/>
                </a:lnTo>
                <a:lnTo>
                  <a:pt x="0" y="719667"/>
                </a:lnTo>
                <a:close/>
              </a:path>
            </a:pathLst>
          </a:cu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Freeform 8"/>
          <p:cNvSpPr/>
          <p:nvPr/>
        </p:nvSpPr>
        <p:spPr>
          <a:xfrm>
            <a:off x="449263" y="2574479"/>
            <a:ext cx="7069137" cy="2395537"/>
          </a:xfrm>
          <a:custGeom>
            <a:avLst/>
            <a:gdLst>
              <a:gd name="connsiteX0" fmla="*/ 0 w 7069667"/>
              <a:gd name="connsiteY0" fmla="*/ 2396067 h 2396067"/>
              <a:gd name="connsiteX1" fmla="*/ 304800 w 7069667"/>
              <a:gd name="connsiteY1" fmla="*/ 2370667 h 2396067"/>
              <a:gd name="connsiteX2" fmla="*/ 440267 w 7069667"/>
              <a:gd name="connsiteY2" fmla="*/ 2379134 h 2396067"/>
              <a:gd name="connsiteX3" fmla="*/ 635000 w 7069667"/>
              <a:gd name="connsiteY3" fmla="*/ 2311400 h 2396067"/>
              <a:gd name="connsiteX4" fmla="*/ 812800 w 7069667"/>
              <a:gd name="connsiteY4" fmla="*/ 2260600 h 2396067"/>
              <a:gd name="connsiteX5" fmla="*/ 973667 w 7069667"/>
              <a:gd name="connsiteY5" fmla="*/ 2260600 h 2396067"/>
              <a:gd name="connsiteX6" fmla="*/ 1075267 w 7069667"/>
              <a:gd name="connsiteY6" fmla="*/ 2286000 h 2396067"/>
              <a:gd name="connsiteX7" fmla="*/ 1159934 w 7069667"/>
              <a:gd name="connsiteY7" fmla="*/ 2294467 h 2396067"/>
              <a:gd name="connsiteX8" fmla="*/ 1193800 w 7069667"/>
              <a:gd name="connsiteY8" fmla="*/ 2167467 h 2396067"/>
              <a:gd name="connsiteX9" fmla="*/ 1193800 w 7069667"/>
              <a:gd name="connsiteY9" fmla="*/ 2167467 h 2396067"/>
              <a:gd name="connsiteX10" fmla="*/ 1244600 w 7069667"/>
              <a:gd name="connsiteY10" fmla="*/ 2328334 h 2396067"/>
              <a:gd name="connsiteX11" fmla="*/ 1346200 w 7069667"/>
              <a:gd name="connsiteY11" fmla="*/ 2345267 h 2396067"/>
              <a:gd name="connsiteX12" fmla="*/ 1464734 w 7069667"/>
              <a:gd name="connsiteY12" fmla="*/ 2345267 h 2396067"/>
              <a:gd name="connsiteX13" fmla="*/ 1566334 w 7069667"/>
              <a:gd name="connsiteY13" fmla="*/ 2269067 h 2396067"/>
              <a:gd name="connsiteX14" fmla="*/ 1752600 w 7069667"/>
              <a:gd name="connsiteY14" fmla="*/ 2209800 h 2396067"/>
              <a:gd name="connsiteX15" fmla="*/ 2006600 w 7069667"/>
              <a:gd name="connsiteY15" fmla="*/ 2133600 h 2396067"/>
              <a:gd name="connsiteX16" fmla="*/ 2192867 w 7069667"/>
              <a:gd name="connsiteY16" fmla="*/ 2040467 h 2396067"/>
              <a:gd name="connsiteX17" fmla="*/ 2226734 w 7069667"/>
              <a:gd name="connsiteY17" fmla="*/ 1871134 h 2396067"/>
              <a:gd name="connsiteX18" fmla="*/ 2252134 w 7069667"/>
              <a:gd name="connsiteY18" fmla="*/ 1693334 h 2396067"/>
              <a:gd name="connsiteX19" fmla="*/ 2252134 w 7069667"/>
              <a:gd name="connsiteY19" fmla="*/ 1456267 h 2396067"/>
              <a:gd name="connsiteX20" fmla="*/ 2277534 w 7069667"/>
              <a:gd name="connsiteY20" fmla="*/ 1219200 h 2396067"/>
              <a:gd name="connsiteX21" fmla="*/ 2294467 w 7069667"/>
              <a:gd name="connsiteY21" fmla="*/ 999067 h 2396067"/>
              <a:gd name="connsiteX22" fmla="*/ 2319867 w 7069667"/>
              <a:gd name="connsiteY22" fmla="*/ 770467 h 2396067"/>
              <a:gd name="connsiteX23" fmla="*/ 2396067 w 7069667"/>
              <a:gd name="connsiteY23" fmla="*/ 694267 h 2396067"/>
              <a:gd name="connsiteX24" fmla="*/ 2548467 w 7069667"/>
              <a:gd name="connsiteY24" fmla="*/ 728134 h 2396067"/>
              <a:gd name="connsiteX25" fmla="*/ 2607734 w 7069667"/>
              <a:gd name="connsiteY25" fmla="*/ 821267 h 2396067"/>
              <a:gd name="connsiteX26" fmla="*/ 2633134 w 7069667"/>
              <a:gd name="connsiteY26" fmla="*/ 1024467 h 2396067"/>
              <a:gd name="connsiteX27" fmla="*/ 2641600 w 7069667"/>
              <a:gd name="connsiteY27" fmla="*/ 1244600 h 2396067"/>
              <a:gd name="connsiteX28" fmla="*/ 2633134 w 7069667"/>
              <a:gd name="connsiteY28" fmla="*/ 1566334 h 2396067"/>
              <a:gd name="connsiteX29" fmla="*/ 2683934 w 7069667"/>
              <a:gd name="connsiteY29" fmla="*/ 1803400 h 2396067"/>
              <a:gd name="connsiteX30" fmla="*/ 2717800 w 7069667"/>
              <a:gd name="connsiteY30" fmla="*/ 1888067 h 2396067"/>
              <a:gd name="connsiteX31" fmla="*/ 2819400 w 7069667"/>
              <a:gd name="connsiteY31" fmla="*/ 1862667 h 2396067"/>
              <a:gd name="connsiteX32" fmla="*/ 2937934 w 7069667"/>
              <a:gd name="connsiteY32" fmla="*/ 1845734 h 2396067"/>
              <a:gd name="connsiteX33" fmla="*/ 2997200 w 7069667"/>
              <a:gd name="connsiteY33" fmla="*/ 1786467 h 2396067"/>
              <a:gd name="connsiteX34" fmla="*/ 3039534 w 7069667"/>
              <a:gd name="connsiteY34" fmla="*/ 1549400 h 2396067"/>
              <a:gd name="connsiteX35" fmla="*/ 3031067 w 7069667"/>
              <a:gd name="connsiteY35" fmla="*/ 1388534 h 2396067"/>
              <a:gd name="connsiteX36" fmla="*/ 3039534 w 7069667"/>
              <a:gd name="connsiteY36" fmla="*/ 1261534 h 2396067"/>
              <a:gd name="connsiteX37" fmla="*/ 3064934 w 7069667"/>
              <a:gd name="connsiteY37" fmla="*/ 1151467 h 2396067"/>
              <a:gd name="connsiteX38" fmla="*/ 3124200 w 7069667"/>
              <a:gd name="connsiteY38" fmla="*/ 1092200 h 2396067"/>
              <a:gd name="connsiteX39" fmla="*/ 3293534 w 7069667"/>
              <a:gd name="connsiteY39" fmla="*/ 1066800 h 2396067"/>
              <a:gd name="connsiteX40" fmla="*/ 3505200 w 7069667"/>
              <a:gd name="connsiteY40" fmla="*/ 1075267 h 2396067"/>
              <a:gd name="connsiteX41" fmla="*/ 3691467 w 7069667"/>
              <a:gd name="connsiteY41" fmla="*/ 1083734 h 2396067"/>
              <a:gd name="connsiteX42" fmla="*/ 3818467 w 7069667"/>
              <a:gd name="connsiteY42" fmla="*/ 1100667 h 2396067"/>
              <a:gd name="connsiteX43" fmla="*/ 3835400 w 7069667"/>
              <a:gd name="connsiteY43" fmla="*/ 1151467 h 2396067"/>
              <a:gd name="connsiteX44" fmla="*/ 3877734 w 7069667"/>
              <a:gd name="connsiteY44" fmla="*/ 1185334 h 2396067"/>
              <a:gd name="connsiteX45" fmla="*/ 3877734 w 7069667"/>
              <a:gd name="connsiteY45" fmla="*/ 1286934 h 2396067"/>
              <a:gd name="connsiteX46" fmla="*/ 3877734 w 7069667"/>
              <a:gd name="connsiteY46" fmla="*/ 1422400 h 2396067"/>
              <a:gd name="connsiteX47" fmla="*/ 3886200 w 7069667"/>
              <a:gd name="connsiteY47" fmla="*/ 1507067 h 2396067"/>
              <a:gd name="connsiteX48" fmla="*/ 4089400 w 7069667"/>
              <a:gd name="connsiteY48" fmla="*/ 1405467 h 2396067"/>
              <a:gd name="connsiteX49" fmla="*/ 4275667 w 7069667"/>
              <a:gd name="connsiteY49" fmla="*/ 1346200 h 2396067"/>
              <a:gd name="connsiteX50" fmla="*/ 4436534 w 7069667"/>
              <a:gd name="connsiteY50" fmla="*/ 1346200 h 2396067"/>
              <a:gd name="connsiteX51" fmla="*/ 4605867 w 7069667"/>
              <a:gd name="connsiteY51" fmla="*/ 1354667 h 2396067"/>
              <a:gd name="connsiteX52" fmla="*/ 4936067 w 7069667"/>
              <a:gd name="connsiteY52" fmla="*/ 1320800 h 2396067"/>
              <a:gd name="connsiteX53" fmla="*/ 5113867 w 7069667"/>
              <a:gd name="connsiteY53" fmla="*/ 1295400 h 2396067"/>
              <a:gd name="connsiteX54" fmla="*/ 5342467 w 7069667"/>
              <a:gd name="connsiteY54" fmla="*/ 1202267 h 2396067"/>
              <a:gd name="connsiteX55" fmla="*/ 5545667 w 7069667"/>
              <a:gd name="connsiteY55" fmla="*/ 1159934 h 2396067"/>
              <a:gd name="connsiteX56" fmla="*/ 5748867 w 7069667"/>
              <a:gd name="connsiteY56" fmla="*/ 1143000 h 2396067"/>
              <a:gd name="connsiteX57" fmla="*/ 5875867 w 7069667"/>
              <a:gd name="connsiteY57" fmla="*/ 1202267 h 2396067"/>
              <a:gd name="connsiteX58" fmla="*/ 5985934 w 7069667"/>
              <a:gd name="connsiteY58" fmla="*/ 1261534 h 2396067"/>
              <a:gd name="connsiteX59" fmla="*/ 6104467 w 7069667"/>
              <a:gd name="connsiteY59" fmla="*/ 1159934 h 2396067"/>
              <a:gd name="connsiteX60" fmla="*/ 6206067 w 7069667"/>
              <a:gd name="connsiteY60" fmla="*/ 1066800 h 2396067"/>
              <a:gd name="connsiteX61" fmla="*/ 6316134 w 7069667"/>
              <a:gd name="connsiteY61" fmla="*/ 990600 h 2396067"/>
              <a:gd name="connsiteX62" fmla="*/ 6434667 w 7069667"/>
              <a:gd name="connsiteY62" fmla="*/ 982134 h 2396067"/>
              <a:gd name="connsiteX63" fmla="*/ 6536267 w 7069667"/>
              <a:gd name="connsiteY63" fmla="*/ 1109134 h 2396067"/>
              <a:gd name="connsiteX64" fmla="*/ 6646334 w 7069667"/>
              <a:gd name="connsiteY64" fmla="*/ 1371600 h 2396067"/>
              <a:gd name="connsiteX65" fmla="*/ 6756400 w 7069667"/>
              <a:gd name="connsiteY65" fmla="*/ 1557867 h 2396067"/>
              <a:gd name="connsiteX66" fmla="*/ 6917267 w 7069667"/>
              <a:gd name="connsiteY66" fmla="*/ 1667934 h 2396067"/>
              <a:gd name="connsiteX67" fmla="*/ 7069667 w 7069667"/>
              <a:gd name="connsiteY67" fmla="*/ 1744134 h 2396067"/>
              <a:gd name="connsiteX68" fmla="*/ 6900334 w 7069667"/>
              <a:gd name="connsiteY68" fmla="*/ 1143000 h 2396067"/>
              <a:gd name="connsiteX69" fmla="*/ 6756400 w 7069667"/>
              <a:gd name="connsiteY69" fmla="*/ 626534 h 2396067"/>
              <a:gd name="connsiteX70" fmla="*/ 6714067 w 7069667"/>
              <a:gd name="connsiteY70" fmla="*/ 474134 h 2396067"/>
              <a:gd name="connsiteX71" fmla="*/ 6527800 w 7069667"/>
              <a:gd name="connsiteY71" fmla="*/ 347134 h 2396067"/>
              <a:gd name="connsiteX72" fmla="*/ 6282267 w 7069667"/>
              <a:gd name="connsiteY72" fmla="*/ 279400 h 2396067"/>
              <a:gd name="connsiteX73" fmla="*/ 6138334 w 7069667"/>
              <a:gd name="connsiteY73" fmla="*/ 313267 h 2396067"/>
              <a:gd name="connsiteX74" fmla="*/ 5985934 w 7069667"/>
              <a:gd name="connsiteY74" fmla="*/ 296334 h 2396067"/>
              <a:gd name="connsiteX75" fmla="*/ 5799667 w 7069667"/>
              <a:gd name="connsiteY75" fmla="*/ 194734 h 2396067"/>
              <a:gd name="connsiteX76" fmla="*/ 5672667 w 7069667"/>
              <a:gd name="connsiteY76" fmla="*/ 127000 h 2396067"/>
              <a:gd name="connsiteX77" fmla="*/ 5240867 w 7069667"/>
              <a:gd name="connsiteY77" fmla="*/ 127000 h 2396067"/>
              <a:gd name="connsiteX78" fmla="*/ 4766734 w 7069667"/>
              <a:gd name="connsiteY78" fmla="*/ 110067 h 2396067"/>
              <a:gd name="connsiteX79" fmla="*/ 4258734 w 7069667"/>
              <a:gd name="connsiteY79" fmla="*/ 93134 h 2396067"/>
              <a:gd name="connsiteX80" fmla="*/ 3945467 w 7069667"/>
              <a:gd name="connsiteY80" fmla="*/ 118534 h 2396067"/>
              <a:gd name="connsiteX81" fmla="*/ 3767667 w 7069667"/>
              <a:gd name="connsiteY81" fmla="*/ 152400 h 2396067"/>
              <a:gd name="connsiteX82" fmla="*/ 3471334 w 7069667"/>
              <a:gd name="connsiteY82" fmla="*/ 118534 h 2396067"/>
              <a:gd name="connsiteX83" fmla="*/ 3208867 w 7069667"/>
              <a:gd name="connsiteY83" fmla="*/ 101600 h 2396067"/>
              <a:gd name="connsiteX84" fmla="*/ 2887134 w 7069667"/>
              <a:gd name="connsiteY84" fmla="*/ 186267 h 2396067"/>
              <a:gd name="connsiteX85" fmla="*/ 2531534 w 7069667"/>
              <a:gd name="connsiteY85" fmla="*/ 270934 h 2396067"/>
              <a:gd name="connsiteX86" fmla="*/ 2319867 w 7069667"/>
              <a:gd name="connsiteY86" fmla="*/ 270934 h 2396067"/>
              <a:gd name="connsiteX87" fmla="*/ 2040467 w 7069667"/>
              <a:gd name="connsiteY87" fmla="*/ 160867 h 2396067"/>
              <a:gd name="connsiteX88" fmla="*/ 1803400 w 7069667"/>
              <a:gd name="connsiteY88" fmla="*/ 110067 h 2396067"/>
              <a:gd name="connsiteX89" fmla="*/ 1557867 w 7069667"/>
              <a:gd name="connsiteY89" fmla="*/ 76200 h 2396067"/>
              <a:gd name="connsiteX90" fmla="*/ 1329267 w 7069667"/>
              <a:gd name="connsiteY90" fmla="*/ 33867 h 2396067"/>
              <a:gd name="connsiteX91" fmla="*/ 1159934 w 7069667"/>
              <a:gd name="connsiteY91" fmla="*/ 50800 h 2396067"/>
              <a:gd name="connsiteX92" fmla="*/ 1185334 w 7069667"/>
              <a:gd name="connsiteY92" fmla="*/ 186267 h 2396067"/>
              <a:gd name="connsiteX93" fmla="*/ 1244600 w 7069667"/>
              <a:gd name="connsiteY93" fmla="*/ 397934 h 2396067"/>
              <a:gd name="connsiteX94" fmla="*/ 1270000 w 7069667"/>
              <a:gd name="connsiteY94" fmla="*/ 626534 h 2396067"/>
              <a:gd name="connsiteX95" fmla="*/ 1286934 w 7069667"/>
              <a:gd name="connsiteY95" fmla="*/ 829734 h 2396067"/>
              <a:gd name="connsiteX96" fmla="*/ 1270000 w 7069667"/>
              <a:gd name="connsiteY96" fmla="*/ 1016000 h 2396067"/>
              <a:gd name="connsiteX97" fmla="*/ 1312334 w 7069667"/>
              <a:gd name="connsiteY97" fmla="*/ 1151467 h 2396067"/>
              <a:gd name="connsiteX98" fmla="*/ 1354667 w 7069667"/>
              <a:gd name="connsiteY98" fmla="*/ 1371600 h 2396067"/>
              <a:gd name="connsiteX99" fmla="*/ 1363134 w 7069667"/>
              <a:gd name="connsiteY99" fmla="*/ 1591734 h 2396067"/>
              <a:gd name="connsiteX100" fmla="*/ 1363134 w 7069667"/>
              <a:gd name="connsiteY100" fmla="*/ 1854200 h 2396067"/>
              <a:gd name="connsiteX101" fmla="*/ 1337734 w 7069667"/>
              <a:gd name="connsiteY101" fmla="*/ 1989667 h 2396067"/>
              <a:gd name="connsiteX102" fmla="*/ 1261534 w 7069667"/>
              <a:gd name="connsiteY102" fmla="*/ 1684867 h 2396067"/>
              <a:gd name="connsiteX103" fmla="*/ 1219200 w 7069667"/>
              <a:gd name="connsiteY103" fmla="*/ 1608667 h 2396067"/>
              <a:gd name="connsiteX104" fmla="*/ 1185334 w 7069667"/>
              <a:gd name="connsiteY104" fmla="*/ 1371600 h 2396067"/>
              <a:gd name="connsiteX105" fmla="*/ 1151467 w 7069667"/>
              <a:gd name="connsiteY105" fmla="*/ 1244600 h 2396067"/>
              <a:gd name="connsiteX106" fmla="*/ 1100667 w 7069667"/>
              <a:gd name="connsiteY106" fmla="*/ 1083734 h 2396067"/>
              <a:gd name="connsiteX107" fmla="*/ 1058334 w 7069667"/>
              <a:gd name="connsiteY107" fmla="*/ 872067 h 2396067"/>
              <a:gd name="connsiteX108" fmla="*/ 1041400 w 7069667"/>
              <a:gd name="connsiteY108" fmla="*/ 660400 h 2396067"/>
              <a:gd name="connsiteX109" fmla="*/ 1075267 w 7069667"/>
              <a:gd name="connsiteY109" fmla="*/ 499534 h 2396067"/>
              <a:gd name="connsiteX110" fmla="*/ 1075267 w 7069667"/>
              <a:gd name="connsiteY110" fmla="*/ 287867 h 2396067"/>
              <a:gd name="connsiteX111" fmla="*/ 1066800 w 7069667"/>
              <a:gd name="connsiteY111" fmla="*/ 50800 h 2396067"/>
              <a:gd name="connsiteX112" fmla="*/ 1066800 w 7069667"/>
              <a:gd name="connsiteY112" fmla="*/ 0 h 2396067"/>
              <a:gd name="connsiteX113" fmla="*/ 795867 w 7069667"/>
              <a:gd name="connsiteY113" fmla="*/ 42334 h 2396067"/>
              <a:gd name="connsiteX114" fmla="*/ 550334 w 7069667"/>
              <a:gd name="connsiteY114" fmla="*/ 42334 h 2396067"/>
              <a:gd name="connsiteX115" fmla="*/ 381000 w 7069667"/>
              <a:gd name="connsiteY115" fmla="*/ 42334 h 2396067"/>
              <a:gd name="connsiteX116" fmla="*/ 237067 w 7069667"/>
              <a:gd name="connsiteY116" fmla="*/ 42334 h 2396067"/>
              <a:gd name="connsiteX117" fmla="*/ 228600 w 7069667"/>
              <a:gd name="connsiteY117" fmla="*/ 42334 h 2396067"/>
              <a:gd name="connsiteX118" fmla="*/ 169334 w 7069667"/>
              <a:gd name="connsiteY118" fmla="*/ 228600 h 2396067"/>
              <a:gd name="connsiteX119" fmla="*/ 135467 w 7069667"/>
              <a:gd name="connsiteY119" fmla="*/ 313267 h 2396067"/>
              <a:gd name="connsiteX120" fmla="*/ 67734 w 7069667"/>
              <a:gd name="connsiteY120" fmla="*/ 330200 h 2396067"/>
              <a:gd name="connsiteX121" fmla="*/ 16934 w 7069667"/>
              <a:gd name="connsiteY121" fmla="*/ 313267 h 2396067"/>
              <a:gd name="connsiteX122" fmla="*/ 0 w 7069667"/>
              <a:gd name="connsiteY122" fmla="*/ 2396067 h 239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7069667" h="2396067">
                <a:moveTo>
                  <a:pt x="0" y="2396067"/>
                </a:moveTo>
                <a:lnTo>
                  <a:pt x="304800" y="2370667"/>
                </a:lnTo>
                <a:lnTo>
                  <a:pt x="440267" y="2379134"/>
                </a:lnTo>
                <a:lnTo>
                  <a:pt x="635000" y="2311400"/>
                </a:lnTo>
                <a:lnTo>
                  <a:pt x="812800" y="2260600"/>
                </a:lnTo>
                <a:lnTo>
                  <a:pt x="973667" y="2260600"/>
                </a:lnTo>
                <a:lnTo>
                  <a:pt x="1075267" y="2286000"/>
                </a:lnTo>
                <a:lnTo>
                  <a:pt x="1159934" y="2294467"/>
                </a:lnTo>
                <a:lnTo>
                  <a:pt x="1193800" y="2167467"/>
                </a:lnTo>
                <a:lnTo>
                  <a:pt x="1193800" y="2167467"/>
                </a:lnTo>
                <a:lnTo>
                  <a:pt x="1244600" y="2328334"/>
                </a:lnTo>
                <a:lnTo>
                  <a:pt x="1346200" y="2345267"/>
                </a:lnTo>
                <a:lnTo>
                  <a:pt x="1464734" y="2345267"/>
                </a:lnTo>
                <a:lnTo>
                  <a:pt x="1566334" y="2269067"/>
                </a:lnTo>
                <a:lnTo>
                  <a:pt x="1752600" y="2209800"/>
                </a:lnTo>
                <a:lnTo>
                  <a:pt x="2006600" y="2133600"/>
                </a:lnTo>
                <a:lnTo>
                  <a:pt x="2192867" y="2040467"/>
                </a:lnTo>
                <a:lnTo>
                  <a:pt x="2226734" y="1871134"/>
                </a:lnTo>
                <a:lnTo>
                  <a:pt x="2252134" y="1693334"/>
                </a:lnTo>
                <a:lnTo>
                  <a:pt x="2252134" y="1456267"/>
                </a:lnTo>
                <a:lnTo>
                  <a:pt x="2277534" y="1219200"/>
                </a:lnTo>
                <a:lnTo>
                  <a:pt x="2294467" y="999067"/>
                </a:lnTo>
                <a:lnTo>
                  <a:pt x="2319867" y="770467"/>
                </a:lnTo>
                <a:lnTo>
                  <a:pt x="2396067" y="694267"/>
                </a:lnTo>
                <a:lnTo>
                  <a:pt x="2548467" y="728134"/>
                </a:lnTo>
                <a:lnTo>
                  <a:pt x="2607734" y="821267"/>
                </a:lnTo>
                <a:lnTo>
                  <a:pt x="2633134" y="1024467"/>
                </a:lnTo>
                <a:lnTo>
                  <a:pt x="2641600" y="1244600"/>
                </a:lnTo>
                <a:lnTo>
                  <a:pt x="2633134" y="1566334"/>
                </a:lnTo>
                <a:lnTo>
                  <a:pt x="2683934" y="1803400"/>
                </a:lnTo>
                <a:lnTo>
                  <a:pt x="2717800" y="1888067"/>
                </a:lnTo>
                <a:lnTo>
                  <a:pt x="2819400" y="1862667"/>
                </a:lnTo>
                <a:lnTo>
                  <a:pt x="2937934" y="1845734"/>
                </a:lnTo>
                <a:lnTo>
                  <a:pt x="2997200" y="1786467"/>
                </a:lnTo>
                <a:lnTo>
                  <a:pt x="3039534" y="1549400"/>
                </a:lnTo>
                <a:lnTo>
                  <a:pt x="3031067" y="1388534"/>
                </a:lnTo>
                <a:lnTo>
                  <a:pt x="3039534" y="1261534"/>
                </a:lnTo>
                <a:lnTo>
                  <a:pt x="3064934" y="1151467"/>
                </a:lnTo>
                <a:lnTo>
                  <a:pt x="3124200" y="1092200"/>
                </a:lnTo>
                <a:lnTo>
                  <a:pt x="3293534" y="1066800"/>
                </a:lnTo>
                <a:lnTo>
                  <a:pt x="3505200" y="1075267"/>
                </a:lnTo>
                <a:lnTo>
                  <a:pt x="3691467" y="1083734"/>
                </a:lnTo>
                <a:lnTo>
                  <a:pt x="3818467" y="1100667"/>
                </a:lnTo>
                <a:lnTo>
                  <a:pt x="3835400" y="1151467"/>
                </a:lnTo>
                <a:lnTo>
                  <a:pt x="3877734" y="1185334"/>
                </a:lnTo>
                <a:lnTo>
                  <a:pt x="3877734" y="1286934"/>
                </a:lnTo>
                <a:lnTo>
                  <a:pt x="3877734" y="1422400"/>
                </a:lnTo>
                <a:lnTo>
                  <a:pt x="3886200" y="1507067"/>
                </a:lnTo>
                <a:lnTo>
                  <a:pt x="4089400" y="1405467"/>
                </a:lnTo>
                <a:lnTo>
                  <a:pt x="4275667" y="1346200"/>
                </a:lnTo>
                <a:lnTo>
                  <a:pt x="4436534" y="1346200"/>
                </a:lnTo>
                <a:lnTo>
                  <a:pt x="4605867" y="1354667"/>
                </a:lnTo>
                <a:lnTo>
                  <a:pt x="4936067" y="1320800"/>
                </a:lnTo>
                <a:lnTo>
                  <a:pt x="5113867" y="1295400"/>
                </a:lnTo>
                <a:lnTo>
                  <a:pt x="5342467" y="1202267"/>
                </a:lnTo>
                <a:lnTo>
                  <a:pt x="5545667" y="1159934"/>
                </a:lnTo>
                <a:lnTo>
                  <a:pt x="5748867" y="1143000"/>
                </a:lnTo>
                <a:lnTo>
                  <a:pt x="5875867" y="1202267"/>
                </a:lnTo>
                <a:lnTo>
                  <a:pt x="5985934" y="1261534"/>
                </a:lnTo>
                <a:lnTo>
                  <a:pt x="6104467" y="1159934"/>
                </a:lnTo>
                <a:lnTo>
                  <a:pt x="6206067" y="1066800"/>
                </a:lnTo>
                <a:lnTo>
                  <a:pt x="6316134" y="990600"/>
                </a:lnTo>
                <a:lnTo>
                  <a:pt x="6434667" y="982134"/>
                </a:lnTo>
                <a:lnTo>
                  <a:pt x="6536267" y="1109134"/>
                </a:lnTo>
                <a:lnTo>
                  <a:pt x="6646334" y="1371600"/>
                </a:lnTo>
                <a:lnTo>
                  <a:pt x="6756400" y="1557867"/>
                </a:lnTo>
                <a:lnTo>
                  <a:pt x="6917267" y="1667934"/>
                </a:lnTo>
                <a:lnTo>
                  <a:pt x="7069667" y="1744134"/>
                </a:lnTo>
                <a:lnTo>
                  <a:pt x="6900334" y="1143000"/>
                </a:lnTo>
                <a:lnTo>
                  <a:pt x="6756400" y="626534"/>
                </a:lnTo>
                <a:lnTo>
                  <a:pt x="6714067" y="474134"/>
                </a:lnTo>
                <a:lnTo>
                  <a:pt x="6527800" y="347134"/>
                </a:lnTo>
                <a:lnTo>
                  <a:pt x="6282267" y="279400"/>
                </a:lnTo>
                <a:lnTo>
                  <a:pt x="6138334" y="313267"/>
                </a:lnTo>
                <a:lnTo>
                  <a:pt x="5985934" y="296334"/>
                </a:lnTo>
                <a:lnTo>
                  <a:pt x="5799667" y="194734"/>
                </a:lnTo>
                <a:lnTo>
                  <a:pt x="5672667" y="127000"/>
                </a:lnTo>
                <a:lnTo>
                  <a:pt x="5240867" y="127000"/>
                </a:lnTo>
                <a:lnTo>
                  <a:pt x="4766734" y="110067"/>
                </a:lnTo>
                <a:lnTo>
                  <a:pt x="4258734" y="93134"/>
                </a:lnTo>
                <a:lnTo>
                  <a:pt x="3945467" y="118534"/>
                </a:lnTo>
                <a:lnTo>
                  <a:pt x="3767667" y="152400"/>
                </a:lnTo>
                <a:lnTo>
                  <a:pt x="3471334" y="118534"/>
                </a:lnTo>
                <a:lnTo>
                  <a:pt x="3208867" y="101600"/>
                </a:lnTo>
                <a:lnTo>
                  <a:pt x="2887134" y="186267"/>
                </a:lnTo>
                <a:lnTo>
                  <a:pt x="2531534" y="270934"/>
                </a:lnTo>
                <a:lnTo>
                  <a:pt x="2319867" y="270934"/>
                </a:lnTo>
                <a:lnTo>
                  <a:pt x="2040467" y="160867"/>
                </a:lnTo>
                <a:lnTo>
                  <a:pt x="1803400" y="110067"/>
                </a:lnTo>
                <a:lnTo>
                  <a:pt x="1557867" y="76200"/>
                </a:lnTo>
                <a:lnTo>
                  <a:pt x="1329267" y="33867"/>
                </a:lnTo>
                <a:lnTo>
                  <a:pt x="1159934" y="50800"/>
                </a:lnTo>
                <a:lnTo>
                  <a:pt x="1185334" y="186267"/>
                </a:lnTo>
                <a:lnTo>
                  <a:pt x="1244600" y="397934"/>
                </a:lnTo>
                <a:lnTo>
                  <a:pt x="1270000" y="626534"/>
                </a:lnTo>
                <a:lnTo>
                  <a:pt x="1286934" y="829734"/>
                </a:lnTo>
                <a:lnTo>
                  <a:pt x="1270000" y="1016000"/>
                </a:lnTo>
                <a:lnTo>
                  <a:pt x="1312334" y="1151467"/>
                </a:lnTo>
                <a:lnTo>
                  <a:pt x="1354667" y="1371600"/>
                </a:lnTo>
                <a:lnTo>
                  <a:pt x="1363134" y="1591734"/>
                </a:lnTo>
                <a:lnTo>
                  <a:pt x="1363134" y="1854200"/>
                </a:lnTo>
                <a:lnTo>
                  <a:pt x="1337734" y="1989667"/>
                </a:lnTo>
                <a:lnTo>
                  <a:pt x="1261534" y="1684867"/>
                </a:lnTo>
                <a:cubicBezTo>
                  <a:pt x="1217704" y="1614741"/>
                  <a:pt x="1219200" y="1643759"/>
                  <a:pt x="1219200" y="1608667"/>
                </a:cubicBezTo>
                <a:lnTo>
                  <a:pt x="1185334" y="1371600"/>
                </a:lnTo>
                <a:lnTo>
                  <a:pt x="1151467" y="1244600"/>
                </a:lnTo>
                <a:lnTo>
                  <a:pt x="1100667" y="1083734"/>
                </a:lnTo>
                <a:lnTo>
                  <a:pt x="1058334" y="872067"/>
                </a:lnTo>
                <a:lnTo>
                  <a:pt x="1041400" y="660400"/>
                </a:lnTo>
                <a:lnTo>
                  <a:pt x="1075267" y="499534"/>
                </a:lnTo>
                <a:lnTo>
                  <a:pt x="1075267" y="287867"/>
                </a:lnTo>
                <a:lnTo>
                  <a:pt x="1066800" y="50800"/>
                </a:lnTo>
                <a:lnTo>
                  <a:pt x="1066800" y="0"/>
                </a:lnTo>
                <a:lnTo>
                  <a:pt x="795867" y="42334"/>
                </a:lnTo>
                <a:lnTo>
                  <a:pt x="550334" y="42334"/>
                </a:lnTo>
                <a:lnTo>
                  <a:pt x="381000" y="42334"/>
                </a:lnTo>
                <a:lnTo>
                  <a:pt x="237067" y="42334"/>
                </a:lnTo>
                <a:lnTo>
                  <a:pt x="228600" y="42334"/>
                </a:lnTo>
                <a:lnTo>
                  <a:pt x="169334" y="228600"/>
                </a:lnTo>
                <a:lnTo>
                  <a:pt x="135467" y="313267"/>
                </a:lnTo>
                <a:lnTo>
                  <a:pt x="67734" y="330200"/>
                </a:lnTo>
                <a:lnTo>
                  <a:pt x="16934" y="313267"/>
                </a:lnTo>
                <a:lnTo>
                  <a:pt x="0" y="2396067"/>
                </a:lnTo>
                <a:close/>
              </a:path>
            </a:pathLst>
          </a:custGeom>
          <a:solidFill>
            <a:srgbClr val="FFC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 name="Freeform 9"/>
          <p:cNvSpPr/>
          <p:nvPr/>
        </p:nvSpPr>
        <p:spPr>
          <a:xfrm>
            <a:off x="7383463" y="3014216"/>
            <a:ext cx="1362075" cy="1397000"/>
          </a:xfrm>
          <a:custGeom>
            <a:avLst/>
            <a:gdLst>
              <a:gd name="connsiteX0" fmla="*/ 118534 w 1363134"/>
              <a:gd name="connsiteY0" fmla="*/ 84667 h 1397000"/>
              <a:gd name="connsiteX1" fmla="*/ 0 w 1363134"/>
              <a:gd name="connsiteY1" fmla="*/ 423333 h 1397000"/>
              <a:gd name="connsiteX2" fmla="*/ 59267 w 1363134"/>
              <a:gd name="connsiteY2" fmla="*/ 541867 h 1397000"/>
              <a:gd name="connsiteX3" fmla="*/ 93134 w 1363134"/>
              <a:gd name="connsiteY3" fmla="*/ 753533 h 1397000"/>
              <a:gd name="connsiteX4" fmla="*/ 186267 w 1363134"/>
              <a:gd name="connsiteY4" fmla="*/ 1219200 h 1397000"/>
              <a:gd name="connsiteX5" fmla="*/ 254000 w 1363134"/>
              <a:gd name="connsiteY5" fmla="*/ 1397000 h 1397000"/>
              <a:gd name="connsiteX6" fmla="*/ 397934 w 1363134"/>
              <a:gd name="connsiteY6" fmla="*/ 1329267 h 1397000"/>
              <a:gd name="connsiteX7" fmla="*/ 550334 w 1363134"/>
              <a:gd name="connsiteY7" fmla="*/ 1286933 h 1397000"/>
              <a:gd name="connsiteX8" fmla="*/ 736600 w 1363134"/>
              <a:gd name="connsiteY8" fmla="*/ 1286933 h 1397000"/>
              <a:gd name="connsiteX9" fmla="*/ 872067 w 1363134"/>
              <a:gd name="connsiteY9" fmla="*/ 1346200 h 1397000"/>
              <a:gd name="connsiteX10" fmla="*/ 990600 w 1363134"/>
              <a:gd name="connsiteY10" fmla="*/ 1388533 h 1397000"/>
              <a:gd name="connsiteX11" fmla="*/ 1278467 w 1363134"/>
              <a:gd name="connsiteY11" fmla="*/ 1397000 h 1397000"/>
              <a:gd name="connsiteX12" fmla="*/ 1363134 w 1363134"/>
              <a:gd name="connsiteY12" fmla="*/ 1371600 h 1397000"/>
              <a:gd name="connsiteX13" fmla="*/ 1354667 w 1363134"/>
              <a:gd name="connsiteY13" fmla="*/ 59267 h 1397000"/>
              <a:gd name="connsiteX14" fmla="*/ 1219200 w 1363134"/>
              <a:gd name="connsiteY14" fmla="*/ 67733 h 1397000"/>
              <a:gd name="connsiteX15" fmla="*/ 999067 w 1363134"/>
              <a:gd name="connsiteY15" fmla="*/ 67733 h 1397000"/>
              <a:gd name="connsiteX16" fmla="*/ 821267 w 1363134"/>
              <a:gd name="connsiteY16" fmla="*/ 8467 h 1397000"/>
              <a:gd name="connsiteX17" fmla="*/ 575734 w 1363134"/>
              <a:gd name="connsiteY17" fmla="*/ 0 h 1397000"/>
              <a:gd name="connsiteX18" fmla="*/ 355600 w 1363134"/>
              <a:gd name="connsiteY18" fmla="*/ 8467 h 1397000"/>
              <a:gd name="connsiteX19" fmla="*/ 169334 w 1363134"/>
              <a:gd name="connsiteY19" fmla="*/ 59267 h 1397000"/>
              <a:gd name="connsiteX20" fmla="*/ 118534 w 1363134"/>
              <a:gd name="connsiteY20" fmla="*/ 84667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63134" h="1397000">
                <a:moveTo>
                  <a:pt x="118534" y="84667"/>
                </a:moveTo>
                <a:lnTo>
                  <a:pt x="0" y="423333"/>
                </a:lnTo>
                <a:lnTo>
                  <a:pt x="59267" y="541867"/>
                </a:lnTo>
                <a:lnTo>
                  <a:pt x="93134" y="753533"/>
                </a:lnTo>
                <a:lnTo>
                  <a:pt x="186267" y="1219200"/>
                </a:lnTo>
                <a:lnTo>
                  <a:pt x="254000" y="1397000"/>
                </a:lnTo>
                <a:lnTo>
                  <a:pt x="397934" y="1329267"/>
                </a:lnTo>
                <a:lnTo>
                  <a:pt x="550334" y="1286933"/>
                </a:lnTo>
                <a:lnTo>
                  <a:pt x="736600" y="1286933"/>
                </a:lnTo>
                <a:lnTo>
                  <a:pt x="872067" y="1346200"/>
                </a:lnTo>
                <a:lnTo>
                  <a:pt x="990600" y="1388533"/>
                </a:lnTo>
                <a:lnTo>
                  <a:pt x="1278467" y="1397000"/>
                </a:lnTo>
                <a:lnTo>
                  <a:pt x="1363134" y="1371600"/>
                </a:lnTo>
                <a:cubicBezTo>
                  <a:pt x="1360312" y="934156"/>
                  <a:pt x="1357489" y="496711"/>
                  <a:pt x="1354667" y="59267"/>
                </a:cubicBezTo>
                <a:lnTo>
                  <a:pt x="1219200" y="67733"/>
                </a:lnTo>
                <a:lnTo>
                  <a:pt x="999067" y="67733"/>
                </a:lnTo>
                <a:lnTo>
                  <a:pt x="821267" y="8467"/>
                </a:lnTo>
                <a:lnTo>
                  <a:pt x="575734" y="0"/>
                </a:lnTo>
                <a:lnTo>
                  <a:pt x="355600" y="8467"/>
                </a:lnTo>
                <a:lnTo>
                  <a:pt x="169334" y="59267"/>
                </a:lnTo>
                <a:lnTo>
                  <a:pt x="118534" y="84667"/>
                </a:lnTo>
                <a:close/>
              </a:path>
            </a:pathLst>
          </a:cu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Freeform 10"/>
          <p:cNvSpPr/>
          <p:nvPr/>
        </p:nvSpPr>
        <p:spPr>
          <a:xfrm>
            <a:off x="457200" y="3573016"/>
            <a:ext cx="8288338" cy="1905000"/>
          </a:xfrm>
          <a:custGeom>
            <a:avLst/>
            <a:gdLst>
              <a:gd name="connsiteX0" fmla="*/ 16933 w 8288867"/>
              <a:gd name="connsiteY0" fmla="*/ 1625600 h 1905000"/>
              <a:gd name="connsiteX1" fmla="*/ 296333 w 8288867"/>
              <a:gd name="connsiteY1" fmla="*/ 1634067 h 1905000"/>
              <a:gd name="connsiteX2" fmla="*/ 364067 w 8288867"/>
              <a:gd name="connsiteY2" fmla="*/ 1718733 h 1905000"/>
              <a:gd name="connsiteX3" fmla="*/ 508000 w 8288867"/>
              <a:gd name="connsiteY3" fmla="*/ 1676400 h 1905000"/>
              <a:gd name="connsiteX4" fmla="*/ 618067 w 8288867"/>
              <a:gd name="connsiteY4" fmla="*/ 1591733 h 1905000"/>
              <a:gd name="connsiteX5" fmla="*/ 778933 w 8288867"/>
              <a:gd name="connsiteY5" fmla="*/ 1524000 h 1905000"/>
              <a:gd name="connsiteX6" fmla="*/ 999067 w 8288867"/>
              <a:gd name="connsiteY6" fmla="*/ 1524000 h 1905000"/>
              <a:gd name="connsiteX7" fmla="*/ 1126067 w 8288867"/>
              <a:gd name="connsiteY7" fmla="*/ 1498600 h 1905000"/>
              <a:gd name="connsiteX8" fmla="*/ 1185333 w 8288867"/>
              <a:gd name="connsiteY8" fmla="*/ 1490133 h 1905000"/>
              <a:gd name="connsiteX9" fmla="*/ 1312333 w 8288867"/>
              <a:gd name="connsiteY9" fmla="*/ 1481667 h 1905000"/>
              <a:gd name="connsiteX10" fmla="*/ 1413933 w 8288867"/>
              <a:gd name="connsiteY10" fmla="*/ 1447800 h 1905000"/>
              <a:gd name="connsiteX11" fmla="*/ 1591733 w 8288867"/>
              <a:gd name="connsiteY11" fmla="*/ 1498600 h 1905000"/>
              <a:gd name="connsiteX12" fmla="*/ 1667933 w 8288867"/>
              <a:gd name="connsiteY12" fmla="*/ 1608667 h 1905000"/>
              <a:gd name="connsiteX13" fmla="*/ 1727200 w 8288867"/>
              <a:gd name="connsiteY13" fmla="*/ 1752600 h 1905000"/>
              <a:gd name="connsiteX14" fmla="*/ 1778000 w 8288867"/>
              <a:gd name="connsiteY14" fmla="*/ 1905000 h 1905000"/>
              <a:gd name="connsiteX15" fmla="*/ 1955800 w 8288867"/>
              <a:gd name="connsiteY15" fmla="*/ 1896533 h 1905000"/>
              <a:gd name="connsiteX16" fmla="*/ 2065867 w 8288867"/>
              <a:gd name="connsiteY16" fmla="*/ 1803400 h 1905000"/>
              <a:gd name="connsiteX17" fmla="*/ 2133600 w 8288867"/>
              <a:gd name="connsiteY17" fmla="*/ 1710267 h 1905000"/>
              <a:gd name="connsiteX18" fmla="*/ 2184400 w 8288867"/>
              <a:gd name="connsiteY18" fmla="*/ 1634067 h 1905000"/>
              <a:gd name="connsiteX19" fmla="*/ 2184400 w 8288867"/>
              <a:gd name="connsiteY19" fmla="*/ 1634067 h 1905000"/>
              <a:gd name="connsiteX20" fmla="*/ 2345267 w 8288867"/>
              <a:gd name="connsiteY20" fmla="*/ 1481667 h 1905000"/>
              <a:gd name="connsiteX21" fmla="*/ 2463800 w 8288867"/>
              <a:gd name="connsiteY21" fmla="*/ 1413933 h 1905000"/>
              <a:gd name="connsiteX22" fmla="*/ 2641600 w 8288867"/>
              <a:gd name="connsiteY22" fmla="*/ 1320800 h 1905000"/>
              <a:gd name="connsiteX23" fmla="*/ 2878667 w 8288867"/>
              <a:gd name="connsiteY23" fmla="*/ 1286933 h 1905000"/>
              <a:gd name="connsiteX24" fmla="*/ 3064933 w 8288867"/>
              <a:gd name="connsiteY24" fmla="*/ 1253067 h 1905000"/>
              <a:gd name="connsiteX25" fmla="*/ 3259667 w 8288867"/>
              <a:gd name="connsiteY25" fmla="*/ 1202267 h 1905000"/>
              <a:gd name="connsiteX26" fmla="*/ 3556000 w 8288867"/>
              <a:gd name="connsiteY26" fmla="*/ 1244600 h 1905000"/>
              <a:gd name="connsiteX27" fmla="*/ 3666067 w 8288867"/>
              <a:gd name="connsiteY27" fmla="*/ 1244600 h 1905000"/>
              <a:gd name="connsiteX28" fmla="*/ 3886200 w 8288867"/>
              <a:gd name="connsiteY28" fmla="*/ 1261533 h 1905000"/>
              <a:gd name="connsiteX29" fmla="*/ 4038600 w 8288867"/>
              <a:gd name="connsiteY29" fmla="*/ 1261533 h 1905000"/>
              <a:gd name="connsiteX30" fmla="*/ 4148667 w 8288867"/>
              <a:gd name="connsiteY30" fmla="*/ 1159933 h 1905000"/>
              <a:gd name="connsiteX31" fmla="*/ 4216400 w 8288867"/>
              <a:gd name="connsiteY31" fmla="*/ 999067 h 1905000"/>
              <a:gd name="connsiteX32" fmla="*/ 4301067 w 8288867"/>
              <a:gd name="connsiteY32" fmla="*/ 855133 h 1905000"/>
              <a:gd name="connsiteX33" fmla="*/ 4368800 w 8288867"/>
              <a:gd name="connsiteY33" fmla="*/ 812800 h 1905000"/>
              <a:gd name="connsiteX34" fmla="*/ 4487333 w 8288867"/>
              <a:gd name="connsiteY34" fmla="*/ 812800 h 1905000"/>
              <a:gd name="connsiteX35" fmla="*/ 4622800 w 8288867"/>
              <a:gd name="connsiteY35" fmla="*/ 821267 h 1905000"/>
              <a:gd name="connsiteX36" fmla="*/ 4707467 w 8288867"/>
              <a:gd name="connsiteY36" fmla="*/ 838200 h 1905000"/>
              <a:gd name="connsiteX37" fmla="*/ 4800600 w 8288867"/>
              <a:gd name="connsiteY37" fmla="*/ 821267 h 1905000"/>
              <a:gd name="connsiteX38" fmla="*/ 4876800 w 8288867"/>
              <a:gd name="connsiteY38" fmla="*/ 719667 h 1905000"/>
              <a:gd name="connsiteX39" fmla="*/ 4834467 w 8288867"/>
              <a:gd name="connsiteY39" fmla="*/ 516467 h 1905000"/>
              <a:gd name="connsiteX40" fmla="*/ 4936067 w 8288867"/>
              <a:gd name="connsiteY40" fmla="*/ 482600 h 1905000"/>
              <a:gd name="connsiteX41" fmla="*/ 5037667 w 8288867"/>
              <a:gd name="connsiteY41" fmla="*/ 457200 h 1905000"/>
              <a:gd name="connsiteX42" fmla="*/ 5147733 w 8288867"/>
              <a:gd name="connsiteY42" fmla="*/ 381000 h 1905000"/>
              <a:gd name="connsiteX43" fmla="*/ 5240867 w 8288867"/>
              <a:gd name="connsiteY43" fmla="*/ 431800 h 1905000"/>
              <a:gd name="connsiteX44" fmla="*/ 5283200 w 8288867"/>
              <a:gd name="connsiteY44" fmla="*/ 355600 h 1905000"/>
              <a:gd name="connsiteX45" fmla="*/ 5291667 w 8288867"/>
              <a:gd name="connsiteY45" fmla="*/ 279400 h 1905000"/>
              <a:gd name="connsiteX46" fmla="*/ 5401733 w 8288867"/>
              <a:gd name="connsiteY46" fmla="*/ 245533 h 1905000"/>
              <a:gd name="connsiteX47" fmla="*/ 5469467 w 8288867"/>
              <a:gd name="connsiteY47" fmla="*/ 321733 h 1905000"/>
              <a:gd name="connsiteX48" fmla="*/ 5545667 w 8288867"/>
              <a:gd name="connsiteY48" fmla="*/ 321733 h 1905000"/>
              <a:gd name="connsiteX49" fmla="*/ 5604933 w 8288867"/>
              <a:gd name="connsiteY49" fmla="*/ 262467 h 1905000"/>
              <a:gd name="connsiteX50" fmla="*/ 5664200 w 8288867"/>
              <a:gd name="connsiteY50" fmla="*/ 220133 h 1905000"/>
              <a:gd name="connsiteX51" fmla="*/ 5765800 w 8288867"/>
              <a:gd name="connsiteY51" fmla="*/ 220133 h 1905000"/>
              <a:gd name="connsiteX52" fmla="*/ 5833533 w 8288867"/>
              <a:gd name="connsiteY52" fmla="*/ 262467 h 1905000"/>
              <a:gd name="connsiteX53" fmla="*/ 5875867 w 8288867"/>
              <a:gd name="connsiteY53" fmla="*/ 262467 h 1905000"/>
              <a:gd name="connsiteX54" fmla="*/ 5926667 w 8288867"/>
              <a:gd name="connsiteY54" fmla="*/ 381000 h 1905000"/>
              <a:gd name="connsiteX55" fmla="*/ 6019800 w 8288867"/>
              <a:gd name="connsiteY55" fmla="*/ 389467 h 1905000"/>
              <a:gd name="connsiteX56" fmla="*/ 6121400 w 8288867"/>
              <a:gd name="connsiteY56" fmla="*/ 347133 h 1905000"/>
              <a:gd name="connsiteX57" fmla="*/ 6163733 w 8288867"/>
              <a:gd name="connsiteY57" fmla="*/ 296333 h 1905000"/>
              <a:gd name="connsiteX58" fmla="*/ 6248400 w 8288867"/>
              <a:gd name="connsiteY58" fmla="*/ 220133 h 1905000"/>
              <a:gd name="connsiteX59" fmla="*/ 6324600 w 8288867"/>
              <a:gd name="connsiteY59" fmla="*/ 160867 h 1905000"/>
              <a:gd name="connsiteX60" fmla="*/ 6451600 w 8288867"/>
              <a:gd name="connsiteY60" fmla="*/ 160867 h 1905000"/>
              <a:gd name="connsiteX61" fmla="*/ 6485467 w 8288867"/>
              <a:gd name="connsiteY61" fmla="*/ 270933 h 1905000"/>
              <a:gd name="connsiteX62" fmla="*/ 6493933 w 8288867"/>
              <a:gd name="connsiteY62" fmla="*/ 372533 h 1905000"/>
              <a:gd name="connsiteX63" fmla="*/ 6519333 w 8288867"/>
              <a:gd name="connsiteY63" fmla="*/ 448733 h 1905000"/>
              <a:gd name="connsiteX64" fmla="*/ 6519333 w 8288867"/>
              <a:gd name="connsiteY64" fmla="*/ 592667 h 1905000"/>
              <a:gd name="connsiteX65" fmla="*/ 6502400 w 8288867"/>
              <a:gd name="connsiteY65" fmla="*/ 736600 h 1905000"/>
              <a:gd name="connsiteX66" fmla="*/ 6544733 w 8288867"/>
              <a:gd name="connsiteY66" fmla="*/ 821267 h 1905000"/>
              <a:gd name="connsiteX67" fmla="*/ 6688667 w 8288867"/>
              <a:gd name="connsiteY67" fmla="*/ 863600 h 1905000"/>
              <a:gd name="connsiteX68" fmla="*/ 6798733 w 8288867"/>
              <a:gd name="connsiteY68" fmla="*/ 880533 h 1905000"/>
              <a:gd name="connsiteX69" fmla="*/ 6874933 w 8288867"/>
              <a:gd name="connsiteY69" fmla="*/ 973667 h 1905000"/>
              <a:gd name="connsiteX70" fmla="*/ 6993467 w 8288867"/>
              <a:gd name="connsiteY70" fmla="*/ 1092200 h 1905000"/>
              <a:gd name="connsiteX71" fmla="*/ 7069667 w 8288867"/>
              <a:gd name="connsiteY71" fmla="*/ 1109133 h 1905000"/>
              <a:gd name="connsiteX72" fmla="*/ 7196667 w 8288867"/>
              <a:gd name="connsiteY72" fmla="*/ 1151467 h 1905000"/>
              <a:gd name="connsiteX73" fmla="*/ 7323667 w 8288867"/>
              <a:gd name="connsiteY73" fmla="*/ 1143000 h 1905000"/>
              <a:gd name="connsiteX74" fmla="*/ 7416800 w 8288867"/>
              <a:gd name="connsiteY74" fmla="*/ 1058333 h 1905000"/>
              <a:gd name="connsiteX75" fmla="*/ 7476067 w 8288867"/>
              <a:gd name="connsiteY75" fmla="*/ 990600 h 1905000"/>
              <a:gd name="connsiteX76" fmla="*/ 7603067 w 8288867"/>
              <a:gd name="connsiteY76" fmla="*/ 905933 h 1905000"/>
              <a:gd name="connsiteX77" fmla="*/ 7840133 w 8288867"/>
              <a:gd name="connsiteY77" fmla="*/ 990600 h 1905000"/>
              <a:gd name="connsiteX78" fmla="*/ 7967133 w 8288867"/>
              <a:gd name="connsiteY78" fmla="*/ 1066800 h 1905000"/>
              <a:gd name="connsiteX79" fmla="*/ 8119533 w 8288867"/>
              <a:gd name="connsiteY79" fmla="*/ 1075267 h 1905000"/>
              <a:gd name="connsiteX80" fmla="*/ 8238067 w 8288867"/>
              <a:gd name="connsiteY80" fmla="*/ 1041400 h 1905000"/>
              <a:gd name="connsiteX81" fmla="*/ 8280400 w 8288867"/>
              <a:gd name="connsiteY81" fmla="*/ 1032933 h 1905000"/>
              <a:gd name="connsiteX82" fmla="*/ 8288867 w 8288867"/>
              <a:gd name="connsiteY82" fmla="*/ 829733 h 1905000"/>
              <a:gd name="connsiteX83" fmla="*/ 8119533 w 8288867"/>
              <a:gd name="connsiteY83" fmla="*/ 855133 h 1905000"/>
              <a:gd name="connsiteX84" fmla="*/ 7848600 w 8288867"/>
              <a:gd name="connsiteY84" fmla="*/ 812800 h 1905000"/>
              <a:gd name="connsiteX85" fmla="*/ 7670800 w 8288867"/>
              <a:gd name="connsiteY85" fmla="*/ 753533 h 1905000"/>
              <a:gd name="connsiteX86" fmla="*/ 7509933 w 8288867"/>
              <a:gd name="connsiteY86" fmla="*/ 728133 h 1905000"/>
              <a:gd name="connsiteX87" fmla="*/ 7264400 w 8288867"/>
              <a:gd name="connsiteY87" fmla="*/ 812800 h 1905000"/>
              <a:gd name="connsiteX88" fmla="*/ 7196667 w 8288867"/>
              <a:gd name="connsiteY88" fmla="*/ 838200 h 1905000"/>
              <a:gd name="connsiteX89" fmla="*/ 7044267 w 8288867"/>
              <a:gd name="connsiteY89" fmla="*/ 728133 h 1905000"/>
              <a:gd name="connsiteX90" fmla="*/ 6756400 w 8288867"/>
              <a:gd name="connsiteY90" fmla="*/ 558800 h 1905000"/>
              <a:gd name="connsiteX91" fmla="*/ 6629400 w 8288867"/>
              <a:gd name="connsiteY91" fmla="*/ 338667 h 1905000"/>
              <a:gd name="connsiteX92" fmla="*/ 6485467 w 8288867"/>
              <a:gd name="connsiteY92" fmla="*/ 59267 h 1905000"/>
              <a:gd name="connsiteX93" fmla="*/ 6434667 w 8288867"/>
              <a:gd name="connsiteY93" fmla="*/ 8467 h 1905000"/>
              <a:gd name="connsiteX94" fmla="*/ 6316133 w 8288867"/>
              <a:gd name="connsiteY94" fmla="*/ 0 h 1905000"/>
              <a:gd name="connsiteX95" fmla="*/ 5994400 w 8288867"/>
              <a:gd name="connsiteY95" fmla="*/ 254000 h 1905000"/>
              <a:gd name="connsiteX96" fmla="*/ 5740400 w 8288867"/>
              <a:gd name="connsiteY96" fmla="*/ 152400 h 1905000"/>
              <a:gd name="connsiteX97" fmla="*/ 5469467 w 8288867"/>
              <a:gd name="connsiteY97" fmla="*/ 186267 h 1905000"/>
              <a:gd name="connsiteX98" fmla="*/ 5147733 w 8288867"/>
              <a:gd name="connsiteY98" fmla="*/ 296333 h 1905000"/>
              <a:gd name="connsiteX99" fmla="*/ 4673600 w 8288867"/>
              <a:gd name="connsiteY99" fmla="*/ 372533 h 1905000"/>
              <a:gd name="connsiteX100" fmla="*/ 4301067 w 8288867"/>
              <a:gd name="connsiteY100" fmla="*/ 355600 h 1905000"/>
              <a:gd name="connsiteX101" fmla="*/ 4123267 w 8288867"/>
              <a:gd name="connsiteY101" fmla="*/ 414867 h 1905000"/>
              <a:gd name="connsiteX102" fmla="*/ 3894667 w 8288867"/>
              <a:gd name="connsiteY102" fmla="*/ 491067 h 1905000"/>
              <a:gd name="connsiteX103" fmla="*/ 3877733 w 8288867"/>
              <a:gd name="connsiteY103" fmla="*/ 508000 h 1905000"/>
              <a:gd name="connsiteX104" fmla="*/ 3361267 w 8288867"/>
              <a:gd name="connsiteY104" fmla="*/ 702733 h 1905000"/>
              <a:gd name="connsiteX105" fmla="*/ 3081867 w 8288867"/>
              <a:gd name="connsiteY105" fmla="*/ 795867 h 1905000"/>
              <a:gd name="connsiteX106" fmla="*/ 2861733 w 8288867"/>
              <a:gd name="connsiteY106" fmla="*/ 897467 h 1905000"/>
              <a:gd name="connsiteX107" fmla="*/ 2658533 w 8288867"/>
              <a:gd name="connsiteY107" fmla="*/ 905933 h 1905000"/>
              <a:gd name="connsiteX108" fmla="*/ 2429933 w 8288867"/>
              <a:gd name="connsiteY108" fmla="*/ 939800 h 1905000"/>
              <a:gd name="connsiteX109" fmla="*/ 2269067 w 8288867"/>
              <a:gd name="connsiteY109" fmla="*/ 1024467 h 1905000"/>
              <a:gd name="connsiteX110" fmla="*/ 2116667 w 8288867"/>
              <a:gd name="connsiteY110" fmla="*/ 1100667 h 1905000"/>
              <a:gd name="connsiteX111" fmla="*/ 1701800 w 8288867"/>
              <a:gd name="connsiteY111" fmla="*/ 1244600 h 1905000"/>
              <a:gd name="connsiteX112" fmla="*/ 1540933 w 8288867"/>
              <a:gd name="connsiteY112" fmla="*/ 1278467 h 1905000"/>
              <a:gd name="connsiteX113" fmla="*/ 1464733 w 8288867"/>
              <a:gd name="connsiteY113" fmla="*/ 1354667 h 1905000"/>
              <a:gd name="connsiteX114" fmla="*/ 1286933 w 8288867"/>
              <a:gd name="connsiteY114" fmla="*/ 1346200 h 1905000"/>
              <a:gd name="connsiteX115" fmla="*/ 1193800 w 8288867"/>
              <a:gd name="connsiteY115" fmla="*/ 1312333 h 1905000"/>
              <a:gd name="connsiteX116" fmla="*/ 1083733 w 8288867"/>
              <a:gd name="connsiteY116" fmla="*/ 1278467 h 1905000"/>
              <a:gd name="connsiteX117" fmla="*/ 922867 w 8288867"/>
              <a:gd name="connsiteY117" fmla="*/ 1244600 h 1905000"/>
              <a:gd name="connsiteX118" fmla="*/ 685800 w 8288867"/>
              <a:gd name="connsiteY118" fmla="*/ 1295400 h 1905000"/>
              <a:gd name="connsiteX119" fmla="*/ 474133 w 8288867"/>
              <a:gd name="connsiteY119" fmla="*/ 1388533 h 1905000"/>
              <a:gd name="connsiteX120" fmla="*/ 270933 w 8288867"/>
              <a:gd name="connsiteY120" fmla="*/ 1380067 h 1905000"/>
              <a:gd name="connsiteX121" fmla="*/ 93133 w 8288867"/>
              <a:gd name="connsiteY121" fmla="*/ 1380067 h 1905000"/>
              <a:gd name="connsiteX122" fmla="*/ 0 w 8288867"/>
              <a:gd name="connsiteY122" fmla="*/ 1380067 h 1905000"/>
              <a:gd name="connsiteX123" fmla="*/ 16933 w 8288867"/>
              <a:gd name="connsiteY123" fmla="*/ 16256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8288867" h="1905000">
                <a:moveTo>
                  <a:pt x="16933" y="1625600"/>
                </a:moveTo>
                <a:lnTo>
                  <a:pt x="296333" y="1634067"/>
                </a:lnTo>
                <a:lnTo>
                  <a:pt x="364067" y="1718733"/>
                </a:lnTo>
                <a:lnTo>
                  <a:pt x="508000" y="1676400"/>
                </a:lnTo>
                <a:lnTo>
                  <a:pt x="618067" y="1591733"/>
                </a:lnTo>
                <a:lnTo>
                  <a:pt x="778933" y="1524000"/>
                </a:lnTo>
                <a:lnTo>
                  <a:pt x="999067" y="1524000"/>
                </a:lnTo>
                <a:lnTo>
                  <a:pt x="1126067" y="1498600"/>
                </a:lnTo>
                <a:lnTo>
                  <a:pt x="1185333" y="1490133"/>
                </a:lnTo>
                <a:lnTo>
                  <a:pt x="1312333" y="1481667"/>
                </a:lnTo>
                <a:lnTo>
                  <a:pt x="1413933" y="1447800"/>
                </a:lnTo>
                <a:lnTo>
                  <a:pt x="1591733" y="1498600"/>
                </a:lnTo>
                <a:lnTo>
                  <a:pt x="1667933" y="1608667"/>
                </a:lnTo>
                <a:lnTo>
                  <a:pt x="1727200" y="1752600"/>
                </a:lnTo>
                <a:lnTo>
                  <a:pt x="1778000" y="1905000"/>
                </a:lnTo>
                <a:lnTo>
                  <a:pt x="1955800" y="1896533"/>
                </a:lnTo>
                <a:lnTo>
                  <a:pt x="2065867" y="1803400"/>
                </a:lnTo>
                <a:lnTo>
                  <a:pt x="2133600" y="1710267"/>
                </a:lnTo>
                <a:lnTo>
                  <a:pt x="2184400" y="1634067"/>
                </a:lnTo>
                <a:lnTo>
                  <a:pt x="2184400" y="1634067"/>
                </a:lnTo>
                <a:lnTo>
                  <a:pt x="2345267" y="1481667"/>
                </a:lnTo>
                <a:lnTo>
                  <a:pt x="2463800" y="1413933"/>
                </a:lnTo>
                <a:lnTo>
                  <a:pt x="2641600" y="1320800"/>
                </a:lnTo>
                <a:lnTo>
                  <a:pt x="2878667" y="1286933"/>
                </a:lnTo>
                <a:lnTo>
                  <a:pt x="3064933" y="1253067"/>
                </a:lnTo>
                <a:lnTo>
                  <a:pt x="3259667" y="1202267"/>
                </a:lnTo>
                <a:lnTo>
                  <a:pt x="3556000" y="1244600"/>
                </a:lnTo>
                <a:lnTo>
                  <a:pt x="3666067" y="1244600"/>
                </a:lnTo>
                <a:lnTo>
                  <a:pt x="3886200" y="1261533"/>
                </a:lnTo>
                <a:lnTo>
                  <a:pt x="4038600" y="1261533"/>
                </a:lnTo>
                <a:lnTo>
                  <a:pt x="4148667" y="1159933"/>
                </a:lnTo>
                <a:lnTo>
                  <a:pt x="4216400" y="999067"/>
                </a:lnTo>
                <a:lnTo>
                  <a:pt x="4301067" y="855133"/>
                </a:lnTo>
                <a:lnTo>
                  <a:pt x="4368800" y="812800"/>
                </a:lnTo>
                <a:lnTo>
                  <a:pt x="4487333" y="812800"/>
                </a:lnTo>
                <a:lnTo>
                  <a:pt x="4622800" y="821267"/>
                </a:lnTo>
                <a:lnTo>
                  <a:pt x="4707467" y="838200"/>
                </a:lnTo>
                <a:lnTo>
                  <a:pt x="4800600" y="821267"/>
                </a:lnTo>
                <a:lnTo>
                  <a:pt x="4876800" y="719667"/>
                </a:lnTo>
                <a:lnTo>
                  <a:pt x="4834467" y="516467"/>
                </a:lnTo>
                <a:lnTo>
                  <a:pt x="4936067" y="482600"/>
                </a:lnTo>
                <a:lnTo>
                  <a:pt x="5037667" y="457200"/>
                </a:lnTo>
                <a:lnTo>
                  <a:pt x="5147733" y="381000"/>
                </a:lnTo>
                <a:lnTo>
                  <a:pt x="5240867" y="431800"/>
                </a:lnTo>
                <a:lnTo>
                  <a:pt x="5283200" y="355600"/>
                </a:lnTo>
                <a:lnTo>
                  <a:pt x="5291667" y="279400"/>
                </a:lnTo>
                <a:lnTo>
                  <a:pt x="5401733" y="245533"/>
                </a:lnTo>
                <a:lnTo>
                  <a:pt x="5469467" y="321733"/>
                </a:lnTo>
                <a:lnTo>
                  <a:pt x="5545667" y="321733"/>
                </a:lnTo>
                <a:lnTo>
                  <a:pt x="5604933" y="262467"/>
                </a:lnTo>
                <a:lnTo>
                  <a:pt x="5664200" y="220133"/>
                </a:lnTo>
                <a:lnTo>
                  <a:pt x="5765800" y="220133"/>
                </a:lnTo>
                <a:lnTo>
                  <a:pt x="5833533" y="262467"/>
                </a:lnTo>
                <a:lnTo>
                  <a:pt x="5875867" y="262467"/>
                </a:lnTo>
                <a:lnTo>
                  <a:pt x="5926667" y="381000"/>
                </a:lnTo>
                <a:lnTo>
                  <a:pt x="6019800" y="389467"/>
                </a:lnTo>
                <a:lnTo>
                  <a:pt x="6121400" y="347133"/>
                </a:lnTo>
                <a:lnTo>
                  <a:pt x="6163733" y="296333"/>
                </a:lnTo>
                <a:lnTo>
                  <a:pt x="6248400" y="220133"/>
                </a:lnTo>
                <a:lnTo>
                  <a:pt x="6324600" y="160867"/>
                </a:lnTo>
                <a:lnTo>
                  <a:pt x="6451600" y="160867"/>
                </a:lnTo>
                <a:lnTo>
                  <a:pt x="6485467" y="270933"/>
                </a:lnTo>
                <a:lnTo>
                  <a:pt x="6493933" y="372533"/>
                </a:lnTo>
                <a:lnTo>
                  <a:pt x="6519333" y="448733"/>
                </a:lnTo>
                <a:lnTo>
                  <a:pt x="6519333" y="592667"/>
                </a:lnTo>
                <a:lnTo>
                  <a:pt x="6502400" y="736600"/>
                </a:lnTo>
                <a:lnTo>
                  <a:pt x="6544733" y="821267"/>
                </a:lnTo>
                <a:lnTo>
                  <a:pt x="6688667" y="863600"/>
                </a:lnTo>
                <a:lnTo>
                  <a:pt x="6798733" y="880533"/>
                </a:lnTo>
                <a:lnTo>
                  <a:pt x="6874933" y="973667"/>
                </a:lnTo>
                <a:lnTo>
                  <a:pt x="6993467" y="1092200"/>
                </a:lnTo>
                <a:lnTo>
                  <a:pt x="7069667" y="1109133"/>
                </a:lnTo>
                <a:lnTo>
                  <a:pt x="7196667" y="1151467"/>
                </a:lnTo>
                <a:lnTo>
                  <a:pt x="7323667" y="1143000"/>
                </a:lnTo>
                <a:lnTo>
                  <a:pt x="7416800" y="1058333"/>
                </a:lnTo>
                <a:lnTo>
                  <a:pt x="7476067" y="990600"/>
                </a:lnTo>
                <a:lnTo>
                  <a:pt x="7603067" y="905933"/>
                </a:lnTo>
                <a:lnTo>
                  <a:pt x="7840133" y="990600"/>
                </a:lnTo>
                <a:lnTo>
                  <a:pt x="7967133" y="1066800"/>
                </a:lnTo>
                <a:lnTo>
                  <a:pt x="8119533" y="1075267"/>
                </a:lnTo>
                <a:lnTo>
                  <a:pt x="8238067" y="1041400"/>
                </a:lnTo>
                <a:lnTo>
                  <a:pt x="8280400" y="1032933"/>
                </a:lnTo>
                <a:lnTo>
                  <a:pt x="8288867" y="829733"/>
                </a:lnTo>
                <a:lnTo>
                  <a:pt x="8119533" y="855133"/>
                </a:lnTo>
                <a:lnTo>
                  <a:pt x="7848600" y="812800"/>
                </a:lnTo>
                <a:lnTo>
                  <a:pt x="7670800" y="753533"/>
                </a:lnTo>
                <a:lnTo>
                  <a:pt x="7509933" y="728133"/>
                </a:lnTo>
                <a:lnTo>
                  <a:pt x="7264400" y="812800"/>
                </a:lnTo>
                <a:lnTo>
                  <a:pt x="7196667" y="838200"/>
                </a:lnTo>
                <a:lnTo>
                  <a:pt x="7044267" y="728133"/>
                </a:lnTo>
                <a:lnTo>
                  <a:pt x="6756400" y="558800"/>
                </a:lnTo>
                <a:lnTo>
                  <a:pt x="6629400" y="338667"/>
                </a:lnTo>
                <a:lnTo>
                  <a:pt x="6485467" y="59267"/>
                </a:lnTo>
                <a:lnTo>
                  <a:pt x="6434667" y="8467"/>
                </a:lnTo>
                <a:lnTo>
                  <a:pt x="6316133" y="0"/>
                </a:lnTo>
                <a:lnTo>
                  <a:pt x="5994400" y="254000"/>
                </a:lnTo>
                <a:lnTo>
                  <a:pt x="5740400" y="152400"/>
                </a:lnTo>
                <a:lnTo>
                  <a:pt x="5469467" y="186267"/>
                </a:lnTo>
                <a:lnTo>
                  <a:pt x="5147733" y="296333"/>
                </a:lnTo>
                <a:lnTo>
                  <a:pt x="4673600" y="372533"/>
                </a:lnTo>
                <a:lnTo>
                  <a:pt x="4301067" y="355600"/>
                </a:lnTo>
                <a:lnTo>
                  <a:pt x="4123267" y="414867"/>
                </a:lnTo>
                <a:lnTo>
                  <a:pt x="3894667" y="491067"/>
                </a:lnTo>
                <a:lnTo>
                  <a:pt x="3877733" y="508000"/>
                </a:lnTo>
                <a:lnTo>
                  <a:pt x="3361267" y="702733"/>
                </a:lnTo>
                <a:lnTo>
                  <a:pt x="3081867" y="795867"/>
                </a:lnTo>
                <a:lnTo>
                  <a:pt x="2861733" y="897467"/>
                </a:lnTo>
                <a:lnTo>
                  <a:pt x="2658533" y="905933"/>
                </a:lnTo>
                <a:lnTo>
                  <a:pt x="2429933" y="939800"/>
                </a:lnTo>
                <a:lnTo>
                  <a:pt x="2269067" y="1024467"/>
                </a:lnTo>
                <a:lnTo>
                  <a:pt x="2116667" y="1100667"/>
                </a:lnTo>
                <a:lnTo>
                  <a:pt x="1701800" y="1244600"/>
                </a:lnTo>
                <a:lnTo>
                  <a:pt x="1540933" y="1278467"/>
                </a:lnTo>
                <a:lnTo>
                  <a:pt x="1464733" y="1354667"/>
                </a:lnTo>
                <a:lnTo>
                  <a:pt x="1286933" y="1346200"/>
                </a:lnTo>
                <a:lnTo>
                  <a:pt x="1193800" y="1312333"/>
                </a:lnTo>
                <a:lnTo>
                  <a:pt x="1083733" y="1278467"/>
                </a:lnTo>
                <a:lnTo>
                  <a:pt x="922867" y="1244600"/>
                </a:lnTo>
                <a:lnTo>
                  <a:pt x="685800" y="1295400"/>
                </a:lnTo>
                <a:lnTo>
                  <a:pt x="474133" y="1388533"/>
                </a:lnTo>
                <a:lnTo>
                  <a:pt x="270933" y="1380067"/>
                </a:lnTo>
                <a:lnTo>
                  <a:pt x="93133" y="1380067"/>
                </a:lnTo>
                <a:lnTo>
                  <a:pt x="0" y="1380067"/>
                </a:lnTo>
                <a:lnTo>
                  <a:pt x="16933" y="1625600"/>
                </a:lnTo>
                <a:close/>
              </a:path>
            </a:pathLst>
          </a:custGeom>
          <a:solidFill>
            <a:srgbClr val="FFB49F">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2" name="Freeform 11"/>
          <p:cNvSpPr/>
          <p:nvPr/>
        </p:nvSpPr>
        <p:spPr>
          <a:xfrm>
            <a:off x="465138" y="3758754"/>
            <a:ext cx="8280400" cy="2168525"/>
          </a:xfrm>
          <a:custGeom>
            <a:avLst/>
            <a:gdLst>
              <a:gd name="connsiteX0" fmla="*/ 8466 w 8280400"/>
              <a:gd name="connsiteY0" fmla="*/ 1447800 h 2167466"/>
              <a:gd name="connsiteX1" fmla="*/ 296333 w 8280400"/>
              <a:gd name="connsiteY1" fmla="*/ 1481666 h 2167466"/>
              <a:gd name="connsiteX2" fmla="*/ 355600 w 8280400"/>
              <a:gd name="connsiteY2" fmla="*/ 1566333 h 2167466"/>
              <a:gd name="connsiteX3" fmla="*/ 541866 w 8280400"/>
              <a:gd name="connsiteY3" fmla="*/ 1456266 h 2167466"/>
              <a:gd name="connsiteX4" fmla="*/ 694266 w 8280400"/>
              <a:gd name="connsiteY4" fmla="*/ 1380066 h 2167466"/>
              <a:gd name="connsiteX5" fmla="*/ 914400 w 8280400"/>
              <a:gd name="connsiteY5" fmla="*/ 1337733 h 2167466"/>
              <a:gd name="connsiteX6" fmla="*/ 1126066 w 8280400"/>
              <a:gd name="connsiteY6" fmla="*/ 1329266 h 2167466"/>
              <a:gd name="connsiteX7" fmla="*/ 1312333 w 8280400"/>
              <a:gd name="connsiteY7" fmla="*/ 1295400 h 2167466"/>
              <a:gd name="connsiteX8" fmla="*/ 1481666 w 8280400"/>
              <a:gd name="connsiteY8" fmla="*/ 1278466 h 2167466"/>
              <a:gd name="connsiteX9" fmla="*/ 1625600 w 8280400"/>
              <a:gd name="connsiteY9" fmla="*/ 1447800 h 2167466"/>
              <a:gd name="connsiteX10" fmla="*/ 1744133 w 8280400"/>
              <a:gd name="connsiteY10" fmla="*/ 1651000 h 2167466"/>
              <a:gd name="connsiteX11" fmla="*/ 1828800 w 8280400"/>
              <a:gd name="connsiteY11" fmla="*/ 1744133 h 2167466"/>
              <a:gd name="connsiteX12" fmla="*/ 1972733 w 8280400"/>
              <a:gd name="connsiteY12" fmla="*/ 1701800 h 2167466"/>
              <a:gd name="connsiteX13" fmla="*/ 2133600 w 8280400"/>
              <a:gd name="connsiteY13" fmla="*/ 1524000 h 2167466"/>
              <a:gd name="connsiteX14" fmla="*/ 2328333 w 8280400"/>
              <a:gd name="connsiteY14" fmla="*/ 1329266 h 2167466"/>
              <a:gd name="connsiteX15" fmla="*/ 2531533 w 8280400"/>
              <a:gd name="connsiteY15" fmla="*/ 1210733 h 2167466"/>
              <a:gd name="connsiteX16" fmla="*/ 2675466 w 8280400"/>
              <a:gd name="connsiteY16" fmla="*/ 1143000 h 2167466"/>
              <a:gd name="connsiteX17" fmla="*/ 2912533 w 8280400"/>
              <a:gd name="connsiteY17" fmla="*/ 1109133 h 2167466"/>
              <a:gd name="connsiteX18" fmla="*/ 3098800 w 8280400"/>
              <a:gd name="connsiteY18" fmla="*/ 1049866 h 2167466"/>
              <a:gd name="connsiteX19" fmla="*/ 3293533 w 8280400"/>
              <a:gd name="connsiteY19" fmla="*/ 1024466 h 2167466"/>
              <a:gd name="connsiteX20" fmla="*/ 3649133 w 8280400"/>
              <a:gd name="connsiteY20" fmla="*/ 1058333 h 2167466"/>
              <a:gd name="connsiteX21" fmla="*/ 3979333 w 8280400"/>
              <a:gd name="connsiteY21" fmla="*/ 1083733 h 2167466"/>
              <a:gd name="connsiteX22" fmla="*/ 4064000 w 8280400"/>
              <a:gd name="connsiteY22" fmla="*/ 1058333 h 2167466"/>
              <a:gd name="connsiteX23" fmla="*/ 4275666 w 8280400"/>
              <a:gd name="connsiteY23" fmla="*/ 736600 h 2167466"/>
              <a:gd name="connsiteX24" fmla="*/ 4360333 w 8280400"/>
              <a:gd name="connsiteY24" fmla="*/ 643466 h 2167466"/>
              <a:gd name="connsiteX25" fmla="*/ 4555066 w 8280400"/>
              <a:gd name="connsiteY25" fmla="*/ 643466 h 2167466"/>
              <a:gd name="connsiteX26" fmla="*/ 4758266 w 8280400"/>
              <a:gd name="connsiteY26" fmla="*/ 660400 h 2167466"/>
              <a:gd name="connsiteX27" fmla="*/ 4842933 w 8280400"/>
              <a:gd name="connsiteY27" fmla="*/ 592666 h 2167466"/>
              <a:gd name="connsiteX28" fmla="*/ 4868333 w 8280400"/>
              <a:gd name="connsiteY28" fmla="*/ 465666 h 2167466"/>
              <a:gd name="connsiteX29" fmla="*/ 4859866 w 8280400"/>
              <a:gd name="connsiteY29" fmla="*/ 347133 h 2167466"/>
              <a:gd name="connsiteX30" fmla="*/ 5071533 w 8280400"/>
              <a:gd name="connsiteY30" fmla="*/ 270933 h 2167466"/>
              <a:gd name="connsiteX31" fmla="*/ 5139266 w 8280400"/>
              <a:gd name="connsiteY31" fmla="*/ 220133 h 2167466"/>
              <a:gd name="connsiteX32" fmla="*/ 5232400 w 8280400"/>
              <a:gd name="connsiteY32" fmla="*/ 262466 h 2167466"/>
              <a:gd name="connsiteX33" fmla="*/ 5274733 w 8280400"/>
              <a:gd name="connsiteY33" fmla="*/ 177800 h 2167466"/>
              <a:gd name="connsiteX34" fmla="*/ 5334000 w 8280400"/>
              <a:gd name="connsiteY34" fmla="*/ 93133 h 2167466"/>
              <a:gd name="connsiteX35" fmla="*/ 5334000 w 8280400"/>
              <a:gd name="connsiteY35" fmla="*/ 93133 h 2167466"/>
              <a:gd name="connsiteX36" fmla="*/ 5503333 w 8280400"/>
              <a:gd name="connsiteY36" fmla="*/ 160866 h 2167466"/>
              <a:gd name="connsiteX37" fmla="*/ 5579533 w 8280400"/>
              <a:gd name="connsiteY37" fmla="*/ 93133 h 2167466"/>
              <a:gd name="connsiteX38" fmla="*/ 5689600 w 8280400"/>
              <a:gd name="connsiteY38" fmla="*/ 42333 h 2167466"/>
              <a:gd name="connsiteX39" fmla="*/ 5791200 w 8280400"/>
              <a:gd name="connsiteY39" fmla="*/ 42333 h 2167466"/>
              <a:gd name="connsiteX40" fmla="*/ 5867400 w 8280400"/>
              <a:gd name="connsiteY40" fmla="*/ 93133 h 2167466"/>
              <a:gd name="connsiteX41" fmla="*/ 5926666 w 8280400"/>
              <a:gd name="connsiteY41" fmla="*/ 177800 h 2167466"/>
              <a:gd name="connsiteX42" fmla="*/ 6070600 w 8280400"/>
              <a:gd name="connsiteY42" fmla="*/ 211666 h 2167466"/>
              <a:gd name="connsiteX43" fmla="*/ 6172200 w 8280400"/>
              <a:gd name="connsiteY43" fmla="*/ 135466 h 2167466"/>
              <a:gd name="connsiteX44" fmla="*/ 6231466 w 8280400"/>
              <a:gd name="connsiteY44" fmla="*/ 67733 h 2167466"/>
              <a:gd name="connsiteX45" fmla="*/ 6307666 w 8280400"/>
              <a:gd name="connsiteY45" fmla="*/ 0 h 2167466"/>
              <a:gd name="connsiteX46" fmla="*/ 6451600 w 8280400"/>
              <a:gd name="connsiteY46" fmla="*/ 0 h 2167466"/>
              <a:gd name="connsiteX47" fmla="*/ 6510866 w 8280400"/>
              <a:gd name="connsiteY47" fmla="*/ 143933 h 2167466"/>
              <a:gd name="connsiteX48" fmla="*/ 6485466 w 8280400"/>
              <a:gd name="connsiteY48" fmla="*/ 330200 h 2167466"/>
              <a:gd name="connsiteX49" fmla="*/ 6485466 w 8280400"/>
              <a:gd name="connsiteY49" fmla="*/ 508000 h 2167466"/>
              <a:gd name="connsiteX50" fmla="*/ 6527800 w 8280400"/>
              <a:gd name="connsiteY50" fmla="*/ 618066 h 2167466"/>
              <a:gd name="connsiteX51" fmla="*/ 6646333 w 8280400"/>
              <a:gd name="connsiteY51" fmla="*/ 694266 h 2167466"/>
              <a:gd name="connsiteX52" fmla="*/ 6798733 w 8280400"/>
              <a:gd name="connsiteY52" fmla="*/ 711200 h 2167466"/>
              <a:gd name="connsiteX53" fmla="*/ 6917266 w 8280400"/>
              <a:gd name="connsiteY53" fmla="*/ 821266 h 2167466"/>
              <a:gd name="connsiteX54" fmla="*/ 7061200 w 8280400"/>
              <a:gd name="connsiteY54" fmla="*/ 931333 h 2167466"/>
              <a:gd name="connsiteX55" fmla="*/ 7247466 w 8280400"/>
              <a:gd name="connsiteY55" fmla="*/ 982133 h 2167466"/>
              <a:gd name="connsiteX56" fmla="*/ 7382933 w 8280400"/>
              <a:gd name="connsiteY56" fmla="*/ 939800 h 2167466"/>
              <a:gd name="connsiteX57" fmla="*/ 7501466 w 8280400"/>
              <a:gd name="connsiteY57" fmla="*/ 821266 h 2167466"/>
              <a:gd name="connsiteX58" fmla="*/ 7628466 w 8280400"/>
              <a:gd name="connsiteY58" fmla="*/ 753533 h 2167466"/>
              <a:gd name="connsiteX59" fmla="*/ 7747000 w 8280400"/>
              <a:gd name="connsiteY59" fmla="*/ 795866 h 2167466"/>
              <a:gd name="connsiteX60" fmla="*/ 7882466 w 8280400"/>
              <a:gd name="connsiteY60" fmla="*/ 872066 h 2167466"/>
              <a:gd name="connsiteX61" fmla="*/ 8026400 w 8280400"/>
              <a:gd name="connsiteY61" fmla="*/ 931333 h 2167466"/>
              <a:gd name="connsiteX62" fmla="*/ 8153400 w 8280400"/>
              <a:gd name="connsiteY62" fmla="*/ 914400 h 2167466"/>
              <a:gd name="connsiteX63" fmla="*/ 8271933 w 8280400"/>
              <a:gd name="connsiteY63" fmla="*/ 880533 h 2167466"/>
              <a:gd name="connsiteX64" fmla="*/ 8280400 w 8280400"/>
              <a:gd name="connsiteY64" fmla="*/ 880533 h 2167466"/>
              <a:gd name="connsiteX65" fmla="*/ 8271933 w 8280400"/>
              <a:gd name="connsiteY65" fmla="*/ 2167466 h 2167466"/>
              <a:gd name="connsiteX66" fmla="*/ 0 w 8280400"/>
              <a:gd name="connsiteY66" fmla="*/ 2167466 h 2167466"/>
              <a:gd name="connsiteX67" fmla="*/ 8466 w 8280400"/>
              <a:gd name="connsiteY67" fmla="*/ 1447800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80400" h="2167466">
                <a:moveTo>
                  <a:pt x="8466" y="1447800"/>
                </a:moveTo>
                <a:lnTo>
                  <a:pt x="296333" y="1481666"/>
                </a:lnTo>
                <a:lnTo>
                  <a:pt x="355600" y="1566333"/>
                </a:lnTo>
                <a:lnTo>
                  <a:pt x="541866" y="1456266"/>
                </a:lnTo>
                <a:lnTo>
                  <a:pt x="694266" y="1380066"/>
                </a:lnTo>
                <a:lnTo>
                  <a:pt x="914400" y="1337733"/>
                </a:lnTo>
                <a:lnTo>
                  <a:pt x="1126066" y="1329266"/>
                </a:lnTo>
                <a:lnTo>
                  <a:pt x="1312333" y="1295400"/>
                </a:lnTo>
                <a:lnTo>
                  <a:pt x="1481666" y="1278466"/>
                </a:lnTo>
                <a:lnTo>
                  <a:pt x="1625600" y="1447800"/>
                </a:lnTo>
                <a:lnTo>
                  <a:pt x="1744133" y="1651000"/>
                </a:lnTo>
                <a:lnTo>
                  <a:pt x="1828800" y="1744133"/>
                </a:lnTo>
                <a:lnTo>
                  <a:pt x="1972733" y="1701800"/>
                </a:lnTo>
                <a:lnTo>
                  <a:pt x="2133600" y="1524000"/>
                </a:lnTo>
                <a:lnTo>
                  <a:pt x="2328333" y="1329266"/>
                </a:lnTo>
                <a:lnTo>
                  <a:pt x="2531533" y="1210733"/>
                </a:lnTo>
                <a:lnTo>
                  <a:pt x="2675466" y="1143000"/>
                </a:lnTo>
                <a:lnTo>
                  <a:pt x="2912533" y="1109133"/>
                </a:lnTo>
                <a:lnTo>
                  <a:pt x="3098800" y="1049866"/>
                </a:lnTo>
                <a:lnTo>
                  <a:pt x="3293533" y="1024466"/>
                </a:lnTo>
                <a:lnTo>
                  <a:pt x="3649133" y="1058333"/>
                </a:lnTo>
                <a:lnTo>
                  <a:pt x="3979333" y="1083733"/>
                </a:lnTo>
                <a:lnTo>
                  <a:pt x="4064000" y="1058333"/>
                </a:lnTo>
                <a:lnTo>
                  <a:pt x="4275666" y="736600"/>
                </a:lnTo>
                <a:lnTo>
                  <a:pt x="4360333" y="643466"/>
                </a:lnTo>
                <a:lnTo>
                  <a:pt x="4555066" y="643466"/>
                </a:lnTo>
                <a:lnTo>
                  <a:pt x="4758266" y="660400"/>
                </a:lnTo>
                <a:lnTo>
                  <a:pt x="4842933" y="592666"/>
                </a:lnTo>
                <a:lnTo>
                  <a:pt x="4868333" y="465666"/>
                </a:lnTo>
                <a:lnTo>
                  <a:pt x="4859866" y="347133"/>
                </a:lnTo>
                <a:lnTo>
                  <a:pt x="5071533" y="270933"/>
                </a:lnTo>
                <a:lnTo>
                  <a:pt x="5139266" y="220133"/>
                </a:lnTo>
                <a:lnTo>
                  <a:pt x="5232400" y="262466"/>
                </a:lnTo>
                <a:lnTo>
                  <a:pt x="5274733" y="177800"/>
                </a:lnTo>
                <a:lnTo>
                  <a:pt x="5334000" y="93133"/>
                </a:lnTo>
                <a:lnTo>
                  <a:pt x="5334000" y="93133"/>
                </a:lnTo>
                <a:lnTo>
                  <a:pt x="5503333" y="160866"/>
                </a:lnTo>
                <a:lnTo>
                  <a:pt x="5579533" y="93133"/>
                </a:lnTo>
                <a:lnTo>
                  <a:pt x="5689600" y="42333"/>
                </a:lnTo>
                <a:lnTo>
                  <a:pt x="5791200" y="42333"/>
                </a:lnTo>
                <a:lnTo>
                  <a:pt x="5867400" y="93133"/>
                </a:lnTo>
                <a:lnTo>
                  <a:pt x="5926666" y="177800"/>
                </a:lnTo>
                <a:lnTo>
                  <a:pt x="6070600" y="211666"/>
                </a:lnTo>
                <a:lnTo>
                  <a:pt x="6172200" y="135466"/>
                </a:lnTo>
                <a:lnTo>
                  <a:pt x="6231466" y="67733"/>
                </a:lnTo>
                <a:lnTo>
                  <a:pt x="6307666" y="0"/>
                </a:lnTo>
                <a:lnTo>
                  <a:pt x="6451600" y="0"/>
                </a:lnTo>
                <a:lnTo>
                  <a:pt x="6510866" y="143933"/>
                </a:lnTo>
                <a:lnTo>
                  <a:pt x="6485466" y="330200"/>
                </a:lnTo>
                <a:lnTo>
                  <a:pt x="6485466" y="508000"/>
                </a:lnTo>
                <a:lnTo>
                  <a:pt x="6527800" y="618066"/>
                </a:lnTo>
                <a:lnTo>
                  <a:pt x="6646333" y="694266"/>
                </a:lnTo>
                <a:lnTo>
                  <a:pt x="6798733" y="711200"/>
                </a:lnTo>
                <a:lnTo>
                  <a:pt x="6917266" y="821266"/>
                </a:lnTo>
                <a:lnTo>
                  <a:pt x="7061200" y="931333"/>
                </a:lnTo>
                <a:lnTo>
                  <a:pt x="7247466" y="982133"/>
                </a:lnTo>
                <a:lnTo>
                  <a:pt x="7382933" y="939800"/>
                </a:lnTo>
                <a:lnTo>
                  <a:pt x="7501466" y="821266"/>
                </a:lnTo>
                <a:lnTo>
                  <a:pt x="7628466" y="753533"/>
                </a:lnTo>
                <a:lnTo>
                  <a:pt x="7747000" y="795866"/>
                </a:lnTo>
                <a:lnTo>
                  <a:pt x="7882466" y="872066"/>
                </a:lnTo>
                <a:lnTo>
                  <a:pt x="8026400" y="931333"/>
                </a:lnTo>
                <a:lnTo>
                  <a:pt x="8153400" y="914400"/>
                </a:lnTo>
                <a:lnTo>
                  <a:pt x="8271933" y="880533"/>
                </a:lnTo>
                <a:lnTo>
                  <a:pt x="8280400" y="880533"/>
                </a:lnTo>
                <a:cubicBezTo>
                  <a:pt x="8277578" y="1309511"/>
                  <a:pt x="8274755" y="1738488"/>
                  <a:pt x="8271933" y="2167466"/>
                </a:cubicBezTo>
                <a:lnTo>
                  <a:pt x="0" y="2167466"/>
                </a:lnTo>
                <a:lnTo>
                  <a:pt x="8466" y="1447800"/>
                </a:lnTo>
                <a:close/>
              </a:path>
            </a:pathLst>
          </a:custGeom>
          <a:solidFill>
            <a:srgbClr val="C0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3" name="Freeform 12"/>
          <p:cNvSpPr/>
          <p:nvPr/>
        </p:nvSpPr>
        <p:spPr>
          <a:xfrm>
            <a:off x="1465263" y="2049016"/>
            <a:ext cx="355600" cy="2557463"/>
          </a:xfrm>
          <a:custGeom>
            <a:avLst/>
            <a:gdLst>
              <a:gd name="connsiteX0" fmla="*/ 0 w 355600"/>
              <a:gd name="connsiteY0" fmla="*/ 0 h 2556933"/>
              <a:gd name="connsiteX1" fmla="*/ 93134 w 355600"/>
              <a:gd name="connsiteY1" fmla="*/ 347133 h 2556933"/>
              <a:gd name="connsiteX2" fmla="*/ 93134 w 355600"/>
              <a:gd name="connsiteY2" fmla="*/ 575733 h 2556933"/>
              <a:gd name="connsiteX3" fmla="*/ 59267 w 355600"/>
              <a:gd name="connsiteY3" fmla="*/ 787400 h 2556933"/>
              <a:gd name="connsiteX4" fmla="*/ 50800 w 355600"/>
              <a:gd name="connsiteY4" fmla="*/ 1117600 h 2556933"/>
              <a:gd name="connsiteX5" fmla="*/ 25400 w 355600"/>
              <a:gd name="connsiteY5" fmla="*/ 1286933 h 2556933"/>
              <a:gd name="connsiteX6" fmla="*/ 84667 w 355600"/>
              <a:gd name="connsiteY6" fmla="*/ 1634067 h 2556933"/>
              <a:gd name="connsiteX7" fmla="*/ 211667 w 355600"/>
              <a:gd name="connsiteY7" fmla="*/ 2057400 h 2556933"/>
              <a:gd name="connsiteX8" fmla="*/ 245534 w 355600"/>
              <a:gd name="connsiteY8" fmla="*/ 2184400 h 2556933"/>
              <a:gd name="connsiteX9" fmla="*/ 338667 w 355600"/>
              <a:gd name="connsiteY9" fmla="*/ 2556933 h 2556933"/>
              <a:gd name="connsiteX10" fmla="*/ 347134 w 355600"/>
              <a:gd name="connsiteY10" fmla="*/ 2133600 h 2556933"/>
              <a:gd name="connsiteX11" fmla="*/ 355600 w 355600"/>
              <a:gd name="connsiteY11" fmla="*/ 1913467 h 2556933"/>
              <a:gd name="connsiteX12" fmla="*/ 287867 w 355600"/>
              <a:gd name="connsiteY12" fmla="*/ 1667933 h 2556933"/>
              <a:gd name="connsiteX13" fmla="*/ 245534 w 355600"/>
              <a:gd name="connsiteY13" fmla="*/ 1557867 h 2556933"/>
              <a:gd name="connsiteX14" fmla="*/ 270934 w 355600"/>
              <a:gd name="connsiteY14" fmla="*/ 1397000 h 2556933"/>
              <a:gd name="connsiteX15" fmla="*/ 262467 w 355600"/>
              <a:gd name="connsiteY15" fmla="*/ 1159933 h 2556933"/>
              <a:gd name="connsiteX16" fmla="*/ 237067 w 355600"/>
              <a:gd name="connsiteY16" fmla="*/ 931333 h 2556933"/>
              <a:gd name="connsiteX17" fmla="*/ 194734 w 355600"/>
              <a:gd name="connsiteY17" fmla="*/ 753533 h 2556933"/>
              <a:gd name="connsiteX18" fmla="*/ 135467 w 355600"/>
              <a:gd name="connsiteY18" fmla="*/ 592667 h 2556933"/>
              <a:gd name="connsiteX19" fmla="*/ 152400 w 355600"/>
              <a:gd name="connsiteY19" fmla="*/ 397933 h 2556933"/>
              <a:gd name="connsiteX20" fmla="*/ 228600 w 355600"/>
              <a:gd name="connsiteY20" fmla="*/ 152400 h 2556933"/>
              <a:gd name="connsiteX21" fmla="*/ 270934 w 355600"/>
              <a:gd name="connsiteY21" fmla="*/ 25400 h 2556933"/>
              <a:gd name="connsiteX22" fmla="*/ 211667 w 355600"/>
              <a:gd name="connsiteY22" fmla="*/ 16933 h 2556933"/>
              <a:gd name="connsiteX23" fmla="*/ 127000 w 355600"/>
              <a:gd name="connsiteY23" fmla="*/ 16933 h 2556933"/>
              <a:gd name="connsiteX24" fmla="*/ 0 w 355600"/>
              <a:gd name="connsiteY24" fmla="*/ 0 h 255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5600" h="2556933">
                <a:moveTo>
                  <a:pt x="0" y="0"/>
                </a:moveTo>
                <a:lnTo>
                  <a:pt x="93134" y="347133"/>
                </a:lnTo>
                <a:lnTo>
                  <a:pt x="93134" y="575733"/>
                </a:lnTo>
                <a:lnTo>
                  <a:pt x="59267" y="787400"/>
                </a:lnTo>
                <a:lnTo>
                  <a:pt x="50800" y="1117600"/>
                </a:lnTo>
                <a:lnTo>
                  <a:pt x="25400" y="1286933"/>
                </a:lnTo>
                <a:lnTo>
                  <a:pt x="84667" y="1634067"/>
                </a:lnTo>
                <a:lnTo>
                  <a:pt x="211667" y="2057400"/>
                </a:lnTo>
                <a:lnTo>
                  <a:pt x="245534" y="2184400"/>
                </a:lnTo>
                <a:lnTo>
                  <a:pt x="338667" y="2556933"/>
                </a:lnTo>
                <a:lnTo>
                  <a:pt x="347134" y="2133600"/>
                </a:lnTo>
                <a:lnTo>
                  <a:pt x="355600" y="1913467"/>
                </a:lnTo>
                <a:lnTo>
                  <a:pt x="287867" y="1667933"/>
                </a:lnTo>
                <a:lnTo>
                  <a:pt x="245534" y="1557867"/>
                </a:lnTo>
                <a:lnTo>
                  <a:pt x="270934" y="1397000"/>
                </a:lnTo>
                <a:lnTo>
                  <a:pt x="262467" y="1159933"/>
                </a:lnTo>
                <a:lnTo>
                  <a:pt x="237067" y="931333"/>
                </a:lnTo>
                <a:lnTo>
                  <a:pt x="194734" y="753533"/>
                </a:lnTo>
                <a:lnTo>
                  <a:pt x="135467" y="592667"/>
                </a:lnTo>
                <a:lnTo>
                  <a:pt x="152400" y="397933"/>
                </a:lnTo>
                <a:lnTo>
                  <a:pt x="228600" y="152400"/>
                </a:lnTo>
                <a:lnTo>
                  <a:pt x="270934" y="25400"/>
                </a:lnTo>
                <a:lnTo>
                  <a:pt x="211667" y="16933"/>
                </a:lnTo>
                <a:lnTo>
                  <a:pt x="127000" y="16933"/>
                </a:lnTo>
                <a:lnTo>
                  <a:pt x="0" y="0"/>
                </a:lnTo>
                <a:close/>
              </a:path>
            </a:pathLst>
          </a:custGeom>
          <a:solidFill>
            <a:srgbClr val="00B0F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Freeform 13"/>
          <p:cNvSpPr/>
          <p:nvPr/>
        </p:nvSpPr>
        <p:spPr>
          <a:xfrm>
            <a:off x="2555777" y="3260279"/>
            <a:ext cx="647798" cy="2133600"/>
          </a:xfrm>
          <a:custGeom>
            <a:avLst/>
            <a:gdLst>
              <a:gd name="connsiteX0" fmla="*/ 169333 w 516467"/>
              <a:gd name="connsiteY0" fmla="*/ 16934 h 1380067"/>
              <a:gd name="connsiteX1" fmla="*/ 93133 w 516467"/>
              <a:gd name="connsiteY1" fmla="*/ 228600 h 1380067"/>
              <a:gd name="connsiteX2" fmla="*/ 76200 w 516467"/>
              <a:gd name="connsiteY2" fmla="*/ 753534 h 1380067"/>
              <a:gd name="connsiteX3" fmla="*/ 50800 w 516467"/>
              <a:gd name="connsiteY3" fmla="*/ 1176867 h 1380067"/>
              <a:gd name="connsiteX4" fmla="*/ 0 w 516467"/>
              <a:gd name="connsiteY4" fmla="*/ 1380067 h 1380067"/>
              <a:gd name="connsiteX5" fmla="*/ 228600 w 516467"/>
              <a:gd name="connsiteY5" fmla="*/ 1261534 h 1380067"/>
              <a:gd name="connsiteX6" fmla="*/ 406400 w 516467"/>
              <a:gd name="connsiteY6" fmla="*/ 1227667 h 1380067"/>
              <a:gd name="connsiteX7" fmla="*/ 516467 w 516467"/>
              <a:gd name="connsiteY7" fmla="*/ 1202267 h 1380067"/>
              <a:gd name="connsiteX8" fmla="*/ 448733 w 516467"/>
              <a:gd name="connsiteY8" fmla="*/ 982134 h 1380067"/>
              <a:gd name="connsiteX9" fmla="*/ 448733 w 516467"/>
              <a:gd name="connsiteY9" fmla="*/ 745067 h 1380067"/>
              <a:gd name="connsiteX10" fmla="*/ 457200 w 516467"/>
              <a:gd name="connsiteY10" fmla="*/ 516467 h 1380067"/>
              <a:gd name="connsiteX11" fmla="*/ 457200 w 516467"/>
              <a:gd name="connsiteY11" fmla="*/ 313267 h 1380067"/>
              <a:gd name="connsiteX12" fmla="*/ 431800 w 516467"/>
              <a:gd name="connsiteY12" fmla="*/ 169334 h 1380067"/>
              <a:gd name="connsiteX13" fmla="*/ 372533 w 516467"/>
              <a:gd name="connsiteY13" fmla="*/ 67734 h 1380067"/>
              <a:gd name="connsiteX14" fmla="*/ 313267 w 516467"/>
              <a:gd name="connsiteY14" fmla="*/ 16934 h 1380067"/>
              <a:gd name="connsiteX15" fmla="*/ 220133 w 516467"/>
              <a:gd name="connsiteY15" fmla="*/ 0 h 1380067"/>
              <a:gd name="connsiteX16" fmla="*/ 169333 w 516467"/>
              <a:gd name="connsiteY16" fmla="*/ 16934 h 138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6467" h="1380067">
                <a:moveTo>
                  <a:pt x="169333" y="16934"/>
                </a:moveTo>
                <a:lnTo>
                  <a:pt x="93133" y="228600"/>
                </a:lnTo>
                <a:lnTo>
                  <a:pt x="76200" y="753534"/>
                </a:lnTo>
                <a:lnTo>
                  <a:pt x="50800" y="1176867"/>
                </a:lnTo>
                <a:lnTo>
                  <a:pt x="0" y="1380067"/>
                </a:lnTo>
                <a:lnTo>
                  <a:pt x="228600" y="1261534"/>
                </a:lnTo>
                <a:lnTo>
                  <a:pt x="406400" y="1227667"/>
                </a:lnTo>
                <a:lnTo>
                  <a:pt x="516467" y="1202267"/>
                </a:lnTo>
                <a:lnTo>
                  <a:pt x="448733" y="982134"/>
                </a:lnTo>
                <a:lnTo>
                  <a:pt x="448733" y="745067"/>
                </a:lnTo>
                <a:lnTo>
                  <a:pt x="457200" y="516467"/>
                </a:lnTo>
                <a:lnTo>
                  <a:pt x="457200" y="313267"/>
                </a:lnTo>
                <a:lnTo>
                  <a:pt x="431800" y="169334"/>
                </a:lnTo>
                <a:lnTo>
                  <a:pt x="372533" y="67734"/>
                </a:lnTo>
                <a:lnTo>
                  <a:pt x="313267" y="16934"/>
                </a:lnTo>
                <a:lnTo>
                  <a:pt x="220133" y="0"/>
                </a:lnTo>
                <a:lnTo>
                  <a:pt x="169333" y="16934"/>
                </a:lnTo>
                <a:close/>
              </a:path>
            </a:pathLst>
          </a:custGeom>
          <a:solidFill>
            <a:schemeClr val="accent1">
              <a:lumMod val="5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5" name="Freeform 14"/>
          <p:cNvSpPr/>
          <p:nvPr/>
        </p:nvSpPr>
        <p:spPr>
          <a:xfrm>
            <a:off x="7289800" y="3438079"/>
            <a:ext cx="450850" cy="1554162"/>
          </a:xfrm>
          <a:custGeom>
            <a:avLst/>
            <a:gdLst>
              <a:gd name="connsiteX0" fmla="*/ 0 w 355600"/>
              <a:gd name="connsiteY0" fmla="*/ 0 h 982134"/>
              <a:gd name="connsiteX1" fmla="*/ 118533 w 355600"/>
              <a:gd name="connsiteY1" fmla="*/ 448734 h 982134"/>
              <a:gd name="connsiteX2" fmla="*/ 228600 w 355600"/>
              <a:gd name="connsiteY2" fmla="*/ 846667 h 982134"/>
              <a:gd name="connsiteX3" fmla="*/ 262467 w 355600"/>
              <a:gd name="connsiteY3" fmla="*/ 922867 h 982134"/>
              <a:gd name="connsiteX4" fmla="*/ 355600 w 355600"/>
              <a:gd name="connsiteY4" fmla="*/ 982134 h 982134"/>
              <a:gd name="connsiteX5" fmla="*/ 287867 w 355600"/>
              <a:gd name="connsiteY5" fmla="*/ 762000 h 982134"/>
              <a:gd name="connsiteX6" fmla="*/ 211667 w 355600"/>
              <a:gd name="connsiteY6" fmla="*/ 516467 h 982134"/>
              <a:gd name="connsiteX7" fmla="*/ 194733 w 355600"/>
              <a:gd name="connsiteY7" fmla="*/ 270934 h 982134"/>
              <a:gd name="connsiteX8" fmla="*/ 127000 w 355600"/>
              <a:gd name="connsiteY8" fmla="*/ 84667 h 982134"/>
              <a:gd name="connsiteX9" fmla="*/ 84667 w 355600"/>
              <a:gd name="connsiteY9" fmla="*/ 33867 h 982134"/>
              <a:gd name="connsiteX10" fmla="*/ 0 w 355600"/>
              <a:gd name="connsiteY10" fmla="*/ 0 h 98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600" h="982134">
                <a:moveTo>
                  <a:pt x="0" y="0"/>
                </a:moveTo>
                <a:lnTo>
                  <a:pt x="118533" y="448734"/>
                </a:lnTo>
                <a:lnTo>
                  <a:pt x="228600" y="846667"/>
                </a:lnTo>
                <a:lnTo>
                  <a:pt x="262467" y="922867"/>
                </a:lnTo>
                <a:lnTo>
                  <a:pt x="355600" y="982134"/>
                </a:lnTo>
                <a:lnTo>
                  <a:pt x="287867" y="762000"/>
                </a:lnTo>
                <a:lnTo>
                  <a:pt x="211667" y="516467"/>
                </a:lnTo>
                <a:lnTo>
                  <a:pt x="194733" y="270934"/>
                </a:lnTo>
                <a:lnTo>
                  <a:pt x="127000" y="84667"/>
                </a:lnTo>
                <a:lnTo>
                  <a:pt x="84667" y="33867"/>
                </a:lnTo>
                <a:lnTo>
                  <a:pt x="0" y="0"/>
                </a:lnTo>
                <a:close/>
              </a:path>
            </a:pathLst>
          </a:custGeom>
          <a:solidFill>
            <a:srgbClr val="00B0F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7" name="Freeform 16"/>
          <p:cNvSpPr/>
          <p:nvPr/>
        </p:nvSpPr>
        <p:spPr>
          <a:xfrm>
            <a:off x="3436938" y="3649216"/>
            <a:ext cx="923925" cy="1744663"/>
          </a:xfrm>
          <a:custGeom>
            <a:avLst/>
            <a:gdLst>
              <a:gd name="connsiteX0" fmla="*/ 152400 w 922866"/>
              <a:gd name="connsiteY0" fmla="*/ 1532467 h 1744133"/>
              <a:gd name="connsiteX1" fmla="*/ 101600 w 922866"/>
              <a:gd name="connsiteY1" fmla="*/ 1168400 h 1744133"/>
              <a:gd name="connsiteX2" fmla="*/ 50800 w 922866"/>
              <a:gd name="connsiteY2" fmla="*/ 939800 h 1744133"/>
              <a:gd name="connsiteX3" fmla="*/ 0 w 922866"/>
              <a:gd name="connsiteY3" fmla="*/ 736600 h 1744133"/>
              <a:gd name="connsiteX4" fmla="*/ 59266 w 922866"/>
              <a:gd name="connsiteY4" fmla="*/ 508000 h 1744133"/>
              <a:gd name="connsiteX5" fmla="*/ 59266 w 922866"/>
              <a:gd name="connsiteY5" fmla="*/ 245533 h 1744133"/>
              <a:gd name="connsiteX6" fmla="*/ 76200 w 922866"/>
              <a:gd name="connsiteY6" fmla="*/ 84667 h 1744133"/>
              <a:gd name="connsiteX7" fmla="*/ 160866 w 922866"/>
              <a:gd name="connsiteY7" fmla="*/ 16933 h 1744133"/>
              <a:gd name="connsiteX8" fmla="*/ 364066 w 922866"/>
              <a:gd name="connsiteY8" fmla="*/ 0 h 1744133"/>
              <a:gd name="connsiteX9" fmla="*/ 584200 w 922866"/>
              <a:gd name="connsiteY9" fmla="*/ 0 h 1744133"/>
              <a:gd name="connsiteX10" fmla="*/ 770466 w 922866"/>
              <a:gd name="connsiteY10" fmla="*/ 0 h 1744133"/>
              <a:gd name="connsiteX11" fmla="*/ 838200 w 922866"/>
              <a:gd name="connsiteY11" fmla="*/ 42333 h 1744133"/>
              <a:gd name="connsiteX12" fmla="*/ 846666 w 922866"/>
              <a:gd name="connsiteY12" fmla="*/ 127000 h 1744133"/>
              <a:gd name="connsiteX13" fmla="*/ 897466 w 922866"/>
              <a:gd name="connsiteY13" fmla="*/ 118533 h 1744133"/>
              <a:gd name="connsiteX14" fmla="*/ 914400 w 922866"/>
              <a:gd name="connsiteY14" fmla="*/ 338667 h 1744133"/>
              <a:gd name="connsiteX15" fmla="*/ 922866 w 922866"/>
              <a:gd name="connsiteY15" fmla="*/ 575733 h 1744133"/>
              <a:gd name="connsiteX16" fmla="*/ 905933 w 922866"/>
              <a:gd name="connsiteY16" fmla="*/ 948267 h 1744133"/>
              <a:gd name="connsiteX17" fmla="*/ 922866 w 922866"/>
              <a:gd name="connsiteY17" fmla="*/ 1227667 h 1744133"/>
              <a:gd name="connsiteX18" fmla="*/ 846666 w 922866"/>
              <a:gd name="connsiteY18" fmla="*/ 1473200 h 1744133"/>
              <a:gd name="connsiteX19" fmla="*/ 897466 w 922866"/>
              <a:gd name="connsiteY19" fmla="*/ 1744133 h 174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2866" h="1744133">
                <a:moveTo>
                  <a:pt x="152400" y="1532467"/>
                </a:moveTo>
                <a:lnTo>
                  <a:pt x="101600" y="1168400"/>
                </a:lnTo>
                <a:lnTo>
                  <a:pt x="50800" y="939800"/>
                </a:lnTo>
                <a:lnTo>
                  <a:pt x="0" y="736600"/>
                </a:lnTo>
                <a:lnTo>
                  <a:pt x="59266" y="508000"/>
                </a:lnTo>
                <a:lnTo>
                  <a:pt x="59266" y="245533"/>
                </a:lnTo>
                <a:lnTo>
                  <a:pt x="76200" y="84667"/>
                </a:lnTo>
                <a:lnTo>
                  <a:pt x="160866" y="16933"/>
                </a:lnTo>
                <a:lnTo>
                  <a:pt x="364066" y="0"/>
                </a:lnTo>
                <a:lnTo>
                  <a:pt x="584200" y="0"/>
                </a:lnTo>
                <a:lnTo>
                  <a:pt x="770466" y="0"/>
                </a:lnTo>
                <a:lnTo>
                  <a:pt x="838200" y="42333"/>
                </a:lnTo>
                <a:lnTo>
                  <a:pt x="846666" y="127000"/>
                </a:lnTo>
                <a:lnTo>
                  <a:pt x="897466" y="118533"/>
                </a:lnTo>
                <a:lnTo>
                  <a:pt x="914400" y="338667"/>
                </a:lnTo>
                <a:lnTo>
                  <a:pt x="922866" y="575733"/>
                </a:lnTo>
                <a:lnTo>
                  <a:pt x="905933" y="948267"/>
                </a:lnTo>
                <a:lnTo>
                  <a:pt x="922866" y="1227667"/>
                </a:lnTo>
                <a:lnTo>
                  <a:pt x="846666" y="1473200"/>
                </a:lnTo>
                <a:lnTo>
                  <a:pt x="897466" y="1744133"/>
                </a:lnTo>
              </a:path>
            </a:pathLst>
          </a:custGeom>
          <a:solidFill>
            <a:schemeClr val="accent1">
              <a:lumMod val="25000"/>
              <a:alpha val="59000"/>
            </a:scheme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18" name="Rectangle 17"/>
          <p:cNvSpPr/>
          <p:nvPr/>
        </p:nvSpPr>
        <p:spPr>
          <a:xfrm>
            <a:off x="4859338" y="2112516"/>
            <a:ext cx="360362" cy="2303463"/>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schemeClr val="tx1"/>
              </a:solidFill>
            </a:endParaRPr>
          </a:p>
        </p:txBody>
      </p:sp>
      <p:sp>
        <p:nvSpPr>
          <p:cNvPr id="16" name="Rectangle 15"/>
          <p:cNvSpPr/>
          <p:nvPr/>
        </p:nvSpPr>
        <p:spPr>
          <a:xfrm>
            <a:off x="4859338" y="4415979"/>
            <a:ext cx="360362" cy="1512887"/>
          </a:xfrm>
          <a:prstGeom prst="rect">
            <a:avLst/>
          </a:prstGeom>
          <a:solidFill>
            <a:srgbClr val="C0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136" name="TextBox 18"/>
          <p:cNvSpPr txBox="1">
            <a:spLocks noChangeArrowheads="1"/>
          </p:cNvSpPr>
          <p:nvPr/>
        </p:nvSpPr>
        <p:spPr bwMode="auto">
          <a:xfrm>
            <a:off x="4859338" y="2255391"/>
            <a:ext cx="3143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l-GR"/>
              <a:t>1</a:t>
            </a:r>
            <a:endParaRPr lang="el-GR" altLang="el-GR"/>
          </a:p>
        </p:txBody>
      </p:sp>
      <p:sp>
        <p:nvSpPr>
          <p:cNvPr id="5137" name="TextBox 19"/>
          <p:cNvSpPr txBox="1">
            <a:spLocks noChangeArrowheads="1"/>
          </p:cNvSpPr>
          <p:nvPr/>
        </p:nvSpPr>
        <p:spPr bwMode="auto">
          <a:xfrm>
            <a:off x="4906963" y="3120579"/>
            <a:ext cx="3127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l-GR"/>
              <a:t>2</a:t>
            </a:r>
            <a:endParaRPr lang="el-GR" altLang="el-GR"/>
          </a:p>
        </p:txBody>
      </p:sp>
      <p:sp>
        <p:nvSpPr>
          <p:cNvPr id="5138" name="TextBox 20"/>
          <p:cNvSpPr txBox="1">
            <a:spLocks noChangeArrowheads="1"/>
          </p:cNvSpPr>
          <p:nvPr/>
        </p:nvSpPr>
        <p:spPr bwMode="auto">
          <a:xfrm>
            <a:off x="4859338" y="3984179"/>
            <a:ext cx="3143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l-GR"/>
              <a:t>3</a:t>
            </a:r>
            <a:endParaRPr lang="el-GR" altLang="el-GR"/>
          </a:p>
        </p:txBody>
      </p:sp>
      <p:sp>
        <p:nvSpPr>
          <p:cNvPr id="5139" name="TextBox 21"/>
          <p:cNvSpPr txBox="1">
            <a:spLocks noChangeArrowheads="1"/>
          </p:cNvSpPr>
          <p:nvPr/>
        </p:nvSpPr>
        <p:spPr bwMode="auto">
          <a:xfrm>
            <a:off x="5364163" y="2831654"/>
            <a:ext cx="103829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1600" dirty="0" err="1"/>
              <a:t>Ολόκαινο</a:t>
            </a:r>
            <a:endParaRPr lang="el-GR" altLang="el-GR" sz="1600" dirty="0"/>
          </a:p>
        </p:txBody>
      </p:sp>
      <p:sp>
        <p:nvSpPr>
          <p:cNvPr id="5140" name="TextBox 22"/>
          <p:cNvSpPr txBox="1">
            <a:spLocks noChangeArrowheads="1"/>
          </p:cNvSpPr>
          <p:nvPr/>
        </p:nvSpPr>
        <p:spPr bwMode="auto">
          <a:xfrm>
            <a:off x="5364163" y="4920804"/>
            <a:ext cx="137319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1600" dirty="0"/>
              <a:t>Πλειστόκαινο</a:t>
            </a:r>
          </a:p>
        </p:txBody>
      </p:sp>
      <p:sp>
        <p:nvSpPr>
          <p:cNvPr id="24" name="Down Arrow 23"/>
          <p:cNvSpPr/>
          <p:nvPr/>
        </p:nvSpPr>
        <p:spPr>
          <a:xfrm rot="10800000">
            <a:off x="2771774" y="4992240"/>
            <a:ext cx="216049" cy="12450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5" name="Down Arrow 24"/>
          <p:cNvSpPr/>
          <p:nvPr/>
        </p:nvSpPr>
        <p:spPr>
          <a:xfrm rot="10800000">
            <a:off x="3851274" y="4992240"/>
            <a:ext cx="216669" cy="131707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6" name="Down Arrow 25"/>
          <p:cNvSpPr/>
          <p:nvPr/>
        </p:nvSpPr>
        <p:spPr>
          <a:xfrm rot="10800000">
            <a:off x="1692275" y="4631879"/>
            <a:ext cx="215900" cy="8651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7" name="Down Arrow 26"/>
          <p:cNvSpPr/>
          <p:nvPr/>
        </p:nvSpPr>
        <p:spPr>
          <a:xfrm rot="10800000">
            <a:off x="7524750" y="4847779"/>
            <a:ext cx="215900" cy="10810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145" name="TextBox 27"/>
          <p:cNvSpPr txBox="1">
            <a:spLocks noChangeArrowheads="1"/>
          </p:cNvSpPr>
          <p:nvPr/>
        </p:nvSpPr>
        <p:spPr bwMode="auto">
          <a:xfrm>
            <a:off x="1187720" y="260648"/>
            <a:ext cx="631493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4400" dirty="0">
                <a:latin typeface="Calibri" pitchFamily="34" charset="0"/>
              </a:rPr>
              <a:t>ΑΝΑΛΥΣΗ ΚΑΙ </a:t>
            </a:r>
            <a:r>
              <a:rPr lang="el-GR" altLang="el-GR" sz="4400" dirty="0" smtClean="0">
                <a:latin typeface="Calibri" pitchFamily="34" charset="0"/>
              </a:rPr>
              <a:t>ΕΡΜΗΝΕΙΑ 3</a:t>
            </a:r>
            <a:endParaRPr lang="el-GR" altLang="el-GR" sz="4400" dirty="0">
              <a:latin typeface="Calibri" pitchFamily="34" charset="0"/>
            </a:endParaRPr>
          </a:p>
        </p:txBody>
      </p:sp>
      <p:sp>
        <p:nvSpPr>
          <p:cNvPr id="2" name="Θέση αριθμού διαφάνειας 1"/>
          <p:cNvSpPr>
            <a:spLocks noGrp="1"/>
          </p:cNvSpPr>
          <p:nvPr>
            <p:ph type="sldNum" sz="quarter" idx="12"/>
          </p:nvPr>
        </p:nvSpPr>
        <p:spPr>
          <a:xfrm>
            <a:off x="6553200" y="5687566"/>
            <a:ext cx="2133600" cy="365125"/>
          </a:xfrm>
        </p:spPr>
        <p:txBody>
          <a:bodyPr/>
          <a:lstStyle/>
          <a:p>
            <a:pPr>
              <a:defRPr/>
            </a:pPr>
            <a:fld id="{A28AD827-62BA-4B61-9FAE-745D49380791}" type="slidenum">
              <a:rPr lang="el-GR" smtClean="0"/>
              <a:pPr>
                <a:defRPr/>
              </a:pPr>
              <a:t>8</a:t>
            </a:fld>
            <a:endParaRPr lang="el-GR"/>
          </a:p>
        </p:txBody>
      </p:sp>
      <p:sp>
        <p:nvSpPr>
          <p:cNvPr id="28" name="TextBox 21"/>
          <p:cNvSpPr txBox="1">
            <a:spLocks noChangeArrowheads="1"/>
          </p:cNvSpPr>
          <p:nvPr/>
        </p:nvSpPr>
        <p:spPr bwMode="auto">
          <a:xfrm>
            <a:off x="540098" y="5538718"/>
            <a:ext cx="215969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1600" dirty="0" err="1" smtClean="0"/>
              <a:t>Στηλοειδής</a:t>
            </a:r>
            <a:r>
              <a:rPr lang="el-GR" altLang="el-GR" sz="1600" dirty="0" smtClean="0"/>
              <a:t> Διατάραξη</a:t>
            </a:r>
            <a:endParaRPr lang="el-GR" altLang="el-GR" sz="1600" dirty="0"/>
          </a:p>
        </p:txBody>
      </p:sp>
      <p:sp>
        <p:nvSpPr>
          <p:cNvPr id="29" name="TextBox 21"/>
          <p:cNvSpPr txBox="1">
            <a:spLocks noChangeArrowheads="1"/>
          </p:cNvSpPr>
          <p:nvPr/>
        </p:nvSpPr>
        <p:spPr bwMode="auto">
          <a:xfrm>
            <a:off x="6588770" y="6021288"/>
            <a:ext cx="215969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1600" dirty="0" err="1" smtClean="0"/>
              <a:t>Στηλοειδής</a:t>
            </a:r>
            <a:r>
              <a:rPr lang="el-GR" altLang="el-GR" sz="1600" dirty="0" smtClean="0"/>
              <a:t> Διατάραξη</a:t>
            </a:r>
            <a:endParaRPr lang="el-GR" altLang="el-GR" sz="1600" dirty="0"/>
          </a:p>
        </p:txBody>
      </p:sp>
      <p:sp>
        <p:nvSpPr>
          <p:cNvPr id="30" name="TextBox 21"/>
          <p:cNvSpPr txBox="1">
            <a:spLocks noChangeArrowheads="1"/>
          </p:cNvSpPr>
          <p:nvPr/>
        </p:nvSpPr>
        <p:spPr bwMode="auto">
          <a:xfrm>
            <a:off x="3530001" y="6381328"/>
            <a:ext cx="212211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1400" dirty="0" smtClean="0"/>
              <a:t>Σεισμοκονιασμένη Ζώνη</a:t>
            </a:r>
            <a:endParaRPr lang="el-GR" altLang="el-GR" sz="1400" dirty="0"/>
          </a:p>
        </p:txBody>
      </p:sp>
      <p:sp>
        <p:nvSpPr>
          <p:cNvPr id="31" name="TextBox 21"/>
          <p:cNvSpPr txBox="1">
            <a:spLocks noChangeArrowheads="1"/>
          </p:cNvSpPr>
          <p:nvPr/>
        </p:nvSpPr>
        <p:spPr bwMode="auto">
          <a:xfrm>
            <a:off x="2051720" y="6381328"/>
            <a:ext cx="149746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1400" dirty="0" smtClean="0"/>
              <a:t>Θύλακας αερίων</a:t>
            </a:r>
            <a:endParaRPr lang="el-GR" altLang="el-GR"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44824"/>
            <a:ext cx="8229600" cy="1143000"/>
          </a:xfrm>
          <a:noFill/>
        </p:spPr>
        <p:txBody>
          <a:bodyPr>
            <a:normAutofit fontScale="90000"/>
          </a:bodyPr>
          <a:lstStyle/>
          <a:p>
            <a:pPr>
              <a:defRPr/>
            </a:pPr>
            <a:r>
              <a:rPr lang="el-GR" dirty="0" smtClean="0">
                <a:latin typeface="Calibri" pitchFamily="34" charset="0"/>
              </a:rPr>
              <a:t>ΠΟΛΛΑΠΛΕΣ &amp; ΨΕΥΔΕΙΣ </a:t>
            </a:r>
            <a:br>
              <a:rPr lang="el-GR" dirty="0" smtClean="0">
                <a:latin typeface="Calibri" pitchFamily="34" charset="0"/>
              </a:rPr>
            </a:br>
            <a:r>
              <a:rPr lang="el-GR" dirty="0" smtClean="0">
                <a:latin typeface="Calibri" pitchFamily="34" charset="0"/>
              </a:rPr>
              <a:t>ΑΝΑΚΛΑΣΕΙΣ</a:t>
            </a:r>
            <a:endParaRPr lang="el-GR"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A28AD827-62BA-4B61-9FAE-745D49380791}" type="slidenum">
              <a:rPr lang="el-GR" smtClean="0">
                <a:solidFill>
                  <a:schemeClr val="bg1"/>
                </a:solidFill>
              </a:rPr>
              <a:pPr>
                <a:defRPr/>
              </a:pPr>
              <a:t>9</a:t>
            </a:fld>
            <a:endParaRPr lang="el-GR" dirty="0">
              <a:solidFill>
                <a:schemeClr val="bg1"/>
              </a:solidFill>
            </a:endParaRPr>
          </a:p>
        </p:txBody>
      </p:sp>
      <p:pic>
        <p:nvPicPr>
          <p:cNvPr id="4" name="3 - Εικόνα"/>
          <p:cNvPicPr>
            <a:picLocks noChangeAspect="1"/>
          </p:cNvPicPr>
          <p:nvPr/>
        </p:nvPicPr>
        <p:blipFill>
          <a:blip r:embed="rId2" cstate="email">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214282" y="5857892"/>
            <a:ext cx="725488" cy="70485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ς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1168</TotalTime>
  <Words>887</Words>
  <Application>Microsoft Office PowerPoint</Application>
  <PresentationFormat>Προβολή στην οθόνη (4:3)</PresentationFormat>
  <Paragraphs>149</Paragraphs>
  <Slides>31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Διαφάνεια 1</vt:lpstr>
      <vt:lpstr>Σημείωμα Αδειοδότησης</vt:lpstr>
      <vt:lpstr>Χρηματοδότηση</vt:lpstr>
      <vt:lpstr>Η κατανόηση των πολλαπλών, ψευδών, υπερβολικών ανακλάσεων &amp; συγκλινικών δομών. </vt:lpstr>
      <vt:lpstr>ΠΕΡΙΕΧΟΜΕΝΑ ΕΝΟΤΗΤΑΣ</vt:lpstr>
      <vt:lpstr>Διαφάνεια 6</vt:lpstr>
      <vt:lpstr>Διαφάνεια 7</vt:lpstr>
      <vt:lpstr>Διαφάνεια 8</vt:lpstr>
      <vt:lpstr>ΠΟΛΛΑΠΛΕΣ &amp; ΨΕΥΔΕΙΣ  ΑΝΑΚΛΑΣΕΙΣ</vt:lpstr>
      <vt:lpstr>ΠΟΛΛΑΠΛΕΣ  &amp; ΨΕΥΔΕΙΣ ΑΝΑΚΛΑΣΕΙΣ </vt:lpstr>
      <vt:lpstr>Διαφάνεια 11</vt:lpstr>
      <vt:lpstr>Πολλαπλή ανάκλαση («ψευδανάκλαση») του πυθμένα Πολλαπλή ανάκλαση μακράς διαδρομής (long path multiples)</vt:lpstr>
      <vt:lpstr>ΠΟΛΛΑΠΛΕΣ ΑΝΑΚΛΑΣΕΙΣ («ΨΕΥΔΑΝΑΚΛΑΣΕΙΣ») ΤΟΥ ΠΥΘΜΕΝΑ </vt:lpstr>
      <vt:lpstr>ΔΙΑΦΟΡΩΝ ΤΥΠΩΝ  ΠΟΛΛΑΠΛΕΣ ΑΝΑΚΛΑΣΕΙΣ </vt:lpstr>
      <vt:lpstr>ΥΠΕΡΒΟΛΙΚΕΣ ΑΝΑΚΛΑΣΕΙΣ</vt:lpstr>
      <vt:lpstr>Διαφάνεια 16</vt:lpstr>
      <vt:lpstr>ΣΥΓΚΛΙΝΙΚΗ ΔΟΜΗ</vt:lpstr>
      <vt:lpstr>Διαφάνεια 18</vt:lpstr>
      <vt:lpstr>Διαφάνεια 19</vt:lpstr>
      <vt:lpstr>Διαφάνεια 20</vt:lpstr>
      <vt:lpstr>Διαφάνεια 21</vt:lpstr>
      <vt:lpstr>Διαφάνεια 22</vt:lpstr>
      <vt:lpstr>Διαφάνεια 23</vt:lpstr>
      <vt:lpstr>ΚΑΘΟΡΙΣΜΟΣ ΑΚΟΥΣΤΙΚΩΝ ΧΑΡΑΚΤΗΡΩΝ - ΤΥΠΩΝ (ECHO CHARACTERS - TYPES)</vt:lpstr>
      <vt:lpstr>ΕΦΑΡΜΟΓΗ</vt:lpstr>
      <vt:lpstr>Διαφάνεια 26</vt:lpstr>
      <vt:lpstr>Διαφάνεια 27</vt:lpstr>
      <vt:lpstr>Διαφάνεια 28</vt:lpstr>
      <vt:lpstr>Σημείωμα Αναφοράς</vt:lpstr>
      <vt:lpstr>Διαφάνεια 30</vt:lpstr>
      <vt:lpstr>Διαφάνεια 31</vt:lpstr>
    </vt:vector>
  </TitlesOfParts>
  <Company>LMGPHO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ΤΟΜΟΓΡΑΦΟΙ ΥΠΟΔΟΜΗΣ ΠΥΘΜΕΝΑ (SUBBOTTOM PROFILERS)  τι είναι?</dc:title>
  <dc:creator>George</dc:creator>
  <cp:lastModifiedBy>stav</cp:lastModifiedBy>
  <cp:revision>245</cp:revision>
  <dcterms:created xsi:type="dcterms:W3CDTF">2007-11-05T14:01:38Z</dcterms:created>
  <dcterms:modified xsi:type="dcterms:W3CDTF">2015-10-07T20:14:48Z</dcterms:modified>
</cp:coreProperties>
</file>