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60" r:id="rId21"/>
    <p:sldId id="261" r:id="rId22"/>
    <p:sldId id="257" r:id="rId23"/>
    <p:sldId id="258" r:id="rId24"/>
    <p:sldId id="259"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3226FC-5498-447B-B932-3A503BD7F806}" type="datetimeFigureOut">
              <a:rPr lang="el-GR" smtClean="0"/>
              <a:t>7/10/2015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126B5-8E47-4584-ACCE-C32342D95973}"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εικόνας διαφάνειας 1"/>
          <p:cNvSpPr>
            <a:spLocks noGrp="1" noRot="1" noChangeAspect="1" noTextEdit="1"/>
          </p:cNvSpPr>
          <p:nvPr>
            <p:ph type="sldImg"/>
          </p:nvPr>
        </p:nvSpPr>
        <p:spPr>
          <a:ln/>
        </p:spPr>
      </p:sp>
      <p:sp>
        <p:nvSpPr>
          <p:cNvPr id="55299" name="Θέση σημειώσεων 2"/>
          <p:cNvSpPr>
            <a:spLocks noGrp="1"/>
          </p:cNvSpPr>
          <p:nvPr>
            <p:ph type="body" idx="1"/>
          </p:nvPr>
        </p:nvSpPr>
        <p:spPr>
          <a:noFill/>
          <a:ln/>
        </p:spPr>
        <p:txBody>
          <a:bodyPr/>
          <a:lstStyle/>
          <a:p>
            <a:pPr marL="171450" indent="-171450">
              <a:buFontTx/>
              <a:buChar char="•"/>
            </a:pPr>
            <a:endParaRPr lang="el-GR" altLang="el-GR" smtClean="0">
              <a:solidFill>
                <a:srgbClr val="FF0000"/>
              </a:solidFill>
            </a:endParaRPr>
          </a:p>
        </p:txBody>
      </p:sp>
      <p:sp>
        <p:nvSpPr>
          <p:cNvPr id="55300" name="Θέση αριθμού διαφάνειας 3"/>
          <p:cNvSpPr>
            <a:spLocks noGrp="1"/>
          </p:cNvSpPr>
          <p:nvPr>
            <p:ph type="sldNum" sz="quarter" idx="5"/>
          </p:nvPr>
        </p:nvSpPr>
        <p:spPr>
          <a:noFill/>
        </p:spPr>
        <p:txBody>
          <a:bodyPr/>
          <a:lstStyle/>
          <a:p>
            <a:fld id="{306FAA2F-9AB5-40BF-9CD4-0C6C0AD3949A}" type="slidenum">
              <a:rPr lang="el-GR" altLang="el-GR" smtClean="0"/>
              <a:pPr/>
              <a:t>1</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3D9EF0E-A5BB-4430-A8E3-7FD1746CCE22}" type="slidenum">
              <a:rPr lang="el-GR" smtClean="0"/>
              <a:pPr/>
              <a:t>11</a:t>
            </a:fld>
            <a:endParaRPr lang="el-GR"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lnSpc>
                <a:spcPct val="90000"/>
              </a:lnSpc>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6BBD300-0D79-4642-A552-F00B079BAFA2}" type="slidenum">
              <a:rPr lang="el-GR" smtClean="0"/>
              <a:pPr/>
              <a:t>12</a:t>
            </a:fld>
            <a:endParaRPr lang="el-GR"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66D5296-391C-4516-8A94-A78BC74EB66C}" type="slidenum">
              <a:rPr lang="el-GR" smtClean="0"/>
              <a:pPr/>
              <a:t>21</a:t>
            </a:fld>
            <a:endParaRPr lang="el-GR" smtClean="0"/>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048" tIns="45524" rIns="91048" bIns="45524" anchor="b"/>
          <a:lstStyle/>
          <a:p>
            <a:pPr algn="r" defTabSz="909638"/>
            <a:fld id="{4FED75D0-FFC4-4A9E-9953-1235ABDC4872}" type="slidenum">
              <a:rPr lang="el-GR" sz="1200">
                <a:cs typeface="Arial" charset="0"/>
              </a:rPr>
              <a:pPr algn="r" defTabSz="909638"/>
              <a:t>21</a:t>
            </a:fld>
            <a:endParaRPr lang="el-GR" sz="1200">
              <a:cs typeface="Arial" charset="0"/>
            </a:endParaRPr>
          </a:p>
        </p:txBody>
      </p:sp>
      <p:sp>
        <p:nvSpPr>
          <p:cNvPr id="59396" name="Rectangle 2"/>
          <p:cNvSpPr>
            <a:spLocks noRot="1" noChangeArrowheads="1" noTextEdit="1"/>
          </p:cNvSpPr>
          <p:nvPr>
            <p:ph type="sldImg"/>
          </p:nvPr>
        </p:nvSpPr>
        <p:spPr>
          <a:ln/>
        </p:spPr>
      </p:sp>
      <p:sp>
        <p:nvSpPr>
          <p:cNvPr id="59397" name="Rectangle 3"/>
          <p:cNvSpPr>
            <a:spLocks noGrp="1" noChangeArrowheads="1"/>
          </p:cNvSpPr>
          <p:nvPr>
            <p:ph type="body" idx="1"/>
          </p:nvPr>
        </p:nvSpPr>
        <p:spPr>
          <a:noFill/>
          <a:ln/>
        </p:spPr>
        <p:txBody>
          <a:bodyPr lIns="91048" tIns="45524" rIns="91048" bIns="45524"/>
          <a:lstStyle/>
          <a:p>
            <a:pPr marL="206375" indent="-206375" eaLnBrk="1" hangingPunct="1">
              <a:lnSpc>
                <a:spcPct val="80000"/>
              </a:lnSpc>
            </a:pPr>
            <a:endParaRPr lang="en-US" sz="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A29F3BE3-E895-4E6D-A3D2-F8178F336997}"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87087B5C-9AE3-48A4-89BC-FF4D3F73E553}"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7/10/2015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7/10/2015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7/10/2015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7/10/2015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7/10/2015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7/10/2015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7/10/2015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 Id="rId5" Type="http://schemas.openxmlformats.org/officeDocument/2006/relationships/image" Target="../media/image48.jpe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4.jpeg"/><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2.jpe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6.jpe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4.png"/><Relationship Id="rId4" Type="http://schemas.openxmlformats.org/officeDocument/2006/relationships/image" Target="../media/image69.jpeg"/></Relationships>
</file>

<file path=ppt/slides/_rels/slide2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class.upatras.gr/courses/GEO346/"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4.png"/><Relationship Id="rId4" Type="http://schemas.openxmlformats.org/officeDocument/2006/relationships/image" Target="../media/image21.pn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ctrTitle"/>
          </p:nvPr>
        </p:nvSpPr>
        <p:spPr>
          <a:xfrm>
            <a:off x="755650" y="1695450"/>
            <a:ext cx="7772400" cy="1470025"/>
          </a:xfrm>
        </p:spPr>
        <p:txBody>
          <a:bodyPr/>
          <a:lstStyle/>
          <a:p>
            <a:r>
              <a:rPr lang="el-GR" altLang="el-GR" sz="4000" dirty="0" smtClean="0">
                <a:solidFill>
                  <a:srgbClr val="5075BC"/>
                </a:solidFill>
                <a:latin typeface="Calibri" pitchFamily="34" charset="0"/>
              </a:rPr>
              <a:t>Τηλεπισκόπηση στο Θαλάσσιο Περιβάλλον</a:t>
            </a:r>
          </a:p>
        </p:txBody>
      </p:sp>
      <p:sp>
        <p:nvSpPr>
          <p:cNvPr id="3" name="Υπότιτλος 2"/>
          <p:cNvSpPr>
            <a:spLocks noGrp="1"/>
          </p:cNvSpPr>
          <p:nvPr>
            <p:ph type="subTitle" idx="1"/>
          </p:nvPr>
        </p:nvSpPr>
        <p:spPr>
          <a:xfrm>
            <a:off x="214313" y="3341688"/>
            <a:ext cx="8288337" cy="2087562"/>
          </a:xfrm>
        </p:spPr>
        <p:txBody>
          <a:bodyPr>
            <a:noAutofit/>
          </a:bodyPr>
          <a:lstStyle/>
          <a:p>
            <a:pPr>
              <a:defRPr/>
            </a:pPr>
            <a:r>
              <a:rPr lang="el-GR" sz="2800" dirty="0">
                <a:solidFill>
                  <a:srgbClr val="5075BC"/>
                </a:solidFill>
                <a:latin typeface="Calibri" pitchFamily="34" charset="0"/>
                <a:ea typeface="+mj-ea"/>
                <a:cs typeface="+mj-cs"/>
              </a:rPr>
              <a:t>Ενότητα </a:t>
            </a:r>
            <a:r>
              <a:rPr lang="en-US" sz="2800" dirty="0" smtClean="0">
                <a:solidFill>
                  <a:srgbClr val="5075BC"/>
                </a:solidFill>
                <a:latin typeface="Calibri" pitchFamily="34" charset="0"/>
                <a:ea typeface="+mj-ea"/>
                <a:cs typeface="+mj-cs"/>
              </a:rPr>
              <a:t>1</a:t>
            </a:r>
            <a:r>
              <a:rPr lang="en-GB" sz="2800" dirty="0" smtClean="0">
                <a:solidFill>
                  <a:srgbClr val="5075BC"/>
                </a:solidFill>
                <a:latin typeface="Calibri" pitchFamily="34" charset="0"/>
                <a:ea typeface="+mj-ea"/>
                <a:cs typeface="+mj-cs"/>
              </a:rPr>
              <a:t>c</a:t>
            </a:r>
            <a:r>
              <a:rPr lang="el-GR" sz="2800" dirty="0" smtClean="0">
                <a:solidFill>
                  <a:srgbClr val="5075BC"/>
                </a:solidFill>
                <a:latin typeface="Calibri" pitchFamily="34" charset="0"/>
                <a:ea typeface="+mj-ea"/>
                <a:cs typeface="+mj-cs"/>
              </a:rPr>
              <a:t>:</a:t>
            </a:r>
            <a:r>
              <a:rPr lang="en-US" sz="2800" dirty="0" smtClean="0">
                <a:solidFill>
                  <a:srgbClr val="5075BC"/>
                </a:solidFill>
                <a:latin typeface="Calibri" pitchFamily="34" charset="0"/>
                <a:ea typeface="+mj-ea"/>
                <a:cs typeface="+mj-cs"/>
              </a:rPr>
              <a:t> </a:t>
            </a:r>
            <a:r>
              <a:rPr lang="el-GR" sz="2800" dirty="0" smtClean="0">
                <a:solidFill>
                  <a:srgbClr val="5075BC"/>
                </a:solidFill>
                <a:latin typeface="Calibri" pitchFamily="34" charset="0"/>
                <a:ea typeface="+mj-ea"/>
                <a:cs typeface="+mj-cs"/>
              </a:rPr>
              <a:t> </a:t>
            </a:r>
            <a:r>
              <a:rPr lang="el-GR" sz="2800" dirty="0" smtClean="0">
                <a:latin typeface="Calibri" pitchFamily="34" charset="0"/>
                <a:ea typeface="+mj-ea"/>
                <a:cs typeface="+mj-cs"/>
              </a:rPr>
              <a:t>Εισαγωγή</a:t>
            </a:r>
          </a:p>
          <a:p>
            <a:pPr>
              <a:defRPr/>
            </a:pPr>
            <a:r>
              <a:rPr lang="el-GR" sz="2100" dirty="0" smtClean="0">
                <a:latin typeface="Calibri" pitchFamily="34" charset="0"/>
              </a:rPr>
              <a:t>Γιώργος Παπαθεοδώρου</a:t>
            </a:r>
          </a:p>
          <a:p>
            <a:pPr>
              <a:defRPr/>
            </a:pPr>
            <a:r>
              <a:rPr lang="el-GR" sz="2100" dirty="0" smtClean="0">
                <a:latin typeface="Calibri" pitchFamily="34" charset="0"/>
              </a:rPr>
              <a:t>Σχολή Θετικών Επιστημών</a:t>
            </a:r>
          </a:p>
          <a:p>
            <a:pPr>
              <a:defRPr/>
            </a:pPr>
            <a:r>
              <a:rPr lang="el-GR" sz="2100" dirty="0" smtClean="0">
                <a:latin typeface="Calibri" pitchFamily="34" charset="0"/>
              </a:rPr>
              <a:t>Τμήμα Γεωλογίας</a:t>
            </a:r>
            <a:endParaRPr lang="en-US" sz="2100" dirty="0" smtClean="0">
              <a:latin typeface="Calibri" pitchFamily="34" charset="0"/>
            </a:endParaRPr>
          </a:p>
          <a:p>
            <a:pPr>
              <a:defRPr/>
            </a:pPr>
            <a:endParaRPr lang="el-GR" sz="2800" dirty="0" smtClean="0"/>
          </a:p>
        </p:txBody>
      </p:sp>
      <p:pic>
        <p:nvPicPr>
          <p:cNvPr id="2052" name="Εικόνα 3"/>
          <p:cNvPicPr>
            <a:picLocks noChangeAspect="1"/>
          </p:cNvPicPr>
          <p:nvPr/>
        </p:nvPicPr>
        <p:blipFill>
          <a:blip r:embed="rId3"/>
          <a:srcRect/>
          <a:stretch>
            <a:fillRect/>
          </a:stretch>
        </p:blipFill>
        <p:spPr bwMode="auto">
          <a:xfrm>
            <a:off x="4594225" y="406400"/>
            <a:ext cx="4514850" cy="935038"/>
          </a:xfrm>
          <a:prstGeom prst="rect">
            <a:avLst/>
          </a:prstGeom>
          <a:noFill/>
          <a:ln w="9525">
            <a:noFill/>
            <a:miter lim="800000"/>
            <a:headEnd/>
            <a:tailEnd/>
          </a:ln>
        </p:spPr>
      </p:pic>
      <p:pic>
        <p:nvPicPr>
          <p:cNvPr id="2053" name="Εικόνα 12"/>
          <p:cNvPicPr>
            <a:picLocks noChangeAspect="1"/>
          </p:cNvPicPr>
          <p:nvPr/>
        </p:nvPicPr>
        <p:blipFill>
          <a:blip r:embed="rId4"/>
          <a:srcRect/>
          <a:stretch>
            <a:fillRect/>
          </a:stretch>
        </p:blipFill>
        <p:spPr bwMode="auto">
          <a:xfrm>
            <a:off x="303213" y="188913"/>
            <a:ext cx="3692525" cy="1387475"/>
          </a:xfrm>
          <a:prstGeom prst="rect">
            <a:avLst/>
          </a:prstGeom>
          <a:noFill/>
          <a:ln w="9525">
            <a:noFill/>
            <a:miter lim="800000"/>
            <a:headEnd/>
            <a:tailEnd/>
          </a:ln>
        </p:spPr>
      </p:pic>
      <p:pic>
        <p:nvPicPr>
          <p:cNvPr id="2054" name="Picture 6" descr="Λογότυπο Επιχειρησιακού Προγράμματος Εκπαίδευση και Δια βίου Μάθηση"/>
          <p:cNvPicPr>
            <a:picLocks noChangeAspect="1"/>
          </p:cNvPicPr>
          <p:nvPr/>
        </p:nvPicPr>
        <p:blipFill>
          <a:blip r:embed="rId5"/>
          <a:srcRect/>
          <a:stretch>
            <a:fillRect/>
          </a:stretch>
        </p:blipFill>
        <p:spPr bwMode="auto">
          <a:xfrm>
            <a:off x="4429125" y="5589588"/>
            <a:ext cx="4572000"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figure_5"/>
          <p:cNvPicPr>
            <a:picLocks noChangeAspect="1" noChangeArrowheads="1"/>
          </p:cNvPicPr>
          <p:nvPr/>
        </p:nvPicPr>
        <p:blipFill>
          <a:blip r:embed="rId2"/>
          <a:srcRect/>
          <a:stretch>
            <a:fillRect/>
          </a:stretch>
        </p:blipFill>
        <p:spPr bwMode="auto">
          <a:xfrm>
            <a:off x="323850" y="2349500"/>
            <a:ext cx="3816350" cy="2776538"/>
          </a:xfrm>
          <a:prstGeom prst="rect">
            <a:avLst/>
          </a:prstGeom>
          <a:noFill/>
          <a:ln w="9525">
            <a:noFill/>
            <a:miter lim="800000"/>
            <a:headEnd/>
            <a:tailEnd/>
          </a:ln>
        </p:spPr>
      </p:pic>
      <p:sp>
        <p:nvSpPr>
          <p:cNvPr id="39939" name="Rectangle 7"/>
          <p:cNvSpPr>
            <a:spLocks noChangeArrowheads="1"/>
          </p:cNvSpPr>
          <p:nvPr/>
        </p:nvSpPr>
        <p:spPr bwMode="auto">
          <a:xfrm>
            <a:off x="684213" y="404813"/>
            <a:ext cx="3114675" cy="517525"/>
          </a:xfrm>
          <a:prstGeom prst="rect">
            <a:avLst/>
          </a:prstGeom>
          <a:solidFill>
            <a:srgbClr val="3366FF">
              <a:alpha val="34901"/>
            </a:srgbClr>
          </a:solidFill>
          <a:ln w="9525">
            <a:noFill/>
            <a:miter lim="800000"/>
            <a:headEnd/>
            <a:tailEnd/>
          </a:ln>
        </p:spPr>
        <p:txBody>
          <a:bodyPr wrap="none" anchor="ctr">
            <a:spAutoFit/>
          </a:bodyPr>
          <a:lstStyle/>
          <a:p>
            <a:pPr algn="l"/>
            <a:r>
              <a:rPr lang="en-US" sz="1400">
                <a:solidFill>
                  <a:schemeClr val="bg1"/>
                </a:solidFill>
              </a:rPr>
              <a:t>το πλαστικό (56%)</a:t>
            </a:r>
            <a:r>
              <a:rPr lang="el-GR" sz="1400">
                <a:solidFill>
                  <a:schemeClr val="bg1"/>
                </a:solidFill>
              </a:rPr>
              <a:t>,</a:t>
            </a:r>
            <a:r>
              <a:rPr lang="en-US" sz="1400">
                <a:solidFill>
                  <a:schemeClr val="bg1"/>
                </a:solidFill>
              </a:rPr>
              <a:t> το μέταλλο (17%)</a:t>
            </a:r>
            <a:endParaRPr lang="el-GR" sz="1400">
              <a:solidFill>
                <a:schemeClr val="bg1"/>
              </a:solidFill>
            </a:endParaRPr>
          </a:p>
          <a:p>
            <a:pPr algn="l"/>
            <a:r>
              <a:rPr lang="en-US" sz="1400">
                <a:solidFill>
                  <a:schemeClr val="bg1"/>
                </a:solidFill>
              </a:rPr>
              <a:t>και το γυαλί (10%) </a:t>
            </a:r>
          </a:p>
        </p:txBody>
      </p:sp>
      <p:sp>
        <p:nvSpPr>
          <p:cNvPr id="39940" name="Rectangle 8"/>
          <p:cNvSpPr>
            <a:spLocks noChangeArrowheads="1"/>
          </p:cNvSpPr>
          <p:nvPr/>
        </p:nvSpPr>
        <p:spPr bwMode="auto">
          <a:xfrm>
            <a:off x="5724525" y="2708275"/>
            <a:ext cx="3097213" cy="639763"/>
          </a:xfrm>
          <a:prstGeom prst="rect">
            <a:avLst/>
          </a:prstGeom>
          <a:solidFill>
            <a:srgbClr val="FF9900">
              <a:alpha val="50980"/>
            </a:srgbClr>
          </a:solidFill>
          <a:ln w="9525">
            <a:noFill/>
            <a:miter lim="800000"/>
            <a:headEnd/>
            <a:tailEnd/>
          </a:ln>
        </p:spPr>
        <p:txBody>
          <a:bodyPr>
            <a:spAutoFit/>
          </a:bodyPr>
          <a:lstStyle/>
          <a:p>
            <a:r>
              <a:rPr lang="el-GR" sz="1200" b="1"/>
              <a:t>241 απορρίμματα με ημερομηνία λήξης</a:t>
            </a:r>
            <a:r>
              <a:rPr lang="el-GR" sz="1200"/>
              <a:t> </a:t>
            </a:r>
          </a:p>
          <a:p>
            <a:r>
              <a:rPr lang="el-GR" sz="1200"/>
              <a:t>63% έληγε μετά την ημερομηνία συλλογής (</a:t>
            </a:r>
            <a:r>
              <a:rPr lang="en-US" sz="1200"/>
              <a:t>MARPOL 88)</a:t>
            </a:r>
            <a:endParaRPr lang="el-GR" sz="1200"/>
          </a:p>
        </p:txBody>
      </p:sp>
      <p:sp>
        <p:nvSpPr>
          <p:cNvPr id="39941" name="Rectangle 9"/>
          <p:cNvSpPr>
            <a:spLocks noChangeArrowheads="1"/>
          </p:cNvSpPr>
          <p:nvPr/>
        </p:nvSpPr>
        <p:spPr bwMode="auto">
          <a:xfrm>
            <a:off x="4716463" y="3573463"/>
            <a:ext cx="4249737" cy="822325"/>
          </a:xfrm>
          <a:prstGeom prst="rect">
            <a:avLst/>
          </a:prstGeom>
          <a:solidFill>
            <a:schemeClr val="accent1">
              <a:alpha val="49019"/>
            </a:schemeClr>
          </a:solidFill>
          <a:ln w="9525">
            <a:noFill/>
            <a:miter lim="800000"/>
            <a:headEnd/>
            <a:tailEnd/>
          </a:ln>
        </p:spPr>
        <p:txBody>
          <a:bodyPr anchor="ctr">
            <a:spAutoFit/>
          </a:bodyPr>
          <a:lstStyle/>
          <a:p>
            <a:pPr algn="l"/>
            <a:r>
              <a:rPr lang="en-US" sz="1200" b="1">
                <a:solidFill>
                  <a:schemeClr val="bg1"/>
                </a:solidFill>
              </a:rPr>
              <a:t>η «απαλλαγή» από μόλις τρία αντικείμενα (</a:t>
            </a:r>
            <a:r>
              <a:rPr lang="en-US" sz="1200" b="1">
                <a:solidFill>
                  <a:srgbClr val="FF9900"/>
                </a:solidFill>
              </a:rPr>
              <a:t>πλαστικές σακούλες, μπουκάλια νερού και κουτάκια αλουμινίου</a:t>
            </a:r>
            <a:r>
              <a:rPr lang="en-US" sz="1200" b="1">
                <a:solidFill>
                  <a:schemeClr val="bg1"/>
                </a:solidFill>
              </a:rPr>
              <a:t>) θα μπορούσε δυνητικά να μειώσει</a:t>
            </a:r>
            <a:r>
              <a:rPr lang="el-GR" sz="1200" b="1">
                <a:solidFill>
                  <a:schemeClr val="bg1"/>
                </a:solidFill>
              </a:rPr>
              <a:t> </a:t>
            </a:r>
            <a:r>
              <a:rPr lang="en-US" sz="1200" b="1">
                <a:solidFill>
                  <a:schemeClr val="bg1"/>
                </a:solidFill>
              </a:rPr>
              <a:t>έως και 50 % τα απορρίμματα στο θαλάσσοι περιβάλλον</a:t>
            </a:r>
            <a:r>
              <a:rPr lang="el-GR" sz="1200" b="1">
                <a:solidFill>
                  <a:schemeClr val="bg1"/>
                </a:solidFill>
              </a:rPr>
              <a:t> </a:t>
            </a:r>
          </a:p>
        </p:txBody>
      </p:sp>
      <p:sp>
        <p:nvSpPr>
          <p:cNvPr id="39942" name="Rectangle 10"/>
          <p:cNvSpPr>
            <a:spLocks noChangeArrowheads="1"/>
          </p:cNvSpPr>
          <p:nvPr/>
        </p:nvSpPr>
        <p:spPr bwMode="auto">
          <a:xfrm>
            <a:off x="2771775" y="6165850"/>
            <a:ext cx="1690688" cy="517525"/>
          </a:xfrm>
          <a:prstGeom prst="rect">
            <a:avLst/>
          </a:prstGeom>
          <a:solidFill>
            <a:srgbClr val="808000">
              <a:alpha val="56078"/>
            </a:srgbClr>
          </a:solidFill>
          <a:ln w="9525">
            <a:noFill/>
            <a:miter lim="800000"/>
            <a:headEnd/>
            <a:tailEnd/>
          </a:ln>
        </p:spPr>
        <p:txBody>
          <a:bodyPr>
            <a:spAutoFit/>
          </a:bodyPr>
          <a:lstStyle/>
          <a:p>
            <a:r>
              <a:rPr lang="el-GR" sz="1400" b="1">
                <a:solidFill>
                  <a:schemeClr val="bg1"/>
                </a:solidFill>
              </a:rPr>
              <a:t>5% εκτός Ελλάδος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tudy_area+rm_isopachs"/>
          <p:cNvPicPr>
            <a:picLocks noChangeAspect="1" noChangeArrowheads="1"/>
          </p:cNvPicPr>
          <p:nvPr/>
        </p:nvPicPr>
        <p:blipFill>
          <a:blip r:embed="rId3"/>
          <a:srcRect/>
          <a:stretch>
            <a:fillRect/>
          </a:stretch>
        </p:blipFill>
        <p:spPr bwMode="auto">
          <a:xfrm>
            <a:off x="0" y="0"/>
            <a:ext cx="5219700" cy="3752850"/>
          </a:xfrm>
          <a:prstGeom prst="rect">
            <a:avLst/>
          </a:prstGeom>
          <a:noFill/>
          <a:ln w="9525">
            <a:noFill/>
            <a:miter lim="800000"/>
            <a:headEnd/>
            <a:tailEnd/>
          </a:ln>
        </p:spPr>
      </p:pic>
      <p:grpSp>
        <p:nvGrpSpPr>
          <p:cNvPr id="4" name="Group 3"/>
          <p:cNvGrpSpPr>
            <a:grpSpLocks/>
          </p:cNvGrpSpPr>
          <p:nvPr/>
        </p:nvGrpSpPr>
        <p:grpSpPr bwMode="auto">
          <a:xfrm>
            <a:off x="2374900" y="549275"/>
            <a:ext cx="6769100" cy="6119813"/>
            <a:chOff x="1519" y="754"/>
            <a:chExt cx="3992" cy="3674"/>
          </a:xfrm>
        </p:grpSpPr>
        <p:grpSp>
          <p:nvGrpSpPr>
            <p:cNvPr id="5" name="Group 4"/>
            <p:cNvGrpSpPr>
              <a:grpSpLocks/>
            </p:cNvGrpSpPr>
            <p:nvPr/>
          </p:nvGrpSpPr>
          <p:grpSpPr bwMode="auto">
            <a:xfrm>
              <a:off x="1519" y="754"/>
              <a:ext cx="3992" cy="3674"/>
              <a:chOff x="1383" y="300"/>
              <a:chExt cx="3296" cy="2947"/>
            </a:xfrm>
          </p:grpSpPr>
          <p:pic>
            <p:nvPicPr>
              <p:cNvPr id="2" name="Picture 5" descr="export_rm_isopax"/>
              <p:cNvPicPr>
                <a:picLocks noChangeAspect="1" noChangeArrowheads="1"/>
              </p:cNvPicPr>
              <p:nvPr/>
            </p:nvPicPr>
            <p:blipFill>
              <a:blip r:embed="rId4"/>
              <a:srcRect/>
              <a:stretch>
                <a:fillRect/>
              </a:stretch>
            </p:blipFill>
            <p:spPr bwMode="auto">
              <a:xfrm>
                <a:off x="1383" y="300"/>
                <a:ext cx="3296" cy="2947"/>
              </a:xfrm>
              <a:prstGeom prst="rect">
                <a:avLst/>
              </a:prstGeom>
              <a:noFill/>
              <a:ln w="9525">
                <a:noFill/>
                <a:miter lim="800000"/>
                <a:headEnd/>
                <a:tailEnd/>
              </a:ln>
            </p:spPr>
          </p:pic>
          <p:sp>
            <p:nvSpPr>
              <p:cNvPr id="40973" name="Line 6"/>
              <p:cNvSpPr>
                <a:spLocks noChangeShapeType="1"/>
              </p:cNvSpPr>
              <p:nvPr/>
            </p:nvSpPr>
            <p:spPr bwMode="auto">
              <a:xfrm>
                <a:off x="2744" y="1570"/>
                <a:ext cx="0" cy="635"/>
              </a:xfrm>
              <a:prstGeom prst="line">
                <a:avLst/>
              </a:prstGeom>
              <a:noFill/>
              <a:ln w="9525">
                <a:solidFill>
                  <a:srgbClr val="000000"/>
                </a:solidFill>
                <a:round/>
                <a:headEnd/>
                <a:tailEnd/>
              </a:ln>
            </p:spPr>
            <p:txBody>
              <a:bodyPr/>
              <a:lstStyle/>
              <a:p>
                <a:endParaRPr lang="el-GR"/>
              </a:p>
            </p:txBody>
          </p:sp>
          <p:sp>
            <p:nvSpPr>
              <p:cNvPr id="3" name="Line 7"/>
              <p:cNvSpPr>
                <a:spLocks noChangeShapeType="1"/>
              </p:cNvSpPr>
              <p:nvPr/>
            </p:nvSpPr>
            <p:spPr bwMode="auto">
              <a:xfrm>
                <a:off x="3152" y="1797"/>
                <a:ext cx="0" cy="499"/>
              </a:xfrm>
              <a:prstGeom prst="line">
                <a:avLst/>
              </a:prstGeom>
              <a:noFill/>
              <a:ln w="9525">
                <a:solidFill>
                  <a:srgbClr val="000000"/>
                </a:solidFill>
                <a:prstDash val="dash"/>
                <a:round/>
                <a:headEnd/>
                <a:tailEnd/>
              </a:ln>
            </p:spPr>
            <p:txBody>
              <a:bodyPr/>
              <a:lstStyle/>
              <a:p>
                <a:endParaRPr lang="el-GR"/>
              </a:p>
            </p:txBody>
          </p:sp>
          <p:sp>
            <p:nvSpPr>
              <p:cNvPr id="40975" name="Line 8"/>
              <p:cNvSpPr>
                <a:spLocks noChangeShapeType="1"/>
              </p:cNvSpPr>
              <p:nvPr/>
            </p:nvSpPr>
            <p:spPr bwMode="auto">
              <a:xfrm>
                <a:off x="3334" y="2478"/>
                <a:ext cx="1134" cy="0"/>
              </a:xfrm>
              <a:prstGeom prst="line">
                <a:avLst/>
              </a:prstGeom>
              <a:noFill/>
              <a:ln w="9525">
                <a:solidFill>
                  <a:srgbClr val="000000"/>
                </a:solidFill>
                <a:prstDash val="dash"/>
                <a:round/>
                <a:headEnd/>
                <a:tailEnd/>
              </a:ln>
            </p:spPr>
            <p:txBody>
              <a:bodyPr/>
              <a:lstStyle/>
              <a:p>
                <a:endParaRPr lang="el-GR"/>
              </a:p>
            </p:txBody>
          </p:sp>
        </p:grpSp>
        <p:sp>
          <p:nvSpPr>
            <p:cNvPr id="40971" name="Line 9"/>
            <p:cNvSpPr>
              <a:spLocks noChangeShapeType="1"/>
            </p:cNvSpPr>
            <p:nvPr/>
          </p:nvSpPr>
          <p:spPr bwMode="auto">
            <a:xfrm>
              <a:off x="3061" y="935"/>
              <a:ext cx="1724" cy="0"/>
            </a:xfrm>
            <a:prstGeom prst="line">
              <a:avLst/>
            </a:prstGeom>
            <a:noFill/>
            <a:ln w="9525">
              <a:solidFill>
                <a:srgbClr val="000000"/>
              </a:solidFill>
              <a:round/>
              <a:headEnd/>
              <a:tailEnd/>
            </a:ln>
          </p:spPr>
          <p:txBody>
            <a:bodyPr/>
            <a:lstStyle/>
            <a:p>
              <a:endParaRPr lang="el-GR"/>
            </a:p>
          </p:txBody>
        </p:sp>
      </p:grpSp>
      <p:sp>
        <p:nvSpPr>
          <p:cNvPr id="40964" name="AutoShape 10"/>
          <p:cNvSpPr>
            <a:spLocks noChangeArrowheads="1"/>
          </p:cNvSpPr>
          <p:nvPr/>
        </p:nvSpPr>
        <p:spPr bwMode="auto">
          <a:xfrm rot="-1173120">
            <a:off x="3203575" y="1268413"/>
            <a:ext cx="69850" cy="1296987"/>
          </a:xfrm>
          <a:prstGeom prst="downArrow">
            <a:avLst>
              <a:gd name="adj1" fmla="val 50000"/>
              <a:gd name="adj2" fmla="val 464204"/>
            </a:avLst>
          </a:prstGeom>
          <a:solidFill>
            <a:schemeClr val="bg2"/>
          </a:solidFill>
          <a:ln w="9525">
            <a:solidFill>
              <a:schemeClr val="tx1"/>
            </a:solidFill>
            <a:miter lim="800000"/>
            <a:headEnd/>
            <a:tailEnd/>
          </a:ln>
        </p:spPr>
        <p:txBody>
          <a:bodyPr wrap="none" anchor="ctr"/>
          <a:lstStyle/>
          <a:p>
            <a:endParaRPr lang="el-GR"/>
          </a:p>
        </p:txBody>
      </p:sp>
      <p:pic>
        <p:nvPicPr>
          <p:cNvPr id="40972" name="Picture 12" descr="Tomography"/>
          <p:cNvPicPr>
            <a:picLocks noChangeAspect="1" noChangeArrowheads="1"/>
          </p:cNvPicPr>
          <p:nvPr/>
        </p:nvPicPr>
        <p:blipFill>
          <a:blip r:embed="rId5"/>
          <a:srcRect/>
          <a:stretch>
            <a:fillRect/>
          </a:stretch>
        </p:blipFill>
        <p:spPr bwMode="auto">
          <a:xfrm>
            <a:off x="0" y="4699000"/>
            <a:ext cx="2952750" cy="2159000"/>
          </a:xfrm>
          <a:prstGeom prst="rect">
            <a:avLst/>
          </a:prstGeom>
          <a:noFill/>
          <a:effectLst>
            <a:outerShdw dist="107763" dir="18900000" algn="ctr" rotWithShape="0">
              <a:srgbClr val="808080">
                <a:alpha val="50000"/>
              </a:srgbClr>
            </a:outerShdw>
          </a:effectLst>
        </p:spPr>
      </p:pic>
      <p:pic>
        <p:nvPicPr>
          <p:cNvPr id="40966" name="Picture 13" descr="photo1"/>
          <p:cNvPicPr>
            <a:picLocks noChangeAspect="1" noChangeArrowheads="1"/>
          </p:cNvPicPr>
          <p:nvPr/>
        </p:nvPicPr>
        <p:blipFill>
          <a:blip r:embed="rId6"/>
          <a:srcRect/>
          <a:stretch>
            <a:fillRect/>
          </a:stretch>
        </p:blipFill>
        <p:spPr bwMode="auto">
          <a:xfrm>
            <a:off x="611188" y="1844675"/>
            <a:ext cx="2017712" cy="1371600"/>
          </a:xfrm>
          <a:prstGeom prst="rect">
            <a:avLst/>
          </a:prstGeom>
          <a:noFill/>
          <a:ln w="38100">
            <a:solidFill>
              <a:schemeClr val="bg1"/>
            </a:solidFill>
            <a:miter lim="800000"/>
            <a:headEnd/>
            <a:tailEnd/>
          </a:ln>
        </p:spPr>
      </p:pic>
      <p:pic>
        <p:nvPicPr>
          <p:cNvPr id="40974" name="Picture 14" descr="photo3"/>
          <p:cNvPicPr>
            <a:picLocks noChangeAspect="1" noChangeArrowheads="1"/>
          </p:cNvPicPr>
          <p:nvPr/>
        </p:nvPicPr>
        <p:blipFill>
          <a:blip r:embed="rId7"/>
          <a:srcRect/>
          <a:stretch>
            <a:fillRect/>
          </a:stretch>
        </p:blipFill>
        <p:spPr bwMode="auto">
          <a:xfrm>
            <a:off x="250825" y="3284538"/>
            <a:ext cx="2089150" cy="1768475"/>
          </a:xfrm>
          <a:prstGeom prst="rect">
            <a:avLst/>
          </a:prstGeom>
          <a:noFill/>
          <a:ln w="38100">
            <a:solidFill>
              <a:schemeClr val="bg1"/>
            </a:solidFill>
            <a:miter lim="800000"/>
            <a:headEnd/>
            <a:tailEnd/>
          </a:ln>
          <a:effectLst>
            <a:outerShdw dist="35921" dir="2700000" algn="ctr" rotWithShape="0">
              <a:srgbClr val="808080"/>
            </a:outerShdw>
          </a:effectLst>
        </p:spPr>
      </p:pic>
      <p:sp>
        <p:nvSpPr>
          <p:cNvPr id="40968" name="14 - TextBox"/>
          <p:cNvSpPr txBox="1">
            <a:spLocks noChangeArrowheads="1"/>
          </p:cNvSpPr>
          <p:nvPr/>
        </p:nvSpPr>
        <p:spPr bwMode="auto">
          <a:xfrm>
            <a:off x="6000750" y="6581775"/>
            <a:ext cx="1428750" cy="276225"/>
          </a:xfrm>
          <a:prstGeom prst="rect">
            <a:avLst/>
          </a:prstGeom>
          <a:solidFill>
            <a:schemeClr val="bg1"/>
          </a:solidFill>
          <a:ln w="9525">
            <a:noFill/>
            <a:miter lim="800000"/>
            <a:headEnd/>
            <a:tailEnd/>
          </a:ln>
        </p:spPr>
        <p:txBody>
          <a:bodyPr>
            <a:spAutoFit/>
          </a:bodyPr>
          <a:lstStyle/>
          <a:p>
            <a:r>
              <a:rPr lang="el-GR" sz="1200"/>
              <a:t>Ιατρού, 2013</a:t>
            </a:r>
          </a:p>
        </p:txBody>
      </p:sp>
      <p:sp>
        <p:nvSpPr>
          <p:cNvPr id="40969" name="Text Box 4"/>
          <p:cNvSpPr txBox="1">
            <a:spLocks noChangeArrowheads="1"/>
          </p:cNvSpPr>
          <p:nvPr/>
        </p:nvSpPr>
        <p:spPr bwMode="auto">
          <a:xfrm>
            <a:off x="3214688" y="142875"/>
            <a:ext cx="7273925" cy="523875"/>
          </a:xfrm>
          <a:prstGeom prst="rect">
            <a:avLst/>
          </a:prstGeom>
          <a:noFill/>
          <a:ln w="9525">
            <a:noFill/>
            <a:miter lim="800000"/>
            <a:headEnd/>
            <a:tailEnd/>
          </a:ln>
        </p:spPr>
        <p:txBody>
          <a:bodyPr>
            <a:spAutoFit/>
          </a:bodyPr>
          <a:lstStyle/>
          <a:p>
            <a:pPr eaLnBrk="0" hangingPunct="0"/>
            <a:r>
              <a:rPr lang="el-GR" sz="1400">
                <a:solidFill>
                  <a:schemeClr val="bg1"/>
                </a:solidFill>
              </a:rPr>
              <a:t>Κεντρικός Κορινθιακός Κόλπος</a:t>
            </a:r>
          </a:p>
          <a:p>
            <a:pPr eaLnBrk="0" hangingPunct="0"/>
            <a:r>
              <a:rPr lang="el-GR" sz="1400">
                <a:solidFill>
                  <a:schemeClr val="bg1"/>
                </a:solidFill>
              </a:rPr>
              <a:t>Έκχυση μεταλλοφόρου</a:t>
            </a:r>
            <a:r>
              <a:rPr lang="el-GR" sz="1400">
                <a:solidFill>
                  <a:schemeClr val="tx2"/>
                </a:solidFill>
              </a:rPr>
              <a:t> </a:t>
            </a:r>
            <a:r>
              <a:rPr lang="el-GR" sz="1400"/>
              <a:t>ερυθράς ιλύος</a:t>
            </a:r>
            <a:endParaRPr lang="en-US" sz="1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el-GR" smtClean="0"/>
          </a:p>
        </p:txBody>
      </p:sp>
      <p:pic>
        <p:nvPicPr>
          <p:cNvPr id="41987" name="Picture 3" descr="RM_distribution_1994_thickness"/>
          <p:cNvPicPr>
            <a:picLocks noChangeAspect="1" noChangeArrowheads="1"/>
          </p:cNvPicPr>
          <p:nvPr/>
        </p:nvPicPr>
        <p:blipFill>
          <a:blip r:embed="rId3"/>
          <a:srcRect/>
          <a:stretch>
            <a:fillRect/>
          </a:stretch>
        </p:blipFill>
        <p:spPr bwMode="auto">
          <a:xfrm>
            <a:off x="100013" y="263525"/>
            <a:ext cx="9009062" cy="6478588"/>
          </a:xfrm>
          <a:prstGeom prst="rect">
            <a:avLst/>
          </a:prstGeom>
          <a:noFill/>
          <a:ln w="9525">
            <a:noFill/>
            <a:miter lim="800000"/>
            <a:headEnd/>
            <a:tailEnd/>
          </a:ln>
        </p:spPr>
      </p:pic>
      <p:sp>
        <p:nvSpPr>
          <p:cNvPr id="41988" name="Oval 4"/>
          <p:cNvSpPr>
            <a:spLocks noChangeAspect="1" noChangeArrowheads="1"/>
          </p:cNvSpPr>
          <p:nvPr/>
        </p:nvSpPr>
        <p:spPr bwMode="auto">
          <a:xfrm>
            <a:off x="4716463" y="1700213"/>
            <a:ext cx="360362" cy="360362"/>
          </a:xfrm>
          <a:prstGeom prst="ellipse">
            <a:avLst/>
          </a:prstGeom>
          <a:solidFill>
            <a:srgbClr val="FFFF99"/>
          </a:solidFill>
          <a:ln w="9525">
            <a:solidFill>
              <a:schemeClr val="tx1"/>
            </a:solidFill>
            <a:round/>
            <a:headEnd/>
            <a:tailEnd/>
          </a:ln>
        </p:spPr>
        <p:txBody>
          <a:bodyPr wrap="none" anchor="ctr"/>
          <a:lstStyle/>
          <a:p>
            <a:endParaRPr lang="el-GR"/>
          </a:p>
        </p:txBody>
      </p:sp>
      <p:sp>
        <p:nvSpPr>
          <p:cNvPr id="41989" name="Oval 5"/>
          <p:cNvSpPr>
            <a:spLocks noChangeAspect="1" noChangeArrowheads="1"/>
          </p:cNvSpPr>
          <p:nvPr/>
        </p:nvSpPr>
        <p:spPr bwMode="auto">
          <a:xfrm>
            <a:off x="4572000" y="2781300"/>
            <a:ext cx="287338" cy="287338"/>
          </a:xfrm>
          <a:prstGeom prst="ellipse">
            <a:avLst/>
          </a:prstGeom>
          <a:solidFill>
            <a:srgbClr val="FFFF99"/>
          </a:solidFill>
          <a:ln w="9525">
            <a:solidFill>
              <a:schemeClr val="tx1"/>
            </a:solidFill>
            <a:round/>
            <a:headEnd/>
            <a:tailEnd/>
          </a:ln>
        </p:spPr>
        <p:txBody>
          <a:bodyPr wrap="none" anchor="ctr"/>
          <a:lstStyle/>
          <a:p>
            <a:endParaRPr lang="el-GR"/>
          </a:p>
        </p:txBody>
      </p:sp>
      <p:sp>
        <p:nvSpPr>
          <p:cNvPr id="41990" name="Oval 6"/>
          <p:cNvSpPr>
            <a:spLocks noChangeAspect="1" noChangeArrowheads="1"/>
          </p:cNvSpPr>
          <p:nvPr/>
        </p:nvSpPr>
        <p:spPr bwMode="auto">
          <a:xfrm>
            <a:off x="3563938" y="4437063"/>
            <a:ext cx="179387" cy="179387"/>
          </a:xfrm>
          <a:prstGeom prst="ellipse">
            <a:avLst/>
          </a:prstGeom>
          <a:solidFill>
            <a:srgbClr val="FFFF99"/>
          </a:solidFill>
          <a:ln w="9525">
            <a:solidFill>
              <a:schemeClr val="tx1"/>
            </a:solidFill>
            <a:round/>
            <a:headEnd/>
            <a:tailEnd/>
          </a:ln>
        </p:spPr>
        <p:txBody>
          <a:bodyPr wrap="none" anchor="ctr"/>
          <a:lstStyle/>
          <a:p>
            <a:endParaRPr lang="el-GR"/>
          </a:p>
        </p:txBody>
      </p:sp>
      <p:sp>
        <p:nvSpPr>
          <p:cNvPr id="41991" name="Text Box 7"/>
          <p:cNvSpPr txBox="1">
            <a:spLocks noChangeArrowheads="1"/>
          </p:cNvSpPr>
          <p:nvPr/>
        </p:nvSpPr>
        <p:spPr bwMode="auto">
          <a:xfrm>
            <a:off x="900113" y="873125"/>
            <a:ext cx="827087" cy="2043113"/>
          </a:xfrm>
          <a:prstGeom prst="rect">
            <a:avLst/>
          </a:prstGeom>
          <a:noFill/>
          <a:ln w="9525">
            <a:noFill/>
            <a:miter lim="800000"/>
            <a:headEnd/>
            <a:tailEnd/>
          </a:ln>
        </p:spPr>
        <p:txBody>
          <a:bodyPr wrap="none">
            <a:spAutoFit/>
          </a:bodyPr>
          <a:lstStyle/>
          <a:p>
            <a:pPr algn="l" eaLnBrk="0" hangingPunct="0"/>
            <a:endParaRPr lang="el-GR" sz="1500"/>
          </a:p>
          <a:p>
            <a:pPr algn="l" eaLnBrk="0" hangingPunct="0"/>
            <a:r>
              <a:rPr lang="en-GB" sz="1500">
                <a:solidFill>
                  <a:schemeClr val="bg1"/>
                </a:solidFill>
              </a:rPr>
              <a:t>5km</a:t>
            </a:r>
            <a:r>
              <a:rPr lang="en-GB" sz="1500" baseline="30000">
                <a:solidFill>
                  <a:schemeClr val="bg1"/>
                </a:solidFill>
              </a:rPr>
              <a:t>2</a:t>
            </a:r>
          </a:p>
          <a:p>
            <a:pPr algn="l" eaLnBrk="0" hangingPunct="0"/>
            <a:endParaRPr lang="en-GB" sz="1500" baseline="30000">
              <a:solidFill>
                <a:schemeClr val="bg1"/>
              </a:solidFill>
            </a:endParaRPr>
          </a:p>
          <a:p>
            <a:pPr algn="l" eaLnBrk="0" hangingPunct="0"/>
            <a:endParaRPr lang="en-GB" sz="1500"/>
          </a:p>
          <a:p>
            <a:pPr algn="l" eaLnBrk="0" hangingPunct="0"/>
            <a:r>
              <a:rPr lang="en-GB" sz="1500">
                <a:solidFill>
                  <a:schemeClr val="bg1"/>
                </a:solidFill>
              </a:rPr>
              <a:t>30km</a:t>
            </a:r>
            <a:r>
              <a:rPr lang="en-GB" sz="1500" baseline="30000">
                <a:solidFill>
                  <a:schemeClr val="bg1"/>
                </a:solidFill>
              </a:rPr>
              <a:t>2</a:t>
            </a:r>
          </a:p>
          <a:p>
            <a:pPr algn="l" eaLnBrk="0" hangingPunct="0"/>
            <a:endParaRPr lang="en-GB" sz="1500">
              <a:solidFill>
                <a:schemeClr val="bg1"/>
              </a:solidFill>
            </a:endParaRPr>
          </a:p>
          <a:p>
            <a:pPr algn="l" eaLnBrk="0" hangingPunct="0"/>
            <a:r>
              <a:rPr lang="en-GB" sz="1500">
                <a:solidFill>
                  <a:schemeClr val="bg1"/>
                </a:solidFill>
              </a:rPr>
              <a:t>273km</a:t>
            </a:r>
            <a:r>
              <a:rPr lang="en-GB" sz="1500" baseline="30000">
                <a:solidFill>
                  <a:schemeClr val="bg1"/>
                </a:solidFill>
              </a:rPr>
              <a:t>2</a:t>
            </a:r>
          </a:p>
          <a:p>
            <a:pPr algn="l" eaLnBrk="0" hangingPunct="0"/>
            <a:endParaRPr lang="en-GB" sz="1500" baseline="30000"/>
          </a:p>
          <a:p>
            <a:pPr algn="l" eaLnBrk="0" hangingPunct="0"/>
            <a:endParaRPr lang="en-US"/>
          </a:p>
        </p:txBody>
      </p:sp>
      <p:sp>
        <p:nvSpPr>
          <p:cNvPr id="41992" name="Oval 8"/>
          <p:cNvSpPr>
            <a:spLocks noChangeAspect="1" noChangeArrowheads="1"/>
          </p:cNvSpPr>
          <p:nvPr/>
        </p:nvSpPr>
        <p:spPr bwMode="auto">
          <a:xfrm>
            <a:off x="539750" y="1052513"/>
            <a:ext cx="360363" cy="360362"/>
          </a:xfrm>
          <a:prstGeom prst="ellipse">
            <a:avLst/>
          </a:prstGeom>
          <a:solidFill>
            <a:srgbClr val="FFFF99"/>
          </a:solidFill>
          <a:ln w="9525">
            <a:solidFill>
              <a:schemeClr val="tx1"/>
            </a:solidFill>
            <a:round/>
            <a:headEnd/>
            <a:tailEnd/>
          </a:ln>
        </p:spPr>
        <p:txBody>
          <a:bodyPr wrap="none" anchor="ctr"/>
          <a:lstStyle/>
          <a:p>
            <a:endParaRPr lang="el-GR"/>
          </a:p>
        </p:txBody>
      </p:sp>
      <p:sp>
        <p:nvSpPr>
          <p:cNvPr id="41993" name="Oval 9"/>
          <p:cNvSpPr>
            <a:spLocks noChangeAspect="1" noChangeArrowheads="1"/>
          </p:cNvSpPr>
          <p:nvPr/>
        </p:nvSpPr>
        <p:spPr bwMode="auto">
          <a:xfrm>
            <a:off x="539750" y="1700213"/>
            <a:ext cx="287338" cy="287337"/>
          </a:xfrm>
          <a:prstGeom prst="ellipse">
            <a:avLst/>
          </a:prstGeom>
          <a:solidFill>
            <a:srgbClr val="FFFF99"/>
          </a:solidFill>
          <a:ln w="9525">
            <a:solidFill>
              <a:schemeClr val="tx1"/>
            </a:solidFill>
            <a:round/>
            <a:headEnd/>
            <a:tailEnd/>
          </a:ln>
        </p:spPr>
        <p:txBody>
          <a:bodyPr wrap="none" anchor="ctr"/>
          <a:lstStyle/>
          <a:p>
            <a:endParaRPr lang="el-GR"/>
          </a:p>
        </p:txBody>
      </p:sp>
      <p:sp>
        <p:nvSpPr>
          <p:cNvPr id="41994" name="Oval 10"/>
          <p:cNvSpPr>
            <a:spLocks noChangeAspect="1" noChangeArrowheads="1"/>
          </p:cNvSpPr>
          <p:nvPr/>
        </p:nvSpPr>
        <p:spPr bwMode="auto">
          <a:xfrm>
            <a:off x="611188" y="2276475"/>
            <a:ext cx="179387" cy="179388"/>
          </a:xfrm>
          <a:prstGeom prst="ellipse">
            <a:avLst/>
          </a:prstGeom>
          <a:solidFill>
            <a:srgbClr val="FFFF99"/>
          </a:solidFill>
          <a:ln w="9525">
            <a:solidFill>
              <a:schemeClr val="tx1"/>
            </a:solidFill>
            <a:round/>
            <a:headEnd/>
            <a:tailEnd/>
          </a:ln>
        </p:spPr>
        <p:txBody>
          <a:bodyPr wrap="none" anchor="ctr"/>
          <a:lstStyle/>
          <a:p>
            <a:endParaRPr lang="el-GR"/>
          </a:p>
        </p:txBody>
      </p:sp>
      <p:pic>
        <p:nvPicPr>
          <p:cNvPr id="41995" name="Picture 11" descr="core1"/>
          <p:cNvPicPr>
            <a:picLocks noChangeAspect="1" noChangeArrowheads="1"/>
          </p:cNvPicPr>
          <p:nvPr/>
        </p:nvPicPr>
        <p:blipFill>
          <a:blip r:embed="rId4"/>
          <a:srcRect/>
          <a:stretch>
            <a:fillRect/>
          </a:stretch>
        </p:blipFill>
        <p:spPr bwMode="auto">
          <a:xfrm>
            <a:off x="684213" y="4005263"/>
            <a:ext cx="1671637" cy="1490662"/>
          </a:xfrm>
          <a:prstGeom prst="rect">
            <a:avLst/>
          </a:prstGeom>
          <a:noFill/>
          <a:ln w="9525">
            <a:solidFill>
              <a:srgbClr val="000080"/>
            </a:solidFill>
            <a:miter lim="800000"/>
            <a:headEnd/>
            <a:tailEnd/>
          </a:ln>
        </p:spPr>
      </p:pic>
      <p:sp>
        <p:nvSpPr>
          <p:cNvPr id="41996" name="AutoShape 12"/>
          <p:cNvSpPr>
            <a:spLocks noChangeArrowheads="1"/>
          </p:cNvSpPr>
          <p:nvPr/>
        </p:nvSpPr>
        <p:spPr bwMode="auto">
          <a:xfrm rot="21205929" flipV="1">
            <a:off x="2338388" y="4205288"/>
            <a:ext cx="1008062" cy="71437"/>
          </a:xfrm>
          <a:prstGeom prst="leftArrow">
            <a:avLst>
              <a:gd name="adj1" fmla="val 50000"/>
              <a:gd name="adj2" fmla="val 352780"/>
            </a:avLst>
          </a:prstGeom>
          <a:solidFill>
            <a:srgbClr val="000000"/>
          </a:solidFill>
          <a:ln w="9525">
            <a:solidFill>
              <a:schemeClr val="tx1"/>
            </a:solidFill>
            <a:miter lim="800000"/>
            <a:headEnd/>
            <a:tailEnd/>
          </a:ln>
        </p:spPr>
        <p:txBody>
          <a:bodyPr wrap="none" anchor="ctr"/>
          <a:lstStyle/>
          <a:p>
            <a:endParaRPr lang="el-GR"/>
          </a:p>
        </p:txBody>
      </p:sp>
      <p:pic>
        <p:nvPicPr>
          <p:cNvPr id="41997" name="Picture 13" descr="core17"/>
          <p:cNvPicPr>
            <a:picLocks noChangeAspect="1" noChangeArrowheads="1"/>
          </p:cNvPicPr>
          <p:nvPr>
            <p:ph type="body" idx="1"/>
          </p:nvPr>
        </p:nvPicPr>
        <p:blipFill>
          <a:blip r:embed="rId5"/>
          <a:srcRect/>
          <a:stretch>
            <a:fillRect/>
          </a:stretch>
        </p:blipFill>
        <p:spPr>
          <a:xfrm>
            <a:off x="5508625" y="4581525"/>
            <a:ext cx="1709738" cy="1557338"/>
          </a:xfrm>
          <a:noFill/>
        </p:spPr>
      </p:pic>
      <p:sp>
        <p:nvSpPr>
          <p:cNvPr id="41998" name="AutoShape 14"/>
          <p:cNvSpPr>
            <a:spLocks noChangeArrowheads="1"/>
          </p:cNvSpPr>
          <p:nvPr/>
        </p:nvSpPr>
        <p:spPr bwMode="auto">
          <a:xfrm rot="-577955">
            <a:off x="4716463" y="4868863"/>
            <a:ext cx="750887" cy="85725"/>
          </a:xfrm>
          <a:prstGeom prst="rightArrow">
            <a:avLst>
              <a:gd name="adj1" fmla="val 50000"/>
              <a:gd name="adj2" fmla="val 218981"/>
            </a:avLst>
          </a:prstGeom>
          <a:solidFill>
            <a:srgbClr val="000000"/>
          </a:solidFill>
          <a:ln w="9525">
            <a:solidFill>
              <a:schemeClr val="tx1"/>
            </a:solidFill>
            <a:miter lim="800000"/>
            <a:headEnd/>
            <a:tailEnd/>
          </a:ln>
        </p:spPr>
        <p:txBody>
          <a:bodyPr wrap="none" anchor="ctr"/>
          <a:lstStyle/>
          <a:p>
            <a:endParaRPr lang="el-GR"/>
          </a:p>
        </p:txBody>
      </p:sp>
      <p:pic>
        <p:nvPicPr>
          <p:cNvPr id="41999" name="Picture 15" descr="2A_core+xray-slab_2010_crop"/>
          <p:cNvPicPr>
            <a:picLocks noChangeAspect="1" noChangeArrowheads="1"/>
          </p:cNvPicPr>
          <p:nvPr/>
        </p:nvPicPr>
        <p:blipFill>
          <a:blip r:embed="rId6"/>
          <a:srcRect/>
          <a:stretch>
            <a:fillRect/>
          </a:stretch>
        </p:blipFill>
        <p:spPr bwMode="auto">
          <a:xfrm>
            <a:off x="6372225" y="1773238"/>
            <a:ext cx="1987550" cy="2138362"/>
          </a:xfrm>
          <a:prstGeom prst="rect">
            <a:avLst/>
          </a:prstGeom>
          <a:noFill/>
          <a:ln w="9525">
            <a:noFill/>
            <a:miter lim="800000"/>
            <a:headEnd/>
            <a:tailEnd/>
          </a:ln>
        </p:spPr>
      </p:pic>
      <p:sp>
        <p:nvSpPr>
          <p:cNvPr id="42000" name="AutoShape 16"/>
          <p:cNvSpPr>
            <a:spLocks noChangeArrowheads="1"/>
          </p:cNvSpPr>
          <p:nvPr/>
        </p:nvSpPr>
        <p:spPr bwMode="auto">
          <a:xfrm>
            <a:off x="5364163" y="2135188"/>
            <a:ext cx="935037" cy="69850"/>
          </a:xfrm>
          <a:prstGeom prst="rightArrow">
            <a:avLst>
              <a:gd name="adj1" fmla="val 50000"/>
              <a:gd name="adj2" fmla="val 334659"/>
            </a:avLst>
          </a:prstGeom>
          <a:solidFill>
            <a:srgbClr val="000000"/>
          </a:solidFill>
          <a:ln w="9525">
            <a:solidFill>
              <a:schemeClr val="tx1"/>
            </a:solidFill>
            <a:miter lim="800000"/>
            <a:headEnd/>
            <a:tailEnd/>
          </a:ln>
        </p:spPr>
        <p:txBody>
          <a:bodyPr wrap="none" anchor="ctr"/>
          <a:lstStyle/>
          <a:p>
            <a:pPr eaLnBrk="0" hangingPunct="0"/>
            <a:endParaRPr lang="el-GR">
              <a:solidFill>
                <a:srgbClr val="000000"/>
              </a:solidFill>
            </a:endParaRPr>
          </a:p>
        </p:txBody>
      </p:sp>
      <p:sp>
        <p:nvSpPr>
          <p:cNvPr id="42001" name="17 - TextBox"/>
          <p:cNvSpPr txBox="1">
            <a:spLocks noChangeArrowheads="1"/>
          </p:cNvSpPr>
          <p:nvPr/>
        </p:nvSpPr>
        <p:spPr bwMode="auto">
          <a:xfrm>
            <a:off x="7286625" y="6581775"/>
            <a:ext cx="1428750" cy="276225"/>
          </a:xfrm>
          <a:prstGeom prst="rect">
            <a:avLst/>
          </a:prstGeom>
          <a:solidFill>
            <a:schemeClr val="bg1"/>
          </a:solidFill>
          <a:ln w="9525">
            <a:noFill/>
            <a:miter lim="800000"/>
            <a:headEnd/>
            <a:tailEnd/>
          </a:ln>
        </p:spPr>
        <p:txBody>
          <a:bodyPr>
            <a:spAutoFit/>
          </a:bodyPr>
          <a:lstStyle/>
          <a:p>
            <a:r>
              <a:rPr lang="el-GR" sz="1200"/>
              <a:t>Ιατρού, 2013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193" name="Group 137"/>
          <p:cNvGraphicFramePr>
            <a:graphicFrameLocks noGrp="1"/>
          </p:cNvGraphicFramePr>
          <p:nvPr>
            <p:ph idx="1"/>
          </p:nvPr>
        </p:nvGraphicFramePr>
        <p:xfrm>
          <a:off x="179388" y="260350"/>
          <a:ext cx="5205412" cy="4297680"/>
        </p:xfrm>
        <a:graphic>
          <a:graphicData uri="http://schemas.openxmlformats.org/drawingml/2006/table">
            <a:tbl>
              <a:tblPr/>
              <a:tblGrid>
                <a:gridCol w="1079500"/>
                <a:gridCol w="774700"/>
                <a:gridCol w="1143000"/>
                <a:gridCol w="873125"/>
                <a:gridCol w="1335087"/>
              </a:tblGrid>
              <a:tr h="196850">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bg1"/>
                          </a:solidFill>
                          <a:effectLst/>
                          <a:latin typeface="Arial" charset="0"/>
                          <a:cs typeface="Arial" charset="0"/>
                        </a:rPr>
                        <a:t>Μέσες</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bg1"/>
                          </a:solidFill>
                          <a:effectLst/>
                          <a:latin typeface="Arial" charset="0"/>
                          <a:cs typeface="Arial" charset="0"/>
                        </a:rPr>
                        <a:t>Συγκεντρώσεις</a:t>
                      </a:r>
                      <a:endParaRPr kumimoji="0" lang="en-US" sz="1000" b="0" i="0" u="none" strike="noStrike" cap="none" normalizeH="0" baseline="0" smtClean="0">
                        <a:ln>
                          <a:noFill/>
                        </a:ln>
                        <a:solidFill>
                          <a:schemeClr val="bg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bg1"/>
                          </a:solidFill>
                          <a:effectLst/>
                          <a:latin typeface="Arial" charset="0"/>
                          <a:cs typeface="Arial" charset="0"/>
                        </a:rPr>
                        <a:t>Όρμος Αντίκυρας</a:t>
                      </a:r>
                      <a:endParaRPr kumimoji="0" lang="en-US" sz="1000" b="0" i="0" u="none" strike="noStrike" cap="none" normalizeH="0" baseline="0" smtClean="0">
                        <a:ln>
                          <a:noFill/>
                        </a:ln>
                        <a:solidFill>
                          <a:schemeClr val="bg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hMerge="1">
                  <a:txBody>
                    <a:bodyPr/>
                    <a:lstStyle/>
                    <a:p>
                      <a:endParaRPr lang="el-G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bg1"/>
                          </a:solidFill>
                          <a:effectLst/>
                          <a:latin typeface="Arial" charset="0"/>
                          <a:cs typeface="Arial" charset="0"/>
                        </a:rPr>
                        <a:t>Κεντρική λεκάνη Κορινθιακού</a:t>
                      </a:r>
                      <a:endParaRPr kumimoji="0" lang="en-US" sz="1000" b="0" i="0" u="none" strike="noStrike" cap="none" normalizeH="0" baseline="0" smtClean="0">
                        <a:ln>
                          <a:noFill/>
                        </a:ln>
                        <a:solidFill>
                          <a:schemeClr val="bg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hMerge="1">
                  <a:txBody>
                    <a:bodyPr/>
                    <a:lstStyle/>
                    <a:p>
                      <a:endParaRPr lang="el-GR"/>
                    </a:p>
                  </a:txBody>
                  <a:tcPr/>
                </a:tc>
              </a:tr>
              <a:tr h="246063">
                <a:tc v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rgbClr val="000000"/>
                          </a:solidFill>
                          <a:effectLst/>
                          <a:latin typeface="Arial" charset="0"/>
                          <a:cs typeface="Arial" charset="0"/>
                        </a:rPr>
                        <a:t>Ερυθρά</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rgbClr val="000000"/>
                          </a:solidFill>
                          <a:effectLst/>
                          <a:latin typeface="Arial" charset="0"/>
                          <a:cs typeface="Arial" charset="0"/>
                        </a:rPr>
                        <a:t>Ιλύς</a:t>
                      </a:r>
                      <a:endParaRPr kumimoji="0" lang="en-US" sz="10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rgbClr val="000000"/>
                          </a:solidFill>
                          <a:effectLst/>
                          <a:latin typeface="Arial" charset="0"/>
                          <a:cs typeface="Arial" charset="0"/>
                        </a:rPr>
                        <a:t>Φυσικά Ιζήματα</a:t>
                      </a: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rgbClr val="000000"/>
                          </a:solidFill>
                          <a:effectLst/>
                          <a:latin typeface="Arial" charset="0"/>
                          <a:cs typeface="Arial" charset="0"/>
                        </a:rPr>
                        <a:t>Ερυθρά</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rgbClr val="000000"/>
                          </a:solidFill>
                          <a:effectLst/>
                          <a:latin typeface="Arial" charset="0"/>
                          <a:cs typeface="Arial" charset="0"/>
                        </a:rPr>
                        <a:t>Ιλύς</a:t>
                      </a:r>
                      <a:endParaRPr kumimoji="0" lang="en-US" sz="10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rgbClr val="000000"/>
                          </a:solidFill>
                          <a:effectLst/>
                          <a:latin typeface="Arial" charset="0"/>
                          <a:cs typeface="Arial" charset="0"/>
                        </a:rPr>
                        <a:t>Φυσικά Ιζήματα</a:t>
                      </a:r>
                      <a:endParaRPr kumimoji="0" lang="en-US" sz="10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196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ea typeface="Times New Roman" pitchFamily="18" charset="0"/>
                          <a:cs typeface="Arial" charset="0"/>
                        </a:rPr>
                        <a:t>Fe (%)</a:t>
                      </a:r>
                      <a:endParaRPr kumimoji="0" lang="en-US" sz="1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35.8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7.96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35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5.28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42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ea typeface="Times New Roman" pitchFamily="18" charset="0"/>
                          <a:cs typeface="Arial" charset="0"/>
                        </a:rPr>
                        <a:t>Cr (ppm)</a:t>
                      </a:r>
                      <a:endParaRPr kumimoji="0" lang="en-US" sz="1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3441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1120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196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ea typeface="Times New Roman" pitchFamily="18" charset="0"/>
                          <a:cs typeface="Arial" charset="0"/>
                        </a:rPr>
                        <a:t>Ti (%)</a:t>
                      </a:r>
                      <a:endParaRPr kumimoji="0" lang="en-US" sz="1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2.31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196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ea typeface="Times New Roman" pitchFamily="18" charset="0"/>
                          <a:cs typeface="Arial" charset="0"/>
                        </a:rPr>
                        <a:t>Ni (ppm)</a:t>
                      </a:r>
                      <a:endParaRPr kumimoji="0" lang="en-US" sz="1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1624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1147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196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ea typeface="Times New Roman" pitchFamily="18" charset="0"/>
                          <a:cs typeface="Arial" charset="0"/>
                        </a:rPr>
                        <a:t>Co(ppm)</a:t>
                      </a:r>
                      <a:endParaRPr kumimoji="0" lang="en-US" sz="1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37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92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196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ea typeface="Times New Roman" pitchFamily="18" charset="0"/>
                          <a:cs typeface="Arial" charset="0"/>
                        </a:rPr>
                        <a:t>Pb(ppm) </a:t>
                      </a:r>
                      <a:endParaRPr kumimoji="0" lang="en-US" sz="1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162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131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196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ea typeface="Times New Roman" pitchFamily="18" charset="0"/>
                          <a:cs typeface="Arial" charset="0"/>
                        </a:rPr>
                        <a:t>Cu(ppm)</a:t>
                      </a:r>
                      <a:endParaRPr kumimoji="0" lang="en-US" sz="1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133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83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133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196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ea typeface="Times New Roman" pitchFamily="18" charset="0"/>
                          <a:cs typeface="Arial" charset="0"/>
                        </a:rPr>
                        <a:t>Hg(ppm)</a:t>
                      </a:r>
                      <a:endParaRPr kumimoji="0" lang="en-US" sz="1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195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ea typeface="Times New Roman" pitchFamily="18" charset="0"/>
                          <a:cs typeface="Arial" charset="0"/>
                        </a:rPr>
                        <a:t>Al (%)</a:t>
                      </a:r>
                      <a:endParaRPr kumimoji="0" lang="en-US" sz="1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13.1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6.99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196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ea typeface="Times New Roman" pitchFamily="18" charset="0"/>
                          <a:cs typeface="Arial" charset="0"/>
                        </a:rPr>
                        <a:t>Ag(ppm)</a:t>
                      </a:r>
                      <a:endParaRPr kumimoji="0" lang="en-US" sz="1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9.6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196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ea typeface="Times New Roman" pitchFamily="18" charset="0"/>
                          <a:cs typeface="Arial" charset="0"/>
                        </a:rPr>
                        <a:t>V (ppm)</a:t>
                      </a:r>
                      <a:endParaRPr kumimoji="0" lang="en-US" sz="1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673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160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571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157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196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ea typeface="Times New Roman" pitchFamily="18" charset="0"/>
                          <a:cs typeface="Arial" charset="0"/>
                        </a:rPr>
                        <a:t>Cd(ppm)</a:t>
                      </a:r>
                      <a:endParaRPr kumimoji="0" lang="en-US" sz="1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0.2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7.9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196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ea typeface="Times New Roman" pitchFamily="18" charset="0"/>
                          <a:cs typeface="Arial" charset="0"/>
                        </a:rPr>
                        <a:t>Si (%)</a:t>
                      </a:r>
                      <a:endParaRPr kumimoji="0" lang="en-US" sz="1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5.6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35.32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26.94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196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ea typeface="Times New Roman" pitchFamily="18" charset="0"/>
                          <a:cs typeface="Arial" charset="0"/>
                        </a:rPr>
                        <a:t>Mg (%)</a:t>
                      </a:r>
                      <a:endParaRPr kumimoji="0" lang="en-US" sz="1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6.06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4.93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41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ea typeface="Times New Roman" pitchFamily="18" charset="0"/>
                          <a:cs typeface="Arial" charset="0"/>
                        </a:rPr>
                        <a:t>Mn(ppm)</a:t>
                      </a:r>
                      <a:endParaRPr kumimoji="0" lang="en-US" sz="10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alpha val="5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1325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4883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2914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Times New Roman" pitchFamily="18" charset="0"/>
                          <a:cs typeface="Arial" charset="0"/>
                        </a:rPr>
                        <a:t>4714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bl>
          </a:graphicData>
        </a:graphic>
      </p:graphicFrame>
      <p:pic>
        <p:nvPicPr>
          <p:cNvPr id="43118" name="Picture 126" descr="study_area+geochemistry_Ni_crop"/>
          <p:cNvPicPr>
            <a:picLocks noChangeAspect="1" noChangeArrowheads="1"/>
          </p:cNvPicPr>
          <p:nvPr/>
        </p:nvPicPr>
        <p:blipFill>
          <a:blip r:embed="rId2"/>
          <a:srcRect/>
          <a:stretch>
            <a:fillRect/>
          </a:stretch>
        </p:blipFill>
        <p:spPr bwMode="auto">
          <a:xfrm>
            <a:off x="3203575" y="4581525"/>
            <a:ext cx="2109788" cy="2147888"/>
          </a:xfrm>
          <a:prstGeom prst="rect">
            <a:avLst/>
          </a:prstGeom>
          <a:noFill/>
          <a:ln w="9525">
            <a:noFill/>
            <a:miter lim="800000"/>
            <a:headEnd/>
            <a:tailEnd/>
          </a:ln>
        </p:spPr>
      </p:pic>
      <p:pic>
        <p:nvPicPr>
          <p:cNvPr id="43119" name="Picture 127" descr="study_area+geochemistry_Ti_crop"/>
          <p:cNvPicPr>
            <a:picLocks noChangeAspect="1" noChangeArrowheads="1"/>
          </p:cNvPicPr>
          <p:nvPr/>
        </p:nvPicPr>
        <p:blipFill>
          <a:blip r:embed="rId3"/>
          <a:srcRect/>
          <a:stretch>
            <a:fillRect/>
          </a:stretch>
        </p:blipFill>
        <p:spPr bwMode="auto">
          <a:xfrm>
            <a:off x="827088" y="4581525"/>
            <a:ext cx="2109787" cy="2159000"/>
          </a:xfrm>
          <a:prstGeom prst="rect">
            <a:avLst/>
          </a:prstGeom>
          <a:noFill/>
          <a:ln w="9525">
            <a:noFill/>
            <a:miter lim="800000"/>
            <a:headEnd/>
            <a:tailEnd/>
          </a:ln>
        </p:spPr>
      </p:pic>
      <p:pic>
        <p:nvPicPr>
          <p:cNvPr id="43120" name="Picture 128" descr="study_area+geochemistry_Cr_crop"/>
          <p:cNvPicPr>
            <a:picLocks noChangeAspect="1" noChangeArrowheads="1"/>
          </p:cNvPicPr>
          <p:nvPr/>
        </p:nvPicPr>
        <p:blipFill>
          <a:blip r:embed="rId4"/>
          <a:srcRect/>
          <a:stretch>
            <a:fillRect/>
          </a:stretch>
        </p:blipFill>
        <p:spPr bwMode="auto">
          <a:xfrm>
            <a:off x="5437188" y="3429000"/>
            <a:ext cx="3106737" cy="3168650"/>
          </a:xfrm>
          <a:prstGeom prst="rect">
            <a:avLst/>
          </a:prstGeom>
          <a:noFill/>
          <a:ln w="9525">
            <a:noFill/>
            <a:miter lim="800000"/>
            <a:headEnd/>
            <a:tailEnd/>
          </a:ln>
        </p:spPr>
      </p:pic>
      <p:pic>
        <p:nvPicPr>
          <p:cNvPr id="43121" name="Picture 129" descr="study_area+geochemistry_Fe_crop"/>
          <p:cNvPicPr>
            <a:picLocks noChangeAspect="1" noChangeArrowheads="1"/>
          </p:cNvPicPr>
          <p:nvPr/>
        </p:nvPicPr>
        <p:blipFill>
          <a:blip r:embed="rId5"/>
          <a:srcRect/>
          <a:stretch>
            <a:fillRect/>
          </a:stretch>
        </p:blipFill>
        <p:spPr bwMode="auto">
          <a:xfrm>
            <a:off x="5435600" y="260350"/>
            <a:ext cx="3124200" cy="3168650"/>
          </a:xfrm>
          <a:prstGeom prst="rect">
            <a:avLst/>
          </a:prstGeom>
          <a:noFill/>
          <a:ln w="9525">
            <a:noFill/>
            <a:miter lim="800000"/>
            <a:headEnd/>
            <a:tailEnd/>
          </a:ln>
        </p:spPr>
      </p:pic>
      <p:sp>
        <p:nvSpPr>
          <p:cNvPr id="43122" name="Text Box 131"/>
          <p:cNvSpPr txBox="1">
            <a:spLocks noChangeArrowheads="1"/>
          </p:cNvSpPr>
          <p:nvPr/>
        </p:nvSpPr>
        <p:spPr bwMode="auto">
          <a:xfrm>
            <a:off x="5940425" y="620713"/>
            <a:ext cx="450850" cy="366712"/>
          </a:xfrm>
          <a:prstGeom prst="rect">
            <a:avLst/>
          </a:prstGeom>
          <a:noFill/>
          <a:ln w="9525">
            <a:noFill/>
            <a:miter lim="800000"/>
            <a:headEnd/>
            <a:tailEnd/>
          </a:ln>
        </p:spPr>
        <p:txBody>
          <a:bodyPr wrap="none">
            <a:spAutoFit/>
          </a:bodyPr>
          <a:lstStyle/>
          <a:p>
            <a:pPr algn="l" eaLnBrk="0" hangingPunct="0"/>
            <a:r>
              <a:rPr lang="en-GB">
                <a:solidFill>
                  <a:srgbClr val="000000"/>
                </a:solidFill>
              </a:rPr>
              <a:t>Fe</a:t>
            </a:r>
            <a:endParaRPr lang="en-US">
              <a:solidFill>
                <a:srgbClr val="000000"/>
              </a:solidFill>
            </a:endParaRPr>
          </a:p>
        </p:txBody>
      </p:sp>
      <p:sp>
        <p:nvSpPr>
          <p:cNvPr id="43123" name="Text Box 132"/>
          <p:cNvSpPr txBox="1">
            <a:spLocks noChangeArrowheads="1"/>
          </p:cNvSpPr>
          <p:nvPr/>
        </p:nvSpPr>
        <p:spPr bwMode="auto">
          <a:xfrm>
            <a:off x="5940425" y="4005263"/>
            <a:ext cx="425450" cy="366712"/>
          </a:xfrm>
          <a:prstGeom prst="rect">
            <a:avLst/>
          </a:prstGeom>
          <a:noFill/>
          <a:ln w="9525">
            <a:noFill/>
            <a:miter lim="800000"/>
            <a:headEnd/>
            <a:tailEnd/>
          </a:ln>
        </p:spPr>
        <p:txBody>
          <a:bodyPr wrap="none">
            <a:spAutoFit/>
          </a:bodyPr>
          <a:lstStyle/>
          <a:p>
            <a:pPr algn="l" eaLnBrk="0" hangingPunct="0"/>
            <a:r>
              <a:rPr lang="en-GB">
                <a:solidFill>
                  <a:srgbClr val="000000"/>
                </a:solidFill>
              </a:rPr>
              <a:t>Cr</a:t>
            </a:r>
            <a:endParaRPr lang="en-US">
              <a:solidFill>
                <a:srgbClr val="000000"/>
              </a:solidFill>
            </a:endParaRPr>
          </a:p>
        </p:txBody>
      </p:sp>
      <p:sp>
        <p:nvSpPr>
          <p:cNvPr id="43124" name="Text Box 133"/>
          <p:cNvSpPr txBox="1">
            <a:spLocks noChangeArrowheads="1"/>
          </p:cNvSpPr>
          <p:nvPr/>
        </p:nvSpPr>
        <p:spPr bwMode="auto">
          <a:xfrm>
            <a:off x="1187450" y="4868863"/>
            <a:ext cx="360363" cy="304800"/>
          </a:xfrm>
          <a:prstGeom prst="rect">
            <a:avLst/>
          </a:prstGeom>
          <a:noFill/>
          <a:ln w="9525">
            <a:noFill/>
            <a:miter lim="800000"/>
            <a:headEnd/>
            <a:tailEnd/>
          </a:ln>
        </p:spPr>
        <p:txBody>
          <a:bodyPr>
            <a:spAutoFit/>
          </a:bodyPr>
          <a:lstStyle/>
          <a:p>
            <a:pPr algn="l" eaLnBrk="0" hangingPunct="0"/>
            <a:r>
              <a:rPr lang="en-GB" sz="1400">
                <a:solidFill>
                  <a:srgbClr val="000000"/>
                </a:solidFill>
              </a:rPr>
              <a:t>Ti</a:t>
            </a:r>
            <a:endParaRPr lang="en-US" sz="1400">
              <a:solidFill>
                <a:srgbClr val="000000"/>
              </a:solidFill>
            </a:endParaRPr>
          </a:p>
        </p:txBody>
      </p:sp>
      <p:sp>
        <p:nvSpPr>
          <p:cNvPr id="43125" name="Text Box 134"/>
          <p:cNvSpPr txBox="1">
            <a:spLocks noChangeArrowheads="1"/>
          </p:cNvSpPr>
          <p:nvPr/>
        </p:nvSpPr>
        <p:spPr bwMode="auto">
          <a:xfrm>
            <a:off x="3563938" y="4868863"/>
            <a:ext cx="352425" cy="304800"/>
          </a:xfrm>
          <a:prstGeom prst="rect">
            <a:avLst/>
          </a:prstGeom>
          <a:noFill/>
          <a:ln w="9525">
            <a:noFill/>
            <a:miter lim="800000"/>
            <a:headEnd/>
            <a:tailEnd/>
          </a:ln>
        </p:spPr>
        <p:txBody>
          <a:bodyPr wrap="none">
            <a:spAutoFit/>
          </a:bodyPr>
          <a:lstStyle/>
          <a:p>
            <a:pPr algn="l" eaLnBrk="0" hangingPunct="0"/>
            <a:r>
              <a:rPr lang="en-GB" sz="1400">
                <a:solidFill>
                  <a:srgbClr val="000000"/>
                </a:solidFill>
              </a:rPr>
              <a:t>Ni</a:t>
            </a:r>
            <a:endParaRPr lang="en-US" sz="1400">
              <a:solidFill>
                <a:srgbClr val="000000"/>
              </a:solidFill>
            </a:endParaRPr>
          </a:p>
        </p:txBody>
      </p:sp>
      <p:sp>
        <p:nvSpPr>
          <p:cNvPr id="43126" name="11 - TextBox"/>
          <p:cNvSpPr txBox="1">
            <a:spLocks noChangeArrowheads="1"/>
          </p:cNvSpPr>
          <p:nvPr/>
        </p:nvSpPr>
        <p:spPr bwMode="auto">
          <a:xfrm>
            <a:off x="6929438" y="6581775"/>
            <a:ext cx="1428750" cy="276225"/>
          </a:xfrm>
          <a:prstGeom prst="rect">
            <a:avLst/>
          </a:prstGeom>
          <a:solidFill>
            <a:schemeClr val="bg1"/>
          </a:solidFill>
          <a:ln w="9525">
            <a:noFill/>
            <a:miter lim="800000"/>
            <a:headEnd/>
            <a:tailEnd/>
          </a:ln>
        </p:spPr>
        <p:txBody>
          <a:bodyPr>
            <a:spAutoFit/>
          </a:bodyPr>
          <a:lstStyle/>
          <a:p>
            <a:r>
              <a:rPr lang="el-GR" sz="1200"/>
              <a:t>Ιατρού, 2013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mc Perceas 2"/>
          <p:cNvPicPr>
            <a:picLocks noChangeAspect="1" noChangeArrowheads="1"/>
          </p:cNvPicPr>
          <p:nvPr/>
        </p:nvPicPr>
        <p:blipFill>
          <a:blip r:embed="rId2"/>
          <a:srcRect/>
          <a:stretch>
            <a:fillRect/>
          </a:stretch>
        </p:blipFill>
        <p:spPr bwMode="auto">
          <a:xfrm>
            <a:off x="0" y="2060575"/>
            <a:ext cx="8945563" cy="4608513"/>
          </a:xfrm>
          <a:prstGeom prst="rect">
            <a:avLst/>
          </a:prstGeom>
          <a:noFill/>
          <a:ln w="9525">
            <a:noFill/>
            <a:miter lim="800000"/>
            <a:headEnd/>
            <a:tailEnd/>
          </a:ln>
        </p:spPr>
      </p:pic>
      <p:pic>
        <p:nvPicPr>
          <p:cNvPr id="44035" name="Picture 5" descr="perseas3"/>
          <p:cNvPicPr>
            <a:picLocks noChangeAspect="1" noChangeArrowheads="1"/>
          </p:cNvPicPr>
          <p:nvPr/>
        </p:nvPicPr>
        <p:blipFill>
          <a:blip r:embed="rId3"/>
          <a:srcRect/>
          <a:stretch>
            <a:fillRect/>
          </a:stretch>
        </p:blipFill>
        <p:spPr bwMode="auto">
          <a:xfrm>
            <a:off x="0" y="0"/>
            <a:ext cx="8997950" cy="2535238"/>
          </a:xfrm>
          <a:prstGeom prst="rect">
            <a:avLst/>
          </a:prstGeom>
          <a:noFill/>
          <a:ln w="9525">
            <a:noFill/>
            <a:miter lim="800000"/>
            <a:headEnd/>
            <a:tailEnd/>
          </a:ln>
        </p:spPr>
      </p:pic>
      <p:pic>
        <p:nvPicPr>
          <p:cNvPr id="44036" name="Εικόνα 7"/>
          <p:cNvPicPr>
            <a:picLocks noChangeAspect="1"/>
          </p:cNvPicPr>
          <p:nvPr/>
        </p:nvPicPr>
        <p:blipFill>
          <a:blip r:embed="rId4"/>
          <a:srcRect/>
          <a:stretch>
            <a:fillRect/>
          </a:stretch>
        </p:blipFill>
        <p:spPr bwMode="auto">
          <a:xfrm>
            <a:off x="107950" y="6015038"/>
            <a:ext cx="725488" cy="704850"/>
          </a:xfrm>
          <a:prstGeom prst="rect">
            <a:avLst/>
          </a:prstGeom>
          <a:noFill/>
          <a:ln w="9525">
            <a:noFill/>
            <a:miter lim="800000"/>
            <a:headEnd/>
            <a:tailEnd/>
          </a:ln>
        </p:spPr>
      </p:pic>
      <p:sp>
        <p:nvSpPr>
          <p:cNvPr id="44037" name="Text Box 4"/>
          <p:cNvSpPr txBox="1">
            <a:spLocks noChangeArrowheads="1"/>
          </p:cNvSpPr>
          <p:nvPr/>
        </p:nvSpPr>
        <p:spPr bwMode="auto">
          <a:xfrm>
            <a:off x="2357438" y="5786438"/>
            <a:ext cx="6232525" cy="523875"/>
          </a:xfrm>
          <a:prstGeom prst="rect">
            <a:avLst/>
          </a:prstGeom>
          <a:solidFill>
            <a:srgbClr val="33CCCC">
              <a:alpha val="61176"/>
            </a:srgbClr>
          </a:solidFill>
          <a:ln w="9525" algn="ctr">
            <a:noFill/>
            <a:miter lim="800000"/>
            <a:headEnd/>
            <a:tailEnd/>
          </a:ln>
        </p:spPr>
        <p:txBody>
          <a:bodyPr wrap="none">
            <a:spAutoFit/>
          </a:bodyPr>
          <a:lstStyle/>
          <a:p>
            <a:r>
              <a:rPr lang="el-GR" sz="2800">
                <a:solidFill>
                  <a:schemeClr val="bg1"/>
                </a:solidFill>
              </a:rPr>
              <a:t>Υποθαλάσσια πολιτισμική κληρονομιά</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apatheodorou_fig4"/>
          <p:cNvPicPr>
            <a:picLocks noChangeAspect="1" noChangeArrowheads="1"/>
          </p:cNvPicPr>
          <p:nvPr/>
        </p:nvPicPr>
        <p:blipFill>
          <a:blip r:embed="rId2"/>
          <a:srcRect/>
          <a:stretch>
            <a:fillRect/>
          </a:stretch>
        </p:blipFill>
        <p:spPr bwMode="auto">
          <a:xfrm>
            <a:off x="611188" y="115888"/>
            <a:ext cx="7848600" cy="4918075"/>
          </a:xfrm>
          <a:prstGeom prst="rect">
            <a:avLst/>
          </a:prstGeom>
          <a:noFill/>
          <a:ln w="9525">
            <a:noFill/>
            <a:miter lim="800000"/>
            <a:headEnd/>
            <a:tailEnd/>
          </a:ln>
        </p:spPr>
      </p:pic>
      <p:pic>
        <p:nvPicPr>
          <p:cNvPr id="45059" name="Picture 3" descr="papatheodorou_fig2"/>
          <p:cNvPicPr>
            <a:picLocks noChangeAspect="1" noChangeArrowheads="1"/>
          </p:cNvPicPr>
          <p:nvPr/>
        </p:nvPicPr>
        <p:blipFill>
          <a:blip r:embed="rId3"/>
          <a:srcRect/>
          <a:stretch>
            <a:fillRect/>
          </a:stretch>
        </p:blipFill>
        <p:spPr bwMode="auto">
          <a:xfrm>
            <a:off x="611188" y="4865688"/>
            <a:ext cx="7956550" cy="1992312"/>
          </a:xfrm>
          <a:prstGeom prst="rect">
            <a:avLst/>
          </a:prstGeom>
          <a:noFill/>
          <a:ln w="9525">
            <a:noFill/>
            <a:miter lim="800000"/>
            <a:headEnd/>
            <a:tailEnd/>
          </a:ln>
        </p:spPr>
      </p:pic>
      <p:pic>
        <p:nvPicPr>
          <p:cNvPr id="45060" name="Picture 4" descr="b_wreck_2"/>
          <p:cNvPicPr>
            <a:picLocks noChangeAspect="1" noChangeArrowheads="1"/>
          </p:cNvPicPr>
          <p:nvPr/>
        </p:nvPicPr>
        <p:blipFill>
          <a:blip r:embed="rId4"/>
          <a:srcRect/>
          <a:stretch>
            <a:fillRect/>
          </a:stretch>
        </p:blipFill>
        <p:spPr bwMode="auto">
          <a:xfrm>
            <a:off x="6443663" y="2492375"/>
            <a:ext cx="1638300" cy="2089150"/>
          </a:xfrm>
          <a:prstGeom prst="rect">
            <a:avLst/>
          </a:prstGeom>
          <a:noFill/>
          <a:ln w="9525">
            <a:noFill/>
            <a:miter lim="800000"/>
            <a:headEnd/>
            <a:tailEnd/>
          </a:ln>
        </p:spPr>
      </p:pic>
      <p:sp>
        <p:nvSpPr>
          <p:cNvPr id="45061" name="Text Box 5"/>
          <p:cNvSpPr txBox="1">
            <a:spLocks noChangeArrowheads="1"/>
          </p:cNvSpPr>
          <p:nvPr/>
        </p:nvSpPr>
        <p:spPr bwMode="auto">
          <a:xfrm>
            <a:off x="179388" y="2636838"/>
            <a:ext cx="1809750" cy="366712"/>
          </a:xfrm>
          <a:prstGeom prst="rect">
            <a:avLst/>
          </a:prstGeom>
          <a:noFill/>
          <a:ln w="9525">
            <a:noFill/>
            <a:miter lim="800000"/>
            <a:headEnd/>
            <a:tailEnd/>
          </a:ln>
        </p:spPr>
        <p:txBody>
          <a:bodyPr wrap="none">
            <a:spAutoFit/>
          </a:bodyPr>
          <a:lstStyle/>
          <a:p>
            <a:pPr algn="l"/>
            <a:r>
              <a:rPr lang="en-US">
                <a:cs typeface="Arial" charset="0"/>
              </a:rPr>
              <a:t>HMHS Britannic</a:t>
            </a:r>
            <a:endParaRPr lang="el-GR">
              <a:cs typeface="Arial" charset="0"/>
            </a:endParaRPr>
          </a:p>
        </p:txBody>
      </p:sp>
      <p:pic>
        <p:nvPicPr>
          <p:cNvPr id="81926" name="Picture 6" descr="Cyril_Codus_side_HMHS"/>
          <p:cNvPicPr>
            <a:picLocks noChangeAspect="1" noChangeArrowheads="1"/>
          </p:cNvPicPr>
          <p:nvPr/>
        </p:nvPicPr>
        <p:blipFill>
          <a:blip r:embed="rId5"/>
          <a:srcRect/>
          <a:stretch>
            <a:fillRect/>
          </a:stretch>
        </p:blipFill>
        <p:spPr bwMode="auto">
          <a:xfrm>
            <a:off x="179388" y="2492375"/>
            <a:ext cx="3979862" cy="1758950"/>
          </a:xfrm>
          <a:prstGeom prst="rect">
            <a:avLst/>
          </a:prstGeom>
          <a:noFill/>
          <a:effectLst>
            <a:outerShdw dist="107763" dir="2700000" algn="ctr" rotWithShape="0">
              <a:srgbClr val="808080">
                <a:alpha val="50000"/>
              </a:srgbClr>
            </a:outerShdw>
          </a:effectLst>
        </p:spPr>
      </p:pic>
      <p:pic>
        <p:nvPicPr>
          <p:cNvPr id="45063" name="Εικόνα 7"/>
          <p:cNvPicPr>
            <a:picLocks noChangeAspect="1"/>
          </p:cNvPicPr>
          <p:nvPr/>
        </p:nvPicPr>
        <p:blipFill>
          <a:blip r:embed="rId6"/>
          <a:srcRect/>
          <a:stretch>
            <a:fillRect/>
          </a:stretch>
        </p:blipFill>
        <p:spPr bwMode="auto">
          <a:xfrm>
            <a:off x="107950" y="6015038"/>
            <a:ext cx="725488"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nea_kea_shipwreck"/>
          <p:cNvPicPr>
            <a:picLocks noChangeAspect="1" noChangeArrowheads="1"/>
          </p:cNvPicPr>
          <p:nvPr/>
        </p:nvPicPr>
        <p:blipFill>
          <a:blip r:embed="rId2"/>
          <a:srcRect/>
          <a:stretch>
            <a:fillRect/>
          </a:stretch>
        </p:blipFill>
        <p:spPr bwMode="auto">
          <a:xfrm>
            <a:off x="395288" y="333375"/>
            <a:ext cx="8497887" cy="2571750"/>
          </a:xfrm>
          <a:prstGeom prst="rect">
            <a:avLst/>
          </a:prstGeom>
          <a:noFill/>
          <a:ln w="9525">
            <a:noFill/>
            <a:miter lim="800000"/>
            <a:headEnd/>
            <a:tailEnd/>
          </a:ln>
        </p:spPr>
      </p:pic>
      <p:pic>
        <p:nvPicPr>
          <p:cNvPr id="46083" name="Picture 3" descr="Image1_line_5"/>
          <p:cNvPicPr>
            <a:picLocks noChangeAspect="1" noChangeArrowheads="1"/>
          </p:cNvPicPr>
          <p:nvPr/>
        </p:nvPicPr>
        <p:blipFill>
          <a:blip r:embed="rId3"/>
          <a:srcRect/>
          <a:stretch>
            <a:fillRect/>
          </a:stretch>
        </p:blipFill>
        <p:spPr bwMode="auto">
          <a:xfrm>
            <a:off x="395288" y="3068638"/>
            <a:ext cx="8424862" cy="3238500"/>
          </a:xfrm>
          <a:prstGeom prst="rect">
            <a:avLst/>
          </a:prstGeom>
          <a:noFill/>
          <a:ln w="9525">
            <a:noFill/>
            <a:miter lim="800000"/>
            <a:headEnd/>
            <a:tailEnd/>
          </a:ln>
        </p:spPr>
      </p:pic>
      <p:sp>
        <p:nvSpPr>
          <p:cNvPr id="46084" name="Text Box 4"/>
          <p:cNvSpPr txBox="1">
            <a:spLocks noChangeArrowheads="1"/>
          </p:cNvSpPr>
          <p:nvPr/>
        </p:nvSpPr>
        <p:spPr bwMode="auto">
          <a:xfrm>
            <a:off x="3635375" y="3068638"/>
            <a:ext cx="2419350" cy="366712"/>
          </a:xfrm>
          <a:prstGeom prst="rect">
            <a:avLst/>
          </a:prstGeom>
          <a:noFill/>
          <a:ln w="9525">
            <a:noFill/>
            <a:miter lim="800000"/>
            <a:headEnd/>
            <a:tailEnd/>
          </a:ln>
        </p:spPr>
        <p:txBody>
          <a:bodyPr wrap="none">
            <a:spAutoFit/>
          </a:bodyPr>
          <a:lstStyle/>
          <a:p>
            <a:pPr algn="l"/>
            <a:r>
              <a:rPr lang="en-US" b="1">
                <a:solidFill>
                  <a:schemeClr val="bg1"/>
                </a:solidFill>
                <a:cs typeface="Arial" charset="0"/>
              </a:rPr>
              <a:t>Burdigala</a:t>
            </a:r>
            <a:r>
              <a:rPr lang="en-US">
                <a:solidFill>
                  <a:schemeClr val="bg1"/>
                </a:solidFill>
                <a:cs typeface="Arial" charset="0"/>
              </a:rPr>
              <a:t> ocean liner</a:t>
            </a:r>
            <a:endParaRPr lang="el-GR">
              <a:solidFill>
                <a:schemeClr val="bg1"/>
              </a:solidFill>
              <a:cs typeface="Arial" charset="0"/>
            </a:endParaRPr>
          </a:p>
        </p:txBody>
      </p:sp>
      <p:pic>
        <p:nvPicPr>
          <p:cNvPr id="46085" name="Εικόνα 7"/>
          <p:cNvPicPr>
            <a:picLocks noChangeAspect="1"/>
          </p:cNvPicPr>
          <p:nvPr/>
        </p:nvPicPr>
        <p:blipFill>
          <a:blip r:embed="rId4"/>
          <a:srcRect/>
          <a:stretch>
            <a:fillRect/>
          </a:stretch>
        </p:blipFill>
        <p:spPr bwMode="auto">
          <a:xfrm>
            <a:off x="107950" y="6015038"/>
            <a:ext cx="725488"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sbp-track-crop"/>
          <p:cNvPicPr>
            <a:picLocks noChangeAspect="1" noChangeArrowheads="1"/>
          </p:cNvPicPr>
          <p:nvPr/>
        </p:nvPicPr>
        <p:blipFill>
          <a:blip r:embed="rId2"/>
          <a:srcRect/>
          <a:stretch>
            <a:fillRect/>
          </a:stretch>
        </p:blipFill>
        <p:spPr bwMode="auto">
          <a:xfrm>
            <a:off x="2124075" y="117475"/>
            <a:ext cx="6851650" cy="5399088"/>
          </a:xfrm>
          <a:prstGeom prst="rect">
            <a:avLst/>
          </a:prstGeom>
          <a:noFill/>
          <a:ln w="9525">
            <a:noFill/>
            <a:miter lim="800000"/>
            <a:headEnd/>
            <a:tailEnd/>
          </a:ln>
        </p:spPr>
      </p:pic>
      <p:pic>
        <p:nvPicPr>
          <p:cNvPr id="47107" name="Picture 3" descr="1_4_09_9"/>
          <p:cNvPicPr>
            <a:picLocks noChangeAspect="1" noChangeArrowheads="1"/>
          </p:cNvPicPr>
          <p:nvPr/>
        </p:nvPicPr>
        <p:blipFill>
          <a:blip r:embed="rId3"/>
          <a:srcRect/>
          <a:stretch>
            <a:fillRect/>
          </a:stretch>
        </p:blipFill>
        <p:spPr bwMode="auto">
          <a:xfrm>
            <a:off x="3779838" y="3789363"/>
            <a:ext cx="4678362" cy="2925762"/>
          </a:xfrm>
          <a:prstGeom prst="rect">
            <a:avLst/>
          </a:prstGeom>
          <a:noFill/>
          <a:ln w="9525">
            <a:noFill/>
            <a:miter lim="800000"/>
            <a:headEnd/>
            <a:tailEnd/>
          </a:ln>
        </p:spPr>
      </p:pic>
      <p:sp>
        <p:nvSpPr>
          <p:cNvPr id="47108" name="Line 4"/>
          <p:cNvSpPr>
            <a:spLocks noChangeShapeType="1"/>
          </p:cNvSpPr>
          <p:nvPr/>
        </p:nvSpPr>
        <p:spPr bwMode="auto">
          <a:xfrm flipH="1" flipV="1">
            <a:off x="5867400" y="2997200"/>
            <a:ext cx="360363" cy="2016125"/>
          </a:xfrm>
          <a:prstGeom prst="line">
            <a:avLst/>
          </a:prstGeom>
          <a:noFill/>
          <a:ln w="38100">
            <a:solidFill>
              <a:srgbClr val="FF0000"/>
            </a:solidFill>
            <a:round/>
            <a:headEnd/>
            <a:tailEnd type="triangle" w="med" len="med"/>
          </a:ln>
        </p:spPr>
        <p:txBody>
          <a:bodyPr/>
          <a:lstStyle/>
          <a:p>
            <a:endParaRPr lang="el-GR"/>
          </a:p>
        </p:txBody>
      </p:sp>
      <p:pic>
        <p:nvPicPr>
          <p:cNvPr id="47109" name="Picture 7" descr="4_4_9_3_500_4_pros"/>
          <p:cNvPicPr>
            <a:picLocks noChangeAspect="1" noChangeArrowheads="1"/>
          </p:cNvPicPr>
          <p:nvPr/>
        </p:nvPicPr>
        <p:blipFill>
          <a:blip r:embed="rId4"/>
          <a:srcRect/>
          <a:stretch>
            <a:fillRect/>
          </a:stretch>
        </p:blipFill>
        <p:spPr bwMode="auto">
          <a:xfrm>
            <a:off x="179388" y="188913"/>
            <a:ext cx="4362450" cy="3600450"/>
          </a:xfrm>
          <a:prstGeom prst="rect">
            <a:avLst/>
          </a:prstGeom>
          <a:noFill/>
          <a:ln w="9525">
            <a:noFill/>
            <a:miter lim="800000"/>
            <a:headEnd/>
            <a:tailEnd/>
          </a:ln>
        </p:spPr>
      </p:pic>
      <p:pic>
        <p:nvPicPr>
          <p:cNvPr id="47110" name="Εικόνα 7"/>
          <p:cNvPicPr>
            <a:picLocks noChangeAspect="1"/>
          </p:cNvPicPr>
          <p:nvPr/>
        </p:nvPicPr>
        <p:blipFill>
          <a:blip r:embed="rId5"/>
          <a:srcRect/>
          <a:stretch>
            <a:fillRect/>
          </a:stretch>
        </p:blipFill>
        <p:spPr bwMode="auto">
          <a:xfrm>
            <a:off x="107950" y="6015038"/>
            <a:ext cx="725488" cy="704850"/>
          </a:xfrm>
          <a:prstGeom prst="rect">
            <a:avLst/>
          </a:prstGeom>
          <a:noFill/>
          <a:ln w="9525">
            <a:noFill/>
            <a:miter lim="800000"/>
            <a:headEnd/>
            <a:tailEnd/>
          </a:ln>
        </p:spPr>
      </p:pic>
      <p:sp>
        <p:nvSpPr>
          <p:cNvPr id="47111" name="Rectangle 5"/>
          <p:cNvSpPr>
            <a:spLocks noChangeArrowheads="1"/>
          </p:cNvSpPr>
          <p:nvPr/>
        </p:nvSpPr>
        <p:spPr bwMode="auto">
          <a:xfrm>
            <a:off x="214313" y="5500688"/>
            <a:ext cx="3413125" cy="323850"/>
          </a:xfrm>
          <a:prstGeom prst="rect">
            <a:avLst/>
          </a:prstGeom>
          <a:noFill/>
          <a:ln w="9525">
            <a:noFill/>
            <a:miter lim="800000"/>
            <a:headEnd/>
            <a:tailEnd/>
          </a:ln>
        </p:spPr>
        <p:txBody>
          <a:bodyPr wrap="none">
            <a:spAutoFit/>
          </a:bodyPr>
          <a:lstStyle/>
          <a:p>
            <a:pPr algn="l"/>
            <a:r>
              <a:rPr lang="el-GR" sz="1500" b="1">
                <a:solidFill>
                  <a:schemeClr val="bg1"/>
                </a:solidFill>
                <a:cs typeface="Arial" charset="0"/>
              </a:rPr>
              <a:t>Αρχαίο ναυάγιο </a:t>
            </a:r>
            <a:r>
              <a:rPr lang="en-US" sz="1500" b="1">
                <a:solidFill>
                  <a:schemeClr val="bg1"/>
                </a:solidFill>
                <a:cs typeface="Arial" charset="0"/>
              </a:rPr>
              <a:t>M</a:t>
            </a:r>
            <a:r>
              <a:rPr lang="el-GR" sz="1500" b="1">
                <a:solidFill>
                  <a:schemeClr val="bg1"/>
                </a:solidFill>
                <a:cs typeface="Arial" charset="0"/>
              </a:rPr>
              <a:t>αζωτού (Κύπρος)</a:t>
            </a:r>
          </a:p>
        </p:txBody>
      </p:sp>
      <p:sp>
        <p:nvSpPr>
          <p:cNvPr id="47112" name="Rectangle 6"/>
          <p:cNvSpPr>
            <a:spLocks noChangeArrowheads="1"/>
          </p:cNvSpPr>
          <p:nvPr/>
        </p:nvSpPr>
        <p:spPr bwMode="auto">
          <a:xfrm>
            <a:off x="1643063" y="5857875"/>
            <a:ext cx="1692275" cy="366713"/>
          </a:xfrm>
          <a:prstGeom prst="rect">
            <a:avLst/>
          </a:prstGeom>
          <a:noFill/>
          <a:ln w="9525" algn="ctr">
            <a:noFill/>
            <a:miter lim="800000"/>
            <a:headEnd/>
            <a:tailEnd/>
          </a:ln>
        </p:spPr>
        <p:txBody>
          <a:bodyPr wrap="none">
            <a:spAutoFit/>
          </a:bodyPr>
          <a:lstStyle/>
          <a:p>
            <a:r>
              <a:rPr lang="el-GR">
                <a:solidFill>
                  <a:schemeClr val="bg1"/>
                </a:solidFill>
              </a:rPr>
              <a:t>4</a:t>
            </a:r>
            <a:r>
              <a:rPr lang="el-GR" baseline="30000">
                <a:solidFill>
                  <a:schemeClr val="bg1"/>
                </a:solidFill>
              </a:rPr>
              <a:t>ος</a:t>
            </a:r>
            <a:r>
              <a:rPr lang="el-GR">
                <a:solidFill>
                  <a:schemeClr val="bg1"/>
                </a:solidFill>
              </a:rPr>
              <a:t> αιώνας B.C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vlcsnap-192368"/>
          <p:cNvPicPr>
            <a:picLocks noChangeAspect="1" noChangeArrowheads="1"/>
          </p:cNvPicPr>
          <p:nvPr/>
        </p:nvPicPr>
        <p:blipFill>
          <a:blip r:embed="rId2"/>
          <a:srcRect/>
          <a:stretch>
            <a:fillRect/>
          </a:stretch>
        </p:blipFill>
        <p:spPr bwMode="auto">
          <a:xfrm>
            <a:off x="323850" y="260350"/>
            <a:ext cx="4797425" cy="3597275"/>
          </a:xfrm>
          <a:prstGeom prst="rect">
            <a:avLst/>
          </a:prstGeom>
          <a:noFill/>
          <a:ln w="19050">
            <a:solidFill>
              <a:schemeClr val="tx1"/>
            </a:solidFill>
            <a:miter lim="800000"/>
            <a:headEnd/>
            <a:tailEnd/>
          </a:ln>
        </p:spPr>
      </p:pic>
      <p:pic>
        <p:nvPicPr>
          <p:cNvPr id="48131" name="Picture 3" descr="PDVD_004"/>
          <p:cNvPicPr>
            <a:picLocks noChangeAspect="1" noChangeArrowheads="1"/>
          </p:cNvPicPr>
          <p:nvPr/>
        </p:nvPicPr>
        <p:blipFill>
          <a:blip r:embed="rId3"/>
          <a:srcRect/>
          <a:stretch>
            <a:fillRect/>
          </a:stretch>
        </p:blipFill>
        <p:spPr bwMode="auto">
          <a:xfrm>
            <a:off x="4211638" y="2276475"/>
            <a:ext cx="4797425" cy="3597275"/>
          </a:xfrm>
          <a:prstGeom prst="rect">
            <a:avLst/>
          </a:prstGeom>
          <a:noFill/>
          <a:ln w="19050">
            <a:solidFill>
              <a:schemeClr val="tx1"/>
            </a:solidFill>
            <a:miter lim="800000"/>
            <a:headEnd/>
            <a:tailEnd/>
          </a:ln>
        </p:spPr>
      </p:pic>
      <p:pic>
        <p:nvPicPr>
          <p:cNvPr id="48132" name="Picture 4" descr="magnetometer_map-North_oriented_raw_d"/>
          <p:cNvPicPr>
            <a:picLocks noChangeAspect="1" noChangeArrowheads="1"/>
          </p:cNvPicPr>
          <p:nvPr/>
        </p:nvPicPr>
        <p:blipFill>
          <a:blip r:embed="rId4"/>
          <a:srcRect/>
          <a:stretch>
            <a:fillRect/>
          </a:stretch>
        </p:blipFill>
        <p:spPr bwMode="auto">
          <a:xfrm>
            <a:off x="1908175" y="4005263"/>
            <a:ext cx="2111375" cy="2736850"/>
          </a:xfrm>
          <a:prstGeom prst="rect">
            <a:avLst/>
          </a:prstGeom>
          <a:noFill/>
          <a:ln w="9525">
            <a:noFill/>
            <a:miter lim="800000"/>
            <a:headEnd/>
            <a:tailEnd/>
          </a:ln>
        </p:spPr>
      </p:pic>
      <p:pic>
        <p:nvPicPr>
          <p:cNvPr id="48133" name="Εικόνα 7"/>
          <p:cNvPicPr>
            <a:picLocks noChangeAspect="1"/>
          </p:cNvPicPr>
          <p:nvPr/>
        </p:nvPicPr>
        <p:blipFill>
          <a:blip r:embed="rId5"/>
          <a:srcRect/>
          <a:stretch>
            <a:fillRect/>
          </a:stretch>
        </p:blipFill>
        <p:spPr bwMode="auto">
          <a:xfrm>
            <a:off x="107950" y="6015038"/>
            <a:ext cx="725488"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2 - Εικόνα" descr="archaeologicalMap_engl.tif"/>
          <p:cNvPicPr>
            <a:picLocks noChangeAspect="1"/>
          </p:cNvPicPr>
          <p:nvPr/>
        </p:nvPicPr>
        <p:blipFill>
          <a:blip r:embed="rId2"/>
          <a:srcRect/>
          <a:stretch>
            <a:fillRect/>
          </a:stretch>
        </p:blipFill>
        <p:spPr bwMode="auto">
          <a:xfrm>
            <a:off x="395288" y="1341438"/>
            <a:ext cx="8388350" cy="4689475"/>
          </a:xfrm>
          <a:prstGeom prst="rect">
            <a:avLst/>
          </a:prstGeom>
          <a:noFill/>
          <a:ln w="9525">
            <a:noFill/>
            <a:miter lim="800000"/>
            <a:headEnd/>
            <a:tailEnd/>
          </a:ln>
        </p:spPr>
      </p:pic>
      <p:sp>
        <p:nvSpPr>
          <p:cNvPr id="49155" name="Text Box 3"/>
          <p:cNvSpPr txBox="1">
            <a:spLocks noChangeArrowheads="1"/>
          </p:cNvSpPr>
          <p:nvPr/>
        </p:nvSpPr>
        <p:spPr bwMode="auto">
          <a:xfrm>
            <a:off x="1403350" y="115888"/>
            <a:ext cx="6048375" cy="579437"/>
          </a:xfrm>
          <a:prstGeom prst="rect">
            <a:avLst/>
          </a:prstGeom>
          <a:noFill/>
          <a:ln w="9525">
            <a:noFill/>
            <a:miter lim="800000"/>
            <a:headEnd/>
            <a:tailEnd/>
          </a:ln>
        </p:spPr>
        <p:txBody>
          <a:bodyPr wrap="none">
            <a:spAutoFit/>
          </a:bodyPr>
          <a:lstStyle/>
          <a:p>
            <a:pPr algn="l"/>
            <a:r>
              <a:rPr lang="el-GR" sz="3200" b="1">
                <a:solidFill>
                  <a:srgbClr val="0099CC"/>
                </a:solidFill>
                <a:cs typeface="Arial" charset="0"/>
              </a:rPr>
              <a:t>Αλεξάνδρεια ….«αναδυομένη»</a:t>
            </a:r>
          </a:p>
        </p:txBody>
      </p:sp>
      <p:pic>
        <p:nvPicPr>
          <p:cNvPr id="49156" name="Picture 5" descr="12a"/>
          <p:cNvPicPr>
            <a:picLocks noChangeAspect="1" noChangeArrowheads="1"/>
          </p:cNvPicPr>
          <p:nvPr/>
        </p:nvPicPr>
        <p:blipFill>
          <a:blip r:embed="rId3"/>
          <a:srcRect/>
          <a:stretch>
            <a:fillRect/>
          </a:stretch>
        </p:blipFill>
        <p:spPr bwMode="auto">
          <a:xfrm>
            <a:off x="2700338" y="836613"/>
            <a:ext cx="1017587" cy="1528762"/>
          </a:xfrm>
          <a:prstGeom prst="rect">
            <a:avLst/>
          </a:prstGeom>
          <a:noFill/>
          <a:ln w="9525">
            <a:solidFill>
              <a:schemeClr val="tx1"/>
            </a:solidFill>
            <a:miter lim="800000"/>
            <a:headEnd/>
            <a:tailEnd/>
          </a:ln>
        </p:spPr>
      </p:pic>
      <p:pic>
        <p:nvPicPr>
          <p:cNvPr id="49157" name="Picture 6" descr="13a"/>
          <p:cNvPicPr>
            <a:picLocks noChangeAspect="1" noChangeArrowheads="1"/>
          </p:cNvPicPr>
          <p:nvPr/>
        </p:nvPicPr>
        <p:blipFill>
          <a:blip r:embed="rId4"/>
          <a:srcRect/>
          <a:stretch>
            <a:fillRect/>
          </a:stretch>
        </p:blipFill>
        <p:spPr bwMode="auto">
          <a:xfrm>
            <a:off x="3779838" y="765175"/>
            <a:ext cx="1046162" cy="1501775"/>
          </a:xfrm>
          <a:prstGeom prst="rect">
            <a:avLst/>
          </a:prstGeom>
          <a:noFill/>
          <a:ln w="9525">
            <a:solidFill>
              <a:schemeClr val="tx1"/>
            </a:solidFill>
            <a:miter lim="800000"/>
            <a:headEnd/>
            <a:tailEnd/>
          </a:ln>
        </p:spPr>
      </p:pic>
      <p:pic>
        <p:nvPicPr>
          <p:cNvPr id="49158" name="Picture 7" descr="sphinxx"/>
          <p:cNvPicPr>
            <a:picLocks noChangeAspect="1" noChangeArrowheads="1"/>
          </p:cNvPicPr>
          <p:nvPr/>
        </p:nvPicPr>
        <p:blipFill>
          <a:blip r:embed="rId5"/>
          <a:srcRect/>
          <a:stretch>
            <a:fillRect/>
          </a:stretch>
        </p:blipFill>
        <p:spPr bwMode="auto">
          <a:xfrm>
            <a:off x="5724525" y="3860800"/>
            <a:ext cx="2808288" cy="1881188"/>
          </a:xfrm>
          <a:prstGeom prst="rect">
            <a:avLst/>
          </a:prstGeom>
          <a:noFill/>
          <a:ln w="9525">
            <a:solidFill>
              <a:schemeClr val="tx1"/>
            </a:solidFill>
            <a:miter lim="800000"/>
            <a:headEnd/>
            <a:tailEnd/>
          </a:ln>
        </p:spPr>
      </p:pic>
      <p:pic>
        <p:nvPicPr>
          <p:cNvPr id="49159" name="Εικόνα 7"/>
          <p:cNvPicPr>
            <a:picLocks noChangeAspect="1"/>
          </p:cNvPicPr>
          <p:nvPr/>
        </p:nvPicPr>
        <p:blipFill>
          <a:blip r:embed="rId6"/>
          <a:srcRect/>
          <a:stretch>
            <a:fillRect/>
          </a:stretch>
        </p:blipFill>
        <p:spPr bwMode="auto">
          <a:xfrm>
            <a:off x="107950" y="6015038"/>
            <a:ext cx="725488"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 Θέση αριθμού διαφάνειας"/>
          <p:cNvSpPr>
            <a:spLocks noGrp="1"/>
          </p:cNvSpPr>
          <p:nvPr>
            <p:ph type="sldNum" sz="quarter" idx="12"/>
          </p:nvPr>
        </p:nvSpPr>
        <p:spPr>
          <a:noFill/>
        </p:spPr>
        <p:txBody>
          <a:bodyPr/>
          <a:lstStyle/>
          <a:p>
            <a:fld id="{639D295E-AD43-4A19-B845-7F87A21494BD}" type="slidenum">
              <a:rPr lang="el-GR" smtClean="0"/>
              <a:pPr/>
              <a:t>2</a:t>
            </a:fld>
            <a:endParaRPr lang="el-GR" smtClean="0"/>
          </a:p>
        </p:txBody>
      </p:sp>
      <p:sp>
        <p:nvSpPr>
          <p:cNvPr id="3075" name="Title 1"/>
          <p:cNvSpPr>
            <a:spLocks noGrp="1"/>
          </p:cNvSpPr>
          <p:nvPr>
            <p:ph type="title"/>
          </p:nvPr>
        </p:nvSpPr>
        <p:spPr>
          <a:xfrm>
            <a:off x="457200" y="-161925"/>
            <a:ext cx="8229600" cy="1143000"/>
          </a:xfrm>
        </p:spPr>
        <p:txBody>
          <a:bodyPr/>
          <a:lstStyle/>
          <a:p>
            <a:r>
              <a:rPr lang="el-GR" smtClean="0"/>
              <a:t>Σημείωμα Αδειοδότησης</a:t>
            </a:r>
          </a:p>
        </p:txBody>
      </p:sp>
      <p:sp>
        <p:nvSpPr>
          <p:cNvPr id="3076" name="Content Placeholder 2"/>
          <p:cNvSpPr>
            <a:spLocks noGrp="1"/>
          </p:cNvSpPr>
          <p:nvPr>
            <p:ph idx="1"/>
          </p:nvPr>
        </p:nvSpPr>
        <p:spPr>
          <a:xfrm>
            <a:off x="107950" y="765175"/>
            <a:ext cx="8928100" cy="1511300"/>
          </a:xfrm>
        </p:spPr>
        <p:txBody>
          <a:bodyPr>
            <a:normAutofit fontScale="85000" lnSpcReduction="20000"/>
          </a:bodyPr>
          <a:lstStyle/>
          <a:p>
            <a:pPr marL="0" indent="0">
              <a:buFontTx/>
              <a:buNone/>
            </a:pPr>
            <a:r>
              <a:rPr lang="el-GR" sz="2000" smtClean="0"/>
              <a:t>Το παρόν υλικό διατίθεται με τους όρους της άδειας χρήσης Creative Commons Αναφορά Δημιουργού-Μη Εμπορική Χρήση-Όχι Παράγωγα Έργα </a:t>
            </a:r>
            <a:r>
              <a:rPr lang="en-GB" sz="2000" b="1" smtClean="0"/>
              <a:t>CC BY-NC-ND </a:t>
            </a:r>
            <a:r>
              <a:rPr lang="el-GR" sz="2000" smtClean="0"/>
              <a:t>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endParaRPr lang="en-GB" sz="2000" smtClean="0"/>
          </a:p>
          <a:p>
            <a:pPr marL="0" indent="0">
              <a:buFontTx/>
              <a:buNone/>
            </a:pPr>
            <a:r>
              <a:rPr lang="el-GR" sz="2000" smtClean="0"/>
              <a:t>                     </a:t>
            </a:r>
          </a:p>
          <a:p>
            <a:pPr marL="0" indent="0">
              <a:buFontTx/>
              <a:buNone/>
            </a:pPr>
            <a:endParaRPr lang="el-GR" sz="2000" smtClean="0"/>
          </a:p>
        </p:txBody>
      </p:sp>
      <p:sp>
        <p:nvSpPr>
          <p:cNvPr id="3077" name="TextBox 5"/>
          <p:cNvSpPr txBox="1">
            <a:spLocks noChangeArrowheads="1"/>
          </p:cNvSpPr>
          <p:nvPr/>
        </p:nvSpPr>
        <p:spPr bwMode="auto">
          <a:xfrm>
            <a:off x="71438" y="2997200"/>
            <a:ext cx="9037637" cy="3455988"/>
          </a:xfrm>
          <a:prstGeom prst="rect">
            <a:avLst/>
          </a:prstGeom>
          <a:noFill/>
          <a:ln w="9525">
            <a:noFill/>
            <a:miter lim="800000"/>
            <a:headEnd/>
            <a:tailEnd/>
          </a:ln>
        </p:spPr>
        <p:txBody>
          <a:bodyPr anchor="ctr"/>
          <a:lstStyle/>
          <a:p>
            <a:r>
              <a:rPr lang="el-GR"/>
              <a:t>[1] http://creativecommons.</a:t>
            </a:r>
            <a:r>
              <a:rPr lang="en-GB"/>
              <a:t>gr</a:t>
            </a:r>
            <a:r>
              <a:rPr lang="el-GR"/>
              <a:t>/licenses/by-nc-</a:t>
            </a:r>
            <a:r>
              <a:rPr lang="en-GB"/>
              <a:t>nd</a:t>
            </a:r>
            <a:r>
              <a:rPr lang="el-GR"/>
              <a:t>/4.0/ </a:t>
            </a:r>
            <a:endParaRPr lang="en-US"/>
          </a:p>
          <a:p>
            <a:endParaRPr lang="el-GR"/>
          </a:p>
          <a:p>
            <a:pPr algn="just"/>
            <a:r>
              <a:rPr lang="el-GR" b="1"/>
              <a:t>Σύμφωνα με αυτήν την άδεια ο δικαιούχος σας δίνει το δικαίωμα να</a:t>
            </a:r>
            <a:r>
              <a:rPr lang="el-GR"/>
              <a:t>: </a:t>
            </a:r>
            <a:endParaRPr lang="en-US"/>
          </a:p>
          <a:p>
            <a:pPr algn="just"/>
            <a:r>
              <a:rPr lang="el-GR" b="1"/>
              <a:t>Μοιραστείτε</a:t>
            </a:r>
            <a:r>
              <a:rPr lang="el-GR"/>
              <a:t> — αντιγράψετε και αναδιανέμετε το υλικό Υπό τους ακόλουθους όρους: </a:t>
            </a:r>
            <a:endParaRPr lang="en-US"/>
          </a:p>
          <a:p>
            <a:pPr algn="just"/>
            <a:r>
              <a:rPr lang="el-GR" b="1"/>
              <a:t>Αναφορά Δημιουργού </a:t>
            </a:r>
            <a:r>
              <a:rPr lang="el-GR"/>
              <a:t>— Θα πρέπει να καταχωρίσετε αναφορά στο δημιουργό, με σύνδεσμο της άδειας</a:t>
            </a:r>
            <a:endParaRPr lang="en-US"/>
          </a:p>
          <a:p>
            <a:pPr algn="just"/>
            <a:r>
              <a:rPr lang="el-GR"/>
              <a:t> </a:t>
            </a:r>
            <a:r>
              <a:rPr lang="el-GR" b="1"/>
              <a:t>Μη εμπορική χρήση </a:t>
            </a:r>
            <a:r>
              <a:rPr lang="el-GR"/>
              <a:t>— Δεν μπορείτε να χρησιμοποιήσετε το υλικό για εμπορικούς σκοπούς</a:t>
            </a:r>
            <a:endParaRPr lang="en-US"/>
          </a:p>
          <a:p>
            <a:pPr algn="just"/>
            <a:r>
              <a:rPr lang="el-GR"/>
              <a:t> </a:t>
            </a:r>
            <a:r>
              <a:rPr lang="el-GR" b="1"/>
              <a:t>Μη παράγωγα έργα</a:t>
            </a:r>
            <a:r>
              <a:rPr lang="el-GR"/>
              <a:t> — Μπορείτε να αναδιανείμετε το υλικό ως έχει, χωρίς να προβείτε σε αλλαγές (ανάμιξη, τροποποίηση)</a:t>
            </a:r>
          </a:p>
        </p:txBody>
      </p:sp>
      <p:sp>
        <p:nvSpPr>
          <p:cNvPr id="9" name="Ορθογώνιο 6"/>
          <p:cNvSpPr/>
          <p:nvPr/>
        </p:nvSpPr>
        <p:spPr>
          <a:xfrm>
            <a:off x="107950" y="6237288"/>
            <a:ext cx="355600" cy="576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10" name="Ορθογώνιο 7"/>
          <p:cNvSpPr/>
          <p:nvPr/>
        </p:nvSpPr>
        <p:spPr>
          <a:xfrm>
            <a:off x="463550" y="6453188"/>
            <a:ext cx="8069263"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11" name="Ορθογώνιο 6"/>
          <p:cNvSpPr/>
          <p:nvPr/>
        </p:nvSpPr>
        <p:spPr>
          <a:xfrm>
            <a:off x="463550" y="6453188"/>
            <a:ext cx="8069263"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pic>
        <p:nvPicPr>
          <p:cNvPr id="3081" name="Εικόνα 8"/>
          <p:cNvPicPr>
            <a:picLocks noChangeAspect="1"/>
          </p:cNvPicPr>
          <p:nvPr/>
        </p:nvPicPr>
        <p:blipFill>
          <a:blip r:embed="rId2"/>
          <a:srcRect/>
          <a:stretch>
            <a:fillRect/>
          </a:stretch>
        </p:blipFill>
        <p:spPr bwMode="auto">
          <a:xfrm>
            <a:off x="107950" y="6165850"/>
            <a:ext cx="725488" cy="703263"/>
          </a:xfrm>
          <a:prstGeom prst="rect">
            <a:avLst/>
          </a:prstGeom>
          <a:noFill/>
          <a:ln w="9525">
            <a:noFill/>
            <a:miter lim="800000"/>
            <a:headEnd/>
            <a:tailEnd/>
          </a:ln>
        </p:spPr>
      </p:pic>
      <p:pic>
        <p:nvPicPr>
          <p:cNvPr id="3082" name="Picture 11" descr="C:\Documents and Settings\User\Επιφάνεια εργασίας\ANOIKTAMATHIMATAFINAL\Final_EDIT\BYNCND.png"/>
          <p:cNvPicPr>
            <a:picLocks noChangeAspect="1" noChangeArrowheads="1"/>
          </p:cNvPicPr>
          <p:nvPr/>
        </p:nvPicPr>
        <p:blipFill>
          <a:blip r:embed="rId3"/>
          <a:srcRect/>
          <a:stretch>
            <a:fillRect/>
          </a:stretch>
        </p:blipFill>
        <p:spPr bwMode="auto">
          <a:xfrm>
            <a:off x="3846513" y="2786063"/>
            <a:ext cx="1216025" cy="4286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mikonos7"/>
          <p:cNvPicPr>
            <a:picLocks noChangeAspect="1" noChangeArrowheads="1"/>
          </p:cNvPicPr>
          <p:nvPr/>
        </p:nvPicPr>
        <p:blipFill>
          <a:blip r:embed="rId2"/>
          <a:srcRect/>
          <a:stretch>
            <a:fillRect/>
          </a:stretch>
        </p:blipFill>
        <p:spPr bwMode="auto">
          <a:xfrm>
            <a:off x="539750" y="476250"/>
            <a:ext cx="8137525" cy="2471738"/>
          </a:xfrm>
          <a:prstGeom prst="rect">
            <a:avLst/>
          </a:prstGeom>
          <a:noFill/>
          <a:ln w="9525">
            <a:noFill/>
            <a:miter lim="800000"/>
            <a:headEnd/>
            <a:tailEnd/>
          </a:ln>
        </p:spPr>
      </p:pic>
      <p:pic>
        <p:nvPicPr>
          <p:cNvPr id="32771" name="Picture 5" descr="paros1"/>
          <p:cNvPicPr>
            <a:picLocks noChangeAspect="1" noChangeArrowheads="1"/>
          </p:cNvPicPr>
          <p:nvPr/>
        </p:nvPicPr>
        <p:blipFill>
          <a:blip r:embed="rId3"/>
          <a:srcRect/>
          <a:stretch>
            <a:fillRect/>
          </a:stretch>
        </p:blipFill>
        <p:spPr bwMode="auto">
          <a:xfrm>
            <a:off x="539750" y="3141663"/>
            <a:ext cx="8135938" cy="2906712"/>
          </a:xfrm>
          <a:prstGeom prst="rect">
            <a:avLst/>
          </a:prstGeom>
          <a:noFill/>
          <a:ln w="9525">
            <a:noFill/>
            <a:miter lim="800000"/>
            <a:headEnd/>
            <a:tailEnd/>
          </a:ln>
        </p:spPr>
      </p:pic>
      <p:pic>
        <p:nvPicPr>
          <p:cNvPr id="80902" name="Picture 6" descr="paros2"/>
          <p:cNvPicPr>
            <a:picLocks noChangeAspect="1" noChangeArrowheads="1"/>
          </p:cNvPicPr>
          <p:nvPr/>
        </p:nvPicPr>
        <p:blipFill>
          <a:blip r:embed="rId4"/>
          <a:srcRect/>
          <a:stretch>
            <a:fillRect/>
          </a:stretch>
        </p:blipFill>
        <p:spPr bwMode="auto">
          <a:xfrm>
            <a:off x="7092950" y="2565400"/>
            <a:ext cx="1406525" cy="1655763"/>
          </a:xfrm>
          <a:prstGeom prst="rect">
            <a:avLst/>
          </a:prstGeom>
          <a:noFill/>
          <a:ln w="25400">
            <a:solidFill>
              <a:schemeClr val="bg1"/>
            </a:solidFill>
            <a:miter lim="800000"/>
            <a:headEnd/>
            <a:tailEnd/>
          </a:ln>
          <a:effectLst>
            <a:outerShdw dist="252088" dir="7854863" algn="ctr" rotWithShape="0">
              <a:srgbClr val="808080">
                <a:alpha val="50000"/>
              </a:srgbClr>
            </a:outerShdw>
          </a:effectLst>
        </p:spPr>
      </p:pic>
      <p:pic>
        <p:nvPicPr>
          <p:cNvPr id="32773" name="Εικόνα 7"/>
          <p:cNvPicPr>
            <a:picLocks noChangeAspect="1"/>
          </p:cNvPicPr>
          <p:nvPr/>
        </p:nvPicPr>
        <p:blipFill>
          <a:blip r:embed="rId5"/>
          <a:srcRect/>
          <a:stretch>
            <a:fillRect/>
          </a:stretch>
        </p:blipFill>
        <p:spPr bwMode="auto">
          <a:xfrm>
            <a:off x="107950" y="6015038"/>
            <a:ext cx="725488" cy="704850"/>
          </a:xfrm>
          <a:prstGeom prst="rect">
            <a:avLst/>
          </a:prstGeom>
          <a:noFill/>
          <a:ln w="9525">
            <a:noFill/>
            <a:miter lim="800000"/>
            <a:headEnd/>
            <a:tailEnd/>
          </a:ln>
        </p:spPr>
      </p:pic>
      <p:pic>
        <p:nvPicPr>
          <p:cNvPr id="32774" name="Picture 2" descr="FIG1"/>
          <p:cNvPicPr>
            <a:picLocks noChangeAspect="1" noChangeArrowheads="1"/>
          </p:cNvPicPr>
          <p:nvPr/>
        </p:nvPicPr>
        <p:blipFill>
          <a:blip r:embed="rId6"/>
          <a:srcRect/>
          <a:stretch>
            <a:fillRect/>
          </a:stretch>
        </p:blipFill>
        <p:spPr bwMode="auto">
          <a:xfrm>
            <a:off x="0" y="3500438"/>
            <a:ext cx="2376488" cy="3357562"/>
          </a:xfrm>
          <a:prstGeom prst="rect">
            <a:avLst/>
          </a:prstGeom>
          <a:noFill/>
          <a:ln w="9525">
            <a:noFill/>
            <a:miter lim="800000"/>
            <a:headEnd/>
            <a:tailEnd/>
          </a:ln>
        </p:spPr>
      </p:pic>
      <p:sp>
        <p:nvSpPr>
          <p:cNvPr id="32775" name="Text Box 2"/>
          <p:cNvSpPr txBox="1">
            <a:spLocks noChangeArrowheads="1"/>
          </p:cNvSpPr>
          <p:nvPr/>
        </p:nvSpPr>
        <p:spPr bwMode="auto">
          <a:xfrm>
            <a:off x="142875" y="0"/>
            <a:ext cx="8643938" cy="400050"/>
          </a:xfrm>
          <a:prstGeom prst="rect">
            <a:avLst/>
          </a:prstGeom>
          <a:noFill/>
          <a:ln w="9525">
            <a:noFill/>
            <a:miter lim="800000"/>
            <a:headEnd/>
            <a:tailEnd/>
          </a:ln>
        </p:spPr>
        <p:txBody>
          <a:bodyPr>
            <a:spAutoFit/>
          </a:bodyPr>
          <a:lstStyle/>
          <a:p>
            <a:r>
              <a:rPr lang="el-GR" sz="2000">
                <a:solidFill>
                  <a:schemeClr val="bg1"/>
                </a:solidFill>
              </a:rPr>
              <a:t>ΧΑΡΤΟΓΡΑΦΗΣΗ ΕΝΑΣΒΕΣΤΩΜΕΝΩΝ ΡΟΔΟΦΥΚΩΝ (ΤΡΑΓΑΝΑ) </a:t>
            </a:r>
          </a:p>
        </p:txBody>
      </p:sp>
      <p:sp>
        <p:nvSpPr>
          <p:cNvPr id="32776" name="Rectangle 3"/>
          <p:cNvSpPr>
            <a:spLocks noChangeArrowheads="1"/>
          </p:cNvSpPr>
          <p:nvPr/>
        </p:nvSpPr>
        <p:spPr bwMode="auto">
          <a:xfrm>
            <a:off x="1000125" y="500063"/>
            <a:ext cx="7346950" cy="366712"/>
          </a:xfrm>
          <a:prstGeom prst="rect">
            <a:avLst/>
          </a:prstGeom>
          <a:noFill/>
          <a:ln w="9525">
            <a:noFill/>
            <a:miter lim="800000"/>
            <a:headEnd/>
            <a:tailEnd/>
          </a:ln>
        </p:spPr>
        <p:txBody>
          <a:bodyPr wrap="none" anchor="ctr">
            <a:spAutoFit/>
          </a:bodyPr>
          <a:lstStyle/>
          <a:p>
            <a:pPr algn="l"/>
            <a:r>
              <a:rPr lang="en-US">
                <a:solidFill>
                  <a:srgbClr val="FF9900"/>
                </a:solidFill>
              </a:rPr>
              <a:t>1967/2006 Regulation protecting coralligène in the Mediterranean Sea</a:t>
            </a:r>
            <a:r>
              <a:rPr lang="el-GR">
                <a:solidFill>
                  <a:srgbClr val="FF9900"/>
                </a:solidFill>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9 - Εικόνα" descr="3d_PP8.jpg"/>
          <p:cNvPicPr>
            <a:picLocks noChangeAspect="1"/>
          </p:cNvPicPr>
          <p:nvPr/>
        </p:nvPicPr>
        <p:blipFill>
          <a:blip r:embed="rId3"/>
          <a:srcRect/>
          <a:stretch>
            <a:fillRect/>
          </a:stretch>
        </p:blipFill>
        <p:spPr bwMode="auto">
          <a:xfrm>
            <a:off x="0" y="0"/>
            <a:ext cx="7716838" cy="6858000"/>
          </a:xfrm>
          <a:prstGeom prst="rect">
            <a:avLst/>
          </a:prstGeom>
          <a:noFill/>
          <a:ln w="9525">
            <a:noFill/>
            <a:miter lim="800000"/>
            <a:headEnd/>
            <a:tailEnd/>
          </a:ln>
        </p:spPr>
      </p:pic>
      <p:sp>
        <p:nvSpPr>
          <p:cNvPr id="50179" name="Text Box 6"/>
          <p:cNvSpPr txBox="1">
            <a:spLocks noChangeArrowheads="1"/>
          </p:cNvSpPr>
          <p:nvPr/>
        </p:nvSpPr>
        <p:spPr bwMode="auto">
          <a:xfrm>
            <a:off x="6659563" y="188913"/>
            <a:ext cx="2301875" cy="400050"/>
          </a:xfrm>
          <a:prstGeom prst="rect">
            <a:avLst/>
          </a:prstGeom>
          <a:solidFill>
            <a:srgbClr val="00FFFF"/>
          </a:solidFill>
          <a:ln w="9525">
            <a:noFill/>
            <a:miter lim="800000"/>
            <a:headEnd/>
            <a:tailEnd/>
          </a:ln>
        </p:spPr>
        <p:txBody>
          <a:bodyPr wrap="none">
            <a:spAutoFit/>
          </a:bodyPr>
          <a:lstStyle/>
          <a:p>
            <a:pPr algn="l">
              <a:spcBef>
                <a:spcPct val="50000"/>
              </a:spcBef>
            </a:pPr>
            <a:r>
              <a:rPr lang="el-GR" sz="2000" b="1">
                <a:cs typeface="Arial" charset="0"/>
              </a:rPr>
              <a:t>331</a:t>
            </a:r>
            <a:r>
              <a:rPr lang="en-US" sz="2000" b="1">
                <a:cs typeface="Arial" charset="0"/>
              </a:rPr>
              <a:t>BC</a:t>
            </a:r>
            <a:r>
              <a:rPr lang="el-GR" sz="2000" b="1">
                <a:cs typeface="Arial" charset="0"/>
              </a:rPr>
              <a:t> (</a:t>
            </a:r>
            <a:r>
              <a:rPr lang="en-US" sz="2000" b="1">
                <a:cs typeface="Arial" charset="0"/>
              </a:rPr>
              <a:t>~</a:t>
            </a:r>
            <a:r>
              <a:rPr lang="el-GR" sz="2000" b="1">
                <a:cs typeface="Arial" charset="0"/>
              </a:rPr>
              <a:t>2300</a:t>
            </a:r>
            <a:r>
              <a:rPr lang="en-US" sz="2000" b="1">
                <a:cs typeface="Arial" charset="0"/>
              </a:rPr>
              <a:t>BP</a:t>
            </a:r>
            <a:r>
              <a:rPr lang="el-GR" sz="2000" b="1">
                <a:cs typeface="Arial" charset="0"/>
              </a:rPr>
              <a:t>)</a:t>
            </a:r>
            <a:endParaRPr lang="en-US" sz="2000" b="1">
              <a:cs typeface="Arial" charset="0"/>
            </a:endParaRPr>
          </a:p>
        </p:txBody>
      </p:sp>
      <p:sp>
        <p:nvSpPr>
          <p:cNvPr id="50180" name="Text Box 8"/>
          <p:cNvSpPr txBox="1">
            <a:spLocks noChangeArrowheads="1"/>
          </p:cNvSpPr>
          <p:nvPr/>
        </p:nvSpPr>
        <p:spPr bwMode="auto">
          <a:xfrm>
            <a:off x="4067175" y="188913"/>
            <a:ext cx="2592388" cy="366712"/>
          </a:xfrm>
          <a:prstGeom prst="rect">
            <a:avLst/>
          </a:prstGeom>
          <a:noFill/>
          <a:ln w="9525">
            <a:noFill/>
            <a:miter lim="800000"/>
            <a:headEnd/>
            <a:tailEnd/>
          </a:ln>
        </p:spPr>
        <p:txBody>
          <a:bodyPr>
            <a:spAutoFit/>
          </a:bodyPr>
          <a:lstStyle/>
          <a:p>
            <a:pPr algn="l"/>
            <a:r>
              <a:rPr lang="el-GR" b="1">
                <a:solidFill>
                  <a:schemeClr val="bg1"/>
                </a:solidFill>
                <a:cs typeface="Arial" charset="0"/>
              </a:rPr>
              <a:t>Καταβύθιση 8 μέτρων</a:t>
            </a:r>
          </a:p>
        </p:txBody>
      </p:sp>
      <p:pic>
        <p:nvPicPr>
          <p:cNvPr id="50181" name="Εικόνα 7"/>
          <p:cNvPicPr>
            <a:picLocks noChangeAspect="1"/>
          </p:cNvPicPr>
          <p:nvPr/>
        </p:nvPicPr>
        <p:blipFill>
          <a:blip r:embed="rId4"/>
          <a:srcRect/>
          <a:stretch>
            <a:fillRect/>
          </a:stretch>
        </p:blipFill>
        <p:spPr bwMode="auto">
          <a:xfrm>
            <a:off x="107950" y="6130925"/>
            <a:ext cx="606425" cy="588963"/>
          </a:xfrm>
          <a:prstGeom prst="rect">
            <a:avLst/>
          </a:prstGeom>
          <a:noFill/>
          <a:ln w="9525">
            <a:noFill/>
            <a:miter lim="800000"/>
            <a:headEnd/>
            <a:tailEnd/>
          </a:ln>
        </p:spPr>
      </p:pic>
      <p:sp>
        <p:nvSpPr>
          <p:cNvPr id="50182" name="5 - TextBox"/>
          <p:cNvSpPr txBox="1">
            <a:spLocks noChangeArrowheads="1"/>
          </p:cNvSpPr>
          <p:nvPr/>
        </p:nvSpPr>
        <p:spPr bwMode="auto">
          <a:xfrm>
            <a:off x="7643813" y="6215063"/>
            <a:ext cx="1357312" cy="276225"/>
          </a:xfrm>
          <a:prstGeom prst="rect">
            <a:avLst/>
          </a:prstGeom>
          <a:noFill/>
          <a:ln w="9525">
            <a:noFill/>
            <a:miter lim="800000"/>
            <a:headEnd/>
            <a:tailEnd/>
          </a:ln>
        </p:spPr>
        <p:txBody>
          <a:bodyPr>
            <a:spAutoFit/>
          </a:bodyPr>
          <a:lstStyle/>
          <a:p>
            <a:r>
              <a:rPr lang="el-GR" sz="1200"/>
              <a:t>Χάλαρη, 2008</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3 - Θέση αριθμού διαφάνειας"/>
          <p:cNvSpPr>
            <a:spLocks noGrp="1"/>
          </p:cNvSpPr>
          <p:nvPr>
            <p:ph type="sldNum" sz="quarter" idx="12"/>
          </p:nvPr>
        </p:nvSpPr>
        <p:spPr>
          <a:noFill/>
        </p:spPr>
        <p:txBody>
          <a:bodyPr/>
          <a:lstStyle/>
          <a:p>
            <a:fld id="{E213F205-E47A-4E64-A12C-230ED5748EC4}" type="slidenum">
              <a:rPr lang="el-GR" smtClean="0"/>
              <a:pPr/>
              <a:t>22</a:t>
            </a:fld>
            <a:endParaRPr lang="el-GR" smtClean="0"/>
          </a:p>
        </p:txBody>
      </p:sp>
      <p:sp>
        <p:nvSpPr>
          <p:cNvPr id="51203" name="1 - Τίτλος"/>
          <p:cNvSpPr>
            <a:spLocks noGrp="1"/>
          </p:cNvSpPr>
          <p:nvPr>
            <p:ph type="title"/>
          </p:nvPr>
        </p:nvSpPr>
        <p:spPr/>
        <p:txBody>
          <a:bodyPr/>
          <a:lstStyle/>
          <a:p>
            <a:r>
              <a:rPr lang="el-GR" dirty="0" smtClean="0">
                <a:latin typeface="Calibri" pitchFamily="34" charset="0"/>
              </a:rPr>
              <a:t>Αναφορές</a:t>
            </a:r>
          </a:p>
        </p:txBody>
      </p:sp>
      <p:pic>
        <p:nvPicPr>
          <p:cNvPr id="51204" name="Εικόνα 8"/>
          <p:cNvPicPr>
            <a:picLocks noChangeAspect="1"/>
          </p:cNvPicPr>
          <p:nvPr/>
        </p:nvPicPr>
        <p:blipFill>
          <a:blip r:embed="rId2"/>
          <a:srcRect/>
          <a:stretch>
            <a:fillRect/>
          </a:stretch>
        </p:blipFill>
        <p:spPr bwMode="auto">
          <a:xfrm>
            <a:off x="107950" y="6015038"/>
            <a:ext cx="725488" cy="704850"/>
          </a:xfrm>
          <a:prstGeom prst="rect">
            <a:avLst/>
          </a:prstGeom>
          <a:noFill/>
          <a:ln w="9525">
            <a:noFill/>
            <a:miter lim="800000"/>
            <a:headEnd/>
            <a:tailEnd/>
          </a:ln>
        </p:spPr>
      </p:pic>
      <p:sp>
        <p:nvSpPr>
          <p:cNvPr id="51205" name="6 - Θέση περιεχομένου"/>
          <p:cNvSpPr>
            <a:spLocks noGrp="1"/>
          </p:cNvSpPr>
          <p:nvPr>
            <p:ph idx="1"/>
          </p:nvPr>
        </p:nvSpPr>
        <p:spPr/>
        <p:txBody>
          <a:bodyPr/>
          <a:lstStyle/>
          <a:p>
            <a:pPr marL="0" indent="0">
              <a:buNone/>
            </a:pPr>
            <a:r>
              <a:rPr lang="el-GR" sz="1400" dirty="0" err="1" smtClean="0">
                <a:latin typeface="Calibri" pitchFamily="34" charset="0"/>
              </a:rPr>
              <a:t>Στεφάτος</a:t>
            </a:r>
            <a:r>
              <a:rPr lang="el-GR" sz="1400" dirty="0" smtClean="0">
                <a:latin typeface="Calibri" pitchFamily="34" charset="0"/>
              </a:rPr>
              <a:t> Α., 2005. Μελέτη ιζηματογενών διεργασιών και τεκτονικών δομών στον κορινθιακό κόλπο με τη χρήση γεωφυσικών μεθόδων. </a:t>
            </a:r>
            <a:r>
              <a:rPr lang="en-US" sz="1400" dirty="0" err="1" smtClean="0">
                <a:latin typeface="Calibri" pitchFamily="34" charset="0"/>
              </a:rPr>
              <a:t>Διδακτορική</a:t>
            </a:r>
            <a:r>
              <a:rPr lang="en-US" sz="1400" dirty="0" smtClean="0">
                <a:latin typeface="Calibri" pitchFamily="34" charset="0"/>
              </a:rPr>
              <a:t> </a:t>
            </a:r>
            <a:r>
              <a:rPr lang="en-US" sz="1400" dirty="0" err="1" smtClean="0">
                <a:latin typeface="Calibri" pitchFamily="34" charset="0"/>
              </a:rPr>
              <a:t>Διατριβή</a:t>
            </a:r>
            <a:r>
              <a:rPr lang="en-US" sz="1400" dirty="0" smtClean="0">
                <a:latin typeface="Calibri" pitchFamily="34" charset="0"/>
              </a:rPr>
              <a:t>. Τμήμα </a:t>
            </a:r>
            <a:r>
              <a:rPr lang="en-US" sz="1400" dirty="0" err="1" smtClean="0">
                <a:latin typeface="Calibri" pitchFamily="34" charset="0"/>
              </a:rPr>
              <a:t>Γεωλογίας</a:t>
            </a:r>
            <a:r>
              <a:rPr lang="en-US" sz="1400" dirty="0" smtClean="0">
                <a:latin typeface="Calibri" pitchFamily="34" charset="0"/>
              </a:rPr>
              <a:t>, </a:t>
            </a:r>
            <a:r>
              <a:rPr lang="en-US" sz="1400" dirty="0" err="1" smtClean="0">
                <a:latin typeface="Calibri" pitchFamily="34" charset="0"/>
              </a:rPr>
              <a:t>Πανεπιστήμιο</a:t>
            </a:r>
            <a:r>
              <a:rPr lang="en-US" sz="1400" dirty="0" smtClean="0">
                <a:latin typeface="Calibri" pitchFamily="34" charset="0"/>
              </a:rPr>
              <a:t> </a:t>
            </a:r>
            <a:r>
              <a:rPr lang="en-US" sz="1400" dirty="0" err="1" smtClean="0">
                <a:latin typeface="Calibri" pitchFamily="34" charset="0"/>
              </a:rPr>
              <a:t>Πατρών</a:t>
            </a:r>
            <a:r>
              <a:rPr lang="en-US" sz="1400" dirty="0" smtClean="0">
                <a:latin typeface="Calibri" pitchFamily="34" charset="0"/>
              </a:rPr>
              <a:t>.</a:t>
            </a:r>
            <a:endParaRPr lang="el-GR" sz="1400" dirty="0" smtClean="0">
              <a:latin typeface="Calibri" pitchFamily="34" charset="0"/>
            </a:endParaRPr>
          </a:p>
          <a:p>
            <a:pPr marL="0" indent="0">
              <a:buNone/>
            </a:pPr>
            <a:r>
              <a:rPr lang="el-GR" sz="1400" dirty="0" err="1" smtClean="0">
                <a:latin typeface="Calibri" pitchFamily="34" charset="0"/>
              </a:rPr>
              <a:t>Χριστοδουλου</a:t>
            </a:r>
            <a:r>
              <a:rPr lang="el-GR" sz="1400" dirty="0" smtClean="0">
                <a:latin typeface="Calibri" pitchFamily="34" charset="0"/>
              </a:rPr>
              <a:t> Δ., 2010. Γεωφυσική, </a:t>
            </a:r>
            <a:r>
              <a:rPr lang="el-GR" sz="1400" dirty="0" err="1" smtClean="0">
                <a:latin typeface="Calibri" pitchFamily="34" charset="0"/>
              </a:rPr>
              <a:t>ιζηματολογική</a:t>
            </a:r>
            <a:r>
              <a:rPr lang="el-GR" sz="1400" dirty="0" smtClean="0">
                <a:latin typeface="Calibri" pitchFamily="34" charset="0"/>
              </a:rPr>
              <a:t> μελέτη – τηλεμετρική παρακολούθηση ενεργών κρατήρων διαφυγής ρευστών σε σεισμογενείς περιοχές.’ </a:t>
            </a:r>
            <a:r>
              <a:rPr lang="en-US" sz="1400" dirty="0" err="1" smtClean="0">
                <a:latin typeface="Calibri" pitchFamily="34" charset="0"/>
              </a:rPr>
              <a:t>Διδακτορική</a:t>
            </a:r>
            <a:r>
              <a:rPr lang="en-US" sz="1400" dirty="0" smtClean="0">
                <a:latin typeface="Calibri" pitchFamily="34" charset="0"/>
              </a:rPr>
              <a:t> </a:t>
            </a:r>
            <a:r>
              <a:rPr lang="en-US" sz="1400" dirty="0" err="1" smtClean="0">
                <a:latin typeface="Calibri" pitchFamily="34" charset="0"/>
              </a:rPr>
              <a:t>Διατριβή</a:t>
            </a:r>
            <a:r>
              <a:rPr lang="en-US" sz="1400" dirty="0" smtClean="0">
                <a:latin typeface="Calibri" pitchFamily="34" charset="0"/>
              </a:rPr>
              <a:t>. Τμήμα </a:t>
            </a:r>
            <a:r>
              <a:rPr lang="en-US" sz="1400" dirty="0" err="1" smtClean="0">
                <a:latin typeface="Calibri" pitchFamily="34" charset="0"/>
              </a:rPr>
              <a:t>Γεωλογίας</a:t>
            </a:r>
            <a:r>
              <a:rPr lang="en-US" sz="1400" dirty="0" smtClean="0">
                <a:latin typeface="Calibri" pitchFamily="34" charset="0"/>
              </a:rPr>
              <a:t>, </a:t>
            </a:r>
            <a:r>
              <a:rPr lang="en-US" sz="1400" dirty="0" err="1" smtClean="0">
                <a:latin typeface="Calibri" pitchFamily="34" charset="0"/>
              </a:rPr>
              <a:t>Πανεπιστήμιο</a:t>
            </a:r>
            <a:r>
              <a:rPr lang="en-US" sz="1400" dirty="0" smtClean="0">
                <a:latin typeface="Calibri" pitchFamily="34" charset="0"/>
              </a:rPr>
              <a:t> </a:t>
            </a:r>
            <a:r>
              <a:rPr lang="en-US" sz="1400" dirty="0" err="1" smtClean="0">
                <a:latin typeface="Calibri" pitchFamily="34" charset="0"/>
              </a:rPr>
              <a:t>Πατρών</a:t>
            </a:r>
            <a:r>
              <a:rPr lang="en-US" sz="1400" dirty="0" smtClean="0">
                <a:latin typeface="Calibri" pitchFamily="34" charset="0"/>
              </a:rPr>
              <a:t>.</a:t>
            </a:r>
            <a:endParaRPr lang="el-GR" sz="1400" dirty="0" smtClean="0">
              <a:latin typeface="Calibri" pitchFamily="34" charset="0"/>
            </a:endParaRPr>
          </a:p>
          <a:p>
            <a:pPr marL="0" indent="0">
              <a:buNone/>
            </a:pPr>
            <a:r>
              <a:rPr lang="el-GR" sz="1400" dirty="0" smtClean="0">
                <a:latin typeface="Calibri" pitchFamily="34" charset="0"/>
              </a:rPr>
              <a:t>Χάλαρη Α., 2008. Ανάπλαση του φυσικού περιβάλλοντος της παράκτιας ζώνης της ελληνιστικής Αλεξάνδρειας (Αιγύπτου), με τη χρήση θαλάσσιων γεωφυσικών μεθόδων και γεωγραφικών συστημάτων πληροφοριών. </a:t>
            </a:r>
            <a:r>
              <a:rPr lang="en-US" sz="1400" dirty="0" err="1" smtClean="0">
                <a:latin typeface="Calibri" pitchFamily="34" charset="0"/>
              </a:rPr>
              <a:t>Διδακτορική</a:t>
            </a:r>
            <a:r>
              <a:rPr lang="en-US" sz="1400" dirty="0" smtClean="0">
                <a:latin typeface="Calibri" pitchFamily="34" charset="0"/>
              </a:rPr>
              <a:t> </a:t>
            </a:r>
            <a:r>
              <a:rPr lang="en-US" sz="1400" dirty="0" err="1" smtClean="0">
                <a:latin typeface="Calibri" pitchFamily="34" charset="0"/>
              </a:rPr>
              <a:t>Διατριβή</a:t>
            </a:r>
            <a:r>
              <a:rPr lang="en-US" sz="1400" dirty="0" smtClean="0">
                <a:latin typeface="Calibri" pitchFamily="34" charset="0"/>
              </a:rPr>
              <a:t>. Τμήμα </a:t>
            </a:r>
            <a:r>
              <a:rPr lang="en-US" sz="1400" dirty="0" err="1" smtClean="0">
                <a:latin typeface="Calibri" pitchFamily="34" charset="0"/>
              </a:rPr>
              <a:t>Γεωλογίας</a:t>
            </a:r>
            <a:r>
              <a:rPr lang="en-US" sz="1400" dirty="0" smtClean="0">
                <a:latin typeface="Calibri" pitchFamily="34" charset="0"/>
              </a:rPr>
              <a:t>, </a:t>
            </a:r>
            <a:r>
              <a:rPr lang="en-US" sz="1400" dirty="0" err="1" smtClean="0">
                <a:latin typeface="Calibri" pitchFamily="34" charset="0"/>
              </a:rPr>
              <a:t>Πανεπιστήμιο</a:t>
            </a:r>
            <a:r>
              <a:rPr lang="en-US" sz="1400" dirty="0" smtClean="0">
                <a:latin typeface="Calibri" pitchFamily="34" charset="0"/>
              </a:rPr>
              <a:t> </a:t>
            </a:r>
            <a:r>
              <a:rPr lang="en-US" sz="1400" dirty="0" err="1" smtClean="0">
                <a:latin typeface="Calibri" pitchFamily="34" charset="0"/>
              </a:rPr>
              <a:t>Πατρών</a:t>
            </a:r>
            <a:r>
              <a:rPr lang="en-US" sz="1400" dirty="0" smtClean="0">
                <a:latin typeface="Calibri" pitchFamily="34" charset="0"/>
              </a:rPr>
              <a:t>.</a:t>
            </a:r>
            <a:endParaRPr lang="el-GR" sz="1400" dirty="0" smtClean="0">
              <a:latin typeface="Calibri" pitchFamily="34" charset="0"/>
            </a:endParaRPr>
          </a:p>
          <a:p>
            <a:pPr marL="0" indent="0">
              <a:buNone/>
            </a:pPr>
            <a:r>
              <a:rPr lang="el-GR" sz="1400" dirty="0" smtClean="0">
                <a:latin typeface="Calibri" pitchFamily="34" charset="0"/>
              </a:rPr>
              <a:t>Ιατρού Μ., 2013. Ωκεανογραφικές - γεωμορφολογικές έρευνες στον κεντρικό Κορινθιακό κόλπο σε σχέση με την διασπορά μεταλλευτικών αποβλήτων ερυθράς ιλύος. </a:t>
            </a:r>
            <a:r>
              <a:rPr lang="en-US" sz="1400" dirty="0" err="1" smtClean="0">
                <a:latin typeface="Calibri" pitchFamily="34" charset="0"/>
              </a:rPr>
              <a:t>Διδακτορική</a:t>
            </a:r>
            <a:r>
              <a:rPr lang="en-US" sz="1400" dirty="0" smtClean="0">
                <a:latin typeface="Calibri" pitchFamily="34" charset="0"/>
              </a:rPr>
              <a:t> </a:t>
            </a:r>
            <a:r>
              <a:rPr lang="en-US" sz="1400" dirty="0" err="1" smtClean="0">
                <a:latin typeface="Calibri" pitchFamily="34" charset="0"/>
              </a:rPr>
              <a:t>Διατριβή</a:t>
            </a:r>
            <a:r>
              <a:rPr lang="en-US" sz="1400" dirty="0" smtClean="0">
                <a:latin typeface="Calibri" pitchFamily="34" charset="0"/>
              </a:rPr>
              <a:t>. Τμήμα </a:t>
            </a:r>
            <a:r>
              <a:rPr lang="en-US" sz="1400" dirty="0" err="1" smtClean="0">
                <a:latin typeface="Calibri" pitchFamily="34" charset="0"/>
              </a:rPr>
              <a:t>Γεωλογίας</a:t>
            </a:r>
            <a:r>
              <a:rPr lang="en-US" sz="1400" dirty="0" smtClean="0">
                <a:latin typeface="Calibri" pitchFamily="34" charset="0"/>
              </a:rPr>
              <a:t>, </a:t>
            </a:r>
            <a:r>
              <a:rPr lang="en-US" sz="1400" dirty="0" err="1" smtClean="0">
                <a:latin typeface="Calibri" pitchFamily="34" charset="0"/>
              </a:rPr>
              <a:t>Πανεπιστήμιο</a:t>
            </a:r>
            <a:r>
              <a:rPr lang="en-US" sz="1400" dirty="0" smtClean="0">
                <a:latin typeface="Calibri" pitchFamily="34" charset="0"/>
              </a:rPr>
              <a:t> </a:t>
            </a:r>
            <a:r>
              <a:rPr lang="en-US" sz="1400" dirty="0" err="1" smtClean="0">
                <a:latin typeface="Calibri" pitchFamily="34" charset="0"/>
              </a:rPr>
              <a:t>Πατρών</a:t>
            </a:r>
            <a:r>
              <a:rPr lang="en-US" sz="1400" dirty="0" smtClean="0">
                <a:latin typeface="Calibri" pitchFamily="34" charset="0"/>
              </a:rPr>
              <a:t>.</a:t>
            </a:r>
            <a:endParaRPr lang="el-GR" sz="1400" dirty="0" smtClean="0">
              <a:latin typeface="Calibri" pitchFamily="34" charset="0"/>
            </a:endParaRPr>
          </a:p>
          <a:p>
            <a:endParaRPr lang="el-GR" sz="14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 Θέση αριθμού διαφάνειας"/>
          <p:cNvSpPr>
            <a:spLocks noGrp="1"/>
          </p:cNvSpPr>
          <p:nvPr>
            <p:ph type="sldNum" sz="quarter" idx="12"/>
          </p:nvPr>
        </p:nvSpPr>
        <p:spPr>
          <a:noFill/>
        </p:spPr>
        <p:txBody>
          <a:bodyPr/>
          <a:lstStyle/>
          <a:p>
            <a:fld id="{F4D0446F-C66C-4096-A4A4-2FCE714F6310}" type="slidenum">
              <a:rPr lang="el-GR" smtClean="0"/>
              <a:pPr/>
              <a:t>23</a:t>
            </a:fld>
            <a:endParaRPr lang="el-GR" smtClean="0"/>
          </a:p>
        </p:txBody>
      </p:sp>
      <p:sp>
        <p:nvSpPr>
          <p:cNvPr id="52227" name="1 - Τίτλος"/>
          <p:cNvSpPr>
            <a:spLocks noGrp="1"/>
          </p:cNvSpPr>
          <p:nvPr>
            <p:ph type="title"/>
          </p:nvPr>
        </p:nvSpPr>
        <p:spPr/>
        <p:txBody>
          <a:bodyPr/>
          <a:lstStyle/>
          <a:p>
            <a:r>
              <a:rPr lang="el-GR" smtClean="0">
                <a:latin typeface="Calibri" pitchFamily="34" charset="0"/>
              </a:rPr>
              <a:t>Σημείωμα Αναφοράς</a:t>
            </a:r>
          </a:p>
        </p:txBody>
      </p:sp>
      <p:sp>
        <p:nvSpPr>
          <p:cNvPr id="52228" name="2 - Θέση περιεχομένου"/>
          <p:cNvSpPr>
            <a:spLocks noGrp="1"/>
          </p:cNvSpPr>
          <p:nvPr>
            <p:ph idx="1"/>
          </p:nvPr>
        </p:nvSpPr>
        <p:spPr>
          <a:xfrm>
            <a:off x="463550" y="1557338"/>
            <a:ext cx="8229600" cy="4525962"/>
          </a:xfrm>
        </p:spPr>
        <p:txBody>
          <a:bodyPr anchor="ctr"/>
          <a:lstStyle/>
          <a:p>
            <a:pPr eaLnBrk="1" hangingPunct="1">
              <a:spcBef>
                <a:spcPts val="1200"/>
              </a:spcBef>
              <a:buFontTx/>
              <a:buNone/>
            </a:pPr>
            <a:r>
              <a:rPr lang="el-GR" smtClean="0"/>
              <a:t>   </a:t>
            </a:r>
            <a:r>
              <a:rPr lang="el-GR" sz="2800" smtClean="0">
                <a:latin typeface="Calibri" pitchFamily="34" charset="0"/>
              </a:rPr>
              <a:t>Copyright, Πανεπιστήμιο Πατρών, Τμήμα Γεωλογίας, Γιώργος Παπαθεοδώρου. «Τηλεπισκόπηση στο Θαλάσσιο Περιβάλλον». Έκδοση: 1.0. Πάτρα 2015. Διαθέσιμο από τη δικτυακή διεύθυνση: </a:t>
            </a:r>
            <a:r>
              <a:rPr lang="en-US" sz="2800" smtClean="0">
                <a:latin typeface="Calibri" pitchFamily="34" charset="0"/>
                <a:hlinkClick r:id="rId2"/>
              </a:rPr>
              <a:t>https://eclass.upatras.gr/courses/GEO346/</a:t>
            </a:r>
            <a:endParaRPr lang="el-GR" sz="2800" smtClean="0">
              <a:latin typeface="Calibri" pitchFamily="34" charset="0"/>
            </a:endParaRPr>
          </a:p>
          <a:p>
            <a:pPr eaLnBrk="1" hangingPunct="1">
              <a:spcBef>
                <a:spcPts val="1200"/>
              </a:spcBef>
              <a:buFontTx/>
              <a:buNone/>
            </a:pPr>
            <a:endParaRPr lang="el-GR" sz="2800" smtClean="0"/>
          </a:p>
        </p:txBody>
      </p:sp>
      <p:pic>
        <p:nvPicPr>
          <p:cNvPr id="52229" name="Εικόνα 8"/>
          <p:cNvPicPr>
            <a:picLocks noChangeAspect="1"/>
          </p:cNvPicPr>
          <p:nvPr/>
        </p:nvPicPr>
        <p:blipFill>
          <a:blip r:embed="rId3"/>
          <a:srcRect/>
          <a:stretch>
            <a:fillRect/>
          </a:stretch>
        </p:blipFill>
        <p:spPr bwMode="auto">
          <a:xfrm>
            <a:off x="107950" y="6015038"/>
            <a:ext cx="725488" cy="7048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 Θέση αριθμού διαφάνειας"/>
          <p:cNvSpPr>
            <a:spLocks noGrp="1"/>
          </p:cNvSpPr>
          <p:nvPr>
            <p:ph type="sldNum" sz="quarter" idx="12"/>
          </p:nvPr>
        </p:nvSpPr>
        <p:spPr>
          <a:noFill/>
        </p:spPr>
        <p:txBody>
          <a:bodyPr/>
          <a:lstStyle/>
          <a:p>
            <a:fld id="{DEB7E089-AF04-411F-916F-FDA822BABB52}" type="slidenum">
              <a:rPr lang="el-GR" smtClean="0"/>
              <a:pPr/>
              <a:t>24</a:t>
            </a:fld>
            <a:endParaRPr lang="el-GR" smtClean="0"/>
          </a:p>
        </p:txBody>
      </p:sp>
      <p:sp>
        <p:nvSpPr>
          <p:cNvPr id="7" name="1 - Τίτλος"/>
          <p:cNvSpPr txBox="1">
            <a:spLocks/>
          </p:cNvSpPr>
          <p:nvPr/>
        </p:nvSpPr>
        <p:spPr bwMode="auto">
          <a:xfrm>
            <a:off x="571500" y="285750"/>
            <a:ext cx="8229600" cy="1143000"/>
          </a:xfrm>
          <a:prstGeom prst="rect">
            <a:avLst/>
          </a:prstGeom>
          <a:noFill/>
          <a:ln>
            <a:noFill/>
          </a:ln>
          <a:extLst>
            <a:ext uri="{909E8E84-426E-40DD-AFC4-6F175D3DCCD1}"/>
            <a:ext uri="{91240B29-F687-4F45-9708-019B960494DF}"/>
          </a:extLst>
        </p:spPr>
        <p:txBody>
          <a:bodyPr anchor="ctr"/>
          <a:lstStyle/>
          <a:p>
            <a:pPr eaLnBrk="0" hangingPunct="0">
              <a:defRPr/>
            </a:pPr>
            <a:r>
              <a:rPr lang="el-GR" sz="4400" kern="0" dirty="0">
                <a:solidFill>
                  <a:schemeClr val="tx2"/>
                </a:solidFill>
                <a:latin typeface="+mj-lt"/>
                <a:ea typeface="+mj-ea"/>
                <a:cs typeface="+mj-cs"/>
              </a:rPr>
              <a:t>Αναφορές</a:t>
            </a:r>
          </a:p>
        </p:txBody>
      </p:sp>
      <p:sp>
        <p:nvSpPr>
          <p:cNvPr id="53252" name="6 - Ορθογώνιο"/>
          <p:cNvSpPr>
            <a:spLocks noChangeArrowheads="1"/>
          </p:cNvSpPr>
          <p:nvPr/>
        </p:nvSpPr>
        <p:spPr bwMode="auto">
          <a:xfrm>
            <a:off x="381000" y="3573463"/>
            <a:ext cx="8382000" cy="1630362"/>
          </a:xfrm>
          <a:prstGeom prst="rect">
            <a:avLst/>
          </a:prstGeom>
          <a:noFill/>
          <a:ln w="9525">
            <a:noFill/>
            <a:miter lim="800000"/>
            <a:headEnd/>
            <a:tailEnd/>
          </a:ln>
        </p:spPr>
        <p:txBody>
          <a:bodyPr>
            <a:spAutoFit/>
          </a:bodyPr>
          <a:lstStyle/>
          <a:p>
            <a:pPr>
              <a:buFontTx/>
              <a:buChar char="•"/>
            </a:pPr>
            <a:r>
              <a:rPr lang="el-GR" sz="2000">
                <a:latin typeface="Calibri" pitchFamily="34" charset="0"/>
              </a:rPr>
              <a:t>Τα σχήματα και οι πίνακες (χωρίς αναφορές) έχουν δημιουργηθεί από τους διδάσκοντες του μαθήματος, την ερευνητική ομάδα του Εργαστηρίου Θαλάσσιας Γεωλογίας και Φυσικής Ωκεανογραφίας, Τμ. Γεωλογίας, Παν. Πατρών και την Τμηματική Ομάδα Εργασίας και διατίθενται με την άδεια CC BYNC-ΝD 4.0.</a:t>
            </a:r>
          </a:p>
        </p:txBody>
      </p:sp>
      <p:sp>
        <p:nvSpPr>
          <p:cNvPr id="53253" name="Text Box 7"/>
          <p:cNvSpPr txBox="1">
            <a:spLocks noChangeArrowheads="1"/>
          </p:cNvSpPr>
          <p:nvPr/>
        </p:nvSpPr>
        <p:spPr bwMode="auto">
          <a:xfrm>
            <a:off x="379413" y="1844675"/>
            <a:ext cx="8153400" cy="1785938"/>
          </a:xfrm>
          <a:prstGeom prst="rect">
            <a:avLst/>
          </a:prstGeom>
          <a:noFill/>
          <a:ln w="9525">
            <a:noFill/>
            <a:miter lim="800000"/>
            <a:headEnd/>
            <a:tailEnd/>
          </a:ln>
        </p:spPr>
        <p:txBody>
          <a:bodyPr>
            <a:spAutoFit/>
          </a:bodyPr>
          <a:lstStyle/>
          <a:p>
            <a:pPr>
              <a:spcBef>
                <a:spcPct val="20000"/>
              </a:spcBef>
              <a:buFontTx/>
              <a:buChar char="•"/>
            </a:pPr>
            <a:r>
              <a:rPr lang="el-GR" sz="2000">
                <a:latin typeface="Calibri" pitchFamily="34" charset="0"/>
              </a:rPr>
              <a:t> Όλες οι φωτογραφίες (χωρίς αναφορές) της παρουσίασης προέρχονται από προσωπικό αρχείο του διδάσκοντα</a:t>
            </a:r>
            <a:r>
              <a:rPr lang="en-GB" sz="2000">
                <a:latin typeface="Calibri" pitchFamily="34" charset="0"/>
              </a:rPr>
              <a:t> </a:t>
            </a:r>
            <a:r>
              <a:rPr lang="el-GR" sz="2000">
                <a:latin typeface="Calibri" pitchFamily="34" charset="0"/>
              </a:rPr>
              <a:t>και του Εργαστηρίου Θαλάσσιας Γεωλογίας και Φυσικής Ωκεανογραφίας, Τμ. Γεωλογίας, Παν. Πατρών και διατίθενται με την άδεια CC BY-NC-ΝD 4.0.</a:t>
            </a:r>
          </a:p>
          <a:p>
            <a:pPr>
              <a:spcBef>
                <a:spcPct val="50000"/>
              </a:spcBef>
              <a:buFontTx/>
              <a:buChar char="•"/>
            </a:pPr>
            <a:endParaRPr lang="en-US" sz="2000">
              <a:latin typeface="Calibri" pitchFamily="34" charset="0"/>
            </a:endParaRPr>
          </a:p>
        </p:txBody>
      </p:sp>
      <p:pic>
        <p:nvPicPr>
          <p:cNvPr id="53254" name="Εικόνα 7"/>
          <p:cNvPicPr>
            <a:picLocks noChangeAspect="1"/>
          </p:cNvPicPr>
          <p:nvPr/>
        </p:nvPicPr>
        <p:blipFill>
          <a:blip r:embed="rId2"/>
          <a:srcRect/>
          <a:stretch>
            <a:fillRect/>
          </a:stretch>
        </p:blipFill>
        <p:spPr bwMode="auto">
          <a:xfrm>
            <a:off x="107950" y="6015038"/>
            <a:ext cx="725488" cy="704850"/>
          </a:xfrm>
          <a:prstGeom prst="rect">
            <a:avLst/>
          </a:prstGeom>
          <a:noFill/>
          <a:ln w="9525">
            <a:noFill/>
            <a:miter lim="800000"/>
            <a:headEnd/>
            <a:tailEnd/>
          </a:ln>
        </p:spPr>
      </p:pic>
      <p:pic>
        <p:nvPicPr>
          <p:cNvPr id="53255" name="Picture 8" descr="C:\Documents and Settings\User\Επιφάνεια εργασίας\ANOIKTAMATHIMATAFINAL\Final_EDIT\BYNCND.png"/>
          <p:cNvPicPr>
            <a:picLocks noChangeAspect="1" noChangeArrowheads="1"/>
          </p:cNvPicPr>
          <p:nvPr/>
        </p:nvPicPr>
        <p:blipFill>
          <a:blip r:embed="rId3"/>
          <a:srcRect/>
          <a:stretch>
            <a:fillRect/>
          </a:stretch>
        </p:blipFill>
        <p:spPr bwMode="auto">
          <a:xfrm>
            <a:off x="4000500" y="5357813"/>
            <a:ext cx="1216025" cy="4286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 Θέση αριθμού διαφάνειας"/>
          <p:cNvSpPr>
            <a:spLocks noGrp="1"/>
          </p:cNvSpPr>
          <p:nvPr>
            <p:ph type="sldNum" sz="quarter" idx="12"/>
          </p:nvPr>
        </p:nvSpPr>
        <p:spPr>
          <a:noFill/>
        </p:spPr>
        <p:txBody>
          <a:bodyPr/>
          <a:lstStyle/>
          <a:p>
            <a:fld id="{14B7D186-7CFF-4B40-A03F-494EBBD34D15}" type="slidenum">
              <a:rPr lang="el-GR" smtClean="0"/>
              <a:pPr/>
              <a:t>3</a:t>
            </a:fld>
            <a:endParaRPr lang="el-GR" smtClean="0"/>
          </a:p>
        </p:txBody>
      </p:sp>
      <p:sp>
        <p:nvSpPr>
          <p:cNvPr id="4099" name="Title 1"/>
          <p:cNvSpPr>
            <a:spLocks noGrp="1"/>
          </p:cNvSpPr>
          <p:nvPr>
            <p:ph type="title"/>
          </p:nvPr>
        </p:nvSpPr>
        <p:spPr/>
        <p:txBody>
          <a:bodyPr/>
          <a:lstStyle/>
          <a:p>
            <a:r>
              <a:rPr lang="el-GR" smtClean="0"/>
              <a:t>Χρηματοδότηση</a:t>
            </a:r>
          </a:p>
        </p:txBody>
      </p:sp>
      <p:sp>
        <p:nvSpPr>
          <p:cNvPr id="4100" name="Content Placeholder 2"/>
          <p:cNvSpPr>
            <a:spLocks noGrp="1"/>
          </p:cNvSpPr>
          <p:nvPr>
            <p:ph idx="1"/>
          </p:nvPr>
        </p:nvSpPr>
        <p:spPr>
          <a:xfrm>
            <a:off x="457200" y="1341438"/>
            <a:ext cx="8229600" cy="4525962"/>
          </a:xfrm>
        </p:spPr>
        <p:txBody>
          <a:bodyPr/>
          <a:lstStyle/>
          <a:p>
            <a:r>
              <a:rPr lang="el-GR" sz="2000" smtClean="0"/>
              <a:t>Το παρόν εκπαιδευτικό υλικό έχει αναπτυχθεί στ</a:t>
            </a:r>
            <a:r>
              <a:rPr lang="en-US" sz="2000" smtClean="0"/>
              <a:t>o</a:t>
            </a:r>
            <a:r>
              <a:rPr lang="el-GR" sz="2000" smtClean="0"/>
              <a:t> πλαίσι</a:t>
            </a:r>
            <a:r>
              <a:rPr lang="en-US" sz="2000" smtClean="0"/>
              <a:t>o</a:t>
            </a:r>
            <a:r>
              <a:rPr lang="el-GR" sz="2000" smtClean="0"/>
              <a:t> του εκπαιδευτικού έργου του διδάσκοντα.</a:t>
            </a:r>
            <a:endParaRPr lang="en-US" sz="2000" smtClean="0"/>
          </a:p>
          <a:p>
            <a:r>
              <a:rPr lang="el-GR" sz="2000" smtClean="0"/>
              <a:t>Το έργο «</a:t>
            </a:r>
            <a:r>
              <a:rPr lang="el-GR" sz="2000" b="1" smtClean="0"/>
              <a:t>Ανοικτά Ακαδημαϊκά Μαθήματα στο Πανεπιστήμιο Αθηνών</a:t>
            </a:r>
            <a:r>
              <a:rPr lang="el-GR" sz="2000" smtClean="0"/>
              <a:t>» έχει χρηματοδοτήσει μόνο την αναδιαμόρφωση του εκπαιδευτικού υλικού. </a:t>
            </a:r>
            <a:endParaRPr lang="en-US" sz="2000" smtClean="0"/>
          </a:p>
          <a:p>
            <a:r>
              <a:rPr 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101" name="Picture 6" descr="Λογότυπο Επιχειρησιακού Προγράμματος Εκπαίδευση και Δια βίου Μάθηση"/>
          <p:cNvPicPr>
            <a:picLocks noChangeAspect="1"/>
          </p:cNvPicPr>
          <p:nvPr/>
        </p:nvPicPr>
        <p:blipFill>
          <a:blip r:embed="rId2"/>
          <a:srcRect/>
          <a:stretch>
            <a:fillRect/>
          </a:stretch>
        </p:blipFill>
        <p:spPr bwMode="auto">
          <a:xfrm>
            <a:off x="1619250" y="4652963"/>
            <a:ext cx="5502275" cy="1387475"/>
          </a:xfrm>
          <a:prstGeom prst="rect">
            <a:avLst/>
          </a:prstGeom>
          <a:noFill/>
          <a:ln w="9525">
            <a:noFill/>
            <a:miter lim="800000"/>
            <a:headEnd/>
            <a:tailEnd/>
          </a:ln>
        </p:spPr>
      </p:pic>
      <p:sp>
        <p:nvSpPr>
          <p:cNvPr id="8" name="Ορθογώνιο 4"/>
          <p:cNvSpPr/>
          <p:nvPr/>
        </p:nvSpPr>
        <p:spPr>
          <a:xfrm>
            <a:off x="107950" y="6237288"/>
            <a:ext cx="355600" cy="576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9" name="Ορθογώνιο 5"/>
          <p:cNvSpPr/>
          <p:nvPr/>
        </p:nvSpPr>
        <p:spPr>
          <a:xfrm>
            <a:off x="463550" y="6453188"/>
            <a:ext cx="8069263"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pic>
        <p:nvPicPr>
          <p:cNvPr id="4104" name="Εικόνα 7"/>
          <p:cNvPicPr>
            <a:picLocks noChangeAspect="1"/>
          </p:cNvPicPr>
          <p:nvPr/>
        </p:nvPicPr>
        <p:blipFill>
          <a:blip r:embed="rId3"/>
          <a:srcRect/>
          <a:stretch>
            <a:fillRect/>
          </a:stretch>
        </p:blipFill>
        <p:spPr bwMode="auto">
          <a:xfrm>
            <a:off x="107950" y="6015038"/>
            <a:ext cx="725488" cy="7048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vlcsnap-258767"/>
          <p:cNvPicPr>
            <a:picLocks noChangeAspect="1" noChangeArrowheads="1"/>
          </p:cNvPicPr>
          <p:nvPr>
            <p:ph type="body" idx="1"/>
          </p:nvPr>
        </p:nvPicPr>
        <p:blipFill>
          <a:blip r:embed="rId2"/>
          <a:srcRect/>
          <a:stretch>
            <a:fillRect/>
          </a:stretch>
        </p:blipFill>
        <p:spPr>
          <a:xfrm>
            <a:off x="323850" y="333375"/>
            <a:ext cx="4221163" cy="3167063"/>
          </a:xfrm>
          <a:noFill/>
        </p:spPr>
      </p:pic>
      <p:pic>
        <p:nvPicPr>
          <p:cNvPr id="33795" name="Picture 3" descr="Papatheodorou_fig2"/>
          <p:cNvPicPr>
            <a:picLocks noChangeAspect="1" noChangeArrowheads="1"/>
          </p:cNvPicPr>
          <p:nvPr/>
        </p:nvPicPr>
        <p:blipFill>
          <a:blip r:embed="rId3"/>
          <a:srcRect/>
          <a:stretch>
            <a:fillRect/>
          </a:stretch>
        </p:blipFill>
        <p:spPr bwMode="auto">
          <a:xfrm>
            <a:off x="4356100" y="3194050"/>
            <a:ext cx="4578350" cy="3433763"/>
          </a:xfrm>
          <a:prstGeom prst="rect">
            <a:avLst/>
          </a:prstGeom>
          <a:noFill/>
          <a:ln w="9525">
            <a:noFill/>
            <a:miter lim="800000"/>
            <a:headEnd/>
            <a:tailEnd/>
          </a:ln>
        </p:spPr>
      </p:pic>
      <p:pic>
        <p:nvPicPr>
          <p:cNvPr id="33796" name="Εικόνα 7"/>
          <p:cNvPicPr>
            <a:picLocks noChangeAspect="1"/>
          </p:cNvPicPr>
          <p:nvPr/>
        </p:nvPicPr>
        <p:blipFill>
          <a:blip r:embed="rId4"/>
          <a:srcRect/>
          <a:stretch>
            <a:fillRect/>
          </a:stretch>
        </p:blipFill>
        <p:spPr bwMode="auto">
          <a:xfrm>
            <a:off x="107950" y="6015038"/>
            <a:ext cx="725488" cy="704850"/>
          </a:xfrm>
          <a:prstGeom prst="rect">
            <a:avLst/>
          </a:prstGeom>
          <a:noFill/>
          <a:ln w="9525">
            <a:noFill/>
            <a:miter lim="800000"/>
            <a:headEnd/>
            <a:tailEnd/>
          </a:ln>
        </p:spPr>
      </p:pic>
      <p:pic>
        <p:nvPicPr>
          <p:cNvPr id="33797" name="Picture 4" descr="FIG10"/>
          <p:cNvPicPr>
            <a:picLocks noChangeAspect="1" noChangeArrowheads="1"/>
          </p:cNvPicPr>
          <p:nvPr/>
        </p:nvPicPr>
        <p:blipFill>
          <a:blip r:embed="rId5"/>
          <a:srcRect/>
          <a:stretch>
            <a:fillRect/>
          </a:stretch>
        </p:blipFill>
        <p:spPr bwMode="auto">
          <a:xfrm>
            <a:off x="571500" y="3643313"/>
            <a:ext cx="3654425" cy="2895600"/>
          </a:xfrm>
          <a:prstGeom prst="rect">
            <a:avLst/>
          </a:prstGeom>
          <a:noFill/>
          <a:ln w="9525">
            <a:noFill/>
            <a:miter lim="800000"/>
            <a:headEnd/>
            <a:tailEnd/>
          </a:ln>
        </p:spPr>
      </p:pic>
      <p:pic>
        <p:nvPicPr>
          <p:cNvPr id="33798" name="Picture 5" descr="Fig7_LR"/>
          <p:cNvPicPr>
            <a:picLocks noChangeAspect="1" noChangeArrowheads="1"/>
          </p:cNvPicPr>
          <p:nvPr/>
        </p:nvPicPr>
        <p:blipFill>
          <a:blip r:embed="rId6"/>
          <a:srcRect/>
          <a:stretch>
            <a:fillRect/>
          </a:stretch>
        </p:blipFill>
        <p:spPr bwMode="auto">
          <a:xfrm>
            <a:off x="5929313" y="571500"/>
            <a:ext cx="2646362" cy="1811338"/>
          </a:xfrm>
          <a:prstGeom prst="rect">
            <a:avLst/>
          </a:prstGeom>
          <a:noFill/>
          <a:ln w="9525">
            <a:noFill/>
            <a:miter lim="800000"/>
            <a:headEnd/>
            <a:tailEnd/>
          </a:ln>
        </p:spPr>
      </p:pic>
      <p:sp>
        <p:nvSpPr>
          <p:cNvPr id="33799" name="6 - TextBox"/>
          <p:cNvSpPr txBox="1">
            <a:spLocks noChangeArrowheads="1"/>
          </p:cNvSpPr>
          <p:nvPr/>
        </p:nvSpPr>
        <p:spPr bwMode="auto">
          <a:xfrm>
            <a:off x="4929188" y="2786063"/>
            <a:ext cx="1928812" cy="276225"/>
          </a:xfrm>
          <a:prstGeom prst="rect">
            <a:avLst/>
          </a:prstGeom>
          <a:noFill/>
          <a:ln w="9525">
            <a:noFill/>
            <a:miter lim="800000"/>
            <a:headEnd/>
            <a:tailEnd/>
          </a:ln>
        </p:spPr>
        <p:txBody>
          <a:bodyPr>
            <a:spAutoFit/>
          </a:bodyPr>
          <a:lstStyle/>
          <a:p>
            <a:r>
              <a:rPr lang="en-GB" sz="1200"/>
              <a:t>Georgiadis et al., 2009</a:t>
            </a:r>
            <a:endParaRPr lang="el-G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srcRect/>
          <a:stretch>
            <a:fillRect/>
          </a:stretch>
        </p:blipFill>
        <p:spPr bwMode="auto">
          <a:xfrm>
            <a:off x="4786313" y="2500313"/>
            <a:ext cx="3851275" cy="3548062"/>
          </a:xfrm>
          <a:prstGeom prst="rect">
            <a:avLst/>
          </a:prstGeom>
          <a:noFill/>
          <a:ln w="9525" algn="ctr">
            <a:noFill/>
            <a:miter lim="800000"/>
            <a:headEnd/>
            <a:tailEnd/>
          </a:ln>
        </p:spPr>
      </p:pic>
      <p:sp>
        <p:nvSpPr>
          <p:cNvPr id="34819" name="Text Box 6"/>
          <p:cNvSpPr txBox="1">
            <a:spLocks noChangeArrowheads="1"/>
          </p:cNvSpPr>
          <p:nvPr/>
        </p:nvSpPr>
        <p:spPr bwMode="auto">
          <a:xfrm>
            <a:off x="0" y="3000375"/>
            <a:ext cx="4357688" cy="1384300"/>
          </a:xfrm>
          <a:prstGeom prst="rect">
            <a:avLst/>
          </a:prstGeom>
          <a:noFill/>
          <a:ln w="9525" algn="ctr">
            <a:noFill/>
            <a:miter lim="800000"/>
            <a:headEnd/>
            <a:tailEnd/>
          </a:ln>
        </p:spPr>
        <p:txBody>
          <a:bodyPr>
            <a:spAutoFit/>
          </a:bodyPr>
          <a:lstStyle/>
          <a:p>
            <a:r>
              <a:rPr lang="el-GR" b="1">
                <a:solidFill>
                  <a:srgbClr val="0099CC"/>
                </a:solidFill>
              </a:rPr>
              <a:t>Υποξικά και ανοξικά θαλάσσια περιβάλλοντα</a:t>
            </a:r>
          </a:p>
          <a:p>
            <a:pPr>
              <a:buFontTx/>
              <a:buChar char="•"/>
            </a:pPr>
            <a:r>
              <a:rPr lang="el-GR" sz="1600">
                <a:solidFill>
                  <a:srgbClr val="0099CC"/>
                </a:solidFill>
              </a:rPr>
              <a:t>Αμβρακικός κόλπος</a:t>
            </a:r>
          </a:p>
          <a:p>
            <a:pPr>
              <a:buFontTx/>
              <a:buChar char="•"/>
            </a:pPr>
            <a:r>
              <a:rPr lang="el-GR" sz="1600">
                <a:solidFill>
                  <a:srgbClr val="0099CC"/>
                </a:solidFill>
              </a:rPr>
              <a:t>Λιμνοθάλασσα Αιτωλικού</a:t>
            </a:r>
          </a:p>
          <a:p>
            <a:pPr>
              <a:buFontTx/>
              <a:buChar char="•"/>
            </a:pPr>
            <a:r>
              <a:rPr lang="el-GR" sz="1600">
                <a:solidFill>
                  <a:srgbClr val="0099CC"/>
                </a:solidFill>
              </a:rPr>
              <a:t>Όρμος Κατακόλου</a:t>
            </a:r>
          </a:p>
        </p:txBody>
      </p:sp>
      <p:pic>
        <p:nvPicPr>
          <p:cNvPr id="34820" name="Picture 8"/>
          <p:cNvPicPr>
            <a:picLocks noChangeAspect="1" noChangeArrowheads="1"/>
          </p:cNvPicPr>
          <p:nvPr/>
        </p:nvPicPr>
        <p:blipFill>
          <a:blip r:embed="rId3"/>
          <a:srcRect/>
          <a:stretch>
            <a:fillRect/>
          </a:stretch>
        </p:blipFill>
        <p:spPr bwMode="auto">
          <a:xfrm>
            <a:off x="107950" y="1484313"/>
            <a:ext cx="3552825" cy="428625"/>
          </a:xfrm>
          <a:prstGeom prst="rect">
            <a:avLst/>
          </a:prstGeom>
          <a:noFill/>
          <a:ln w="9525" algn="ctr">
            <a:noFill/>
            <a:miter lim="800000"/>
            <a:headEnd/>
            <a:tailEnd/>
          </a:ln>
        </p:spPr>
      </p:pic>
      <p:pic>
        <p:nvPicPr>
          <p:cNvPr id="34821" name="Picture 9"/>
          <p:cNvPicPr>
            <a:picLocks noChangeAspect="1" noChangeArrowheads="1"/>
          </p:cNvPicPr>
          <p:nvPr/>
        </p:nvPicPr>
        <p:blipFill>
          <a:blip r:embed="rId4"/>
          <a:srcRect/>
          <a:stretch>
            <a:fillRect/>
          </a:stretch>
        </p:blipFill>
        <p:spPr bwMode="auto">
          <a:xfrm>
            <a:off x="3708400" y="1484313"/>
            <a:ext cx="3467100" cy="438150"/>
          </a:xfrm>
          <a:prstGeom prst="rect">
            <a:avLst/>
          </a:prstGeom>
          <a:noFill/>
          <a:ln w="9525" algn="ctr">
            <a:noFill/>
            <a:miter lim="800000"/>
            <a:headEnd/>
            <a:tailEnd/>
          </a:ln>
        </p:spPr>
      </p:pic>
      <p:pic>
        <p:nvPicPr>
          <p:cNvPr id="34822" name="Picture 10"/>
          <p:cNvPicPr>
            <a:picLocks noChangeAspect="1" noChangeArrowheads="1"/>
          </p:cNvPicPr>
          <p:nvPr/>
        </p:nvPicPr>
        <p:blipFill>
          <a:blip r:embed="rId5"/>
          <a:srcRect/>
          <a:stretch>
            <a:fillRect/>
          </a:stretch>
        </p:blipFill>
        <p:spPr bwMode="auto">
          <a:xfrm>
            <a:off x="357188" y="2071688"/>
            <a:ext cx="2943225" cy="428625"/>
          </a:xfrm>
          <a:prstGeom prst="rect">
            <a:avLst/>
          </a:prstGeom>
          <a:noFill/>
          <a:ln w="9525" algn="ctr">
            <a:noFill/>
            <a:miter lim="800000"/>
            <a:headEnd/>
            <a:tailEnd/>
          </a:ln>
        </p:spPr>
      </p:pic>
      <p:pic>
        <p:nvPicPr>
          <p:cNvPr id="34823" name="Εικόνα 7"/>
          <p:cNvPicPr>
            <a:picLocks noChangeAspect="1"/>
          </p:cNvPicPr>
          <p:nvPr/>
        </p:nvPicPr>
        <p:blipFill>
          <a:blip r:embed="rId6"/>
          <a:srcRect/>
          <a:stretch>
            <a:fillRect/>
          </a:stretch>
        </p:blipFill>
        <p:spPr bwMode="auto">
          <a:xfrm>
            <a:off x="107950" y="6015038"/>
            <a:ext cx="725488" cy="704850"/>
          </a:xfrm>
          <a:prstGeom prst="rect">
            <a:avLst/>
          </a:prstGeom>
          <a:noFill/>
          <a:ln w="9525">
            <a:noFill/>
            <a:miter lim="800000"/>
            <a:headEnd/>
            <a:tailEnd/>
          </a:ln>
        </p:spPr>
      </p:pic>
      <p:sp>
        <p:nvSpPr>
          <p:cNvPr id="34824" name="1 - Τίτλος"/>
          <p:cNvSpPr>
            <a:spLocks noGrp="1"/>
          </p:cNvSpPr>
          <p:nvPr>
            <p:ph type="title"/>
          </p:nvPr>
        </p:nvSpPr>
        <p:spPr>
          <a:xfrm>
            <a:off x="500063" y="357188"/>
            <a:ext cx="8229600" cy="1143000"/>
          </a:xfrm>
        </p:spPr>
        <p:txBody>
          <a:bodyPr/>
          <a:lstStyle/>
          <a:p>
            <a:pPr eaLnBrk="1" hangingPunct="1"/>
            <a:r>
              <a:rPr lang="el-GR" sz="3000" smtClean="0">
                <a:solidFill>
                  <a:schemeClr val="bg1"/>
                </a:solidFill>
              </a:rPr>
              <a:t>Ρύπανση Θαλασσών</a:t>
            </a:r>
            <a:br>
              <a:rPr lang="el-GR" sz="3000" smtClean="0">
                <a:solidFill>
                  <a:schemeClr val="bg1"/>
                </a:solidFill>
              </a:rPr>
            </a:br>
            <a:r>
              <a:rPr lang="el-GR" sz="3000" smtClean="0">
                <a:solidFill>
                  <a:schemeClr val="bg1"/>
                </a:solidFill>
              </a:rPr>
              <a:t>Υποβάθμιση θαλάσσιου περιβάλλοντος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3d+sections+plots_crop"/>
          <p:cNvPicPr>
            <a:picLocks noChangeAspect="1" noChangeArrowheads="1"/>
          </p:cNvPicPr>
          <p:nvPr/>
        </p:nvPicPr>
        <p:blipFill>
          <a:blip r:embed="rId2"/>
          <a:srcRect/>
          <a:stretch>
            <a:fillRect/>
          </a:stretch>
        </p:blipFill>
        <p:spPr bwMode="auto">
          <a:xfrm>
            <a:off x="323850" y="2492375"/>
            <a:ext cx="6902450" cy="4027488"/>
          </a:xfrm>
          <a:prstGeom prst="rect">
            <a:avLst/>
          </a:prstGeom>
          <a:noFill/>
          <a:ln w="9525">
            <a:noFill/>
            <a:miter lim="800000"/>
            <a:headEnd/>
            <a:tailEnd/>
          </a:ln>
        </p:spPr>
      </p:pic>
      <p:sp>
        <p:nvSpPr>
          <p:cNvPr id="35843" name="Text Box 5"/>
          <p:cNvSpPr txBox="1">
            <a:spLocks noChangeArrowheads="1"/>
          </p:cNvSpPr>
          <p:nvPr/>
        </p:nvSpPr>
        <p:spPr bwMode="auto">
          <a:xfrm>
            <a:off x="4643438" y="1143000"/>
            <a:ext cx="4257675" cy="427038"/>
          </a:xfrm>
          <a:prstGeom prst="rect">
            <a:avLst/>
          </a:prstGeom>
          <a:solidFill>
            <a:schemeClr val="accent1"/>
          </a:solidFill>
          <a:ln w="9525">
            <a:noFill/>
            <a:miter lim="800000"/>
            <a:headEnd/>
            <a:tailEnd/>
          </a:ln>
        </p:spPr>
        <p:txBody>
          <a:bodyPr wrap="none">
            <a:spAutoFit/>
          </a:bodyPr>
          <a:lstStyle/>
          <a:p>
            <a:pPr algn="l"/>
            <a:r>
              <a:rPr lang="el-GR" sz="1000">
                <a:solidFill>
                  <a:srgbClr val="0099CC"/>
                </a:solidFill>
                <a:latin typeface="Lucida Sans Unicode" pitchFamily="34" charset="0"/>
              </a:rPr>
              <a:t>περίπου</a:t>
            </a:r>
            <a:r>
              <a:rPr lang="en-US" sz="1000">
                <a:solidFill>
                  <a:srgbClr val="0099CC"/>
                </a:solidFill>
                <a:latin typeface="Lucida Sans Unicode" pitchFamily="34" charset="0"/>
              </a:rPr>
              <a:t> 217.5km</a:t>
            </a:r>
            <a:r>
              <a:rPr lang="en-US" sz="1000" baseline="30000">
                <a:solidFill>
                  <a:srgbClr val="0099CC"/>
                </a:solidFill>
                <a:latin typeface="Lucida Sans Unicode" pitchFamily="34" charset="0"/>
              </a:rPr>
              <a:t>2</a:t>
            </a:r>
            <a:r>
              <a:rPr lang="en-US" sz="1000">
                <a:solidFill>
                  <a:srgbClr val="0099CC"/>
                </a:solidFill>
                <a:latin typeface="Lucida Sans Unicode" pitchFamily="34" charset="0"/>
              </a:rPr>
              <a:t> </a:t>
            </a:r>
            <a:r>
              <a:rPr lang="el-GR" sz="1000">
                <a:solidFill>
                  <a:srgbClr val="0099CC"/>
                </a:solidFill>
                <a:latin typeface="Lucida Sans Unicode" pitchFamily="34" charset="0"/>
              </a:rPr>
              <a:t>από τα</a:t>
            </a:r>
            <a:r>
              <a:rPr lang="en-US" sz="1000">
                <a:solidFill>
                  <a:srgbClr val="0099CC"/>
                </a:solidFill>
                <a:latin typeface="Lucida Sans Unicode" pitchFamily="34" charset="0"/>
              </a:rPr>
              <a:t> 411.4km</a:t>
            </a:r>
            <a:r>
              <a:rPr lang="en-US" sz="1000" baseline="30000">
                <a:solidFill>
                  <a:srgbClr val="0099CC"/>
                </a:solidFill>
                <a:latin typeface="Lucida Sans Unicode" pitchFamily="34" charset="0"/>
              </a:rPr>
              <a:t>2</a:t>
            </a:r>
            <a:r>
              <a:rPr lang="en-US" sz="1000">
                <a:solidFill>
                  <a:srgbClr val="0099CC"/>
                </a:solidFill>
                <a:latin typeface="Lucida Sans Unicode" pitchFamily="34" charset="0"/>
              </a:rPr>
              <a:t> </a:t>
            </a:r>
            <a:r>
              <a:rPr lang="en-US" sz="1000" b="1">
                <a:solidFill>
                  <a:srgbClr val="0099CC"/>
                </a:solidFill>
                <a:latin typeface="Lucida Sans Unicode" pitchFamily="34" charset="0"/>
              </a:rPr>
              <a:t>(50% )</a:t>
            </a:r>
            <a:r>
              <a:rPr lang="en-US" sz="1000">
                <a:solidFill>
                  <a:srgbClr val="0099CC"/>
                </a:solidFill>
                <a:latin typeface="Lucida Sans Unicode" pitchFamily="34" charset="0"/>
              </a:rPr>
              <a:t> </a:t>
            </a:r>
          </a:p>
          <a:p>
            <a:pPr algn="l"/>
            <a:r>
              <a:rPr lang="el-GR" sz="1000">
                <a:solidFill>
                  <a:srgbClr val="0099CC"/>
                </a:solidFill>
                <a:latin typeface="Lucida Sans Unicode" pitchFamily="34" charset="0"/>
              </a:rPr>
              <a:t>περίπου</a:t>
            </a:r>
            <a:r>
              <a:rPr lang="en-US" sz="1000">
                <a:solidFill>
                  <a:srgbClr val="0099CC"/>
                </a:solidFill>
                <a:latin typeface="Lucida Sans Unicode" pitchFamily="34" charset="0"/>
              </a:rPr>
              <a:t> 2.9 ×109m</a:t>
            </a:r>
            <a:r>
              <a:rPr lang="en-US" sz="1000" baseline="30000">
                <a:solidFill>
                  <a:srgbClr val="0099CC"/>
                </a:solidFill>
                <a:latin typeface="Lucida Sans Unicode" pitchFamily="34" charset="0"/>
              </a:rPr>
              <a:t>3</a:t>
            </a:r>
            <a:r>
              <a:rPr lang="en-US" sz="1000">
                <a:solidFill>
                  <a:srgbClr val="0099CC"/>
                </a:solidFill>
                <a:latin typeface="Lucida Sans Unicode" pitchFamily="34" charset="0"/>
              </a:rPr>
              <a:t> </a:t>
            </a:r>
            <a:r>
              <a:rPr lang="el-GR" sz="1000">
                <a:solidFill>
                  <a:srgbClr val="0099CC"/>
                </a:solidFill>
                <a:latin typeface="Lucida Sans Unicode" pitchFamily="34" charset="0"/>
              </a:rPr>
              <a:t>υδάτινης στήλης από</a:t>
            </a:r>
            <a:r>
              <a:rPr lang="en-US" sz="1000">
                <a:solidFill>
                  <a:srgbClr val="0099CC"/>
                </a:solidFill>
                <a:latin typeface="Lucida Sans Unicode" pitchFamily="34" charset="0"/>
              </a:rPr>
              <a:t> 7.4×109m</a:t>
            </a:r>
            <a:r>
              <a:rPr lang="en-US" sz="1000" baseline="30000">
                <a:solidFill>
                  <a:srgbClr val="0099CC"/>
                </a:solidFill>
                <a:latin typeface="Lucida Sans Unicode" pitchFamily="34" charset="0"/>
              </a:rPr>
              <a:t>3</a:t>
            </a:r>
            <a:r>
              <a:rPr lang="el-GR" sz="1200">
                <a:solidFill>
                  <a:srgbClr val="0099CC"/>
                </a:solidFill>
                <a:latin typeface="Lucida Sans Unicode" pitchFamily="34" charset="0"/>
              </a:rPr>
              <a:t> </a:t>
            </a:r>
            <a:r>
              <a:rPr lang="en-US" sz="1000" b="1">
                <a:solidFill>
                  <a:srgbClr val="0099CC"/>
                </a:solidFill>
                <a:latin typeface="Lucida Sans Unicode" pitchFamily="34" charset="0"/>
              </a:rPr>
              <a:t>(28.5%)</a:t>
            </a:r>
            <a:r>
              <a:rPr lang="en-US" sz="1000">
                <a:solidFill>
                  <a:srgbClr val="0099CC"/>
                </a:solidFill>
                <a:latin typeface="Lucida Sans Unicode" pitchFamily="34" charset="0"/>
              </a:rPr>
              <a:t> </a:t>
            </a:r>
            <a:endParaRPr lang="el-GR" sz="1000">
              <a:solidFill>
                <a:srgbClr val="0099CC"/>
              </a:solidFill>
              <a:latin typeface="Lucida Sans Unicode" pitchFamily="34" charset="0"/>
            </a:endParaRPr>
          </a:p>
        </p:txBody>
      </p:sp>
      <p:pic>
        <p:nvPicPr>
          <p:cNvPr id="35844" name="Picture 6" descr="PDVD_164a"/>
          <p:cNvPicPr>
            <a:picLocks noChangeAspect="1" noChangeArrowheads="1"/>
          </p:cNvPicPr>
          <p:nvPr/>
        </p:nvPicPr>
        <p:blipFill>
          <a:blip r:embed="rId3"/>
          <a:srcRect/>
          <a:stretch>
            <a:fillRect/>
          </a:stretch>
        </p:blipFill>
        <p:spPr bwMode="auto">
          <a:xfrm>
            <a:off x="7308850" y="3716338"/>
            <a:ext cx="1719263" cy="1374775"/>
          </a:xfrm>
          <a:prstGeom prst="rect">
            <a:avLst/>
          </a:prstGeom>
          <a:noFill/>
          <a:ln w="9525">
            <a:noFill/>
            <a:miter lim="800000"/>
            <a:headEnd/>
            <a:tailEnd/>
          </a:ln>
        </p:spPr>
      </p:pic>
      <p:pic>
        <p:nvPicPr>
          <p:cNvPr id="35845" name="Picture 7" descr="PDVD_005a"/>
          <p:cNvPicPr>
            <a:picLocks noChangeAspect="1" noChangeArrowheads="1"/>
          </p:cNvPicPr>
          <p:nvPr/>
        </p:nvPicPr>
        <p:blipFill>
          <a:blip r:embed="rId4"/>
          <a:srcRect/>
          <a:stretch>
            <a:fillRect/>
          </a:stretch>
        </p:blipFill>
        <p:spPr bwMode="auto">
          <a:xfrm>
            <a:off x="7308850" y="5157788"/>
            <a:ext cx="1712913" cy="1293812"/>
          </a:xfrm>
          <a:prstGeom prst="rect">
            <a:avLst/>
          </a:prstGeom>
          <a:noFill/>
          <a:ln w="9525">
            <a:noFill/>
            <a:miter lim="800000"/>
            <a:headEnd/>
            <a:tailEnd/>
          </a:ln>
        </p:spPr>
      </p:pic>
      <p:pic>
        <p:nvPicPr>
          <p:cNvPr id="35846" name="Εικόνα 7"/>
          <p:cNvPicPr>
            <a:picLocks noChangeAspect="1"/>
          </p:cNvPicPr>
          <p:nvPr/>
        </p:nvPicPr>
        <p:blipFill>
          <a:blip r:embed="rId5"/>
          <a:srcRect/>
          <a:stretch>
            <a:fillRect/>
          </a:stretch>
        </p:blipFill>
        <p:spPr bwMode="auto">
          <a:xfrm>
            <a:off x="107950" y="6015038"/>
            <a:ext cx="725488"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fig1"/>
          <p:cNvPicPr>
            <a:picLocks noChangeAspect="1" noChangeArrowheads="1"/>
          </p:cNvPicPr>
          <p:nvPr/>
        </p:nvPicPr>
        <p:blipFill>
          <a:blip r:embed="rId2"/>
          <a:srcRect/>
          <a:stretch>
            <a:fillRect/>
          </a:stretch>
        </p:blipFill>
        <p:spPr bwMode="auto">
          <a:xfrm>
            <a:off x="250825" y="188913"/>
            <a:ext cx="2852738" cy="4032250"/>
          </a:xfrm>
          <a:prstGeom prst="rect">
            <a:avLst/>
          </a:prstGeom>
          <a:noFill/>
          <a:ln w="9525">
            <a:noFill/>
            <a:miter lim="800000"/>
            <a:headEnd/>
            <a:tailEnd/>
          </a:ln>
        </p:spPr>
      </p:pic>
      <p:pic>
        <p:nvPicPr>
          <p:cNvPr id="36867" name="Picture 6" descr="fig2"/>
          <p:cNvPicPr>
            <a:picLocks noChangeAspect="1" noChangeArrowheads="1"/>
          </p:cNvPicPr>
          <p:nvPr/>
        </p:nvPicPr>
        <p:blipFill>
          <a:blip r:embed="rId3"/>
          <a:srcRect/>
          <a:stretch>
            <a:fillRect/>
          </a:stretch>
        </p:blipFill>
        <p:spPr bwMode="auto">
          <a:xfrm>
            <a:off x="3203575" y="260350"/>
            <a:ext cx="5113338" cy="3956050"/>
          </a:xfrm>
          <a:prstGeom prst="rect">
            <a:avLst/>
          </a:prstGeom>
          <a:noFill/>
          <a:ln w="9525">
            <a:noFill/>
            <a:miter lim="800000"/>
            <a:headEnd/>
            <a:tailEnd/>
          </a:ln>
        </p:spPr>
      </p:pic>
      <p:graphicFrame>
        <p:nvGraphicFramePr>
          <p:cNvPr id="28902" name="Group 230"/>
          <p:cNvGraphicFramePr>
            <a:graphicFrameLocks noGrp="1"/>
          </p:cNvGraphicFramePr>
          <p:nvPr>
            <p:ph/>
          </p:nvPr>
        </p:nvGraphicFramePr>
        <p:xfrm>
          <a:off x="179388" y="4365625"/>
          <a:ext cx="8734425" cy="2248535"/>
        </p:xfrm>
        <a:graphic>
          <a:graphicData uri="http://schemas.openxmlformats.org/drawingml/2006/table">
            <a:tbl>
              <a:tblPr/>
              <a:tblGrid>
                <a:gridCol w="1947862"/>
                <a:gridCol w="969963"/>
                <a:gridCol w="969962"/>
                <a:gridCol w="968375"/>
                <a:gridCol w="1181100"/>
                <a:gridCol w="757238"/>
                <a:gridCol w="971550"/>
                <a:gridCol w="968375"/>
              </a:tblGrid>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1" i="0" u="none" strike="noStrike" cap="none" normalizeH="0" baseline="0" smtClean="0">
                        <a:ln>
                          <a:noFill/>
                        </a:ln>
                        <a:solidFill>
                          <a:schemeClr val="tx1"/>
                        </a:solidFill>
                        <a:effectLst/>
                        <a:latin typeface="Arial"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cs typeface="Times New Roman" pitchFamily="18" charset="0"/>
                        </a:rPr>
                        <a:t>Αs</a:t>
                      </a:r>
                      <a:endParaRPr kumimoji="0" lang="el-GR" sz="1400" b="1"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cs typeface="Times New Roman" pitchFamily="18" charset="0"/>
                        </a:rPr>
                        <a:t>Cd</a:t>
                      </a:r>
                      <a:endParaRPr kumimoji="0" lang="el-GR" sz="1400" b="1"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cs typeface="Times New Roman" pitchFamily="18" charset="0"/>
                        </a:rPr>
                        <a:t>Cr</a:t>
                      </a:r>
                      <a:endParaRPr kumimoji="0" lang="el-GR" sz="1400" b="1"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cs typeface="Times New Roman" pitchFamily="18" charset="0"/>
                        </a:rPr>
                        <a:t>Cu</a:t>
                      </a:r>
                      <a:endParaRPr kumimoji="0" lang="el-GR" sz="1400" b="1"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cs typeface="Times New Roman" pitchFamily="18" charset="0"/>
                        </a:rPr>
                        <a:t>Ni</a:t>
                      </a:r>
                      <a:endParaRPr kumimoji="0" lang="el-GR" sz="1400" b="1"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cs typeface="Times New Roman" pitchFamily="18" charset="0"/>
                        </a:rPr>
                        <a:t>Pb</a:t>
                      </a:r>
                      <a:endParaRPr kumimoji="0" lang="el-GR" sz="1400" b="1"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cs typeface="Times New Roman" pitchFamily="18" charset="0"/>
                        </a:rPr>
                        <a:t>Zn</a:t>
                      </a:r>
                      <a:endParaRPr kumimoji="0" lang="el-GR" sz="1400" b="1" i="0" u="none" strike="noStrike" cap="none" normalizeH="0" baseline="0" smtClean="0">
                        <a:ln>
                          <a:noFill/>
                        </a:ln>
                        <a:solidFill>
                          <a:schemeClr val="tx1"/>
                        </a:solidFill>
                        <a:effectLst/>
                        <a:latin typeface="Arial"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Λιμάνι Πάτρας</a:t>
                      </a:r>
                      <a:endParaRPr kumimoji="0" lang="el-GR" sz="1200" b="1" i="0" u="none" strike="noStrike" cap="none" normalizeH="0" baseline="0" smtClean="0">
                        <a:ln>
                          <a:noFill/>
                        </a:ln>
                        <a:solidFill>
                          <a:schemeClr val="tx1"/>
                        </a:solidFill>
                        <a:effectLst/>
                        <a:latin typeface="Arial"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4.16 - 13.20 (8.15)</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0.22 - 0.73 (0.33)</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180 – 230 (199.6)</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30 - 128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(59)</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56 - 140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(101)</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19 – 128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(37)</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55.2 - 343.0 (106)</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Πατραϊκός κόλπος</a:t>
                      </a:r>
                      <a:endParaRPr kumimoji="0" lang="el-GR" sz="1200" b="1"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(0.44)</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(145.0)</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(37.0)</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(18.0)</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(29.0)</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(261.0)</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Times New Roman" pitchFamily="18" charset="0"/>
                        </a:rPr>
                        <a:t>Sedime</a:t>
                      </a:r>
                      <a:r>
                        <a:rPr kumimoji="0" lang="en-US" sz="1200" b="1" i="0" u="none" strike="noStrike" cap="none" normalizeH="0" baseline="0" smtClean="0">
                          <a:ln>
                            <a:noFill/>
                          </a:ln>
                          <a:solidFill>
                            <a:schemeClr val="tx1"/>
                          </a:solidFill>
                          <a:effectLst/>
                          <a:latin typeface="Arial" charset="0"/>
                          <a:cs typeface="Times New Roman" pitchFamily="18" charset="0"/>
                        </a:rPr>
                        <a:t>n</a:t>
                      </a:r>
                      <a:r>
                        <a:rPr kumimoji="0" lang="en-GB" sz="1200" b="1" i="0" u="none" strike="noStrike" cap="none" normalizeH="0" baseline="0" smtClean="0">
                          <a:ln>
                            <a:noFill/>
                          </a:ln>
                          <a:solidFill>
                            <a:schemeClr val="tx1"/>
                          </a:solidFill>
                          <a:effectLst/>
                          <a:latin typeface="Arial" charset="0"/>
                          <a:cs typeface="Times New Roman" pitchFamily="18" charset="0"/>
                        </a:rPr>
                        <a:t>t Quality Guideline</a:t>
                      </a:r>
                      <a:endParaRPr kumimoji="0" lang="el-GR" sz="12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cs typeface="Times New Roman" pitchFamily="18" charset="0"/>
                        </a:rPr>
                        <a:t>(ERL – ERM)</a:t>
                      </a:r>
                      <a:endParaRPr kumimoji="0" lang="en-GB" sz="1200" b="1"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8.2 - 70</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1.2 - 9.6</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81 - 370</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34 - 270</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20.9 - 51.6</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46.7 - 218</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Arial" charset="0"/>
                          <a:cs typeface="Times New Roman" pitchFamily="18" charset="0"/>
                        </a:rPr>
                        <a:t>150 - 410</a:t>
                      </a:r>
                      <a:endParaRPr kumimoji="0" lang="el-GR" sz="1200" b="1"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2" name="Group 231"/>
          <p:cNvGrpSpPr>
            <a:grpSpLocks/>
          </p:cNvGrpSpPr>
          <p:nvPr/>
        </p:nvGrpSpPr>
        <p:grpSpPr bwMode="auto">
          <a:xfrm>
            <a:off x="7885113" y="115888"/>
            <a:ext cx="1008062" cy="981075"/>
            <a:chOff x="2200" y="1570"/>
            <a:chExt cx="1496" cy="1496"/>
          </a:xfrm>
        </p:grpSpPr>
        <p:sp>
          <p:nvSpPr>
            <p:cNvPr id="28904" name="Oval 232"/>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l-GR"/>
            </a:p>
          </p:txBody>
        </p:sp>
        <p:sp>
          <p:nvSpPr>
            <p:cNvPr id="28905" name="Oval 233"/>
            <p:cNvSpPr>
              <a:spLocks noChangeArrowheads="1"/>
            </p:cNvSpPr>
            <p:nvPr/>
          </p:nvSpPr>
          <p:spPr bwMode="gray">
            <a:xfrm>
              <a:off x="2200" y="1570"/>
              <a:ext cx="1496" cy="1496"/>
            </a:xfrm>
            <a:prstGeom prst="ellipse">
              <a:avLst/>
            </a:prstGeom>
            <a:gradFill rotWithShape="1">
              <a:gsLst>
                <a:gs pos="0">
                  <a:schemeClr val="hlink">
                    <a:gamma/>
                    <a:tint val="69804"/>
                    <a:invGamma/>
                  </a:schemeClr>
                </a:gs>
                <a:gs pos="100000">
                  <a:schemeClr val="hlink"/>
                </a:gs>
              </a:gsLst>
              <a:lin ang="2700000" scaled="1"/>
            </a:gradFill>
            <a:ln w="38100" algn="ctr">
              <a:noFill/>
              <a:round/>
              <a:headEnd/>
              <a:tailEnd/>
            </a:ln>
            <a:effectLst/>
          </p:spPr>
          <p:txBody>
            <a:bodyPr wrap="none" anchor="ctr">
              <a:spAutoFit/>
            </a:bodyPr>
            <a:lstStyle/>
            <a:p>
              <a:pPr>
                <a:defRPr/>
              </a:pPr>
              <a:endParaRPr lang="el-GR"/>
            </a:p>
          </p:txBody>
        </p:sp>
        <p:sp>
          <p:nvSpPr>
            <p:cNvPr id="28906" name="Oval 234"/>
            <p:cNvSpPr>
              <a:spLocks noChangeArrowheads="1"/>
            </p:cNvSpPr>
            <p:nvPr/>
          </p:nvSpPr>
          <p:spPr bwMode="gray">
            <a:xfrm>
              <a:off x="2299" y="1667"/>
              <a:ext cx="1298" cy="130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l-GR"/>
            </a:p>
          </p:txBody>
        </p:sp>
        <p:sp>
          <p:nvSpPr>
            <p:cNvPr id="28907" name="Oval 235"/>
            <p:cNvSpPr>
              <a:spLocks noChangeArrowheads="1"/>
            </p:cNvSpPr>
            <p:nvPr/>
          </p:nvSpPr>
          <p:spPr bwMode="gray">
            <a:xfrm>
              <a:off x="2299" y="1667"/>
              <a:ext cx="1298" cy="1302"/>
            </a:xfrm>
            <a:prstGeom prst="ellipse">
              <a:avLst/>
            </a:prstGeom>
            <a:gradFill rotWithShape="1">
              <a:gsLst>
                <a:gs pos="0">
                  <a:schemeClr val="hlink"/>
                </a:gs>
                <a:gs pos="100000">
                  <a:schemeClr val="hlink">
                    <a:gamma/>
                    <a:shade val="48627"/>
                    <a:invGamma/>
                  </a:schemeClr>
                </a:gs>
              </a:gsLst>
              <a:lin ang="2700000" scaled="1"/>
            </a:gradFill>
            <a:ln w="38100" algn="ctr">
              <a:noFill/>
              <a:round/>
              <a:headEnd/>
              <a:tailEnd/>
            </a:ln>
            <a:effectLst/>
          </p:spPr>
          <p:txBody>
            <a:bodyPr anchor="ctr">
              <a:spAutoFit/>
            </a:bodyPr>
            <a:lstStyle/>
            <a:p>
              <a:pPr>
                <a:defRPr/>
              </a:pPr>
              <a:endParaRPr lang="el-GR"/>
            </a:p>
          </p:txBody>
        </p:sp>
        <p:sp>
          <p:nvSpPr>
            <p:cNvPr id="28908" name="Oval 236"/>
            <p:cNvSpPr>
              <a:spLocks noChangeArrowheads="1"/>
            </p:cNvSpPr>
            <p:nvPr/>
          </p:nvSpPr>
          <p:spPr bwMode="gray">
            <a:xfrm>
              <a:off x="2363" y="1732"/>
              <a:ext cx="1171" cy="1172"/>
            </a:xfrm>
            <a:prstGeom prst="ellipse">
              <a:avLst/>
            </a:prstGeom>
            <a:gradFill rotWithShape="1">
              <a:gsLst>
                <a:gs pos="0">
                  <a:schemeClr val="hlink">
                    <a:gamma/>
                    <a:shade val="46275"/>
                    <a:invGamma/>
                  </a:schemeClr>
                </a:gs>
                <a:gs pos="100000">
                  <a:schemeClr val="hlink"/>
                </a:gs>
              </a:gsLst>
              <a:lin ang="5400000" scaled="1"/>
            </a:gradFill>
            <a:ln w="38100" algn="ctr">
              <a:noFill/>
              <a:round/>
              <a:headEnd/>
              <a:tailEnd/>
            </a:ln>
            <a:effectLst/>
          </p:spPr>
          <p:txBody>
            <a:bodyPr anchor="ctr">
              <a:spAutoFit/>
            </a:bodyPr>
            <a:lstStyle/>
            <a:p>
              <a:pPr>
                <a:defRPr/>
              </a:pPr>
              <a:endParaRPr lang="el-GR"/>
            </a:p>
          </p:txBody>
        </p:sp>
      </p:grpSp>
      <p:grpSp>
        <p:nvGrpSpPr>
          <p:cNvPr id="3" name="Group 237"/>
          <p:cNvGrpSpPr>
            <a:grpSpLocks/>
          </p:cNvGrpSpPr>
          <p:nvPr/>
        </p:nvGrpSpPr>
        <p:grpSpPr bwMode="auto">
          <a:xfrm>
            <a:off x="7812088" y="1196975"/>
            <a:ext cx="1079500" cy="1081088"/>
            <a:chOff x="2200" y="1570"/>
            <a:chExt cx="1496" cy="1496"/>
          </a:xfrm>
        </p:grpSpPr>
        <p:sp>
          <p:nvSpPr>
            <p:cNvPr id="28910" name="Oval 238"/>
            <p:cNvSpPr>
              <a:spLocks noChangeArrowheads="1"/>
            </p:cNvSpPr>
            <p:nvPr/>
          </p:nvSpPr>
          <p:spPr bwMode="gray">
            <a:xfrm>
              <a:off x="2200" y="1570"/>
              <a:ext cx="1496" cy="149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el-GR"/>
            </a:p>
          </p:txBody>
        </p:sp>
        <p:sp>
          <p:nvSpPr>
            <p:cNvPr id="36909" name="Oval 239"/>
            <p:cNvSpPr>
              <a:spLocks noChangeArrowheads="1"/>
            </p:cNvSpPr>
            <p:nvPr/>
          </p:nvSpPr>
          <p:spPr bwMode="gray">
            <a:xfrm>
              <a:off x="2200" y="1570"/>
              <a:ext cx="1496" cy="1496"/>
            </a:xfrm>
            <a:prstGeom prst="ellipse">
              <a:avLst/>
            </a:prstGeom>
            <a:solidFill>
              <a:srgbClr val="FFCC00"/>
            </a:solidFill>
            <a:ln w="38100" algn="ctr">
              <a:noFill/>
              <a:round/>
              <a:headEnd/>
              <a:tailEnd/>
            </a:ln>
          </p:spPr>
          <p:txBody>
            <a:bodyPr wrap="none" anchor="ctr">
              <a:spAutoFit/>
            </a:bodyPr>
            <a:lstStyle/>
            <a:p>
              <a:endParaRPr lang="el-GR"/>
            </a:p>
          </p:txBody>
        </p:sp>
        <p:sp>
          <p:nvSpPr>
            <p:cNvPr id="28912" name="Oval 240"/>
            <p:cNvSpPr>
              <a:spLocks noChangeArrowheads="1"/>
            </p:cNvSpPr>
            <p:nvPr/>
          </p:nvSpPr>
          <p:spPr bwMode="gray">
            <a:xfrm>
              <a:off x="2299" y="1669"/>
              <a:ext cx="1298" cy="1298"/>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el-GR"/>
            </a:p>
          </p:txBody>
        </p:sp>
        <p:sp>
          <p:nvSpPr>
            <p:cNvPr id="36911" name="Oval 241"/>
            <p:cNvSpPr>
              <a:spLocks noChangeArrowheads="1"/>
            </p:cNvSpPr>
            <p:nvPr/>
          </p:nvSpPr>
          <p:spPr bwMode="gray">
            <a:xfrm>
              <a:off x="2298" y="1668"/>
              <a:ext cx="1300" cy="1300"/>
            </a:xfrm>
            <a:prstGeom prst="ellipse">
              <a:avLst/>
            </a:prstGeom>
            <a:gradFill rotWithShape="1">
              <a:gsLst>
                <a:gs pos="0">
                  <a:srgbClr val="FF6600"/>
                </a:gs>
                <a:gs pos="100000">
                  <a:srgbClr val="762F00"/>
                </a:gs>
              </a:gsLst>
              <a:lin ang="0" scaled="1"/>
            </a:gradFill>
            <a:ln w="38100" algn="ctr">
              <a:noFill/>
              <a:round/>
              <a:headEnd/>
              <a:tailEnd/>
            </a:ln>
          </p:spPr>
          <p:txBody>
            <a:bodyPr anchor="ctr">
              <a:spAutoFit/>
            </a:bodyPr>
            <a:lstStyle/>
            <a:p>
              <a:endParaRPr lang="el-GR"/>
            </a:p>
          </p:txBody>
        </p:sp>
        <p:sp>
          <p:nvSpPr>
            <p:cNvPr id="36912" name="Oval 242"/>
            <p:cNvSpPr>
              <a:spLocks noChangeArrowheads="1"/>
            </p:cNvSpPr>
            <p:nvPr/>
          </p:nvSpPr>
          <p:spPr bwMode="gray">
            <a:xfrm>
              <a:off x="2363" y="1733"/>
              <a:ext cx="1170" cy="1170"/>
            </a:xfrm>
            <a:prstGeom prst="ellipse">
              <a:avLst/>
            </a:prstGeom>
            <a:gradFill rotWithShape="1">
              <a:gsLst>
                <a:gs pos="0">
                  <a:srgbClr val="764700"/>
                </a:gs>
                <a:gs pos="100000">
                  <a:srgbClr val="FF9900">
                    <a:alpha val="99001"/>
                  </a:srgbClr>
                </a:gs>
              </a:gsLst>
              <a:lin ang="5400000" scaled="1"/>
            </a:gradFill>
            <a:ln w="38100" algn="ctr">
              <a:noFill/>
              <a:round/>
              <a:headEnd/>
              <a:tailEnd/>
            </a:ln>
          </p:spPr>
          <p:txBody>
            <a:bodyPr anchor="ctr">
              <a:spAutoFit/>
            </a:bodyPr>
            <a:lstStyle/>
            <a:p>
              <a:endParaRPr lang="el-GR"/>
            </a:p>
          </p:txBody>
        </p:sp>
      </p:grpSp>
      <p:sp>
        <p:nvSpPr>
          <p:cNvPr id="36906" name="Text Box 243"/>
          <p:cNvSpPr txBox="1">
            <a:spLocks noChangeArrowheads="1"/>
          </p:cNvSpPr>
          <p:nvPr/>
        </p:nvSpPr>
        <p:spPr bwMode="auto">
          <a:xfrm>
            <a:off x="8027988" y="476250"/>
            <a:ext cx="698500" cy="214313"/>
          </a:xfrm>
          <a:prstGeom prst="rect">
            <a:avLst/>
          </a:prstGeom>
          <a:noFill/>
          <a:ln w="9525">
            <a:noFill/>
            <a:miter lim="800000"/>
            <a:headEnd/>
            <a:tailEnd/>
          </a:ln>
        </p:spPr>
        <p:txBody>
          <a:bodyPr wrap="none">
            <a:spAutoFit/>
          </a:bodyPr>
          <a:lstStyle/>
          <a:p>
            <a:r>
              <a:rPr lang="el-GR" sz="800" b="1">
                <a:solidFill>
                  <a:schemeClr val="bg1"/>
                </a:solidFill>
              </a:rPr>
              <a:t>ΕΘΑΓΕΦΩ</a:t>
            </a:r>
          </a:p>
        </p:txBody>
      </p:sp>
      <p:sp>
        <p:nvSpPr>
          <p:cNvPr id="36907" name="Rectangle 244"/>
          <p:cNvSpPr>
            <a:spLocks noChangeArrowheads="1"/>
          </p:cNvSpPr>
          <p:nvPr/>
        </p:nvSpPr>
        <p:spPr bwMode="auto">
          <a:xfrm>
            <a:off x="7740650" y="1511300"/>
            <a:ext cx="1223963" cy="501650"/>
          </a:xfrm>
          <a:prstGeom prst="rect">
            <a:avLst/>
          </a:prstGeom>
          <a:noFill/>
          <a:ln w="9525" algn="ctr">
            <a:noFill/>
            <a:miter lim="800000"/>
            <a:headEnd/>
            <a:tailEnd/>
          </a:ln>
        </p:spPr>
        <p:txBody>
          <a:bodyPr>
            <a:spAutoFit/>
          </a:bodyPr>
          <a:lstStyle/>
          <a:p>
            <a:r>
              <a:rPr lang="el-GR" sz="900" b="1"/>
              <a:t>Ραδιοενέργειας </a:t>
            </a:r>
          </a:p>
          <a:p>
            <a:r>
              <a:rPr lang="el-GR" sz="900" b="1"/>
              <a:t>Περιβάλλοντος</a:t>
            </a:r>
          </a:p>
          <a:p>
            <a:r>
              <a:rPr lang="el-GR" sz="900" b="1"/>
              <a:t>Τμήμα Χημείας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uvs080502-079"/>
          <p:cNvPicPr>
            <a:picLocks noChangeAspect="1" noChangeArrowheads="1"/>
          </p:cNvPicPr>
          <p:nvPr/>
        </p:nvPicPr>
        <p:blipFill>
          <a:blip r:embed="rId2"/>
          <a:srcRect/>
          <a:stretch>
            <a:fillRect/>
          </a:stretch>
        </p:blipFill>
        <p:spPr bwMode="auto">
          <a:xfrm>
            <a:off x="179388" y="5129213"/>
            <a:ext cx="1943100" cy="1549400"/>
          </a:xfrm>
          <a:prstGeom prst="rect">
            <a:avLst/>
          </a:prstGeom>
          <a:noFill/>
          <a:ln w="9525">
            <a:noFill/>
            <a:miter lim="800000"/>
            <a:headEnd/>
            <a:tailEnd/>
          </a:ln>
        </p:spPr>
      </p:pic>
      <p:pic>
        <p:nvPicPr>
          <p:cNvPr id="37891" name="Picture 3" descr="uvs080502-003"/>
          <p:cNvPicPr>
            <a:picLocks noChangeAspect="1" noChangeArrowheads="1"/>
          </p:cNvPicPr>
          <p:nvPr/>
        </p:nvPicPr>
        <p:blipFill>
          <a:blip r:embed="rId3"/>
          <a:srcRect/>
          <a:stretch>
            <a:fillRect/>
          </a:stretch>
        </p:blipFill>
        <p:spPr bwMode="auto">
          <a:xfrm>
            <a:off x="6084888" y="2708275"/>
            <a:ext cx="2879725" cy="2343150"/>
          </a:xfrm>
          <a:prstGeom prst="rect">
            <a:avLst/>
          </a:prstGeom>
          <a:noFill/>
          <a:ln w="9525">
            <a:noFill/>
            <a:miter lim="800000"/>
            <a:headEnd/>
            <a:tailEnd/>
          </a:ln>
        </p:spPr>
      </p:pic>
      <p:pic>
        <p:nvPicPr>
          <p:cNvPr id="37892" name="Picture 4" descr="uvs080502-017"/>
          <p:cNvPicPr>
            <a:picLocks noChangeAspect="1" noChangeArrowheads="1"/>
          </p:cNvPicPr>
          <p:nvPr/>
        </p:nvPicPr>
        <p:blipFill>
          <a:blip r:embed="rId4"/>
          <a:srcRect/>
          <a:stretch>
            <a:fillRect/>
          </a:stretch>
        </p:blipFill>
        <p:spPr bwMode="auto">
          <a:xfrm>
            <a:off x="3132138" y="2708275"/>
            <a:ext cx="2881312" cy="2333625"/>
          </a:xfrm>
          <a:prstGeom prst="rect">
            <a:avLst/>
          </a:prstGeom>
          <a:noFill/>
          <a:ln w="9525">
            <a:noFill/>
            <a:miter lim="800000"/>
            <a:headEnd/>
            <a:tailEnd/>
          </a:ln>
        </p:spPr>
      </p:pic>
      <p:pic>
        <p:nvPicPr>
          <p:cNvPr id="37893" name="Picture 5" descr="uvs080502-022"/>
          <p:cNvPicPr>
            <a:picLocks noChangeAspect="1" noChangeArrowheads="1"/>
          </p:cNvPicPr>
          <p:nvPr/>
        </p:nvPicPr>
        <p:blipFill>
          <a:blip r:embed="rId5"/>
          <a:srcRect/>
          <a:stretch>
            <a:fillRect/>
          </a:stretch>
        </p:blipFill>
        <p:spPr bwMode="auto">
          <a:xfrm>
            <a:off x="179388" y="2708275"/>
            <a:ext cx="2879725" cy="2362200"/>
          </a:xfrm>
          <a:prstGeom prst="rect">
            <a:avLst/>
          </a:prstGeom>
          <a:noFill/>
          <a:ln w="9525">
            <a:noFill/>
            <a:miter lim="800000"/>
            <a:headEnd/>
            <a:tailEnd/>
          </a:ln>
        </p:spPr>
      </p:pic>
      <p:pic>
        <p:nvPicPr>
          <p:cNvPr id="37894" name="Picture 6" descr="uvs080502-024"/>
          <p:cNvPicPr>
            <a:picLocks noChangeAspect="1" noChangeArrowheads="1"/>
          </p:cNvPicPr>
          <p:nvPr/>
        </p:nvPicPr>
        <p:blipFill>
          <a:blip r:embed="rId6"/>
          <a:srcRect/>
          <a:stretch>
            <a:fillRect/>
          </a:stretch>
        </p:blipFill>
        <p:spPr bwMode="auto">
          <a:xfrm>
            <a:off x="6084888" y="347663"/>
            <a:ext cx="2879725" cy="2260600"/>
          </a:xfrm>
          <a:prstGeom prst="rect">
            <a:avLst/>
          </a:prstGeom>
          <a:noFill/>
          <a:ln w="9525">
            <a:noFill/>
            <a:miter lim="800000"/>
            <a:headEnd/>
            <a:tailEnd/>
          </a:ln>
        </p:spPr>
      </p:pic>
      <p:pic>
        <p:nvPicPr>
          <p:cNvPr id="37895" name="Picture 7" descr="uvs080502-042"/>
          <p:cNvPicPr>
            <a:picLocks noChangeAspect="1" noChangeArrowheads="1"/>
          </p:cNvPicPr>
          <p:nvPr/>
        </p:nvPicPr>
        <p:blipFill>
          <a:blip r:embed="rId7"/>
          <a:srcRect/>
          <a:stretch>
            <a:fillRect/>
          </a:stretch>
        </p:blipFill>
        <p:spPr bwMode="auto">
          <a:xfrm>
            <a:off x="3132138" y="333375"/>
            <a:ext cx="2879725" cy="2322513"/>
          </a:xfrm>
          <a:prstGeom prst="rect">
            <a:avLst/>
          </a:prstGeom>
          <a:noFill/>
          <a:ln w="9525">
            <a:noFill/>
            <a:miter lim="800000"/>
            <a:headEnd/>
            <a:tailEnd/>
          </a:ln>
        </p:spPr>
      </p:pic>
      <p:pic>
        <p:nvPicPr>
          <p:cNvPr id="37896" name="Picture 8" descr="uvs080502-054"/>
          <p:cNvPicPr>
            <a:picLocks noChangeAspect="1" noChangeArrowheads="1"/>
          </p:cNvPicPr>
          <p:nvPr/>
        </p:nvPicPr>
        <p:blipFill>
          <a:blip r:embed="rId8"/>
          <a:srcRect/>
          <a:stretch>
            <a:fillRect/>
          </a:stretch>
        </p:blipFill>
        <p:spPr bwMode="auto">
          <a:xfrm>
            <a:off x="179388" y="347663"/>
            <a:ext cx="2911475" cy="2328862"/>
          </a:xfrm>
          <a:prstGeom prst="rect">
            <a:avLst/>
          </a:prstGeom>
          <a:noFill/>
          <a:ln w="9525">
            <a:noFill/>
            <a:miter lim="800000"/>
            <a:headEnd/>
            <a:tailEnd/>
          </a:ln>
        </p:spPr>
      </p:pic>
      <p:sp>
        <p:nvSpPr>
          <p:cNvPr id="37897" name="Oval 11"/>
          <p:cNvSpPr>
            <a:spLocks noChangeArrowheads="1"/>
          </p:cNvSpPr>
          <p:nvPr/>
        </p:nvSpPr>
        <p:spPr bwMode="auto">
          <a:xfrm>
            <a:off x="3419475" y="5516563"/>
            <a:ext cx="720725" cy="576262"/>
          </a:xfrm>
          <a:prstGeom prst="ellipse">
            <a:avLst/>
          </a:prstGeom>
          <a:noFill/>
          <a:ln w="9525" algn="ctr">
            <a:noFill/>
            <a:round/>
            <a:headEnd/>
            <a:tailEnd/>
          </a:ln>
        </p:spPr>
        <p:txBody>
          <a:bodyPr wrap="none" anchor="ctr">
            <a:spAutoFit/>
          </a:bodyPr>
          <a:lstStyle/>
          <a:p>
            <a:endParaRPr lang="el-GR"/>
          </a:p>
        </p:txBody>
      </p:sp>
      <p:sp>
        <p:nvSpPr>
          <p:cNvPr id="37898" name="AutoShape 12"/>
          <p:cNvSpPr>
            <a:spLocks noChangeArrowheads="1"/>
          </p:cNvSpPr>
          <p:nvPr/>
        </p:nvSpPr>
        <p:spPr bwMode="auto">
          <a:xfrm>
            <a:off x="1116013" y="3860800"/>
            <a:ext cx="719137" cy="360363"/>
          </a:xfrm>
          <a:prstGeom prst="cloudCallout">
            <a:avLst>
              <a:gd name="adj1" fmla="val -43750"/>
              <a:gd name="adj2" fmla="val 70000"/>
            </a:avLst>
          </a:prstGeom>
          <a:noFill/>
          <a:ln w="9525">
            <a:noFill/>
            <a:round/>
            <a:headEnd/>
            <a:tailEnd/>
          </a:ln>
        </p:spPr>
        <p:txBody>
          <a:bodyPr anchor="ctr"/>
          <a:lstStyle/>
          <a:p>
            <a:endParaRPr lang="el-GR"/>
          </a:p>
        </p:txBody>
      </p:sp>
      <p:sp>
        <p:nvSpPr>
          <p:cNvPr id="37899" name="AutoShape 13"/>
          <p:cNvSpPr>
            <a:spLocks noChangeArrowheads="1"/>
          </p:cNvSpPr>
          <p:nvPr/>
        </p:nvSpPr>
        <p:spPr bwMode="auto">
          <a:xfrm>
            <a:off x="971550" y="3573463"/>
            <a:ext cx="1512888" cy="935037"/>
          </a:xfrm>
          <a:prstGeom prst="cloudCallout">
            <a:avLst>
              <a:gd name="adj1" fmla="val -43750"/>
              <a:gd name="adj2" fmla="val 70000"/>
            </a:avLst>
          </a:prstGeom>
          <a:noFill/>
          <a:ln w="9525">
            <a:noFill/>
            <a:round/>
            <a:headEnd/>
            <a:tailEnd/>
          </a:ln>
        </p:spPr>
        <p:txBody>
          <a:bodyPr anchor="ctr"/>
          <a:lstStyle/>
          <a:p>
            <a:endParaRPr lang="el-GR"/>
          </a:p>
        </p:txBody>
      </p:sp>
      <p:pic>
        <p:nvPicPr>
          <p:cNvPr id="36878" name="Picture 14" descr="ROV"/>
          <p:cNvPicPr>
            <a:picLocks noChangeAspect="1" noChangeArrowheads="1"/>
          </p:cNvPicPr>
          <p:nvPr/>
        </p:nvPicPr>
        <p:blipFill>
          <a:blip r:embed="rId9"/>
          <a:srcRect/>
          <a:stretch>
            <a:fillRect/>
          </a:stretch>
        </p:blipFill>
        <p:spPr bwMode="auto">
          <a:xfrm>
            <a:off x="2771775" y="4724400"/>
            <a:ext cx="3455988" cy="2020888"/>
          </a:xfrm>
          <a:prstGeom prst="rect">
            <a:avLst/>
          </a:prstGeom>
          <a:noFill/>
          <a:effectLst>
            <a:outerShdw dist="170861" dir="18719233" algn="ctr" rotWithShape="0">
              <a:srgbClr val="3399FF">
                <a:alpha val="50000"/>
              </a:srgbClr>
            </a:outerShdw>
          </a:effectLst>
        </p:spPr>
      </p:pic>
      <p:sp>
        <p:nvSpPr>
          <p:cNvPr id="37901" name="14 - TextBox"/>
          <p:cNvSpPr txBox="1">
            <a:spLocks noChangeArrowheads="1"/>
          </p:cNvSpPr>
          <p:nvPr/>
        </p:nvSpPr>
        <p:spPr bwMode="auto">
          <a:xfrm>
            <a:off x="2555875" y="0"/>
            <a:ext cx="4051300" cy="369888"/>
          </a:xfrm>
          <a:prstGeom prst="rect">
            <a:avLst/>
          </a:prstGeom>
          <a:noFill/>
          <a:ln w="9525">
            <a:noFill/>
            <a:miter lim="800000"/>
            <a:headEnd/>
            <a:tailEnd/>
          </a:ln>
        </p:spPr>
        <p:txBody>
          <a:bodyPr wrap="none">
            <a:spAutoFit/>
          </a:bodyPr>
          <a:lstStyle/>
          <a:p>
            <a:r>
              <a:rPr lang="el-GR">
                <a:solidFill>
                  <a:schemeClr val="bg1"/>
                </a:solidFill>
              </a:rPr>
              <a:t>Θαλάσσια απορρίμματα (</a:t>
            </a:r>
            <a:r>
              <a:rPr lang="en-US">
                <a:solidFill>
                  <a:schemeClr val="bg1"/>
                </a:solidFill>
              </a:rPr>
              <a:t>marine litter)</a:t>
            </a:r>
            <a:endParaRPr lang="el-GR">
              <a:solidFill>
                <a:schemeClr val="bg1"/>
              </a:solidFill>
            </a:endParaRPr>
          </a:p>
        </p:txBody>
      </p:sp>
      <p:pic>
        <p:nvPicPr>
          <p:cNvPr id="37902" name="Εικόνα 7"/>
          <p:cNvPicPr>
            <a:picLocks noChangeAspect="1"/>
          </p:cNvPicPr>
          <p:nvPr/>
        </p:nvPicPr>
        <p:blipFill>
          <a:blip r:embed="rId10"/>
          <a:srcRect/>
          <a:stretch>
            <a:fillRect/>
          </a:stretch>
        </p:blipFill>
        <p:spPr bwMode="auto">
          <a:xfrm>
            <a:off x="107950" y="6015038"/>
            <a:ext cx="725488"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rata_2"/>
          <p:cNvPicPr>
            <a:picLocks noChangeAspect="1" noChangeArrowheads="1"/>
          </p:cNvPicPr>
          <p:nvPr/>
        </p:nvPicPr>
        <p:blipFill>
          <a:blip r:embed="rId2"/>
          <a:srcRect/>
          <a:stretch>
            <a:fillRect/>
          </a:stretch>
        </p:blipFill>
        <p:spPr bwMode="auto">
          <a:xfrm>
            <a:off x="179388" y="260350"/>
            <a:ext cx="3384550" cy="2239963"/>
          </a:xfrm>
          <a:prstGeom prst="rect">
            <a:avLst/>
          </a:prstGeom>
          <a:noFill/>
          <a:ln w="9525">
            <a:noFill/>
            <a:miter lim="800000"/>
            <a:headEnd/>
            <a:tailEnd/>
          </a:ln>
        </p:spPr>
      </p:pic>
      <p:pic>
        <p:nvPicPr>
          <p:cNvPr id="38915" name="Picture 3" descr="07"/>
          <p:cNvPicPr>
            <a:picLocks noChangeAspect="1" noChangeArrowheads="1"/>
          </p:cNvPicPr>
          <p:nvPr/>
        </p:nvPicPr>
        <p:blipFill>
          <a:blip r:embed="rId3"/>
          <a:srcRect/>
          <a:stretch>
            <a:fillRect/>
          </a:stretch>
        </p:blipFill>
        <p:spPr bwMode="auto">
          <a:xfrm>
            <a:off x="3635375" y="260350"/>
            <a:ext cx="3384550" cy="2222500"/>
          </a:xfrm>
          <a:prstGeom prst="rect">
            <a:avLst/>
          </a:prstGeom>
          <a:noFill/>
          <a:ln w="9525">
            <a:noFill/>
            <a:miter lim="800000"/>
            <a:headEnd/>
            <a:tailEnd/>
          </a:ln>
        </p:spPr>
      </p:pic>
      <p:pic>
        <p:nvPicPr>
          <p:cNvPr id="38916" name="Picture 4" descr="05"/>
          <p:cNvPicPr>
            <a:picLocks noChangeAspect="1" noChangeArrowheads="1"/>
          </p:cNvPicPr>
          <p:nvPr/>
        </p:nvPicPr>
        <p:blipFill>
          <a:blip r:embed="rId4"/>
          <a:srcRect/>
          <a:stretch>
            <a:fillRect/>
          </a:stretch>
        </p:blipFill>
        <p:spPr bwMode="auto">
          <a:xfrm>
            <a:off x="179388" y="2563813"/>
            <a:ext cx="3384550" cy="2047875"/>
          </a:xfrm>
          <a:prstGeom prst="rect">
            <a:avLst/>
          </a:prstGeom>
          <a:noFill/>
          <a:ln w="9525">
            <a:noFill/>
            <a:miter lim="800000"/>
            <a:headEnd/>
            <a:tailEnd/>
          </a:ln>
        </p:spPr>
      </p:pic>
      <p:pic>
        <p:nvPicPr>
          <p:cNvPr id="38917" name="Picture 5" descr="06"/>
          <p:cNvPicPr>
            <a:picLocks noChangeAspect="1" noChangeArrowheads="1"/>
          </p:cNvPicPr>
          <p:nvPr/>
        </p:nvPicPr>
        <p:blipFill>
          <a:blip r:embed="rId5"/>
          <a:srcRect/>
          <a:stretch>
            <a:fillRect/>
          </a:stretch>
        </p:blipFill>
        <p:spPr bwMode="auto">
          <a:xfrm>
            <a:off x="3635375" y="2563813"/>
            <a:ext cx="3384550" cy="2022475"/>
          </a:xfrm>
          <a:prstGeom prst="rect">
            <a:avLst/>
          </a:prstGeom>
          <a:noFill/>
          <a:ln w="9525">
            <a:noFill/>
            <a:miter lim="800000"/>
            <a:headEnd/>
            <a:tailEnd/>
          </a:ln>
        </p:spPr>
      </p:pic>
      <p:pic>
        <p:nvPicPr>
          <p:cNvPr id="38918" name="Picture 6" descr="lakonikos_1"/>
          <p:cNvPicPr>
            <a:picLocks noChangeAspect="1" noChangeArrowheads="1"/>
          </p:cNvPicPr>
          <p:nvPr/>
        </p:nvPicPr>
        <p:blipFill>
          <a:blip r:embed="rId6"/>
          <a:srcRect/>
          <a:stretch>
            <a:fillRect/>
          </a:stretch>
        </p:blipFill>
        <p:spPr bwMode="auto">
          <a:xfrm>
            <a:off x="179388" y="4652963"/>
            <a:ext cx="3384550" cy="2062162"/>
          </a:xfrm>
          <a:prstGeom prst="rect">
            <a:avLst/>
          </a:prstGeom>
          <a:noFill/>
          <a:ln w="9525">
            <a:noFill/>
            <a:miter lim="800000"/>
            <a:headEnd/>
            <a:tailEnd/>
          </a:ln>
        </p:spPr>
      </p:pic>
      <p:pic>
        <p:nvPicPr>
          <p:cNvPr id="38919" name="Picture 7" descr="lakonikos_2"/>
          <p:cNvPicPr>
            <a:picLocks noChangeAspect="1" noChangeArrowheads="1"/>
          </p:cNvPicPr>
          <p:nvPr/>
        </p:nvPicPr>
        <p:blipFill>
          <a:blip r:embed="rId7"/>
          <a:srcRect/>
          <a:stretch>
            <a:fillRect/>
          </a:stretch>
        </p:blipFill>
        <p:spPr bwMode="auto">
          <a:xfrm>
            <a:off x="3635375" y="4652963"/>
            <a:ext cx="3373438" cy="2089150"/>
          </a:xfrm>
          <a:prstGeom prst="rect">
            <a:avLst/>
          </a:prstGeom>
          <a:noFill/>
          <a:ln w="9525">
            <a:noFill/>
            <a:miter lim="800000"/>
            <a:headEnd/>
            <a:tailEnd/>
          </a:ln>
        </p:spPr>
      </p:pic>
      <p:pic>
        <p:nvPicPr>
          <p:cNvPr id="34824" name="Picture 8" descr="03"/>
          <p:cNvPicPr>
            <a:picLocks noChangeAspect="1" noChangeArrowheads="1"/>
          </p:cNvPicPr>
          <p:nvPr/>
        </p:nvPicPr>
        <p:blipFill>
          <a:blip r:embed="rId8"/>
          <a:srcRect/>
          <a:stretch>
            <a:fillRect/>
          </a:stretch>
        </p:blipFill>
        <p:spPr bwMode="auto">
          <a:xfrm>
            <a:off x="6589713" y="3716338"/>
            <a:ext cx="2446337" cy="1619250"/>
          </a:xfrm>
          <a:prstGeom prst="rect">
            <a:avLst/>
          </a:prstGeom>
          <a:noFill/>
          <a:effectLst>
            <a:outerShdw dist="143684" dir="8100000" algn="ctr" rotWithShape="0">
              <a:srgbClr val="3399FF">
                <a:alpha val="50000"/>
              </a:srgbClr>
            </a:outerShdw>
          </a:effectLst>
        </p:spPr>
      </p:pic>
      <p:pic>
        <p:nvPicPr>
          <p:cNvPr id="34825" name="Picture 9" descr="04"/>
          <p:cNvPicPr>
            <a:picLocks noChangeAspect="1" noChangeArrowheads="1"/>
          </p:cNvPicPr>
          <p:nvPr/>
        </p:nvPicPr>
        <p:blipFill>
          <a:blip r:embed="rId9"/>
          <a:srcRect/>
          <a:stretch>
            <a:fillRect/>
          </a:stretch>
        </p:blipFill>
        <p:spPr bwMode="auto">
          <a:xfrm>
            <a:off x="6588125" y="1628775"/>
            <a:ext cx="2447925" cy="1617663"/>
          </a:xfrm>
          <a:prstGeom prst="rect">
            <a:avLst/>
          </a:prstGeom>
          <a:noFill/>
          <a:effectLst>
            <a:outerShdw dist="135003" dir="8328844" algn="ctr" rotWithShape="0">
              <a:srgbClr val="3399FF">
                <a:alpha val="5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903</Words>
  <PresentationFormat>Προβολή στην οθόνη (4:3)</PresentationFormat>
  <Paragraphs>205</Paragraphs>
  <Slides>24</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Τηλεπισκόπηση στο Θαλάσσιο Περιβάλλον</vt:lpstr>
      <vt:lpstr>Σημείωμα Αδειοδότησης</vt:lpstr>
      <vt:lpstr>Χρηματοδότηση</vt:lpstr>
      <vt:lpstr>Διαφάνεια 4</vt:lpstr>
      <vt:lpstr>Ρύπανση Θαλασσών Υποβάθμιση θαλάσσιου περιβάλλοντος</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Αναφορές</vt:lpstr>
      <vt:lpstr>Σημείωμα Αναφοράς</vt:lpstr>
      <vt:lpstr>Διαφάνεια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Τηλεπισκόπηση στο Θαλάσσιο Περιβάλλον</dc:title>
  <cp:lastModifiedBy>stav</cp:lastModifiedBy>
  <cp:revision>3</cp:revision>
  <dcterms:modified xsi:type="dcterms:W3CDTF">2015-10-07T21:00:28Z</dcterms:modified>
</cp:coreProperties>
</file>