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76" r:id="rId3"/>
    <p:sldId id="277" r:id="rId4"/>
    <p:sldId id="282" r:id="rId5"/>
    <p:sldId id="28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80"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E0BCC-69B1-45AC-A9CE-943257266E93}" type="datetimeFigureOut">
              <a:rPr lang="el-GR" smtClean="0"/>
              <a:pPr/>
              <a:t>8/10/2015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160B8-F85B-40FA-B5F6-757E0E112EC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a:ln/>
        </p:spPr>
      </p:sp>
      <p:sp>
        <p:nvSpPr>
          <p:cNvPr id="55299" name="Θέση σημειώσεων 2"/>
          <p:cNvSpPr>
            <a:spLocks noGrp="1"/>
          </p:cNvSpPr>
          <p:nvPr>
            <p:ph type="body" idx="1"/>
          </p:nvPr>
        </p:nvSpPr>
        <p:spPr>
          <a:noFill/>
          <a:ln/>
        </p:spPr>
        <p:txBody>
          <a:bodyPr/>
          <a:lstStyle/>
          <a:p>
            <a:pPr marL="171450" indent="-171450">
              <a:buFontTx/>
              <a:buChar char="•"/>
            </a:pPr>
            <a:endParaRPr lang="el-GR" altLang="el-GR" smtClean="0">
              <a:solidFill>
                <a:srgbClr val="FF0000"/>
              </a:solidFill>
            </a:endParaRPr>
          </a:p>
        </p:txBody>
      </p:sp>
      <p:sp>
        <p:nvSpPr>
          <p:cNvPr id="55300" name="Θέση αριθμού διαφάνειας 3"/>
          <p:cNvSpPr>
            <a:spLocks noGrp="1"/>
          </p:cNvSpPr>
          <p:nvPr>
            <p:ph type="sldNum" sz="quarter" idx="5"/>
          </p:nvPr>
        </p:nvSpPr>
        <p:spPr>
          <a:noFill/>
        </p:spPr>
        <p:txBody>
          <a:bodyPr/>
          <a:lstStyle/>
          <a:p>
            <a:fld id="{306FAA2F-9AB5-40BF-9CD4-0C6C0AD3949A}" type="slidenum">
              <a:rPr lang="el-GR" altLang="el-GR" smtClean="0"/>
              <a:pPr/>
              <a:t>1</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8/10/2015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lass.upatras.gr/courses/GEO34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a:xfrm>
            <a:off x="755650" y="1695450"/>
            <a:ext cx="7772400" cy="1470025"/>
          </a:xfrm>
        </p:spPr>
        <p:txBody>
          <a:bodyPr/>
          <a:lstStyle/>
          <a:p>
            <a:r>
              <a:rPr lang="el-GR" altLang="el-GR" sz="4000" dirty="0" smtClean="0">
                <a:solidFill>
                  <a:srgbClr val="5075BC"/>
                </a:solidFill>
                <a:latin typeface="Calibri" pitchFamily="34" charset="0"/>
              </a:rPr>
              <a:t>Τηλεπισκόπηση στο Θαλάσσιο Περιβάλλον</a:t>
            </a:r>
          </a:p>
        </p:txBody>
      </p:sp>
      <p:sp>
        <p:nvSpPr>
          <p:cNvPr id="3" name="Υπότιτλος 2"/>
          <p:cNvSpPr>
            <a:spLocks noGrp="1"/>
          </p:cNvSpPr>
          <p:nvPr>
            <p:ph type="subTitle" idx="1"/>
          </p:nvPr>
        </p:nvSpPr>
        <p:spPr>
          <a:xfrm>
            <a:off x="214313" y="3341688"/>
            <a:ext cx="8288337" cy="2087562"/>
          </a:xfrm>
        </p:spPr>
        <p:txBody>
          <a:bodyPr>
            <a:noAutofit/>
          </a:bodyPr>
          <a:lstStyle/>
          <a:p>
            <a:pPr>
              <a:defRPr/>
            </a:pPr>
            <a:r>
              <a:rPr lang="el-GR" sz="2800" dirty="0">
                <a:solidFill>
                  <a:srgbClr val="5075BC"/>
                </a:solidFill>
                <a:latin typeface="Calibri" pitchFamily="34" charset="0"/>
                <a:ea typeface="+mj-ea"/>
                <a:cs typeface="+mj-cs"/>
              </a:rPr>
              <a:t>Ενότητα </a:t>
            </a:r>
            <a:r>
              <a:rPr lang="en-US" sz="2800" dirty="0" smtClean="0">
                <a:solidFill>
                  <a:srgbClr val="5075BC"/>
                </a:solidFill>
                <a:latin typeface="Calibri" pitchFamily="34" charset="0"/>
                <a:ea typeface="+mj-ea"/>
                <a:cs typeface="+mj-cs"/>
              </a:rPr>
              <a:t>1</a:t>
            </a:r>
            <a:r>
              <a:rPr lang="el-GR" sz="2800" dirty="0" smtClean="0">
                <a:solidFill>
                  <a:srgbClr val="5075BC"/>
                </a:solidFill>
                <a:latin typeface="Calibri" pitchFamily="34" charset="0"/>
                <a:ea typeface="+mj-ea"/>
                <a:cs typeface="+mj-cs"/>
              </a:rPr>
              <a:t>β:</a:t>
            </a:r>
            <a:r>
              <a:rPr lang="en-US" sz="2800" dirty="0" smtClean="0">
                <a:solidFill>
                  <a:srgbClr val="5075BC"/>
                </a:solidFill>
                <a:latin typeface="Calibri" pitchFamily="34" charset="0"/>
                <a:ea typeface="+mj-ea"/>
                <a:cs typeface="+mj-cs"/>
              </a:rPr>
              <a:t> </a:t>
            </a:r>
            <a:r>
              <a:rPr lang="el-GR" sz="2800" dirty="0" smtClean="0">
                <a:solidFill>
                  <a:srgbClr val="5075BC"/>
                </a:solidFill>
                <a:latin typeface="Calibri" pitchFamily="34" charset="0"/>
                <a:ea typeface="+mj-ea"/>
                <a:cs typeface="+mj-cs"/>
              </a:rPr>
              <a:t> </a:t>
            </a:r>
            <a:r>
              <a:rPr lang="el-GR" sz="2800" dirty="0" smtClean="0">
                <a:latin typeface="Calibri" pitchFamily="34" charset="0"/>
                <a:ea typeface="+mj-ea"/>
                <a:cs typeface="+mj-cs"/>
              </a:rPr>
              <a:t>Εισαγωγή</a:t>
            </a:r>
          </a:p>
          <a:p>
            <a:pPr>
              <a:defRPr/>
            </a:pPr>
            <a:r>
              <a:rPr lang="el-GR" sz="2100" dirty="0" smtClean="0">
                <a:latin typeface="Calibri" pitchFamily="34" charset="0"/>
              </a:rPr>
              <a:t>Γιώργος Παπαθεοδώρου</a:t>
            </a:r>
          </a:p>
          <a:p>
            <a:pPr>
              <a:defRPr/>
            </a:pPr>
            <a:r>
              <a:rPr lang="el-GR" sz="2100" dirty="0" smtClean="0">
                <a:latin typeface="Calibri" pitchFamily="34" charset="0"/>
              </a:rPr>
              <a:t>Σχολή Θετικών Επιστημών</a:t>
            </a:r>
          </a:p>
          <a:p>
            <a:pPr>
              <a:defRPr/>
            </a:pPr>
            <a:r>
              <a:rPr lang="el-GR" sz="2100" dirty="0" smtClean="0">
                <a:latin typeface="Calibri" pitchFamily="34" charset="0"/>
              </a:rPr>
              <a:t>Τμήμα Γεωλογίας</a:t>
            </a:r>
            <a:endParaRPr lang="en-US" sz="2100" dirty="0" smtClean="0">
              <a:latin typeface="Calibri" pitchFamily="34" charset="0"/>
            </a:endParaRPr>
          </a:p>
          <a:p>
            <a:pPr>
              <a:defRPr/>
            </a:pPr>
            <a:endParaRPr lang="el-GR" sz="2800" dirty="0" smtClean="0"/>
          </a:p>
        </p:txBody>
      </p:sp>
      <p:pic>
        <p:nvPicPr>
          <p:cNvPr id="2052" name="Εικόνα 3"/>
          <p:cNvPicPr>
            <a:picLocks noChangeAspect="1"/>
          </p:cNvPicPr>
          <p:nvPr/>
        </p:nvPicPr>
        <p:blipFill>
          <a:blip r:embed="rId3"/>
          <a:srcRect/>
          <a:stretch>
            <a:fillRect/>
          </a:stretch>
        </p:blipFill>
        <p:spPr bwMode="auto">
          <a:xfrm>
            <a:off x="4594225" y="406400"/>
            <a:ext cx="4514850" cy="935038"/>
          </a:xfrm>
          <a:prstGeom prst="rect">
            <a:avLst/>
          </a:prstGeom>
          <a:noFill/>
          <a:ln w="9525">
            <a:noFill/>
            <a:miter lim="800000"/>
            <a:headEnd/>
            <a:tailEnd/>
          </a:ln>
        </p:spPr>
      </p:pic>
      <p:pic>
        <p:nvPicPr>
          <p:cNvPr id="2053" name="Εικόνα 12"/>
          <p:cNvPicPr>
            <a:picLocks noChangeAspect="1"/>
          </p:cNvPicPr>
          <p:nvPr/>
        </p:nvPicPr>
        <p:blipFill>
          <a:blip r:embed="rId4"/>
          <a:srcRect/>
          <a:stretch>
            <a:fillRect/>
          </a:stretch>
        </p:blipFill>
        <p:spPr bwMode="auto">
          <a:xfrm>
            <a:off x="303213" y="188913"/>
            <a:ext cx="3692525" cy="1387475"/>
          </a:xfrm>
          <a:prstGeom prst="rect">
            <a:avLst/>
          </a:prstGeom>
          <a:noFill/>
          <a:ln w="9525">
            <a:noFill/>
            <a:miter lim="800000"/>
            <a:headEnd/>
            <a:tailEnd/>
          </a:ln>
        </p:spPr>
      </p:pic>
      <p:pic>
        <p:nvPicPr>
          <p:cNvPr id="2054" name="Picture 6" descr="Λογότυπο Επιχειρησιακού Προγράμματος Εκπαίδευση και Δια βίου Μάθηση"/>
          <p:cNvPicPr>
            <a:picLocks noChangeAspect="1"/>
          </p:cNvPicPr>
          <p:nvPr/>
        </p:nvPicPr>
        <p:blipFill>
          <a:blip r:embed="rId5"/>
          <a:srcRect/>
          <a:stretch>
            <a:fillRect/>
          </a:stretch>
        </p:blipFill>
        <p:spPr bwMode="auto">
          <a:xfrm>
            <a:off x="4429125" y="5589588"/>
            <a:ext cx="45720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ables"/>
          <p:cNvPicPr>
            <a:picLocks noChangeAspect="1" noChangeArrowheads="1"/>
          </p:cNvPicPr>
          <p:nvPr/>
        </p:nvPicPr>
        <p:blipFill>
          <a:blip r:embed="rId2"/>
          <a:srcRect/>
          <a:stretch>
            <a:fillRect/>
          </a:stretch>
        </p:blipFill>
        <p:spPr bwMode="auto">
          <a:xfrm>
            <a:off x="466725" y="1562100"/>
            <a:ext cx="4213225" cy="3802063"/>
          </a:xfrm>
          <a:prstGeom prst="rect">
            <a:avLst/>
          </a:prstGeom>
          <a:noFill/>
          <a:ln w="9525">
            <a:noFill/>
            <a:miter lim="800000"/>
            <a:headEnd/>
            <a:tailEnd/>
          </a:ln>
        </p:spPr>
      </p:pic>
      <p:pic>
        <p:nvPicPr>
          <p:cNvPr id="22531" name="Picture 5" descr="projects_ports"/>
          <p:cNvPicPr>
            <a:picLocks noChangeAspect="1" noChangeArrowheads="1"/>
          </p:cNvPicPr>
          <p:nvPr/>
        </p:nvPicPr>
        <p:blipFill>
          <a:blip r:embed="rId3"/>
          <a:srcRect/>
          <a:stretch>
            <a:fillRect/>
          </a:stretch>
        </p:blipFill>
        <p:spPr bwMode="auto">
          <a:xfrm>
            <a:off x="4500563" y="1562100"/>
            <a:ext cx="4248150" cy="3811588"/>
          </a:xfrm>
          <a:prstGeom prst="rect">
            <a:avLst/>
          </a:prstGeom>
          <a:noFill/>
          <a:ln w="9525">
            <a:noFill/>
            <a:miter lim="800000"/>
            <a:headEnd/>
            <a:tailEnd/>
          </a:ln>
        </p:spPr>
      </p:pic>
      <p:pic>
        <p:nvPicPr>
          <p:cNvPr id="22532" name="Picture 6" descr="LogoOceanus3"/>
          <p:cNvPicPr>
            <a:picLocks noChangeAspect="1" noChangeArrowheads="1"/>
          </p:cNvPicPr>
          <p:nvPr/>
        </p:nvPicPr>
        <p:blipFill>
          <a:blip r:embed="rId4"/>
          <a:srcRect/>
          <a:stretch>
            <a:fillRect/>
          </a:stretch>
        </p:blipFill>
        <p:spPr bwMode="auto">
          <a:xfrm>
            <a:off x="7235825" y="5949950"/>
            <a:ext cx="1693863" cy="671513"/>
          </a:xfrm>
          <a:prstGeom prst="rect">
            <a:avLst/>
          </a:prstGeom>
          <a:noFill/>
          <a:ln w="9525">
            <a:noFill/>
            <a:miter lim="800000"/>
            <a:headEnd/>
            <a:tailEnd/>
          </a:ln>
        </p:spPr>
      </p:pic>
      <p:pic>
        <p:nvPicPr>
          <p:cNvPr id="22533" name="Picture 7" descr="logo_eng_trans"/>
          <p:cNvPicPr>
            <a:picLocks noChangeAspect="1" noChangeArrowheads="1"/>
          </p:cNvPicPr>
          <p:nvPr/>
        </p:nvPicPr>
        <p:blipFill>
          <a:blip r:embed="rId5"/>
          <a:srcRect/>
          <a:stretch>
            <a:fillRect/>
          </a:stretch>
        </p:blipFill>
        <p:spPr bwMode="auto">
          <a:xfrm>
            <a:off x="6372225" y="5949950"/>
            <a:ext cx="792163" cy="779463"/>
          </a:xfrm>
          <a:prstGeom prst="rect">
            <a:avLst/>
          </a:prstGeom>
          <a:noFill/>
          <a:ln w="9525">
            <a:noFill/>
            <a:miter lim="800000"/>
            <a:headEnd/>
            <a:tailEnd/>
          </a:ln>
        </p:spPr>
      </p:pic>
    </p:spTree>
  </p:cSld>
  <p:clrMapOvr>
    <a:masterClrMapping/>
  </p:clrMapOvr>
  <p:transition advTm="547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990600" y="533400"/>
            <a:ext cx="7924800" cy="990600"/>
          </a:xfrm>
          <a:prstGeom prst="flowChartProcess">
            <a:avLst/>
          </a:prstGeom>
          <a:solidFill>
            <a:schemeClr val="accent1"/>
          </a:solidFill>
          <a:ln w="9525">
            <a:solidFill>
              <a:schemeClr val="tx1"/>
            </a:solidFill>
            <a:miter lim="800000"/>
            <a:headEnd/>
            <a:tailEnd/>
          </a:ln>
        </p:spPr>
        <p:txBody>
          <a:bodyPr wrap="none" anchor="ctr"/>
          <a:lstStyle/>
          <a:p>
            <a:r>
              <a:rPr lang="el-GR" sz="2800">
                <a:latin typeface="Times New Roman" pitchFamily="18" charset="0"/>
              </a:rPr>
              <a:t>ΘΑΛΑΣΣΙΕΣ ΓΕΩΛΟΓΙΚΕΣ-ΓΕΩΤΕΧΝΙΚΕΣ </a:t>
            </a:r>
          </a:p>
          <a:p>
            <a:r>
              <a:rPr lang="el-GR" sz="2800">
                <a:latin typeface="Times New Roman" pitchFamily="18" charset="0"/>
              </a:rPr>
              <a:t>ΕΡΕΥΝΕΣ</a:t>
            </a:r>
          </a:p>
        </p:txBody>
      </p:sp>
      <p:sp>
        <p:nvSpPr>
          <p:cNvPr id="23555" name="AutoShape 3"/>
          <p:cNvSpPr>
            <a:spLocks noChangeArrowheads="1"/>
          </p:cNvSpPr>
          <p:nvPr/>
        </p:nvSpPr>
        <p:spPr bwMode="auto">
          <a:xfrm>
            <a:off x="2971800" y="1981200"/>
            <a:ext cx="5791200" cy="1295400"/>
          </a:xfrm>
          <a:prstGeom prst="flowChartProcess">
            <a:avLst/>
          </a:prstGeom>
          <a:solidFill>
            <a:schemeClr val="accent1"/>
          </a:solidFill>
          <a:ln w="9525">
            <a:solidFill>
              <a:schemeClr val="tx1"/>
            </a:solidFill>
            <a:miter lim="800000"/>
            <a:headEnd/>
            <a:tailEnd/>
          </a:ln>
        </p:spPr>
        <p:txBody>
          <a:bodyPr wrap="none" anchor="ctr"/>
          <a:lstStyle/>
          <a:p>
            <a:r>
              <a:rPr lang="el-GR">
                <a:latin typeface="Times New Roman" pitchFamily="18" charset="0"/>
              </a:rPr>
              <a:t>ΕΠΙΛΟΓΗ ΚΑΤΑΛΛΗΛΟΤΕΡΗΣ ΘΕΣΗΣ </a:t>
            </a:r>
          </a:p>
          <a:p>
            <a:r>
              <a:rPr lang="el-GR">
                <a:latin typeface="Times New Roman" pitchFamily="18" charset="0"/>
              </a:rPr>
              <a:t>ΓΙΑ ΤΗΝ ΕΓΚΑΤΑΣΤΑΣΗ ΝΕΟΥ ΛΙΜΕΝΑ</a:t>
            </a:r>
          </a:p>
          <a:p>
            <a:r>
              <a:rPr lang="el-GR">
                <a:latin typeface="Times New Roman" pitchFamily="18" charset="0"/>
              </a:rPr>
              <a:t>(ή επέκταση υφιστάμενου)</a:t>
            </a:r>
          </a:p>
          <a:p>
            <a:r>
              <a:rPr lang="el-GR">
                <a:latin typeface="Times New Roman" pitchFamily="18" charset="0"/>
              </a:rPr>
              <a:t>ΚΑΤΑΛΛΗΛΟΤΕΡΗ ΟΔΕΥΣΗ ΚΑΛΩΔΙΟΥ/ΑΓΩΓΟΥ</a:t>
            </a:r>
          </a:p>
        </p:txBody>
      </p:sp>
      <p:sp>
        <p:nvSpPr>
          <p:cNvPr id="23556" name="AutoShape 4"/>
          <p:cNvSpPr>
            <a:spLocks noChangeArrowheads="1"/>
          </p:cNvSpPr>
          <p:nvPr/>
        </p:nvSpPr>
        <p:spPr bwMode="auto">
          <a:xfrm>
            <a:off x="2971800" y="3505200"/>
            <a:ext cx="5715000" cy="1371600"/>
          </a:xfrm>
          <a:prstGeom prst="flowChartProcess">
            <a:avLst/>
          </a:prstGeom>
          <a:solidFill>
            <a:srgbClr val="33CCCC"/>
          </a:solidFill>
          <a:ln w="9525">
            <a:solidFill>
              <a:schemeClr val="tx1"/>
            </a:solidFill>
            <a:miter lim="800000"/>
            <a:headEnd/>
            <a:tailEnd/>
          </a:ln>
        </p:spPr>
        <p:txBody>
          <a:bodyPr wrap="none" anchor="ctr"/>
          <a:lstStyle/>
          <a:p>
            <a:r>
              <a:rPr lang="el-GR" sz="2000">
                <a:latin typeface="Times New Roman" pitchFamily="18" charset="0"/>
              </a:rPr>
              <a:t>ΣΧΕΔΙΑΣΤΙΚΟ ΚΑΙ</a:t>
            </a:r>
          </a:p>
          <a:p>
            <a:r>
              <a:rPr lang="el-GR" sz="2000">
                <a:latin typeface="Times New Roman" pitchFamily="18" charset="0"/>
              </a:rPr>
              <a:t>ΚΑΤΑΣΚΕΥΑΣΤΙΚΟ ΣΤΑΔΙΟ ΛΙΜΕΝΑ,</a:t>
            </a:r>
          </a:p>
          <a:p>
            <a:r>
              <a:rPr lang="el-GR" sz="2000">
                <a:latin typeface="Times New Roman" pitchFamily="18" charset="0"/>
              </a:rPr>
              <a:t>υ/β ΚΑΛΩΔΙΟΥ, ΑΓΩΓΟΥ</a:t>
            </a:r>
          </a:p>
        </p:txBody>
      </p:sp>
      <p:sp>
        <p:nvSpPr>
          <p:cNvPr id="23557" name="AutoShape 5"/>
          <p:cNvSpPr>
            <a:spLocks noChangeArrowheads="1"/>
          </p:cNvSpPr>
          <p:nvPr/>
        </p:nvSpPr>
        <p:spPr bwMode="auto">
          <a:xfrm>
            <a:off x="2971800" y="5029200"/>
            <a:ext cx="5715000" cy="1371600"/>
          </a:xfrm>
          <a:prstGeom prst="flowChartProcess">
            <a:avLst/>
          </a:prstGeom>
          <a:solidFill>
            <a:srgbClr val="FFCC00"/>
          </a:solidFill>
          <a:ln w="9525">
            <a:solidFill>
              <a:schemeClr val="tx1"/>
            </a:solidFill>
            <a:miter lim="800000"/>
            <a:headEnd/>
            <a:tailEnd/>
          </a:ln>
        </p:spPr>
        <p:txBody>
          <a:bodyPr wrap="none" anchor="ctr"/>
          <a:lstStyle/>
          <a:p>
            <a:r>
              <a:rPr lang="el-GR" sz="2000">
                <a:latin typeface="Times New Roman" pitchFamily="18" charset="0"/>
              </a:rPr>
              <a:t>ΑΣΦΑΛΗΣ ΛΕΙΤΟΥΡΓΙΑ ΛΙΜΕΝΑ,</a:t>
            </a:r>
          </a:p>
          <a:p>
            <a:r>
              <a:rPr lang="el-GR" sz="2000">
                <a:latin typeface="Times New Roman" pitchFamily="18" charset="0"/>
              </a:rPr>
              <a:t>υ/β ΚΑΛΩΔΙΟΥ, ΑΓΩΓΟΥ</a:t>
            </a:r>
          </a:p>
          <a:p>
            <a:endParaRPr lang="el-GR" sz="2000">
              <a:latin typeface="Times New Roman" pitchFamily="18" charset="0"/>
            </a:endParaRPr>
          </a:p>
        </p:txBody>
      </p:sp>
      <p:cxnSp>
        <p:nvCxnSpPr>
          <p:cNvPr id="23558" name="AutoShape 6"/>
          <p:cNvCxnSpPr>
            <a:cxnSpLocks noChangeShapeType="1"/>
            <a:stCxn id="23554" idx="1"/>
            <a:endCxn id="23555" idx="0"/>
          </p:cNvCxnSpPr>
          <p:nvPr/>
        </p:nvCxnSpPr>
        <p:spPr bwMode="auto">
          <a:xfrm rot="10800000" flipH="1" flipV="1">
            <a:off x="990600" y="1028700"/>
            <a:ext cx="4876800" cy="952500"/>
          </a:xfrm>
          <a:prstGeom prst="bentConnector4">
            <a:avLst>
              <a:gd name="adj1" fmla="val -4690"/>
              <a:gd name="adj2" fmla="val 76000"/>
            </a:avLst>
          </a:prstGeom>
          <a:noFill/>
          <a:ln w="88900">
            <a:solidFill>
              <a:schemeClr val="bg1"/>
            </a:solidFill>
            <a:miter lim="800000"/>
            <a:headEnd/>
            <a:tailEnd/>
          </a:ln>
        </p:spPr>
      </p:cxnSp>
      <p:cxnSp>
        <p:nvCxnSpPr>
          <p:cNvPr id="23559" name="AutoShape 7"/>
          <p:cNvCxnSpPr>
            <a:cxnSpLocks noChangeShapeType="1"/>
            <a:stCxn id="23554" idx="1"/>
            <a:endCxn id="23556" idx="1"/>
          </p:cNvCxnSpPr>
          <p:nvPr/>
        </p:nvCxnSpPr>
        <p:spPr bwMode="auto">
          <a:xfrm rot="10800000" flipH="1" flipV="1">
            <a:off x="990600" y="1028700"/>
            <a:ext cx="1981200" cy="3162300"/>
          </a:xfrm>
          <a:prstGeom prst="bentConnector3">
            <a:avLst>
              <a:gd name="adj1" fmla="val -11537"/>
            </a:avLst>
          </a:prstGeom>
          <a:noFill/>
          <a:ln w="88900">
            <a:solidFill>
              <a:schemeClr val="bg1"/>
            </a:solidFill>
            <a:miter lim="800000"/>
            <a:headEnd/>
            <a:tailEnd/>
          </a:ln>
        </p:spPr>
      </p:cxnSp>
      <p:cxnSp>
        <p:nvCxnSpPr>
          <p:cNvPr id="23560" name="AutoShape 8"/>
          <p:cNvCxnSpPr>
            <a:cxnSpLocks noChangeShapeType="1"/>
            <a:endCxn id="23557" idx="1"/>
          </p:cNvCxnSpPr>
          <p:nvPr/>
        </p:nvCxnSpPr>
        <p:spPr bwMode="auto">
          <a:xfrm rot="16200000" flipH="1">
            <a:off x="-457200" y="2286000"/>
            <a:ext cx="4648200" cy="2209800"/>
          </a:xfrm>
          <a:prstGeom prst="bentConnector2">
            <a:avLst/>
          </a:prstGeom>
          <a:noFill/>
          <a:ln w="88900">
            <a:solidFill>
              <a:schemeClr val="bg1"/>
            </a:solidFill>
            <a:miter lim="800000"/>
            <a:headEnd/>
            <a:tailEnd/>
          </a:ln>
        </p:spPr>
      </p:cxnSp>
      <p:sp>
        <p:nvSpPr>
          <p:cNvPr id="23561" name="Oval 9"/>
          <p:cNvSpPr>
            <a:spLocks noChangeArrowheads="1"/>
          </p:cNvSpPr>
          <p:nvPr/>
        </p:nvSpPr>
        <p:spPr bwMode="auto">
          <a:xfrm>
            <a:off x="1979613" y="2060575"/>
            <a:ext cx="647700" cy="647700"/>
          </a:xfrm>
          <a:prstGeom prst="ellipse">
            <a:avLst/>
          </a:prstGeom>
          <a:solidFill>
            <a:schemeClr val="accent1"/>
          </a:solidFill>
          <a:ln w="9525">
            <a:solidFill>
              <a:schemeClr val="tx1"/>
            </a:solidFill>
            <a:round/>
            <a:headEnd/>
            <a:tailEnd/>
          </a:ln>
        </p:spPr>
        <p:txBody>
          <a:bodyPr wrap="none" anchor="ctr"/>
          <a:lstStyle/>
          <a:p>
            <a:r>
              <a:rPr lang="el-GR" sz="2400">
                <a:latin typeface="Times New Roman" pitchFamily="18" charset="0"/>
              </a:rPr>
              <a:t>1</a:t>
            </a:r>
          </a:p>
        </p:txBody>
      </p:sp>
      <p:sp>
        <p:nvSpPr>
          <p:cNvPr id="23562" name="Oval 10"/>
          <p:cNvSpPr>
            <a:spLocks noChangeArrowheads="1"/>
          </p:cNvSpPr>
          <p:nvPr/>
        </p:nvSpPr>
        <p:spPr bwMode="auto">
          <a:xfrm>
            <a:off x="1979613" y="3429000"/>
            <a:ext cx="647700" cy="647700"/>
          </a:xfrm>
          <a:prstGeom prst="ellipse">
            <a:avLst/>
          </a:prstGeom>
          <a:solidFill>
            <a:srgbClr val="33CCCC"/>
          </a:solidFill>
          <a:ln w="9525">
            <a:solidFill>
              <a:schemeClr val="tx1"/>
            </a:solidFill>
            <a:round/>
            <a:headEnd/>
            <a:tailEnd/>
          </a:ln>
        </p:spPr>
        <p:txBody>
          <a:bodyPr wrap="none" anchor="ctr"/>
          <a:lstStyle/>
          <a:p>
            <a:r>
              <a:rPr lang="el-GR" sz="2400">
                <a:latin typeface="Times New Roman" pitchFamily="18" charset="0"/>
              </a:rPr>
              <a:t>2</a:t>
            </a:r>
          </a:p>
        </p:txBody>
      </p:sp>
      <p:sp>
        <p:nvSpPr>
          <p:cNvPr id="23563" name="Oval 11"/>
          <p:cNvSpPr>
            <a:spLocks noChangeArrowheads="1"/>
          </p:cNvSpPr>
          <p:nvPr/>
        </p:nvSpPr>
        <p:spPr bwMode="auto">
          <a:xfrm>
            <a:off x="1979613" y="4941888"/>
            <a:ext cx="647700" cy="647700"/>
          </a:xfrm>
          <a:prstGeom prst="ellipse">
            <a:avLst/>
          </a:prstGeom>
          <a:solidFill>
            <a:srgbClr val="FFCC00"/>
          </a:solidFill>
          <a:ln w="9525">
            <a:solidFill>
              <a:schemeClr val="tx1"/>
            </a:solidFill>
            <a:round/>
            <a:headEnd/>
            <a:tailEnd/>
          </a:ln>
        </p:spPr>
        <p:txBody>
          <a:bodyPr wrap="none" anchor="ctr"/>
          <a:lstStyle/>
          <a:p>
            <a:r>
              <a:rPr lang="el-GR" sz="2400">
                <a:latin typeface="Times New Roman" pitchFamily="18" charset="0"/>
              </a:rPr>
              <a:t>3</a:t>
            </a:r>
          </a:p>
        </p:txBody>
      </p:sp>
      <p:sp>
        <p:nvSpPr>
          <p:cNvPr id="23564" name="AutoShape 12"/>
          <p:cNvSpPr>
            <a:spLocks noChangeArrowheads="1"/>
          </p:cNvSpPr>
          <p:nvPr/>
        </p:nvSpPr>
        <p:spPr bwMode="auto">
          <a:xfrm>
            <a:off x="3276600" y="6092825"/>
            <a:ext cx="5715000" cy="503238"/>
          </a:xfrm>
          <a:prstGeom prst="flowChartProcess">
            <a:avLst/>
          </a:prstGeom>
          <a:solidFill>
            <a:srgbClr val="FFCC00"/>
          </a:solidFill>
          <a:ln w="9525">
            <a:solidFill>
              <a:schemeClr val="tx1"/>
            </a:solidFill>
            <a:miter lim="800000"/>
            <a:headEnd/>
            <a:tailEnd/>
          </a:ln>
        </p:spPr>
        <p:txBody>
          <a:bodyPr wrap="none" anchor="ctr"/>
          <a:lstStyle/>
          <a:p>
            <a:r>
              <a:rPr lang="el-GR" sz="2000">
                <a:solidFill>
                  <a:schemeClr val="bg2"/>
                </a:solidFill>
                <a:latin typeface="Times New Roman" pitchFamily="18" charset="0"/>
              </a:rPr>
              <a:t>ΠΡΟΓΡΑΜΜΑ ΕΚΒΑΘΥΝΣΗΣ ΛΙΜΕΝΑ</a:t>
            </a:r>
          </a:p>
        </p:txBody>
      </p:sp>
    </p:spTree>
  </p:cSld>
  <p:clrMapOvr>
    <a:masterClrMapping/>
  </p:clrMapOvr>
  <p:transition advTm="1021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p:txBody>
          <a:bodyPr/>
          <a:lstStyle/>
          <a:p>
            <a:pPr eaLnBrk="1" hangingPunct="1"/>
            <a:endParaRPr lang="el-GR" smtClean="0"/>
          </a:p>
        </p:txBody>
      </p:sp>
      <p:pic>
        <p:nvPicPr>
          <p:cNvPr id="24579" name="Picture 4" descr="salamina3d"/>
          <p:cNvPicPr>
            <a:picLocks noChangeAspect="1" noChangeArrowheads="1"/>
          </p:cNvPicPr>
          <p:nvPr/>
        </p:nvPicPr>
        <p:blipFill>
          <a:blip r:embed="rId2"/>
          <a:srcRect/>
          <a:stretch>
            <a:fillRect/>
          </a:stretch>
        </p:blipFill>
        <p:spPr bwMode="auto">
          <a:xfrm>
            <a:off x="428625" y="912813"/>
            <a:ext cx="8269288" cy="5087937"/>
          </a:xfrm>
          <a:prstGeom prst="rect">
            <a:avLst/>
          </a:prstGeom>
          <a:noFill/>
          <a:ln w="9525">
            <a:noFill/>
            <a:miter lim="800000"/>
            <a:headEnd/>
            <a:tailEnd/>
          </a:ln>
        </p:spPr>
      </p:pic>
      <p:sp>
        <p:nvSpPr>
          <p:cNvPr id="24580" name="Text Box 5"/>
          <p:cNvSpPr txBox="1">
            <a:spLocks noChangeArrowheads="1"/>
          </p:cNvSpPr>
          <p:nvPr/>
        </p:nvSpPr>
        <p:spPr bwMode="auto">
          <a:xfrm>
            <a:off x="3995738" y="1484313"/>
            <a:ext cx="3811587" cy="641350"/>
          </a:xfrm>
          <a:prstGeom prst="rect">
            <a:avLst/>
          </a:prstGeom>
          <a:noFill/>
          <a:ln w="9525">
            <a:noFill/>
            <a:miter lim="800000"/>
            <a:headEnd/>
            <a:tailEnd/>
          </a:ln>
        </p:spPr>
        <p:txBody>
          <a:bodyPr wrap="none">
            <a:spAutoFit/>
          </a:bodyPr>
          <a:lstStyle/>
          <a:p>
            <a:r>
              <a:rPr lang="el-GR">
                <a:solidFill>
                  <a:srgbClr val="0099CC"/>
                </a:solidFill>
              </a:rPr>
              <a:t>ΝΕΑ ΠΕΡΑΜΟΣ – ΣΑΛΑΜΙΝΑ</a:t>
            </a:r>
          </a:p>
          <a:p>
            <a:r>
              <a:rPr lang="el-GR">
                <a:solidFill>
                  <a:srgbClr val="0099CC"/>
                </a:solidFill>
              </a:rPr>
              <a:t>ΥΠΟΘΑΛΛΑΣΙΟΣ ΑΓΩΓΟΣ ΝΕΡΟΥ</a:t>
            </a:r>
            <a:endParaRPr lang="en-US">
              <a:solidFill>
                <a:srgbClr val="0099CC"/>
              </a:solidFill>
            </a:endParaRPr>
          </a:p>
        </p:txBody>
      </p:sp>
      <p:pic>
        <p:nvPicPr>
          <p:cNvPr id="24581" name="Εικόνα 7"/>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ransition advTm="678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p:txBody>
          <a:bodyPr/>
          <a:lstStyle/>
          <a:p>
            <a:pPr eaLnBrk="1" hangingPunct="1"/>
            <a:endParaRPr lang="el-GR" smtClean="0"/>
          </a:p>
        </p:txBody>
      </p:sp>
      <p:pic>
        <p:nvPicPr>
          <p:cNvPr id="25603" name="Picture 4" descr="3D_alexandroupjpg2"/>
          <p:cNvPicPr>
            <a:picLocks noChangeAspect="1" noChangeArrowheads="1"/>
          </p:cNvPicPr>
          <p:nvPr/>
        </p:nvPicPr>
        <p:blipFill>
          <a:blip r:embed="rId2"/>
          <a:srcRect/>
          <a:stretch>
            <a:fillRect/>
          </a:stretch>
        </p:blipFill>
        <p:spPr bwMode="auto">
          <a:xfrm>
            <a:off x="0" y="908050"/>
            <a:ext cx="9144000" cy="5824538"/>
          </a:xfrm>
          <a:prstGeom prst="rect">
            <a:avLst/>
          </a:prstGeom>
          <a:noFill/>
          <a:ln w="9525">
            <a:noFill/>
            <a:miter lim="800000"/>
            <a:headEnd/>
            <a:tailEnd/>
          </a:ln>
        </p:spPr>
      </p:pic>
      <p:sp>
        <p:nvSpPr>
          <p:cNvPr id="25604" name="Text Box 5"/>
          <p:cNvSpPr txBox="1">
            <a:spLocks noChangeArrowheads="1"/>
          </p:cNvSpPr>
          <p:nvPr/>
        </p:nvSpPr>
        <p:spPr bwMode="auto">
          <a:xfrm>
            <a:off x="2916238" y="260350"/>
            <a:ext cx="3032125" cy="641350"/>
          </a:xfrm>
          <a:prstGeom prst="rect">
            <a:avLst/>
          </a:prstGeom>
          <a:noFill/>
          <a:ln w="9525">
            <a:noFill/>
            <a:miter lim="800000"/>
            <a:headEnd/>
            <a:tailEnd/>
          </a:ln>
        </p:spPr>
        <p:txBody>
          <a:bodyPr>
            <a:spAutoFit/>
          </a:bodyPr>
          <a:lstStyle/>
          <a:p>
            <a:r>
              <a:rPr lang="el-GR">
                <a:solidFill>
                  <a:srgbClr val="0099CC"/>
                </a:solidFill>
              </a:rPr>
              <a:t>ΛΙΜΕΝΑΣ ΗΓΟΥΜΕΝΙΤΣΑΣ</a:t>
            </a:r>
          </a:p>
          <a:p>
            <a:endParaRPr lang="en-US">
              <a:solidFill>
                <a:srgbClr val="0099CC"/>
              </a:solidFill>
            </a:endParaRPr>
          </a:p>
        </p:txBody>
      </p:sp>
      <p:pic>
        <p:nvPicPr>
          <p:cNvPr id="25605" name="Εικόνα 7"/>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ransition advTm="1118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71600" y="336550"/>
            <a:ext cx="7772400" cy="417513"/>
          </a:xfrm>
          <a:prstGeom prst="rect">
            <a:avLst/>
          </a:prstGeom>
          <a:noFill/>
          <a:ln w="9525">
            <a:noFill/>
            <a:miter lim="800000"/>
            <a:headEnd/>
            <a:tailEnd/>
          </a:ln>
        </p:spPr>
        <p:txBody>
          <a:bodyPr anchor="ctr"/>
          <a:lstStyle/>
          <a:p>
            <a:r>
              <a:rPr lang="el-GR" sz="1600" i="1">
                <a:solidFill>
                  <a:srgbClr val="0099CC"/>
                </a:solidFill>
              </a:rPr>
              <a:t>Μωσαϊκό ηχοβολιστή πλευρικής σάρωσης (</a:t>
            </a:r>
            <a:r>
              <a:rPr lang="en-US" sz="1600" i="1">
                <a:solidFill>
                  <a:srgbClr val="0099CC"/>
                </a:solidFill>
              </a:rPr>
              <a:t>Side scan sonar mosaic</a:t>
            </a:r>
            <a:r>
              <a:rPr lang="el-GR" sz="1600" i="1">
                <a:solidFill>
                  <a:srgbClr val="0099CC"/>
                </a:solidFill>
              </a:rPr>
              <a:t>)</a:t>
            </a:r>
            <a:br>
              <a:rPr lang="el-GR" sz="1600" i="1">
                <a:solidFill>
                  <a:srgbClr val="0099CC"/>
                </a:solidFill>
              </a:rPr>
            </a:br>
            <a:endParaRPr lang="el-GR" sz="1600" i="1">
              <a:solidFill>
                <a:srgbClr val="0099CC"/>
              </a:solidFill>
            </a:endParaRPr>
          </a:p>
        </p:txBody>
      </p:sp>
      <p:pic>
        <p:nvPicPr>
          <p:cNvPr id="26627" name="Picture 3" descr="Εικ_2_1"/>
          <p:cNvPicPr>
            <a:picLocks noChangeAspect="1" noChangeArrowheads="1"/>
          </p:cNvPicPr>
          <p:nvPr/>
        </p:nvPicPr>
        <p:blipFill>
          <a:blip r:embed="rId2"/>
          <a:srcRect/>
          <a:stretch>
            <a:fillRect/>
          </a:stretch>
        </p:blipFill>
        <p:spPr bwMode="auto">
          <a:xfrm>
            <a:off x="0" y="522288"/>
            <a:ext cx="9144000" cy="6345237"/>
          </a:xfrm>
          <a:prstGeom prst="rect">
            <a:avLst/>
          </a:prstGeom>
          <a:noFill/>
          <a:ln w="9525">
            <a:noFill/>
            <a:miter lim="800000"/>
            <a:headEnd/>
            <a:tailEnd/>
          </a:ln>
        </p:spPr>
      </p:pic>
      <p:pic>
        <p:nvPicPr>
          <p:cNvPr id="63492" name="Picture 4"/>
          <p:cNvPicPr>
            <a:picLocks noChangeAspect="1" noChangeArrowheads="1"/>
          </p:cNvPicPr>
          <p:nvPr/>
        </p:nvPicPr>
        <p:blipFill>
          <a:blip r:embed="rId3"/>
          <a:srcRect/>
          <a:stretch>
            <a:fillRect/>
          </a:stretch>
        </p:blipFill>
        <p:spPr bwMode="auto">
          <a:xfrm>
            <a:off x="0" y="5373688"/>
            <a:ext cx="1420813" cy="1484312"/>
          </a:xfrm>
          <a:prstGeom prst="rect">
            <a:avLst/>
          </a:prstGeom>
          <a:noFill/>
          <a:ln w="9525">
            <a:noFill/>
            <a:miter lim="800000"/>
            <a:headEnd/>
            <a:tailEnd/>
          </a:ln>
          <a:effectLst>
            <a:outerShdw dist="107763" dir="18900000" algn="ctr" rotWithShape="0">
              <a:schemeClr val="bg2">
                <a:alpha val="50000"/>
              </a:schemeClr>
            </a:outerShdw>
          </a:effectLst>
        </p:spPr>
      </p:pic>
      <p:pic>
        <p:nvPicPr>
          <p:cNvPr id="26629" name="Picture 5" descr="Zones_Laganas"/>
          <p:cNvPicPr>
            <a:picLocks noChangeAspect="1" noChangeArrowheads="1"/>
          </p:cNvPicPr>
          <p:nvPr/>
        </p:nvPicPr>
        <p:blipFill>
          <a:blip r:embed="rId4"/>
          <a:srcRect/>
          <a:stretch>
            <a:fillRect/>
          </a:stretch>
        </p:blipFill>
        <p:spPr bwMode="auto">
          <a:xfrm>
            <a:off x="7092950" y="5554663"/>
            <a:ext cx="2051050" cy="1303337"/>
          </a:xfrm>
          <a:prstGeom prst="rect">
            <a:avLst/>
          </a:prstGeom>
          <a:noFill/>
          <a:ln w="9525">
            <a:noFill/>
            <a:miter lim="800000"/>
            <a:headEnd/>
            <a:tailEnd/>
          </a:ln>
        </p:spPr>
      </p:pic>
      <p:pic>
        <p:nvPicPr>
          <p:cNvPr id="26630" name="Picture 6" descr="Logo_GR"/>
          <p:cNvPicPr>
            <a:picLocks noChangeAspect="1" noChangeArrowheads="1"/>
          </p:cNvPicPr>
          <p:nvPr/>
        </p:nvPicPr>
        <p:blipFill>
          <a:blip r:embed="rId5"/>
          <a:srcRect/>
          <a:stretch>
            <a:fillRect/>
          </a:stretch>
        </p:blipFill>
        <p:spPr bwMode="auto">
          <a:xfrm>
            <a:off x="6948488" y="981075"/>
            <a:ext cx="1536700" cy="1485900"/>
          </a:xfrm>
          <a:prstGeom prst="rect">
            <a:avLst/>
          </a:prstGeom>
          <a:noFill/>
          <a:ln w="9525">
            <a:noFill/>
            <a:miter lim="800000"/>
            <a:headEnd/>
            <a:tailEnd/>
          </a:ln>
        </p:spPr>
      </p:pic>
      <p:sp>
        <p:nvSpPr>
          <p:cNvPr id="26631" name="Text Box 4"/>
          <p:cNvSpPr txBox="1">
            <a:spLocks noChangeArrowheads="1"/>
          </p:cNvSpPr>
          <p:nvPr/>
        </p:nvSpPr>
        <p:spPr bwMode="auto">
          <a:xfrm>
            <a:off x="1500188" y="6072188"/>
            <a:ext cx="6635750" cy="641350"/>
          </a:xfrm>
          <a:prstGeom prst="rect">
            <a:avLst/>
          </a:prstGeom>
          <a:solidFill>
            <a:srgbClr val="33CCCC"/>
          </a:solidFill>
          <a:ln w="9525" algn="ctr">
            <a:noFill/>
            <a:miter lim="800000"/>
            <a:headEnd/>
            <a:tailEnd/>
          </a:ln>
        </p:spPr>
        <p:txBody>
          <a:bodyPr wrap="none">
            <a:spAutoFit/>
          </a:bodyPr>
          <a:lstStyle/>
          <a:p>
            <a:r>
              <a:rPr lang="el-GR" sz="3600">
                <a:solidFill>
                  <a:schemeClr val="bg1"/>
                </a:solidFill>
              </a:rPr>
              <a:t>Αποτύπωση θαλασσίων πόρων</a:t>
            </a:r>
          </a:p>
        </p:txBody>
      </p:sp>
      <p:sp>
        <p:nvSpPr>
          <p:cNvPr id="8" name="7 - TextBox"/>
          <p:cNvSpPr txBox="1"/>
          <p:nvPr/>
        </p:nvSpPr>
        <p:spPr>
          <a:xfrm>
            <a:off x="6643702" y="5000636"/>
            <a:ext cx="2214546" cy="307777"/>
          </a:xfrm>
          <a:prstGeom prst="rect">
            <a:avLst/>
          </a:prstGeom>
          <a:noFill/>
        </p:spPr>
        <p:txBody>
          <a:bodyPr wrap="square" rtlCol="0">
            <a:spAutoFit/>
          </a:bodyPr>
          <a:lstStyle/>
          <a:p>
            <a:r>
              <a:rPr lang="en-GB" sz="1400" dirty="0" err="1" smtClean="0"/>
              <a:t>Kiparissis</a:t>
            </a:r>
            <a:r>
              <a:rPr lang="en-GB" sz="1400" dirty="0" smtClean="0"/>
              <a:t> et al., 2011</a:t>
            </a:r>
            <a:endParaRPr lang="el-GR" sz="1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etail_4"/>
          <p:cNvPicPr>
            <a:picLocks noChangeAspect="1" noChangeArrowheads="1"/>
          </p:cNvPicPr>
          <p:nvPr/>
        </p:nvPicPr>
        <p:blipFill>
          <a:blip r:embed="rId2"/>
          <a:srcRect/>
          <a:stretch>
            <a:fillRect/>
          </a:stretch>
        </p:blipFill>
        <p:spPr bwMode="auto">
          <a:xfrm>
            <a:off x="0" y="0"/>
            <a:ext cx="9144000" cy="6858000"/>
          </a:xfrm>
          <a:prstGeom prst="rect">
            <a:avLst/>
          </a:prstGeom>
          <a:noFill/>
          <a:ln w="25400">
            <a:solidFill>
              <a:srgbClr val="FFFFFF"/>
            </a:solidFill>
            <a:miter lim="800000"/>
            <a:headEnd/>
            <a:tailEnd/>
          </a:ln>
        </p:spPr>
      </p:pic>
      <p:sp>
        <p:nvSpPr>
          <p:cNvPr id="27651" name="Text Box 3"/>
          <p:cNvSpPr txBox="1">
            <a:spLocks noChangeArrowheads="1"/>
          </p:cNvSpPr>
          <p:nvPr/>
        </p:nvSpPr>
        <p:spPr bwMode="auto">
          <a:xfrm>
            <a:off x="3635375" y="3284538"/>
            <a:ext cx="5356225" cy="457200"/>
          </a:xfrm>
          <a:prstGeom prst="rect">
            <a:avLst/>
          </a:prstGeom>
          <a:noFill/>
          <a:ln w="9525">
            <a:noFill/>
            <a:miter lim="800000"/>
            <a:headEnd/>
            <a:tailEnd/>
          </a:ln>
        </p:spPr>
        <p:txBody>
          <a:bodyPr wrap="none">
            <a:spAutoFit/>
          </a:bodyPr>
          <a:lstStyle/>
          <a:p>
            <a:pPr algn="l"/>
            <a:r>
              <a:rPr lang="el-GR" sz="2400">
                <a:solidFill>
                  <a:schemeClr val="bg1"/>
                </a:solidFill>
                <a:latin typeface="Times New Roman" pitchFamily="18" charset="0"/>
              </a:rPr>
              <a:t>Βαθύ όριο πυκνής ποσειδώνιας και άμμου</a:t>
            </a:r>
          </a:p>
        </p:txBody>
      </p:sp>
      <p:pic>
        <p:nvPicPr>
          <p:cNvPr id="27652" name="Εικόνα 7"/>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lassification laganas+samples"/>
          <p:cNvPicPr>
            <a:picLocks noChangeAspect="1" noChangeArrowheads="1"/>
          </p:cNvPicPr>
          <p:nvPr/>
        </p:nvPicPr>
        <p:blipFill>
          <a:blip r:embed="rId2"/>
          <a:srcRect/>
          <a:stretch>
            <a:fillRect/>
          </a:stretch>
        </p:blipFill>
        <p:spPr bwMode="auto">
          <a:xfrm>
            <a:off x="0" y="611188"/>
            <a:ext cx="9144000" cy="6248400"/>
          </a:xfrm>
          <a:prstGeom prst="rect">
            <a:avLst/>
          </a:prstGeom>
          <a:noFill/>
          <a:ln w="9525">
            <a:noFill/>
            <a:miter lim="800000"/>
            <a:headEnd/>
            <a:tailEnd/>
          </a:ln>
        </p:spPr>
      </p:pic>
      <p:pic>
        <p:nvPicPr>
          <p:cNvPr id="28675" name="Picture 4" descr="pie_lag_all_color"/>
          <p:cNvPicPr>
            <a:picLocks noChangeAspect="1" noChangeArrowheads="1"/>
          </p:cNvPicPr>
          <p:nvPr/>
        </p:nvPicPr>
        <p:blipFill>
          <a:blip r:embed="rId3">
            <a:clrChange>
              <a:clrFrom>
                <a:srgbClr val="0129FB"/>
              </a:clrFrom>
              <a:clrTo>
                <a:srgbClr val="0129FB">
                  <a:alpha val="0"/>
                </a:srgbClr>
              </a:clrTo>
            </a:clrChange>
          </a:blip>
          <a:srcRect/>
          <a:stretch>
            <a:fillRect/>
          </a:stretch>
        </p:blipFill>
        <p:spPr bwMode="auto">
          <a:xfrm>
            <a:off x="0" y="0"/>
            <a:ext cx="1403350" cy="958850"/>
          </a:xfrm>
          <a:prstGeom prst="rect">
            <a:avLst/>
          </a:prstGeom>
          <a:noFill/>
          <a:ln w="9525">
            <a:noFill/>
            <a:miter lim="800000"/>
            <a:headEnd/>
            <a:tailEnd/>
          </a:ln>
        </p:spPr>
      </p:pic>
      <p:sp>
        <p:nvSpPr>
          <p:cNvPr id="28676" name="Text Box 5"/>
          <p:cNvSpPr txBox="1">
            <a:spLocks noChangeArrowheads="1"/>
          </p:cNvSpPr>
          <p:nvPr/>
        </p:nvSpPr>
        <p:spPr bwMode="auto">
          <a:xfrm>
            <a:off x="1344613" y="6011863"/>
            <a:ext cx="5972175" cy="479425"/>
          </a:xfrm>
          <a:prstGeom prst="rect">
            <a:avLst/>
          </a:prstGeom>
          <a:noFill/>
          <a:ln w="9525">
            <a:noFill/>
            <a:miter lim="800000"/>
            <a:headEnd/>
            <a:tailEnd/>
          </a:ln>
        </p:spPr>
        <p:txBody>
          <a:bodyPr/>
          <a:lstStyle/>
          <a:p>
            <a:endParaRPr lang="el-GR" sz="2400">
              <a:latin typeface="Times New Roman" pitchFamily="18" charset="0"/>
            </a:endParaRPr>
          </a:p>
        </p:txBody>
      </p:sp>
      <p:pic>
        <p:nvPicPr>
          <p:cNvPr id="28677" name="Picture 6" descr="dense4- "/>
          <p:cNvPicPr>
            <a:picLocks noChangeAspect="1" noChangeArrowheads="1"/>
          </p:cNvPicPr>
          <p:nvPr/>
        </p:nvPicPr>
        <p:blipFill>
          <a:blip r:embed="rId4"/>
          <a:srcRect/>
          <a:stretch>
            <a:fillRect/>
          </a:stretch>
        </p:blipFill>
        <p:spPr bwMode="auto">
          <a:xfrm>
            <a:off x="5795963" y="765175"/>
            <a:ext cx="2082800" cy="1558925"/>
          </a:xfrm>
          <a:prstGeom prst="rect">
            <a:avLst/>
          </a:prstGeom>
          <a:noFill/>
          <a:ln w="9525">
            <a:solidFill>
              <a:schemeClr val="tx1"/>
            </a:solidFill>
            <a:miter lim="800000"/>
            <a:headEnd/>
            <a:tailEnd/>
          </a:ln>
        </p:spPr>
      </p:pic>
      <p:pic>
        <p:nvPicPr>
          <p:cNvPr id="28678" name="Picture 7" descr="root5-1"/>
          <p:cNvPicPr>
            <a:picLocks noChangeAspect="1" noChangeArrowheads="1"/>
          </p:cNvPicPr>
          <p:nvPr/>
        </p:nvPicPr>
        <p:blipFill>
          <a:blip r:embed="rId5"/>
          <a:srcRect/>
          <a:stretch>
            <a:fillRect/>
          </a:stretch>
        </p:blipFill>
        <p:spPr bwMode="auto">
          <a:xfrm>
            <a:off x="539750" y="1125538"/>
            <a:ext cx="1978025" cy="1468437"/>
          </a:xfrm>
          <a:prstGeom prst="rect">
            <a:avLst/>
          </a:prstGeom>
          <a:noFill/>
          <a:ln w="9525">
            <a:solidFill>
              <a:schemeClr val="tx1"/>
            </a:solidFill>
            <a:miter lim="800000"/>
            <a:headEnd/>
            <a:tailEnd/>
          </a:ln>
        </p:spPr>
      </p:pic>
      <p:pic>
        <p:nvPicPr>
          <p:cNvPr id="28679" name="Picture 8" descr="arpos3"/>
          <p:cNvPicPr>
            <a:picLocks noChangeAspect="1" noChangeArrowheads="1"/>
          </p:cNvPicPr>
          <p:nvPr/>
        </p:nvPicPr>
        <p:blipFill>
          <a:blip r:embed="rId6"/>
          <a:srcRect/>
          <a:stretch>
            <a:fillRect/>
          </a:stretch>
        </p:blipFill>
        <p:spPr bwMode="auto">
          <a:xfrm>
            <a:off x="468313" y="5013325"/>
            <a:ext cx="2160587" cy="1617663"/>
          </a:xfrm>
          <a:prstGeom prst="rect">
            <a:avLst/>
          </a:prstGeom>
          <a:noFill/>
          <a:ln w="9525">
            <a:solidFill>
              <a:schemeClr val="tx1"/>
            </a:solidFill>
            <a:miter lim="800000"/>
            <a:headEnd/>
            <a:tailEnd/>
          </a:ln>
        </p:spPr>
      </p:pic>
      <p:pic>
        <p:nvPicPr>
          <p:cNvPr id="28680" name="Picture 9" descr="Εικ_2_3_7"/>
          <p:cNvPicPr>
            <a:picLocks noChangeAspect="1" noChangeArrowheads="1"/>
          </p:cNvPicPr>
          <p:nvPr/>
        </p:nvPicPr>
        <p:blipFill>
          <a:blip r:embed="rId7"/>
          <a:srcRect/>
          <a:stretch>
            <a:fillRect/>
          </a:stretch>
        </p:blipFill>
        <p:spPr bwMode="auto">
          <a:xfrm>
            <a:off x="2771775" y="188913"/>
            <a:ext cx="1554163" cy="1619250"/>
          </a:xfrm>
          <a:prstGeom prst="rect">
            <a:avLst/>
          </a:prstGeom>
          <a:noFill/>
          <a:ln w="9525">
            <a:solidFill>
              <a:schemeClr val="tx1"/>
            </a:solidFill>
            <a:miter lim="800000"/>
            <a:headEnd/>
            <a:tailEnd/>
          </a:ln>
        </p:spPr>
      </p:pic>
      <p:pic>
        <p:nvPicPr>
          <p:cNvPr id="28681" name="Picture 10" descr="1"/>
          <p:cNvPicPr>
            <a:picLocks noChangeAspect="1" noChangeArrowheads="1"/>
          </p:cNvPicPr>
          <p:nvPr/>
        </p:nvPicPr>
        <p:blipFill>
          <a:blip r:embed="rId8"/>
          <a:srcRect/>
          <a:stretch>
            <a:fillRect/>
          </a:stretch>
        </p:blipFill>
        <p:spPr bwMode="auto">
          <a:xfrm>
            <a:off x="3132138" y="5157788"/>
            <a:ext cx="2039937" cy="1527175"/>
          </a:xfrm>
          <a:prstGeom prst="rect">
            <a:avLst/>
          </a:prstGeom>
          <a:noFill/>
          <a:ln w="9525">
            <a:noFill/>
            <a:miter lim="800000"/>
            <a:headEnd/>
            <a:tailEnd/>
          </a:ln>
        </p:spPr>
      </p:pic>
      <p:pic>
        <p:nvPicPr>
          <p:cNvPr id="28682" name="Picture 11" descr="ripple13-2"/>
          <p:cNvPicPr>
            <a:picLocks noChangeAspect="1" noChangeArrowheads="1"/>
          </p:cNvPicPr>
          <p:nvPr/>
        </p:nvPicPr>
        <p:blipFill>
          <a:blip r:embed="rId9"/>
          <a:srcRect/>
          <a:stretch>
            <a:fillRect/>
          </a:stretch>
        </p:blipFill>
        <p:spPr bwMode="auto">
          <a:xfrm>
            <a:off x="6999288" y="2781300"/>
            <a:ext cx="2144712" cy="1604963"/>
          </a:xfrm>
          <a:prstGeom prst="rect">
            <a:avLst/>
          </a:prstGeom>
          <a:noFill/>
          <a:ln w="9525">
            <a:noFill/>
            <a:miter lim="800000"/>
            <a:headEnd/>
            <a:tailEnd/>
          </a:ln>
        </p:spPr>
      </p:pic>
      <p:sp>
        <p:nvSpPr>
          <p:cNvPr id="12" name="11 - TextBox"/>
          <p:cNvSpPr txBox="1"/>
          <p:nvPr/>
        </p:nvSpPr>
        <p:spPr>
          <a:xfrm>
            <a:off x="6286512" y="214290"/>
            <a:ext cx="2214546" cy="307777"/>
          </a:xfrm>
          <a:prstGeom prst="rect">
            <a:avLst/>
          </a:prstGeom>
          <a:noFill/>
        </p:spPr>
        <p:txBody>
          <a:bodyPr wrap="square" rtlCol="0">
            <a:spAutoFit/>
          </a:bodyPr>
          <a:lstStyle/>
          <a:p>
            <a:r>
              <a:rPr lang="en-GB" sz="1400" dirty="0" err="1" smtClean="0"/>
              <a:t>Kiparissis</a:t>
            </a:r>
            <a:r>
              <a:rPr lang="en-GB" sz="1400" dirty="0" smtClean="0"/>
              <a:t> et al., 2011</a:t>
            </a:r>
            <a:endParaRPr lang="el-GR" sz="1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288" y="188913"/>
            <a:ext cx="8208962" cy="431800"/>
          </a:xfrm>
        </p:spPr>
        <p:txBody>
          <a:bodyPr/>
          <a:lstStyle/>
          <a:p>
            <a:pPr eaLnBrk="1" hangingPunct="1"/>
            <a:r>
              <a:rPr lang="el-GR" sz="1800" smtClean="0">
                <a:solidFill>
                  <a:srgbClr val="0099CC"/>
                </a:solidFill>
              </a:rPr>
              <a:t>Μωσαϊκό ηχοβολιστή πλευρικής σάρωσης </a:t>
            </a:r>
            <a:r>
              <a:rPr lang="en-US" sz="1800" smtClean="0">
                <a:solidFill>
                  <a:srgbClr val="0099CC"/>
                </a:solidFill>
              </a:rPr>
              <a:t>side scan sonar mosaic</a:t>
            </a:r>
            <a:endParaRPr lang="el-GR" sz="1800" smtClean="0">
              <a:solidFill>
                <a:srgbClr val="0099CC"/>
              </a:solidFill>
            </a:endParaRPr>
          </a:p>
        </p:txBody>
      </p:sp>
      <p:pic>
        <p:nvPicPr>
          <p:cNvPr id="29699" name="Picture 4" descr="Εικ_2_4"/>
          <p:cNvPicPr>
            <a:picLocks noChangeAspect="1" noChangeArrowheads="1"/>
          </p:cNvPicPr>
          <p:nvPr/>
        </p:nvPicPr>
        <p:blipFill>
          <a:blip r:embed="rId2"/>
          <a:srcRect/>
          <a:stretch>
            <a:fillRect/>
          </a:stretch>
        </p:blipFill>
        <p:spPr bwMode="auto">
          <a:xfrm>
            <a:off x="0" y="830263"/>
            <a:ext cx="9144000" cy="6027737"/>
          </a:xfrm>
          <a:prstGeom prst="rect">
            <a:avLst/>
          </a:prstGeom>
          <a:noFill/>
          <a:ln w="9525">
            <a:noFill/>
            <a:miter lim="800000"/>
            <a:headEnd/>
            <a:tailEnd/>
          </a:ln>
        </p:spPr>
      </p:pic>
      <p:sp>
        <p:nvSpPr>
          <p:cNvPr id="29700" name="Rectangle 5"/>
          <p:cNvSpPr>
            <a:spLocks noChangeArrowheads="1"/>
          </p:cNvSpPr>
          <p:nvPr/>
        </p:nvSpPr>
        <p:spPr bwMode="auto">
          <a:xfrm>
            <a:off x="3851275" y="1412875"/>
            <a:ext cx="3259138" cy="417513"/>
          </a:xfrm>
          <a:prstGeom prst="rect">
            <a:avLst/>
          </a:prstGeom>
          <a:noFill/>
          <a:ln w="9525">
            <a:noFill/>
            <a:miter lim="800000"/>
            <a:headEnd/>
            <a:tailEnd/>
          </a:ln>
        </p:spPr>
        <p:txBody>
          <a:bodyPr anchor="ctr"/>
          <a:lstStyle/>
          <a:p>
            <a:r>
              <a:rPr lang="el-GR" sz="2000" b="1">
                <a:solidFill>
                  <a:srgbClr val="0099CC"/>
                </a:solidFill>
              </a:rPr>
              <a:t>Κόλπος Αλυκών</a:t>
            </a:r>
          </a:p>
        </p:txBody>
      </p:sp>
      <p:sp>
        <p:nvSpPr>
          <p:cNvPr id="5" name="4 - TextBox"/>
          <p:cNvSpPr txBox="1"/>
          <p:nvPr/>
        </p:nvSpPr>
        <p:spPr>
          <a:xfrm>
            <a:off x="6715140" y="571480"/>
            <a:ext cx="2214546" cy="307777"/>
          </a:xfrm>
          <a:prstGeom prst="rect">
            <a:avLst/>
          </a:prstGeom>
          <a:noFill/>
        </p:spPr>
        <p:txBody>
          <a:bodyPr wrap="square" rtlCol="0">
            <a:spAutoFit/>
          </a:bodyPr>
          <a:lstStyle/>
          <a:p>
            <a:r>
              <a:rPr lang="en-GB" sz="1400" dirty="0" err="1" smtClean="0"/>
              <a:t>Kiparissis</a:t>
            </a:r>
            <a:r>
              <a:rPr lang="en-GB" sz="1400" dirty="0" smtClean="0"/>
              <a:t> et al., 2011</a:t>
            </a:r>
            <a:endParaRPr lang="el-GR"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8888" y="115888"/>
            <a:ext cx="6983412" cy="417512"/>
          </a:xfrm>
          <a:noFill/>
        </p:spPr>
        <p:txBody>
          <a:bodyPr/>
          <a:lstStyle/>
          <a:p>
            <a:pPr eaLnBrk="1" hangingPunct="1"/>
            <a:r>
              <a:rPr lang="el-GR" sz="1600" smtClean="0">
                <a:solidFill>
                  <a:srgbClr val="0099CC"/>
                </a:solidFill>
              </a:rPr>
              <a:t>Αυτόματη ταξινόμηση </a:t>
            </a:r>
            <a:r>
              <a:rPr lang="en-US" sz="1600" smtClean="0">
                <a:solidFill>
                  <a:srgbClr val="0099CC"/>
                </a:solidFill>
              </a:rPr>
              <a:t>(seafloor classification)</a:t>
            </a:r>
            <a:endParaRPr lang="el-GR" sz="1600" smtClean="0">
              <a:solidFill>
                <a:srgbClr val="0099CC"/>
              </a:solidFill>
            </a:endParaRPr>
          </a:p>
        </p:txBody>
      </p:sp>
      <p:pic>
        <p:nvPicPr>
          <p:cNvPr id="30723" name="Picture 3" descr="Εικ_2_5"/>
          <p:cNvPicPr>
            <a:picLocks noChangeAspect="1" noChangeArrowheads="1"/>
          </p:cNvPicPr>
          <p:nvPr/>
        </p:nvPicPr>
        <p:blipFill>
          <a:blip r:embed="rId2"/>
          <a:srcRect/>
          <a:stretch>
            <a:fillRect/>
          </a:stretch>
        </p:blipFill>
        <p:spPr bwMode="auto">
          <a:xfrm>
            <a:off x="0" y="600075"/>
            <a:ext cx="9144000" cy="6242050"/>
          </a:xfrm>
          <a:prstGeom prst="rect">
            <a:avLst/>
          </a:prstGeom>
          <a:noFill/>
          <a:ln w="9525">
            <a:noFill/>
            <a:miter lim="800000"/>
            <a:headEnd/>
            <a:tailEnd/>
          </a:ln>
        </p:spPr>
      </p:pic>
      <p:pic>
        <p:nvPicPr>
          <p:cNvPr id="72708" name="Picture 4" descr="Εικ_2_6_5"/>
          <p:cNvPicPr>
            <a:picLocks noChangeAspect="1" noChangeArrowheads="1"/>
          </p:cNvPicPr>
          <p:nvPr/>
        </p:nvPicPr>
        <p:blipFill>
          <a:blip r:embed="rId3"/>
          <a:srcRect/>
          <a:stretch>
            <a:fillRect/>
          </a:stretch>
        </p:blipFill>
        <p:spPr bwMode="auto">
          <a:xfrm>
            <a:off x="6516688" y="4797425"/>
            <a:ext cx="2471737" cy="1849438"/>
          </a:xfrm>
          <a:prstGeom prst="rect">
            <a:avLst/>
          </a:prstGeom>
          <a:noFill/>
          <a:ln w="9525">
            <a:solidFill>
              <a:schemeClr val="tx1"/>
            </a:solidFill>
            <a:miter lim="800000"/>
            <a:headEnd/>
            <a:tailEnd/>
          </a:ln>
          <a:effectLst>
            <a:outerShdw dist="107763" dir="13500000" algn="ctr" rotWithShape="0">
              <a:srgbClr val="808080">
                <a:alpha val="50000"/>
              </a:srgbClr>
            </a:outerShdw>
          </a:effectLst>
        </p:spPr>
      </p:pic>
      <p:pic>
        <p:nvPicPr>
          <p:cNvPr id="30725" name="Picture 5"/>
          <p:cNvPicPr>
            <a:picLocks noChangeAspect="1" noChangeArrowheads="1"/>
          </p:cNvPicPr>
          <p:nvPr/>
        </p:nvPicPr>
        <p:blipFill>
          <a:blip r:embed="rId4"/>
          <a:srcRect/>
          <a:stretch>
            <a:fillRect/>
          </a:stretch>
        </p:blipFill>
        <p:spPr bwMode="auto">
          <a:xfrm>
            <a:off x="6284913" y="549275"/>
            <a:ext cx="2679700" cy="2005013"/>
          </a:xfrm>
          <a:prstGeom prst="rect">
            <a:avLst/>
          </a:prstGeom>
          <a:noFill/>
          <a:ln w="9525">
            <a:solidFill>
              <a:schemeClr val="tx1"/>
            </a:solidFill>
            <a:miter lim="800000"/>
            <a:headEnd/>
            <a:tailEnd/>
          </a:ln>
        </p:spPr>
      </p:pic>
      <p:pic>
        <p:nvPicPr>
          <p:cNvPr id="72710" name="Picture 6"/>
          <p:cNvPicPr>
            <a:picLocks noChangeAspect="1" noChangeArrowheads="1"/>
          </p:cNvPicPr>
          <p:nvPr/>
        </p:nvPicPr>
        <p:blipFill>
          <a:blip r:embed="rId5"/>
          <a:srcRect/>
          <a:stretch>
            <a:fillRect/>
          </a:stretch>
        </p:blipFill>
        <p:spPr bwMode="auto">
          <a:xfrm>
            <a:off x="185738" y="549275"/>
            <a:ext cx="2730500" cy="2043113"/>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pic>
        <p:nvPicPr>
          <p:cNvPr id="30727" name="Εικόνα 7"/>
          <p:cNvPicPr>
            <a:picLocks noChangeAspect="1"/>
          </p:cNvPicPr>
          <p:nvPr/>
        </p:nvPicPr>
        <p:blipFill>
          <a:blip r:embed="rId6"/>
          <a:srcRect/>
          <a:stretch>
            <a:fillRect/>
          </a:stretch>
        </p:blipFill>
        <p:spPr bwMode="auto">
          <a:xfrm>
            <a:off x="107950" y="6015038"/>
            <a:ext cx="725488" cy="704850"/>
          </a:xfrm>
          <a:prstGeom prst="rect">
            <a:avLst/>
          </a:prstGeom>
          <a:noFill/>
          <a:ln w="9525">
            <a:noFill/>
            <a:miter lim="800000"/>
            <a:headEnd/>
            <a:tailEnd/>
          </a:ln>
        </p:spPr>
      </p:pic>
      <p:sp>
        <p:nvSpPr>
          <p:cNvPr id="8" name="7 - TextBox"/>
          <p:cNvSpPr txBox="1"/>
          <p:nvPr/>
        </p:nvSpPr>
        <p:spPr>
          <a:xfrm>
            <a:off x="7143800" y="214290"/>
            <a:ext cx="2214546" cy="307777"/>
          </a:xfrm>
          <a:prstGeom prst="rect">
            <a:avLst/>
          </a:prstGeom>
          <a:noFill/>
        </p:spPr>
        <p:txBody>
          <a:bodyPr wrap="square" rtlCol="0">
            <a:spAutoFit/>
          </a:bodyPr>
          <a:lstStyle/>
          <a:p>
            <a:r>
              <a:rPr lang="en-GB" sz="1400" dirty="0" err="1" smtClean="0"/>
              <a:t>Kiparissis</a:t>
            </a:r>
            <a:r>
              <a:rPr lang="en-GB" sz="1400" dirty="0" smtClean="0"/>
              <a:t> et al., 2011</a:t>
            </a:r>
            <a:endParaRPr lang="el-GR" sz="1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rot="-5400000">
            <a:off x="-2899569" y="3194845"/>
            <a:ext cx="6524625" cy="366712"/>
          </a:xfrm>
          <a:prstGeom prst="rect">
            <a:avLst/>
          </a:prstGeom>
          <a:noFill/>
          <a:ln w="9525">
            <a:noFill/>
            <a:miter lim="800000"/>
            <a:headEnd/>
            <a:tailEnd/>
          </a:ln>
        </p:spPr>
        <p:txBody>
          <a:bodyPr>
            <a:spAutoFit/>
          </a:bodyPr>
          <a:lstStyle/>
          <a:p>
            <a:pPr algn="l">
              <a:spcBef>
                <a:spcPct val="50000"/>
              </a:spcBef>
            </a:pPr>
            <a:r>
              <a:rPr lang="el-GR" i="1">
                <a:solidFill>
                  <a:srgbClr val="3399FF"/>
                </a:solidFill>
                <a:latin typeface="Comic Sans MS" pitchFamily="66" charset="0"/>
                <a:cs typeface="Times New Roman" pitchFamily="18" charset="0"/>
              </a:rPr>
              <a:t>ΚΑΤΕΣΤΡΑΜΕΝΕΣ  ΠΕΡΙΟΧΕΣ </a:t>
            </a:r>
            <a:r>
              <a:rPr lang="en-US" i="1">
                <a:solidFill>
                  <a:srgbClr val="3399FF"/>
                </a:solidFill>
                <a:latin typeface="Comic Sans MS" pitchFamily="66" charset="0"/>
                <a:cs typeface="Times New Roman" pitchFamily="18" charset="0"/>
              </a:rPr>
              <a:t>P. oceanica</a:t>
            </a:r>
            <a:endParaRPr lang="en-GB" i="1">
              <a:solidFill>
                <a:srgbClr val="3399FF"/>
              </a:solidFill>
              <a:latin typeface="Comic Sans MS" pitchFamily="66" charset="0"/>
              <a:cs typeface="Times New Roman" pitchFamily="18" charset="0"/>
            </a:endParaRPr>
          </a:p>
        </p:txBody>
      </p:sp>
      <p:sp>
        <p:nvSpPr>
          <p:cNvPr id="31747" name="Line 3"/>
          <p:cNvSpPr>
            <a:spLocks noChangeShapeType="1"/>
          </p:cNvSpPr>
          <p:nvPr/>
        </p:nvSpPr>
        <p:spPr bwMode="auto">
          <a:xfrm flipV="1">
            <a:off x="581025" y="962025"/>
            <a:ext cx="44450" cy="5700713"/>
          </a:xfrm>
          <a:prstGeom prst="line">
            <a:avLst/>
          </a:prstGeom>
          <a:noFill/>
          <a:ln w="9525">
            <a:solidFill>
              <a:schemeClr val="tx1"/>
            </a:solidFill>
            <a:round/>
            <a:headEnd/>
            <a:tailEnd/>
          </a:ln>
        </p:spPr>
        <p:txBody>
          <a:bodyPr/>
          <a:lstStyle/>
          <a:p>
            <a:endParaRPr lang="el-GR"/>
          </a:p>
        </p:txBody>
      </p:sp>
      <p:sp>
        <p:nvSpPr>
          <p:cNvPr id="31748" name="Rectangle 4"/>
          <p:cNvSpPr>
            <a:spLocks noChangeArrowheads="1"/>
          </p:cNvSpPr>
          <p:nvPr/>
        </p:nvSpPr>
        <p:spPr bwMode="auto">
          <a:xfrm>
            <a:off x="838200" y="966788"/>
            <a:ext cx="2362200" cy="1739900"/>
          </a:xfrm>
          <a:prstGeom prst="rect">
            <a:avLst/>
          </a:prstGeom>
          <a:noFill/>
          <a:ln w="9525">
            <a:noFill/>
            <a:miter lim="800000"/>
            <a:headEnd/>
            <a:tailEnd/>
          </a:ln>
        </p:spPr>
        <p:txBody>
          <a:bodyPr>
            <a:spAutoFit/>
          </a:bodyPr>
          <a:lstStyle/>
          <a:p>
            <a:pPr algn="l"/>
            <a:r>
              <a:rPr lang="el-GR">
                <a:solidFill>
                  <a:srgbClr val="0099CC"/>
                </a:solidFill>
                <a:latin typeface="Comic Sans MS" pitchFamily="66" charset="0"/>
                <a:cs typeface="Times New Roman" pitchFamily="18" charset="0"/>
              </a:rPr>
              <a:t>Στα απογυμνωμένα από ποσειδωνίες σημεία υπήρχε πολύ μεγάλη πυκνότητα του πολύχαιτου </a:t>
            </a:r>
            <a:r>
              <a:rPr lang="en-GB" i="1">
                <a:solidFill>
                  <a:srgbClr val="0099CC"/>
                </a:solidFill>
                <a:latin typeface="Comic Sans MS" pitchFamily="66" charset="0"/>
                <a:cs typeface="Times New Roman" pitchFamily="18" charset="0"/>
              </a:rPr>
              <a:t>Sabella pavonina</a:t>
            </a:r>
            <a:r>
              <a:rPr lang="el-GR">
                <a:solidFill>
                  <a:srgbClr val="0099CC"/>
                </a:solidFill>
                <a:latin typeface="Comic Sans MS" pitchFamily="66" charset="0"/>
                <a:cs typeface="Times New Roman" pitchFamily="18" charset="0"/>
              </a:rPr>
              <a:t> </a:t>
            </a:r>
            <a:endParaRPr lang="en-GB">
              <a:solidFill>
                <a:srgbClr val="0099CC"/>
              </a:solidFill>
              <a:latin typeface="Comic Sans MS" pitchFamily="66" charset="0"/>
              <a:cs typeface="Times New Roman" pitchFamily="18" charset="0"/>
            </a:endParaRPr>
          </a:p>
        </p:txBody>
      </p:sp>
      <p:pic>
        <p:nvPicPr>
          <p:cNvPr id="31749" name="Picture 5"/>
          <p:cNvPicPr>
            <a:picLocks noChangeAspect="1" noChangeArrowheads="1"/>
          </p:cNvPicPr>
          <p:nvPr/>
        </p:nvPicPr>
        <p:blipFill>
          <a:blip r:embed="rId2"/>
          <a:srcRect/>
          <a:stretch>
            <a:fillRect/>
          </a:stretch>
        </p:blipFill>
        <p:spPr bwMode="auto">
          <a:xfrm>
            <a:off x="762000" y="2795588"/>
            <a:ext cx="2743200" cy="2052637"/>
          </a:xfrm>
          <a:prstGeom prst="rect">
            <a:avLst/>
          </a:prstGeom>
          <a:noFill/>
          <a:ln w="9525">
            <a:solidFill>
              <a:schemeClr val="tx1"/>
            </a:solidFill>
            <a:miter lim="800000"/>
            <a:headEnd/>
            <a:tailEnd/>
          </a:ln>
        </p:spPr>
      </p:pic>
      <p:grpSp>
        <p:nvGrpSpPr>
          <p:cNvPr id="2" name="Group 6"/>
          <p:cNvGrpSpPr>
            <a:grpSpLocks/>
          </p:cNvGrpSpPr>
          <p:nvPr/>
        </p:nvGrpSpPr>
        <p:grpSpPr bwMode="auto">
          <a:xfrm>
            <a:off x="2667000" y="5005388"/>
            <a:ext cx="2133600" cy="1781175"/>
            <a:chOff x="1296" y="3071"/>
            <a:chExt cx="1344" cy="1104"/>
          </a:xfrm>
        </p:grpSpPr>
        <p:pic>
          <p:nvPicPr>
            <p:cNvPr id="31759" name="Picture 7"/>
            <p:cNvPicPr>
              <a:picLocks noChangeAspect="1" noChangeArrowheads="1"/>
            </p:cNvPicPr>
            <p:nvPr/>
          </p:nvPicPr>
          <p:blipFill>
            <a:blip r:embed="rId3"/>
            <a:srcRect/>
            <a:stretch>
              <a:fillRect/>
            </a:stretch>
          </p:blipFill>
          <p:spPr bwMode="auto">
            <a:xfrm>
              <a:off x="1296" y="3081"/>
              <a:ext cx="1344" cy="1086"/>
            </a:xfrm>
            <a:prstGeom prst="rect">
              <a:avLst/>
            </a:prstGeom>
            <a:noFill/>
            <a:ln w="9525">
              <a:noFill/>
              <a:miter lim="800000"/>
              <a:headEnd/>
              <a:tailEnd/>
            </a:ln>
          </p:spPr>
        </p:pic>
        <p:sp>
          <p:nvSpPr>
            <p:cNvPr id="31760" name="AutoShape 8"/>
            <p:cNvSpPr>
              <a:spLocks noChangeArrowheads="1"/>
            </p:cNvSpPr>
            <p:nvPr/>
          </p:nvSpPr>
          <p:spPr bwMode="auto">
            <a:xfrm rot="10791010">
              <a:off x="1296" y="3071"/>
              <a:ext cx="1344" cy="1104"/>
            </a:xfrm>
            <a:prstGeom prst="wedgeRectCallout">
              <a:avLst>
                <a:gd name="adj1" fmla="val 41509"/>
                <a:gd name="adj2" fmla="val 145125"/>
              </a:avLst>
            </a:prstGeom>
            <a:noFill/>
            <a:ln w="22225">
              <a:solidFill>
                <a:srgbClr val="0000FF"/>
              </a:solidFill>
              <a:miter lim="800000"/>
              <a:headEnd/>
              <a:tailEnd/>
            </a:ln>
          </p:spPr>
          <p:txBody>
            <a:bodyPr rot="10800000" wrap="none"/>
            <a:lstStyle/>
            <a:p>
              <a:endParaRPr lang="el-GR" sz="2400">
                <a:latin typeface="Times New Roman" pitchFamily="18" charset="0"/>
                <a:cs typeface="Times New Roman" pitchFamily="18" charset="0"/>
              </a:endParaRPr>
            </a:p>
          </p:txBody>
        </p:sp>
      </p:grpSp>
      <p:pic>
        <p:nvPicPr>
          <p:cNvPr id="31751" name="Picture 9"/>
          <p:cNvPicPr>
            <a:picLocks noChangeAspect="1" noChangeArrowheads="1"/>
          </p:cNvPicPr>
          <p:nvPr/>
        </p:nvPicPr>
        <p:blipFill>
          <a:blip r:embed="rId4"/>
          <a:srcRect/>
          <a:stretch>
            <a:fillRect/>
          </a:stretch>
        </p:blipFill>
        <p:spPr bwMode="auto">
          <a:xfrm>
            <a:off x="3124200" y="1030288"/>
            <a:ext cx="2286000" cy="1714500"/>
          </a:xfrm>
          <a:prstGeom prst="rect">
            <a:avLst/>
          </a:prstGeom>
          <a:noFill/>
          <a:ln w="9525">
            <a:solidFill>
              <a:schemeClr val="tx1"/>
            </a:solidFill>
            <a:miter lim="800000"/>
            <a:headEnd/>
            <a:tailEnd/>
          </a:ln>
        </p:spPr>
      </p:pic>
      <p:sp>
        <p:nvSpPr>
          <p:cNvPr id="31752" name="Rectangle 10"/>
          <p:cNvSpPr>
            <a:spLocks noChangeArrowheads="1"/>
          </p:cNvSpPr>
          <p:nvPr/>
        </p:nvSpPr>
        <p:spPr bwMode="auto">
          <a:xfrm>
            <a:off x="5562600" y="966788"/>
            <a:ext cx="3581400" cy="641350"/>
          </a:xfrm>
          <a:prstGeom prst="rect">
            <a:avLst/>
          </a:prstGeom>
          <a:noFill/>
          <a:ln w="9525">
            <a:noFill/>
            <a:miter lim="800000"/>
            <a:headEnd/>
            <a:tailEnd/>
          </a:ln>
        </p:spPr>
        <p:txBody>
          <a:bodyPr>
            <a:spAutoFit/>
          </a:bodyPr>
          <a:lstStyle/>
          <a:p>
            <a:r>
              <a:rPr lang="el-GR">
                <a:solidFill>
                  <a:srgbClr val="0099CC"/>
                </a:solidFill>
                <a:latin typeface="Comic Sans MS" pitchFamily="66" charset="0"/>
                <a:cs typeface="Times New Roman" pitchFamily="18" charset="0"/>
              </a:rPr>
              <a:t>καθώς και του χλωροφύκους </a:t>
            </a:r>
            <a:r>
              <a:rPr lang="en-GB" i="1">
                <a:solidFill>
                  <a:srgbClr val="0099CC"/>
                </a:solidFill>
                <a:latin typeface="Comic Sans MS" pitchFamily="66" charset="0"/>
                <a:cs typeface="Times New Roman" pitchFamily="18" charset="0"/>
              </a:rPr>
              <a:t>Caulerpa racemosa</a:t>
            </a:r>
          </a:p>
        </p:txBody>
      </p:sp>
      <p:pic>
        <p:nvPicPr>
          <p:cNvPr id="31753" name="Picture 11"/>
          <p:cNvPicPr>
            <a:picLocks noChangeAspect="1" noChangeArrowheads="1"/>
          </p:cNvPicPr>
          <p:nvPr/>
        </p:nvPicPr>
        <p:blipFill>
          <a:blip r:embed="rId5"/>
          <a:srcRect/>
          <a:stretch>
            <a:fillRect/>
          </a:stretch>
        </p:blipFill>
        <p:spPr bwMode="auto">
          <a:xfrm>
            <a:off x="4038600" y="2947988"/>
            <a:ext cx="2667000" cy="1997075"/>
          </a:xfrm>
          <a:prstGeom prst="rect">
            <a:avLst/>
          </a:prstGeom>
          <a:noFill/>
          <a:ln w="9525">
            <a:solidFill>
              <a:schemeClr val="tx1"/>
            </a:solidFill>
            <a:miter lim="800000"/>
            <a:headEnd/>
            <a:tailEnd/>
          </a:ln>
        </p:spPr>
      </p:pic>
      <p:grpSp>
        <p:nvGrpSpPr>
          <p:cNvPr id="3" name="Group 12"/>
          <p:cNvGrpSpPr>
            <a:grpSpLocks/>
          </p:cNvGrpSpPr>
          <p:nvPr/>
        </p:nvGrpSpPr>
        <p:grpSpPr bwMode="auto">
          <a:xfrm>
            <a:off x="6858000" y="5133975"/>
            <a:ext cx="2133600" cy="1547813"/>
            <a:chOff x="3936" y="3105"/>
            <a:chExt cx="1344" cy="975"/>
          </a:xfrm>
        </p:grpSpPr>
        <p:pic>
          <p:nvPicPr>
            <p:cNvPr id="31757" name="Picture 13"/>
            <p:cNvPicPr>
              <a:picLocks noChangeArrowheads="1"/>
            </p:cNvPicPr>
            <p:nvPr/>
          </p:nvPicPr>
          <p:blipFill>
            <a:blip r:embed="rId6"/>
            <a:srcRect/>
            <a:stretch>
              <a:fillRect/>
            </a:stretch>
          </p:blipFill>
          <p:spPr bwMode="auto">
            <a:xfrm>
              <a:off x="3936" y="3105"/>
              <a:ext cx="1342" cy="975"/>
            </a:xfrm>
            <a:prstGeom prst="rect">
              <a:avLst/>
            </a:prstGeom>
            <a:noFill/>
            <a:ln w="9525">
              <a:noFill/>
              <a:miter lim="800000"/>
              <a:headEnd/>
              <a:tailEnd/>
            </a:ln>
          </p:spPr>
        </p:pic>
        <p:sp>
          <p:nvSpPr>
            <p:cNvPr id="31758" name="AutoShape 14"/>
            <p:cNvSpPr>
              <a:spLocks noChangeArrowheads="1"/>
            </p:cNvSpPr>
            <p:nvPr/>
          </p:nvSpPr>
          <p:spPr bwMode="auto">
            <a:xfrm rot="10791010">
              <a:off x="3936" y="3111"/>
              <a:ext cx="1344" cy="958"/>
            </a:xfrm>
            <a:prstGeom prst="wedgeRectCallout">
              <a:avLst>
                <a:gd name="adj1" fmla="val 88444"/>
                <a:gd name="adj2" fmla="val 93338"/>
              </a:avLst>
            </a:prstGeom>
            <a:noFill/>
            <a:ln w="22225">
              <a:solidFill>
                <a:srgbClr val="0000FF"/>
              </a:solidFill>
              <a:miter lim="800000"/>
              <a:headEnd/>
              <a:tailEnd/>
            </a:ln>
          </p:spPr>
          <p:txBody>
            <a:bodyPr rot="10800000" wrap="none"/>
            <a:lstStyle/>
            <a:p>
              <a:endParaRPr lang="el-GR" sz="2400">
                <a:latin typeface="Times New Roman" pitchFamily="18" charset="0"/>
                <a:cs typeface="Times New Roman" pitchFamily="18" charset="0"/>
              </a:endParaRPr>
            </a:p>
          </p:txBody>
        </p:sp>
      </p:grpSp>
      <p:pic>
        <p:nvPicPr>
          <p:cNvPr id="31755" name="Picture 15"/>
          <p:cNvPicPr>
            <a:picLocks noChangeAspect="1" noChangeArrowheads="1"/>
          </p:cNvPicPr>
          <p:nvPr/>
        </p:nvPicPr>
        <p:blipFill>
          <a:blip r:embed="rId7"/>
          <a:srcRect/>
          <a:stretch>
            <a:fillRect/>
          </a:stretch>
        </p:blipFill>
        <p:spPr bwMode="auto">
          <a:xfrm>
            <a:off x="6096000" y="1700213"/>
            <a:ext cx="2438400" cy="1138237"/>
          </a:xfrm>
          <a:prstGeom prst="rect">
            <a:avLst/>
          </a:prstGeom>
          <a:noFill/>
          <a:ln w="9525">
            <a:solidFill>
              <a:schemeClr val="tx1"/>
            </a:solidFill>
            <a:miter lim="800000"/>
            <a:headEnd/>
            <a:tailEnd/>
          </a:ln>
        </p:spPr>
      </p:pic>
      <p:sp>
        <p:nvSpPr>
          <p:cNvPr id="31756" name="Rectangle 16"/>
          <p:cNvSpPr>
            <a:spLocks noChangeArrowheads="1"/>
          </p:cNvSpPr>
          <p:nvPr/>
        </p:nvSpPr>
        <p:spPr bwMode="auto">
          <a:xfrm>
            <a:off x="1457325" y="249238"/>
            <a:ext cx="7772400" cy="417512"/>
          </a:xfrm>
          <a:prstGeom prst="rect">
            <a:avLst/>
          </a:prstGeom>
          <a:noFill/>
          <a:ln w="9525">
            <a:noFill/>
            <a:miter lim="800000"/>
            <a:headEnd/>
            <a:tailEnd/>
          </a:ln>
        </p:spPr>
        <p:txBody>
          <a:bodyPr anchor="ctr"/>
          <a:lstStyle/>
          <a:p>
            <a:r>
              <a:rPr lang="el-GR" sz="4400" b="1">
                <a:solidFill>
                  <a:srgbClr val="0099CC"/>
                </a:solidFill>
              </a:rPr>
              <a:t>Κόλπος Αλυκών</a:t>
            </a:r>
          </a:p>
        </p:txBody>
      </p:sp>
      <p:sp>
        <p:nvSpPr>
          <p:cNvPr id="17" name="16 - TextBox"/>
          <p:cNvSpPr txBox="1"/>
          <p:nvPr/>
        </p:nvSpPr>
        <p:spPr>
          <a:xfrm>
            <a:off x="6715140" y="3786190"/>
            <a:ext cx="2214546" cy="307777"/>
          </a:xfrm>
          <a:prstGeom prst="rect">
            <a:avLst/>
          </a:prstGeom>
          <a:noFill/>
        </p:spPr>
        <p:txBody>
          <a:bodyPr wrap="square" rtlCol="0">
            <a:spAutoFit/>
          </a:bodyPr>
          <a:lstStyle/>
          <a:p>
            <a:r>
              <a:rPr lang="en-GB" sz="1400" dirty="0" err="1" smtClean="0"/>
              <a:t>Kiparissis</a:t>
            </a:r>
            <a:r>
              <a:rPr lang="en-GB" sz="1400" dirty="0" smtClean="0"/>
              <a:t> et al., 2011</a:t>
            </a:r>
            <a:endParaRPr lang="el-GR" sz="1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 Θέση αριθμού διαφάνειας"/>
          <p:cNvSpPr>
            <a:spLocks noGrp="1"/>
          </p:cNvSpPr>
          <p:nvPr>
            <p:ph type="sldNum" sz="quarter" idx="12"/>
          </p:nvPr>
        </p:nvSpPr>
        <p:spPr>
          <a:noFill/>
        </p:spPr>
        <p:txBody>
          <a:bodyPr/>
          <a:lstStyle/>
          <a:p>
            <a:fld id="{639D295E-AD43-4A19-B845-7F87A21494BD}" type="slidenum">
              <a:rPr lang="el-GR" smtClean="0"/>
              <a:pPr/>
              <a:t>2</a:t>
            </a:fld>
            <a:endParaRPr lang="el-GR" smtClean="0"/>
          </a:p>
        </p:txBody>
      </p:sp>
      <p:sp>
        <p:nvSpPr>
          <p:cNvPr id="3075" name="Title 1"/>
          <p:cNvSpPr>
            <a:spLocks noGrp="1"/>
          </p:cNvSpPr>
          <p:nvPr>
            <p:ph type="title"/>
          </p:nvPr>
        </p:nvSpPr>
        <p:spPr>
          <a:xfrm>
            <a:off x="457200" y="-161925"/>
            <a:ext cx="8229600" cy="1143000"/>
          </a:xfrm>
        </p:spPr>
        <p:txBody>
          <a:bodyPr/>
          <a:lstStyle/>
          <a:p>
            <a:r>
              <a:rPr lang="el-GR" smtClean="0"/>
              <a:t>Σημείωμα Αδειοδότησης</a:t>
            </a:r>
          </a:p>
        </p:txBody>
      </p:sp>
      <p:sp>
        <p:nvSpPr>
          <p:cNvPr id="3076" name="Content Placeholder 2"/>
          <p:cNvSpPr>
            <a:spLocks noGrp="1"/>
          </p:cNvSpPr>
          <p:nvPr>
            <p:ph idx="1"/>
          </p:nvPr>
        </p:nvSpPr>
        <p:spPr>
          <a:xfrm>
            <a:off x="107950" y="765175"/>
            <a:ext cx="8928100" cy="1511300"/>
          </a:xfrm>
        </p:spPr>
        <p:txBody>
          <a:bodyPr>
            <a:normAutofit fontScale="85000" lnSpcReduction="20000"/>
          </a:bodyPr>
          <a:lstStyle/>
          <a:p>
            <a:pPr marL="0" indent="0">
              <a:buFontTx/>
              <a:buNone/>
            </a:pPr>
            <a:r>
              <a:rPr lang="el-GR" sz="2000" smtClean="0"/>
              <a:t>Το παρόν υλικό διατίθεται με τους όρους της άδειας χρήσης Creative Commons Αναφορά Δημιουργού-Μη Εμπορική Χρήση-Όχι Παράγωγα Έργα </a:t>
            </a:r>
            <a:r>
              <a:rPr lang="en-GB" sz="2000" b="1" smtClean="0"/>
              <a:t>CC BY-NC-ND </a:t>
            </a:r>
            <a:r>
              <a:rPr lang="el-GR" sz="2000" smtClean="0"/>
              <a:t>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endParaRPr lang="en-GB" sz="2000" smtClean="0"/>
          </a:p>
          <a:p>
            <a:pPr marL="0" indent="0">
              <a:buFontTx/>
              <a:buNone/>
            </a:pPr>
            <a:r>
              <a:rPr lang="el-GR" sz="2000" smtClean="0"/>
              <a:t>                     </a:t>
            </a:r>
          </a:p>
          <a:p>
            <a:pPr marL="0" indent="0">
              <a:buFontTx/>
              <a:buNone/>
            </a:pPr>
            <a:endParaRPr lang="el-GR" sz="2000" smtClean="0"/>
          </a:p>
        </p:txBody>
      </p:sp>
      <p:sp>
        <p:nvSpPr>
          <p:cNvPr id="3077" name="TextBox 5"/>
          <p:cNvSpPr txBox="1">
            <a:spLocks noChangeArrowheads="1"/>
          </p:cNvSpPr>
          <p:nvPr/>
        </p:nvSpPr>
        <p:spPr bwMode="auto">
          <a:xfrm>
            <a:off x="71438" y="2997200"/>
            <a:ext cx="9037637" cy="3455988"/>
          </a:xfrm>
          <a:prstGeom prst="rect">
            <a:avLst/>
          </a:prstGeom>
          <a:noFill/>
          <a:ln w="9525">
            <a:noFill/>
            <a:miter lim="800000"/>
            <a:headEnd/>
            <a:tailEnd/>
          </a:ln>
        </p:spPr>
        <p:txBody>
          <a:bodyPr anchor="ctr"/>
          <a:lstStyle/>
          <a:p>
            <a:r>
              <a:rPr lang="el-GR"/>
              <a:t>[1] http://creativecommons.</a:t>
            </a:r>
            <a:r>
              <a:rPr lang="en-GB"/>
              <a:t>gr</a:t>
            </a:r>
            <a:r>
              <a:rPr lang="el-GR"/>
              <a:t>/licenses/by-nc-</a:t>
            </a:r>
            <a:r>
              <a:rPr lang="en-GB"/>
              <a:t>nd</a:t>
            </a:r>
            <a:r>
              <a:rPr lang="el-GR"/>
              <a:t>/4.0/ </a:t>
            </a:r>
            <a:endParaRPr lang="en-US"/>
          </a:p>
          <a:p>
            <a:endParaRPr lang="el-GR"/>
          </a:p>
          <a:p>
            <a:pPr algn="just"/>
            <a:r>
              <a:rPr lang="el-GR" b="1"/>
              <a:t>Σύμφωνα με αυτήν την άδεια ο δικαιούχος σας δίνει το δικαίωμα να</a:t>
            </a:r>
            <a:r>
              <a:rPr lang="el-GR"/>
              <a:t>: </a:t>
            </a:r>
            <a:endParaRPr lang="en-US"/>
          </a:p>
          <a:p>
            <a:pPr algn="just"/>
            <a:r>
              <a:rPr lang="el-GR" b="1"/>
              <a:t>Μοιραστείτε</a:t>
            </a:r>
            <a:r>
              <a:rPr lang="el-GR"/>
              <a:t> — αντιγράψετε και αναδιανέμετε το υλικό Υπό τους ακόλουθους όρους: </a:t>
            </a:r>
            <a:endParaRPr lang="en-US"/>
          </a:p>
          <a:p>
            <a:pPr algn="just"/>
            <a:r>
              <a:rPr lang="el-GR" b="1"/>
              <a:t>Αναφορά Δημιουργού </a:t>
            </a:r>
            <a:r>
              <a:rPr lang="el-GR"/>
              <a:t>— Θα πρέπει να καταχωρίσετε αναφορά στο δημιουργό, με σύνδεσμο της άδειας</a:t>
            </a:r>
            <a:endParaRPr lang="en-US"/>
          </a:p>
          <a:p>
            <a:pPr algn="just"/>
            <a:r>
              <a:rPr lang="el-GR"/>
              <a:t> </a:t>
            </a:r>
            <a:r>
              <a:rPr lang="el-GR" b="1"/>
              <a:t>Μη εμπορική χρήση </a:t>
            </a:r>
            <a:r>
              <a:rPr lang="el-GR"/>
              <a:t>— Δεν μπορείτε να χρησιμοποιήσετε το υλικό για εμπορικούς σκοπούς</a:t>
            </a:r>
            <a:endParaRPr lang="en-US"/>
          </a:p>
          <a:p>
            <a:pPr algn="just"/>
            <a:r>
              <a:rPr lang="el-GR"/>
              <a:t> </a:t>
            </a:r>
            <a:r>
              <a:rPr lang="el-GR" b="1"/>
              <a:t>Μη παράγωγα έργα</a:t>
            </a:r>
            <a:r>
              <a:rPr lang="el-GR"/>
              <a:t> — Μπορείτε να αναδιανείμετε το υλικό ως έχει, χωρίς να προβείτε σε αλλαγές (ανάμιξη, τροποποίηση)</a:t>
            </a:r>
          </a:p>
        </p:txBody>
      </p:sp>
      <p:sp>
        <p:nvSpPr>
          <p:cNvPr id="9" name="Ορθογώνιο 6"/>
          <p:cNvSpPr/>
          <p:nvPr/>
        </p:nvSpPr>
        <p:spPr>
          <a:xfrm>
            <a:off x="107950" y="6237288"/>
            <a:ext cx="355600" cy="57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10" name="Ορθογώνιο 7"/>
          <p:cNvSpPr/>
          <p:nvPr/>
        </p:nvSpPr>
        <p:spPr>
          <a:xfrm>
            <a:off x="463550" y="6453188"/>
            <a:ext cx="806926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11" name="Ορθογώνιο 6"/>
          <p:cNvSpPr/>
          <p:nvPr/>
        </p:nvSpPr>
        <p:spPr>
          <a:xfrm>
            <a:off x="463550" y="6453188"/>
            <a:ext cx="806926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pic>
        <p:nvPicPr>
          <p:cNvPr id="3081" name="Εικόνα 8"/>
          <p:cNvPicPr>
            <a:picLocks noChangeAspect="1"/>
          </p:cNvPicPr>
          <p:nvPr/>
        </p:nvPicPr>
        <p:blipFill>
          <a:blip r:embed="rId2"/>
          <a:srcRect/>
          <a:stretch>
            <a:fillRect/>
          </a:stretch>
        </p:blipFill>
        <p:spPr bwMode="auto">
          <a:xfrm>
            <a:off x="107950" y="6165850"/>
            <a:ext cx="725488" cy="703263"/>
          </a:xfrm>
          <a:prstGeom prst="rect">
            <a:avLst/>
          </a:prstGeom>
          <a:noFill/>
          <a:ln w="9525">
            <a:noFill/>
            <a:miter lim="800000"/>
            <a:headEnd/>
            <a:tailEnd/>
          </a:ln>
        </p:spPr>
      </p:pic>
      <p:pic>
        <p:nvPicPr>
          <p:cNvPr id="3082" name="Picture 11" descr="C:\Documents and Settings\User\Επιφάνεια εργασίας\ANOIKTAMATHIMATAFINAL\Final_EDIT\BYNCND.png"/>
          <p:cNvPicPr>
            <a:picLocks noChangeAspect="1" noChangeArrowheads="1"/>
          </p:cNvPicPr>
          <p:nvPr/>
        </p:nvPicPr>
        <p:blipFill>
          <a:blip r:embed="rId3"/>
          <a:srcRect/>
          <a:stretch>
            <a:fillRect/>
          </a:stretch>
        </p:blipFill>
        <p:spPr bwMode="auto">
          <a:xfrm>
            <a:off x="3846513" y="2143116"/>
            <a:ext cx="1216025" cy="4286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 Θέση αριθμού διαφάνειας"/>
          <p:cNvSpPr>
            <a:spLocks noGrp="1"/>
          </p:cNvSpPr>
          <p:nvPr>
            <p:ph type="sldNum" sz="quarter" idx="12"/>
          </p:nvPr>
        </p:nvSpPr>
        <p:spPr>
          <a:noFill/>
        </p:spPr>
        <p:txBody>
          <a:bodyPr/>
          <a:lstStyle/>
          <a:p>
            <a:fld id="{E213F205-E47A-4E64-A12C-230ED5748EC4}" type="slidenum">
              <a:rPr lang="el-GR" smtClean="0"/>
              <a:pPr/>
              <a:t>20</a:t>
            </a:fld>
            <a:endParaRPr lang="el-GR" smtClean="0"/>
          </a:p>
        </p:txBody>
      </p:sp>
      <p:sp>
        <p:nvSpPr>
          <p:cNvPr id="51203" name="1 - Τίτλος"/>
          <p:cNvSpPr>
            <a:spLocks noGrp="1"/>
          </p:cNvSpPr>
          <p:nvPr>
            <p:ph type="title"/>
          </p:nvPr>
        </p:nvSpPr>
        <p:spPr/>
        <p:txBody>
          <a:bodyPr/>
          <a:lstStyle/>
          <a:p>
            <a:r>
              <a:rPr lang="el-GR" dirty="0" smtClean="0">
                <a:latin typeface="Calibri" pitchFamily="34" charset="0"/>
              </a:rPr>
              <a:t>Αναφορές</a:t>
            </a:r>
          </a:p>
        </p:txBody>
      </p:sp>
      <p:pic>
        <p:nvPicPr>
          <p:cNvPr id="51204" name="Εικόνα 8"/>
          <p:cNvPicPr>
            <a:picLocks noChangeAspect="1"/>
          </p:cNvPicPr>
          <p:nvPr/>
        </p:nvPicPr>
        <p:blipFill>
          <a:blip r:embed="rId2"/>
          <a:srcRect/>
          <a:stretch>
            <a:fillRect/>
          </a:stretch>
        </p:blipFill>
        <p:spPr bwMode="auto">
          <a:xfrm>
            <a:off x="107950" y="6015038"/>
            <a:ext cx="725488" cy="704850"/>
          </a:xfrm>
          <a:prstGeom prst="rect">
            <a:avLst/>
          </a:prstGeom>
          <a:noFill/>
          <a:ln w="9525">
            <a:noFill/>
            <a:miter lim="800000"/>
            <a:headEnd/>
            <a:tailEnd/>
          </a:ln>
        </p:spPr>
      </p:pic>
      <p:sp>
        <p:nvSpPr>
          <p:cNvPr id="51205" name="6 - Θέση περιεχομένου"/>
          <p:cNvSpPr>
            <a:spLocks noGrp="1"/>
          </p:cNvSpPr>
          <p:nvPr>
            <p:ph idx="1"/>
          </p:nvPr>
        </p:nvSpPr>
        <p:spPr>
          <a:xfrm>
            <a:off x="457200" y="1285860"/>
            <a:ext cx="8229600" cy="4525963"/>
          </a:xfrm>
        </p:spPr>
        <p:txBody>
          <a:bodyPr/>
          <a:lstStyle/>
          <a:p>
            <a:pPr marL="0" indent="0">
              <a:spcAft>
                <a:spcPts val="600"/>
              </a:spcAft>
              <a:buNone/>
            </a:pPr>
            <a:r>
              <a:rPr lang="el-GR" sz="1400" dirty="0" smtClean="0">
                <a:latin typeface="Calibri" pitchFamily="34" charset="0"/>
              </a:rPr>
              <a:t>Στεφάτος Α., 2005. Μελέτη ιζηματογενών διεργασιών και τεκτονικών δομών στον κορινθιακό κόλπο με τη χρήση γεωφυσικών μεθόδων.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endParaRPr lang="el-GR" sz="1400" dirty="0" smtClean="0">
              <a:latin typeface="Calibri" pitchFamily="34" charset="0"/>
            </a:endParaRPr>
          </a:p>
          <a:p>
            <a:pPr marL="0" indent="0">
              <a:spcAft>
                <a:spcPts val="600"/>
              </a:spcAft>
              <a:buNone/>
            </a:pPr>
            <a:r>
              <a:rPr lang="el-GR" sz="1400" dirty="0" err="1" smtClean="0">
                <a:latin typeface="Calibri" pitchFamily="34" charset="0"/>
              </a:rPr>
              <a:t>Χριστοδουλου</a:t>
            </a:r>
            <a:r>
              <a:rPr lang="el-GR" sz="1400" dirty="0" smtClean="0">
                <a:latin typeface="Calibri" pitchFamily="34" charset="0"/>
              </a:rPr>
              <a:t> Δ., 2010. Γεωφυσική, </a:t>
            </a:r>
            <a:r>
              <a:rPr lang="el-GR" sz="1400" dirty="0" err="1" smtClean="0">
                <a:latin typeface="Calibri" pitchFamily="34" charset="0"/>
              </a:rPr>
              <a:t>ιζηματολογική</a:t>
            </a:r>
            <a:r>
              <a:rPr lang="el-GR" sz="1400" dirty="0" smtClean="0">
                <a:latin typeface="Calibri" pitchFamily="34" charset="0"/>
              </a:rPr>
              <a:t> μελέτη – τηλεμετρική παρακολούθηση ενεργών κρατήρων διαφυγής ρευστών σε σεισμογενείς περιοχές.’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endParaRPr lang="el-GR" sz="1400" dirty="0" smtClean="0">
              <a:latin typeface="Calibri" pitchFamily="34" charset="0"/>
            </a:endParaRPr>
          </a:p>
          <a:p>
            <a:pPr marL="0" indent="0">
              <a:spcAft>
                <a:spcPts val="600"/>
              </a:spcAft>
              <a:buNone/>
            </a:pPr>
            <a:r>
              <a:rPr lang="el-GR" sz="1400" dirty="0" smtClean="0">
                <a:latin typeface="Calibri" pitchFamily="34" charset="0"/>
              </a:rPr>
              <a:t>Χάλαρη Α., 2008. Ανάπλαση του φυσικού περιβάλλοντος της παράκτιας ζώνης της ελληνιστικής Αλεξάνδρειας (Αιγύπτου), με τη χρήση θαλάσσιων γεωφυσικών μεθόδων και γεωγραφικών συστημάτων πληροφοριών.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endParaRPr lang="el-GR" sz="1400" dirty="0" smtClean="0">
              <a:latin typeface="Calibri" pitchFamily="34" charset="0"/>
            </a:endParaRPr>
          </a:p>
          <a:p>
            <a:pPr marL="0" indent="0">
              <a:spcAft>
                <a:spcPts val="600"/>
              </a:spcAft>
              <a:buNone/>
            </a:pPr>
            <a:r>
              <a:rPr lang="el-GR" sz="1400" dirty="0" smtClean="0">
                <a:latin typeface="Calibri" pitchFamily="34" charset="0"/>
              </a:rPr>
              <a:t>Ιατρού Μ., 2013. Ωκεανογραφικές - γεωμορφολογικές έρευνες στον κεντρικό Κορινθιακό κόλπο σε σχέση με την διασπορά μεταλλευτικών αποβλήτων ερυθράς ιλύος. </a:t>
            </a:r>
            <a:r>
              <a:rPr lang="en-US" sz="1400" dirty="0" err="1" smtClean="0">
                <a:latin typeface="Calibri" pitchFamily="34" charset="0"/>
              </a:rPr>
              <a:t>Διδακτορική</a:t>
            </a:r>
            <a:r>
              <a:rPr lang="en-US" sz="1400" dirty="0" smtClean="0">
                <a:latin typeface="Calibri" pitchFamily="34" charset="0"/>
              </a:rPr>
              <a:t> </a:t>
            </a:r>
            <a:r>
              <a:rPr lang="en-US" sz="1400" dirty="0" err="1" smtClean="0">
                <a:latin typeface="Calibri" pitchFamily="34" charset="0"/>
              </a:rPr>
              <a:t>Διατριβή</a:t>
            </a:r>
            <a:r>
              <a:rPr lang="en-US" sz="1400" dirty="0" smtClean="0">
                <a:latin typeface="Calibri" pitchFamily="34" charset="0"/>
              </a:rPr>
              <a:t>. Τμήμα </a:t>
            </a:r>
            <a:r>
              <a:rPr lang="en-US" sz="1400" dirty="0" err="1" smtClean="0">
                <a:latin typeface="Calibri" pitchFamily="34" charset="0"/>
              </a:rPr>
              <a:t>Γεωλογίας</a:t>
            </a:r>
            <a:r>
              <a:rPr lang="en-US" sz="1400" dirty="0" smtClean="0">
                <a:latin typeface="Calibri" pitchFamily="34" charset="0"/>
              </a:rPr>
              <a:t>, </a:t>
            </a:r>
            <a:r>
              <a:rPr lang="en-US" sz="1400" dirty="0" err="1" smtClean="0">
                <a:latin typeface="Calibri" pitchFamily="34" charset="0"/>
              </a:rPr>
              <a:t>Πανεπιστήμιο</a:t>
            </a:r>
            <a:r>
              <a:rPr lang="en-US" sz="1400" dirty="0" smtClean="0">
                <a:latin typeface="Calibri" pitchFamily="34" charset="0"/>
              </a:rPr>
              <a:t> </a:t>
            </a:r>
            <a:r>
              <a:rPr lang="en-US" sz="1400" dirty="0" err="1" smtClean="0">
                <a:latin typeface="Calibri" pitchFamily="34" charset="0"/>
              </a:rPr>
              <a:t>Πατρών</a:t>
            </a:r>
            <a:r>
              <a:rPr lang="en-US" sz="1400" dirty="0" smtClean="0">
                <a:latin typeface="Calibri" pitchFamily="34" charset="0"/>
              </a:rPr>
              <a:t>.</a:t>
            </a:r>
          </a:p>
          <a:p>
            <a:pPr marL="0" indent="0">
              <a:spcAft>
                <a:spcPts val="600"/>
              </a:spcAft>
              <a:buNone/>
            </a:pPr>
            <a:r>
              <a:rPr lang="en-GB" sz="1400" dirty="0" err="1" smtClean="0"/>
              <a:t>Kiparissis</a:t>
            </a:r>
            <a:r>
              <a:rPr lang="en-GB" sz="1400" dirty="0" smtClean="0"/>
              <a:t> Fakiris </a:t>
            </a:r>
            <a:r>
              <a:rPr lang="en-GB" sz="1400" dirty="0" smtClean="0"/>
              <a:t> E., Papatheodorou  G., Geraga M., </a:t>
            </a:r>
            <a:r>
              <a:rPr lang="en-GB" sz="1400" dirty="0" err="1" smtClean="0"/>
              <a:t>Kornaros</a:t>
            </a:r>
            <a:r>
              <a:rPr lang="en-GB" sz="1400" dirty="0" smtClean="0"/>
              <a:t> M., </a:t>
            </a:r>
            <a:r>
              <a:rPr lang="en-GB" sz="1400" dirty="0" err="1" smtClean="0"/>
              <a:t>Kapareliotis</a:t>
            </a:r>
            <a:r>
              <a:rPr lang="en-GB" sz="1400" dirty="0" smtClean="0"/>
              <a:t> A., </a:t>
            </a:r>
            <a:r>
              <a:rPr lang="en-GB" sz="1400" dirty="0" err="1" smtClean="0"/>
              <a:t>Ferentinos</a:t>
            </a:r>
            <a:r>
              <a:rPr lang="en-GB" sz="1400" dirty="0" smtClean="0"/>
              <a:t> G., 2011.  </a:t>
            </a:r>
            <a:r>
              <a:rPr lang="en-US" sz="1400" dirty="0" err="1" smtClean="0"/>
              <a:t>llegal</a:t>
            </a:r>
            <a:r>
              <a:rPr lang="en-US" sz="1400" dirty="0" smtClean="0"/>
              <a:t> </a:t>
            </a:r>
            <a:r>
              <a:rPr lang="en-US" sz="1400" dirty="0" smtClean="0"/>
              <a:t>trawling and induced invasive algal </a:t>
            </a:r>
            <a:r>
              <a:rPr lang="en-US" sz="1400" dirty="0" smtClean="0"/>
              <a:t>spread as </a:t>
            </a:r>
            <a:r>
              <a:rPr lang="en-US" sz="1400" dirty="0" smtClean="0"/>
              <a:t>collaborative factors in a </a:t>
            </a:r>
            <a:r>
              <a:rPr lang="en-US" sz="1400" i="1" dirty="0" err="1" smtClean="0"/>
              <a:t>Posidonia</a:t>
            </a:r>
            <a:r>
              <a:rPr lang="en-US" sz="1400" i="1" dirty="0" smtClean="0"/>
              <a:t> </a:t>
            </a:r>
            <a:r>
              <a:rPr lang="en-US" sz="1400" i="1" dirty="0" err="1" smtClean="0"/>
              <a:t>oceanica</a:t>
            </a:r>
            <a:r>
              <a:rPr lang="en-US" sz="1400" i="1" dirty="0" smtClean="0"/>
              <a:t> </a:t>
            </a:r>
            <a:r>
              <a:rPr lang="en-US" sz="1400" dirty="0" smtClean="0"/>
              <a:t>meadow  degradation</a:t>
            </a:r>
            <a:r>
              <a:rPr lang="en-GB" sz="1400" dirty="0" smtClean="0"/>
              <a:t>.</a:t>
            </a:r>
            <a:endParaRPr lang="el-GR" sz="1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 Θέση αριθμού διαφάνειας"/>
          <p:cNvSpPr>
            <a:spLocks noGrp="1"/>
          </p:cNvSpPr>
          <p:nvPr>
            <p:ph type="sldNum" sz="quarter" idx="12"/>
          </p:nvPr>
        </p:nvSpPr>
        <p:spPr>
          <a:noFill/>
        </p:spPr>
        <p:txBody>
          <a:bodyPr/>
          <a:lstStyle/>
          <a:p>
            <a:fld id="{F4D0446F-C66C-4096-A4A4-2FCE714F6310}" type="slidenum">
              <a:rPr lang="el-GR" smtClean="0"/>
              <a:pPr/>
              <a:t>21</a:t>
            </a:fld>
            <a:endParaRPr lang="el-GR" smtClean="0"/>
          </a:p>
        </p:txBody>
      </p:sp>
      <p:sp>
        <p:nvSpPr>
          <p:cNvPr id="52227" name="1 - Τίτλος"/>
          <p:cNvSpPr>
            <a:spLocks noGrp="1"/>
          </p:cNvSpPr>
          <p:nvPr>
            <p:ph type="title"/>
          </p:nvPr>
        </p:nvSpPr>
        <p:spPr/>
        <p:txBody>
          <a:bodyPr/>
          <a:lstStyle/>
          <a:p>
            <a:r>
              <a:rPr lang="el-GR" smtClean="0">
                <a:latin typeface="Calibri" pitchFamily="34" charset="0"/>
              </a:rPr>
              <a:t>Σημείωμα Αναφοράς</a:t>
            </a:r>
          </a:p>
        </p:txBody>
      </p:sp>
      <p:sp>
        <p:nvSpPr>
          <p:cNvPr id="52228" name="2 - Θέση περιεχομένου"/>
          <p:cNvSpPr>
            <a:spLocks noGrp="1"/>
          </p:cNvSpPr>
          <p:nvPr>
            <p:ph idx="1"/>
          </p:nvPr>
        </p:nvSpPr>
        <p:spPr>
          <a:xfrm>
            <a:off x="463550" y="1557338"/>
            <a:ext cx="8229600" cy="4525962"/>
          </a:xfrm>
        </p:spPr>
        <p:txBody>
          <a:bodyPr anchor="ctr"/>
          <a:lstStyle/>
          <a:p>
            <a:pPr eaLnBrk="1" hangingPunct="1">
              <a:spcBef>
                <a:spcPts val="1200"/>
              </a:spcBef>
              <a:buFontTx/>
              <a:buNone/>
            </a:pPr>
            <a:r>
              <a:rPr lang="el-GR" smtClean="0"/>
              <a:t>   </a:t>
            </a:r>
            <a:r>
              <a:rPr lang="el-GR" sz="2800" smtClean="0">
                <a:latin typeface="Calibri" pitchFamily="34" charset="0"/>
              </a:rPr>
              <a:t>Copyright, Πανεπιστήμιο Πατρών, Τμήμα Γεωλογίας, Γιώργος Παπαθεοδώρου. «Τηλεπισκόπηση στο Θαλάσσιο Περιβάλλον». Έκδοση: 1.0. Πάτρα 2015. Διαθέσιμο από τη δικτυακή διεύθυνση: </a:t>
            </a:r>
            <a:r>
              <a:rPr lang="en-US" sz="2800" smtClean="0">
                <a:latin typeface="Calibri" pitchFamily="34" charset="0"/>
                <a:hlinkClick r:id="rId2"/>
              </a:rPr>
              <a:t>https://eclass.upatras.gr/courses/GEO346/</a:t>
            </a:r>
            <a:endParaRPr lang="el-GR" sz="2800" smtClean="0">
              <a:latin typeface="Calibri" pitchFamily="34" charset="0"/>
            </a:endParaRPr>
          </a:p>
          <a:p>
            <a:pPr eaLnBrk="1" hangingPunct="1">
              <a:spcBef>
                <a:spcPts val="1200"/>
              </a:spcBef>
              <a:buFontTx/>
              <a:buNone/>
            </a:pPr>
            <a:endParaRPr lang="el-GR" sz="2800" smtClean="0"/>
          </a:p>
        </p:txBody>
      </p:sp>
      <p:pic>
        <p:nvPicPr>
          <p:cNvPr id="52229" name="Εικόνα 8"/>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 Θέση αριθμού διαφάνειας"/>
          <p:cNvSpPr>
            <a:spLocks noGrp="1"/>
          </p:cNvSpPr>
          <p:nvPr>
            <p:ph type="sldNum" sz="quarter" idx="12"/>
          </p:nvPr>
        </p:nvSpPr>
        <p:spPr>
          <a:noFill/>
        </p:spPr>
        <p:txBody>
          <a:bodyPr/>
          <a:lstStyle/>
          <a:p>
            <a:fld id="{DEB7E089-AF04-411F-916F-FDA822BABB52}" type="slidenum">
              <a:rPr lang="el-GR" smtClean="0"/>
              <a:pPr/>
              <a:t>22</a:t>
            </a:fld>
            <a:endParaRPr lang="el-GR" smtClean="0"/>
          </a:p>
        </p:txBody>
      </p:sp>
      <p:sp>
        <p:nvSpPr>
          <p:cNvPr id="7" name="1 - Τίτλος"/>
          <p:cNvSpPr txBox="1">
            <a:spLocks/>
          </p:cNvSpPr>
          <p:nvPr/>
        </p:nvSpPr>
        <p:spPr bwMode="auto">
          <a:xfrm>
            <a:off x="571500" y="285750"/>
            <a:ext cx="8229600" cy="1143000"/>
          </a:xfrm>
          <a:prstGeom prst="rect">
            <a:avLst/>
          </a:prstGeom>
          <a:noFill/>
          <a:ln>
            <a:noFill/>
          </a:ln>
          <a:extLst>
            <a:ext uri="{909E8E84-426E-40DD-AFC4-6F175D3DCCD1}"/>
            <a:ext uri="{91240B29-F687-4F45-9708-019B960494DF}"/>
          </a:extLst>
        </p:spPr>
        <p:txBody>
          <a:bodyPr anchor="ctr"/>
          <a:lstStyle/>
          <a:p>
            <a:pPr eaLnBrk="0" hangingPunct="0">
              <a:defRPr/>
            </a:pPr>
            <a:r>
              <a:rPr lang="el-GR" sz="4400" kern="0" dirty="0">
                <a:solidFill>
                  <a:schemeClr val="tx2"/>
                </a:solidFill>
                <a:latin typeface="+mj-lt"/>
                <a:ea typeface="+mj-ea"/>
                <a:cs typeface="+mj-cs"/>
              </a:rPr>
              <a:t>Αναφορές</a:t>
            </a:r>
          </a:p>
        </p:txBody>
      </p:sp>
      <p:sp>
        <p:nvSpPr>
          <p:cNvPr id="53252" name="6 - Ορθογώνιο"/>
          <p:cNvSpPr>
            <a:spLocks noChangeArrowheads="1"/>
          </p:cNvSpPr>
          <p:nvPr/>
        </p:nvSpPr>
        <p:spPr bwMode="auto">
          <a:xfrm>
            <a:off x="381000" y="3573463"/>
            <a:ext cx="8382000" cy="1630362"/>
          </a:xfrm>
          <a:prstGeom prst="rect">
            <a:avLst/>
          </a:prstGeom>
          <a:noFill/>
          <a:ln w="9525">
            <a:noFill/>
            <a:miter lim="800000"/>
            <a:headEnd/>
            <a:tailEnd/>
          </a:ln>
        </p:spPr>
        <p:txBody>
          <a:bodyPr>
            <a:spAutoFit/>
          </a:bodyPr>
          <a:lstStyle/>
          <a:p>
            <a:pPr>
              <a:buFontTx/>
              <a:buChar char="•"/>
            </a:pPr>
            <a:r>
              <a:rPr lang="el-GR" sz="2000">
                <a:latin typeface="Calibri" pitchFamily="34" charset="0"/>
              </a:rPr>
              <a:t>Τα σχήματα και οι πίνακες (χωρίς αναφορές) έχουν δημιουργηθεί από τους διδάσκοντες του μαθήματος, την ερευνητική ομάδα του Εργαστηρίου Θαλάσσιας Γεωλογίας και Φυσικής Ωκεανογραφίας, Τμ. Γεωλογίας, Παν. Πατρών και την Τμηματική Ομάδα Εργασίας και διατίθενται με την άδεια CC BYNC-ΝD 4.0.</a:t>
            </a:r>
          </a:p>
        </p:txBody>
      </p:sp>
      <p:sp>
        <p:nvSpPr>
          <p:cNvPr id="53253" name="Text Box 7"/>
          <p:cNvSpPr txBox="1">
            <a:spLocks noChangeArrowheads="1"/>
          </p:cNvSpPr>
          <p:nvPr/>
        </p:nvSpPr>
        <p:spPr bwMode="auto">
          <a:xfrm>
            <a:off x="379413" y="1844675"/>
            <a:ext cx="8153400" cy="1785938"/>
          </a:xfrm>
          <a:prstGeom prst="rect">
            <a:avLst/>
          </a:prstGeom>
          <a:noFill/>
          <a:ln w="9525">
            <a:noFill/>
            <a:miter lim="800000"/>
            <a:headEnd/>
            <a:tailEnd/>
          </a:ln>
        </p:spPr>
        <p:txBody>
          <a:bodyPr>
            <a:spAutoFit/>
          </a:bodyPr>
          <a:lstStyle/>
          <a:p>
            <a:pPr>
              <a:spcBef>
                <a:spcPct val="20000"/>
              </a:spcBef>
              <a:buFontTx/>
              <a:buChar char="•"/>
            </a:pPr>
            <a:r>
              <a:rPr lang="el-GR" sz="2000">
                <a:latin typeface="Calibri" pitchFamily="34" charset="0"/>
              </a:rPr>
              <a:t> Όλες οι φωτογραφίες (χωρίς αναφορές) της παρουσίασης προέρχονται από προσωπικό αρχείο του διδάσκοντα</a:t>
            </a:r>
            <a:r>
              <a:rPr lang="en-GB" sz="2000">
                <a:latin typeface="Calibri" pitchFamily="34" charset="0"/>
              </a:rPr>
              <a:t> </a:t>
            </a:r>
            <a:r>
              <a:rPr lang="el-GR" sz="2000">
                <a:latin typeface="Calibri" pitchFamily="34" charset="0"/>
              </a:rPr>
              <a:t>και του Εργαστηρίου Θαλάσσιας Γεωλογίας και Φυσικής Ωκεανογραφίας, Τμ. Γεωλογίας, Παν. Πατρών και διατίθενται με την άδεια CC BY-NC-ΝD 4.0.</a:t>
            </a:r>
          </a:p>
          <a:p>
            <a:pPr>
              <a:spcBef>
                <a:spcPct val="50000"/>
              </a:spcBef>
              <a:buFontTx/>
              <a:buChar char="•"/>
            </a:pPr>
            <a:endParaRPr lang="en-US" sz="2000">
              <a:latin typeface="Calibri" pitchFamily="34" charset="0"/>
            </a:endParaRPr>
          </a:p>
        </p:txBody>
      </p:sp>
      <p:pic>
        <p:nvPicPr>
          <p:cNvPr id="53254" name="Εικόνα 7"/>
          <p:cNvPicPr>
            <a:picLocks noChangeAspect="1"/>
          </p:cNvPicPr>
          <p:nvPr/>
        </p:nvPicPr>
        <p:blipFill>
          <a:blip r:embed="rId2"/>
          <a:srcRect/>
          <a:stretch>
            <a:fillRect/>
          </a:stretch>
        </p:blipFill>
        <p:spPr bwMode="auto">
          <a:xfrm>
            <a:off x="107950" y="6015038"/>
            <a:ext cx="725488" cy="704850"/>
          </a:xfrm>
          <a:prstGeom prst="rect">
            <a:avLst/>
          </a:prstGeom>
          <a:noFill/>
          <a:ln w="9525">
            <a:noFill/>
            <a:miter lim="800000"/>
            <a:headEnd/>
            <a:tailEnd/>
          </a:ln>
        </p:spPr>
      </p:pic>
      <p:pic>
        <p:nvPicPr>
          <p:cNvPr id="53255" name="Picture 8" descr="C:\Documents and Settings\User\Επιφάνεια εργασίας\ANOIKTAMATHIMATAFINAL\Final_EDIT\BYNCND.png"/>
          <p:cNvPicPr>
            <a:picLocks noChangeAspect="1" noChangeArrowheads="1"/>
          </p:cNvPicPr>
          <p:nvPr/>
        </p:nvPicPr>
        <p:blipFill>
          <a:blip r:embed="rId3"/>
          <a:srcRect/>
          <a:stretch>
            <a:fillRect/>
          </a:stretch>
        </p:blipFill>
        <p:spPr bwMode="auto">
          <a:xfrm>
            <a:off x="4000500" y="5357813"/>
            <a:ext cx="1216025" cy="428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 Θέση αριθμού διαφάνειας"/>
          <p:cNvSpPr>
            <a:spLocks noGrp="1"/>
          </p:cNvSpPr>
          <p:nvPr>
            <p:ph type="sldNum" sz="quarter" idx="12"/>
          </p:nvPr>
        </p:nvSpPr>
        <p:spPr>
          <a:noFill/>
        </p:spPr>
        <p:txBody>
          <a:bodyPr/>
          <a:lstStyle/>
          <a:p>
            <a:fld id="{14B7D186-7CFF-4B40-A03F-494EBBD34D15}" type="slidenum">
              <a:rPr lang="el-GR" smtClean="0"/>
              <a:pPr/>
              <a:t>3</a:t>
            </a:fld>
            <a:endParaRPr lang="el-GR" smtClean="0"/>
          </a:p>
        </p:txBody>
      </p:sp>
      <p:sp>
        <p:nvSpPr>
          <p:cNvPr id="4099" name="Title 1"/>
          <p:cNvSpPr>
            <a:spLocks noGrp="1"/>
          </p:cNvSpPr>
          <p:nvPr>
            <p:ph type="title"/>
          </p:nvPr>
        </p:nvSpPr>
        <p:spPr/>
        <p:txBody>
          <a:bodyPr/>
          <a:lstStyle/>
          <a:p>
            <a:r>
              <a:rPr lang="el-GR" smtClean="0"/>
              <a:t>Χρηματοδότηση</a:t>
            </a:r>
          </a:p>
        </p:txBody>
      </p:sp>
      <p:sp>
        <p:nvSpPr>
          <p:cNvPr id="4100" name="Content Placeholder 2"/>
          <p:cNvSpPr>
            <a:spLocks noGrp="1"/>
          </p:cNvSpPr>
          <p:nvPr>
            <p:ph idx="1"/>
          </p:nvPr>
        </p:nvSpPr>
        <p:spPr>
          <a:xfrm>
            <a:off x="457200" y="1341438"/>
            <a:ext cx="8229600" cy="4525962"/>
          </a:xfrm>
        </p:spPr>
        <p:txBody>
          <a:bodyPr/>
          <a:lstStyle/>
          <a:p>
            <a:r>
              <a:rPr lang="el-GR" sz="2000" smtClean="0"/>
              <a:t>Το παρόν εκπαιδευτικό υλικό έχει αναπτυχθεί στ</a:t>
            </a:r>
            <a:r>
              <a:rPr lang="en-US" sz="2000" smtClean="0"/>
              <a:t>o</a:t>
            </a:r>
            <a:r>
              <a:rPr lang="el-GR" sz="2000" smtClean="0"/>
              <a:t> πλαίσι</a:t>
            </a:r>
            <a:r>
              <a:rPr lang="en-US" sz="2000" smtClean="0"/>
              <a:t>o</a:t>
            </a:r>
            <a:r>
              <a:rPr lang="el-GR" sz="2000" smtClean="0"/>
              <a:t> του εκπαιδευτικού έργου του διδάσκοντα.</a:t>
            </a:r>
            <a:endParaRPr lang="en-US" sz="2000" smtClean="0"/>
          </a:p>
          <a:p>
            <a:r>
              <a:rPr lang="el-GR" sz="2000" smtClean="0"/>
              <a:t>Το έργο «</a:t>
            </a:r>
            <a:r>
              <a:rPr lang="el-GR" sz="2000" b="1" smtClean="0"/>
              <a:t>Ανοικτά Ακαδημαϊκά Μαθήματα στο Πανεπιστήμιο Αθηνών</a:t>
            </a:r>
            <a:r>
              <a:rPr lang="el-GR" sz="2000" smtClean="0"/>
              <a:t>» έχει χρηματοδοτήσει μόνο την αναδιαμόρφωση του εκπαιδευτικού υλικού. </a:t>
            </a:r>
            <a:endParaRPr lang="en-US" sz="2000" smtClean="0"/>
          </a:p>
          <a:p>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101"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19250" y="4652963"/>
            <a:ext cx="5502275" cy="1387475"/>
          </a:xfrm>
          <a:prstGeom prst="rect">
            <a:avLst/>
          </a:prstGeom>
          <a:noFill/>
          <a:ln w="9525">
            <a:noFill/>
            <a:miter lim="800000"/>
            <a:headEnd/>
            <a:tailEnd/>
          </a:ln>
        </p:spPr>
      </p:pic>
      <p:sp>
        <p:nvSpPr>
          <p:cNvPr id="8" name="Ορθογώνιο 4"/>
          <p:cNvSpPr/>
          <p:nvPr/>
        </p:nvSpPr>
        <p:spPr>
          <a:xfrm>
            <a:off x="107950" y="6237288"/>
            <a:ext cx="355600" cy="57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sp>
        <p:nvSpPr>
          <p:cNvPr id="9" name="Ορθογώνιο 5"/>
          <p:cNvSpPr/>
          <p:nvPr/>
        </p:nvSpPr>
        <p:spPr>
          <a:xfrm>
            <a:off x="463550" y="6453188"/>
            <a:ext cx="8069263"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pic>
        <p:nvPicPr>
          <p:cNvPr id="4104" name="Εικόνα 7"/>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1214438" y="1928813"/>
            <a:ext cx="6165850" cy="4029075"/>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l-GR" sz="2400" smtClean="0"/>
              <a:t>Κορινθιακός Κόλπος</a:t>
            </a:r>
          </a:p>
        </p:txBody>
      </p:sp>
      <p:sp>
        <p:nvSpPr>
          <p:cNvPr id="16388" name="6 - Ορθογώνιο"/>
          <p:cNvSpPr>
            <a:spLocks noChangeArrowheads="1"/>
          </p:cNvSpPr>
          <p:nvPr/>
        </p:nvSpPr>
        <p:spPr bwMode="auto">
          <a:xfrm>
            <a:off x="2571750" y="3000375"/>
            <a:ext cx="647700" cy="792163"/>
          </a:xfrm>
          <a:prstGeom prst="rect">
            <a:avLst/>
          </a:prstGeom>
          <a:noFill/>
          <a:ln w="25400" algn="ctr">
            <a:solidFill>
              <a:srgbClr val="FF0000"/>
            </a:solidFill>
            <a:round/>
            <a:headEnd/>
            <a:tailEnd/>
          </a:ln>
        </p:spPr>
        <p:txBody>
          <a:bodyPr wrap="none" anchor="ctr">
            <a:spAutoFit/>
          </a:bodyPr>
          <a:lstStyle/>
          <a:p>
            <a:endParaRPr lang="el-GR"/>
          </a:p>
        </p:txBody>
      </p:sp>
      <p:sp>
        <p:nvSpPr>
          <p:cNvPr id="16389" name="5 - Ορθογώνιο"/>
          <p:cNvSpPr>
            <a:spLocks noChangeArrowheads="1"/>
          </p:cNvSpPr>
          <p:nvPr/>
        </p:nvSpPr>
        <p:spPr bwMode="auto">
          <a:xfrm>
            <a:off x="785813" y="6072188"/>
            <a:ext cx="1298575" cy="369887"/>
          </a:xfrm>
          <a:prstGeom prst="rect">
            <a:avLst/>
          </a:prstGeom>
          <a:noFill/>
          <a:ln w="9525">
            <a:noFill/>
            <a:miter lim="800000"/>
            <a:headEnd/>
            <a:tailEnd/>
          </a:ln>
        </p:spPr>
        <p:txBody>
          <a:bodyPr wrap="none">
            <a:spAutoFit/>
          </a:bodyPr>
          <a:lstStyle/>
          <a:p>
            <a:r>
              <a:rPr lang="el-GR" sz="1200" dirty="0"/>
              <a:t>Στεφάτος, 2005</a:t>
            </a:r>
            <a:r>
              <a:rPr lang="el-GR" dirty="0"/>
              <a:t> </a:t>
            </a:r>
          </a:p>
        </p:txBody>
      </p:sp>
      <p:pic>
        <p:nvPicPr>
          <p:cNvPr id="16390" name="Εικόνα 7"/>
          <p:cNvPicPr>
            <a:picLocks noChangeAspect="1"/>
          </p:cNvPicPr>
          <p:nvPr/>
        </p:nvPicPr>
        <p:blipFill>
          <a:blip r:embed="rId3"/>
          <a:srcRect/>
          <a:stretch>
            <a:fillRect/>
          </a:stretch>
        </p:blipFill>
        <p:spPr bwMode="auto">
          <a:xfrm>
            <a:off x="107950" y="6015038"/>
            <a:ext cx="725488"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igure5"/>
          <p:cNvPicPr>
            <a:picLocks noChangeAspect="1" noChangeArrowheads="1"/>
          </p:cNvPicPr>
          <p:nvPr/>
        </p:nvPicPr>
        <p:blipFill>
          <a:blip r:embed="rId2"/>
          <a:srcRect/>
          <a:stretch>
            <a:fillRect/>
          </a:stretch>
        </p:blipFill>
        <p:spPr bwMode="auto">
          <a:xfrm>
            <a:off x="1500188" y="1214438"/>
            <a:ext cx="6176962" cy="4427537"/>
          </a:xfrm>
          <a:prstGeom prst="rect">
            <a:avLst/>
          </a:prstGeom>
          <a:noFill/>
          <a:ln w="9525">
            <a:noFill/>
            <a:miter lim="800000"/>
            <a:headEnd/>
            <a:tailEnd/>
          </a:ln>
        </p:spPr>
      </p:pic>
      <p:sp>
        <p:nvSpPr>
          <p:cNvPr id="17411" name="3 - TextBox"/>
          <p:cNvSpPr txBox="1">
            <a:spLocks noChangeArrowheads="1"/>
          </p:cNvSpPr>
          <p:nvPr/>
        </p:nvSpPr>
        <p:spPr bwMode="auto">
          <a:xfrm>
            <a:off x="2214563" y="642938"/>
            <a:ext cx="4076700" cy="369887"/>
          </a:xfrm>
          <a:prstGeom prst="rect">
            <a:avLst/>
          </a:prstGeom>
          <a:noFill/>
          <a:ln w="9525">
            <a:noFill/>
            <a:miter lim="800000"/>
            <a:headEnd/>
            <a:tailEnd/>
          </a:ln>
        </p:spPr>
        <p:txBody>
          <a:bodyPr wrap="none">
            <a:spAutoFit/>
          </a:bodyPr>
          <a:lstStyle/>
          <a:p>
            <a:r>
              <a:rPr lang="el-GR">
                <a:solidFill>
                  <a:schemeClr val="bg1"/>
                </a:solidFill>
              </a:rPr>
              <a:t>Υποθαλάσσιες βαρυτικές μετακινήσεις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srcRect/>
          <a:stretch>
            <a:fillRect/>
          </a:stretch>
        </p:blipFill>
        <p:spPr bwMode="auto">
          <a:xfrm>
            <a:off x="4803775" y="2787650"/>
            <a:ext cx="2085975" cy="1558925"/>
          </a:xfrm>
          <a:prstGeom prst="rect">
            <a:avLst/>
          </a:prstGeom>
          <a:noFill/>
          <a:ln w="9525">
            <a:noFill/>
            <a:miter lim="800000"/>
            <a:headEnd/>
            <a:tailEnd/>
          </a:ln>
        </p:spPr>
      </p:pic>
      <p:pic>
        <p:nvPicPr>
          <p:cNvPr id="18435" name="Picture 5"/>
          <p:cNvPicPr>
            <a:picLocks noChangeAspect="1" noChangeArrowheads="1"/>
          </p:cNvPicPr>
          <p:nvPr/>
        </p:nvPicPr>
        <p:blipFill>
          <a:blip r:embed="rId3"/>
          <a:srcRect/>
          <a:stretch>
            <a:fillRect/>
          </a:stretch>
        </p:blipFill>
        <p:spPr bwMode="auto">
          <a:xfrm>
            <a:off x="6961188" y="2759075"/>
            <a:ext cx="2085975" cy="1558925"/>
          </a:xfrm>
          <a:prstGeom prst="rect">
            <a:avLst/>
          </a:prstGeom>
          <a:noFill/>
          <a:ln w="9525">
            <a:noFill/>
            <a:miter lim="800000"/>
            <a:headEnd/>
            <a:tailEnd/>
          </a:ln>
        </p:spPr>
      </p:pic>
      <p:pic>
        <p:nvPicPr>
          <p:cNvPr id="18436" name="Picture 6"/>
          <p:cNvPicPr>
            <a:picLocks noChangeAspect="1" noChangeArrowheads="1"/>
          </p:cNvPicPr>
          <p:nvPr/>
        </p:nvPicPr>
        <p:blipFill>
          <a:blip r:embed="rId4"/>
          <a:srcRect/>
          <a:stretch>
            <a:fillRect/>
          </a:stretch>
        </p:blipFill>
        <p:spPr bwMode="auto">
          <a:xfrm>
            <a:off x="4803775" y="4446588"/>
            <a:ext cx="2085975" cy="1558925"/>
          </a:xfrm>
          <a:prstGeom prst="rect">
            <a:avLst/>
          </a:prstGeom>
          <a:noFill/>
          <a:ln w="9525">
            <a:noFill/>
            <a:miter lim="800000"/>
            <a:headEnd/>
            <a:tailEnd/>
          </a:ln>
        </p:spPr>
      </p:pic>
      <p:pic>
        <p:nvPicPr>
          <p:cNvPr id="18437" name="Picture 7"/>
          <p:cNvPicPr>
            <a:picLocks noChangeAspect="1" noChangeArrowheads="1"/>
          </p:cNvPicPr>
          <p:nvPr/>
        </p:nvPicPr>
        <p:blipFill>
          <a:blip r:embed="rId5"/>
          <a:srcRect/>
          <a:stretch>
            <a:fillRect/>
          </a:stretch>
        </p:blipFill>
        <p:spPr bwMode="auto">
          <a:xfrm>
            <a:off x="6961188" y="4437063"/>
            <a:ext cx="2085975" cy="1558925"/>
          </a:xfrm>
          <a:prstGeom prst="rect">
            <a:avLst/>
          </a:prstGeom>
          <a:noFill/>
          <a:ln w="9525">
            <a:noFill/>
            <a:miter lim="800000"/>
            <a:headEnd/>
            <a:tailEnd/>
          </a:ln>
        </p:spPr>
      </p:pic>
      <p:pic>
        <p:nvPicPr>
          <p:cNvPr id="18438" name="Picture 8"/>
          <p:cNvPicPr>
            <a:picLocks noChangeAspect="1" noChangeArrowheads="1"/>
          </p:cNvPicPr>
          <p:nvPr/>
        </p:nvPicPr>
        <p:blipFill>
          <a:blip r:embed="rId6"/>
          <a:srcRect/>
          <a:stretch>
            <a:fillRect/>
          </a:stretch>
        </p:blipFill>
        <p:spPr bwMode="auto">
          <a:xfrm>
            <a:off x="2713038" y="4432300"/>
            <a:ext cx="1992312" cy="1589088"/>
          </a:xfrm>
          <a:prstGeom prst="rect">
            <a:avLst/>
          </a:prstGeom>
          <a:noFill/>
          <a:ln w="9525">
            <a:noFill/>
            <a:miter lim="800000"/>
            <a:headEnd/>
            <a:tailEnd/>
          </a:ln>
        </p:spPr>
      </p:pic>
      <p:pic>
        <p:nvPicPr>
          <p:cNvPr id="18439" name="Picture 9"/>
          <p:cNvPicPr>
            <a:picLocks noChangeAspect="1" noChangeArrowheads="1"/>
          </p:cNvPicPr>
          <p:nvPr/>
        </p:nvPicPr>
        <p:blipFill>
          <a:blip r:embed="rId7"/>
          <a:srcRect/>
          <a:stretch>
            <a:fillRect/>
          </a:stretch>
        </p:blipFill>
        <p:spPr bwMode="auto">
          <a:xfrm>
            <a:off x="2700338" y="2781300"/>
            <a:ext cx="2011362" cy="1530350"/>
          </a:xfrm>
          <a:prstGeom prst="rect">
            <a:avLst/>
          </a:prstGeom>
          <a:noFill/>
          <a:ln w="9525">
            <a:noFill/>
            <a:miter lim="800000"/>
            <a:headEnd/>
            <a:tailEnd/>
          </a:ln>
        </p:spPr>
      </p:pic>
      <p:pic>
        <p:nvPicPr>
          <p:cNvPr id="18440" name="Picture 10"/>
          <p:cNvPicPr>
            <a:picLocks noChangeAspect="1" noChangeArrowheads="1"/>
          </p:cNvPicPr>
          <p:nvPr/>
        </p:nvPicPr>
        <p:blipFill>
          <a:blip r:embed="rId8"/>
          <a:srcRect/>
          <a:stretch>
            <a:fillRect/>
          </a:stretch>
        </p:blipFill>
        <p:spPr bwMode="auto">
          <a:xfrm>
            <a:off x="34925" y="2782888"/>
            <a:ext cx="2633663" cy="2806700"/>
          </a:xfrm>
          <a:prstGeom prst="rect">
            <a:avLst/>
          </a:prstGeom>
          <a:noFill/>
          <a:ln w="9525">
            <a:noFill/>
            <a:round/>
            <a:headEnd/>
            <a:tailEnd/>
          </a:ln>
        </p:spPr>
      </p:pic>
      <p:sp>
        <p:nvSpPr>
          <p:cNvPr id="18441" name="Text Box 11"/>
          <p:cNvSpPr txBox="1">
            <a:spLocks noChangeArrowheads="1"/>
          </p:cNvSpPr>
          <p:nvPr/>
        </p:nvSpPr>
        <p:spPr bwMode="auto">
          <a:xfrm>
            <a:off x="4830763" y="1916113"/>
            <a:ext cx="4313237" cy="641350"/>
          </a:xfrm>
          <a:prstGeom prst="rect">
            <a:avLst/>
          </a:prstGeom>
          <a:noFill/>
          <a:ln w="9525" algn="ctr">
            <a:noFill/>
            <a:miter lim="800000"/>
            <a:headEnd/>
            <a:tailEnd/>
          </a:ln>
        </p:spPr>
        <p:txBody>
          <a:bodyPr wrap="none">
            <a:spAutoFit/>
          </a:bodyPr>
          <a:lstStyle/>
          <a:p>
            <a:r>
              <a:rPr lang="el-GR" b="1">
                <a:solidFill>
                  <a:srgbClr val="0099CC"/>
                </a:solidFill>
              </a:rPr>
              <a:t>Όρμος Κατακόλου</a:t>
            </a:r>
          </a:p>
          <a:p>
            <a:r>
              <a:rPr lang="el-GR">
                <a:solidFill>
                  <a:srgbClr val="0099CC"/>
                </a:solidFill>
              </a:rPr>
              <a:t>Πόντιση «Υποβρύχιου Παρατηρητηρίου»</a:t>
            </a:r>
          </a:p>
        </p:txBody>
      </p:sp>
      <p:sp>
        <p:nvSpPr>
          <p:cNvPr id="18442" name="11 - TextBox"/>
          <p:cNvSpPr txBox="1">
            <a:spLocks noChangeArrowheads="1"/>
          </p:cNvSpPr>
          <p:nvPr/>
        </p:nvSpPr>
        <p:spPr bwMode="auto">
          <a:xfrm>
            <a:off x="2452688" y="214313"/>
            <a:ext cx="3919537" cy="369887"/>
          </a:xfrm>
          <a:prstGeom prst="rect">
            <a:avLst/>
          </a:prstGeom>
          <a:noFill/>
          <a:ln w="9525">
            <a:noFill/>
            <a:miter lim="800000"/>
            <a:headEnd/>
            <a:tailEnd/>
          </a:ln>
        </p:spPr>
        <p:txBody>
          <a:bodyPr wrap="none">
            <a:spAutoFit/>
          </a:bodyPr>
          <a:lstStyle/>
          <a:p>
            <a:r>
              <a:rPr lang="el-GR"/>
              <a:t>Διαφυγές ρευστών από τον πυθμένα</a:t>
            </a:r>
          </a:p>
        </p:txBody>
      </p:sp>
      <p:pic>
        <p:nvPicPr>
          <p:cNvPr id="18443" name="Εικόνα 7"/>
          <p:cNvPicPr>
            <a:picLocks noChangeAspect="1"/>
          </p:cNvPicPr>
          <p:nvPr/>
        </p:nvPicPr>
        <p:blipFill>
          <a:blip r:embed="rId9"/>
          <a:srcRect/>
          <a:stretch>
            <a:fillRect/>
          </a:stretch>
        </p:blipFill>
        <p:spPr bwMode="auto">
          <a:xfrm>
            <a:off x="107950" y="6015038"/>
            <a:ext cx="725488" cy="704850"/>
          </a:xfrm>
          <a:prstGeom prst="rect">
            <a:avLst/>
          </a:prstGeom>
          <a:noFill/>
          <a:ln w="9525">
            <a:noFill/>
            <a:miter lim="800000"/>
            <a:headEnd/>
            <a:tailEnd/>
          </a:ln>
        </p:spPr>
      </p:pic>
      <p:pic>
        <p:nvPicPr>
          <p:cNvPr id="18444" name="Picture 6" descr="Εικόνα 004"/>
          <p:cNvPicPr>
            <a:picLocks noChangeAspect="1" noChangeArrowheads="1"/>
          </p:cNvPicPr>
          <p:nvPr/>
        </p:nvPicPr>
        <p:blipFill>
          <a:blip r:embed="rId10"/>
          <a:srcRect/>
          <a:stretch>
            <a:fillRect/>
          </a:stretch>
        </p:blipFill>
        <p:spPr bwMode="auto">
          <a:xfrm>
            <a:off x="214313" y="642938"/>
            <a:ext cx="2643187" cy="2011362"/>
          </a:xfrm>
          <a:prstGeom prst="rect">
            <a:avLst/>
          </a:prstGeom>
          <a:noFill/>
          <a:ln w="9525">
            <a:noFill/>
            <a:miter lim="800000"/>
            <a:headEnd/>
            <a:tailEnd/>
          </a:ln>
        </p:spPr>
      </p:pic>
      <p:sp>
        <p:nvSpPr>
          <p:cNvPr id="18445" name="12 - TextBox"/>
          <p:cNvSpPr txBox="1">
            <a:spLocks noChangeArrowheads="1"/>
          </p:cNvSpPr>
          <p:nvPr/>
        </p:nvSpPr>
        <p:spPr bwMode="auto">
          <a:xfrm>
            <a:off x="1285875" y="2357438"/>
            <a:ext cx="1785938" cy="307975"/>
          </a:xfrm>
          <a:prstGeom prst="rect">
            <a:avLst/>
          </a:prstGeom>
          <a:noFill/>
          <a:ln w="9525">
            <a:noFill/>
            <a:miter lim="800000"/>
            <a:headEnd/>
            <a:tailEnd/>
          </a:ln>
        </p:spPr>
        <p:txBody>
          <a:bodyPr>
            <a:spAutoFit/>
          </a:bodyPr>
          <a:lstStyle/>
          <a:p>
            <a:r>
              <a:rPr lang="el-GR" sz="1400">
                <a:solidFill>
                  <a:schemeClr val="bg1"/>
                </a:solidFill>
              </a:rPr>
              <a:t> </a:t>
            </a:r>
            <a:r>
              <a:rPr lang="en-GB" sz="1400">
                <a:solidFill>
                  <a:schemeClr val="bg1"/>
                </a:solidFill>
              </a:rPr>
              <a:t>The Medusa</a:t>
            </a:r>
            <a:endParaRPr lang="el-GR" sz="14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reeD_mos1"/>
          <p:cNvPicPr>
            <a:picLocks noChangeAspect="1" noChangeArrowheads="1"/>
          </p:cNvPicPr>
          <p:nvPr/>
        </p:nvPicPr>
        <p:blipFill>
          <a:blip r:embed="rId2"/>
          <a:srcRect/>
          <a:stretch>
            <a:fillRect/>
          </a:stretch>
        </p:blipFill>
        <p:spPr bwMode="auto">
          <a:xfrm>
            <a:off x="571500" y="1670050"/>
            <a:ext cx="6227763" cy="4937125"/>
          </a:xfrm>
          <a:prstGeom prst="rect">
            <a:avLst/>
          </a:prstGeom>
          <a:noFill/>
          <a:ln w="9525">
            <a:noFill/>
            <a:miter lim="800000"/>
            <a:headEnd/>
            <a:tailEnd/>
          </a:ln>
        </p:spPr>
      </p:pic>
      <p:pic>
        <p:nvPicPr>
          <p:cNvPr id="23559" name="Picture 7" descr="5modelo3D13"/>
          <p:cNvPicPr>
            <a:picLocks noChangeAspect="1" noChangeArrowheads="1"/>
          </p:cNvPicPr>
          <p:nvPr/>
        </p:nvPicPr>
        <p:blipFill>
          <a:blip r:embed="rId3"/>
          <a:srcRect/>
          <a:stretch>
            <a:fillRect/>
          </a:stretch>
        </p:blipFill>
        <p:spPr bwMode="auto">
          <a:xfrm>
            <a:off x="6732588" y="1628775"/>
            <a:ext cx="2233612" cy="1601788"/>
          </a:xfrm>
          <a:prstGeom prst="rect">
            <a:avLst/>
          </a:prstGeom>
          <a:noFill/>
          <a:effectLst>
            <a:outerShdw dist="107763" dir="8100000" algn="ctr" rotWithShape="0">
              <a:schemeClr val="tx1">
                <a:alpha val="50000"/>
              </a:schemeClr>
            </a:outerShdw>
          </a:effectLst>
        </p:spPr>
      </p:pic>
      <p:pic>
        <p:nvPicPr>
          <p:cNvPr id="23560" name="Picture 8" descr="modelo3D3"/>
          <p:cNvPicPr>
            <a:picLocks noChangeAspect="1" noChangeArrowheads="1"/>
          </p:cNvPicPr>
          <p:nvPr/>
        </p:nvPicPr>
        <p:blipFill>
          <a:blip r:embed="rId4"/>
          <a:srcRect/>
          <a:stretch>
            <a:fillRect/>
          </a:stretch>
        </p:blipFill>
        <p:spPr bwMode="auto">
          <a:xfrm>
            <a:off x="6731000" y="3429000"/>
            <a:ext cx="2233613" cy="1601788"/>
          </a:xfrm>
          <a:prstGeom prst="rect">
            <a:avLst/>
          </a:prstGeom>
          <a:noFill/>
          <a:effectLst>
            <a:outerShdw dist="107763" dir="8100000" algn="ctr" rotWithShape="0">
              <a:schemeClr val="tx1">
                <a:alpha val="50000"/>
              </a:schemeClr>
            </a:outerShdw>
          </a:effectLst>
        </p:spPr>
      </p:pic>
      <p:sp>
        <p:nvSpPr>
          <p:cNvPr id="19461" name="AutoShape 9"/>
          <p:cNvSpPr>
            <a:spLocks noChangeArrowheads="1"/>
          </p:cNvSpPr>
          <p:nvPr/>
        </p:nvSpPr>
        <p:spPr bwMode="auto">
          <a:xfrm>
            <a:off x="1692275" y="404813"/>
            <a:ext cx="5791200" cy="576262"/>
          </a:xfrm>
          <a:prstGeom prst="flowChartProcess">
            <a:avLst/>
          </a:prstGeom>
          <a:solidFill>
            <a:schemeClr val="accent1"/>
          </a:solidFill>
          <a:ln w="9525">
            <a:solidFill>
              <a:schemeClr val="tx1"/>
            </a:solidFill>
            <a:miter lim="800000"/>
            <a:headEnd/>
            <a:tailEnd/>
          </a:ln>
        </p:spPr>
        <p:txBody>
          <a:bodyPr wrap="none" anchor="ctr"/>
          <a:lstStyle/>
          <a:p>
            <a:r>
              <a:rPr lang="el-GR" sz="2400">
                <a:latin typeface="Times New Roman" pitchFamily="18" charset="0"/>
              </a:rPr>
              <a:t>ΝΕΟΣ ΛΙΜΕΝΑΣ ΠΑΤΡΩΝ</a:t>
            </a:r>
          </a:p>
          <a:p>
            <a:r>
              <a:rPr lang="el-GR">
                <a:latin typeface="Times New Roman" pitchFamily="18" charset="0"/>
              </a:rPr>
              <a:t>ΣΤΑΔΙΟ ΚΑΤΑΣΚΕΥΗΣ</a:t>
            </a:r>
          </a:p>
        </p:txBody>
      </p:sp>
      <p:pic>
        <p:nvPicPr>
          <p:cNvPr id="19462" name="Picture 10" descr="p10_100"/>
          <p:cNvPicPr>
            <a:picLocks noChangeAspect="1" noChangeArrowheads="1"/>
          </p:cNvPicPr>
          <p:nvPr/>
        </p:nvPicPr>
        <p:blipFill>
          <a:blip r:embed="rId5"/>
          <a:srcRect/>
          <a:stretch>
            <a:fillRect/>
          </a:stretch>
        </p:blipFill>
        <p:spPr bwMode="auto">
          <a:xfrm>
            <a:off x="250825" y="5614988"/>
            <a:ext cx="3529013" cy="974725"/>
          </a:xfrm>
          <a:prstGeom prst="rect">
            <a:avLst/>
          </a:prstGeom>
          <a:noFill/>
          <a:ln w="9525">
            <a:noFill/>
            <a:miter lim="800000"/>
            <a:headEnd/>
            <a:tailEnd/>
          </a:ln>
        </p:spPr>
      </p:pic>
      <p:sp>
        <p:nvSpPr>
          <p:cNvPr id="19463" name="6 - TextBox"/>
          <p:cNvSpPr txBox="1">
            <a:spLocks noChangeArrowheads="1"/>
          </p:cNvSpPr>
          <p:nvPr/>
        </p:nvSpPr>
        <p:spPr bwMode="auto">
          <a:xfrm>
            <a:off x="7215188" y="6357938"/>
            <a:ext cx="1714500" cy="277812"/>
          </a:xfrm>
          <a:prstGeom prst="rect">
            <a:avLst/>
          </a:prstGeom>
          <a:noFill/>
          <a:ln w="9525">
            <a:noFill/>
            <a:miter lim="800000"/>
            <a:headEnd/>
            <a:tailEnd/>
          </a:ln>
        </p:spPr>
        <p:txBody>
          <a:bodyPr>
            <a:spAutoFit/>
          </a:bodyPr>
          <a:lstStyle/>
          <a:p>
            <a:r>
              <a:rPr lang="el-GR" sz="1200"/>
              <a:t>Χριστοδούλου, 2010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4_3D"/>
          <p:cNvPicPr>
            <a:picLocks noChangeAspect="1" noChangeArrowheads="1"/>
          </p:cNvPicPr>
          <p:nvPr/>
        </p:nvPicPr>
        <p:blipFill>
          <a:blip r:embed="rId2"/>
          <a:srcRect/>
          <a:stretch>
            <a:fillRect/>
          </a:stretch>
        </p:blipFill>
        <p:spPr bwMode="auto">
          <a:xfrm>
            <a:off x="5435600" y="1104900"/>
            <a:ext cx="3582988" cy="2468563"/>
          </a:xfrm>
          <a:prstGeom prst="rect">
            <a:avLst/>
          </a:prstGeom>
          <a:noFill/>
          <a:ln w="9525">
            <a:noFill/>
            <a:miter lim="800000"/>
            <a:headEnd/>
            <a:tailEnd/>
          </a:ln>
        </p:spPr>
      </p:pic>
      <p:pic>
        <p:nvPicPr>
          <p:cNvPr id="20483" name="Picture 3" descr="lab3"/>
          <p:cNvPicPr>
            <a:picLocks noChangeAspect="1" noChangeArrowheads="1"/>
          </p:cNvPicPr>
          <p:nvPr/>
        </p:nvPicPr>
        <p:blipFill>
          <a:blip r:embed="rId3"/>
          <a:srcRect/>
          <a:stretch>
            <a:fillRect/>
          </a:stretch>
        </p:blipFill>
        <p:spPr bwMode="auto">
          <a:xfrm>
            <a:off x="2339975" y="115888"/>
            <a:ext cx="574675" cy="574675"/>
          </a:xfrm>
          <a:prstGeom prst="rect">
            <a:avLst/>
          </a:prstGeom>
          <a:noFill/>
          <a:ln w="9525">
            <a:noFill/>
            <a:miter lim="800000"/>
            <a:headEnd/>
            <a:tailEnd/>
          </a:ln>
        </p:spPr>
      </p:pic>
      <p:pic>
        <p:nvPicPr>
          <p:cNvPr id="20484" name="Picture 4" descr="assem1"/>
          <p:cNvPicPr>
            <a:picLocks noChangeAspect="1" noChangeArrowheads="1"/>
          </p:cNvPicPr>
          <p:nvPr/>
        </p:nvPicPr>
        <p:blipFill>
          <a:blip r:embed="rId4"/>
          <a:srcRect/>
          <a:stretch>
            <a:fillRect/>
          </a:stretch>
        </p:blipFill>
        <p:spPr bwMode="auto">
          <a:xfrm>
            <a:off x="179388" y="188913"/>
            <a:ext cx="762000" cy="576262"/>
          </a:xfrm>
          <a:prstGeom prst="rect">
            <a:avLst/>
          </a:prstGeom>
          <a:noFill/>
          <a:ln w="9525">
            <a:noFill/>
            <a:miter lim="800000"/>
            <a:headEnd/>
            <a:tailEnd/>
          </a:ln>
        </p:spPr>
      </p:pic>
      <p:pic>
        <p:nvPicPr>
          <p:cNvPr id="20485" name="Picture 5" descr="ingv_logo"/>
          <p:cNvPicPr>
            <a:picLocks noChangeAspect="1" noChangeArrowheads="1"/>
          </p:cNvPicPr>
          <p:nvPr/>
        </p:nvPicPr>
        <p:blipFill>
          <a:blip r:embed="rId5"/>
          <a:srcRect/>
          <a:stretch>
            <a:fillRect/>
          </a:stretch>
        </p:blipFill>
        <p:spPr bwMode="auto">
          <a:xfrm>
            <a:off x="971550" y="260350"/>
            <a:ext cx="1300163" cy="361950"/>
          </a:xfrm>
          <a:prstGeom prst="rect">
            <a:avLst/>
          </a:prstGeom>
          <a:noFill/>
          <a:ln w="9525">
            <a:noFill/>
            <a:miter lim="800000"/>
            <a:headEnd/>
            <a:tailEnd/>
          </a:ln>
        </p:spPr>
      </p:pic>
      <p:pic>
        <p:nvPicPr>
          <p:cNvPr id="20486" name="Picture 6" descr="GMManddivers"/>
          <p:cNvPicPr>
            <a:picLocks noChangeAspect="1" noChangeArrowheads="1"/>
          </p:cNvPicPr>
          <p:nvPr/>
        </p:nvPicPr>
        <p:blipFill>
          <a:blip r:embed="rId6"/>
          <a:srcRect/>
          <a:stretch>
            <a:fillRect/>
          </a:stretch>
        </p:blipFill>
        <p:spPr bwMode="auto">
          <a:xfrm>
            <a:off x="5435600" y="3632200"/>
            <a:ext cx="2278063" cy="3036888"/>
          </a:xfrm>
          <a:prstGeom prst="rect">
            <a:avLst/>
          </a:prstGeom>
          <a:noFill/>
          <a:ln w="9525">
            <a:noFill/>
            <a:miter lim="800000"/>
            <a:headEnd/>
            <a:tailEnd/>
          </a:ln>
        </p:spPr>
      </p:pic>
      <p:pic>
        <p:nvPicPr>
          <p:cNvPr id="25607" name="Picture 7" descr="GMM-deploym_under"/>
          <p:cNvPicPr>
            <a:picLocks noChangeAspect="1" noChangeArrowheads="1"/>
          </p:cNvPicPr>
          <p:nvPr/>
        </p:nvPicPr>
        <p:blipFill>
          <a:blip r:embed="rId7"/>
          <a:srcRect/>
          <a:stretch>
            <a:fillRect/>
          </a:stretch>
        </p:blipFill>
        <p:spPr bwMode="auto">
          <a:xfrm>
            <a:off x="6769100" y="3357563"/>
            <a:ext cx="2266950" cy="1700212"/>
          </a:xfrm>
          <a:prstGeom prst="rect">
            <a:avLst/>
          </a:prstGeom>
          <a:noFill/>
          <a:effectLst>
            <a:outerShdw dist="107763" dir="8100000" algn="ctr" rotWithShape="0">
              <a:srgbClr val="808080">
                <a:alpha val="50000"/>
              </a:srgbClr>
            </a:outerShdw>
          </a:effectLst>
        </p:spPr>
      </p:pic>
      <p:pic>
        <p:nvPicPr>
          <p:cNvPr id="20488" name="Picture 9" descr="FIG_2"/>
          <p:cNvPicPr>
            <a:picLocks noChangeAspect="1" noChangeArrowheads="1"/>
          </p:cNvPicPr>
          <p:nvPr/>
        </p:nvPicPr>
        <p:blipFill>
          <a:blip r:embed="rId8"/>
          <a:srcRect/>
          <a:stretch>
            <a:fillRect/>
          </a:stretch>
        </p:blipFill>
        <p:spPr bwMode="auto">
          <a:xfrm>
            <a:off x="203200" y="1098550"/>
            <a:ext cx="5168900" cy="5594350"/>
          </a:xfrm>
          <a:prstGeom prst="rect">
            <a:avLst/>
          </a:prstGeom>
          <a:noFill/>
          <a:ln w="9525">
            <a:noFill/>
            <a:miter lim="800000"/>
            <a:headEnd/>
            <a:tailEnd/>
          </a:ln>
        </p:spPr>
      </p:pic>
      <p:pic>
        <p:nvPicPr>
          <p:cNvPr id="25612" name="Picture 12" descr="sbp_2002"/>
          <p:cNvPicPr>
            <a:picLocks noChangeAspect="1" noChangeArrowheads="1"/>
          </p:cNvPicPr>
          <p:nvPr/>
        </p:nvPicPr>
        <p:blipFill>
          <a:blip r:embed="rId9"/>
          <a:srcRect/>
          <a:stretch>
            <a:fillRect/>
          </a:stretch>
        </p:blipFill>
        <p:spPr bwMode="auto">
          <a:xfrm>
            <a:off x="6011863" y="476250"/>
            <a:ext cx="2879725" cy="1268413"/>
          </a:xfrm>
          <a:prstGeom prst="rect">
            <a:avLst/>
          </a:prstGeom>
          <a:noFill/>
          <a:effectLst>
            <a:outerShdw dist="107763" dir="8100000" algn="ctr" rotWithShape="0">
              <a:srgbClr val="808080">
                <a:alpha val="50000"/>
              </a:srgbClr>
            </a:outerShdw>
          </a:effectLst>
        </p:spPr>
      </p:pic>
      <p:sp>
        <p:nvSpPr>
          <p:cNvPr id="20490" name="AutoShape 14"/>
          <p:cNvSpPr>
            <a:spLocks noChangeArrowheads="1"/>
          </p:cNvSpPr>
          <p:nvPr/>
        </p:nvSpPr>
        <p:spPr bwMode="auto">
          <a:xfrm rot="4925570">
            <a:off x="6787357" y="421481"/>
            <a:ext cx="388938" cy="498475"/>
          </a:xfrm>
          <a:prstGeom prst="curvedRightArrow">
            <a:avLst>
              <a:gd name="adj1" fmla="val 25633"/>
              <a:gd name="adj2" fmla="val 51265"/>
              <a:gd name="adj3" fmla="val 33333"/>
            </a:avLst>
          </a:prstGeom>
          <a:solidFill>
            <a:schemeClr val="accent1"/>
          </a:solidFill>
          <a:ln w="9525">
            <a:solidFill>
              <a:schemeClr val="tx1"/>
            </a:solidFill>
            <a:miter lim="800000"/>
            <a:headEnd/>
            <a:tailEnd/>
          </a:ln>
        </p:spPr>
        <p:txBody>
          <a:bodyPr wrap="none" anchor="ctr"/>
          <a:lstStyle/>
          <a:p>
            <a:endParaRPr lang="el-GR"/>
          </a:p>
        </p:txBody>
      </p:sp>
      <p:sp>
        <p:nvSpPr>
          <p:cNvPr id="20491" name="Text Box 15"/>
          <p:cNvSpPr txBox="1">
            <a:spLocks noChangeArrowheads="1"/>
          </p:cNvSpPr>
          <p:nvPr/>
        </p:nvSpPr>
        <p:spPr bwMode="auto">
          <a:xfrm>
            <a:off x="3059113" y="333375"/>
            <a:ext cx="2820987" cy="366713"/>
          </a:xfrm>
          <a:prstGeom prst="rect">
            <a:avLst/>
          </a:prstGeom>
          <a:noFill/>
          <a:ln w="9525" algn="ctr">
            <a:noFill/>
            <a:miter lim="800000"/>
            <a:headEnd/>
            <a:tailEnd/>
          </a:ln>
        </p:spPr>
        <p:txBody>
          <a:bodyPr wrap="none">
            <a:spAutoFit/>
          </a:bodyPr>
          <a:lstStyle/>
          <a:p>
            <a:r>
              <a:rPr lang="el-GR"/>
              <a:t>60 γεγονότα σε 6.5 μήνες </a:t>
            </a:r>
          </a:p>
        </p:txBody>
      </p:sp>
      <p:sp>
        <p:nvSpPr>
          <p:cNvPr id="20492" name="11 - TextBox"/>
          <p:cNvSpPr txBox="1">
            <a:spLocks noChangeArrowheads="1"/>
          </p:cNvSpPr>
          <p:nvPr/>
        </p:nvSpPr>
        <p:spPr bwMode="auto">
          <a:xfrm>
            <a:off x="7572375" y="6000750"/>
            <a:ext cx="1714500" cy="461963"/>
          </a:xfrm>
          <a:prstGeom prst="rect">
            <a:avLst/>
          </a:prstGeom>
          <a:noFill/>
          <a:ln w="9525">
            <a:noFill/>
            <a:miter lim="800000"/>
            <a:headEnd/>
            <a:tailEnd/>
          </a:ln>
        </p:spPr>
        <p:txBody>
          <a:bodyPr>
            <a:spAutoFit/>
          </a:bodyPr>
          <a:lstStyle/>
          <a:p>
            <a:r>
              <a:rPr lang="el-GR" sz="1200"/>
              <a:t>Χριστοδούλου, 2010</a:t>
            </a:r>
          </a:p>
          <a:p>
            <a:r>
              <a:rPr lang="en-GB" sz="1200"/>
              <a:t>Marinaro et al., 2006</a:t>
            </a:r>
            <a:endParaRPr lang="el-GR" sz="12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79388" y="4437063"/>
            <a:ext cx="5143500" cy="641350"/>
          </a:xfrm>
          <a:prstGeom prst="rect">
            <a:avLst/>
          </a:prstGeom>
          <a:noFill/>
          <a:ln w="9525" algn="ctr">
            <a:noFill/>
            <a:miter lim="800000"/>
            <a:headEnd/>
            <a:tailEnd/>
          </a:ln>
        </p:spPr>
        <p:txBody>
          <a:bodyPr wrap="none">
            <a:spAutoFit/>
          </a:bodyPr>
          <a:lstStyle/>
          <a:p>
            <a:r>
              <a:rPr lang="el-GR" sz="3600">
                <a:solidFill>
                  <a:srgbClr val="0099CC"/>
                </a:solidFill>
              </a:rPr>
              <a:t>Θαλάσσια Τεχνικά</a:t>
            </a:r>
            <a:r>
              <a:rPr lang="el-GR" sz="3600">
                <a:solidFill>
                  <a:schemeClr val="bg1"/>
                </a:solidFill>
              </a:rPr>
              <a:t> Έργα</a:t>
            </a:r>
          </a:p>
        </p:txBody>
      </p:sp>
      <p:pic>
        <p:nvPicPr>
          <p:cNvPr id="21507" name="Picture 7" descr="LogoOceanus3"/>
          <p:cNvPicPr>
            <a:picLocks noChangeAspect="1" noChangeArrowheads="1"/>
          </p:cNvPicPr>
          <p:nvPr/>
        </p:nvPicPr>
        <p:blipFill>
          <a:blip r:embed="rId2"/>
          <a:srcRect/>
          <a:stretch>
            <a:fillRect/>
          </a:stretch>
        </p:blipFill>
        <p:spPr bwMode="auto">
          <a:xfrm>
            <a:off x="5508625" y="476250"/>
            <a:ext cx="2989263" cy="1184275"/>
          </a:xfrm>
          <a:prstGeom prst="rect">
            <a:avLst/>
          </a:prstGeom>
          <a:noFill/>
          <a:ln w="9525">
            <a:noFill/>
            <a:miter lim="800000"/>
            <a:headEnd/>
            <a:tailEnd/>
          </a:ln>
        </p:spPr>
      </p:pic>
      <p:sp>
        <p:nvSpPr>
          <p:cNvPr id="21508" name="Text Box 8"/>
          <p:cNvSpPr txBox="1">
            <a:spLocks noChangeArrowheads="1"/>
          </p:cNvSpPr>
          <p:nvPr/>
        </p:nvSpPr>
        <p:spPr bwMode="auto">
          <a:xfrm>
            <a:off x="539750" y="5229225"/>
            <a:ext cx="4002088" cy="1190625"/>
          </a:xfrm>
          <a:prstGeom prst="rect">
            <a:avLst/>
          </a:prstGeom>
          <a:noFill/>
          <a:ln w="9525" algn="ctr">
            <a:noFill/>
            <a:miter lim="800000"/>
            <a:headEnd/>
            <a:tailEnd/>
          </a:ln>
        </p:spPr>
        <p:txBody>
          <a:bodyPr wrap="none">
            <a:spAutoFit/>
          </a:bodyPr>
          <a:lstStyle/>
          <a:p>
            <a:pPr algn="l">
              <a:buFontTx/>
              <a:buChar char="•"/>
            </a:pPr>
            <a:r>
              <a:rPr lang="el-GR">
                <a:solidFill>
                  <a:srgbClr val="0099CC"/>
                </a:solidFill>
              </a:rPr>
              <a:t>Υ/β τηλεπ/κα και ενεργειακά καλώδια</a:t>
            </a:r>
          </a:p>
          <a:p>
            <a:pPr algn="l">
              <a:buFontTx/>
              <a:buChar char="•"/>
            </a:pPr>
            <a:r>
              <a:rPr lang="el-GR">
                <a:solidFill>
                  <a:srgbClr val="0099CC"/>
                </a:solidFill>
              </a:rPr>
              <a:t>Υποθαλάσσιοι αγωγοί</a:t>
            </a:r>
          </a:p>
          <a:p>
            <a:pPr algn="l">
              <a:buFontTx/>
              <a:buChar char="•"/>
            </a:pPr>
            <a:r>
              <a:rPr lang="el-GR">
                <a:solidFill>
                  <a:srgbClr val="0099CC"/>
                </a:solidFill>
              </a:rPr>
              <a:t>Λιμάνια και μαρίνες</a:t>
            </a:r>
          </a:p>
          <a:p>
            <a:pPr algn="l">
              <a:buFontTx/>
              <a:buChar char="•"/>
            </a:pPr>
            <a:r>
              <a:rPr lang="el-GR">
                <a:solidFill>
                  <a:srgbClr val="0099CC"/>
                </a:solidFill>
              </a:rPr>
              <a:t>Θαλάσσια αιολικά πάρκα</a:t>
            </a:r>
          </a:p>
        </p:txBody>
      </p:sp>
      <p:pic>
        <p:nvPicPr>
          <p:cNvPr id="21509" name="Picture 9" descr="logo_eng_trans"/>
          <p:cNvPicPr>
            <a:picLocks noChangeAspect="1" noChangeArrowheads="1"/>
          </p:cNvPicPr>
          <p:nvPr/>
        </p:nvPicPr>
        <p:blipFill>
          <a:blip r:embed="rId3"/>
          <a:srcRect/>
          <a:stretch>
            <a:fillRect/>
          </a:stretch>
        </p:blipFill>
        <p:spPr bwMode="auto">
          <a:xfrm>
            <a:off x="4572000" y="5445125"/>
            <a:ext cx="1008063" cy="992188"/>
          </a:xfrm>
          <a:prstGeom prst="rect">
            <a:avLst/>
          </a:prstGeom>
          <a:noFill/>
          <a:ln w="9525">
            <a:noFill/>
            <a:miter lim="800000"/>
            <a:headEnd/>
            <a:tailEnd/>
          </a:ln>
        </p:spPr>
      </p:pic>
      <p:pic>
        <p:nvPicPr>
          <p:cNvPr id="21510" name="Εικόνα 7"/>
          <p:cNvPicPr>
            <a:picLocks noChangeAspect="1"/>
          </p:cNvPicPr>
          <p:nvPr/>
        </p:nvPicPr>
        <p:blipFill>
          <a:blip r:embed="rId4"/>
          <a:srcRect/>
          <a:stretch>
            <a:fillRect/>
          </a:stretch>
        </p:blipFill>
        <p:spPr bwMode="auto">
          <a:xfrm>
            <a:off x="107950" y="6215063"/>
            <a:ext cx="519113"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737</Words>
  <PresentationFormat>Προβολή στην οθόνη (4:3)</PresentationFormat>
  <Paragraphs>87</Paragraphs>
  <Slides>22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Τηλεπισκόπηση στο Θαλάσσιο Περιβάλλον</vt:lpstr>
      <vt:lpstr>Σημείωμα Αδειοδότησης</vt:lpstr>
      <vt:lpstr>Χρηματοδότηση</vt:lpstr>
      <vt:lpstr>Κορινθιακός Κόλπος</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Μωσαϊκό ηχοβολιστή πλευρικής σάρωσης side scan sonar mosaic</vt:lpstr>
      <vt:lpstr>Αυτόματη ταξινόμηση (seafloor classification)</vt:lpstr>
      <vt:lpstr>Διαφάνεια 19</vt:lpstr>
      <vt:lpstr>Αναφορές</vt:lpstr>
      <vt:lpstr>Σημείωμα Αναφοράς</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Τηλεπισκόπηση στο Θαλάσσιο Περιβάλλον</dc:title>
  <cp:lastModifiedBy>stav</cp:lastModifiedBy>
  <cp:revision>7</cp:revision>
  <dcterms:modified xsi:type="dcterms:W3CDTF">2015-10-08T11:19:32Z</dcterms:modified>
</cp:coreProperties>
</file>