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87" r:id="rId2"/>
    <p:sldId id="260" r:id="rId3"/>
    <p:sldId id="257" r:id="rId4"/>
    <p:sldId id="263" r:id="rId5"/>
    <p:sldId id="258" r:id="rId6"/>
    <p:sldId id="261" r:id="rId7"/>
    <p:sldId id="262" r:id="rId8"/>
    <p:sldId id="269" r:id="rId9"/>
    <p:sldId id="266" r:id="rId10"/>
    <p:sldId id="264" r:id="rId11"/>
    <p:sldId id="267" r:id="rId12"/>
    <p:sldId id="270" r:id="rId13"/>
    <p:sldId id="271" r:id="rId14"/>
    <p:sldId id="272" r:id="rId15"/>
    <p:sldId id="273" r:id="rId16"/>
    <p:sldId id="328" r:id="rId17"/>
    <p:sldId id="265" r:id="rId18"/>
    <p:sldId id="330" r:id="rId19"/>
    <p:sldId id="331" r:id="rId20"/>
    <p:sldId id="332" r:id="rId21"/>
    <p:sldId id="333" r:id="rId22"/>
    <p:sldId id="334" r:id="rId23"/>
    <p:sldId id="329" r:id="rId24"/>
    <p:sldId id="335" r:id="rId25"/>
    <p:sldId id="336" r:id="rId26"/>
    <p:sldId id="337" r:id="rId27"/>
    <p:sldId id="338"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FDBC8-7DDD-40D4-825F-9E74F6D6F3BA}" v="10" dt="2024-04-18T07:01:24.99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pountis Nikolaos" userId="d9709906-2450-41e9-91e4-4fb39dd6ac5a" providerId="ADAL" clId="{66EFDBC8-7DDD-40D4-825F-9E74F6D6F3BA}"/>
    <pc:docChg chg="undo custSel modSld">
      <pc:chgData name="Depountis Nikolaos" userId="d9709906-2450-41e9-91e4-4fb39dd6ac5a" providerId="ADAL" clId="{66EFDBC8-7DDD-40D4-825F-9E74F6D6F3BA}" dt="2024-04-18T07:06:42.800" v="343" actId="20577"/>
      <pc:docMkLst>
        <pc:docMk/>
      </pc:docMkLst>
      <pc:sldChg chg="modSp mod">
        <pc:chgData name="Depountis Nikolaos" userId="d9709906-2450-41e9-91e4-4fb39dd6ac5a" providerId="ADAL" clId="{66EFDBC8-7DDD-40D4-825F-9E74F6D6F3BA}" dt="2024-04-18T06:41:06.851" v="6" actId="6549"/>
        <pc:sldMkLst>
          <pc:docMk/>
          <pc:sldMk cId="3732647005" sldId="256"/>
        </pc:sldMkLst>
        <pc:spChg chg="mod">
          <ac:chgData name="Depountis Nikolaos" userId="d9709906-2450-41e9-91e4-4fb39dd6ac5a" providerId="ADAL" clId="{66EFDBC8-7DDD-40D4-825F-9E74F6D6F3BA}" dt="2024-04-18T06:41:06.851" v="6" actId="6549"/>
          <ac:spMkLst>
            <pc:docMk/>
            <pc:sldMk cId="3732647005" sldId="256"/>
            <ac:spMk id="3" creationId="{85FD7E5A-20CA-4822-BB85-D5898F5B59AE}"/>
          </ac:spMkLst>
        </pc:spChg>
        <pc:picChg chg="mod">
          <ac:chgData name="Depountis Nikolaos" userId="d9709906-2450-41e9-91e4-4fb39dd6ac5a" providerId="ADAL" clId="{66EFDBC8-7DDD-40D4-825F-9E74F6D6F3BA}" dt="2024-04-18T06:41:01.022" v="2" actId="1076"/>
          <ac:picMkLst>
            <pc:docMk/>
            <pc:sldMk cId="3732647005" sldId="256"/>
            <ac:picMk id="2" creationId="{00000000-0000-0000-0000-000000000000}"/>
          </ac:picMkLst>
        </pc:picChg>
      </pc:sldChg>
      <pc:sldChg chg="addSp delSp modSp mod">
        <pc:chgData name="Depountis Nikolaos" userId="d9709906-2450-41e9-91e4-4fb39dd6ac5a" providerId="ADAL" clId="{66EFDBC8-7DDD-40D4-825F-9E74F6D6F3BA}" dt="2024-04-18T06:54:40.139" v="68" actId="20577"/>
        <pc:sldMkLst>
          <pc:docMk/>
          <pc:sldMk cId="4109000642" sldId="257"/>
        </pc:sldMkLst>
        <pc:spChg chg="mod">
          <ac:chgData name="Depountis Nikolaos" userId="d9709906-2450-41e9-91e4-4fb39dd6ac5a" providerId="ADAL" clId="{66EFDBC8-7DDD-40D4-825F-9E74F6D6F3BA}" dt="2024-04-18T06:52:02.786" v="23" actId="1076"/>
          <ac:spMkLst>
            <pc:docMk/>
            <pc:sldMk cId="4109000642" sldId="257"/>
            <ac:spMk id="4" creationId="{FF7205B7-16AE-481A-B53B-1B3266FBDC30}"/>
          </ac:spMkLst>
        </pc:spChg>
        <pc:spChg chg="mod">
          <ac:chgData name="Depountis Nikolaos" userId="d9709906-2450-41e9-91e4-4fb39dd6ac5a" providerId="ADAL" clId="{66EFDBC8-7DDD-40D4-825F-9E74F6D6F3BA}" dt="2024-04-18T06:54:40.139" v="68" actId="20577"/>
          <ac:spMkLst>
            <pc:docMk/>
            <pc:sldMk cId="4109000642" sldId="257"/>
            <ac:spMk id="5" creationId="{A718DDB1-9616-4C56-A9B1-E5FE74A041D4}"/>
          </ac:spMkLst>
        </pc:spChg>
        <pc:spChg chg="mod">
          <ac:chgData name="Depountis Nikolaos" userId="d9709906-2450-41e9-91e4-4fb39dd6ac5a" providerId="ADAL" clId="{66EFDBC8-7DDD-40D4-825F-9E74F6D6F3BA}" dt="2024-04-18T06:54:13.325" v="48" actId="6549"/>
          <ac:spMkLst>
            <pc:docMk/>
            <pc:sldMk cId="4109000642" sldId="257"/>
            <ac:spMk id="8" creationId="{A0887154-96D3-4864-8FE5-8B6BD7B170D5}"/>
          </ac:spMkLst>
        </pc:spChg>
        <pc:spChg chg="add mod">
          <ac:chgData name="Depountis Nikolaos" userId="d9709906-2450-41e9-91e4-4fb39dd6ac5a" providerId="ADAL" clId="{66EFDBC8-7DDD-40D4-825F-9E74F6D6F3BA}" dt="2024-04-18T06:52:15.672" v="26" actId="1076"/>
          <ac:spMkLst>
            <pc:docMk/>
            <pc:sldMk cId="4109000642" sldId="257"/>
            <ac:spMk id="14" creationId="{6BD17E42-C976-CEBC-1FA8-1F53CF073968}"/>
          </ac:spMkLst>
        </pc:spChg>
        <pc:grpChg chg="mod">
          <ac:chgData name="Depountis Nikolaos" userId="d9709906-2450-41e9-91e4-4fb39dd6ac5a" providerId="ADAL" clId="{66EFDBC8-7DDD-40D4-825F-9E74F6D6F3BA}" dt="2024-04-18T06:51:16.718" v="11" actId="1076"/>
          <ac:grpSpMkLst>
            <pc:docMk/>
            <pc:sldMk cId="4109000642" sldId="257"/>
            <ac:grpSpMk id="12" creationId="{D0128E70-41DF-40D4-8610-6A64AC790B55}"/>
          </ac:grpSpMkLst>
        </pc:grpChg>
        <pc:picChg chg="del">
          <ac:chgData name="Depountis Nikolaos" userId="d9709906-2450-41e9-91e4-4fb39dd6ac5a" providerId="ADAL" clId="{66EFDBC8-7DDD-40D4-825F-9E74F6D6F3BA}" dt="2024-04-18T06:50:46.110" v="9" actId="478"/>
          <ac:picMkLst>
            <pc:docMk/>
            <pc:sldMk cId="4109000642" sldId="257"/>
            <ac:picMk id="6" creationId="{713568C7-9F06-47C0-B202-B38DA66CC6A6}"/>
          </ac:picMkLst>
        </pc:picChg>
        <pc:picChg chg="del">
          <ac:chgData name="Depountis Nikolaos" userId="d9709906-2450-41e9-91e4-4fb39dd6ac5a" providerId="ADAL" clId="{66EFDBC8-7DDD-40D4-825F-9E74F6D6F3BA}" dt="2024-04-18T06:51:00.705" v="10" actId="478"/>
          <ac:picMkLst>
            <pc:docMk/>
            <pc:sldMk cId="4109000642" sldId="257"/>
            <ac:picMk id="7" creationId="{F7E00790-161F-4591-B79B-73B957D9A452}"/>
          </ac:picMkLst>
        </pc:picChg>
        <pc:picChg chg="add mod">
          <ac:chgData name="Depountis Nikolaos" userId="d9709906-2450-41e9-91e4-4fb39dd6ac5a" providerId="ADAL" clId="{66EFDBC8-7DDD-40D4-825F-9E74F6D6F3BA}" dt="2024-04-18T06:52:07.066" v="24" actId="1076"/>
          <ac:picMkLst>
            <pc:docMk/>
            <pc:sldMk cId="4109000642" sldId="257"/>
            <ac:picMk id="9" creationId="{068C3CAB-1B75-2E9A-3CB1-B174DE91300C}"/>
          </ac:picMkLst>
        </pc:picChg>
      </pc:sldChg>
      <pc:sldChg chg="modSp mod">
        <pc:chgData name="Depountis Nikolaos" userId="d9709906-2450-41e9-91e4-4fb39dd6ac5a" providerId="ADAL" clId="{66EFDBC8-7DDD-40D4-825F-9E74F6D6F3BA}" dt="2024-04-18T06:56:20.019" v="177" actId="1076"/>
        <pc:sldMkLst>
          <pc:docMk/>
          <pc:sldMk cId="2040596600" sldId="261"/>
        </pc:sldMkLst>
        <pc:spChg chg="mod">
          <ac:chgData name="Depountis Nikolaos" userId="d9709906-2450-41e9-91e4-4fb39dd6ac5a" providerId="ADAL" clId="{66EFDBC8-7DDD-40D4-825F-9E74F6D6F3BA}" dt="2024-04-18T06:56:20.019" v="177" actId="1076"/>
          <ac:spMkLst>
            <pc:docMk/>
            <pc:sldMk cId="2040596600" sldId="261"/>
            <ac:spMk id="4" creationId="{653BE096-D349-401E-A381-118AA978BBE2}"/>
          </ac:spMkLst>
        </pc:spChg>
      </pc:sldChg>
      <pc:sldChg chg="modSp">
        <pc:chgData name="Depountis Nikolaos" userId="d9709906-2450-41e9-91e4-4fb39dd6ac5a" providerId="ADAL" clId="{66EFDBC8-7DDD-40D4-825F-9E74F6D6F3BA}" dt="2024-04-18T06:39:11.578" v="1" actId="20577"/>
        <pc:sldMkLst>
          <pc:docMk/>
          <pc:sldMk cId="2004679995" sldId="262"/>
        </pc:sldMkLst>
        <pc:spChg chg="mod">
          <ac:chgData name="Depountis Nikolaos" userId="d9709906-2450-41e9-91e4-4fb39dd6ac5a" providerId="ADAL" clId="{66EFDBC8-7DDD-40D4-825F-9E74F6D6F3BA}" dt="2024-04-18T06:39:11.578" v="1" actId="20577"/>
          <ac:spMkLst>
            <pc:docMk/>
            <pc:sldMk cId="2004679995" sldId="262"/>
            <ac:spMk id="12" creationId="{F0C9C488-6252-4CDF-95B6-AE564443F9DA}"/>
          </ac:spMkLst>
        </pc:spChg>
      </pc:sldChg>
      <pc:sldChg chg="addSp modSp mod">
        <pc:chgData name="Depountis Nikolaos" userId="d9709906-2450-41e9-91e4-4fb39dd6ac5a" providerId="ADAL" clId="{66EFDBC8-7DDD-40D4-825F-9E74F6D6F3BA}" dt="2024-04-18T06:53:15.256" v="35" actId="1076"/>
        <pc:sldMkLst>
          <pc:docMk/>
          <pc:sldMk cId="84712497" sldId="264"/>
        </pc:sldMkLst>
        <pc:graphicFrameChg chg="mod modGraphic">
          <ac:chgData name="Depountis Nikolaos" userId="d9709906-2450-41e9-91e4-4fb39dd6ac5a" providerId="ADAL" clId="{66EFDBC8-7DDD-40D4-825F-9E74F6D6F3BA}" dt="2024-04-18T06:53:15.256" v="35" actId="1076"/>
          <ac:graphicFrameMkLst>
            <pc:docMk/>
            <pc:sldMk cId="84712497" sldId="264"/>
            <ac:graphicFrameMk id="13" creationId="{501A5670-985B-4C08-93AF-19EA6480BEDD}"/>
          </ac:graphicFrameMkLst>
        </pc:graphicFrameChg>
        <pc:picChg chg="add mod">
          <ac:chgData name="Depountis Nikolaos" userId="d9709906-2450-41e9-91e4-4fb39dd6ac5a" providerId="ADAL" clId="{66EFDBC8-7DDD-40D4-825F-9E74F6D6F3BA}" dt="2024-04-18T06:52:58.002" v="30"/>
          <ac:picMkLst>
            <pc:docMk/>
            <pc:sldMk cId="84712497" sldId="264"/>
            <ac:picMk id="2" creationId="{938290B8-C8E1-1A3B-D79C-BCAB92EC5000}"/>
          </ac:picMkLst>
        </pc:picChg>
      </pc:sldChg>
      <pc:sldChg chg="addSp modSp mod">
        <pc:chgData name="Depountis Nikolaos" userId="d9709906-2450-41e9-91e4-4fb39dd6ac5a" providerId="ADAL" clId="{66EFDBC8-7DDD-40D4-825F-9E74F6D6F3BA}" dt="2024-04-18T06:53:45.039" v="42"/>
        <pc:sldMkLst>
          <pc:docMk/>
          <pc:sldMk cId="1346693475" sldId="267"/>
        </pc:sldMkLst>
        <pc:graphicFrameChg chg="mod">
          <ac:chgData name="Depountis Nikolaos" userId="d9709906-2450-41e9-91e4-4fb39dd6ac5a" providerId="ADAL" clId="{66EFDBC8-7DDD-40D4-825F-9E74F6D6F3BA}" dt="2024-04-18T06:53:35.866" v="39" actId="1076"/>
          <ac:graphicFrameMkLst>
            <pc:docMk/>
            <pc:sldMk cId="1346693475" sldId="267"/>
            <ac:graphicFrameMk id="4" creationId="{AC11E6C0-92AC-4BC9-B0A3-E56AF3696C19}"/>
          </ac:graphicFrameMkLst>
        </pc:graphicFrameChg>
        <pc:graphicFrameChg chg="mod">
          <ac:chgData name="Depountis Nikolaos" userId="d9709906-2450-41e9-91e4-4fb39dd6ac5a" providerId="ADAL" clId="{66EFDBC8-7DDD-40D4-825F-9E74F6D6F3BA}" dt="2024-04-18T06:53:39.506" v="40" actId="1076"/>
          <ac:graphicFrameMkLst>
            <pc:docMk/>
            <pc:sldMk cId="1346693475" sldId="267"/>
            <ac:graphicFrameMk id="5" creationId="{BF03133C-779B-450C-A532-22009F738ECC}"/>
          </ac:graphicFrameMkLst>
        </pc:graphicFrameChg>
        <pc:graphicFrameChg chg="mod">
          <ac:chgData name="Depountis Nikolaos" userId="d9709906-2450-41e9-91e4-4fb39dd6ac5a" providerId="ADAL" clId="{66EFDBC8-7DDD-40D4-825F-9E74F6D6F3BA}" dt="2024-04-18T06:53:43.443" v="41" actId="1076"/>
          <ac:graphicFrameMkLst>
            <pc:docMk/>
            <pc:sldMk cId="1346693475" sldId="267"/>
            <ac:graphicFrameMk id="6" creationId="{4F12D6A4-FFC0-4E86-9801-DC0B33F2372C}"/>
          </ac:graphicFrameMkLst>
        </pc:graphicFrameChg>
        <pc:picChg chg="add mod">
          <ac:chgData name="Depountis Nikolaos" userId="d9709906-2450-41e9-91e4-4fb39dd6ac5a" providerId="ADAL" clId="{66EFDBC8-7DDD-40D4-825F-9E74F6D6F3BA}" dt="2024-04-18T06:53:45.039" v="42"/>
          <ac:picMkLst>
            <pc:docMk/>
            <pc:sldMk cId="1346693475" sldId="267"/>
            <ac:picMk id="2" creationId="{DE8D87DF-5F03-788F-C256-E9E0DEC41EC3}"/>
          </ac:picMkLst>
        </pc:picChg>
      </pc:sldChg>
      <pc:sldChg chg="addSp delSp modSp mod">
        <pc:chgData name="Depountis Nikolaos" userId="d9709906-2450-41e9-91e4-4fb39dd6ac5a" providerId="ADAL" clId="{66EFDBC8-7DDD-40D4-825F-9E74F6D6F3BA}" dt="2024-04-18T06:52:37.441" v="28"/>
        <pc:sldMkLst>
          <pc:docMk/>
          <pc:sldMk cId="1200387825" sldId="269"/>
        </pc:sldMkLst>
        <pc:picChg chg="add mod">
          <ac:chgData name="Depountis Nikolaos" userId="d9709906-2450-41e9-91e4-4fb39dd6ac5a" providerId="ADAL" clId="{66EFDBC8-7DDD-40D4-825F-9E74F6D6F3BA}" dt="2024-04-18T06:52:37.441" v="28"/>
          <ac:picMkLst>
            <pc:docMk/>
            <pc:sldMk cId="1200387825" sldId="269"/>
            <ac:picMk id="2" creationId="{7FE5FECE-EAC9-180E-D04B-ADC6180445E1}"/>
          </ac:picMkLst>
        </pc:picChg>
        <pc:picChg chg="del">
          <ac:chgData name="Depountis Nikolaos" userId="d9709906-2450-41e9-91e4-4fb39dd6ac5a" providerId="ADAL" clId="{66EFDBC8-7DDD-40D4-825F-9E74F6D6F3BA}" dt="2024-04-18T06:52:32.827" v="27" actId="478"/>
          <ac:picMkLst>
            <pc:docMk/>
            <pc:sldMk cId="1200387825" sldId="269"/>
            <ac:picMk id="5" creationId="{FA1B109C-FC28-409F-AC29-69BB2A5A0C26}"/>
          </ac:picMkLst>
        </pc:picChg>
      </pc:sldChg>
      <pc:sldChg chg="delSp modSp mod">
        <pc:chgData name="Depountis Nikolaos" userId="d9709906-2450-41e9-91e4-4fb39dd6ac5a" providerId="ADAL" clId="{66EFDBC8-7DDD-40D4-825F-9E74F6D6F3BA}" dt="2024-04-18T06:55:18.468" v="112" actId="1076"/>
        <pc:sldMkLst>
          <pc:docMk/>
          <pc:sldMk cId="3975411536" sldId="270"/>
        </pc:sldMkLst>
        <pc:spChg chg="mod">
          <ac:chgData name="Depountis Nikolaos" userId="d9709906-2450-41e9-91e4-4fb39dd6ac5a" providerId="ADAL" clId="{66EFDBC8-7DDD-40D4-825F-9E74F6D6F3BA}" dt="2024-04-18T06:54:31.655" v="58" actId="20577"/>
          <ac:spMkLst>
            <pc:docMk/>
            <pc:sldMk cId="3975411536" sldId="270"/>
            <ac:spMk id="5" creationId="{A718DDB1-9616-4C56-A9B1-E5FE74A041D4}"/>
          </ac:spMkLst>
        </pc:spChg>
        <pc:spChg chg="mod">
          <ac:chgData name="Depountis Nikolaos" userId="d9709906-2450-41e9-91e4-4fb39dd6ac5a" providerId="ADAL" clId="{66EFDBC8-7DDD-40D4-825F-9E74F6D6F3BA}" dt="2024-04-18T06:55:18.468" v="112" actId="1076"/>
          <ac:spMkLst>
            <pc:docMk/>
            <pc:sldMk cId="3975411536" sldId="270"/>
            <ac:spMk id="8" creationId="{A0887154-96D3-4864-8FE5-8B6BD7B170D5}"/>
          </ac:spMkLst>
        </pc:spChg>
        <pc:grpChg chg="del">
          <ac:chgData name="Depountis Nikolaos" userId="d9709906-2450-41e9-91e4-4fb39dd6ac5a" providerId="ADAL" clId="{66EFDBC8-7DDD-40D4-825F-9E74F6D6F3BA}" dt="2024-04-18T06:53:58.488" v="43" actId="478"/>
          <ac:grpSpMkLst>
            <pc:docMk/>
            <pc:sldMk cId="3975411536" sldId="270"/>
            <ac:grpSpMk id="12" creationId="{D0128E70-41DF-40D4-8610-6A64AC790B55}"/>
          </ac:grpSpMkLst>
        </pc:grpChg>
        <pc:picChg chg="del">
          <ac:chgData name="Depountis Nikolaos" userId="d9709906-2450-41e9-91e4-4fb39dd6ac5a" providerId="ADAL" clId="{66EFDBC8-7DDD-40D4-825F-9E74F6D6F3BA}" dt="2024-04-18T06:55:09.150" v="109" actId="478"/>
          <ac:picMkLst>
            <pc:docMk/>
            <pc:sldMk cId="3975411536" sldId="270"/>
            <ac:picMk id="7" creationId="{F7E00790-161F-4591-B79B-73B957D9A452}"/>
          </ac:picMkLst>
        </pc:picChg>
      </pc:sldChg>
      <pc:sldChg chg="modSp mod">
        <pc:chgData name="Depountis Nikolaos" userId="d9709906-2450-41e9-91e4-4fb39dd6ac5a" providerId="ADAL" clId="{66EFDBC8-7DDD-40D4-825F-9E74F6D6F3BA}" dt="2024-04-18T06:56:40.342" v="198" actId="1076"/>
        <pc:sldMkLst>
          <pc:docMk/>
          <pc:sldMk cId="307308850" sldId="273"/>
        </pc:sldMkLst>
        <pc:spChg chg="mod">
          <ac:chgData name="Depountis Nikolaos" userId="d9709906-2450-41e9-91e4-4fb39dd6ac5a" providerId="ADAL" clId="{66EFDBC8-7DDD-40D4-825F-9E74F6D6F3BA}" dt="2024-04-18T06:56:40.342" v="198" actId="1076"/>
          <ac:spMkLst>
            <pc:docMk/>
            <pc:sldMk cId="307308850" sldId="273"/>
            <ac:spMk id="4" creationId="{653BE096-D349-401E-A381-118AA978BBE2}"/>
          </ac:spMkLst>
        </pc:spChg>
      </pc:sldChg>
      <pc:sldChg chg="delSp modSp mod">
        <pc:chgData name="Depountis Nikolaos" userId="d9709906-2450-41e9-91e4-4fb39dd6ac5a" providerId="ADAL" clId="{66EFDBC8-7DDD-40D4-825F-9E74F6D6F3BA}" dt="2024-04-18T06:57:40.239" v="204" actId="947"/>
        <pc:sldMkLst>
          <pc:docMk/>
          <pc:sldMk cId="0" sldId="328"/>
        </pc:sldMkLst>
        <pc:spChg chg="del mod">
          <ac:chgData name="Depountis Nikolaos" userId="d9709906-2450-41e9-91e4-4fb39dd6ac5a" providerId="ADAL" clId="{66EFDBC8-7DDD-40D4-825F-9E74F6D6F3BA}" dt="2024-04-18T06:57:19.773" v="200" actId="478"/>
          <ac:spMkLst>
            <pc:docMk/>
            <pc:sldMk cId="0" sldId="328"/>
            <ac:spMk id="9" creationId="{6A855AA2-6A8F-4CB5-8293-4A345F7E7620}"/>
          </ac:spMkLst>
        </pc:spChg>
        <pc:spChg chg="mod">
          <ac:chgData name="Depountis Nikolaos" userId="d9709906-2450-41e9-91e4-4fb39dd6ac5a" providerId="ADAL" clId="{66EFDBC8-7DDD-40D4-825F-9E74F6D6F3BA}" dt="2024-04-18T06:57:40.239" v="204" actId="947"/>
          <ac:spMkLst>
            <pc:docMk/>
            <pc:sldMk cId="0" sldId="328"/>
            <ac:spMk id="10" creationId="{FF63175E-20D5-4438-B795-9A59D7333AFE}"/>
          </ac:spMkLst>
        </pc:spChg>
      </pc:sldChg>
      <pc:sldChg chg="modSp mod">
        <pc:chgData name="Depountis Nikolaos" userId="d9709906-2450-41e9-91e4-4fb39dd6ac5a" providerId="ADAL" clId="{66EFDBC8-7DDD-40D4-825F-9E74F6D6F3BA}" dt="2024-04-18T07:01:02.902" v="333" actId="20577"/>
        <pc:sldMkLst>
          <pc:docMk/>
          <pc:sldMk cId="3324746231" sldId="329"/>
        </pc:sldMkLst>
        <pc:spChg chg="mod">
          <ac:chgData name="Depountis Nikolaos" userId="d9709906-2450-41e9-91e4-4fb39dd6ac5a" providerId="ADAL" clId="{66EFDBC8-7DDD-40D4-825F-9E74F6D6F3BA}" dt="2024-04-18T07:01:02.902" v="333" actId="20577"/>
          <ac:spMkLst>
            <pc:docMk/>
            <pc:sldMk cId="3324746231" sldId="329"/>
            <ac:spMk id="4" creationId="{7388B99D-B0DF-4437-ACCB-DD4A9DF8357C}"/>
          </ac:spMkLst>
        </pc:spChg>
      </pc:sldChg>
      <pc:sldChg chg="addSp delSp modSp mod">
        <pc:chgData name="Depountis Nikolaos" userId="d9709906-2450-41e9-91e4-4fb39dd6ac5a" providerId="ADAL" clId="{66EFDBC8-7DDD-40D4-825F-9E74F6D6F3BA}" dt="2024-04-18T06:58:41.006" v="209" actId="1076"/>
        <pc:sldMkLst>
          <pc:docMk/>
          <pc:sldMk cId="3099665160" sldId="330"/>
        </pc:sldMkLst>
        <pc:spChg chg="mod">
          <ac:chgData name="Depountis Nikolaos" userId="d9709906-2450-41e9-91e4-4fb39dd6ac5a" providerId="ADAL" clId="{66EFDBC8-7DDD-40D4-825F-9E74F6D6F3BA}" dt="2024-04-18T06:58:23.916" v="206" actId="947"/>
          <ac:spMkLst>
            <pc:docMk/>
            <pc:sldMk cId="3099665160" sldId="330"/>
            <ac:spMk id="9" creationId="{C5765BDA-D744-4B73-8EE9-5EFCFD64D849}"/>
          </ac:spMkLst>
        </pc:spChg>
        <pc:spChg chg="mod">
          <ac:chgData name="Depountis Nikolaos" userId="d9709906-2450-41e9-91e4-4fb39dd6ac5a" providerId="ADAL" clId="{66EFDBC8-7DDD-40D4-825F-9E74F6D6F3BA}" dt="2024-04-18T06:58:41.006" v="209" actId="1076"/>
          <ac:spMkLst>
            <pc:docMk/>
            <pc:sldMk cId="3099665160" sldId="330"/>
            <ac:spMk id="13" creationId="{0A98E1CC-917E-48D7-B039-E62FE463BFA4}"/>
          </ac:spMkLst>
        </pc:spChg>
        <pc:picChg chg="add mod">
          <ac:chgData name="Depountis Nikolaos" userId="d9709906-2450-41e9-91e4-4fb39dd6ac5a" providerId="ADAL" clId="{66EFDBC8-7DDD-40D4-825F-9E74F6D6F3BA}" dt="2024-04-18T06:58:36.980" v="208"/>
          <ac:picMkLst>
            <pc:docMk/>
            <pc:sldMk cId="3099665160" sldId="330"/>
            <ac:picMk id="2" creationId="{67717177-D7B4-2FF8-4AEA-04A5D8248AC8}"/>
          </ac:picMkLst>
        </pc:picChg>
        <pc:picChg chg="del">
          <ac:chgData name="Depountis Nikolaos" userId="d9709906-2450-41e9-91e4-4fb39dd6ac5a" providerId="ADAL" clId="{66EFDBC8-7DDD-40D4-825F-9E74F6D6F3BA}" dt="2024-04-18T06:58:35.567" v="207" actId="478"/>
          <ac:picMkLst>
            <pc:docMk/>
            <pc:sldMk cId="3099665160" sldId="330"/>
            <ac:picMk id="5" creationId="{2DBB02CA-2B7E-49E2-9489-C49198E556BF}"/>
          </ac:picMkLst>
        </pc:picChg>
      </pc:sldChg>
      <pc:sldChg chg="delSp modSp mod">
        <pc:chgData name="Depountis Nikolaos" userId="d9709906-2450-41e9-91e4-4fb39dd6ac5a" providerId="ADAL" clId="{66EFDBC8-7DDD-40D4-825F-9E74F6D6F3BA}" dt="2024-04-18T06:59:23.028" v="286" actId="1076"/>
        <pc:sldMkLst>
          <pc:docMk/>
          <pc:sldMk cId="1133585012" sldId="332"/>
        </pc:sldMkLst>
        <pc:spChg chg="mod">
          <ac:chgData name="Depountis Nikolaos" userId="d9709906-2450-41e9-91e4-4fb39dd6ac5a" providerId="ADAL" clId="{66EFDBC8-7DDD-40D4-825F-9E74F6D6F3BA}" dt="2024-04-18T06:59:23.028" v="286" actId="1076"/>
          <ac:spMkLst>
            <pc:docMk/>
            <pc:sldMk cId="1133585012" sldId="332"/>
            <ac:spMk id="8" creationId="{A0887154-96D3-4864-8FE5-8B6BD7B170D5}"/>
          </ac:spMkLst>
        </pc:spChg>
        <pc:grpChg chg="del">
          <ac:chgData name="Depountis Nikolaos" userId="d9709906-2450-41e9-91e4-4fb39dd6ac5a" providerId="ADAL" clId="{66EFDBC8-7DDD-40D4-825F-9E74F6D6F3BA}" dt="2024-04-18T06:58:54.444" v="210" actId="478"/>
          <ac:grpSpMkLst>
            <pc:docMk/>
            <pc:sldMk cId="1133585012" sldId="332"/>
            <ac:grpSpMk id="12" creationId="{D0128E70-41DF-40D4-8610-6A64AC790B55}"/>
          </ac:grpSpMkLst>
        </pc:grpChg>
        <pc:picChg chg="del">
          <ac:chgData name="Depountis Nikolaos" userId="d9709906-2450-41e9-91e4-4fb39dd6ac5a" providerId="ADAL" clId="{66EFDBC8-7DDD-40D4-825F-9E74F6D6F3BA}" dt="2024-04-18T06:58:57.134" v="211" actId="478"/>
          <ac:picMkLst>
            <pc:docMk/>
            <pc:sldMk cId="1133585012" sldId="332"/>
            <ac:picMk id="6" creationId="{713568C7-9F06-47C0-B202-B38DA66CC6A6}"/>
          </ac:picMkLst>
        </pc:picChg>
        <pc:picChg chg="mod">
          <ac:chgData name="Depountis Nikolaos" userId="d9709906-2450-41e9-91e4-4fb39dd6ac5a" providerId="ADAL" clId="{66EFDBC8-7DDD-40D4-825F-9E74F6D6F3BA}" dt="2024-04-18T06:59:00.819" v="212" actId="1076"/>
          <ac:picMkLst>
            <pc:docMk/>
            <pc:sldMk cId="1133585012" sldId="332"/>
            <ac:picMk id="7" creationId="{F7E00790-161F-4591-B79B-73B957D9A452}"/>
          </ac:picMkLst>
        </pc:picChg>
      </pc:sldChg>
      <pc:sldChg chg="modSp mod">
        <pc:chgData name="Depountis Nikolaos" userId="d9709906-2450-41e9-91e4-4fb39dd6ac5a" providerId="ADAL" clId="{66EFDBC8-7DDD-40D4-825F-9E74F6D6F3BA}" dt="2024-04-18T07:00:04.393" v="297" actId="6549"/>
        <pc:sldMkLst>
          <pc:docMk/>
          <pc:sldMk cId="2849633037" sldId="333"/>
        </pc:sldMkLst>
        <pc:spChg chg="mod">
          <ac:chgData name="Depountis Nikolaos" userId="d9709906-2450-41e9-91e4-4fb39dd6ac5a" providerId="ADAL" clId="{66EFDBC8-7DDD-40D4-825F-9E74F6D6F3BA}" dt="2024-04-18T07:00:04.393" v="297" actId="6549"/>
          <ac:spMkLst>
            <pc:docMk/>
            <pc:sldMk cId="2849633037" sldId="333"/>
            <ac:spMk id="15" creationId="{829DC9AE-DB7D-4232-96F7-9252B81B25F0}"/>
          </ac:spMkLst>
        </pc:spChg>
      </pc:sldChg>
      <pc:sldChg chg="modSp mod">
        <pc:chgData name="Depountis Nikolaos" userId="d9709906-2450-41e9-91e4-4fb39dd6ac5a" providerId="ADAL" clId="{66EFDBC8-7DDD-40D4-825F-9E74F6D6F3BA}" dt="2024-04-18T07:00:26.693" v="298" actId="6549"/>
        <pc:sldMkLst>
          <pc:docMk/>
          <pc:sldMk cId="2126088489" sldId="334"/>
        </pc:sldMkLst>
        <pc:spChg chg="mod">
          <ac:chgData name="Depountis Nikolaos" userId="d9709906-2450-41e9-91e4-4fb39dd6ac5a" providerId="ADAL" clId="{66EFDBC8-7DDD-40D4-825F-9E74F6D6F3BA}" dt="2024-04-18T07:00:26.693" v="298" actId="6549"/>
          <ac:spMkLst>
            <pc:docMk/>
            <pc:sldMk cId="2126088489" sldId="334"/>
            <ac:spMk id="3" creationId="{C854002B-C3AC-4FE9-A8BE-B3C79F4C27EC}"/>
          </ac:spMkLst>
        </pc:spChg>
      </pc:sldChg>
      <pc:sldChg chg="modSp mod">
        <pc:chgData name="Depountis Nikolaos" userId="d9709906-2450-41e9-91e4-4fb39dd6ac5a" providerId="ADAL" clId="{66EFDBC8-7DDD-40D4-825F-9E74F6D6F3BA}" dt="2024-04-18T07:06:42.800" v="343" actId="20577"/>
        <pc:sldMkLst>
          <pc:docMk/>
          <pc:sldMk cId="0" sldId="335"/>
        </pc:sldMkLst>
        <pc:spChg chg="mod">
          <ac:chgData name="Depountis Nikolaos" userId="d9709906-2450-41e9-91e4-4fb39dd6ac5a" providerId="ADAL" clId="{66EFDBC8-7DDD-40D4-825F-9E74F6D6F3BA}" dt="2024-04-18T07:06:42.800" v="343" actId="20577"/>
          <ac:spMkLst>
            <pc:docMk/>
            <pc:sldMk cId="0" sldId="335"/>
            <ac:spMk id="5" creationId="{00000000-0000-0000-0000-000000000000}"/>
          </ac:spMkLst>
        </pc:spChg>
        <pc:spChg chg="mod">
          <ac:chgData name="Depountis Nikolaos" userId="d9709906-2450-41e9-91e4-4fb39dd6ac5a" providerId="ADAL" clId="{66EFDBC8-7DDD-40D4-825F-9E74F6D6F3BA}" dt="2024-04-18T07:06:36.953" v="341" actId="20577"/>
          <ac:spMkLst>
            <pc:docMk/>
            <pc:sldMk cId="0" sldId="335"/>
            <ac:spMk id="10" creationId="{FF63175E-20D5-4438-B795-9A59D7333AF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billb\Desktop\phd\&#960;&#945;&#961;&#959;&#965;&#963;&#953;&#945;&#963;&#949;&#953;&#962;_&#956;&#945;&#953;&#959;&#962;2021\anem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17950331230394"/>
          <c:y val="3.6697288804123991E-2"/>
          <c:w val="0.7810964248494463"/>
          <c:h val="0.81880825644201616"/>
        </c:manualLayout>
      </c:layout>
      <c:scatterChart>
        <c:scatterStyle val="lineMarker"/>
        <c:varyColors val="0"/>
        <c:ser>
          <c:idx val="0"/>
          <c:order val="0"/>
          <c:spPr>
            <a:ln w="12700">
              <a:solidFill>
                <a:srgbClr val="000000"/>
              </a:solidFill>
              <a:prstDash val="solid"/>
            </a:ln>
          </c:spPr>
          <c:marker>
            <c:symbol val="diamond"/>
            <c:size val="3"/>
            <c:spPr>
              <a:solidFill>
                <a:srgbClr val="000000"/>
              </a:solidFill>
              <a:ln>
                <a:solidFill>
                  <a:srgbClr val="000000"/>
                </a:solidFill>
                <a:prstDash val="solid"/>
              </a:ln>
            </c:spPr>
          </c:marker>
          <c:xVal>
            <c:numRef>
              <c:f>Φύλλο1!$G$17:$G$39</c:f>
              <c:numCache>
                <c:formatCode>0.00</c:formatCode>
                <c:ptCount val="23"/>
                <c:pt idx="0">
                  <c:v>0</c:v>
                </c:pt>
                <c:pt idx="1">
                  <c:v>0.49652432969215488</c:v>
                </c:pt>
                <c:pt idx="2">
                  <c:v>0.99304865938430975</c:v>
                </c:pt>
                <c:pt idx="3">
                  <c:v>1.4895729890764646</c:v>
                </c:pt>
                <c:pt idx="4">
                  <c:v>1.9860973187686195</c:v>
                </c:pt>
                <c:pt idx="5">
                  <c:v>2.4826216484607744</c:v>
                </c:pt>
                <c:pt idx="6">
                  <c:v>2.9791459781529293</c:v>
                </c:pt>
                <c:pt idx="7">
                  <c:v>3.4756703078450841</c:v>
                </c:pt>
                <c:pt idx="8">
                  <c:v>3.972194637537239</c:v>
                </c:pt>
                <c:pt idx="9">
                  <c:v>4.4687189672293943</c:v>
                </c:pt>
                <c:pt idx="10">
                  <c:v>4.9652432969215488</c:v>
                </c:pt>
                <c:pt idx="11">
                  <c:v>5.4617676266137041</c:v>
                </c:pt>
                <c:pt idx="12">
                  <c:v>5.9582919563058585</c:v>
                </c:pt>
                <c:pt idx="13">
                  <c:v>6.4548162859980138</c:v>
                </c:pt>
                <c:pt idx="14">
                  <c:v>6.9513406156901683</c:v>
                </c:pt>
                <c:pt idx="15">
                  <c:v>7.4478649453823236</c:v>
                </c:pt>
                <c:pt idx="16">
                  <c:v>7.944389275074478</c:v>
                </c:pt>
                <c:pt idx="17">
                  <c:v>8.4409136047666333</c:v>
                </c:pt>
                <c:pt idx="18">
                  <c:v>8.9374379344587886</c:v>
                </c:pt>
                <c:pt idx="19">
                  <c:v>9.433962264150944</c:v>
                </c:pt>
                <c:pt idx="20">
                  <c:v>9.9304865938430975</c:v>
                </c:pt>
                <c:pt idx="21">
                  <c:v>10.427010923535253</c:v>
                </c:pt>
                <c:pt idx="22">
                  <c:v>10.923535253227408</c:v>
                </c:pt>
              </c:numCache>
            </c:numRef>
          </c:xVal>
          <c:yVal>
            <c:numRef>
              <c:f>Φύλλο1!$H$18:$H$39</c:f>
              <c:numCache>
                <c:formatCode>0.00</c:formatCode>
                <c:ptCount val="22"/>
                <c:pt idx="0">
                  <c:v>14.575094792228631</c:v>
                </c:pt>
                <c:pt idx="1">
                  <c:v>29.004729556590704</c:v>
                </c:pt>
                <c:pt idx="2">
                  <c:v>43.288904293086226</c:v>
                </c:pt>
                <c:pt idx="3">
                  <c:v>57.4276190017152</c:v>
                </c:pt>
                <c:pt idx="4">
                  <c:v>71.420873682477605</c:v>
                </c:pt>
                <c:pt idx="5">
                  <c:v>85.268668335373476</c:v>
                </c:pt>
                <c:pt idx="6">
                  <c:v>98.971002960402799</c:v>
                </c:pt>
                <c:pt idx="7">
                  <c:v>112.52787755756555</c:v>
                </c:pt>
                <c:pt idx="8">
                  <c:v>125.93929212686174</c:v>
                </c:pt>
                <c:pt idx="9">
                  <c:v>139.20524666829138</c:v>
                </c:pt>
                <c:pt idx="10">
                  <c:v>152.32574118185448</c:v>
                </c:pt>
                <c:pt idx="11">
                  <c:v>165.30077566755105</c:v>
                </c:pt>
                <c:pt idx="12">
                  <c:v>178.13035012538103</c:v>
                </c:pt>
                <c:pt idx="13">
                  <c:v>179.91078086646763</c:v>
                </c:pt>
                <c:pt idx="14">
                  <c:v>176.23936976311583</c:v>
                </c:pt>
                <c:pt idx="15">
                  <c:v>177.99070849862909</c:v>
                </c:pt>
                <c:pt idx="16">
                  <c:v>179.71295522856911</c:v>
                </c:pt>
                <c:pt idx="17">
                  <c:v>178.73837304186324</c:v>
                </c:pt>
                <c:pt idx="18">
                  <c:v>177.76379085515731</c:v>
                </c:pt>
                <c:pt idx="19">
                  <c:v>176.78920866845144</c:v>
                </c:pt>
                <c:pt idx="20">
                  <c:v>175.81462648174553</c:v>
                </c:pt>
                <c:pt idx="21">
                  <c:v>174.8400442950396</c:v>
                </c:pt>
              </c:numCache>
            </c:numRef>
          </c:yVal>
          <c:smooth val="0"/>
          <c:extLst>
            <c:ext xmlns:c16="http://schemas.microsoft.com/office/drawing/2014/chart" uri="{C3380CC4-5D6E-409C-BE32-E72D297353CC}">
              <c16:uniqueId val="{00000000-6DA2-444A-8396-1DA856140D8A}"/>
            </c:ext>
          </c:extLst>
        </c:ser>
        <c:dLbls>
          <c:showLegendKey val="0"/>
          <c:showVal val="0"/>
          <c:showCatName val="0"/>
          <c:showSerName val="0"/>
          <c:showPercent val="0"/>
          <c:showBubbleSize val="0"/>
        </c:dLbls>
        <c:axId val="-2047874624"/>
        <c:axId val="-2047872992"/>
      </c:scatterChart>
      <c:valAx>
        <c:axId val="-2047874624"/>
        <c:scaling>
          <c:orientation val="minMax"/>
          <c:max val="20"/>
        </c:scaling>
        <c:delete val="0"/>
        <c:axPos val="b"/>
        <c:majorGridlines>
          <c:spPr>
            <a:ln w="12700">
              <a:solidFill>
                <a:srgbClr val="000000"/>
              </a:solidFill>
              <a:prstDash val="solid"/>
            </a:ln>
          </c:spPr>
        </c:majorGridlines>
        <c:title>
          <c:tx>
            <c:rich>
              <a:bodyPr/>
              <a:lstStyle/>
              <a:p>
                <a:pPr>
                  <a:defRPr sz="1000" b="1" i="0" u="none" strike="noStrike" baseline="0">
                    <a:solidFill>
                      <a:srgbClr val="000000"/>
                    </a:solidFill>
                    <a:latin typeface="Arial Greek"/>
                    <a:ea typeface="Arial Greek"/>
                    <a:cs typeface="Arial Greek"/>
                  </a:defRPr>
                </a:pPr>
                <a:r>
                  <a:rPr lang="el-GR"/>
                  <a:t>Παραμόρφωση  (%)</a:t>
                </a:r>
              </a:p>
            </c:rich>
          </c:tx>
          <c:layout>
            <c:manualLayout>
              <c:xMode val="edge"/>
              <c:yMode val="edge"/>
              <c:x val="0.39801078885239849"/>
              <c:y val="0.92660657236849919"/>
            </c:manualLayout>
          </c:layout>
          <c:overlay val="0"/>
          <c:spPr>
            <a:noFill/>
            <a:ln w="25400">
              <a:noFill/>
            </a:ln>
          </c:spPr>
        </c:title>
        <c:numFmt formatCode="0" sourceLinked="0"/>
        <c:majorTickMark val="cross"/>
        <c:minorTickMark val="cross"/>
        <c:tickLblPos val="nextTo"/>
        <c:spPr>
          <a:ln w="12700">
            <a:solidFill>
              <a:srgbClr val="000000"/>
            </a:solidFill>
            <a:prstDash val="solid"/>
          </a:ln>
        </c:spPr>
        <c:txPr>
          <a:bodyPr rot="0" vert="horz"/>
          <a:lstStyle/>
          <a:p>
            <a:pPr>
              <a:defRPr sz="1000" b="1" i="0" u="none" strike="noStrike" baseline="0">
                <a:solidFill>
                  <a:srgbClr val="000000"/>
                </a:solidFill>
                <a:latin typeface="Arial Greek"/>
                <a:ea typeface="Arial Greek"/>
                <a:cs typeface="Arial Greek"/>
              </a:defRPr>
            </a:pPr>
            <a:endParaRPr lang="el-GR"/>
          </a:p>
        </c:txPr>
        <c:crossAx val="-2047872992"/>
        <c:crosses val="autoZero"/>
        <c:crossBetween val="midCat"/>
        <c:majorUnit val="5"/>
        <c:minorUnit val="1"/>
      </c:valAx>
      <c:valAx>
        <c:axId val="-2047872992"/>
        <c:scaling>
          <c:orientation val="minMax"/>
          <c:max val="500"/>
          <c:min val="0"/>
        </c:scaling>
        <c:delete val="0"/>
        <c:axPos val="l"/>
        <c:majorGridlines>
          <c:spPr>
            <a:ln w="12700">
              <a:solidFill>
                <a:srgbClr val="000000"/>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el-GR" sz="1000" b="1" i="0" u="none" strike="noStrike" baseline="0">
                    <a:solidFill>
                      <a:srgbClr val="000000"/>
                    </a:solidFill>
                    <a:latin typeface="Arial Greek"/>
                    <a:cs typeface="Arial Greek"/>
                  </a:rPr>
                  <a:t>Τάση  (kPa)</a:t>
                </a:r>
              </a:p>
            </c:rich>
          </c:tx>
          <c:layout>
            <c:manualLayout>
              <c:xMode val="edge"/>
              <c:yMode val="edge"/>
              <c:x val="2.487555889684644E-2"/>
              <c:y val="0.35779860096673438"/>
            </c:manualLayout>
          </c:layout>
          <c:overlay val="0"/>
          <c:spPr>
            <a:noFill/>
            <a:ln w="25400">
              <a:noFill/>
            </a:ln>
          </c:spPr>
        </c:title>
        <c:numFmt formatCode="0" sourceLinked="0"/>
        <c:majorTickMark val="out"/>
        <c:minorTickMark val="cross"/>
        <c:tickLblPos val="nextTo"/>
        <c:spPr>
          <a:ln w="12700">
            <a:solidFill>
              <a:srgbClr val="000000"/>
            </a:solidFill>
            <a:prstDash val="solid"/>
          </a:ln>
        </c:spPr>
        <c:txPr>
          <a:bodyPr rot="0" vert="horz"/>
          <a:lstStyle/>
          <a:p>
            <a:pPr>
              <a:defRPr sz="1000" b="1" i="0" u="none" strike="noStrike" baseline="0">
                <a:solidFill>
                  <a:srgbClr val="000000"/>
                </a:solidFill>
                <a:latin typeface="Arial Greek"/>
                <a:ea typeface="Arial Greek"/>
                <a:cs typeface="Arial Greek"/>
              </a:defRPr>
            </a:pPr>
            <a:endParaRPr lang="el-GR"/>
          </a:p>
        </c:txPr>
        <c:crossAx val="-2047874624"/>
        <c:crosses val="autoZero"/>
        <c:crossBetween val="midCat"/>
        <c:majorUnit val="50"/>
        <c:minorUnit val="25"/>
      </c:valAx>
      <c:spPr>
        <a:solidFill>
          <a:srgbClr val="FFFFFF"/>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Greek"/>
          <a:ea typeface="Arial Greek"/>
          <a:cs typeface="Arial Greek"/>
        </a:defRPr>
      </a:pPr>
      <a:endParaRPr lang="el-G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163AE-48A6-4838-9294-166561B04359}" type="datetimeFigureOut">
              <a:rPr lang="el-GR" smtClean="0"/>
              <a:t>21/4/2026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AE88F-324B-4E68-9283-1FDEF710A7BA}" type="slidenum">
              <a:rPr lang="el-GR" smtClean="0"/>
              <a:t>‹#›</a:t>
            </a:fld>
            <a:endParaRPr lang="el-GR"/>
          </a:p>
        </p:txBody>
      </p:sp>
    </p:spTree>
    <p:extLst>
      <p:ext uri="{BB962C8B-B14F-4D97-AF65-F5344CB8AC3E}">
        <p14:creationId xmlns:p14="http://schemas.microsoft.com/office/powerpoint/2010/main" val="38334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a:extLst>
              <a:ext uri="{FF2B5EF4-FFF2-40B4-BE49-F238E27FC236}">
                <a16:creationId xmlns:a16="http://schemas.microsoft.com/office/drawing/2014/main" id="{DBC01200-0B59-3425-5F9E-EE7357147E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67" name="Θέση σημειώσεων 2">
            <a:extLst>
              <a:ext uri="{FF2B5EF4-FFF2-40B4-BE49-F238E27FC236}">
                <a16:creationId xmlns:a16="http://schemas.microsoft.com/office/drawing/2014/main" id="{8A70D153-ACCE-F42A-FC8F-7BAF8D1B2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a:solidFill>
                <a:srgbClr val="FF0000"/>
              </a:solidFill>
            </a:endParaRPr>
          </a:p>
        </p:txBody>
      </p:sp>
      <p:sp>
        <p:nvSpPr>
          <p:cNvPr id="11268" name="Θέση αριθμού διαφάνειας 3">
            <a:extLst>
              <a:ext uri="{FF2B5EF4-FFF2-40B4-BE49-F238E27FC236}">
                <a16:creationId xmlns:a16="http://schemas.microsoft.com/office/drawing/2014/main" id="{310427B4-AEF2-969E-2481-C4A54A4F6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798F83-5F42-4073-8CF0-9E0E529D0AE4}" type="slidenum">
              <a:rPr lang="el-GR" altLang="en-US" smtClean="0"/>
              <a:pPr/>
              <a:t>1</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3AFFB5-BD65-431E-829E-BECA6D53492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3359EFF-2932-4C8E-8507-D66573E51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514AB07-2C7D-40B0-B812-EC7397363018}"/>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6BA5952F-9B4D-4E5E-A708-291DC88EDC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5858527-B041-4C89-9F38-000F24CDC25A}"/>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80949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FB037C-0FE3-4FDB-9351-D3CDF5B8C27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EFCBF83-E275-4EDE-A9D6-A361894E44B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4F00E87-0908-4A1E-A14C-5A15B52AD291}"/>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6636D6D3-81AA-43EF-80D6-466D910E5E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4EB87F9-704F-46BE-8436-572BAF346F4F}"/>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265622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1850139-AB71-482E-9152-9C0BC0CF5F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423DCF3-3001-49B8-9652-E15C8F7BA49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C4413BB-798C-463F-8C93-769E9CEA2E04}"/>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431773CD-B290-4301-9D9C-8B34E75D8C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A30D0F3-4873-4101-B6AB-56BF1E015C4D}"/>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104487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319FFF-7BBA-4794-87B6-074CA04F3A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601DC3-E63C-4093-8F1C-CAE763A2A10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2FC6FE0-ACA6-4A7D-A158-814946273F84}"/>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63272ED1-274B-458A-AEF3-3D935B7956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DC69C8-2ECB-4566-9C81-9DEB12BB6480}"/>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170886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EE0854-DD76-4288-9638-D8397EBAD62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D594C6B-7CA7-44E4-9F30-DE117F0BE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E7CF577-0842-4C18-BE6B-4F1D029E2E77}"/>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12CD4D09-D05D-464C-A72C-D0B12BE7F9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880F899-51CD-47C9-B6A5-4E04F346811B}"/>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419330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C482C-47F7-4082-B04C-7DE1B7817E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F193A8-285E-44FB-B208-39B87D745CB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F283299-48E6-40E8-9ECC-F2C8D3CE42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6BC2CDC-31F5-421C-9D8E-2FF5DD204FEA}"/>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6" name="Θέση υποσέλιδου 5">
            <a:extLst>
              <a:ext uri="{FF2B5EF4-FFF2-40B4-BE49-F238E27FC236}">
                <a16:creationId xmlns:a16="http://schemas.microsoft.com/office/drawing/2014/main" id="{E6D39F29-F9F6-4B65-BAAA-60E190B8257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5043D2F-ECD2-4642-9B72-35D9BC4ADAC2}"/>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312425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279CFB-7D40-48D2-A006-6772B58765A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775824-4034-4718-8911-3C2BEAA93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73CD8D5-FD08-4D12-AAB2-8D1877BB2C6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CF3C47E-894C-449C-AF70-DCD6C197D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2CB0316-6EA3-40BE-A324-5D0F127CAC4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E5FBF42-48EA-4D25-BE2E-F38E626362CF}"/>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8" name="Θέση υποσέλιδου 7">
            <a:extLst>
              <a:ext uri="{FF2B5EF4-FFF2-40B4-BE49-F238E27FC236}">
                <a16:creationId xmlns:a16="http://schemas.microsoft.com/office/drawing/2014/main" id="{7CBD46BE-2C9E-4913-A3AB-3411023DC89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DF411D2-526D-4608-8BED-156F77174981}"/>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139983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508810-0FF7-4FB5-8702-F353F81BCB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37C1493-D25D-4CED-9DDC-29F015B5BCB3}"/>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4" name="Θέση υποσέλιδου 3">
            <a:extLst>
              <a:ext uri="{FF2B5EF4-FFF2-40B4-BE49-F238E27FC236}">
                <a16:creationId xmlns:a16="http://schemas.microsoft.com/office/drawing/2014/main" id="{B000BA89-EBA9-45F4-AA8F-1CCD788C9F2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5F8F329-E203-43DA-AA6B-975C6B3FE781}"/>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131994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20C0B13-A6C7-4C4D-83F3-5BBBC556AD65}"/>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3" name="Θέση υποσέλιδου 2">
            <a:extLst>
              <a:ext uri="{FF2B5EF4-FFF2-40B4-BE49-F238E27FC236}">
                <a16:creationId xmlns:a16="http://schemas.microsoft.com/office/drawing/2014/main" id="{0E9AC0B2-AF0E-4236-AE0F-C62371FBC1C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35BF8D9-C61C-450D-99C9-FF1E6DC51CBE}"/>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426018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947E7-1C23-4047-9B36-7C4F10E3BA1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E82F0B-424E-468B-99A9-C9E9B1F38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59BCB01-BA1B-446F-8806-405EF645F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B846D11-AE1A-424D-84B1-BA940AD68C00}"/>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6" name="Θέση υποσέλιδου 5">
            <a:extLst>
              <a:ext uri="{FF2B5EF4-FFF2-40B4-BE49-F238E27FC236}">
                <a16:creationId xmlns:a16="http://schemas.microsoft.com/office/drawing/2014/main" id="{EF9BC967-5379-47B8-8AD9-00DFFAF8C39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CCEAD13-A936-44C9-A707-75ABAB5D17AA}"/>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186124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CA229B-F051-407A-9240-E413EAD40D6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2A13A96-87AC-4F06-87E0-09021A293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673C012-A029-4EEC-B03B-2650D1993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B185943-35C4-424E-910F-F87E85080743}"/>
              </a:ext>
            </a:extLst>
          </p:cNvPr>
          <p:cNvSpPr>
            <a:spLocks noGrp="1"/>
          </p:cNvSpPr>
          <p:nvPr>
            <p:ph type="dt" sz="half" idx="10"/>
          </p:nvPr>
        </p:nvSpPr>
        <p:spPr/>
        <p:txBody>
          <a:bodyPr/>
          <a:lstStyle/>
          <a:p>
            <a:fld id="{8A832DEB-8D3D-4974-96B3-DC6EAC868EC5}" type="datetimeFigureOut">
              <a:rPr lang="el-GR" smtClean="0"/>
              <a:t>21/4/2026</a:t>
            </a:fld>
            <a:endParaRPr lang="el-GR"/>
          </a:p>
        </p:txBody>
      </p:sp>
      <p:sp>
        <p:nvSpPr>
          <p:cNvPr id="6" name="Θέση υποσέλιδου 5">
            <a:extLst>
              <a:ext uri="{FF2B5EF4-FFF2-40B4-BE49-F238E27FC236}">
                <a16:creationId xmlns:a16="http://schemas.microsoft.com/office/drawing/2014/main" id="{26CE1B51-9CEE-433C-BAD5-DDBE33FDB71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597FBB8-83D0-4C8E-B6A7-DDD013333197}"/>
              </a:ext>
            </a:extLst>
          </p:cNvPr>
          <p:cNvSpPr>
            <a:spLocks noGrp="1"/>
          </p:cNvSpPr>
          <p:nvPr>
            <p:ph type="sldNum" sz="quarter" idx="12"/>
          </p:nvPr>
        </p:nvSpPr>
        <p:spPr/>
        <p:txBody>
          <a:bodyPr/>
          <a:lstStyle/>
          <a:p>
            <a:fld id="{43885848-40F4-4775-A9A9-2CDC279AF9BE}" type="slidenum">
              <a:rPr lang="el-GR" smtClean="0"/>
              <a:t>‹#›</a:t>
            </a:fld>
            <a:endParaRPr lang="el-GR"/>
          </a:p>
        </p:txBody>
      </p:sp>
    </p:spTree>
    <p:extLst>
      <p:ext uri="{BB962C8B-B14F-4D97-AF65-F5344CB8AC3E}">
        <p14:creationId xmlns:p14="http://schemas.microsoft.com/office/powerpoint/2010/main" val="367931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0B95260-AD9E-4D99-A5E0-3C716F4E1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E5A82D4-6B13-4E2E-90F0-3111DB0C6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165F791-A94F-433E-8DEC-FCEFFD5A6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32DEB-8D3D-4974-96B3-DC6EAC868EC5}" type="datetimeFigureOut">
              <a:rPr lang="el-GR" smtClean="0"/>
              <a:t>21/4/2026</a:t>
            </a:fld>
            <a:endParaRPr lang="el-GR"/>
          </a:p>
        </p:txBody>
      </p:sp>
      <p:sp>
        <p:nvSpPr>
          <p:cNvPr id="5" name="Θέση υποσέλιδου 4">
            <a:extLst>
              <a:ext uri="{FF2B5EF4-FFF2-40B4-BE49-F238E27FC236}">
                <a16:creationId xmlns:a16="http://schemas.microsoft.com/office/drawing/2014/main" id="{A4BF2FD7-B338-4C37-A4F0-9AC4BA654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185FCF1-16D7-4714-96FD-22C9A424F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85848-40F4-4775-A9A9-2CDC279AF9BE}" type="slidenum">
              <a:rPr lang="el-GR" smtClean="0"/>
              <a:t>‹#›</a:t>
            </a:fld>
            <a:endParaRPr lang="el-GR"/>
          </a:p>
        </p:txBody>
      </p:sp>
    </p:spTree>
    <p:extLst>
      <p:ext uri="{BB962C8B-B14F-4D97-AF65-F5344CB8AC3E}">
        <p14:creationId xmlns:p14="http://schemas.microsoft.com/office/powerpoint/2010/main" val="123661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F6BuvV92U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0.jp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7Hh45k1gqj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6UQB_cCYlf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EFFFEA4-A1B0-999C-5E0E-1C7B398B55FF}"/>
              </a:ext>
            </a:extLst>
          </p:cNvPr>
          <p:cNvPicPr>
            <a:picLocks noChangeAspect="1"/>
          </p:cNvPicPr>
          <p:nvPr/>
        </p:nvPicPr>
        <p:blipFill>
          <a:blip r:embed="rId3"/>
          <a:stretch>
            <a:fillRect/>
          </a:stretch>
        </p:blipFill>
        <p:spPr>
          <a:xfrm>
            <a:off x="753467" y="479864"/>
            <a:ext cx="2532192" cy="916253"/>
          </a:xfrm>
          <a:prstGeom prst="rect">
            <a:avLst/>
          </a:prstGeom>
        </p:spPr>
      </p:pic>
      <p:pic>
        <p:nvPicPr>
          <p:cNvPr id="3" name="Εικόνα 2">
            <a:extLst>
              <a:ext uri="{FF2B5EF4-FFF2-40B4-BE49-F238E27FC236}">
                <a16:creationId xmlns:a16="http://schemas.microsoft.com/office/drawing/2014/main" id="{B41A988B-D63F-E3EE-DBAA-37DE33E68EE2}"/>
              </a:ext>
            </a:extLst>
          </p:cNvPr>
          <p:cNvPicPr>
            <a:picLocks noChangeAspect="1"/>
          </p:cNvPicPr>
          <p:nvPr/>
        </p:nvPicPr>
        <p:blipFill>
          <a:blip r:embed="rId4"/>
          <a:stretch>
            <a:fillRect/>
          </a:stretch>
        </p:blipFill>
        <p:spPr>
          <a:xfrm>
            <a:off x="10370103" y="404665"/>
            <a:ext cx="1068430" cy="1040017"/>
          </a:xfrm>
          <a:prstGeom prst="rect">
            <a:avLst/>
          </a:prstGeom>
        </p:spPr>
      </p:pic>
      <p:sp>
        <p:nvSpPr>
          <p:cNvPr id="7" name="TextBox 6">
            <a:extLst>
              <a:ext uri="{FF2B5EF4-FFF2-40B4-BE49-F238E27FC236}">
                <a16:creationId xmlns:a16="http://schemas.microsoft.com/office/drawing/2014/main" id="{3219DA9E-E2AD-8FB1-F295-E5F5AB4EEE36}"/>
              </a:ext>
            </a:extLst>
          </p:cNvPr>
          <p:cNvSpPr txBox="1"/>
          <p:nvPr/>
        </p:nvSpPr>
        <p:spPr>
          <a:xfrm>
            <a:off x="590403" y="2813970"/>
            <a:ext cx="9138985" cy="2308324"/>
          </a:xfrm>
          <a:prstGeom prst="rect">
            <a:avLst/>
          </a:prstGeom>
          <a:noFill/>
        </p:spPr>
        <p:txBody>
          <a:bodyPr wrap="square" rtlCol="0">
            <a:spAutoFit/>
          </a:bodyPr>
          <a:lstStyle/>
          <a:p>
            <a:r>
              <a:rPr lang="en-US" sz="2400" b="1" dirty="0">
                <a:solidFill>
                  <a:schemeClr val="accent1">
                    <a:lumMod val="75000"/>
                  </a:schemeClr>
                </a:solidFill>
              </a:rPr>
              <a:t>LABORATORY EXERCISES: </a:t>
            </a:r>
            <a:r>
              <a:rPr lang="en-US" sz="2400" dirty="0">
                <a:solidFill>
                  <a:schemeClr val="accent1">
                    <a:lumMod val="75000"/>
                  </a:schemeClr>
                </a:solidFill>
              </a:rPr>
              <a:t>Mechanical Properties of Soils</a:t>
            </a:r>
            <a:endParaRPr lang="el-GR" sz="2400" dirty="0">
              <a:solidFill>
                <a:schemeClr val="accent1">
                  <a:lumMod val="75000"/>
                </a:schemeClr>
              </a:solidFill>
            </a:endParaRPr>
          </a:p>
          <a:p>
            <a:endParaRPr lang="el-GR" sz="2400" dirty="0">
              <a:solidFill>
                <a:srgbClr val="C00000"/>
              </a:solidFill>
            </a:endParaRPr>
          </a:p>
          <a:p>
            <a:r>
              <a:rPr lang="en-US" sz="2400" b="1" dirty="0">
                <a:solidFill>
                  <a:schemeClr val="accent1">
                    <a:lumMod val="75000"/>
                  </a:schemeClr>
                </a:solidFill>
              </a:rPr>
              <a:t>Exercise</a:t>
            </a:r>
            <a:r>
              <a:rPr lang="el-GR" sz="2400" b="1" dirty="0">
                <a:solidFill>
                  <a:schemeClr val="accent1">
                    <a:lumMod val="75000"/>
                  </a:schemeClr>
                </a:solidFill>
              </a:rPr>
              <a:t> 7 : </a:t>
            </a:r>
            <a:r>
              <a:rPr lang="en-US" sz="2400" dirty="0">
                <a:solidFill>
                  <a:srgbClr val="C00000"/>
                </a:solidFill>
              </a:rPr>
              <a:t>Unconfined Compression Test</a:t>
            </a:r>
          </a:p>
          <a:p>
            <a:r>
              <a:rPr lang="en-US" sz="2400" b="1" dirty="0">
                <a:solidFill>
                  <a:schemeClr val="accent1">
                    <a:lumMod val="75000"/>
                  </a:schemeClr>
                </a:solidFill>
              </a:rPr>
              <a:t>Exercise</a:t>
            </a:r>
            <a:r>
              <a:rPr lang="el-GR" sz="2400" b="1" dirty="0">
                <a:solidFill>
                  <a:schemeClr val="accent1">
                    <a:lumMod val="75000"/>
                  </a:schemeClr>
                </a:solidFill>
              </a:rPr>
              <a:t> 8 : </a:t>
            </a:r>
            <a:r>
              <a:rPr lang="en-US" sz="2400" dirty="0">
                <a:solidFill>
                  <a:srgbClr val="C00000"/>
                </a:solidFill>
              </a:rPr>
              <a:t>Direct Shear</a:t>
            </a:r>
            <a:r>
              <a:rPr lang="el-GR" sz="2400" dirty="0">
                <a:solidFill>
                  <a:srgbClr val="C00000"/>
                </a:solidFill>
              </a:rPr>
              <a:t> </a:t>
            </a:r>
            <a:r>
              <a:rPr lang="en-US" sz="2400" dirty="0">
                <a:solidFill>
                  <a:srgbClr val="C00000"/>
                </a:solidFill>
              </a:rPr>
              <a:t>Test</a:t>
            </a:r>
            <a:endParaRPr lang="el-GR" sz="2400" dirty="0">
              <a:solidFill>
                <a:srgbClr val="C00000"/>
              </a:solidFill>
            </a:endParaRPr>
          </a:p>
          <a:p>
            <a:r>
              <a:rPr lang="en-US" sz="2400" b="1" dirty="0">
                <a:solidFill>
                  <a:schemeClr val="accent1">
                    <a:lumMod val="75000"/>
                  </a:schemeClr>
                </a:solidFill>
              </a:rPr>
              <a:t>Exercise</a:t>
            </a:r>
            <a:r>
              <a:rPr lang="el-GR" sz="2400" b="1" dirty="0">
                <a:solidFill>
                  <a:schemeClr val="accent1">
                    <a:lumMod val="75000"/>
                  </a:schemeClr>
                </a:solidFill>
              </a:rPr>
              <a:t> 9</a:t>
            </a:r>
            <a:r>
              <a:rPr lang="el-GR" sz="2400" b="1" baseline="30000" dirty="0">
                <a:solidFill>
                  <a:schemeClr val="accent1">
                    <a:lumMod val="75000"/>
                  </a:schemeClr>
                </a:solidFill>
              </a:rPr>
              <a:t> </a:t>
            </a:r>
            <a:r>
              <a:rPr lang="el-GR" sz="2400" b="1" dirty="0">
                <a:solidFill>
                  <a:schemeClr val="accent1">
                    <a:lumMod val="75000"/>
                  </a:schemeClr>
                </a:solidFill>
              </a:rPr>
              <a:t>: </a:t>
            </a:r>
            <a:r>
              <a:rPr lang="en-US" sz="2400" dirty="0">
                <a:solidFill>
                  <a:srgbClr val="C00000"/>
                </a:solidFill>
              </a:rPr>
              <a:t>Triaxial Loading Test</a:t>
            </a:r>
            <a:endParaRPr lang="el-GR" sz="2400" dirty="0"/>
          </a:p>
          <a:p>
            <a:pPr algn="ctr" defTabSz="154781"/>
            <a:r>
              <a:rPr lang="el-GR" sz="2400" dirty="0"/>
              <a:t>			</a:t>
            </a:r>
          </a:p>
        </p:txBody>
      </p:sp>
      <p:sp>
        <p:nvSpPr>
          <p:cNvPr id="9" name="TextBox 8">
            <a:extLst>
              <a:ext uri="{FF2B5EF4-FFF2-40B4-BE49-F238E27FC236}">
                <a16:creationId xmlns:a16="http://schemas.microsoft.com/office/drawing/2014/main" id="{F2087EC9-A0C1-5D45-A8F2-9A3AC62F992D}"/>
              </a:ext>
            </a:extLst>
          </p:cNvPr>
          <p:cNvSpPr txBox="1"/>
          <p:nvPr/>
        </p:nvSpPr>
        <p:spPr>
          <a:xfrm>
            <a:off x="393864" y="1406722"/>
            <a:ext cx="11593993" cy="523220"/>
          </a:xfrm>
          <a:prstGeom prst="rect">
            <a:avLst/>
          </a:prstGeom>
          <a:noFill/>
        </p:spPr>
        <p:txBody>
          <a:bodyPr wrap="square" rtlCol="0">
            <a:spAutoFit/>
          </a:bodyPr>
          <a:lstStyle/>
          <a:p>
            <a:pPr algn="ctr"/>
            <a:r>
              <a:rPr lang="el-GR" sz="2800" b="1" dirty="0">
                <a:latin typeface="Calibri" panose="020F0502020204030204"/>
              </a:rPr>
              <a:t>«</a:t>
            </a:r>
            <a:r>
              <a:rPr lang="en-US" sz="2800" b="1" dirty="0">
                <a:latin typeface="Calibri" panose="020F0502020204030204"/>
              </a:rPr>
              <a:t>ENGINEERING GEOLOGY</a:t>
            </a:r>
            <a:r>
              <a:rPr lang="el-GR" sz="2800" b="1" dirty="0">
                <a:latin typeface="Calibri" panose="020F0502020204030204"/>
              </a:rPr>
              <a:t>»</a:t>
            </a:r>
          </a:p>
        </p:txBody>
      </p:sp>
      <p:sp>
        <p:nvSpPr>
          <p:cNvPr id="10" name="TextBox 9">
            <a:extLst>
              <a:ext uri="{FF2B5EF4-FFF2-40B4-BE49-F238E27FC236}">
                <a16:creationId xmlns:a16="http://schemas.microsoft.com/office/drawing/2014/main" id="{38ECC2D9-E5D5-B1BE-8FE1-E7A30BD72EA4}"/>
              </a:ext>
            </a:extLst>
          </p:cNvPr>
          <p:cNvSpPr txBox="1"/>
          <p:nvPr/>
        </p:nvSpPr>
        <p:spPr>
          <a:xfrm>
            <a:off x="3143671" y="1786658"/>
            <a:ext cx="6094378" cy="830997"/>
          </a:xfrm>
          <a:prstGeom prst="rect">
            <a:avLst/>
          </a:prstGeom>
          <a:noFill/>
        </p:spPr>
        <p:txBody>
          <a:bodyPr wrap="square">
            <a:spAutoFit/>
          </a:bodyPr>
          <a:lstStyle/>
          <a:p>
            <a:pPr algn="ctr" defTabSz="275165"/>
            <a:r>
              <a:rPr lang="en-US" sz="2400" b="1" dirty="0">
                <a:solidFill>
                  <a:prstClr val="black"/>
                </a:solidFill>
                <a:latin typeface="Calibri" panose="020F0502020204030204"/>
              </a:rPr>
              <a:t>Department of Geology</a:t>
            </a:r>
            <a:endParaRPr lang="el-GR" sz="2400" b="1" dirty="0">
              <a:solidFill>
                <a:prstClr val="black"/>
              </a:solidFill>
              <a:latin typeface="Calibri" panose="020F0502020204030204"/>
            </a:endParaRPr>
          </a:p>
          <a:p>
            <a:pPr algn="ctr" defTabSz="275165"/>
            <a:r>
              <a:rPr lang="en-US" sz="2400" b="1" dirty="0">
                <a:solidFill>
                  <a:prstClr val="black"/>
                </a:solidFill>
                <a:latin typeface="Calibri" panose="020F0502020204030204"/>
              </a:rPr>
              <a:t>Laboratory of Engineering Geology</a:t>
            </a:r>
            <a:endParaRPr lang="el-GR" sz="2400"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47CEDCE9-F681-B7CF-085E-60368934E96F}"/>
              </a:ext>
            </a:extLst>
          </p:cNvPr>
          <p:cNvSpPr txBox="1"/>
          <p:nvPr/>
        </p:nvSpPr>
        <p:spPr>
          <a:xfrm>
            <a:off x="5159896" y="5189670"/>
            <a:ext cx="5800986" cy="461665"/>
          </a:xfrm>
          <a:prstGeom prst="rect">
            <a:avLst/>
          </a:prstGeom>
          <a:noFill/>
        </p:spPr>
        <p:txBody>
          <a:bodyPr wrap="square">
            <a:spAutoFit/>
          </a:bodyPr>
          <a:lstStyle/>
          <a:p>
            <a:r>
              <a:rPr lang="en-US" sz="2400" b="1" u="sng" dirty="0">
                <a:solidFill>
                  <a:prstClr val="black"/>
                </a:solidFill>
                <a:latin typeface="Calibri" panose="020F0502020204030204"/>
              </a:rPr>
              <a:t>Engineering Geology Laboratory Notes</a:t>
            </a:r>
            <a:endParaRPr lang="el-GR" sz="2400" b="1" u="sng" dirty="0">
              <a:solidFill>
                <a:prstClr val="black"/>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55228A7A-8A79-4BD1-9334-87068D9AE1B8}"/>
              </a:ext>
            </a:extLst>
          </p:cNvPr>
          <p:cNvSpPr>
            <a:spLocks noGrp="1"/>
          </p:cNvSpPr>
          <p:nvPr>
            <p:ph type="title"/>
          </p:nvPr>
        </p:nvSpPr>
        <p:spPr>
          <a:xfrm>
            <a:off x="838200" y="1"/>
            <a:ext cx="10515600" cy="656948"/>
          </a:xfrm>
        </p:spPr>
        <p:txBody>
          <a:bodyPr>
            <a:normAutofit/>
          </a:bodyPr>
          <a:lstStyle/>
          <a:p>
            <a:pPr algn="ctr"/>
            <a:r>
              <a:rPr lang="el-GR" sz="3600" b="1" dirty="0">
                <a:ln w="0"/>
                <a:solidFill>
                  <a:schemeClr val="accent2">
                    <a:lumMod val="50000"/>
                  </a:schemeClr>
                </a:solidFill>
                <a:effectLst>
                  <a:outerShdw blurRad="38100" dist="19050" dir="2700000" algn="tl" rotWithShape="0">
                    <a:schemeClr val="dk1">
                      <a:alpha val="40000"/>
                    </a:schemeClr>
                  </a:outerShdw>
                </a:effectLst>
              </a:rPr>
              <a:t>ΠΑΡΑΔΕΙΓΜΑ</a:t>
            </a:r>
          </a:p>
        </p:txBody>
      </p:sp>
      <p:graphicFrame>
        <p:nvGraphicFramePr>
          <p:cNvPr id="13" name="Πίνακας 12">
            <a:extLst>
              <a:ext uri="{FF2B5EF4-FFF2-40B4-BE49-F238E27FC236}">
                <a16:creationId xmlns:a16="http://schemas.microsoft.com/office/drawing/2014/main" id="{501A5670-985B-4C08-93AF-19EA6480BEDD}"/>
              </a:ext>
            </a:extLst>
          </p:cNvPr>
          <p:cNvGraphicFramePr>
            <a:graphicFrameLocks noGrp="1"/>
          </p:cNvGraphicFramePr>
          <p:nvPr>
            <p:extLst>
              <p:ext uri="{D42A27DB-BD31-4B8C-83A1-F6EECF244321}">
                <p14:modId xmlns:p14="http://schemas.microsoft.com/office/powerpoint/2010/main" val="91638019"/>
              </p:ext>
            </p:extLst>
          </p:nvPr>
        </p:nvGraphicFramePr>
        <p:xfrm>
          <a:off x="1277468" y="686472"/>
          <a:ext cx="10206345" cy="6035040"/>
        </p:xfrm>
        <a:graphic>
          <a:graphicData uri="http://schemas.openxmlformats.org/drawingml/2006/table">
            <a:tbl>
              <a:tblPr>
                <a:tableStyleId>{9D7B26C5-4107-4FEC-AEDC-1716B250A1EF}</a:tableStyleId>
              </a:tblPr>
              <a:tblGrid>
                <a:gridCol w="1221038">
                  <a:extLst>
                    <a:ext uri="{9D8B030D-6E8A-4147-A177-3AD203B41FA5}">
                      <a16:colId xmlns:a16="http://schemas.microsoft.com/office/drawing/2014/main" val="3322720425"/>
                    </a:ext>
                  </a:extLst>
                </a:gridCol>
                <a:gridCol w="941946">
                  <a:extLst>
                    <a:ext uri="{9D8B030D-6E8A-4147-A177-3AD203B41FA5}">
                      <a16:colId xmlns:a16="http://schemas.microsoft.com/office/drawing/2014/main" val="3769977563"/>
                    </a:ext>
                  </a:extLst>
                </a:gridCol>
                <a:gridCol w="1492381">
                  <a:extLst>
                    <a:ext uri="{9D8B030D-6E8A-4147-A177-3AD203B41FA5}">
                      <a16:colId xmlns:a16="http://schemas.microsoft.com/office/drawing/2014/main" val="1440713949"/>
                    </a:ext>
                  </a:extLst>
                </a:gridCol>
                <a:gridCol w="1240422">
                  <a:extLst>
                    <a:ext uri="{9D8B030D-6E8A-4147-A177-3AD203B41FA5}">
                      <a16:colId xmlns:a16="http://schemas.microsoft.com/office/drawing/2014/main" val="2020178696"/>
                    </a:ext>
                  </a:extLst>
                </a:gridCol>
                <a:gridCol w="1473000">
                  <a:extLst>
                    <a:ext uri="{9D8B030D-6E8A-4147-A177-3AD203B41FA5}">
                      <a16:colId xmlns:a16="http://schemas.microsoft.com/office/drawing/2014/main" val="3097709793"/>
                    </a:ext>
                  </a:extLst>
                </a:gridCol>
                <a:gridCol w="1279185">
                  <a:extLst>
                    <a:ext uri="{9D8B030D-6E8A-4147-A177-3AD203B41FA5}">
                      <a16:colId xmlns:a16="http://schemas.microsoft.com/office/drawing/2014/main" val="3077391093"/>
                    </a:ext>
                  </a:extLst>
                </a:gridCol>
                <a:gridCol w="1356713">
                  <a:extLst>
                    <a:ext uri="{9D8B030D-6E8A-4147-A177-3AD203B41FA5}">
                      <a16:colId xmlns:a16="http://schemas.microsoft.com/office/drawing/2014/main" val="1540186815"/>
                    </a:ext>
                  </a:extLst>
                </a:gridCol>
                <a:gridCol w="1201660">
                  <a:extLst>
                    <a:ext uri="{9D8B030D-6E8A-4147-A177-3AD203B41FA5}">
                      <a16:colId xmlns:a16="http://schemas.microsoft.com/office/drawing/2014/main" val="1393472691"/>
                    </a:ext>
                  </a:extLst>
                </a:gridCol>
              </a:tblGrid>
              <a:tr h="129695">
                <a:tc gridSpan="2">
                  <a:txBody>
                    <a:bodyPr/>
                    <a:lstStyle/>
                    <a:p>
                      <a:pPr algn="l" fontAlgn="b"/>
                      <a:r>
                        <a:rPr lang="el-GR" sz="900" u="none" strike="noStrike">
                          <a:effectLst/>
                        </a:rPr>
                        <a:t>ΠΑΝΕΠΙΣΤΗΜΙΟ ΠΑΤΡΩΝ</a:t>
                      </a:r>
                      <a:endParaRPr lang="el-GR"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l-GR"/>
                    </a:p>
                  </a:txBody>
                  <a:tcPr/>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3645729"/>
                  </a:ext>
                </a:extLst>
              </a:tr>
              <a:tr h="129695">
                <a:tc gridSpan="2">
                  <a:txBody>
                    <a:bodyPr/>
                    <a:lstStyle/>
                    <a:p>
                      <a:pPr algn="l" fontAlgn="b"/>
                      <a:r>
                        <a:rPr lang="el-GR" sz="900" u="none" strike="noStrike" dirty="0">
                          <a:effectLst/>
                        </a:rPr>
                        <a:t>ΤΜΗΜΑ ΓΕΩΛΟΓΙΑΣ</a:t>
                      </a:r>
                      <a:endParaRPr lang="el-GR" sz="9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l-GR"/>
                    </a:p>
                  </a:txBody>
                  <a:tcPr/>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9694829"/>
                  </a:ext>
                </a:extLst>
              </a:tr>
              <a:tr h="129695">
                <a:tc gridSpan="3">
                  <a:txBody>
                    <a:bodyPr/>
                    <a:lstStyle/>
                    <a:p>
                      <a:pPr algn="l" fontAlgn="b"/>
                      <a:r>
                        <a:rPr lang="el-GR" sz="900" u="none" strike="noStrike">
                          <a:effectLst/>
                        </a:rPr>
                        <a:t>ΕΡΓΑΣΤΗΡΙΟ ΤΕΧΝΙΚΗΣ ΓΕΩΛΟΓΙΑΣ</a:t>
                      </a:r>
                      <a:endParaRPr lang="el-GR" sz="900" b="1" i="0" u="none" strike="noStrike">
                        <a:solidFill>
                          <a:srgbClr val="000000"/>
                        </a:solidFill>
                        <a:effectLst/>
                        <a:latin typeface="Calibri" panose="020F0502020204030204" pitchFamily="34" charset="0"/>
                      </a:endParaRPr>
                    </a:p>
                  </a:txBody>
                  <a:tcPr marL="0" marR="0" marT="0" marB="0" anchor="b"/>
                </a:tc>
                <a:tc hMerge="1">
                  <a:txBody>
                    <a:bodyPr/>
                    <a:lstStyle/>
                    <a:p>
                      <a:endParaRPr lang="el-GR"/>
                    </a:p>
                  </a:txBody>
                  <a:tcPr/>
                </a:tc>
                <a:tc hMerge="1">
                  <a:txBody>
                    <a:bodyPr/>
                    <a:lstStyle/>
                    <a:p>
                      <a:endParaRPr lang="el-GR"/>
                    </a:p>
                  </a:txBody>
                  <a:tcPr/>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Ημ/νία,</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86981445"/>
                  </a:ext>
                </a:extLst>
              </a:tr>
              <a:tr h="129695">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8115219"/>
                  </a:ext>
                </a:extLst>
              </a:tr>
              <a:tr h="129695">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8451239"/>
                  </a:ext>
                </a:extLst>
              </a:tr>
              <a:tr h="129695">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0481987"/>
                  </a:ext>
                </a:extLst>
              </a:tr>
              <a:tr h="129695">
                <a:tc gridSpan="6">
                  <a:txBody>
                    <a:bodyPr/>
                    <a:lstStyle/>
                    <a:p>
                      <a:pPr algn="l" fontAlgn="b"/>
                      <a:r>
                        <a:rPr lang="el-GR" sz="900" u="none" strike="noStrike" dirty="0">
                          <a:effectLst/>
                        </a:rPr>
                        <a:t>ΔΟΚΙΜΗ  ΠΡΟΣΔΙΟΡΙΣΜΟΥ ΑΝΤΟΧΗΣ ΣΕ ΑΝΕΜΠΟΔΙΣΤΗ ΘΛΙΨΗ </a:t>
                      </a:r>
                      <a:endParaRPr lang="el-GR" sz="900" b="1" i="1" u="none" strike="noStrike" dirty="0">
                        <a:solidFill>
                          <a:srgbClr val="000000"/>
                        </a:solidFill>
                        <a:effectLst/>
                        <a:latin typeface="Arial Greek" panose="020B0604020202020204" pitchFamily="34" charset="0"/>
                      </a:endParaRPr>
                    </a:p>
                  </a:txBody>
                  <a:tcPr marL="0" marR="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885631931"/>
                  </a:ext>
                </a:extLst>
              </a:tr>
              <a:tr h="129695">
                <a:tc>
                  <a:txBody>
                    <a:bodyPr/>
                    <a:lstStyle/>
                    <a:p>
                      <a:pPr algn="l" fontAlgn="b"/>
                      <a:r>
                        <a:rPr lang="el-GR" sz="900" u="none" strike="noStrike">
                          <a:effectLst/>
                        </a:rPr>
                        <a:t> </a:t>
                      </a:r>
                      <a:endParaRPr lang="el-GR" sz="900" b="1" i="1" u="none" strike="noStrike">
                        <a:solidFill>
                          <a:srgbClr val="FF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027100418"/>
                  </a:ext>
                </a:extLst>
              </a:tr>
              <a:tr h="129695">
                <a:tc>
                  <a:txBody>
                    <a:bodyPr/>
                    <a:lstStyle/>
                    <a:p>
                      <a:pPr algn="ctr" fontAlgn="b"/>
                      <a:r>
                        <a:rPr lang="en-US" sz="900" u="none" strike="noStrike">
                          <a:effectLst/>
                        </a:rPr>
                        <a:t>ONOMA:</a:t>
                      </a:r>
                      <a:endParaRPr lang="en-US"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A.M. </a:t>
                      </a:r>
                      <a:endParaRPr lang="en-US"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462890463"/>
                  </a:ext>
                </a:extLst>
              </a:tr>
              <a:tr h="129695">
                <a:tc>
                  <a:txBody>
                    <a:bodyPr/>
                    <a:lstStyle/>
                    <a:p>
                      <a:pPr algn="r" fontAlgn="b"/>
                      <a:r>
                        <a:rPr lang="el-GR" sz="900" u="none" strike="noStrike">
                          <a:effectLst/>
                        </a:rPr>
                        <a:t>Γεώτρηση:</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Γ5</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Βάθος </a:t>
                      </a:r>
                      <a:r>
                        <a:rPr lang="en-US" sz="900" u="none" strike="noStrike">
                          <a:effectLst/>
                        </a:rPr>
                        <a:t>m:</a:t>
                      </a:r>
                      <a:endParaRPr lang="en-US"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7.10-7.60</a:t>
                      </a:r>
                      <a:endParaRPr lang="el-GR" sz="900" b="1" i="0" u="none" strike="noStrike">
                        <a:solidFill>
                          <a:srgbClr val="000000"/>
                        </a:solidFill>
                        <a:effectLst/>
                        <a:latin typeface="Arial Greek" panose="020B0604020202020204" pitchFamily="34" charset="0"/>
                      </a:endParaRPr>
                    </a:p>
                  </a:txBody>
                  <a:tcPr marL="0" marR="0" marT="0" marB="0" anchor="b"/>
                </a:tc>
                <a:tc gridSpan="2">
                  <a:txBody>
                    <a:bodyPr/>
                    <a:lstStyle/>
                    <a:p>
                      <a:pPr algn="ctr" fontAlgn="b"/>
                      <a:r>
                        <a:rPr lang="el-GR" sz="900" u="none" strike="noStrike">
                          <a:effectLst/>
                        </a:rPr>
                        <a:t>   Α/Α Δείγματος :</a:t>
                      </a:r>
                      <a:endParaRPr lang="el-GR" sz="900" b="1" i="0" u="none" strike="noStrike">
                        <a:solidFill>
                          <a:srgbClr val="000000"/>
                        </a:solidFill>
                        <a:effectLst/>
                        <a:latin typeface="Arial Greek" panose="020B0604020202020204" pitchFamily="34" charset="0"/>
                      </a:endParaRPr>
                    </a:p>
                  </a:txBody>
                  <a:tcPr marL="0" marR="0" marT="0" marB="0" anchor="b"/>
                </a:tc>
                <a:tc hMerge="1">
                  <a:txBody>
                    <a:bodyPr/>
                    <a:lstStyle/>
                    <a:p>
                      <a:endParaRPr lang="el-GR"/>
                    </a:p>
                  </a:txBody>
                  <a:tcPr/>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1</a:t>
                      </a:r>
                      <a:endParaRPr lang="el-GR" sz="900" b="1"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071669765"/>
                  </a:ext>
                </a:extLst>
              </a:tr>
              <a:tr h="129695">
                <a:tc>
                  <a:txBody>
                    <a:bodyPr/>
                    <a:lstStyle/>
                    <a:p>
                      <a:pPr algn="ctr" fontAlgn="b"/>
                      <a:r>
                        <a:rPr lang="el-GR" sz="900" u="none" strike="noStrike">
                          <a:effectLst/>
                        </a:rPr>
                        <a:t>Διάμετρος</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dirty="0">
                          <a:effectLst/>
                        </a:rPr>
                        <a:t>Ύψος</a:t>
                      </a:r>
                      <a:endParaRPr lang="el-GR" sz="900" b="1" i="0" u="none" strike="noStrike" dirty="0">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Βάρος</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Σ. Δακτ.</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6159927"/>
                  </a:ext>
                </a:extLst>
              </a:tr>
              <a:tr h="129695">
                <a:tc>
                  <a:txBody>
                    <a:bodyPr/>
                    <a:lstStyle/>
                    <a:p>
                      <a:pPr algn="ctr" fontAlgn="b"/>
                      <a:r>
                        <a:rPr lang="en-US" sz="900" u="none" strike="noStrike">
                          <a:effectLst/>
                        </a:rPr>
                        <a:t>D =  cm</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H = cm</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W = gr</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(kN)</a:t>
                      </a:r>
                      <a:endParaRPr lang="en-US" sz="900" b="1" i="1"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2442208"/>
                  </a:ext>
                </a:extLst>
              </a:tr>
              <a:tr h="129695">
                <a:tc>
                  <a:txBody>
                    <a:bodyPr/>
                    <a:lstStyle/>
                    <a:p>
                      <a:pPr algn="ctr" fontAlgn="b"/>
                      <a:r>
                        <a:rPr lang="el-GR" sz="900" u="none" strike="noStrike">
                          <a:effectLst/>
                        </a:rPr>
                        <a:t>5.17</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10.07</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383.10</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0.00615</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6725638"/>
                  </a:ext>
                </a:extLst>
              </a:tr>
              <a:tr h="129695">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781277"/>
                  </a:ext>
                </a:extLst>
              </a:tr>
              <a:tr h="129695">
                <a:tc>
                  <a:txBody>
                    <a:bodyPr/>
                    <a:lstStyle/>
                    <a:p>
                      <a:pPr algn="ctr" fontAlgn="b"/>
                      <a:r>
                        <a:rPr lang="el-GR" sz="900" u="none" strike="noStrike" dirty="0" err="1">
                          <a:effectLst/>
                        </a:rPr>
                        <a:t>Παραμόρφ</a:t>
                      </a:r>
                      <a:r>
                        <a:rPr lang="el-GR" sz="900" u="none" strike="noStrike" dirty="0">
                          <a:effectLst/>
                        </a:rPr>
                        <a:t>.</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Αν. </a:t>
                      </a:r>
                      <a:r>
                        <a:rPr lang="el-GR" sz="900" u="none" strike="noStrike" dirty="0" err="1">
                          <a:effectLst/>
                        </a:rPr>
                        <a:t>Δακτ</a:t>
                      </a:r>
                      <a:r>
                        <a:rPr lang="el-GR" sz="900" u="none" strike="noStrike" dirty="0">
                          <a:effectLst/>
                        </a:rPr>
                        <a:t>.</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Φυσική</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Υγρασία</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Αν. </a:t>
                      </a:r>
                      <a:r>
                        <a:rPr lang="el-GR" sz="900" u="none" strike="noStrike" dirty="0" err="1">
                          <a:effectLst/>
                        </a:rPr>
                        <a:t>Επιφαν</a:t>
                      </a:r>
                      <a:r>
                        <a:rPr lang="el-GR" sz="900" u="none" strike="noStrike" dirty="0">
                          <a:effectLst/>
                        </a:rPr>
                        <a:t>.</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Αν. </a:t>
                      </a:r>
                      <a:r>
                        <a:rPr lang="el-GR" sz="900" u="none" strike="noStrike" dirty="0" err="1">
                          <a:effectLst/>
                        </a:rPr>
                        <a:t>Επιφαν</a:t>
                      </a:r>
                      <a:r>
                        <a:rPr lang="el-GR" sz="900" u="none" strike="noStrike" dirty="0">
                          <a:effectLst/>
                        </a:rPr>
                        <a:t>.</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err="1">
                          <a:effectLst/>
                        </a:rPr>
                        <a:t>Παραμόρφ</a:t>
                      </a:r>
                      <a:r>
                        <a:rPr lang="el-GR" sz="900" u="none" strike="noStrike" dirty="0">
                          <a:effectLst/>
                        </a:rPr>
                        <a:t>.</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Τάση</a:t>
                      </a:r>
                      <a:endParaRPr lang="el-GR"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872406"/>
                  </a:ext>
                </a:extLst>
              </a:tr>
              <a:tr h="129695">
                <a:tc>
                  <a:txBody>
                    <a:bodyPr/>
                    <a:lstStyle/>
                    <a:p>
                      <a:pPr algn="ctr" fontAlgn="b"/>
                      <a:r>
                        <a:rPr lang="en-US" sz="900" u="none" strike="noStrike" dirty="0">
                          <a:effectLst/>
                        </a:rPr>
                        <a:t>mm</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dirty="0">
                          <a:effectLst/>
                        </a:rPr>
                        <a:t> </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dirty="0">
                          <a:effectLst/>
                        </a:rPr>
                        <a:t> </a:t>
                      </a:r>
                      <a:endParaRPr lang="el-GR" sz="9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cm</a:t>
                      </a:r>
                      <a:r>
                        <a:rPr lang="en-US" sz="900" u="none" strike="noStrike" baseline="30000">
                          <a:effectLst/>
                        </a:rPr>
                        <a:t>2</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m</a:t>
                      </a:r>
                      <a:r>
                        <a:rPr lang="en-US" sz="900" u="none" strike="noStrike" baseline="30000">
                          <a:effectLst/>
                        </a:rPr>
                        <a:t>2</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kPa</a:t>
                      </a:r>
                      <a:endParaRPr lang="en-US"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1918542"/>
                  </a:ext>
                </a:extLst>
              </a:tr>
              <a:tr h="129695">
                <a:tc>
                  <a:txBody>
                    <a:bodyPr/>
                    <a:lstStyle/>
                    <a:p>
                      <a:pPr algn="ctr" fontAlgn="ctr"/>
                      <a:r>
                        <a:rPr lang="el-GR" sz="900" u="none" strike="noStrike">
                          <a:effectLst/>
                        </a:rPr>
                        <a:t>0.00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Αρ. Δοχείου</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8</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20.99</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1936235135"/>
                  </a:ext>
                </a:extLst>
              </a:tr>
              <a:tr h="129695">
                <a:tc>
                  <a:txBody>
                    <a:bodyPr/>
                    <a:lstStyle/>
                    <a:p>
                      <a:pPr algn="ctr" fontAlgn="ctr"/>
                      <a:r>
                        <a:rPr lang="el-GR" sz="900" u="none" strike="noStrike">
                          <a:effectLst/>
                        </a:rPr>
                        <a:t>0.50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Βάρ. Υγρό+Δοχ.</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247.82</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21.10</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0.50</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14.58</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956060652"/>
                  </a:ext>
                </a:extLst>
              </a:tr>
              <a:tr h="129695">
                <a:tc>
                  <a:txBody>
                    <a:bodyPr/>
                    <a:lstStyle/>
                    <a:p>
                      <a:pPr algn="ctr" fontAlgn="ctr"/>
                      <a:r>
                        <a:rPr lang="el-GR" sz="900" u="none" strike="noStrike">
                          <a:effectLst/>
                        </a:rPr>
                        <a:t>1.00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10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Βάρ. Ξηρό+Δοχ.</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230.50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21.20</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0.99</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29.00</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649995643"/>
                  </a:ext>
                </a:extLst>
              </a:tr>
              <a:tr h="129695">
                <a:tc>
                  <a:txBody>
                    <a:bodyPr/>
                    <a:lstStyle/>
                    <a:p>
                      <a:pPr algn="ctr" fontAlgn="ctr"/>
                      <a:r>
                        <a:rPr lang="el-GR" sz="900" u="none" strike="noStrike">
                          <a:effectLst/>
                        </a:rPr>
                        <a:t>1.50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15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Βάρ. Δοχ.</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159.33</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21.31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1.49</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43.29</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916414905"/>
                  </a:ext>
                </a:extLst>
              </a:tr>
              <a:tr h="129695">
                <a:tc>
                  <a:txBody>
                    <a:bodyPr/>
                    <a:lstStyle/>
                    <a:p>
                      <a:pPr algn="ctr" fontAlgn="ctr"/>
                      <a:r>
                        <a:rPr lang="el-GR" sz="900" u="none" strike="noStrike">
                          <a:effectLst/>
                        </a:rPr>
                        <a:t>2.00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Βαρ. Νερού</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17.32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21.42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1.99</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57.43</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120028776"/>
                  </a:ext>
                </a:extLst>
              </a:tr>
              <a:tr h="129695">
                <a:tc>
                  <a:txBody>
                    <a:bodyPr/>
                    <a:lstStyle/>
                    <a:p>
                      <a:pPr algn="ctr" fontAlgn="ctr"/>
                      <a:r>
                        <a:rPr lang="el-GR" sz="900" u="none" strike="noStrike">
                          <a:effectLst/>
                        </a:rPr>
                        <a:t>2.50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Υγρασία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24.34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21.53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2.48</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71.42</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506058761"/>
                  </a:ext>
                </a:extLst>
              </a:tr>
              <a:tr h="129695">
                <a:tc>
                  <a:txBody>
                    <a:bodyPr/>
                    <a:lstStyle/>
                    <a:p>
                      <a:pPr algn="ctr" fontAlgn="ctr"/>
                      <a:r>
                        <a:rPr lang="el-GR" sz="900" u="none" strike="noStrike">
                          <a:effectLst/>
                        </a:rPr>
                        <a:t>3.00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30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21.64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dirty="0">
                          <a:effectLst/>
                        </a:rPr>
                        <a:t>0.0022</a:t>
                      </a:r>
                      <a:endParaRPr lang="el-GR" sz="900" b="1" i="0" u="none" strike="noStrike" dirty="0">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2.98</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85.27</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833314892"/>
                  </a:ext>
                </a:extLst>
              </a:tr>
              <a:tr h="129695">
                <a:tc>
                  <a:txBody>
                    <a:bodyPr/>
                    <a:lstStyle/>
                    <a:p>
                      <a:pPr algn="ctr" fontAlgn="ctr"/>
                      <a:r>
                        <a:rPr lang="el-GR" sz="900" u="none" strike="noStrike">
                          <a:effectLst/>
                        </a:rPr>
                        <a:t>3.50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35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Υγρό   Φαιν.</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Βάρος</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21.75</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3.48</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98.97</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284012249"/>
                  </a:ext>
                </a:extLst>
              </a:tr>
              <a:tr h="129695">
                <a:tc>
                  <a:txBody>
                    <a:bodyPr/>
                    <a:lstStyle/>
                    <a:p>
                      <a:pPr algn="ctr" fontAlgn="ctr"/>
                      <a:r>
                        <a:rPr lang="el-GR" sz="900" u="none" strike="noStrike">
                          <a:effectLst/>
                        </a:rPr>
                        <a:t>4.00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40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kN / m</a:t>
                      </a:r>
                      <a:r>
                        <a:rPr lang="en-US" sz="900" u="none" strike="noStrike" baseline="30000">
                          <a:effectLst/>
                        </a:rPr>
                        <a:t>3</a:t>
                      </a:r>
                      <a:endParaRPr lang="en-US"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17.77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21.86</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3.97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112.53</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4158238622"/>
                  </a:ext>
                </a:extLst>
              </a:tr>
              <a:tr h="129695">
                <a:tc>
                  <a:txBody>
                    <a:bodyPr/>
                    <a:lstStyle/>
                    <a:p>
                      <a:pPr algn="ctr" fontAlgn="ctr"/>
                      <a:r>
                        <a:rPr lang="el-GR" sz="900" u="none" strike="noStrike">
                          <a:effectLst/>
                        </a:rPr>
                        <a:t>4.50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45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21.97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4.47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125.94</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080488397"/>
                  </a:ext>
                </a:extLst>
              </a:tr>
              <a:tr h="129695">
                <a:tc>
                  <a:txBody>
                    <a:bodyPr/>
                    <a:lstStyle/>
                    <a:p>
                      <a:pPr algn="ctr" fontAlgn="ctr"/>
                      <a:r>
                        <a:rPr lang="el-GR" sz="900" u="none" strike="noStrike">
                          <a:effectLst/>
                        </a:rPr>
                        <a:t>5.00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22.09</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4.97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139.21</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819024824"/>
                  </a:ext>
                </a:extLst>
              </a:tr>
              <a:tr h="129695">
                <a:tc>
                  <a:txBody>
                    <a:bodyPr/>
                    <a:lstStyle/>
                    <a:p>
                      <a:pPr algn="ctr" fontAlgn="ctr"/>
                      <a:r>
                        <a:rPr lang="el-GR" sz="900" u="none" strike="noStrike">
                          <a:effectLst/>
                        </a:rPr>
                        <a:t>5.50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55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22.21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5.46</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152.33</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037313180"/>
                  </a:ext>
                </a:extLst>
              </a:tr>
              <a:tr h="129695">
                <a:tc>
                  <a:txBody>
                    <a:bodyPr/>
                    <a:lstStyle/>
                    <a:p>
                      <a:pPr algn="ctr" fontAlgn="ctr"/>
                      <a:r>
                        <a:rPr lang="el-GR" sz="900" u="none" strike="noStrike">
                          <a:effectLst/>
                        </a:rPr>
                        <a:t>6.00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22.32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5.96</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165.30</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4134389410"/>
                  </a:ext>
                </a:extLst>
              </a:tr>
              <a:tr h="129695">
                <a:tc>
                  <a:txBody>
                    <a:bodyPr/>
                    <a:lstStyle/>
                    <a:p>
                      <a:pPr algn="ctr" fontAlgn="ctr"/>
                      <a:r>
                        <a:rPr lang="el-GR" sz="900" u="none" strike="noStrike">
                          <a:effectLst/>
                        </a:rPr>
                        <a:t>6.50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22.44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6.45</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178.13</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132442049"/>
                  </a:ext>
                </a:extLst>
              </a:tr>
              <a:tr h="129695">
                <a:tc>
                  <a:txBody>
                    <a:bodyPr/>
                    <a:lstStyle/>
                    <a:p>
                      <a:pPr algn="ctr" fontAlgn="ctr"/>
                      <a:r>
                        <a:rPr lang="el-GR" sz="900" u="none" strike="noStrike">
                          <a:effectLst/>
                        </a:rPr>
                        <a:t>7.00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66</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22.56</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6.95</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179.91</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1273099832"/>
                  </a:ext>
                </a:extLst>
              </a:tr>
              <a:tr h="129695">
                <a:tc>
                  <a:txBody>
                    <a:bodyPr/>
                    <a:lstStyle/>
                    <a:p>
                      <a:pPr algn="ctr" fontAlgn="ctr"/>
                      <a:r>
                        <a:rPr lang="el-GR" sz="900" u="none" strike="noStrike">
                          <a:effectLst/>
                        </a:rPr>
                        <a:t>7.50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65</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22.68</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7.45</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176.24</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137745875"/>
                  </a:ext>
                </a:extLst>
              </a:tr>
              <a:tr h="129695">
                <a:tc>
                  <a:txBody>
                    <a:bodyPr/>
                    <a:lstStyle/>
                    <a:p>
                      <a:pPr algn="ctr" fontAlgn="ctr"/>
                      <a:r>
                        <a:rPr lang="el-GR" sz="900" u="none" strike="noStrike">
                          <a:effectLst/>
                        </a:rPr>
                        <a:t>8.00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66</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22.80</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7.94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dirty="0">
                          <a:effectLst/>
                        </a:rPr>
                        <a:t>177.99</a:t>
                      </a:r>
                      <a:endParaRPr lang="el-GR" sz="900" b="1" i="0" u="none" strike="noStrike" dirty="0">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014500560"/>
                  </a:ext>
                </a:extLst>
              </a:tr>
              <a:tr h="129695">
                <a:tc>
                  <a:txBody>
                    <a:bodyPr/>
                    <a:lstStyle/>
                    <a:p>
                      <a:pPr algn="ctr" fontAlgn="ctr"/>
                      <a:r>
                        <a:rPr lang="el-GR" sz="900" u="none" strike="noStrike">
                          <a:effectLst/>
                        </a:rPr>
                        <a:t>8.50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22.93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8.44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b="1" u="none" strike="noStrike" dirty="0">
                          <a:effectLst/>
                        </a:rPr>
                        <a:t>179.71</a:t>
                      </a:r>
                      <a:endParaRPr lang="el-GR" sz="900" b="1" i="0" u="none" strike="noStrike" dirty="0">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659023827"/>
                  </a:ext>
                </a:extLst>
              </a:tr>
              <a:tr h="129695">
                <a:tc>
                  <a:txBody>
                    <a:bodyPr/>
                    <a:lstStyle/>
                    <a:p>
                      <a:pPr algn="ctr" fontAlgn="ctr"/>
                      <a:r>
                        <a:rPr lang="el-GR" sz="900" u="none" strike="noStrike">
                          <a:effectLst/>
                        </a:rPr>
                        <a:t>9.00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23.05</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8.94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178.74</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106196745"/>
                  </a:ext>
                </a:extLst>
              </a:tr>
              <a:tr h="129695">
                <a:tc>
                  <a:txBody>
                    <a:bodyPr/>
                    <a:lstStyle/>
                    <a:p>
                      <a:pPr algn="ctr" fontAlgn="ctr"/>
                      <a:r>
                        <a:rPr lang="el-GR" sz="900" u="none" strike="noStrike">
                          <a:effectLst/>
                        </a:rPr>
                        <a:t>9.50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23.18</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9.43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177.76</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3658349528"/>
                  </a:ext>
                </a:extLst>
              </a:tr>
              <a:tr h="129695">
                <a:tc>
                  <a:txBody>
                    <a:bodyPr/>
                    <a:lstStyle/>
                    <a:p>
                      <a:pPr algn="ctr" fontAlgn="ctr"/>
                      <a:r>
                        <a:rPr lang="el-GR" sz="900" u="none" strike="noStrike">
                          <a:effectLst/>
                        </a:rPr>
                        <a:t>10.00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23.31</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9.93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176.79</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996953247"/>
                  </a:ext>
                </a:extLst>
              </a:tr>
              <a:tr h="129695">
                <a:tc>
                  <a:txBody>
                    <a:bodyPr/>
                    <a:lstStyle/>
                    <a:p>
                      <a:pPr algn="ctr" fontAlgn="ctr"/>
                      <a:r>
                        <a:rPr lang="el-GR" sz="900" u="none" strike="noStrike">
                          <a:effectLst/>
                        </a:rPr>
                        <a:t>10.50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23.44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10.43</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175.81</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781618940"/>
                  </a:ext>
                </a:extLst>
              </a:tr>
              <a:tr h="129695">
                <a:tc>
                  <a:txBody>
                    <a:bodyPr/>
                    <a:lstStyle/>
                    <a:p>
                      <a:pPr algn="ctr" fontAlgn="ctr"/>
                      <a:r>
                        <a:rPr lang="el-GR" sz="900" u="none" strike="noStrike">
                          <a:effectLst/>
                        </a:rPr>
                        <a:t>11.00</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67</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l-GR" sz="900" u="none" strike="noStrike">
                          <a:effectLst/>
                        </a:rPr>
                        <a:t>23.57</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0.0024</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10.92</a:t>
                      </a:r>
                      <a:endParaRPr lang="el-GR" sz="900" b="1" i="0" u="none" strike="noStrike">
                        <a:solidFill>
                          <a:srgbClr val="000000"/>
                        </a:solidFill>
                        <a:effectLst/>
                        <a:latin typeface="Arial Greek" panose="020B0604020202020204" pitchFamily="34" charset="0"/>
                      </a:endParaRPr>
                    </a:p>
                  </a:txBody>
                  <a:tcPr marL="0" marR="0" marT="0" marB="0" anchor="ctr"/>
                </a:tc>
                <a:tc>
                  <a:txBody>
                    <a:bodyPr/>
                    <a:lstStyle/>
                    <a:p>
                      <a:pPr algn="ctr" fontAlgn="ctr"/>
                      <a:r>
                        <a:rPr lang="el-GR" sz="900" u="none" strike="noStrike">
                          <a:effectLst/>
                        </a:rPr>
                        <a:t>174.84</a:t>
                      </a:r>
                      <a:endParaRPr lang="el-GR" sz="900" b="1" i="0" u="none" strike="noStrike">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1733282839"/>
                  </a:ext>
                </a:extLst>
              </a:tr>
              <a:tr h="129695">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831645714"/>
                  </a:ext>
                </a:extLst>
              </a:tr>
              <a:tr h="129695">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1267110"/>
                  </a:ext>
                </a:extLst>
              </a:tr>
              <a:tr h="129695">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010409373"/>
                  </a:ext>
                </a:extLst>
              </a:tr>
              <a:tr h="129695">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7979835"/>
                  </a:ext>
                </a:extLst>
              </a:tr>
              <a:tr h="129695">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ctr" fontAlgn="b"/>
                      <a:r>
                        <a:rPr lang="el-GR" sz="900" u="none" strike="noStrike">
                          <a:effectLst/>
                        </a:rPr>
                        <a:t> </a:t>
                      </a:r>
                      <a:endParaRPr lang="el-GR" sz="900" b="1" i="0" u="none" strike="noStrike">
                        <a:solidFill>
                          <a:srgbClr val="FF0000"/>
                        </a:solidFill>
                        <a:effectLst/>
                        <a:latin typeface="Arial Greek" panose="020B0604020202020204" pitchFamily="34" charset="0"/>
                      </a:endParaRPr>
                    </a:p>
                  </a:txBody>
                  <a:tcPr marL="0" marR="0" marT="0" marB="0" anchor="b"/>
                </a:tc>
                <a:tc>
                  <a:txBody>
                    <a:bodyPr/>
                    <a:lstStyle/>
                    <a:p>
                      <a:pPr algn="l" fontAlgn="b"/>
                      <a:r>
                        <a:rPr lang="el-GR" sz="900" u="none" strike="noStrike">
                          <a:effectLst/>
                        </a:rPr>
                        <a:t> </a:t>
                      </a:r>
                      <a:endParaRPr lang="el-GR" sz="9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900" u="none" strike="noStrike" dirty="0">
                          <a:effectLst/>
                        </a:rPr>
                        <a:t> </a:t>
                      </a:r>
                      <a:endParaRPr lang="el-GR"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158425"/>
                  </a:ext>
                </a:extLst>
              </a:tr>
            </a:tbl>
          </a:graphicData>
        </a:graphic>
      </p:graphicFrame>
      <p:pic>
        <p:nvPicPr>
          <p:cNvPr id="2" name="Εικόνα 1">
            <a:extLst>
              <a:ext uri="{FF2B5EF4-FFF2-40B4-BE49-F238E27FC236}">
                <a16:creationId xmlns:a16="http://schemas.microsoft.com/office/drawing/2014/main" id="{938290B8-C8E1-1A3B-D79C-BCAB92EC5000}"/>
              </a:ext>
            </a:extLst>
          </p:cNvPr>
          <p:cNvPicPr>
            <a:picLocks noChangeAspect="1"/>
          </p:cNvPicPr>
          <p:nvPr/>
        </p:nvPicPr>
        <p:blipFill>
          <a:blip r:embed="rId2"/>
          <a:stretch>
            <a:fillRect/>
          </a:stretch>
        </p:blipFill>
        <p:spPr>
          <a:xfrm>
            <a:off x="86922" y="95386"/>
            <a:ext cx="981541" cy="957155"/>
          </a:xfrm>
          <a:prstGeom prst="rect">
            <a:avLst/>
          </a:prstGeom>
        </p:spPr>
      </p:pic>
    </p:spTree>
    <p:extLst>
      <p:ext uri="{BB962C8B-B14F-4D97-AF65-F5344CB8AC3E}">
        <p14:creationId xmlns:p14="http://schemas.microsoft.com/office/powerpoint/2010/main" val="847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a:extLst>
              <a:ext uri="{FF2B5EF4-FFF2-40B4-BE49-F238E27FC236}">
                <a16:creationId xmlns:a16="http://schemas.microsoft.com/office/drawing/2014/main" id="{AC11E6C0-92AC-4BC9-B0A3-E56AF3696C19}"/>
              </a:ext>
            </a:extLst>
          </p:cNvPr>
          <p:cNvGraphicFramePr>
            <a:graphicFrameLocks/>
          </p:cNvGraphicFramePr>
          <p:nvPr>
            <p:extLst>
              <p:ext uri="{D42A27DB-BD31-4B8C-83A1-F6EECF244321}">
                <p14:modId xmlns:p14="http://schemas.microsoft.com/office/powerpoint/2010/main" val="409305754"/>
              </p:ext>
            </p:extLst>
          </p:nvPr>
        </p:nvGraphicFramePr>
        <p:xfrm>
          <a:off x="4518818" y="758996"/>
          <a:ext cx="6497525" cy="4982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Πίνακας 4">
            <a:extLst>
              <a:ext uri="{FF2B5EF4-FFF2-40B4-BE49-F238E27FC236}">
                <a16:creationId xmlns:a16="http://schemas.microsoft.com/office/drawing/2014/main" id="{BF03133C-779B-450C-A532-22009F738ECC}"/>
              </a:ext>
            </a:extLst>
          </p:cNvPr>
          <p:cNvGraphicFramePr>
            <a:graphicFrameLocks noGrp="1"/>
          </p:cNvGraphicFramePr>
          <p:nvPr>
            <p:extLst>
              <p:ext uri="{D42A27DB-BD31-4B8C-83A1-F6EECF244321}">
                <p14:modId xmlns:p14="http://schemas.microsoft.com/office/powerpoint/2010/main" val="2521872547"/>
              </p:ext>
            </p:extLst>
          </p:nvPr>
        </p:nvGraphicFramePr>
        <p:xfrm>
          <a:off x="5949698" y="5741957"/>
          <a:ext cx="4559300" cy="876300"/>
        </p:xfrm>
        <a:graphic>
          <a:graphicData uri="http://schemas.openxmlformats.org/drawingml/2006/table">
            <a:tbl>
              <a:tblPr>
                <a:tableStyleId>{5940675A-B579-460E-94D1-54222C63F5DA}</a:tableStyleId>
              </a:tblPr>
              <a:tblGrid>
                <a:gridCol w="1041400">
                  <a:extLst>
                    <a:ext uri="{9D8B030D-6E8A-4147-A177-3AD203B41FA5}">
                      <a16:colId xmlns:a16="http://schemas.microsoft.com/office/drawing/2014/main" val="1793463369"/>
                    </a:ext>
                  </a:extLst>
                </a:gridCol>
                <a:gridCol w="711200">
                  <a:extLst>
                    <a:ext uri="{9D8B030D-6E8A-4147-A177-3AD203B41FA5}">
                      <a16:colId xmlns:a16="http://schemas.microsoft.com/office/drawing/2014/main" val="1538705808"/>
                    </a:ext>
                  </a:extLst>
                </a:gridCol>
                <a:gridCol w="609600">
                  <a:extLst>
                    <a:ext uri="{9D8B030D-6E8A-4147-A177-3AD203B41FA5}">
                      <a16:colId xmlns:a16="http://schemas.microsoft.com/office/drawing/2014/main" val="3046415576"/>
                    </a:ext>
                  </a:extLst>
                </a:gridCol>
                <a:gridCol w="774700">
                  <a:extLst>
                    <a:ext uri="{9D8B030D-6E8A-4147-A177-3AD203B41FA5}">
                      <a16:colId xmlns:a16="http://schemas.microsoft.com/office/drawing/2014/main" val="2986382477"/>
                    </a:ext>
                  </a:extLst>
                </a:gridCol>
                <a:gridCol w="812800">
                  <a:extLst>
                    <a:ext uri="{9D8B030D-6E8A-4147-A177-3AD203B41FA5}">
                      <a16:colId xmlns:a16="http://schemas.microsoft.com/office/drawing/2014/main" val="3173270199"/>
                    </a:ext>
                  </a:extLst>
                </a:gridCol>
                <a:gridCol w="609600">
                  <a:extLst>
                    <a:ext uri="{9D8B030D-6E8A-4147-A177-3AD203B41FA5}">
                      <a16:colId xmlns:a16="http://schemas.microsoft.com/office/drawing/2014/main" val="2305817119"/>
                    </a:ext>
                  </a:extLst>
                </a:gridCol>
              </a:tblGrid>
              <a:tr h="190500">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1071794"/>
                  </a:ext>
                </a:extLst>
              </a:tr>
              <a:tr h="213360">
                <a:tc gridSpan="2">
                  <a:txBody>
                    <a:bodyPr/>
                    <a:lstStyle/>
                    <a:p>
                      <a:pPr algn="l" fontAlgn="ctr"/>
                      <a:r>
                        <a:rPr lang="el-GR" sz="1100" u="none" strike="noStrike">
                          <a:effectLst/>
                        </a:rPr>
                        <a:t>  Φυσική  Υγρασία  % =</a:t>
                      </a:r>
                      <a:endParaRPr lang="el-GR" sz="1100" b="1" i="0" u="none" strike="noStrike">
                        <a:solidFill>
                          <a:srgbClr val="000000"/>
                        </a:solidFill>
                        <a:effectLst/>
                        <a:latin typeface="Arial Greek" panose="020B0604020202020204" pitchFamily="34" charset="0"/>
                      </a:endParaRPr>
                    </a:p>
                  </a:txBody>
                  <a:tcPr marL="0" marR="0" marT="0" marB="0" anchor="ctr"/>
                </a:tc>
                <a:tc hMerge="1">
                  <a:txBody>
                    <a:bodyPr/>
                    <a:lstStyle/>
                    <a:p>
                      <a:endParaRPr lang="el-GR"/>
                    </a:p>
                  </a:txBody>
                  <a:tcPr/>
                </a:tc>
                <a:tc>
                  <a:txBody>
                    <a:bodyPr/>
                    <a:lstStyle/>
                    <a:p>
                      <a:pPr algn="ctr" fontAlgn="ctr"/>
                      <a:r>
                        <a:rPr lang="el-GR" sz="1200" b="1" u="none" strike="noStrike" dirty="0">
                          <a:effectLst/>
                        </a:rPr>
                        <a:t>24.34</a:t>
                      </a:r>
                      <a:endParaRPr lang="el-GR" sz="1200" b="1" i="0" u="none" strike="noStrike" dirty="0">
                        <a:solidFill>
                          <a:srgbClr val="000000"/>
                        </a:solidFill>
                        <a:effectLst/>
                        <a:latin typeface="Arial Greek" panose="020B0604020202020204" pitchFamily="34" charset="0"/>
                      </a:endParaRPr>
                    </a:p>
                  </a:txBody>
                  <a:tcPr marL="0" marR="0" marT="0" marB="0" anchor="ctr"/>
                </a:tc>
                <a:tc gridSpan="2">
                  <a:txBody>
                    <a:bodyPr/>
                    <a:lstStyle/>
                    <a:p>
                      <a:pPr algn="l" fontAlgn="ctr"/>
                      <a:r>
                        <a:rPr lang="el-GR" sz="1000" u="none" strike="noStrike">
                          <a:effectLst/>
                        </a:rPr>
                        <a:t> Υγρό Φαιν. Βάρος  kN/m</a:t>
                      </a:r>
                      <a:r>
                        <a:rPr lang="el-GR" sz="1000" u="none" strike="noStrike" baseline="30000">
                          <a:effectLst/>
                        </a:rPr>
                        <a:t>3</a:t>
                      </a:r>
                      <a:r>
                        <a:rPr lang="el-GR" sz="1000" u="none" strike="noStrike">
                          <a:effectLst/>
                        </a:rPr>
                        <a:t> =</a:t>
                      </a:r>
                      <a:endParaRPr lang="el-GR" sz="1000" b="1" i="0" u="none" strike="noStrike">
                        <a:solidFill>
                          <a:srgbClr val="000000"/>
                        </a:solidFill>
                        <a:effectLst/>
                        <a:latin typeface="Arial Greek" panose="020B0604020202020204" pitchFamily="34" charset="0"/>
                      </a:endParaRPr>
                    </a:p>
                  </a:txBody>
                  <a:tcPr marL="0" marR="0" marT="0" marB="0" anchor="ctr"/>
                </a:tc>
                <a:tc hMerge="1">
                  <a:txBody>
                    <a:bodyPr/>
                    <a:lstStyle/>
                    <a:p>
                      <a:endParaRPr lang="el-GR"/>
                    </a:p>
                  </a:txBody>
                  <a:tcPr/>
                </a:tc>
                <a:tc>
                  <a:txBody>
                    <a:bodyPr/>
                    <a:lstStyle/>
                    <a:p>
                      <a:pPr algn="ctr" fontAlgn="ctr"/>
                      <a:r>
                        <a:rPr lang="el-GR" sz="1200" b="1" u="none" strike="noStrike" dirty="0">
                          <a:effectLst/>
                        </a:rPr>
                        <a:t>17.77</a:t>
                      </a:r>
                      <a:endParaRPr lang="el-GR" sz="1200" b="1" i="0" u="none" strike="noStrike" dirty="0">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1283677677"/>
                  </a:ext>
                </a:extLst>
              </a:tr>
              <a:tr h="281940">
                <a:tc gridSpan="4">
                  <a:txBody>
                    <a:bodyPr/>
                    <a:lstStyle/>
                    <a:p>
                      <a:pPr algn="ctr" fontAlgn="ctr"/>
                      <a:r>
                        <a:rPr lang="el-GR" sz="1200" u="none" strike="noStrike" dirty="0">
                          <a:effectLst/>
                        </a:rPr>
                        <a:t>   Αντοχή  σε   Ανεμπόδιστη Θλίψη  </a:t>
                      </a:r>
                      <a:r>
                        <a:rPr lang="el-GR" sz="1200" u="none" strike="noStrike" dirty="0" err="1">
                          <a:effectLst/>
                        </a:rPr>
                        <a:t>σ</a:t>
                      </a:r>
                      <a:r>
                        <a:rPr lang="el-GR" sz="1400" u="none" strike="noStrike" baseline="-25000" dirty="0" err="1">
                          <a:effectLst/>
                        </a:rPr>
                        <a:t>c</a:t>
                      </a:r>
                      <a:r>
                        <a:rPr lang="el-GR" sz="1200" u="none" strike="noStrike" dirty="0">
                          <a:effectLst/>
                        </a:rPr>
                        <a:t> =</a:t>
                      </a:r>
                      <a:endParaRPr lang="el-GR" sz="1200" b="1" i="0" u="none" strike="noStrike" dirty="0">
                        <a:solidFill>
                          <a:srgbClr val="000000"/>
                        </a:solidFill>
                        <a:effectLst/>
                        <a:latin typeface="Arial Greek" panose="020B0604020202020204" pitchFamily="34"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fontAlgn="ctr"/>
                      <a:r>
                        <a:rPr lang="el-GR" sz="1200" b="1" u="none" strike="noStrike" dirty="0">
                          <a:effectLst/>
                        </a:rPr>
                        <a:t>179.91</a:t>
                      </a:r>
                      <a:endParaRPr lang="el-GR" sz="1200" b="1" i="0" u="none" strike="noStrike" dirty="0">
                        <a:solidFill>
                          <a:srgbClr val="000000"/>
                        </a:solidFill>
                        <a:effectLst/>
                        <a:latin typeface="Arial Greek" panose="020B0604020202020204" pitchFamily="34" charset="0"/>
                      </a:endParaRPr>
                    </a:p>
                  </a:txBody>
                  <a:tcPr marL="0" marR="0" marT="0" marB="0" anchor="ctr"/>
                </a:tc>
                <a:tc>
                  <a:txBody>
                    <a:bodyPr/>
                    <a:lstStyle/>
                    <a:p>
                      <a:pPr algn="l" fontAlgn="ctr"/>
                      <a:r>
                        <a:rPr lang="el-GR" sz="1200" b="1" u="none" strike="noStrike" dirty="0">
                          <a:effectLst/>
                        </a:rPr>
                        <a:t> </a:t>
                      </a:r>
                      <a:r>
                        <a:rPr lang="en-US" sz="1200" b="1" u="none" strike="noStrike" dirty="0">
                          <a:effectLst/>
                        </a:rPr>
                        <a:t>kPa</a:t>
                      </a:r>
                      <a:endParaRPr lang="en-US" sz="1200" b="1" i="0" u="none" strike="noStrike" dirty="0">
                        <a:solidFill>
                          <a:srgbClr val="000000"/>
                        </a:solidFill>
                        <a:effectLst/>
                        <a:latin typeface="Arial Greek" panose="020B0604020202020204" pitchFamily="34" charset="0"/>
                      </a:endParaRPr>
                    </a:p>
                  </a:txBody>
                  <a:tcPr marL="0" marR="0" marT="0" marB="0" anchor="ctr"/>
                </a:tc>
                <a:extLst>
                  <a:ext uri="{0D108BD9-81ED-4DB2-BD59-A6C34878D82A}">
                    <a16:rowId xmlns:a16="http://schemas.microsoft.com/office/drawing/2014/main" val="2775968363"/>
                  </a:ext>
                </a:extLst>
              </a:tr>
              <a:tr h="190500">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 </a:t>
                      </a:r>
                      <a:endParaRPr lang="el-G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dirty="0">
                          <a:effectLst/>
                        </a:rPr>
                        <a:t> </a:t>
                      </a:r>
                      <a:endParaRPr lang="el-G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2783020"/>
                  </a:ext>
                </a:extLst>
              </a:tr>
            </a:tbl>
          </a:graphicData>
        </a:graphic>
      </p:graphicFrame>
      <p:graphicFrame>
        <p:nvGraphicFramePr>
          <p:cNvPr id="6" name="Πίνακας 5">
            <a:extLst>
              <a:ext uri="{FF2B5EF4-FFF2-40B4-BE49-F238E27FC236}">
                <a16:creationId xmlns:a16="http://schemas.microsoft.com/office/drawing/2014/main" id="{4F12D6A4-FFC0-4E86-9801-DC0B33F2372C}"/>
              </a:ext>
            </a:extLst>
          </p:cNvPr>
          <p:cNvGraphicFramePr>
            <a:graphicFrameLocks noGrp="1"/>
          </p:cNvGraphicFramePr>
          <p:nvPr>
            <p:extLst>
              <p:ext uri="{D42A27DB-BD31-4B8C-83A1-F6EECF244321}">
                <p14:modId xmlns:p14="http://schemas.microsoft.com/office/powerpoint/2010/main" val="2417373411"/>
              </p:ext>
            </p:extLst>
          </p:nvPr>
        </p:nvGraphicFramePr>
        <p:xfrm>
          <a:off x="1256211" y="758996"/>
          <a:ext cx="3005739" cy="5965793"/>
        </p:xfrm>
        <a:graphic>
          <a:graphicData uri="http://schemas.openxmlformats.org/drawingml/2006/table">
            <a:tbl>
              <a:tblPr>
                <a:tableStyleId>{9D7B26C5-4107-4FEC-AEDC-1716B250A1EF}</a:tableStyleId>
              </a:tblPr>
              <a:tblGrid>
                <a:gridCol w="1636458">
                  <a:extLst>
                    <a:ext uri="{9D8B030D-6E8A-4147-A177-3AD203B41FA5}">
                      <a16:colId xmlns:a16="http://schemas.microsoft.com/office/drawing/2014/main" val="1705037155"/>
                    </a:ext>
                  </a:extLst>
                </a:gridCol>
                <a:gridCol w="1369281">
                  <a:extLst>
                    <a:ext uri="{9D8B030D-6E8A-4147-A177-3AD203B41FA5}">
                      <a16:colId xmlns:a16="http://schemas.microsoft.com/office/drawing/2014/main" val="3629102221"/>
                    </a:ext>
                  </a:extLst>
                </a:gridCol>
              </a:tblGrid>
              <a:tr h="265802">
                <a:tc>
                  <a:txBody>
                    <a:bodyPr/>
                    <a:lstStyle/>
                    <a:p>
                      <a:pPr algn="ctr" fontAlgn="b"/>
                      <a:r>
                        <a:rPr lang="el-GR" sz="1000" b="0" u="none" strike="noStrike">
                          <a:effectLst/>
                        </a:rPr>
                        <a:t>Παραμόρφωση</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Τάση</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930299030"/>
                  </a:ext>
                </a:extLst>
              </a:tr>
              <a:tr h="246114">
                <a:tc>
                  <a:txBody>
                    <a:bodyPr/>
                    <a:lstStyle/>
                    <a:p>
                      <a:pPr algn="ctr" fontAlgn="b"/>
                      <a:r>
                        <a:rPr lang="el-GR" sz="1000" b="0" u="none" strike="noStrike">
                          <a:effectLst/>
                        </a:rPr>
                        <a:t>%</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n-US" sz="1000" b="0" u="none" strike="noStrike">
                          <a:effectLst/>
                        </a:rPr>
                        <a:t>kPa</a:t>
                      </a:r>
                      <a:endParaRPr lang="en-US"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515494372"/>
                  </a:ext>
                </a:extLst>
              </a:tr>
              <a:tr h="246114">
                <a:tc>
                  <a:txBody>
                    <a:bodyPr/>
                    <a:lstStyle/>
                    <a:p>
                      <a:pPr algn="ctr" fontAlgn="b"/>
                      <a:r>
                        <a:rPr lang="el-GR" sz="1000" b="0" u="none" strike="noStrike">
                          <a:effectLst/>
                        </a:rPr>
                        <a:t>0.00</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0.00</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535592168"/>
                  </a:ext>
                </a:extLst>
              </a:tr>
              <a:tr h="236269">
                <a:tc>
                  <a:txBody>
                    <a:bodyPr/>
                    <a:lstStyle/>
                    <a:p>
                      <a:pPr algn="ctr" fontAlgn="b"/>
                      <a:r>
                        <a:rPr lang="el-GR" sz="1000" b="0" u="none" strike="noStrike">
                          <a:effectLst/>
                        </a:rPr>
                        <a:t>0.50</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14.58</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836790392"/>
                  </a:ext>
                </a:extLst>
              </a:tr>
              <a:tr h="236269">
                <a:tc>
                  <a:txBody>
                    <a:bodyPr/>
                    <a:lstStyle/>
                    <a:p>
                      <a:pPr algn="ctr" fontAlgn="b"/>
                      <a:r>
                        <a:rPr lang="el-GR" sz="1000" b="0" u="none" strike="noStrike">
                          <a:effectLst/>
                        </a:rPr>
                        <a:t>0.99</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29.00</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390548657"/>
                  </a:ext>
                </a:extLst>
              </a:tr>
              <a:tr h="236269">
                <a:tc>
                  <a:txBody>
                    <a:bodyPr/>
                    <a:lstStyle/>
                    <a:p>
                      <a:pPr algn="ctr" fontAlgn="b"/>
                      <a:r>
                        <a:rPr lang="el-GR" sz="1000" b="0" u="none" strike="noStrike">
                          <a:effectLst/>
                        </a:rPr>
                        <a:t>1.49</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43.29</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709573567"/>
                  </a:ext>
                </a:extLst>
              </a:tr>
              <a:tr h="236269">
                <a:tc>
                  <a:txBody>
                    <a:bodyPr/>
                    <a:lstStyle/>
                    <a:p>
                      <a:pPr algn="ctr" fontAlgn="b"/>
                      <a:r>
                        <a:rPr lang="el-GR" sz="1000" b="0" u="none" strike="noStrike">
                          <a:effectLst/>
                        </a:rPr>
                        <a:t>1.99</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57.43</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543018835"/>
                  </a:ext>
                </a:extLst>
              </a:tr>
              <a:tr h="236269">
                <a:tc>
                  <a:txBody>
                    <a:bodyPr/>
                    <a:lstStyle/>
                    <a:p>
                      <a:pPr algn="ctr" fontAlgn="b"/>
                      <a:r>
                        <a:rPr lang="el-GR" sz="1000" b="0" u="none" strike="noStrike">
                          <a:effectLst/>
                        </a:rPr>
                        <a:t>2.48</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71.42</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690141893"/>
                  </a:ext>
                </a:extLst>
              </a:tr>
              <a:tr h="236269">
                <a:tc>
                  <a:txBody>
                    <a:bodyPr/>
                    <a:lstStyle/>
                    <a:p>
                      <a:pPr algn="ctr" fontAlgn="b"/>
                      <a:r>
                        <a:rPr lang="el-GR" sz="1000" b="0" u="none" strike="noStrike">
                          <a:effectLst/>
                        </a:rPr>
                        <a:t>2.98</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dirty="0">
                          <a:effectLst/>
                        </a:rPr>
                        <a:t>85.27</a:t>
                      </a:r>
                      <a:endParaRPr lang="el-GR" sz="1000" b="0" i="0" u="none" strike="noStrike" dirty="0">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949818639"/>
                  </a:ext>
                </a:extLst>
              </a:tr>
              <a:tr h="236269">
                <a:tc>
                  <a:txBody>
                    <a:bodyPr/>
                    <a:lstStyle/>
                    <a:p>
                      <a:pPr algn="ctr" fontAlgn="b"/>
                      <a:r>
                        <a:rPr lang="el-GR" sz="1000" b="0" u="none" strike="noStrike">
                          <a:effectLst/>
                        </a:rPr>
                        <a:t>3.48</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98.97</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460341913"/>
                  </a:ext>
                </a:extLst>
              </a:tr>
              <a:tr h="236269">
                <a:tc>
                  <a:txBody>
                    <a:bodyPr/>
                    <a:lstStyle/>
                    <a:p>
                      <a:pPr algn="ctr" fontAlgn="b"/>
                      <a:r>
                        <a:rPr lang="el-GR" sz="1000" b="0" u="none" strike="noStrike">
                          <a:effectLst/>
                        </a:rPr>
                        <a:t>3.97</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112.53</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760623741"/>
                  </a:ext>
                </a:extLst>
              </a:tr>
              <a:tr h="236269">
                <a:tc>
                  <a:txBody>
                    <a:bodyPr/>
                    <a:lstStyle/>
                    <a:p>
                      <a:pPr algn="ctr" fontAlgn="b"/>
                      <a:r>
                        <a:rPr lang="el-GR" sz="1000" b="0" u="none" strike="noStrike">
                          <a:effectLst/>
                        </a:rPr>
                        <a:t>4.47</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125.94</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20975768"/>
                  </a:ext>
                </a:extLst>
              </a:tr>
              <a:tr h="236269">
                <a:tc>
                  <a:txBody>
                    <a:bodyPr/>
                    <a:lstStyle/>
                    <a:p>
                      <a:pPr algn="ctr" fontAlgn="b"/>
                      <a:r>
                        <a:rPr lang="el-GR" sz="1000" b="0" u="none" strike="noStrike">
                          <a:effectLst/>
                        </a:rPr>
                        <a:t>4.97</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139.21</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664473692"/>
                  </a:ext>
                </a:extLst>
              </a:tr>
              <a:tr h="236269">
                <a:tc>
                  <a:txBody>
                    <a:bodyPr/>
                    <a:lstStyle/>
                    <a:p>
                      <a:pPr algn="ctr" fontAlgn="b"/>
                      <a:r>
                        <a:rPr lang="el-GR" sz="1000" b="0" u="none" strike="noStrike">
                          <a:effectLst/>
                        </a:rPr>
                        <a:t>5.46</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152.33</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76548589"/>
                  </a:ext>
                </a:extLst>
              </a:tr>
              <a:tr h="236269">
                <a:tc>
                  <a:txBody>
                    <a:bodyPr/>
                    <a:lstStyle/>
                    <a:p>
                      <a:pPr algn="ctr" fontAlgn="b"/>
                      <a:r>
                        <a:rPr lang="el-GR" sz="1000" b="0" u="none" strike="noStrike">
                          <a:effectLst/>
                        </a:rPr>
                        <a:t>5.96</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165.30</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189253129"/>
                  </a:ext>
                </a:extLst>
              </a:tr>
              <a:tr h="236269">
                <a:tc>
                  <a:txBody>
                    <a:bodyPr/>
                    <a:lstStyle/>
                    <a:p>
                      <a:pPr algn="ctr" fontAlgn="b"/>
                      <a:r>
                        <a:rPr lang="el-GR" sz="1000" b="0" u="none" strike="noStrike">
                          <a:effectLst/>
                        </a:rPr>
                        <a:t>6.45</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178.13</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248059878"/>
                  </a:ext>
                </a:extLst>
              </a:tr>
              <a:tr h="236269">
                <a:tc>
                  <a:txBody>
                    <a:bodyPr/>
                    <a:lstStyle/>
                    <a:p>
                      <a:pPr algn="ctr" fontAlgn="b"/>
                      <a:r>
                        <a:rPr lang="el-GR" sz="1000" b="0" u="none" strike="noStrike">
                          <a:effectLst/>
                        </a:rPr>
                        <a:t>6.95</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179.91</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638775486"/>
                  </a:ext>
                </a:extLst>
              </a:tr>
              <a:tr h="236269">
                <a:tc>
                  <a:txBody>
                    <a:bodyPr/>
                    <a:lstStyle/>
                    <a:p>
                      <a:pPr algn="ctr" fontAlgn="b"/>
                      <a:r>
                        <a:rPr lang="el-GR" sz="1000" b="0" u="none" strike="noStrike">
                          <a:effectLst/>
                        </a:rPr>
                        <a:t>7.45</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176.24</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4143036812"/>
                  </a:ext>
                </a:extLst>
              </a:tr>
              <a:tr h="236269">
                <a:tc>
                  <a:txBody>
                    <a:bodyPr/>
                    <a:lstStyle/>
                    <a:p>
                      <a:pPr algn="ctr" fontAlgn="b"/>
                      <a:r>
                        <a:rPr lang="el-GR" sz="1000" b="0" u="none" strike="noStrike">
                          <a:effectLst/>
                        </a:rPr>
                        <a:t>7.94</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177.99</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4017472823"/>
                  </a:ext>
                </a:extLst>
              </a:tr>
              <a:tr h="236269">
                <a:tc>
                  <a:txBody>
                    <a:bodyPr/>
                    <a:lstStyle/>
                    <a:p>
                      <a:pPr algn="ctr" fontAlgn="b"/>
                      <a:r>
                        <a:rPr lang="el-GR" sz="1000" b="0" u="none" strike="noStrike">
                          <a:effectLst/>
                        </a:rPr>
                        <a:t>8.44</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1" u="none" strike="noStrike" dirty="0">
                          <a:effectLst/>
                        </a:rPr>
                        <a:t>179.71</a:t>
                      </a:r>
                      <a:endParaRPr lang="el-GR" sz="1000" b="1" i="0" u="none" strike="noStrike" dirty="0">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902379622"/>
                  </a:ext>
                </a:extLst>
              </a:tr>
              <a:tr h="236269">
                <a:tc>
                  <a:txBody>
                    <a:bodyPr/>
                    <a:lstStyle/>
                    <a:p>
                      <a:pPr algn="ctr" fontAlgn="b"/>
                      <a:r>
                        <a:rPr lang="el-GR" sz="1000" b="0" u="none" strike="noStrike">
                          <a:effectLst/>
                        </a:rPr>
                        <a:t>8.94</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178.74</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3616147479"/>
                  </a:ext>
                </a:extLst>
              </a:tr>
              <a:tr h="236269">
                <a:tc>
                  <a:txBody>
                    <a:bodyPr/>
                    <a:lstStyle/>
                    <a:p>
                      <a:pPr algn="ctr" fontAlgn="b"/>
                      <a:r>
                        <a:rPr lang="el-GR" sz="1000" b="0" u="none" strike="noStrike">
                          <a:effectLst/>
                        </a:rPr>
                        <a:t>9.43</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177.76</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69035674"/>
                  </a:ext>
                </a:extLst>
              </a:tr>
              <a:tr h="236269">
                <a:tc>
                  <a:txBody>
                    <a:bodyPr/>
                    <a:lstStyle/>
                    <a:p>
                      <a:pPr algn="ctr" fontAlgn="b"/>
                      <a:r>
                        <a:rPr lang="el-GR" sz="1000" b="0" u="none" strike="noStrike">
                          <a:effectLst/>
                        </a:rPr>
                        <a:t>9.93</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176.79</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1461356639"/>
                  </a:ext>
                </a:extLst>
              </a:tr>
              <a:tr h="236269">
                <a:tc>
                  <a:txBody>
                    <a:bodyPr/>
                    <a:lstStyle/>
                    <a:p>
                      <a:pPr algn="ctr" fontAlgn="b"/>
                      <a:r>
                        <a:rPr lang="el-GR" sz="1000" b="0" u="none" strike="noStrike">
                          <a:effectLst/>
                        </a:rPr>
                        <a:t>10.43</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a:effectLst/>
                        </a:rPr>
                        <a:t>175.81</a:t>
                      </a:r>
                      <a:endParaRPr lang="el-GR" sz="1000" b="0" i="0" u="none" strike="noStrike">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2544669324"/>
                  </a:ext>
                </a:extLst>
              </a:tr>
              <a:tr h="246114">
                <a:tc>
                  <a:txBody>
                    <a:bodyPr/>
                    <a:lstStyle/>
                    <a:p>
                      <a:pPr algn="ctr" fontAlgn="b"/>
                      <a:r>
                        <a:rPr lang="el-GR" sz="1000" b="0" u="none" strike="noStrike">
                          <a:effectLst/>
                        </a:rPr>
                        <a:t>10.92</a:t>
                      </a:r>
                      <a:endParaRPr lang="el-GR" sz="1000" b="0" i="0" u="none" strike="noStrike">
                        <a:solidFill>
                          <a:srgbClr val="000000"/>
                        </a:solidFill>
                        <a:effectLst/>
                        <a:latin typeface="Arial Greek" panose="020B0604020202020204" pitchFamily="34" charset="0"/>
                      </a:endParaRPr>
                    </a:p>
                  </a:txBody>
                  <a:tcPr marL="0" marR="0" marT="0" marB="0" anchor="b"/>
                </a:tc>
                <a:tc>
                  <a:txBody>
                    <a:bodyPr/>
                    <a:lstStyle/>
                    <a:p>
                      <a:pPr algn="ctr" fontAlgn="b"/>
                      <a:r>
                        <a:rPr lang="el-GR" sz="1000" b="0" u="none" strike="noStrike" dirty="0">
                          <a:effectLst/>
                        </a:rPr>
                        <a:t>174.84</a:t>
                      </a:r>
                      <a:endParaRPr lang="el-GR" sz="1000" b="0" i="0" u="none" strike="noStrike" dirty="0">
                        <a:solidFill>
                          <a:srgbClr val="000000"/>
                        </a:solidFill>
                        <a:effectLst/>
                        <a:latin typeface="Arial Greek" panose="020B0604020202020204" pitchFamily="34" charset="0"/>
                      </a:endParaRPr>
                    </a:p>
                  </a:txBody>
                  <a:tcPr marL="0" marR="0" marT="0" marB="0" anchor="b"/>
                </a:tc>
                <a:extLst>
                  <a:ext uri="{0D108BD9-81ED-4DB2-BD59-A6C34878D82A}">
                    <a16:rowId xmlns:a16="http://schemas.microsoft.com/office/drawing/2014/main" val="4106965051"/>
                  </a:ext>
                </a:extLst>
              </a:tr>
            </a:tbl>
          </a:graphicData>
        </a:graphic>
      </p:graphicFrame>
      <p:sp>
        <p:nvSpPr>
          <p:cNvPr id="7" name="Τίτλος 1">
            <a:extLst>
              <a:ext uri="{FF2B5EF4-FFF2-40B4-BE49-F238E27FC236}">
                <a16:creationId xmlns:a16="http://schemas.microsoft.com/office/drawing/2014/main" id="{F5EE708E-EB8F-4142-B0CE-0A63687C2627}"/>
              </a:ext>
            </a:extLst>
          </p:cNvPr>
          <p:cNvSpPr>
            <a:spLocks noGrp="1"/>
          </p:cNvSpPr>
          <p:nvPr>
            <p:ph type="title"/>
          </p:nvPr>
        </p:nvSpPr>
        <p:spPr>
          <a:xfrm>
            <a:off x="838200" y="1"/>
            <a:ext cx="10515600" cy="656948"/>
          </a:xfrm>
        </p:spPr>
        <p:txBody>
          <a:bodyPr>
            <a:normAutofit/>
          </a:bodyPr>
          <a:lstStyle/>
          <a:p>
            <a:pPr algn="ctr"/>
            <a:r>
              <a:rPr lang="el-GR" sz="3600" b="1" dirty="0">
                <a:ln w="0"/>
                <a:solidFill>
                  <a:schemeClr val="accent2">
                    <a:lumMod val="50000"/>
                  </a:schemeClr>
                </a:solidFill>
                <a:effectLst>
                  <a:outerShdw blurRad="38100" dist="19050" dir="2700000" algn="tl" rotWithShape="0">
                    <a:schemeClr val="dk1">
                      <a:alpha val="40000"/>
                    </a:schemeClr>
                  </a:outerShdw>
                </a:effectLst>
              </a:rPr>
              <a:t>ΠΑΡΑΔΕΙΓΜΑ-ΔΙΑΓΡΑΜΜΑ ΤΑΣΗΣ-ΠΑΡΑΜΟΡΦΩΣΗΣ</a:t>
            </a:r>
          </a:p>
        </p:txBody>
      </p:sp>
      <p:pic>
        <p:nvPicPr>
          <p:cNvPr id="2" name="Εικόνα 1">
            <a:extLst>
              <a:ext uri="{FF2B5EF4-FFF2-40B4-BE49-F238E27FC236}">
                <a16:creationId xmlns:a16="http://schemas.microsoft.com/office/drawing/2014/main" id="{DE8D87DF-5F03-788F-C256-E9E0DEC41EC3}"/>
              </a:ext>
            </a:extLst>
          </p:cNvPr>
          <p:cNvPicPr>
            <a:picLocks noChangeAspect="1"/>
          </p:cNvPicPr>
          <p:nvPr/>
        </p:nvPicPr>
        <p:blipFill>
          <a:blip r:embed="rId3"/>
          <a:stretch>
            <a:fillRect/>
          </a:stretch>
        </p:blipFill>
        <p:spPr>
          <a:xfrm>
            <a:off x="86922" y="95386"/>
            <a:ext cx="981541" cy="957155"/>
          </a:xfrm>
          <a:prstGeom prst="rect">
            <a:avLst/>
          </a:prstGeom>
        </p:spPr>
      </p:pic>
    </p:spTree>
    <p:extLst>
      <p:ext uri="{BB962C8B-B14F-4D97-AF65-F5344CB8AC3E}">
        <p14:creationId xmlns:p14="http://schemas.microsoft.com/office/powerpoint/2010/main" val="134669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13568C7-9F06-47C0-B202-B38DA66CC6A6}"/>
              </a:ext>
            </a:extLst>
          </p:cNvPr>
          <p:cNvPicPr>
            <a:picLocks noChangeAspect="1" noChangeArrowheads="1"/>
          </p:cNvPicPr>
          <p:nvPr/>
        </p:nvPicPr>
        <p:blipFill>
          <a:blip r:embed="rId2" cstate="print"/>
          <a:srcRect/>
          <a:stretch>
            <a:fillRect/>
          </a:stretch>
        </p:blipFill>
        <p:spPr bwMode="auto">
          <a:xfrm>
            <a:off x="4154761" y="3308591"/>
            <a:ext cx="4654430" cy="2280129"/>
          </a:xfrm>
          <a:prstGeom prst="rect">
            <a:avLst/>
          </a:prstGeom>
          <a:noFill/>
          <a:ln w="9525">
            <a:noFill/>
            <a:miter lim="800000"/>
            <a:headEnd/>
            <a:tailEnd/>
          </a:ln>
          <a:effectLst/>
        </p:spPr>
      </p:pic>
      <p:sp>
        <p:nvSpPr>
          <p:cNvPr id="2" name="Τίτλος 1">
            <a:extLst>
              <a:ext uri="{FF2B5EF4-FFF2-40B4-BE49-F238E27FC236}">
                <a16:creationId xmlns:a16="http://schemas.microsoft.com/office/drawing/2014/main" id="{99E6994B-27E1-4397-8038-2B4FE6E5D45B}"/>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Soil Shear Strength</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3" name="Θέση περιεχομένου 2">
            <a:extLst>
              <a:ext uri="{FF2B5EF4-FFF2-40B4-BE49-F238E27FC236}">
                <a16:creationId xmlns:a16="http://schemas.microsoft.com/office/drawing/2014/main" id="{E10E611D-F3A4-4A5D-A735-EEAF92026DDA}"/>
              </a:ext>
            </a:extLst>
          </p:cNvPr>
          <p:cNvSpPr>
            <a:spLocks noGrp="1"/>
          </p:cNvSpPr>
          <p:nvPr>
            <p:ph idx="1"/>
          </p:nvPr>
        </p:nvSpPr>
        <p:spPr>
          <a:xfrm>
            <a:off x="905522" y="681037"/>
            <a:ext cx="10448278" cy="4951845"/>
          </a:xfrm>
        </p:spPr>
        <p:txBody>
          <a:bodyPr>
            <a:normAutofit/>
          </a:bodyPr>
          <a:lstStyle/>
          <a:p>
            <a:pPr marL="0" indent="0">
              <a:buNone/>
            </a:pPr>
            <a:r>
              <a:rPr lang="en-US" sz="1800" b="1" dirty="0">
                <a:solidFill>
                  <a:schemeClr val="accent2">
                    <a:lumMod val="50000"/>
                  </a:schemeClr>
                </a:solidFill>
              </a:rPr>
              <a:t>Why do we calculate the shear strength of soils?</a:t>
            </a:r>
            <a:endParaRPr lang="el-GR" sz="1800" b="1" dirty="0">
              <a:solidFill>
                <a:schemeClr val="accent2">
                  <a:lumMod val="50000"/>
                </a:schemeClr>
              </a:solidFill>
            </a:endParaRPr>
          </a:p>
          <a:p>
            <a:pPr marL="0" indent="0">
              <a:buNone/>
            </a:pPr>
            <a:r>
              <a:rPr lang="en-US" sz="1800" dirty="0"/>
              <a:t>The shear strength of soils is considered their most fundamental characteristic, as it forms the basis for solving</a:t>
            </a:r>
            <a:r>
              <a:rPr lang="el-GR" sz="1800" dirty="0"/>
              <a:t> </a:t>
            </a:r>
            <a:r>
              <a:rPr lang="en-US" sz="1800" dirty="0"/>
              <a:t>crucial problems related to slope stability and the bearing capacity of the foundation soil (</a:t>
            </a:r>
            <a:r>
              <a:rPr lang="en-US" sz="1800" dirty="0" err="1"/>
              <a:t>Koukis</a:t>
            </a:r>
            <a:r>
              <a:rPr lang="en-US" sz="1800" dirty="0"/>
              <a:t> &amp; </a:t>
            </a:r>
            <a:r>
              <a:rPr lang="en-US" sz="1800" dirty="0" err="1"/>
              <a:t>Sabatakakis</a:t>
            </a:r>
            <a:r>
              <a:rPr lang="en-US" sz="1800" dirty="0"/>
              <a:t> 2002).</a:t>
            </a:r>
            <a:endParaRPr lang="el-GR" sz="1800" dirty="0"/>
          </a:p>
        </p:txBody>
      </p:sp>
      <p:sp>
        <p:nvSpPr>
          <p:cNvPr id="5" name="Θέση περιεχομένου 2">
            <a:extLst>
              <a:ext uri="{FF2B5EF4-FFF2-40B4-BE49-F238E27FC236}">
                <a16:creationId xmlns:a16="http://schemas.microsoft.com/office/drawing/2014/main" id="{A718DDB1-9616-4C56-A9B1-E5FE74A041D4}"/>
              </a:ext>
            </a:extLst>
          </p:cNvPr>
          <p:cNvSpPr txBox="1">
            <a:spLocks/>
          </p:cNvSpPr>
          <p:nvPr/>
        </p:nvSpPr>
        <p:spPr>
          <a:xfrm>
            <a:off x="905522" y="1946938"/>
            <a:ext cx="10448278" cy="4911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lumMod val="50000"/>
                  </a:schemeClr>
                </a:solidFill>
              </a:rPr>
              <a:t>How do we calculate the shear strength of soils?</a:t>
            </a:r>
            <a:endParaRPr lang="el-GR" sz="1800" dirty="0">
              <a:solidFill>
                <a:srgbClr val="FF0000"/>
              </a:solidFill>
            </a:endParaRPr>
          </a:p>
          <a:p>
            <a:r>
              <a:rPr lang="en-US" sz="1800" dirty="0"/>
              <a:t>Unconfined Compression Test</a:t>
            </a:r>
            <a:endParaRPr lang="el-GR" sz="1800" dirty="0"/>
          </a:p>
          <a:p>
            <a:r>
              <a:rPr lang="en-US" sz="1800" dirty="0">
                <a:solidFill>
                  <a:srgbClr val="FF0000"/>
                </a:solidFill>
              </a:rPr>
              <a:t>Direct Shear Test</a:t>
            </a:r>
            <a:endParaRPr lang="el-GR" sz="1800" dirty="0">
              <a:solidFill>
                <a:srgbClr val="FF0000"/>
              </a:solidFill>
            </a:endParaRPr>
          </a:p>
          <a:p>
            <a:r>
              <a:rPr lang="en-US" sz="1800" dirty="0"/>
              <a:t>Triaxial Compression Test</a:t>
            </a:r>
            <a:endParaRPr lang="el-GR" sz="1800" dirty="0"/>
          </a:p>
          <a:p>
            <a:pPr marL="0" indent="0">
              <a:buNone/>
            </a:pPr>
            <a:endParaRPr lang="el-GR" sz="1800" dirty="0"/>
          </a:p>
          <a:p>
            <a:endParaRPr lang="el-GR" sz="1800" dirty="0"/>
          </a:p>
        </p:txBody>
      </p:sp>
      <p:sp>
        <p:nvSpPr>
          <p:cNvPr id="8" name="5 - TextBox">
            <a:extLst>
              <a:ext uri="{FF2B5EF4-FFF2-40B4-BE49-F238E27FC236}">
                <a16:creationId xmlns:a16="http://schemas.microsoft.com/office/drawing/2014/main" id="{A0887154-96D3-4864-8FE5-8B6BD7B170D5}"/>
              </a:ext>
            </a:extLst>
          </p:cNvPr>
          <p:cNvSpPr txBox="1"/>
          <p:nvPr/>
        </p:nvSpPr>
        <p:spPr>
          <a:xfrm>
            <a:off x="2658736" y="5756366"/>
            <a:ext cx="7299987" cy="684344"/>
          </a:xfrm>
          <a:prstGeom prst="rect">
            <a:avLst/>
          </a:prstGeom>
        </p:spPr>
        <p:txBody>
          <a:bodyPr vert="horz" wrap="square" lIns="91440" tIns="45720" rIns="91440" bIns="45720" rtlCol="0" anchor="ctr">
            <a:noAutofit/>
          </a:bodyPr>
          <a:lstStyle/>
          <a:p>
            <a:pPr algn="just"/>
            <a:r>
              <a:rPr lang="en-US" b="1" dirty="0"/>
              <a:t>Figure 2: </a:t>
            </a:r>
            <a:r>
              <a:rPr lang="en-US" dirty="0">
                <a:solidFill>
                  <a:srgbClr val="FF0000"/>
                </a:solidFill>
              </a:rPr>
              <a:t>Direct shear test </a:t>
            </a:r>
            <a:r>
              <a:rPr lang="en-US" dirty="0"/>
              <a:t>(from </a:t>
            </a:r>
            <a:r>
              <a:rPr lang="en-US" dirty="0" err="1"/>
              <a:t>Koukis</a:t>
            </a:r>
            <a:r>
              <a:rPr lang="en-US" dirty="0"/>
              <a:t> &amp; </a:t>
            </a:r>
            <a:r>
              <a:rPr lang="en-US" dirty="0" err="1"/>
              <a:t>Sabatakakis</a:t>
            </a:r>
            <a:r>
              <a:rPr lang="en-US" dirty="0"/>
              <a:t> 2002)</a:t>
            </a:r>
            <a:endParaRPr lang="el-GR" dirty="0"/>
          </a:p>
        </p:txBody>
      </p:sp>
      <p:pic>
        <p:nvPicPr>
          <p:cNvPr id="13" name="Εικόνα 12"/>
          <p:cNvPicPr>
            <a:picLocks noChangeAspect="1"/>
          </p:cNvPicPr>
          <p:nvPr/>
        </p:nvPicPr>
        <p:blipFill>
          <a:blip r:embed="rId3"/>
          <a:stretch>
            <a:fillRect/>
          </a:stretch>
        </p:blipFill>
        <p:spPr>
          <a:xfrm>
            <a:off x="32076" y="55564"/>
            <a:ext cx="981541" cy="957155"/>
          </a:xfrm>
          <a:prstGeom prst="rect">
            <a:avLst/>
          </a:prstGeom>
        </p:spPr>
      </p:pic>
    </p:spTree>
    <p:extLst>
      <p:ext uri="{BB962C8B-B14F-4D97-AF65-F5344CB8AC3E}">
        <p14:creationId xmlns:p14="http://schemas.microsoft.com/office/powerpoint/2010/main" val="397541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a:extLst>
              <a:ext uri="{FF2B5EF4-FFF2-40B4-BE49-F238E27FC236}">
                <a16:creationId xmlns:a16="http://schemas.microsoft.com/office/drawing/2014/main" id="{B04F4D8A-FBD9-441D-970D-51CDDE7B2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265" y="3701130"/>
            <a:ext cx="3330676" cy="2281077"/>
          </a:xfrm>
          <a:prstGeom prst="rect">
            <a:avLst/>
          </a:prstGeom>
        </p:spPr>
      </p:pic>
      <p:sp>
        <p:nvSpPr>
          <p:cNvPr id="4" name="Τίτλος 1">
            <a:extLst>
              <a:ext uri="{FF2B5EF4-FFF2-40B4-BE49-F238E27FC236}">
                <a16:creationId xmlns:a16="http://schemas.microsoft.com/office/drawing/2014/main" id="{C585EE43-876B-4513-B6C7-AEDF98421792}"/>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DIRECT SHEAR TEST</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7CDF5B78-EF09-475E-AB16-B718DFD1F892}"/>
              </a:ext>
            </a:extLst>
          </p:cNvPr>
          <p:cNvSpPr txBox="1"/>
          <p:nvPr/>
        </p:nvSpPr>
        <p:spPr>
          <a:xfrm>
            <a:off x="3657600" y="790112"/>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Scope</a:t>
            </a:r>
            <a:endParaRPr lang="el-GR" sz="2800" dirty="0">
              <a:solidFill>
                <a:schemeClr val="accent2">
                  <a:lumMod val="50000"/>
                </a:schemeClr>
              </a:solidFill>
            </a:endParaRPr>
          </a:p>
        </p:txBody>
      </p:sp>
      <p:sp>
        <p:nvSpPr>
          <p:cNvPr id="6" name="TextBox 5">
            <a:extLst>
              <a:ext uri="{FF2B5EF4-FFF2-40B4-BE49-F238E27FC236}">
                <a16:creationId xmlns:a16="http://schemas.microsoft.com/office/drawing/2014/main" id="{47DB19FB-C74E-4227-83AA-885B337A792D}"/>
              </a:ext>
            </a:extLst>
          </p:cNvPr>
          <p:cNvSpPr txBox="1"/>
          <p:nvPr/>
        </p:nvSpPr>
        <p:spPr>
          <a:xfrm>
            <a:off x="1393794" y="1557291"/>
            <a:ext cx="9960006" cy="830997"/>
          </a:xfrm>
          <a:prstGeom prst="rect">
            <a:avLst/>
          </a:prstGeom>
          <a:noFill/>
        </p:spPr>
        <p:txBody>
          <a:bodyPr wrap="square" rtlCol="0">
            <a:spAutoFit/>
          </a:bodyPr>
          <a:lstStyle/>
          <a:p>
            <a:pPr algn="just"/>
            <a:r>
              <a:rPr lang="en-US" sz="2400" dirty="0"/>
              <a:t>Calculation and determination of the basic shear strength parameters of a soil sample: cohesion (c) and angle of internal friction (φ)</a:t>
            </a:r>
            <a:endParaRPr lang="el-GR" sz="2400" dirty="0"/>
          </a:p>
        </p:txBody>
      </p:sp>
      <p:sp>
        <p:nvSpPr>
          <p:cNvPr id="7" name="TextBox 6">
            <a:extLst>
              <a:ext uri="{FF2B5EF4-FFF2-40B4-BE49-F238E27FC236}">
                <a16:creationId xmlns:a16="http://schemas.microsoft.com/office/drawing/2014/main" id="{9DCAC0F4-51BD-4EAC-8D29-631C7770A051}"/>
              </a:ext>
            </a:extLst>
          </p:cNvPr>
          <p:cNvSpPr txBox="1"/>
          <p:nvPr/>
        </p:nvSpPr>
        <p:spPr>
          <a:xfrm>
            <a:off x="3657600" y="2632247"/>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Equipment</a:t>
            </a:r>
            <a:endParaRPr lang="el-GR" sz="2800" dirty="0">
              <a:solidFill>
                <a:schemeClr val="accent2">
                  <a:lumMod val="50000"/>
                </a:schemeClr>
              </a:solidFill>
            </a:endParaRPr>
          </a:p>
        </p:txBody>
      </p:sp>
      <p:pic>
        <p:nvPicPr>
          <p:cNvPr id="9" name="Picture 2" descr="hot mixture">
            <a:extLst>
              <a:ext uri="{FF2B5EF4-FFF2-40B4-BE49-F238E27FC236}">
                <a16:creationId xmlns:a16="http://schemas.microsoft.com/office/drawing/2014/main" id="{DD0141B4-E8E0-4286-84D8-5F4B084CBA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6" r="1935"/>
          <a:stretch/>
        </p:blipFill>
        <p:spPr bwMode="auto">
          <a:xfrm>
            <a:off x="30496" y="3507662"/>
            <a:ext cx="2750123" cy="24253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C4A59F-D4A5-4339-9321-2B2DDE751ED7}"/>
              </a:ext>
            </a:extLst>
          </p:cNvPr>
          <p:cNvSpPr txBox="1"/>
          <p:nvPr/>
        </p:nvSpPr>
        <p:spPr>
          <a:xfrm>
            <a:off x="378036" y="6018564"/>
            <a:ext cx="2162419"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 0.1%)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Εικόνα 10">
            <a:extLst>
              <a:ext uri="{FF2B5EF4-FFF2-40B4-BE49-F238E27FC236}">
                <a16:creationId xmlns:a16="http://schemas.microsoft.com/office/drawing/2014/main" id="{2A7D93C7-8ED8-4665-B8D4-5862D8AA3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806275" y="3701130"/>
            <a:ext cx="2928700" cy="2281076"/>
          </a:xfrm>
          <a:prstGeom prst="rect">
            <a:avLst/>
          </a:prstGeom>
        </p:spPr>
      </p:pic>
      <p:sp>
        <p:nvSpPr>
          <p:cNvPr id="12" name="TextBox 11">
            <a:extLst>
              <a:ext uri="{FF2B5EF4-FFF2-40B4-BE49-F238E27FC236}">
                <a16:creationId xmlns:a16="http://schemas.microsoft.com/office/drawing/2014/main" id="{D7661EA7-7E29-4519-B517-3BF0029C558E}"/>
              </a:ext>
            </a:extLst>
          </p:cNvPr>
          <p:cNvSpPr txBox="1"/>
          <p:nvPr/>
        </p:nvSpPr>
        <p:spPr>
          <a:xfrm>
            <a:off x="3462292" y="6124572"/>
            <a:ext cx="216241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Caliper</a:t>
            </a: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Εικόνα 2" descr="Εικόνα που περιέχει τοίχος, εσωτερικό, συσκευή&#10;&#10;Περιγραφή που δημιουργήθηκε αυτόματα">
            <a:extLst>
              <a:ext uri="{FF2B5EF4-FFF2-40B4-BE49-F238E27FC236}">
                <a16:creationId xmlns:a16="http://schemas.microsoft.com/office/drawing/2014/main" id="{FAFD5F1E-782C-44F9-9BB5-F3B9E577D7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707" y="3850447"/>
            <a:ext cx="3143797" cy="1982441"/>
          </a:xfrm>
          <a:prstGeom prst="rect">
            <a:avLst/>
          </a:prstGeom>
        </p:spPr>
      </p:pic>
      <p:sp>
        <p:nvSpPr>
          <p:cNvPr id="13" name="TextBox 12">
            <a:extLst>
              <a:ext uri="{FF2B5EF4-FFF2-40B4-BE49-F238E27FC236}">
                <a16:creationId xmlns:a16="http://schemas.microsoft.com/office/drawing/2014/main" id="{829DC9AE-DB7D-4232-96F7-9252B81B25F0}"/>
              </a:ext>
            </a:extLst>
          </p:cNvPr>
          <p:cNvSpPr txBox="1"/>
          <p:nvPr/>
        </p:nvSpPr>
        <p:spPr>
          <a:xfrm>
            <a:off x="9048203" y="6186127"/>
            <a:ext cx="2700774"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Shear Machine</a:t>
            </a:r>
            <a:endParaRPr kumimoji="0" lang="el-GR" alt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0E3C6A3-A477-486E-873C-7F52543F2547}"/>
              </a:ext>
            </a:extLst>
          </p:cNvPr>
          <p:cNvSpPr txBox="1"/>
          <p:nvPr/>
        </p:nvSpPr>
        <p:spPr>
          <a:xfrm>
            <a:off x="6226583" y="6208980"/>
            <a:ext cx="2700774" cy="30777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Shear box</a:t>
            </a:r>
            <a:endParaRPr kumimoji="0" lang="el-GR" alt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Εικόνα 1"/>
          <p:cNvPicPr>
            <a:picLocks noChangeAspect="1"/>
          </p:cNvPicPr>
          <p:nvPr/>
        </p:nvPicPr>
        <p:blipFill>
          <a:blip r:embed="rId6"/>
          <a:stretch>
            <a:fillRect/>
          </a:stretch>
        </p:blipFill>
        <p:spPr>
          <a:xfrm>
            <a:off x="30496" y="24764"/>
            <a:ext cx="981541" cy="957155"/>
          </a:xfrm>
          <a:prstGeom prst="rect">
            <a:avLst/>
          </a:prstGeom>
        </p:spPr>
      </p:pic>
    </p:spTree>
    <p:extLst>
      <p:ext uri="{BB962C8B-B14F-4D97-AF65-F5344CB8AC3E}">
        <p14:creationId xmlns:p14="http://schemas.microsoft.com/office/powerpoint/2010/main" val="237822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854002B-C3AC-4FE9-A8BE-B3C79F4C27EC}"/>
              </a:ext>
            </a:extLst>
          </p:cNvPr>
          <p:cNvSpPr>
            <a:spLocks noGrp="1"/>
          </p:cNvSpPr>
          <p:nvPr>
            <p:ph idx="1"/>
          </p:nvPr>
        </p:nvSpPr>
        <p:spPr>
          <a:xfrm>
            <a:off x="1008955" y="743863"/>
            <a:ext cx="11774749" cy="3101097"/>
          </a:xfrm>
        </p:spPr>
        <p:txBody>
          <a:bodyPr>
            <a:normAutofit/>
          </a:bodyPr>
          <a:lstStyle/>
          <a:p>
            <a:pPr marL="0" indent="0" algn="just">
              <a:buNone/>
            </a:pPr>
            <a:r>
              <a:rPr lang="en-US" sz="1400" b="1" dirty="0"/>
              <a:t>Test execution steps:</a:t>
            </a:r>
            <a:endParaRPr lang="el-GR" sz="1400" b="1" dirty="0"/>
          </a:p>
          <a:p>
            <a:pPr marL="457200" indent="-457200" algn="just">
              <a:buFont typeface="+mj-lt"/>
              <a:buAutoNum type="arabicPeriod"/>
            </a:pPr>
            <a:r>
              <a:rPr lang="en-US" sz="1400" dirty="0"/>
              <a:t>Cylindrical specimen, from an undisturbed or disturbed sample, with a minimum thickness of 12.5 mm and a diameter of approximately 50 mm.</a:t>
            </a:r>
            <a:endParaRPr lang="el-GR" sz="1400" dirty="0"/>
          </a:p>
          <a:p>
            <a:pPr marL="457200" indent="-457200" algn="just">
              <a:buFont typeface="+mj-lt"/>
              <a:buAutoNum type="arabicPeriod"/>
            </a:pPr>
            <a:r>
              <a:rPr lang="en-US" sz="1400" dirty="0"/>
              <a:t>Placement of the specimen in the shear apparatus.</a:t>
            </a:r>
          </a:p>
          <a:p>
            <a:pPr marL="457200" indent="-457200" algn="just">
              <a:buFont typeface="+mj-lt"/>
              <a:buAutoNum type="arabicPeriod"/>
            </a:pPr>
            <a:r>
              <a:rPr lang="en-US" sz="1400" dirty="0"/>
              <a:t>Application of a constant axial load (σ1 axis) and lateral-shear load (σ3 axis) to the specimen (on a predetermined surface).</a:t>
            </a:r>
          </a:p>
          <a:p>
            <a:pPr marL="457200" indent="-457200" algn="just">
              <a:buFont typeface="+mj-lt"/>
              <a:buAutoNum type="arabicPeriod"/>
            </a:pPr>
            <a:r>
              <a:rPr lang="en-US" sz="1400" dirty="0"/>
              <a:t>Rate of applied shear deformation per minute approximately 0.5 to 2% of the diameter (quick test).</a:t>
            </a:r>
          </a:p>
          <a:p>
            <a:pPr marL="457200" indent="-457200" algn="just">
              <a:buFont typeface="+mj-lt"/>
              <a:buAutoNum type="arabicPeriod"/>
            </a:pPr>
            <a:r>
              <a:rPr lang="en-US" sz="1400" dirty="0"/>
              <a:t>Recording the variation of the soil's shear strength in relation to the normal-axial stress.</a:t>
            </a:r>
          </a:p>
          <a:p>
            <a:pPr marL="457200" indent="-457200" algn="just">
              <a:buFont typeface="+mj-lt"/>
              <a:buAutoNum type="arabicPeriod"/>
            </a:pPr>
            <a:r>
              <a:rPr lang="en-US" sz="1400" dirty="0"/>
              <a:t>Total duration of the test should not exceed 15-20 minutes.</a:t>
            </a:r>
          </a:p>
          <a:p>
            <a:pPr marL="457200" indent="-457200" algn="just">
              <a:buFont typeface="+mj-lt"/>
              <a:buAutoNum type="arabicPeriod"/>
            </a:pPr>
            <a:r>
              <a:rPr lang="en-US" sz="1400" dirty="0"/>
              <a:t>The test stops when a decrease in load is observed with an increase in deformation, or until the deformation reaches 20%.</a:t>
            </a:r>
          </a:p>
          <a:p>
            <a:pPr marL="457200" indent="-457200" algn="just">
              <a:buFont typeface="+mj-lt"/>
              <a:buAutoNum type="arabicPeriod"/>
            </a:pPr>
            <a:r>
              <a:rPr lang="en-US" sz="1400" dirty="0"/>
              <a:t>The test is repeated on similar specimens (at least 3) from the same soil for a different normal load.</a:t>
            </a:r>
          </a:p>
        </p:txBody>
      </p:sp>
      <p:sp>
        <p:nvSpPr>
          <p:cNvPr id="4" name="Τίτλος 1">
            <a:extLst>
              <a:ext uri="{FF2B5EF4-FFF2-40B4-BE49-F238E27FC236}">
                <a16:creationId xmlns:a16="http://schemas.microsoft.com/office/drawing/2014/main" id="{1DA7F71A-D940-4D10-BA72-AFA3AFBDFA26}"/>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Methodology</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D2105B3-DDCD-41A7-BA61-2F3FBBECCFB2}"/>
              </a:ext>
            </a:extLst>
          </p:cNvPr>
          <p:cNvSpPr txBox="1"/>
          <p:nvPr/>
        </p:nvSpPr>
        <p:spPr>
          <a:xfrm>
            <a:off x="227860" y="4501209"/>
            <a:ext cx="7389181" cy="1169551"/>
          </a:xfrm>
          <a:prstGeom prst="rect">
            <a:avLst/>
          </a:prstGeom>
          <a:noFill/>
          <a:ln w="38100">
            <a:solidFill>
              <a:srgbClr val="FF0000"/>
            </a:solidFill>
            <a:prstDash val="lgDash"/>
          </a:ln>
        </p:spPr>
        <p:txBody>
          <a:bodyPr wrap="square" rtlCol="0">
            <a:spAutoFit/>
          </a:bodyPr>
          <a:lstStyle/>
          <a:p>
            <a:pPr algn="just"/>
            <a:r>
              <a:rPr lang="en-US" sz="1400" dirty="0"/>
              <a:t>The results of the direct shear test are presented using the shear stress (kPa) vs. horizontal displacement (mm) diagram and the maximum shear strength (kPa) vs. normal stress (kPa) diagram.</a:t>
            </a:r>
          </a:p>
          <a:p>
            <a:pPr algn="just"/>
            <a:endParaRPr lang="en-US" sz="1400" dirty="0"/>
          </a:p>
          <a:p>
            <a:pPr algn="just"/>
            <a:r>
              <a:rPr lang="en-US" sz="1400" dirty="0"/>
              <a:t>Finally, the values of the shear strength parameters are presented: cohesion (c) and angle of internal friction (Φ).</a:t>
            </a:r>
            <a:endParaRPr lang="el-GR" sz="1400" dirty="0"/>
          </a:p>
        </p:txBody>
      </p:sp>
      <p:sp>
        <p:nvSpPr>
          <p:cNvPr id="5" name="Βέλος: Κάτω 4">
            <a:extLst>
              <a:ext uri="{FF2B5EF4-FFF2-40B4-BE49-F238E27FC236}">
                <a16:creationId xmlns:a16="http://schemas.microsoft.com/office/drawing/2014/main" id="{4AA35B6E-44BD-4AB9-987F-CFF3E52D5FBD}"/>
              </a:ext>
            </a:extLst>
          </p:cNvPr>
          <p:cNvSpPr/>
          <p:nvPr/>
        </p:nvSpPr>
        <p:spPr>
          <a:xfrm>
            <a:off x="3416983" y="3615616"/>
            <a:ext cx="639192" cy="78123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descr="Εικόνα που περιέχει κέικ, εσωτερικό, δάπεδο, σοκολάτα&#10;&#10;Περιγραφή που δημιουργήθηκε αυτόματα">
            <a:extLst>
              <a:ext uri="{FF2B5EF4-FFF2-40B4-BE49-F238E27FC236}">
                <a16:creationId xmlns:a16="http://schemas.microsoft.com/office/drawing/2014/main" id="{F93213AA-83BF-4A1B-8656-5A77BD615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018" y="5140167"/>
            <a:ext cx="2979017" cy="1671042"/>
          </a:xfrm>
          <a:prstGeom prst="rect">
            <a:avLst/>
          </a:prstGeom>
        </p:spPr>
      </p:pic>
      <p:pic>
        <p:nvPicPr>
          <p:cNvPr id="10" name="Εικόνα 9" descr="Εικόνα που περιέχει αξεσουάρ&#10;&#10;Περιγραφή που δημιουργήθηκε αυτόματα">
            <a:extLst>
              <a:ext uri="{FF2B5EF4-FFF2-40B4-BE49-F238E27FC236}">
                <a16:creationId xmlns:a16="http://schemas.microsoft.com/office/drawing/2014/main" id="{879C6A32-A306-4FD2-9F24-474A0E57F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018" y="3502403"/>
            <a:ext cx="2916873" cy="1636183"/>
          </a:xfrm>
          <a:prstGeom prst="rect">
            <a:avLst/>
          </a:prstGeom>
        </p:spPr>
      </p:pic>
      <p:pic>
        <p:nvPicPr>
          <p:cNvPr id="7" name="Εικόνα 6"/>
          <p:cNvPicPr>
            <a:picLocks noChangeAspect="1"/>
          </p:cNvPicPr>
          <p:nvPr/>
        </p:nvPicPr>
        <p:blipFill>
          <a:blip r:embed="rId4"/>
          <a:stretch>
            <a:fillRect/>
          </a:stretch>
        </p:blipFill>
        <p:spPr>
          <a:xfrm>
            <a:off x="27414" y="71755"/>
            <a:ext cx="981541" cy="957155"/>
          </a:xfrm>
          <a:prstGeom prst="rect">
            <a:avLst/>
          </a:prstGeom>
        </p:spPr>
      </p:pic>
    </p:spTree>
    <p:extLst>
      <p:ext uri="{BB962C8B-B14F-4D97-AF65-F5344CB8AC3E}">
        <p14:creationId xmlns:p14="http://schemas.microsoft.com/office/powerpoint/2010/main" val="195153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653BE096-D349-401E-A381-118AA978BBE2}"/>
              </a:ext>
            </a:extLst>
          </p:cNvPr>
          <p:cNvSpPr>
            <a:spLocks noGrp="1"/>
          </p:cNvSpPr>
          <p:nvPr>
            <p:ph type="title"/>
          </p:nvPr>
        </p:nvSpPr>
        <p:spPr>
          <a:xfrm>
            <a:off x="1238794" y="111868"/>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VIEWING OF DIRECT SHEAR TEST</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3" name="Ορθογώνιο 2"/>
          <p:cNvSpPr/>
          <p:nvPr/>
        </p:nvSpPr>
        <p:spPr>
          <a:xfrm>
            <a:off x="2151530" y="2904564"/>
            <a:ext cx="8057478" cy="523220"/>
          </a:xfrm>
          <a:prstGeom prst="rect">
            <a:avLst/>
          </a:prstGeom>
        </p:spPr>
        <p:txBody>
          <a:bodyPr wrap="square">
            <a:spAutoFit/>
          </a:bodyPr>
          <a:lstStyle/>
          <a:p>
            <a:r>
              <a:rPr lang="el-GR" sz="2800" b="1" dirty="0">
                <a:hlinkClick r:id="rId2"/>
              </a:rPr>
              <a:t>https://www.youtube.com/watch?v=gF6BuvV92UY</a:t>
            </a:r>
            <a:r>
              <a:rPr lang="en-US" sz="2800" b="1" dirty="0"/>
              <a:t> </a:t>
            </a:r>
            <a:endParaRPr lang="el-GR" sz="2800" b="1" dirty="0"/>
          </a:p>
        </p:txBody>
      </p:sp>
      <p:pic>
        <p:nvPicPr>
          <p:cNvPr id="2" name="Εικόνα 1"/>
          <p:cNvPicPr>
            <a:picLocks noChangeAspect="1"/>
          </p:cNvPicPr>
          <p:nvPr/>
        </p:nvPicPr>
        <p:blipFill>
          <a:blip r:embed="rId3"/>
          <a:stretch>
            <a:fillRect/>
          </a:stretch>
        </p:blipFill>
        <p:spPr>
          <a:xfrm>
            <a:off x="76496" y="63288"/>
            <a:ext cx="981541" cy="957155"/>
          </a:xfrm>
          <a:prstGeom prst="rect">
            <a:avLst/>
          </a:prstGeom>
        </p:spPr>
      </p:pic>
    </p:spTree>
    <p:extLst>
      <p:ext uri="{BB962C8B-B14F-4D97-AF65-F5344CB8AC3E}">
        <p14:creationId xmlns:p14="http://schemas.microsoft.com/office/powerpoint/2010/main" val="30730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362B75-79DD-47C9-A5A1-C3A5779E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9" y="1285263"/>
            <a:ext cx="11787522" cy="5168073"/>
          </a:xfrm>
          <a:prstGeom prst="rect">
            <a:avLst/>
          </a:prstGeom>
        </p:spPr>
      </p:pic>
      <p:sp>
        <p:nvSpPr>
          <p:cNvPr id="2" name="1 - Τίτλος"/>
          <p:cNvSpPr>
            <a:spLocks noGrp="1"/>
          </p:cNvSpPr>
          <p:nvPr>
            <p:ph type="title"/>
          </p:nvPr>
        </p:nvSpPr>
        <p:spPr>
          <a:xfrm>
            <a:off x="1703512" y="17748"/>
            <a:ext cx="8507288" cy="1143000"/>
          </a:xfrm>
        </p:spPr>
        <p:txBody>
          <a:bodyPr>
            <a:noAutofit/>
          </a:bodyPr>
          <a:lstStyle/>
          <a:p>
            <a:pPr algn="ctr"/>
            <a:r>
              <a:rPr lang="en-US" sz="3600" b="1" dirty="0">
                <a:solidFill>
                  <a:schemeClr val="accent2">
                    <a:lumMod val="50000"/>
                  </a:schemeClr>
                </a:solidFill>
              </a:rPr>
              <a:t>MOHR-COULOMB FAILURE CRITERION </a:t>
            </a:r>
            <a:endParaRPr lang="el-GR" sz="3600" b="1" dirty="0">
              <a:solidFill>
                <a:schemeClr val="accent2">
                  <a:lumMod val="50000"/>
                </a:schemeClr>
              </a:solidFill>
            </a:endParaRPr>
          </a:p>
        </p:txBody>
      </p:sp>
      <p:sp>
        <p:nvSpPr>
          <p:cNvPr id="8" name="Ορθογώνιο 5"/>
          <p:cNvSpPr/>
          <p:nvPr/>
        </p:nvSpPr>
        <p:spPr>
          <a:xfrm>
            <a:off x="1988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 name="2 - TextBox">
                <a:extLst>
                  <a:ext uri="{FF2B5EF4-FFF2-40B4-BE49-F238E27FC236}">
                    <a16:creationId xmlns:a16="http://schemas.microsoft.com/office/drawing/2014/main" id="{FF63175E-20D5-4438-B795-9A59D7333AFE}"/>
                  </a:ext>
                </a:extLst>
              </p:cNvPr>
              <p:cNvSpPr txBox="1"/>
              <p:nvPr/>
            </p:nvSpPr>
            <p:spPr>
              <a:xfrm>
                <a:off x="2934943" y="4478678"/>
                <a:ext cx="2646530" cy="1309165"/>
              </a:xfrm>
              <a:prstGeom prst="rect">
                <a:avLst/>
              </a:prstGeom>
            </p:spPr>
            <p:txBody>
              <a:bodyPr vert="horz" wrap="square" lIns="91440" tIns="45720" rIns="91440" bIns="45720" rtlCol="0" anchor="ctr">
                <a:noAutofit/>
              </a:bodyPr>
              <a:lstStyle/>
              <a:p>
                <a:endParaRPr lang="en-US" sz="2000" dirty="0"/>
              </a:p>
              <a:p>
                <a:pPr/>
                <a14:m>
                  <m:oMathPara xmlns:m="http://schemas.openxmlformats.org/officeDocument/2006/math">
                    <m:oMathParaPr>
                      <m:jc m:val="centerGroup"/>
                    </m:oMathParaPr>
                    <m:oMath xmlns:m="http://schemas.openxmlformats.org/officeDocument/2006/math">
                      <m:r>
                        <a:rPr lang="el-GR" sz="2000" b="1" i="1">
                          <a:solidFill>
                            <a:srgbClr val="990000"/>
                          </a:solidFill>
                          <a:latin typeface="Cambria Math" panose="02040503050406030204" pitchFamily="18" charset="0"/>
                        </a:rPr>
                        <m:t>𝝉</m:t>
                      </m:r>
                      <m:r>
                        <a:rPr lang="el-GR" sz="2000" b="1">
                          <a:solidFill>
                            <a:srgbClr val="990000"/>
                          </a:solidFill>
                          <a:latin typeface="Cambria Math" panose="02040503050406030204" pitchFamily="18" charset="0"/>
                        </a:rPr>
                        <m:t>=</m:t>
                      </m:r>
                      <m:r>
                        <a:rPr lang="el-GR" sz="2000" b="1" i="1">
                          <a:solidFill>
                            <a:srgbClr val="990000"/>
                          </a:solidFill>
                          <a:latin typeface="Cambria Math" panose="02040503050406030204" pitchFamily="18" charset="0"/>
                        </a:rPr>
                        <m:t>𝒄</m:t>
                      </m:r>
                      <m:r>
                        <a:rPr lang="el-GR" sz="2000" b="1">
                          <a:solidFill>
                            <a:srgbClr val="990000"/>
                          </a:solidFill>
                          <a:latin typeface="Cambria Math" panose="02040503050406030204" pitchFamily="18" charset="0"/>
                        </a:rPr>
                        <m:t>+</m:t>
                      </m:r>
                      <m:sSub>
                        <m:sSubPr>
                          <m:ctrlPr>
                            <a:rPr lang="el-GR" sz="2000" b="1" i="1">
                              <a:solidFill>
                                <a:srgbClr val="990000"/>
                              </a:solidFill>
                              <a:latin typeface="Cambria Math" panose="02040503050406030204" pitchFamily="18" charset="0"/>
                            </a:rPr>
                          </m:ctrlPr>
                        </m:sSubPr>
                        <m:e>
                          <m:r>
                            <a:rPr lang="el-GR" sz="2000" b="1" i="1">
                              <a:solidFill>
                                <a:srgbClr val="990000"/>
                              </a:solidFill>
                              <a:latin typeface="Cambria Math" panose="02040503050406030204" pitchFamily="18" charset="0"/>
                            </a:rPr>
                            <m:t>𝝈</m:t>
                          </m:r>
                        </m:e>
                        <m:sub>
                          <m:r>
                            <a:rPr lang="el-GR" sz="2000" b="1" i="1">
                              <a:solidFill>
                                <a:srgbClr val="990000"/>
                              </a:solidFill>
                              <a:latin typeface="Cambria Math" panose="02040503050406030204" pitchFamily="18" charset="0"/>
                            </a:rPr>
                            <m:t>𝒏</m:t>
                          </m:r>
                        </m:sub>
                      </m:sSub>
                      <m:func>
                        <m:funcPr>
                          <m:ctrlPr>
                            <a:rPr lang="el-GR" sz="2000" b="1" i="1">
                              <a:solidFill>
                                <a:srgbClr val="990000"/>
                              </a:solidFill>
                              <a:latin typeface="Cambria Math" panose="02040503050406030204" pitchFamily="18" charset="0"/>
                            </a:rPr>
                          </m:ctrlPr>
                        </m:funcPr>
                        <m:fName>
                          <m:r>
                            <a:rPr lang="el-GR" sz="2000" b="1" i="1">
                              <a:solidFill>
                                <a:srgbClr val="990000"/>
                              </a:solidFill>
                              <a:latin typeface="Cambria Math" panose="02040503050406030204" pitchFamily="18" charset="0"/>
                            </a:rPr>
                            <m:t>𝐭𝐚𝐧</m:t>
                          </m:r>
                        </m:fName>
                        <m:e>
                          <m:r>
                            <a:rPr lang="el-GR" sz="2000" b="1" i="1">
                              <a:solidFill>
                                <a:srgbClr val="990000"/>
                              </a:solidFill>
                              <a:latin typeface="Cambria Math" panose="02040503050406030204" pitchFamily="18" charset="0"/>
                            </a:rPr>
                            <m:t>𝝓</m:t>
                          </m:r>
                        </m:e>
                      </m:func>
                    </m:oMath>
                  </m:oMathPara>
                </a14:m>
                <a:endParaRPr lang="el-GR" sz="2000" b="1" dirty="0">
                  <a:solidFill>
                    <a:srgbClr val="990000"/>
                  </a:solidFill>
                </a:endParaRPr>
              </a:p>
              <a:p>
                <a:r>
                  <a:rPr lang="el-GR" sz="2000" dirty="0"/>
                  <a:t>c:   </a:t>
                </a:r>
                <a:r>
                  <a:rPr lang="en-US" sz="2000" dirty="0"/>
                  <a:t>cohesion</a:t>
                </a:r>
                <a:endParaRPr lang="el-GR" sz="2000" dirty="0"/>
              </a:p>
              <a:p>
                <a:r>
                  <a:rPr lang="el-GR" sz="2000" dirty="0"/>
                  <a:t>φ:    </a:t>
                </a:r>
                <a:r>
                  <a:rPr lang="en-US" sz="2000" dirty="0"/>
                  <a:t>angle of internal friction</a:t>
                </a:r>
                <a:endParaRPr lang="el-GR" sz="2000" dirty="0"/>
              </a:p>
              <a:p>
                <a:endParaRPr lang="el-GR" sz="2000" dirty="0"/>
              </a:p>
            </p:txBody>
          </p:sp>
        </mc:Choice>
        <mc:Fallback xmlns="">
          <p:sp>
            <p:nvSpPr>
              <p:cNvPr id="10" name="2 - TextBox">
                <a:extLst>
                  <a:ext uri="{FF2B5EF4-FFF2-40B4-BE49-F238E27FC236}">
                    <a16:creationId xmlns:a16="http://schemas.microsoft.com/office/drawing/2014/main" id="{FF63175E-20D5-4438-B795-9A59D7333AFE}"/>
                  </a:ext>
                </a:extLst>
              </p:cNvPr>
              <p:cNvSpPr txBox="1">
                <a:spLocks noRot="1" noChangeAspect="1" noMove="1" noResize="1" noEditPoints="1" noAdjustHandles="1" noChangeArrowheads="1" noChangeShapeType="1" noTextEdit="1"/>
              </p:cNvSpPr>
              <p:nvPr/>
            </p:nvSpPr>
            <p:spPr>
              <a:xfrm>
                <a:off x="2934943" y="4478678"/>
                <a:ext cx="2646530" cy="1309165"/>
              </a:xfrm>
              <a:prstGeom prst="rect">
                <a:avLst/>
              </a:prstGeom>
              <a:blipFill>
                <a:blip r:embed="rId3"/>
                <a:stretch>
                  <a:fillRect l="-2299" b="-8879"/>
                </a:stretch>
              </a:blipFill>
            </p:spPr>
            <p:txBody>
              <a:bodyPr/>
              <a:lstStyle/>
              <a:p>
                <a:r>
                  <a:rPr lang="el-GR">
                    <a:noFill/>
                  </a:rPr>
                  <a:t> </a:t>
                </a:r>
              </a:p>
            </p:txBody>
          </p:sp>
        </mc:Fallback>
      </mc:AlternateContent>
      <p:sp>
        <p:nvSpPr>
          <p:cNvPr id="11" name="2 - TextBox">
            <a:extLst>
              <a:ext uri="{FF2B5EF4-FFF2-40B4-BE49-F238E27FC236}">
                <a16:creationId xmlns:a16="http://schemas.microsoft.com/office/drawing/2014/main" id="{9A0134AE-026D-4B00-B0AC-161BDFA73C13}"/>
              </a:ext>
            </a:extLst>
          </p:cNvPr>
          <p:cNvSpPr txBox="1"/>
          <p:nvPr/>
        </p:nvSpPr>
        <p:spPr>
          <a:xfrm>
            <a:off x="886396" y="2679950"/>
            <a:ext cx="2203520" cy="404041"/>
          </a:xfrm>
          <a:prstGeom prst="rect">
            <a:avLst/>
          </a:prstGeom>
        </p:spPr>
        <p:txBody>
          <a:bodyPr vert="horz" wrap="square" lIns="91440" tIns="45720" rIns="91440" bIns="45720" rtlCol="0" anchor="ctr">
            <a:normAutofit/>
          </a:bodyPr>
          <a:lstStyle/>
          <a:p>
            <a:r>
              <a:rPr lang="en-US" sz="1600" dirty="0"/>
              <a:t>FAILURE ENVELOPE</a:t>
            </a:r>
            <a:endParaRPr lang="el-GR" sz="1600" dirty="0"/>
          </a:p>
        </p:txBody>
      </p:sp>
      <p:sp>
        <p:nvSpPr>
          <p:cNvPr id="12" name="2 - TextBox">
            <a:extLst>
              <a:ext uri="{FF2B5EF4-FFF2-40B4-BE49-F238E27FC236}">
                <a16:creationId xmlns:a16="http://schemas.microsoft.com/office/drawing/2014/main" id="{3C142E4A-DC7A-4F7D-98CF-2659BBE57870}"/>
              </a:ext>
            </a:extLst>
          </p:cNvPr>
          <p:cNvSpPr txBox="1"/>
          <p:nvPr/>
        </p:nvSpPr>
        <p:spPr>
          <a:xfrm>
            <a:off x="7492862" y="2460248"/>
            <a:ext cx="2203520" cy="404041"/>
          </a:xfrm>
          <a:prstGeom prst="rect">
            <a:avLst/>
          </a:prstGeom>
        </p:spPr>
        <p:txBody>
          <a:bodyPr vert="horz" wrap="square" lIns="91440" tIns="45720" rIns="91440" bIns="45720" rtlCol="0" anchor="ctr">
            <a:normAutofit/>
          </a:bodyPr>
          <a:lstStyle/>
          <a:p>
            <a:r>
              <a:rPr lang="en-US" sz="1600" dirty="0"/>
              <a:t>FAILURE ENVELOPE</a:t>
            </a:r>
            <a:endParaRPr lang="el-GR" sz="1600" dirty="0"/>
          </a:p>
        </p:txBody>
      </p:sp>
      <p:pic>
        <p:nvPicPr>
          <p:cNvPr id="3" name="Εικόνα 2"/>
          <p:cNvPicPr>
            <a:picLocks noChangeAspect="1"/>
          </p:cNvPicPr>
          <p:nvPr/>
        </p:nvPicPr>
        <p:blipFill>
          <a:blip r:embed="rId4"/>
          <a:stretch>
            <a:fillRect/>
          </a:stretch>
        </p:blipFill>
        <p:spPr>
          <a:xfrm>
            <a:off x="76495" y="40076"/>
            <a:ext cx="981541" cy="9571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id="{47D167F7-E2A7-4E18-E4C7-9FC8E4778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382" y="192943"/>
            <a:ext cx="5158545" cy="6816648"/>
          </a:xfrm>
          <a:prstGeom prst="rect">
            <a:avLst/>
          </a:prstGeom>
        </p:spPr>
      </p:pic>
      <p:sp>
        <p:nvSpPr>
          <p:cNvPr id="4" name="Τίτλος 1">
            <a:extLst>
              <a:ext uri="{FF2B5EF4-FFF2-40B4-BE49-F238E27FC236}">
                <a16:creationId xmlns:a16="http://schemas.microsoft.com/office/drawing/2014/main" id="{8C6A1FC4-393A-4181-BF2C-38883CC3B387}"/>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6" name="Text Box 4">
            <a:extLst>
              <a:ext uri="{FF2B5EF4-FFF2-40B4-BE49-F238E27FC236}">
                <a16:creationId xmlns:a16="http://schemas.microsoft.com/office/drawing/2014/main" id="{ADC1D4B5-7C91-4146-B016-4AF65DE9F418}"/>
              </a:ext>
            </a:extLst>
          </p:cNvPr>
          <p:cNvSpPr txBox="1">
            <a:spLocks noChangeArrowheads="1"/>
          </p:cNvSpPr>
          <p:nvPr/>
        </p:nvSpPr>
        <p:spPr bwMode="auto">
          <a:xfrm>
            <a:off x="838200" y="1110026"/>
            <a:ext cx="4926657" cy="152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342900" indent="-342900" algn="just">
              <a:lnSpc>
                <a:spcPct val="150000"/>
              </a:lnSpc>
              <a:buFont typeface="+mj-lt"/>
              <a:buAutoNum type="arabicPeriod"/>
            </a:pPr>
            <a:r>
              <a:rPr lang="en-US" altLang="el-GR" sz="1600" dirty="0">
                <a:cs typeface="Arial" panose="020B0604020202020204" pitchFamily="34" charset="0"/>
              </a:rPr>
              <a:t>Sample information and data </a:t>
            </a:r>
            <a:endParaRPr lang="el-GR" altLang="el-GR" sz="1600" dirty="0">
              <a:cs typeface="Arial" panose="020B0604020202020204" pitchFamily="34" charset="0"/>
            </a:endParaRPr>
          </a:p>
          <a:p>
            <a:pPr marL="342900" indent="-342900" algn="just">
              <a:lnSpc>
                <a:spcPct val="150000"/>
              </a:lnSpc>
              <a:buFont typeface="+mj-lt"/>
              <a:buAutoNum type="arabicPeriod"/>
            </a:pPr>
            <a:r>
              <a:rPr lang="en-US" altLang="el-GR" sz="1600" dirty="0">
                <a:cs typeface="Arial" panose="020B0604020202020204" pitchFamily="34" charset="0"/>
              </a:rPr>
              <a:t>Calculation of Moisture Content and Wet Unit Weight</a:t>
            </a:r>
            <a:endParaRPr lang="el-GR" altLang="el-GR" sz="1600" dirty="0">
              <a:cs typeface="Arial" panose="020B0604020202020204" pitchFamily="34" charset="0"/>
            </a:endParaRPr>
          </a:p>
          <a:p>
            <a:pPr marL="342900" indent="-342900" algn="just">
              <a:lnSpc>
                <a:spcPct val="150000"/>
              </a:lnSpc>
              <a:buFont typeface="+mj-lt"/>
              <a:buAutoNum type="arabicPeriod"/>
            </a:pPr>
            <a:r>
              <a:rPr lang="en-US" altLang="el-GR" sz="1600" dirty="0">
                <a:cs typeface="Arial" panose="020B0604020202020204" pitchFamily="34" charset="0"/>
              </a:rPr>
              <a:t>Calculation of Shear Stress</a:t>
            </a:r>
            <a:endParaRPr lang="el-GR" altLang="el-GR" sz="1600" dirty="0">
              <a:cs typeface="Arial" panose="020B0604020202020204" pitchFamily="34" charset="0"/>
            </a:endParaRPr>
          </a:p>
        </p:txBody>
      </p:sp>
      <p:sp>
        <p:nvSpPr>
          <p:cNvPr id="7" name="Text Box 4">
            <a:extLst>
              <a:ext uri="{FF2B5EF4-FFF2-40B4-BE49-F238E27FC236}">
                <a16:creationId xmlns:a16="http://schemas.microsoft.com/office/drawing/2014/main" id="{E6D3EBEE-B96E-4FA2-9C10-27CDE2F1527B}"/>
              </a:ext>
            </a:extLst>
          </p:cNvPr>
          <p:cNvSpPr txBox="1">
            <a:spLocks noChangeArrowheads="1"/>
          </p:cNvSpPr>
          <p:nvPr/>
        </p:nvSpPr>
        <p:spPr bwMode="auto">
          <a:xfrm>
            <a:off x="161917" y="2795324"/>
            <a:ext cx="6085609" cy="263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moisture content by dividing the weight of water by the weight of the dry sample.</a:t>
            </a:r>
          </a:p>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wet unit weight from the formula </a:t>
            </a:r>
            <a:r>
              <a:rPr lang="el-GR" altLang="el-GR" sz="1600" dirty="0">
                <a:solidFill>
                  <a:srgbClr val="002060"/>
                </a:solidFill>
                <a:cs typeface="Arial" panose="020B0604020202020204" pitchFamily="34" charset="0"/>
              </a:rPr>
              <a:t>γ</a:t>
            </a:r>
            <a:r>
              <a:rPr lang="en-US" altLang="el-GR" sz="1600" dirty="0">
                <a:solidFill>
                  <a:srgbClr val="002060"/>
                </a:solidFill>
                <a:cs typeface="Arial" panose="020B0604020202020204" pitchFamily="34" charset="0"/>
              </a:rPr>
              <a:t>b=</a:t>
            </a:r>
            <a:r>
              <a:rPr lang="el-GR" altLang="el-GR" sz="1600" dirty="0">
                <a:solidFill>
                  <a:srgbClr val="002060"/>
                </a:solidFill>
                <a:cs typeface="Arial" panose="020B0604020202020204" pitchFamily="34" charset="0"/>
              </a:rPr>
              <a:t>ρ*</a:t>
            </a:r>
            <a:r>
              <a:rPr lang="en-US" altLang="el-GR" sz="1600" dirty="0">
                <a:solidFill>
                  <a:srgbClr val="002060"/>
                </a:solidFill>
                <a:cs typeface="Arial" panose="020B0604020202020204" pitchFamily="34" charset="0"/>
              </a:rPr>
              <a:t>g, where </a:t>
            </a:r>
            <a:r>
              <a:rPr lang="el-GR" altLang="el-GR" sz="1600" dirty="0">
                <a:solidFill>
                  <a:srgbClr val="002060"/>
                </a:solidFill>
                <a:cs typeface="Arial" panose="020B0604020202020204" pitchFamily="34" charset="0"/>
              </a:rPr>
              <a:t>ρ=</a:t>
            </a:r>
            <a:r>
              <a:rPr lang="en-US" altLang="el-GR" sz="1600" dirty="0">
                <a:solidFill>
                  <a:srgbClr val="002060"/>
                </a:solidFill>
                <a:cs typeface="Arial" panose="020B0604020202020204" pitchFamily="34" charset="0"/>
              </a:rPr>
              <a:t>m/V with specimen volume </a:t>
            </a:r>
            <a:r>
              <a:rPr lang="el-GR" altLang="el-GR" sz="1600" dirty="0">
                <a:solidFill>
                  <a:srgbClr val="002060"/>
                </a:solidFill>
                <a:cs typeface="Arial" panose="020B0604020202020204" pitchFamily="34" charset="0"/>
              </a:rPr>
              <a:t>V=(π*D2/4)*Η, g=9,81 m/sec</a:t>
            </a:r>
            <a:r>
              <a:rPr lang="el-GR" altLang="el-GR" sz="1600" baseline="30000" dirty="0">
                <a:solidFill>
                  <a:srgbClr val="002060"/>
                </a:solidFill>
                <a:cs typeface="Arial" panose="020B0604020202020204" pitchFamily="34" charset="0"/>
              </a:rPr>
              <a:t>2</a:t>
            </a:r>
            <a:endParaRPr lang="en-US" altLang="el-GR" sz="1600" baseline="30000"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Shear Stress from the formula: Ring Constant * Ring Reading.</a:t>
            </a:r>
            <a:endParaRPr lang="el-GR" altLang="el-GR" sz="1600" baseline="30000" dirty="0">
              <a:solidFill>
                <a:srgbClr val="002060"/>
              </a:solidFill>
              <a:cs typeface="Arial" panose="020B0604020202020204" pitchFamily="34" charset="0"/>
            </a:endParaRPr>
          </a:p>
        </p:txBody>
      </p:sp>
      <p:sp>
        <p:nvSpPr>
          <p:cNvPr id="10" name="Οβάλ 9">
            <a:extLst>
              <a:ext uri="{FF2B5EF4-FFF2-40B4-BE49-F238E27FC236}">
                <a16:creationId xmlns:a16="http://schemas.microsoft.com/office/drawing/2014/main" id="{572077E6-CF52-4B6D-9177-AB6AFBC79E57}"/>
              </a:ext>
            </a:extLst>
          </p:cNvPr>
          <p:cNvSpPr/>
          <p:nvPr/>
        </p:nvSpPr>
        <p:spPr>
          <a:xfrm>
            <a:off x="6303606" y="2131909"/>
            <a:ext cx="1364471" cy="7724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BC6DC168-BAA9-4FBB-8883-172A5E7A9963}"/>
              </a:ext>
            </a:extLst>
          </p:cNvPr>
          <p:cNvSpPr/>
          <p:nvPr/>
        </p:nvSpPr>
        <p:spPr>
          <a:xfrm>
            <a:off x="7668077" y="2131909"/>
            <a:ext cx="1497318" cy="7724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βάλ 11">
            <a:extLst>
              <a:ext uri="{FF2B5EF4-FFF2-40B4-BE49-F238E27FC236}">
                <a16:creationId xmlns:a16="http://schemas.microsoft.com/office/drawing/2014/main" id="{9AB18642-482E-4F1B-B2F9-DB5135FA66CD}"/>
              </a:ext>
            </a:extLst>
          </p:cNvPr>
          <p:cNvSpPr/>
          <p:nvPr/>
        </p:nvSpPr>
        <p:spPr>
          <a:xfrm>
            <a:off x="6361179" y="2868757"/>
            <a:ext cx="838612" cy="772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18FAF81B-C6EF-4B15-A6DC-CF227B975177}"/>
              </a:ext>
            </a:extLst>
          </p:cNvPr>
          <p:cNvSpPr txBox="1"/>
          <p:nvPr/>
        </p:nvSpPr>
        <p:spPr>
          <a:xfrm>
            <a:off x="6621265" y="3165859"/>
            <a:ext cx="1625338" cy="435408"/>
          </a:xfrm>
          <a:prstGeom prst="wedgeEllipseCallout">
            <a:avLst>
              <a:gd name="adj1" fmla="val 38812"/>
              <a:gd name="adj2" fmla="val 169824"/>
            </a:avLst>
          </a:prstGeom>
          <a:solidFill>
            <a:schemeClr val="accent4"/>
          </a:solidFill>
          <a:ln>
            <a:solidFill>
              <a:srgbClr val="002060"/>
            </a:solidFill>
          </a:ln>
        </p:spPr>
        <p:txBody>
          <a:bodyPr wrap="square" rtlCol="0">
            <a:spAutoFit/>
          </a:bodyPr>
          <a:lstStyle/>
          <a:p>
            <a:pPr algn="ctr">
              <a:lnSpc>
                <a:spcPct val="150000"/>
              </a:lnSpc>
              <a:spcAft>
                <a:spcPts val="600"/>
              </a:spcAft>
            </a:pPr>
            <a:r>
              <a:rPr lang="en-US" sz="1050" dirty="0"/>
              <a:t>0,46*</a:t>
            </a:r>
            <a:r>
              <a:rPr lang="el-GR" sz="1050" dirty="0"/>
              <a:t>74</a:t>
            </a:r>
          </a:p>
        </p:txBody>
      </p:sp>
      <p:sp>
        <p:nvSpPr>
          <p:cNvPr id="14" name="TextBox 13">
            <a:extLst>
              <a:ext uri="{FF2B5EF4-FFF2-40B4-BE49-F238E27FC236}">
                <a16:creationId xmlns:a16="http://schemas.microsoft.com/office/drawing/2014/main" id="{9DDAA540-F55B-4685-BF98-9E3C24F89330}"/>
              </a:ext>
            </a:extLst>
          </p:cNvPr>
          <p:cNvSpPr txBox="1"/>
          <p:nvPr/>
        </p:nvSpPr>
        <p:spPr>
          <a:xfrm>
            <a:off x="7850759" y="3165859"/>
            <a:ext cx="1625338" cy="435408"/>
          </a:xfrm>
          <a:prstGeom prst="wedgeEllipseCallout">
            <a:avLst>
              <a:gd name="adj1" fmla="val 38812"/>
              <a:gd name="adj2" fmla="val 169824"/>
            </a:avLst>
          </a:prstGeom>
          <a:solidFill>
            <a:schemeClr val="accent4"/>
          </a:solidFill>
          <a:ln>
            <a:solidFill>
              <a:srgbClr val="002060"/>
            </a:solidFill>
          </a:ln>
        </p:spPr>
        <p:txBody>
          <a:bodyPr wrap="square" rtlCol="0">
            <a:spAutoFit/>
          </a:bodyPr>
          <a:lstStyle/>
          <a:p>
            <a:pPr algn="ctr">
              <a:lnSpc>
                <a:spcPct val="150000"/>
              </a:lnSpc>
              <a:spcAft>
                <a:spcPts val="600"/>
              </a:spcAft>
            </a:pPr>
            <a:r>
              <a:rPr lang="en-US" sz="1050" dirty="0"/>
              <a:t>0,46*</a:t>
            </a:r>
            <a:r>
              <a:rPr lang="el-GR" sz="1050" dirty="0"/>
              <a:t>82</a:t>
            </a:r>
          </a:p>
        </p:txBody>
      </p:sp>
      <p:sp>
        <p:nvSpPr>
          <p:cNvPr id="15" name="TextBox 14">
            <a:extLst>
              <a:ext uri="{FF2B5EF4-FFF2-40B4-BE49-F238E27FC236}">
                <a16:creationId xmlns:a16="http://schemas.microsoft.com/office/drawing/2014/main" id="{2F136903-B609-4DB0-BE9C-56602F2068D2}"/>
              </a:ext>
            </a:extLst>
          </p:cNvPr>
          <p:cNvSpPr txBox="1"/>
          <p:nvPr/>
        </p:nvSpPr>
        <p:spPr>
          <a:xfrm>
            <a:off x="9630340" y="4142356"/>
            <a:ext cx="1107610" cy="280928"/>
          </a:xfrm>
          <a:prstGeom prst="wedgeRoundRectCallout">
            <a:avLst>
              <a:gd name="adj1" fmla="val 3211"/>
              <a:gd name="adj2" fmla="val -68542"/>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r>
              <a:rPr lang="en-US" sz="1050" dirty="0"/>
              <a:t>0.46*</a:t>
            </a:r>
            <a:r>
              <a:rPr lang="el-GR" sz="1050" dirty="0"/>
              <a:t>100</a:t>
            </a:r>
          </a:p>
        </p:txBody>
      </p:sp>
      <p:pic>
        <p:nvPicPr>
          <p:cNvPr id="2" name="Εικόνα 1"/>
          <p:cNvPicPr>
            <a:picLocks noChangeAspect="1"/>
          </p:cNvPicPr>
          <p:nvPr/>
        </p:nvPicPr>
        <p:blipFill>
          <a:blip r:embed="rId3"/>
          <a:stretch>
            <a:fillRect/>
          </a:stretch>
        </p:blipFill>
        <p:spPr>
          <a:xfrm>
            <a:off x="68029" y="100825"/>
            <a:ext cx="981541" cy="957155"/>
          </a:xfrm>
          <a:prstGeom prst="rect">
            <a:avLst/>
          </a:prstGeom>
        </p:spPr>
      </p:pic>
    </p:spTree>
    <p:extLst>
      <p:ext uri="{BB962C8B-B14F-4D97-AF65-F5344CB8AC3E}">
        <p14:creationId xmlns:p14="http://schemas.microsoft.com/office/powerpoint/2010/main" val="38237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animBg="1"/>
      <p:bldP spid="13" grpId="0" animBg="1"/>
      <p:bldP spid="13" grpId="1" animBg="1"/>
      <p:bldP spid="14" grpId="0" animBg="1"/>
      <p:bldP spid="14" grpId="1"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F2DCE8E1-413A-4842-B216-06AEBFC7883C}"/>
              </a:ext>
            </a:extLst>
          </p:cNvPr>
          <p:cNvPicPr>
            <a:picLocks noChangeAspect="1"/>
          </p:cNvPicPr>
          <p:nvPr/>
        </p:nvPicPr>
        <p:blipFill rotWithShape="1">
          <a:blip r:embed="rId2"/>
          <a:srcRect l="8951" t="3979" r="12082"/>
          <a:stretch/>
        </p:blipFill>
        <p:spPr>
          <a:xfrm>
            <a:off x="340117" y="2753717"/>
            <a:ext cx="4320876" cy="3922291"/>
          </a:xfrm>
          <a:prstGeom prst="rect">
            <a:avLst/>
          </a:prstGeom>
        </p:spPr>
      </p:pic>
      <p:sp>
        <p:nvSpPr>
          <p:cNvPr id="4" name="Τίτλος 1">
            <a:extLst>
              <a:ext uri="{FF2B5EF4-FFF2-40B4-BE49-F238E27FC236}">
                <a16:creationId xmlns:a16="http://schemas.microsoft.com/office/drawing/2014/main" id="{8C6A1FC4-393A-4181-BF2C-38883CC3B387}"/>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3" name="Text Box 4">
            <a:extLst>
              <a:ext uri="{FF2B5EF4-FFF2-40B4-BE49-F238E27FC236}">
                <a16:creationId xmlns:a16="http://schemas.microsoft.com/office/drawing/2014/main" id="{0A98E1CC-917E-48D7-B039-E62FE463BFA4}"/>
              </a:ext>
            </a:extLst>
          </p:cNvPr>
          <p:cNvSpPr txBox="1">
            <a:spLocks noChangeArrowheads="1"/>
          </p:cNvSpPr>
          <p:nvPr/>
        </p:nvSpPr>
        <p:spPr bwMode="auto">
          <a:xfrm>
            <a:off x="1111033" y="762338"/>
            <a:ext cx="5535967" cy="19913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v"/>
            </a:pPr>
            <a:r>
              <a:rPr lang="en-US" altLang="el-GR" dirty="0">
                <a:solidFill>
                  <a:srgbClr val="002060"/>
                </a:solidFill>
                <a:cs typeface="Arial" panose="020B0604020202020204" pitchFamily="34" charset="0"/>
              </a:rPr>
              <a:t>Construction of the Shear Stress (kPa) vs. Horizontal Displacement (mm) diagram and the Maximum Shear Strength (kPa) vs. Normal Stress (kPa) diagram.</a:t>
            </a:r>
            <a:endParaRPr lang="el-GR" altLang="el-GR" baseline="30000"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dirty="0">
                <a:solidFill>
                  <a:srgbClr val="002060"/>
                </a:solidFill>
                <a:cs typeface="Arial" panose="020B0604020202020204" pitchFamily="34" charset="0"/>
              </a:rPr>
              <a:t>Recording of Results for Natural Moisture Content – Wet Unit Weight (t/m³) – Angle of Internal Friction (Φº) – Cohesion c (kPa).</a:t>
            </a:r>
            <a:endParaRPr lang="el-GR" altLang="el-GR" baseline="30000" dirty="0">
              <a:solidFill>
                <a:srgbClr val="002060"/>
              </a:solidFill>
              <a:cs typeface="Arial" panose="020B0604020202020204" pitchFamily="34" charset="0"/>
            </a:endParaRPr>
          </a:p>
        </p:txBody>
      </p:sp>
      <p:sp>
        <p:nvSpPr>
          <p:cNvPr id="10" name="2 - TextBox">
            <a:extLst>
              <a:ext uri="{FF2B5EF4-FFF2-40B4-BE49-F238E27FC236}">
                <a16:creationId xmlns:a16="http://schemas.microsoft.com/office/drawing/2014/main" id="{94A662C2-0F87-4EEC-BF7F-F555D6F59487}"/>
              </a:ext>
            </a:extLst>
          </p:cNvPr>
          <p:cNvSpPr txBox="1"/>
          <p:nvPr/>
        </p:nvSpPr>
        <p:spPr>
          <a:xfrm>
            <a:off x="4660993" y="3948269"/>
            <a:ext cx="2865885" cy="941033"/>
          </a:xfrm>
          <a:prstGeom prst="rect">
            <a:avLst/>
          </a:prstGeom>
        </p:spPr>
        <p:txBody>
          <a:bodyPr vert="horz" wrap="square" lIns="91440" tIns="45720" rIns="91440" bIns="45720" rtlCol="0" anchor="ctr">
            <a:normAutofit fontScale="92500" lnSpcReduction="20000"/>
          </a:bodyPr>
          <a:lstStyle/>
          <a:p>
            <a:pPr algn="just"/>
            <a:r>
              <a:rPr lang="en-US" sz="1700" dirty="0"/>
              <a:t>Calculation of cohesion (c): Distance from the origin to the intersection of the envelope with the y-axis</a:t>
            </a:r>
            <a:r>
              <a:rPr lang="en-US" sz="1600" dirty="0"/>
              <a:t>.</a:t>
            </a:r>
            <a:endParaRPr lang="el-GR" sz="1600" dirty="0"/>
          </a:p>
        </p:txBody>
      </p:sp>
      <p:sp>
        <p:nvSpPr>
          <p:cNvPr id="11" name="2 - TextBox">
            <a:extLst>
              <a:ext uri="{FF2B5EF4-FFF2-40B4-BE49-F238E27FC236}">
                <a16:creationId xmlns:a16="http://schemas.microsoft.com/office/drawing/2014/main" id="{6DEB9EFE-C721-45B9-9132-3C81A8A9CF8F}"/>
              </a:ext>
            </a:extLst>
          </p:cNvPr>
          <p:cNvSpPr txBox="1"/>
          <p:nvPr/>
        </p:nvSpPr>
        <p:spPr>
          <a:xfrm>
            <a:off x="4601808" y="4902515"/>
            <a:ext cx="3089428" cy="816556"/>
          </a:xfrm>
          <a:prstGeom prst="rect">
            <a:avLst/>
          </a:prstGeom>
        </p:spPr>
        <p:txBody>
          <a:bodyPr vert="horz" wrap="square" lIns="91440" tIns="45720" rIns="91440" bIns="45720" rtlCol="0" anchor="ctr">
            <a:normAutofit fontScale="77500" lnSpcReduction="20000"/>
          </a:bodyPr>
          <a:lstStyle/>
          <a:p>
            <a:pPr algn="just"/>
            <a:r>
              <a:rPr lang="en-US" sz="2000" dirty="0"/>
              <a:t>Calculation of the angle of internal friction: slope of the envelope line, tangent of angle ω in degrees.</a:t>
            </a:r>
            <a:endParaRPr lang="el-GR" sz="2000" dirty="0"/>
          </a:p>
          <a:p>
            <a:pPr algn="just"/>
            <a:endParaRPr lang="el-GR" sz="1600" dirty="0"/>
          </a:p>
        </p:txBody>
      </p:sp>
      <p:sp>
        <p:nvSpPr>
          <p:cNvPr id="7" name="TextBox 6">
            <a:extLst>
              <a:ext uri="{FF2B5EF4-FFF2-40B4-BE49-F238E27FC236}">
                <a16:creationId xmlns:a16="http://schemas.microsoft.com/office/drawing/2014/main" id="{342A5A0D-7A96-4FCE-8182-C26154B0E599}"/>
              </a:ext>
            </a:extLst>
          </p:cNvPr>
          <p:cNvSpPr txBox="1"/>
          <p:nvPr/>
        </p:nvSpPr>
        <p:spPr>
          <a:xfrm>
            <a:off x="3018112" y="4560974"/>
            <a:ext cx="1583696" cy="523220"/>
          </a:xfrm>
          <a:prstGeom prst="rect">
            <a:avLst/>
          </a:prstGeom>
          <a:noFill/>
        </p:spPr>
        <p:txBody>
          <a:bodyPr wrap="square" rtlCol="0">
            <a:spAutoFit/>
          </a:bodyPr>
          <a:lstStyle/>
          <a:p>
            <a:r>
              <a:rPr lang="en-US" sz="1400" dirty="0"/>
              <a:t>Tan </a:t>
            </a:r>
            <a:r>
              <a:rPr lang="el-GR" sz="1400" dirty="0"/>
              <a:t>ω= ΒΓ/ΑΒ=0,7</a:t>
            </a:r>
          </a:p>
          <a:p>
            <a:r>
              <a:rPr lang="el-GR" sz="1400" dirty="0"/>
              <a:t>ω=</a:t>
            </a:r>
            <a:r>
              <a:rPr lang="en-US" sz="1400" dirty="0"/>
              <a:t>tan</a:t>
            </a:r>
            <a:r>
              <a:rPr lang="el-GR" sz="1400" baseline="30000" dirty="0"/>
              <a:t>-1</a:t>
            </a:r>
            <a:r>
              <a:rPr lang="el-GR" sz="1400" dirty="0"/>
              <a:t>0,7=34</a:t>
            </a:r>
          </a:p>
        </p:txBody>
      </p:sp>
      <p:sp>
        <p:nvSpPr>
          <p:cNvPr id="12" name="TextBox 11">
            <a:extLst>
              <a:ext uri="{FF2B5EF4-FFF2-40B4-BE49-F238E27FC236}">
                <a16:creationId xmlns:a16="http://schemas.microsoft.com/office/drawing/2014/main" id="{ACEF557D-E3D1-41F7-8B3D-ED73EA6491AA}"/>
              </a:ext>
            </a:extLst>
          </p:cNvPr>
          <p:cNvSpPr txBox="1"/>
          <p:nvPr/>
        </p:nvSpPr>
        <p:spPr>
          <a:xfrm>
            <a:off x="1754741" y="4552916"/>
            <a:ext cx="438044" cy="307777"/>
          </a:xfrm>
          <a:prstGeom prst="rect">
            <a:avLst/>
          </a:prstGeom>
          <a:noFill/>
        </p:spPr>
        <p:txBody>
          <a:bodyPr wrap="square" rtlCol="0">
            <a:spAutoFit/>
          </a:bodyPr>
          <a:lstStyle/>
          <a:p>
            <a:r>
              <a:rPr lang="el-GR" sz="1400" dirty="0"/>
              <a:t>Α</a:t>
            </a:r>
          </a:p>
        </p:txBody>
      </p:sp>
      <p:sp>
        <p:nvSpPr>
          <p:cNvPr id="14" name="TextBox 13">
            <a:extLst>
              <a:ext uri="{FF2B5EF4-FFF2-40B4-BE49-F238E27FC236}">
                <a16:creationId xmlns:a16="http://schemas.microsoft.com/office/drawing/2014/main" id="{9CD891FB-FFE5-4867-AECA-931B8D730934}"/>
              </a:ext>
            </a:extLst>
          </p:cNvPr>
          <p:cNvSpPr txBox="1"/>
          <p:nvPr/>
        </p:nvSpPr>
        <p:spPr>
          <a:xfrm>
            <a:off x="2625555" y="4552915"/>
            <a:ext cx="256434" cy="307777"/>
          </a:xfrm>
          <a:prstGeom prst="rect">
            <a:avLst/>
          </a:prstGeom>
          <a:noFill/>
        </p:spPr>
        <p:txBody>
          <a:bodyPr wrap="square" rtlCol="0">
            <a:spAutoFit/>
          </a:bodyPr>
          <a:lstStyle/>
          <a:p>
            <a:r>
              <a:rPr lang="el-GR" sz="1400" dirty="0"/>
              <a:t>Β</a:t>
            </a:r>
          </a:p>
        </p:txBody>
      </p:sp>
      <p:sp>
        <p:nvSpPr>
          <p:cNvPr id="17" name="TextBox 16">
            <a:extLst>
              <a:ext uri="{FF2B5EF4-FFF2-40B4-BE49-F238E27FC236}">
                <a16:creationId xmlns:a16="http://schemas.microsoft.com/office/drawing/2014/main" id="{CA599AF0-BBE5-4A22-90EA-76466E3E7805}"/>
              </a:ext>
            </a:extLst>
          </p:cNvPr>
          <p:cNvSpPr txBox="1"/>
          <p:nvPr/>
        </p:nvSpPr>
        <p:spPr>
          <a:xfrm>
            <a:off x="2777875" y="3794381"/>
            <a:ext cx="438044" cy="307777"/>
          </a:xfrm>
          <a:prstGeom prst="rect">
            <a:avLst/>
          </a:prstGeom>
          <a:noFill/>
        </p:spPr>
        <p:txBody>
          <a:bodyPr wrap="square" rtlCol="0">
            <a:spAutoFit/>
          </a:bodyPr>
          <a:lstStyle/>
          <a:p>
            <a:r>
              <a:rPr lang="el-GR" sz="1400" dirty="0"/>
              <a:t>Γ</a:t>
            </a:r>
          </a:p>
        </p:txBody>
      </p:sp>
      <p:sp>
        <p:nvSpPr>
          <p:cNvPr id="18" name="TextBox 17">
            <a:extLst>
              <a:ext uri="{FF2B5EF4-FFF2-40B4-BE49-F238E27FC236}">
                <a16:creationId xmlns:a16="http://schemas.microsoft.com/office/drawing/2014/main" id="{73240A90-F3D6-425E-B02C-792BC0A98A07}"/>
              </a:ext>
            </a:extLst>
          </p:cNvPr>
          <p:cNvSpPr txBox="1"/>
          <p:nvPr/>
        </p:nvSpPr>
        <p:spPr>
          <a:xfrm>
            <a:off x="2127117" y="4581525"/>
            <a:ext cx="626655" cy="307777"/>
          </a:xfrm>
          <a:prstGeom prst="rect">
            <a:avLst/>
          </a:prstGeom>
          <a:noFill/>
        </p:spPr>
        <p:txBody>
          <a:bodyPr wrap="square" rtlCol="0">
            <a:spAutoFit/>
          </a:bodyPr>
          <a:lstStyle/>
          <a:p>
            <a:r>
              <a:rPr lang="el-GR" sz="1400" dirty="0"/>
              <a:t>100</a:t>
            </a:r>
          </a:p>
        </p:txBody>
      </p:sp>
      <p:sp>
        <p:nvSpPr>
          <p:cNvPr id="19" name="TextBox 18">
            <a:extLst>
              <a:ext uri="{FF2B5EF4-FFF2-40B4-BE49-F238E27FC236}">
                <a16:creationId xmlns:a16="http://schemas.microsoft.com/office/drawing/2014/main" id="{8B8BA9B7-D0BB-43D2-B99B-78C8613B9841}"/>
              </a:ext>
            </a:extLst>
          </p:cNvPr>
          <p:cNvSpPr txBox="1"/>
          <p:nvPr/>
        </p:nvSpPr>
        <p:spPr>
          <a:xfrm>
            <a:off x="2797518" y="4088018"/>
            <a:ext cx="626655" cy="307777"/>
          </a:xfrm>
          <a:prstGeom prst="rect">
            <a:avLst/>
          </a:prstGeom>
          <a:noFill/>
        </p:spPr>
        <p:txBody>
          <a:bodyPr wrap="square" rtlCol="0">
            <a:spAutoFit/>
          </a:bodyPr>
          <a:lstStyle/>
          <a:p>
            <a:r>
              <a:rPr lang="el-GR" sz="1400" dirty="0"/>
              <a:t>70</a:t>
            </a:r>
          </a:p>
        </p:txBody>
      </p:sp>
      <p:pic>
        <p:nvPicPr>
          <p:cNvPr id="2" name="Εικόνα 1">
            <a:extLst>
              <a:ext uri="{FF2B5EF4-FFF2-40B4-BE49-F238E27FC236}">
                <a16:creationId xmlns:a16="http://schemas.microsoft.com/office/drawing/2014/main" id="{67717177-D7B4-2FF8-4AEA-04A5D8248AC8}"/>
              </a:ext>
            </a:extLst>
          </p:cNvPr>
          <p:cNvPicPr>
            <a:picLocks noChangeAspect="1"/>
          </p:cNvPicPr>
          <p:nvPr/>
        </p:nvPicPr>
        <p:blipFill>
          <a:blip r:embed="rId3"/>
          <a:stretch>
            <a:fillRect/>
          </a:stretch>
        </p:blipFill>
        <p:spPr>
          <a:xfrm>
            <a:off x="86922" y="95386"/>
            <a:ext cx="981541" cy="957155"/>
          </a:xfrm>
          <a:prstGeom prst="rect">
            <a:avLst/>
          </a:prstGeom>
        </p:spPr>
      </p:pic>
      <mc:AlternateContent xmlns:mc="http://schemas.openxmlformats.org/markup-compatibility/2006" xmlns:a14="http://schemas.microsoft.com/office/drawing/2010/main">
        <mc:Choice Requires="a14">
          <p:sp>
            <p:nvSpPr>
              <p:cNvPr id="5" name="2 - TextBox">
                <a:extLst>
                  <a:ext uri="{FF2B5EF4-FFF2-40B4-BE49-F238E27FC236}">
                    <a16:creationId xmlns:a16="http://schemas.microsoft.com/office/drawing/2014/main" id="{6A2EC8C6-6321-2FA6-92F2-2B98B49A0E45}"/>
                  </a:ext>
                </a:extLst>
              </p:cNvPr>
              <p:cNvSpPr txBox="1"/>
              <p:nvPr/>
            </p:nvSpPr>
            <p:spPr>
              <a:xfrm>
                <a:off x="4741585" y="2896518"/>
                <a:ext cx="2469649" cy="816557"/>
              </a:xfrm>
              <a:prstGeom prst="rect">
                <a:avLst/>
              </a:prstGeom>
            </p:spPr>
            <p:txBody>
              <a:bodyPr vert="horz" wrap="square" lIns="91440" tIns="45720" rIns="91440" bIns="45720" rtlCol="0" anchor="ctr">
                <a:noAutofit/>
              </a:bodyPr>
              <a:lstStyle/>
              <a:p>
                <a:endParaRPr lang="en-US" sz="2000" dirty="0"/>
              </a:p>
              <a:p>
                <a:pPr/>
                <a14:m>
                  <m:oMathPara xmlns:m="http://schemas.openxmlformats.org/officeDocument/2006/math">
                    <m:oMathParaPr>
                      <m:jc m:val="centerGroup"/>
                    </m:oMathParaPr>
                    <m:oMath xmlns:m="http://schemas.openxmlformats.org/officeDocument/2006/math">
                      <m:r>
                        <a:rPr lang="el-GR" sz="1600" b="1" i="1">
                          <a:solidFill>
                            <a:srgbClr val="990000"/>
                          </a:solidFill>
                          <a:latin typeface="Cambria Math" panose="02040503050406030204" pitchFamily="18" charset="0"/>
                        </a:rPr>
                        <m:t>𝝉</m:t>
                      </m:r>
                      <m:r>
                        <a:rPr lang="el-GR" sz="1600" b="1">
                          <a:solidFill>
                            <a:srgbClr val="990000"/>
                          </a:solidFill>
                          <a:latin typeface="Cambria Math" panose="02040503050406030204" pitchFamily="18" charset="0"/>
                        </a:rPr>
                        <m:t>=</m:t>
                      </m:r>
                      <m:r>
                        <a:rPr lang="el-GR" sz="1600" b="1" i="1">
                          <a:solidFill>
                            <a:srgbClr val="990000"/>
                          </a:solidFill>
                          <a:latin typeface="Cambria Math" panose="02040503050406030204" pitchFamily="18" charset="0"/>
                        </a:rPr>
                        <m:t>𝒄</m:t>
                      </m:r>
                      <m:r>
                        <a:rPr lang="el-GR" sz="1600" b="1">
                          <a:solidFill>
                            <a:srgbClr val="990000"/>
                          </a:solidFill>
                          <a:latin typeface="Cambria Math" panose="02040503050406030204" pitchFamily="18" charset="0"/>
                        </a:rPr>
                        <m:t>+</m:t>
                      </m:r>
                      <m:sSub>
                        <m:sSubPr>
                          <m:ctrlPr>
                            <a:rPr lang="el-GR" sz="1600" b="1" i="1">
                              <a:solidFill>
                                <a:srgbClr val="990000"/>
                              </a:solidFill>
                              <a:latin typeface="Cambria Math" panose="02040503050406030204" pitchFamily="18" charset="0"/>
                            </a:rPr>
                          </m:ctrlPr>
                        </m:sSubPr>
                        <m:e>
                          <m:r>
                            <a:rPr lang="el-GR" sz="1600" b="1" i="1">
                              <a:solidFill>
                                <a:srgbClr val="990000"/>
                              </a:solidFill>
                              <a:latin typeface="Cambria Math" panose="02040503050406030204" pitchFamily="18" charset="0"/>
                            </a:rPr>
                            <m:t>𝝈</m:t>
                          </m:r>
                        </m:e>
                        <m:sub>
                          <m:r>
                            <a:rPr lang="el-GR" sz="1600" b="1" i="1">
                              <a:solidFill>
                                <a:srgbClr val="990000"/>
                              </a:solidFill>
                              <a:latin typeface="Cambria Math" panose="02040503050406030204" pitchFamily="18" charset="0"/>
                            </a:rPr>
                            <m:t>𝒏</m:t>
                          </m:r>
                        </m:sub>
                      </m:sSub>
                      <m:func>
                        <m:funcPr>
                          <m:ctrlPr>
                            <a:rPr lang="el-GR" sz="1600" b="1" i="1">
                              <a:solidFill>
                                <a:srgbClr val="990000"/>
                              </a:solidFill>
                              <a:latin typeface="Cambria Math" panose="02040503050406030204" pitchFamily="18" charset="0"/>
                            </a:rPr>
                          </m:ctrlPr>
                        </m:funcPr>
                        <m:fName>
                          <m:r>
                            <a:rPr lang="el-GR" sz="1600" b="1" i="1">
                              <a:solidFill>
                                <a:srgbClr val="990000"/>
                              </a:solidFill>
                              <a:latin typeface="Cambria Math" panose="02040503050406030204" pitchFamily="18" charset="0"/>
                            </a:rPr>
                            <m:t>𝐭𝐚𝐧</m:t>
                          </m:r>
                        </m:fName>
                        <m:e>
                          <m:r>
                            <a:rPr lang="el-GR" sz="1600" b="1" i="1">
                              <a:solidFill>
                                <a:srgbClr val="990000"/>
                              </a:solidFill>
                              <a:latin typeface="Cambria Math" panose="02040503050406030204" pitchFamily="18" charset="0"/>
                            </a:rPr>
                            <m:t>𝝓</m:t>
                          </m:r>
                        </m:e>
                      </m:func>
                    </m:oMath>
                  </m:oMathPara>
                </a14:m>
                <a:endParaRPr lang="el-GR" sz="1600" b="1" dirty="0">
                  <a:solidFill>
                    <a:srgbClr val="990000"/>
                  </a:solidFill>
                </a:endParaRPr>
              </a:p>
              <a:p>
                <a:r>
                  <a:rPr lang="el-GR" sz="1600" dirty="0"/>
                  <a:t>c:   </a:t>
                </a:r>
                <a:r>
                  <a:rPr lang="en-US" sz="1600" dirty="0"/>
                  <a:t>cohesion</a:t>
                </a:r>
                <a:endParaRPr lang="el-GR" sz="1600" dirty="0"/>
              </a:p>
              <a:p>
                <a:r>
                  <a:rPr lang="el-GR" sz="1600" dirty="0"/>
                  <a:t>φ:    </a:t>
                </a:r>
                <a:r>
                  <a:rPr lang="en-US" sz="1600" dirty="0"/>
                  <a:t>angle of internal friction</a:t>
                </a:r>
                <a:endParaRPr lang="el-GR" sz="1600" dirty="0"/>
              </a:p>
              <a:p>
                <a:endParaRPr lang="el-GR" sz="2000" dirty="0"/>
              </a:p>
            </p:txBody>
          </p:sp>
        </mc:Choice>
        <mc:Fallback xmlns="">
          <p:sp>
            <p:nvSpPr>
              <p:cNvPr id="5" name="2 - TextBox">
                <a:extLst>
                  <a:ext uri="{FF2B5EF4-FFF2-40B4-BE49-F238E27FC236}">
                    <a16:creationId xmlns:a16="http://schemas.microsoft.com/office/drawing/2014/main" id="{6A2EC8C6-6321-2FA6-92F2-2B98B49A0E45}"/>
                  </a:ext>
                </a:extLst>
              </p:cNvPr>
              <p:cNvSpPr txBox="1">
                <a:spLocks noRot="1" noChangeAspect="1" noMove="1" noResize="1" noEditPoints="1" noAdjustHandles="1" noChangeArrowheads="1" noChangeShapeType="1" noTextEdit="1"/>
              </p:cNvSpPr>
              <p:nvPr/>
            </p:nvSpPr>
            <p:spPr>
              <a:xfrm>
                <a:off x="4741585" y="2896518"/>
                <a:ext cx="2469649" cy="816557"/>
              </a:xfrm>
              <a:prstGeom prst="rect">
                <a:avLst/>
              </a:prstGeom>
              <a:blipFill>
                <a:blip r:embed="rId5"/>
                <a:stretch>
                  <a:fillRect l="-1481" t="-9701" b="-25373"/>
                </a:stretch>
              </a:blipFill>
            </p:spPr>
            <p:txBody>
              <a:bodyPr/>
              <a:lstStyle/>
              <a:p>
                <a:r>
                  <a:rPr lang="el-GR">
                    <a:noFill/>
                  </a:rPr>
                  <a:t> </a:t>
                </a:r>
              </a:p>
            </p:txBody>
          </p:sp>
        </mc:Fallback>
      </mc:AlternateContent>
      <p:sp>
        <p:nvSpPr>
          <p:cNvPr id="16" name="TextBox 15">
            <a:extLst>
              <a:ext uri="{FF2B5EF4-FFF2-40B4-BE49-F238E27FC236}">
                <a16:creationId xmlns:a16="http://schemas.microsoft.com/office/drawing/2014/main" id="{D27E794A-961A-84F6-7E8C-BF97EE2A89F9}"/>
              </a:ext>
            </a:extLst>
          </p:cNvPr>
          <p:cNvSpPr txBox="1"/>
          <p:nvPr/>
        </p:nvSpPr>
        <p:spPr>
          <a:xfrm rot="16200000">
            <a:off x="-370360" y="4456293"/>
            <a:ext cx="1693155" cy="369332"/>
          </a:xfrm>
          <a:prstGeom prst="rect">
            <a:avLst/>
          </a:prstGeom>
          <a:solidFill>
            <a:schemeClr val="bg1"/>
          </a:solidFill>
        </p:spPr>
        <p:txBody>
          <a:bodyPr wrap="square" rtlCol="0">
            <a:spAutoFit/>
          </a:bodyPr>
          <a:lstStyle/>
          <a:p>
            <a:r>
              <a:rPr lang="en-US" dirty="0"/>
              <a:t>Shear Strength</a:t>
            </a:r>
            <a:endParaRPr lang="el-GR" dirty="0"/>
          </a:p>
        </p:txBody>
      </p:sp>
      <p:sp>
        <p:nvSpPr>
          <p:cNvPr id="20" name="TextBox 19">
            <a:extLst>
              <a:ext uri="{FF2B5EF4-FFF2-40B4-BE49-F238E27FC236}">
                <a16:creationId xmlns:a16="http://schemas.microsoft.com/office/drawing/2014/main" id="{90F4FCFF-3D28-C4F5-1A48-6FFC0DCDA7F6}"/>
              </a:ext>
            </a:extLst>
          </p:cNvPr>
          <p:cNvSpPr txBox="1"/>
          <p:nvPr/>
        </p:nvSpPr>
        <p:spPr>
          <a:xfrm>
            <a:off x="1638789" y="6221146"/>
            <a:ext cx="1577130" cy="369332"/>
          </a:xfrm>
          <a:prstGeom prst="rect">
            <a:avLst/>
          </a:prstGeom>
          <a:solidFill>
            <a:schemeClr val="bg1"/>
          </a:solidFill>
        </p:spPr>
        <p:txBody>
          <a:bodyPr wrap="square" rtlCol="0">
            <a:spAutoFit/>
          </a:bodyPr>
          <a:lstStyle/>
          <a:p>
            <a:r>
              <a:rPr lang="en-US" dirty="0"/>
              <a:t>Normal Stress</a:t>
            </a:r>
            <a:endParaRPr lang="el-GR" dirty="0"/>
          </a:p>
        </p:txBody>
      </p:sp>
      <p:pic>
        <p:nvPicPr>
          <p:cNvPr id="9" name="Εικόνα 8">
            <a:extLst>
              <a:ext uri="{FF2B5EF4-FFF2-40B4-BE49-F238E27FC236}">
                <a16:creationId xmlns:a16="http://schemas.microsoft.com/office/drawing/2014/main" id="{0A0DF1C7-DB8B-A041-1698-12A2CD46D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8401" y="0"/>
            <a:ext cx="4122048" cy="6858000"/>
          </a:xfrm>
          <a:prstGeom prst="rect">
            <a:avLst/>
          </a:prstGeom>
        </p:spPr>
      </p:pic>
    </p:spTree>
    <p:extLst>
      <p:ext uri="{BB962C8B-B14F-4D97-AF65-F5344CB8AC3E}">
        <p14:creationId xmlns:p14="http://schemas.microsoft.com/office/powerpoint/2010/main" val="309966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8C699479-4C93-4C66-8FF1-D3C463F560CF}"/>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EQUATIONS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A6956A81-3EB8-4CD5-BF16-367F8F0063FC}"/>
              </a:ext>
            </a:extLst>
          </p:cNvPr>
          <p:cNvSpPr txBox="1"/>
          <p:nvPr/>
        </p:nvSpPr>
        <p:spPr>
          <a:xfrm>
            <a:off x="838200" y="710420"/>
            <a:ext cx="11102266" cy="2554545"/>
          </a:xfrm>
          <a:prstGeom prst="rect">
            <a:avLst/>
          </a:prstGeom>
          <a:noFill/>
        </p:spPr>
        <p:txBody>
          <a:bodyPr wrap="square" rtlCol="0">
            <a:spAutoFit/>
          </a:bodyPr>
          <a:lstStyle/>
          <a:p>
            <a:pPr algn="ctr"/>
            <a:r>
              <a:rPr lang="en-US" sz="1600" b="1" dirty="0">
                <a:solidFill>
                  <a:schemeClr val="accent2">
                    <a:lumMod val="75000"/>
                  </a:schemeClr>
                </a:solidFill>
              </a:rPr>
              <a:t>Calculation of Moisture Content and Wet Unit Weight</a:t>
            </a:r>
            <a:endParaRPr lang="el-GR" sz="1600" b="1" dirty="0">
              <a:solidFill>
                <a:schemeClr val="accent2">
                  <a:lumMod val="75000"/>
                </a:schemeClr>
              </a:solidFill>
            </a:endParaRPr>
          </a:p>
          <a:p>
            <a:pPr algn="just"/>
            <a:endParaRPr lang="el-GR" sz="1600" b="1" dirty="0">
              <a:solidFill>
                <a:schemeClr val="accent2">
                  <a:lumMod val="75000"/>
                </a:schemeClr>
              </a:solidFill>
            </a:endParaRPr>
          </a:p>
          <a:p>
            <a:pPr algn="just"/>
            <a:r>
              <a:rPr lang="en-US" sz="1600" dirty="0"/>
              <a:t>Moisture Content (%) = (Weight of water (g) / Weight of dry sample (g)) * 100, Weight of dry sample = Weight of (dry sample + container) (g) – Weight of container (g)</a:t>
            </a:r>
          </a:p>
          <a:p>
            <a:pPr algn="just"/>
            <a:endParaRPr lang="en-US" sz="1600" dirty="0"/>
          </a:p>
          <a:p>
            <a:pPr algn="just"/>
            <a:r>
              <a:rPr lang="en-US" sz="1600" dirty="0"/>
              <a:t>Weight of water (g) = Weight of wet sample - Weight of dry sample</a:t>
            </a:r>
          </a:p>
          <a:p>
            <a:pPr algn="just"/>
            <a:endParaRPr lang="en-US" sz="1600" dirty="0"/>
          </a:p>
          <a:p>
            <a:pPr algn="just"/>
            <a:r>
              <a:rPr lang="en-US" sz="1600" dirty="0"/>
              <a:t>Wet Unit Weight (g/cm³) = m/V = </a:t>
            </a:r>
            <a:r>
              <a:rPr lang="el-GR" sz="1600" dirty="0"/>
              <a:t>m/(π*D2/4)*Η, 1 </a:t>
            </a:r>
            <a:r>
              <a:rPr lang="el-GR" sz="1600" dirty="0" err="1"/>
              <a:t>gr</a:t>
            </a:r>
            <a:r>
              <a:rPr lang="el-GR" sz="1600" dirty="0"/>
              <a:t>/cm</a:t>
            </a:r>
            <a:r>
              <a:rPr lang="el-GR" sz="1600" baseline="30000" dirty="0"/>
              <a:t>3</a:t>
            </a:r>
            <a:r>
              <a:rPr lang="el-GR" sz="1600" dirty="0"/>
              <a:t> = 1 t/m</a:t>
            </a:r>
            <a:r>
              <a:rPr lang="el-GR" sz="1600" baseline="30000" dirty="0"/>
              <a:t>3</a:t>
            </a:r>
            <a:r>
              <a:rPr lang="en-US" sz="1600" dirty="0"/>
              <a:t>. To convert to t/m³, multiply numerator and denominator by </a:t>
            </a:r>
            <a:r>
              <a:rPr lang="el-GR" altLang="el-GR" sz="1600" dirty="0">
                <a:cs typeface="Arial" panose="020B0604020202020204" pitchFamily="34" charset="0"/>
              </a:rPr>
              <a:t> *10</a:t>
            </a:r>
            <a:r>
              <a:rPr lang="el-GR" altLang="el-GR" sz="1600" baseline="30000" dirty="0">
                <a:cs typeface="Arial" panose="020B0604020202020204" pitchFamily="34" charset="0"/>
              </a:rPr>
              <a:t>-</a:t>
            </a:r>
            <a:r>
              <a:rPr lang="en-US" altLang="el-GR" sz="1600" baseline="30000" dirty="0">
                <a:cs typeface="Arial" panose="020B0604020202020204" pitchFamily="34" charset="0"/>
              </a:rPr>
              <a:t>6</a:t>
            </a:r>
            <a:endParaRPr lang="el-GR" altLang="el-GR" sz="1600" baseline="30000" dirty="0">
              <a:cs typeface="Arial" panose="020B0604020202020204" pitchFamily="34" charset="0"/>
            </a:endParaRPr>
          </a:p>
          <a:p>
            <a:pPr algn="just"/>
            <a:endParaRPr lang="el-GR" sz="1600" dirty="0"/>
          </a:p>
        </p:txBody>
      </p:sp>
      <p:sp>
        <p:nvSpPr>
          <p:cNvPr id="5" name="TextBox 4">
            <a:extLst>
              <a:ext uri="{FF2B5EF4-FFF2-40B4-BE49-F238E27FC236}">
                <a16:creationId xmlns:a16="http://schemas.microsoft.com/office/drawing/2014/main" id="{9F53F251-B4A6-43F0-B190-0730DCC812E5}"/>
              </a:ext>
            </a:extLst>
          </p:cNvPr>
          <p:cNvSpPr txBox="1"/>
          <p:nvPr/>
        </p:nvSpPr>
        <p:spPr>
          <a:xfrm>
            <a:off x="838200" y="4385904"/>
            <a:ext cx="11102266" cy="2062103"/>
          </a:xfrm>
          <a:prstGeom prst="rect">
            <a:avLst/>
          </a:prstGeom>
          <a:noFill/>
        </p:spPr>
        <p:txBody>
          <a:bodyPr wrap="square" rtlCol="0">
            <a:spAutoFit/>
          </a:bodyPr>
          <a:lstStyle/>
          <a:p>
            <a:pPr algn="ctr"/>
            <a:r>
              <a:rPr lang="en-US" sz="1600" b="1" dirty="0">
                <a:solidFill>
                  <a:schemeClr val="accent2">
                    <a:lumMod val="75000"/>
                  </a:schemeClr>
                </a:solidFill>
              </a:rPr>
              <a:t>Calculation of Cohesion (c) and Angle of Internal Friction (Φ)</a:t>
            </a:r>
            <a:r>
              <a:rPr lang="el-GR" sz="1600" b="1" dirty="0">
                <a:solidFill>
                  <a:schemeClr val="accent2">
                    <a:lumMod val="75000"/>
                  </a:schemeClr>
                </a:solidFill>
              </a:rPr>
              <a:t>  </a:t>
            </a:r>
          </a:p>
          <a:p>
            <a:pPr algn="just"/>
            <a:endParaRPr lang="el-GR" sz="1600" dirty="0"/>
          </a:p>
          <a:p>
            <a:pPr algn="just"/>
            <a:r>
              <a:rPr lang="en-US" sz="1600" dirty="0"/>
              <a:t>Calculation of cohesion (c): Distance from the origin to the intersection of the failure envelope with the y-axis (y-intercept)</a:t>
            </a:r>
            <a:endParaRPr lang="el-GR" sz="1600" dirty="0"/>
          </a:p>
          <a:p>
            <a:pPr algn="just"/>
            <a:endParaRPr lang="el-GR" sz="1600" dirty="0"/>
          </a:p>
          <a:p>
            <a:pPr algn="just"/>
            <a:r>
              <a:rPr lang="en-US" sz="1600" dirty="0"/>
              <a:t>Calculation of the angle of internal friction: Slope of the failure envelope line, tangent of angle </a:t>
            </a:r>
            <a:r>
              <a:rPr lang="el-GR" sz="1600" dirty="0"/>
              <a:t>ω:</a:t>
            </a:r>
            <a:endParaRPr lang="en-US" sz="1600" dirty="0"/>
          </a:p>
          <a:p>
            <a:pPr marL="285750" indent="-285750" algn="just">
              <a:buFont typeface="Arial" panose="020B0604020202020204" pitchFamily="34" charset="0"/>
              <a:buChar char="•"/>
            </a:pPr>
            <a:r>
              <a:rPr lang="en-US" sz="1600" dirty="0"/>
              <a:t>tan</a:t>
            </a:r>
            <a:r>
              <a:rPr lang="el-GR" sz="1600" dirty="0"/>
              <a:t> ω</a:t>
            </a:r>
            <a:r>
              <a:rPr lang="en-US" sz="1600" dirty="0"/>
              <a:t> = opposite / adjacent</a:t>
            </a:r>
          </a:p>
          <a:p>
            <a:pPr marL="285750" indent="-285750" algn="just">
              <a:buFont typeface="Arial" panose="020B0604020202020204" pitchFamily="34" charset="0"/>
              <a:buChar char="•"/>
            </a:pPr>
            <a:r>
              <a:rPr lang="el-GR" sz="1600" dirty="0"/>
              <a:t>ω</a:t>
            </a:r>
            <a:r>
              <a:rPr lang="el-GR" sz="1600" baseline="30000" dirty="0"/>
              <a:t>0</a:t>
            </a:r>
            <a:r>
              <a:rPr lang="en-US" sz="1600" dirty="0"/>
              <a:t> = tan</a:t>
            </a:r>
            <a:r>
              <a:rPr lang="en-US" sz="1600" baseline="30000" dirty="0"/>
              <a:t>-1</a:t>
            </a:r>
            <a:r>
              <a:rPr lang="en-US" sz="1600" dirty="0"/>
              <a:t>(opposite / adjacent</a:t>
            </a:r>
            <a:r>
              <a:rPr lang="el-GR" sz="1600" dirty="0"/>
              <a:t>)</a:t>
            </a:r>
          </a:p>
          <a:p>
            <a:pPr algn="just"/>
            <a:endParaRPr lang="el-GR" sz="1600" dirty="0"/>
          </a:p>
        </p:txBody>
      </p:sp>
      <p:sp>
        <p:nvSpPr>
          <p:cNvPr id="6" name="TextBox 5">
            <a:extLst>
              <a:ext uri="{FF2B5EF4-FFF2-40B4-BE49-F238E27FC236}">
                <a16:creationId xmlns:a16="http://schemas.microsoft.com/office/drawing/2014/main" id="{3C787652-0A75-460B-963B-A2C6177340C2}"/>
              </a:ext>
            </a:extLst>
          </p:cNvPr>
          <p:cNvSpPr txBox="1"/>
          <p:nvPr/>
        </p:nvSpPr>
        <p:spPr>
          <a:xfrm>
            <a:off x="838200" y="3115391"/>
            <a:ext cx="11102266" cy="1077218"/>
          </a:xfrm>
          <a:prstGeom prst="rect">
            <a:avLst/>
          </a:prstGeom>
          <a:noFill/>
        </p:spPr>
        <p:txBody>
          <a:bodyPr wrap="square" rtlCol="0">
            <a:spAutoFit/>
          </a:bodyPr>
          <a:lstStyle/>
          <a:p>
            <a:pPr algn="ctr"/>
            <a:r>
              <a:rPr lang="en-US" sz="1600" b="1" dirty="0">
                <a:solidFill>
                  <a:schemeClr val="accent2">
                    <a:lumMod val="75000"/>
                  </a:schemeClr>
                </a:solidFill>
              </a:rPr>
              <a:t>Calculation of Shear Stress</a:t>
            </a:r>
            <a:endParaRPr lang="el-GR" sz="1600" b="1" dirty="0">
              <a:solidFill>
                <a:schemeClr val="accent2">
                  <a:lumMod val="75000"/>
                </a:schemeClr>
              </a:solidFill>
            </a:endParaRPr>
          </a:p>
          <a:p>
            <a:pPr algn="ctr"/>
            <a:endParaRPr lang="el-GR" sz="1600" dirty="0"/>
          </a:p>
          <a:p>
            <a:pPr algn="just"/>
            <a:r>
              <a:rPr lang="en-US" sz="1600" dirty="0"/>
              <a:t> We calculate the Shear Stress using the formula: Ring Constant * Ring Reading (kPa)</a:t>
            </a:r>
            <a:endParaRPr lang="el-GR" sz="1600" dirty="0"/>
          </a:p>
          <a:p>
            <a:pPr algn="just"/>
            <a:endParaRPr lang="el-GR" sz="1600" dirty="0"/>
          </a:p>
        </p:txBody>
      </p:sp>
      <p:pic>
        <p:nvPicPr>
          <p:cNvPr id="3" name="Εικόνα 2"/>
          <p:cNvPicPr>
            <a:picLocks noChangeAspect="1"/>
          </p:cNvPicPr>
          <p:nvPr/>
        </p:nvPicPr>
        <p:blipFill>
          <a:blip r:embed="rId2"/>
          <a:stretch>
            <a:fillRect/>
          </a:stretch>
        </p:blipFill>
        <p:spPr>
          <a:xfrm>
            <a:off x="59562" y="58132"/>
            <a:ext cx="981541" cy="957155"/>
          </a:xfrm>
          <a:prstGeom prst="rect">
            <a:avLst/>
          </a:prstGeom>
        </p:spPr>
      </p:pic>
    </p:spTree>
    <p:extLst>
      <p:ext uri="{BB962C8B-B14F-4D97-AF65-F5344CB8AC3E}">
        <p14:creationId xmlns:p14="http://schemas.microsoft.com/office/powerpoint/2010/main" val="343968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D74B51-52B2-4FBE-B4BF-229D08A5F881}"/>
              </a:ext>
            </a:extLst>
          </p:cNvPr>
          <p:cNvSpPr>
            <a:spLocks noGrp="1"/>
          </p:cNvSpPr>
          <p:nvPr>
            <p:ph type="title"/>
          </p:nvPr>
        </p:nvSpPr>
        <p:spPr>
          <a:xfrm>
            <a:off x="838200" y="4298"/>
            <a:ext cx="10515600" cy="1019792"/>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PURPOSE OF THE LABORATORY UNIT</a:t>
            </a:r>
            <a:endParaRPr lang="el-GR" sz="3600" dirty="0"/>
          </a:p>
        </p:txBody>
      </p:sp>
      <p:sp>
        <p:nvSpPr>
          <p:cNvPr id="3" name="Θέση περιεχομένου 2">
            <a:extLst>
              <a:ext uri="{FF2B5EF4-FFF2-40B4-BE49-F238E27FC236}">
                <a16:creationId xmlns:a16="http://schemas.microsoft.com/office/drawing/2014/main" id="{7F9AED0E-8164-4BF0-9249-BC9118E3F5D8}"/>
              </a:ext>
            </a:extLst>
          </p:cNvPr>
          <p:cNvSpPr>
            <a:spLocks noGrp="1"/>
          </p:cNvSpPr>
          <p:nvPr>
            <p:ph idx="1"/>
          </p:nvPr>
        </p:nvSpPr>
        <p:spPr>
          <a:xfrm>
            <a:off x="838200" y="1340530"/>
            <a:ext cx="10515600" cy="4351338"/>
          </a:xfrm>
        </p:spPr>
        <p:txBody>
          <a:bodyPr>
            <a:normAutofit/>
          </a:bodyPr>
          <a:lstStyle/>
          <a:p>
            <a:r>
              <a:rPr lang="en-US" sz="2400" dirty="0"/>
              <a:t>Description of the main laboratory tests for determining the mechanical properties of soils</a:t>
            </a:r>
            <a:endParaRPr lang="el-GR" sz="2400" dirty="0"/>
          </a:p>
          <a:p>
            <a:endParaRPr lang="el-GR" sz="2400" dirty="0"/>
          </a:p>
          <a:p>
            <a:r>
              <a:rPr lang="en-US" sz="2400" dirty="0"/>
              <a:t>Calculation of soil shear strength</a:t>
            </a:r>
            <a:endParaRPr lang="el-GR" sz="2400" dirty="0"/>
          </a:p>
          <a:p>
            <a:endParaRPr lang="el-GR" sz="2400" dirty="0"/>
          </a:p>
          <a:p>
            <a:r>
              <a:rPr lang="en-US" sz="2400" dirty="0"/>
              <a:t>Understanding the Mohr-Coulomb failure criterion</a:t>
            </a:r>
            <a:endParaRPr lang="el-GR" sz="2400" dirty="0"/>
          </a:p>
          <a:p>
            <a:pPr marL="0" indent="0">
              <a:buNone/>
            </a:pPr>
            <a:endParaRPr lang="el-GR" sz="2400" dirty="0"/>
          </a:p>
          <a:p>
            <a:r>
              <a:rPr lang="en-US" sz="2400" dirty="0"/>
              <a:t>Basic parameters of soil shear strength: cohesion (c) and Friction angle (</a:t>
            </a:r>
            <a:r>
              <a:rPr lang="el-GR" sz="2400" dirty="0"/>
              <a:t>φ</a:t>
            </a:r>
            <a:r>
              <a:rPr lang="en-US" sz="2400" dirty="0"/>
              <a:t>)</a:t>
            </a:r>
            <a:endParaRPr lang="el-GR" sz="2400" dirty="0"/>
          </a:p>
          <a:p>
            <a:pPr marL="0" indent="0">
              <a:buNone/>
            </a:pPr>
            <a:endParaRPr lang="el-GR" sz="2400" dirty="0"/>
          </a:p>
        </p:txBody>
      </p:sp>
      <p:pic>
        <p:nvPicPr>
          <p:cNvPr id="5" name="Εικόνα 4"/>
          <p:cNvPicPr>
            <a:picLocks noChangeAspect="1"/>
          </p:cNvPicPr>
          <p:nvPr/>
        </p:nvPicPr>
        <p:blipFill>
          <a:blip r:embed="rId2"/>
          <a:stretch>
            <a:fillRect/>
          </a:stretch>
        </p:blipFill>
        <p:spPr>
          <a:xfrm>
            <a:off x="186563" y="66935"/>
            <a:ext cx="981541" cy="957155"/>
          </a:xfrm>
          <a:prstGeom prst="rect">
            <a:avLst/>
          </a:prstGeom>
        </p:spPr>
      </p:pic>
    </p:spTree>
    <p:extLst>
      <p:ext uri="{BB962C8B-B14F-4D97-AF65-F5344CB8AC3E}">
        <p14:creationId xmlns:p14="http://schemas.microsoft.com/office/powerpoint/2010/main" val="143843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7E00790-161F-4591-B79B-73B957D9A452}"/>
              </a:ext>
            </a:extLst>
          </p:cNvPr>
          <p:cNvPicPr>
            <a:picLocks noChangeAspect="1" noChangeArrowheads="1"/>
          </p:cNvPicPr>
          <p:nvPr/>
        </p:nvPicPr>
        <p:blipFill>
          <a:blip r:embed="rId2" cstate="print"/>
          <a:srcRect/>
          <a:stretch>
            <a:fillRect/>
          </a:stretch>
        </p:blipFill>
        <p:spPr bwMode="auto">
          <a:xfrm>
            <a:off x="5051912" y="2677202"/>
            <a:ext cx="3424287" cy="3086529"/>
          </a:xfrm>
          <a:prstGeom prst="rect">
            <a:avLst/>
          </a:prstGeom>
          <a:noFill/>
          <a:ln w="9525">
            <a:noFill/>
            <a:miter lim="800000"/>
            <a:headEnd/>
            <a:tailEnd/>
          </a:ln>
          <a:effectLst/>
        </p:spPr>
      </p:pic>
      <p:sp>
        <p:nvSpPr>
          <p:cNvPr id="2" name="Τίτλος 1">
            <a:extLst>
              <a:ext uri="{FF2B5EF4-FFF2-40B4-BE49-F238E27FC236}">
                <a16:creationId xmlns:a16="http://schemas.microsoft.com/office/drawing/2014/main" id="{99E6994B-27E1-4397-8038-2B4FE6E5D45B}"/>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SHEAR STRENGTH OF SOILS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3" name="Θέση περιεχομένου 2">
            <a:extLst>
              <a:ext uri="{FF2B5EF4-FFF2-40B4-BE49-F238E27FC236}">
                <a16:creationId xmlns:a16="http://schemas.microsoft.com/office/drawing/2014/main" id="{E10E611D-F3A4-4A5D-A735-EEAF92026DDA}"/>
              </a:ext>
            </a:extLst>
          </p:cNvPr>
          <p:cNvSpPr>
            <a:spLocks noGrp="1"/>
          </p:cNvSpPr>
          <p:nvPr>
            <p:ph idx="1"/>
          </p:nvPr>
        </p:nvSpPr>
        <p:spPr>
          <a:xfrm>
            <a:off x="1013616" y="681037"/>
            <a:ext cx="10340183" cy="4951845"/>
          </a:xfrm>
        </p:spPr>
        <p:txBody>
          <a:bodyPr>
            <a:normAutofit/>
          </a:bodyPr>
          <a:lstStyle/>
          <a:p>
            <a:pPr marL="0" indent="0">
              <a:buNone/>
            </a:pPr>
            <a:r>
              <a:rPr lang="en-US" sz="1800" b="1" dirty="0">
                <a:solidFill>
                  <a:schemeClr val="accent2">
                    <a:lumMod val="50000"/>
                  </a:schemeClr>
                </a:solidFill>
              </a:rPr>
              <a:t>Why do we calculate the shear strength of soils?</a:t>
            </a:r>
            <a:endParaRPr lang="el-GR" sz="1800" b="1" dirty="0">
              <a:solidFill>
                <a:schemeClr val="accent2">
                  <a:lumMod val="50000"/>
                </a:schemeClr>
              </a:solidFill>
            </a:endParaRPr>
          </a:p>
          <a:p>
            <a:pPr marL="0" indent="0" algn="just">
              <a:buNone/>
            </a:pPr>
            <a:r>
              <a:rPr lang="en-US" sz="1800" dirty="0"/>
              <a:t>The shear strength of soils is considered their most fundamental characteristic, as it forms the basis for solving crucial problems related to slope stability and the bearing capacity of the foundation soil (</a:t>
            </a:r>
            <a:r>
              <a:rPr lang="en-US" sz="1800" dirty="0" err="1"/>
              <a:t>Koukis</a:t>
            </a:r>
            <a:r>
              <a:rPr lang="en-US" sz="1800" dirty="0"/>
              <a:t> &amp; </a:t>
            </a:r>
            <a:r>
              <a:rPr lang="en-US" sz="1800" dirty="0" err="1"/>
              <a:t>Sabatakakis</a:t>
            </a:r>
            <a:r>
              <a:rPr lang="en-US" sz="1800" dirty="0"/>
              <a:t> 2002).</a:t>
            </a:r>
            <a:endParaRPr lang="el-GR" sz="1800" dirty="0"/>
          </a:p>
        </p:txBody>
      </p:sp>
      <p:sp>
        <p:nvSpPr>
          <p:cNvPr id="5" name="Θέση περιεχομένου 2">
            <a:extLst>
              <a:ext uri="{FF2B5EF4-FFF2-40B4-BE49-F238E27FC236}">
                <a16:creationId xmlns:a16="http://schemas.microsoft.com/office/drawing/2014/main" id="{A718DDB1-9616-4C56-A9B1-E5FE74A041D4}"/>
              </a:ext>
            </a:extLst>
          </p:cNvPr>
          <p:cNvSpPr txBox="1">
            <a:spLocks/>
          </p:cNvSpPr>
          <p:nvPr/>
        </p:nvSpPr>
        <p:spPr>
          <a:xfrm>
            <a:off x="905522" y="1946938"/>
            <a:ext cx="10448278" cy="4911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lumMod val="50000"/>
                  </a:schemeClr>
                </a:solidFill>
              </a:rPr>
              <a:t>How do we calculate the shear strength of soils?</a:t>
            </a:r>
          </a:p>
          <a:p>
            <a:r>
              <a:rPr lang="en-US" sz="1800" dirty="0"/>
              <a:t>Unconfined Compression Test</a:t>
            </a:r>
          </a:p>
          <a:p>
            <a:r>
              <a:rPr lang="en-US" sz="1800" dirty="0"/>
              <a:t>Direct Shear Test</a:t>
            </a:r>
          </a:p>
          <a:p>
            <a:r>
              <a:rPr lang="en-US" sz="1800" dirty="0">
                <a:solidFill>
                  <a:srgbClr val="FF0000"/>
                </a:solidFill>
              </a:rPr>
              <a:t>Triaxial Compression Test</a:t>
            </a:r>
          </a:p>
          <a:p>
            <a:endParaRPr lang="el-GR" sz="1800" dirty="0">
              <a:solidFill>
                <a:srgbClr val="FF0000"/>
              </a:solidFill>
            </a:endParaRPr>
          </a:p>
          <a:p>
            <a:pPr marL="0" indent="0">
              <a:buNone/>
            </a:pPr>
            <a:endParaRPr lang="el-GR" sz="1800" dirty="0"/>
          </a:p>
          <a:p>
            <a:endParaRPr lang="el-GR" sz="1800" dirty="0"/>
          </a:p>
        </p:txBody>
      </p:sp>
      <p:sp>
        <p:nvSpPr>
          <p:cNvPr id="8" name="5 - TextBox">
            <a:extLst>
              <a:ext uri="{FF2B5EF4-FFF2-40B4-BE49-F238E27FC236}">
                <a16:creationId xmlns:a16="http://schemas.microsoft.com/office/drawing/2014/main" id="{A0887154-96D3-4864-8FE5-8B6BD7B170D5}"/>
              </a:ext>
            </a:extLst>
          </p:cNvPr>
          <p:cNvSpPr txBox="1"/>
          <p:nvPr/>
        </p:nvSpPr>
        <p:spPr>
          <a:xfrm>
            <a:off x="2951011" y="5794301"/>
            <a:ext cx="7626087" cy="771430"/>
          </a:xfrm>
          <a:prstGeom prst="rect">
            <a:avLst/>
          </a:prstGeom>
        </p:spPr>
        <p:txBody>
          <a:bodyPr vert="horz" wrap="square" lIns="91440" tIns="45720" rIns="91440" bIns="45720" rtlCol="0" anchor="ctr">
            <a:noAutofit/>
          </a:bodyPr>
          <a:lstStyle/>
          <a:p>
            <a:pPr algn="just"/>
            <a:r>
              <a:rPr lang="en-US" b="1" dirty="0"/>
              <a:t>Figure 3: </a:t>
            </a:r>
            <a:r>
              <a:rPr lang="en-US" dirty="0">
                <a:solidFill>
                  <a:srgbClr val="FF0000"/>
                </a:solidFill>
              </a:rPr>
              <a:t>Triaxial loading test </a:t>
            </a:r>
            <a:r>
              <a:rPr lang="en-US" dirty="0"/>
              <a:t>(from </a:t>
            </a:r>
            <a:r>
              <a:rPr lang="en-US" dirty="0" err="1"/>
              <a:t>Koukis</a:t>
            </a:r>
            <a:r>
              <a:rPr lang="en-US" dirty="0"/>
              <a:t> &amp; </a:t>
            </a:r>
            <a:r>
              <a:rPr lang="en-US" dirty="0" err="1"/>
              <a:t>Sabatakakis</a:t>
            </a:r>
            <a:r>
              <a:rPr lang="en-US" dirty="0"/>
              <a:t> 2002)</a:t>
            </a:r>
            <a:endParaRPr lang="el-GR" dirty="0"/>
          </a:p>
        </p:txBody>
      </p:sp>
      <p:pic>
        <p:nvPicPr>
          <p:cNvPr id="13" name="Εικόνα 12"/>
          <p:cNvPicPr>
            <a:picLocks noChangeAspect="1"/>
          </p:cNvPicPr>
          <p:nvPr/>
        </p:nvPicPr>
        <p:blipFill>
          <a:blip r:embed="rId3"/>
          <a:stretch>
            <a:fillRect/>
          </a:stretch>
        </p:blipFill>
        <p:spPr>
          <a:xfrm>
            <a:off x="32076" y="18010"/>
            <a:ext cx="981541" cy="957155"/>
          </a:xfrm>
          <a:prstGeom prst="rect">
            <a:avLst/>
          </a:prstGeom>
        </p:spPr>
      </p:pic>
    </p:spTree>
    <p:extLst>
      <p:ext uri="{BB962C8B-B14F-4D97-AF65-F5344CB8AC3E}">
        <p14:creationId xmlns:p14="http://schemas.microsoft.com/office/powerpoint/2010/main" val="113358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C585EE43-876B-4513-B6C7-AEDF98421792}"/>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TRIAXIAL COMPRESSION TEST</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7CDF5B78-EF09-475E-AB16-B718DFD1F892}"/>
              </a:ext>
            </a:extLst>
          </p:cNvPr>
          <p:cNvSpPr txBox="1"/>
          <p:nvPr/>
        </p:nvSpPr>
        <p:spPr>
          <a:xfrm>
            <a:off x="3572751" y="798718"/>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Scope</a:t>
            </a:r>
            <a:endParaRPr lang="el-GR" sz="2800" dirty="0">
              <a:solidFill>
                <a:schemeClr val="accent2">
                  <a:lumMod val="50000"/>
                </a:schemeClr>
              </a:solidFill>
            </a:endParaRPr>
          </a:p>
        </p:txBody>
      </p:sp>
      <p:sp>
        <p:nvSpPr>
          <p:cNvPr id="6" name="TextBox 5">
            <a:extLst>
              <a:ext uri="{FF2B5EF4-FFF2-40B4-BE49-F238E27FC236}">
                <a16:creationId xmlns:a16="http://schemas.microsoft.com/office/drawing/2014/main" id="{47DB19FB-C74E-4227-83AA-885B337A792D}"/>
              </a:ext>
            </a:extLst>
          </p:cNvPr>
          <p:cNvSpPr txBox="1"/>
          <p:nvPr/>
        </p:nvSpPr>
        <p:spPr>
          <a:xfrm>
            <a:off x="1393794" y="1557291"/>
            <a:ext cx="9960006" cy="830997"/>
          </a:xfrm>
          <a:prstGeom prst="rect">
            <a:avLst/>
          </a:prstGeom>
          <a:noFill/>
        </p:spPr>
        <p:txBody>
          <a:bodyPr wrap="square" rtlCol="0">
            <a:spAutoFit/>
          </a:bodyPr>
          <a:lstStyle/>
          <a:p>
            <a:pPr algn="just"/>
            <a:r>
              <a:rPr lang="en-US" sz="2400" dirty="0"/>
              <a:t>Calculation and determination of the basic shear strength parameters of a soil sample: cohesion (c) and angle of internal friction (φ)</a:t>
            </a:r>
            <a:endParaRPr lang="el-GR" sz="2400" dirty="0"/>
          </a:p>
        </p:txBody>
      </p:sp>
      <p:sp>
        <p:nvSpPr>
          <p:cNvPr id="7" name="TextBox 6">
            <a:extLst>
              <a:ext uri="{FF2B5EF4-FFF2-40B4-BE49-F238E27FC236}">
                <a16:creationId xmlns:a16="http://schemas.microsoft.com/office/drawing/2014/main" id="{9DCAC0F4-51BD-4EAC-8D29-631C7770A051}"/>
              </a:ext>
            </a:extLst>
          </p:cNvPr>
          <p:cNvSpPr txBox="1"/>
          <p:nvPr/>
        </p:nvSpPr>
        <p:spPr>
          <a:xfrm>
            <a:off x="3657600" y="2632247"/>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Equipment</a:t>
            </a:r>
            <a:endParaRPr lang="el-GR" sz="2800" dirty="0">
              <a:solidFill>
                <a:schemeClr val="accent2">
                  <a:lumMod val="50000"/>
                </a:schemeClr>
              </a:solidFill>
            </a:endParaRPr>
          </a:p>
        </p:txBody>
      </p:sp>
      <p:pic>
        <p:nvPicPr>
          <p:cNvPr id="9" name="Picture 2" descr="hot mixture">
            <a:extLst>
              <a:ext uri="{FF2B5EF4-FFF2-40B4-BE49-F238E27FC236}">
                <a16:creationId xmlns:a16="http://schemas.microsoft.com/office/drawing/2014/main" id="{DD0141B4-E8E0-4286-84D8-5F4B084CBA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6" r="1935"/>
          <a:stretch/>
        </p:blipFill>
        <p:spPr bwMode="auto">
          <a:xfrm>
            <a:off x="30496" y="3770676"/>
            <a:ext cx="2451885" cy="21622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C4A59F-D4A5-4339-9321-2B2DDE751ED7}"/>
              </a:ext>
            </a:extLst>
          </p:cNvPr>
          <p:cNvSpPr txBox="1"/>
          <p:nvPr/>
        </p:nvSpPr>
        <p:spPr>
          <a:xfrm>
            <a:off x="59846" y="5975766"/>
            <a:ext cx="2162419"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 0.1%)</a:t>
            </a:r>
          </a:p>
        </p:txBody>
      </p:sp>
      <p:pic>
        <p:nvPicPr>
          <p:cNvPr id="11" name="Εικόνα 10">
            <a:extLst>
              <a:ext uri="{FF2B5EF4-FFF2-40B4-BE49-F238E27FC236}">
                <a16:creationId xmlns:a16="http://schemas.microsoft.com/office/drawing/2014/main" id="{2A7D93C7-8ED8-4665-B8D4-5862D8AA3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482382" y="3808589"/>
            <a:ext cx="2964816" cy="2309206"/>
          </a:xfrm>
          <a:prstGeom prst="rect">
            <a:avLst/>
          </a:prstGeom>
        </p:spPr>
      </p:pic>
      <p:sp>
        <p:nvSpPr>
          <p:cNvPr id="12" name="TextBox 11">
            <a:extLst>
              <a:ext uri="{FF2B5EF4-FFF2-40B4-BE49-F238E27FC236}">
                <a16:creationId xmlns:a16="http://schemas.microsoft.com/office/drawing/2014/main" id="{D7661EA7-7E29-4519-B517-3BF0029C558E}"/>
              </a:ext>
            </a:extLst>
          </p:cNvPr>
          <p:cNvSpPr txBox="1"/>
          <p:nvPr/>
        </p:nvSpPr>
        <p:spPr>
          <a:xfrm>
            <a:off x="2974542" y="6206428"/>
            <a:ext cx="216241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l-GR" b="1" dirty="0">
                <a:solidFill>
                  <a:prstClr val="black"/>
                </a:solidFill>
                <a:latin typeface="Arial" panose="020B0604020202020204" pitchFamily="34" charset="0"/>
                <a:cs typeface="Arial" panose="020B0604020202020204" pitchFamily="34" charset="0"/>
              </a:rPr>
              <a:t>Caliper</a:t>
            </a: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5059" y="3812889"/>
            <a:ext cx="3037242" cy="2277932"/>
          </a:xfrm>
          <a:prstGeom prst="rect">
            <a:avLst/>
          </a:prstGeom>
        </p:spPr>
      </p:pic>
      <p:sp>
        <p:nvSpPr>
          <p:cNvPr id="13" name="TextBox 12">
            <a:extLst>
              <a:ext uri="{FF2B5EF4-FFF2-40B4-BE49-F238E27FC236}">
                <a16:creationId xmlns:a16="http://schemas.microsoft.com/office/drawing/2014/main" id="{829DC9AE-DB7D-4232-96F7-9252B81B25F0}"/>
              </a:ext>
            </a:extLst>
          </p:cNvPr>
          <p:cNvSpPr txBox="1"/>
          <p:nvPr/>
        </p:nvSpPr>
        <p:spPr>
          <a:xfrm>
            <a:off x="8792941" y="6294317"/>
            <a:ext cx="3399059" cy="33855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Triaxial Loading Device</a:t>
            </a:r>
            <a:endParaRPr kumimoji="0" lang="el-GR" alt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126" y="3808589"/>
            <a:ext cx="2939887" cy="2510116"/>
          </a:xfrm>
          <a:prstGeom prst="rect">
            <a:avLst/>
          </a:prstGeom>
        </p:spPr>
      </p:pic>
      <p:sp>
        <p:nvSpPr>
          <p:cNvPr id="15" name="TextBox 14">
            <a:extLst>
              <a:ext uri="{FF2B5EF4-FFF2-40B4-BE49-F238E27FC236}">
                <a16:creationId xmlns:a16="http://schemas.microsoft.com/office/drawing/2014/main" id="{829DC9AE-DB7D-4232-96F7-9252B81B25F0}"/>
              </a:ext>
            </a:extLst>
          </p:cNvPr>
          <p:cNvSpPr txBox="1"/>
          <p:nvPr/>
        </p:nvSpPr>
        <p:spPr>
          <a:xfrm>
            <a:off x="5889239" y="6294317"/>
            <a:ext cx="2700774" cy="33855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l-GR" sz="1600" b="1" dirty="0">
                <a:solidFill>
                  <a:prstClr val="black"/>
                </a:solidFill>
                <a:latin typeface="Arial" panose="020B0604020202020204" pitchFamily="34" charset="0"/>
                <a:cs typeface="Arial" panose="020B0604020202020204" pitchFamily="34" charset="0"/>
              </a:rPr>
              <a:t>Equipment</a:t>
            </a:r>
            <a:endParaRPr kumimoji="0" lang="el-GR" altLang="el-GR"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Box 15"/>
          <p:cNvSpPr txBox="1"/>
          <p:nvPr/>
        </p:nvSpPr>
        <p:spPr>
          <a:xfrm>
            <a:off x="6941652" y="5979295"/>
            <a:ext cx="1129553" cy="276999"/>
          </a:xfrm>
          <a:prstGeom prst="rect">
            <a:avLst/>
          </a:prstGeom>
          <a:noFill/>
        </p:spPr>
        <p:txBody>
          <a:bodyPr wrap="square" rtlCol="0">
            <a:spAutoFit/>
          </a:bodyPr>
          <a:lstStyle/>
          <a:p>
            <a:r>
              <a:rPr lang="el-GR" sz="1200" b="1" dirty="0"/>
              <a:t>Από </a:t>
            </a:r>
            <a:r>
              <a:rPr lang="en-US" sz="1200" b="1" dirty="0"/>
              <a:t>VJ Tech</a:t>
            </a:r>
            <a:endParaRPr lang="el-GR" sz="1200" b="1" dirty="0"/>
          </a:p>
        </p:txBody>
      </p:sp>
      <p:pic>
        <p:nvPicPr>
          <p:cNvPr id="3" name="Εικόνα 2"/>
          <p:cNvPicPr>
            <a:picLocks noChangeAspect="1"/>
          </p:cNvPicPr>
          <p:nvPr/>
        </p:nvPicPr>
        <p:blipFill>
          <a:blip r:embed="rId6"/>
          <a:stretch>
            <a:fillRect/>
          </a:stretch>
        </p:blipFill>
        <p:spPr>
          <a:xfrm>
            <a:off x="30496" y="94567"/>
            <a:ext cx="981541" cy="957155"/>
          </a:xfrm>
          <a:prstGeom prst="rect">
            <a:avLst/>
          </a:prstGeom>
        </p:spPr>
      </p:pic>
    </p:spTree>
    <p:extLst>
      <p:ext uri="{BB962C8B-B14F-4D97-AF65-F5344CB8AC3E}">
        <p14:creationId xmlns:p14="http://schemas.microsoft.com/office/powerpoint/2010/main" val="284963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854002B-C3AC-4FE9-A8BE-B3C79F4C27EC}"/>
              </a:ext>
            </a:extLst>
          </p:cNvPr>
          <p:cNvSpPr>
            <a:spLocks noGrp="1"/>
          </p:cNvSpPr>
          <p:nvPr>
            <p:ph idx="1"/>
          </p:nvPr>
        </p:nvSpPr>
        <p:spPr>
          <a:xfrm>
            <a:off x="325514" y="1248344"/>
            <a:ext cx="11774749" cy="3101097"/>
          </a:xfrm>
        </p:spPr>
        <p:txBody>
          <a:bodyPr>
            <a:normAutofit/>
          </a:bodyPr>
          <a:lstStyle/>
          <a:p>
            <a:pPr marL="0" indent="0" algn="just">
              <a:buNone/>
            </a:pPr>
            <a:r>
              <a:rPr lang="en-US" sz="1400" b="1" dirty="0"/>
              <a:t>Test execution steps (Unconsolidated Undrained test - UU):</a:t>
            </a:r>
            <a:endParaRPr lang="el-GR" sz="1400" b="1" dirty="0"/>
          </a:p>
          <a:p>
            <a:pPr marL="342900" indent="-342900" algn="just">
              <a:buFont typeface="+mj-lt"/>
              <a:buAutoNum type="arabicPeriod"/>
            </a:pPr>
            <a:r>
              <a:rPr lang="en-US" sz="1400" dirty="0"/>
              <a:t>Cylindrical specimen from a primarily undisturbed soil sample with a diameter-to-height ratio of 1:2 to 1:3.</a:t>
            </a:r>
            <a:endParaRPr lang="el-GR" sz="1400" dirty="0"/>
          </a:p>
          <a:p>
            <a:pPr marL="342900" indent="-342900" algn="just">
              <a:buFont typeface="+mj-lt"/>
              <a:buAutoNum type="arabicPeriod"/>
            </a:pPr>
            <a:r>
              <a:rPr lang="en-US" sz="1400" dirty="0"/>
              <a:t>Placement of the specimen in the triaxial loading apparatus.</a:t>
            </a:r>
            <a:endParaRPr lang="el-GR" sz="1400" dirty="0"/>
          </a:p>
          <a:p>
            <a:pPr marL="342900" indent="-342900" algn="just">
              <a:buFont typeface="+mj-lt"/>
              <a:buAutoNum type="arabicPeriod"/>
            </a:pPr>
            <a:r>
              <a:rPr lang="en-US" sz="1400" dirty="0"/>
              <a:t>Installation of the elastic membrane and saturation of the specimen within the cell.</a:t>
            </a:r>
            <a:endParaRPr lang="el-GR" sz="1400" dirty="0"/>
          </a:p>
          <a:p>
            <a:pPr marL="342900" indent="-342900" algn="just">
              <a:buFont typeface="+mj-lt"/>
              <a:buAutoNum type="arabicPeriod"/>
            </a:pPr>
            <a:r>
              <a:rPr lang="en-US" sz="1400" dirty="0"/>
              <a:t>Application of constant confining pressure (σ3 axis) and varying axial load (σ1 axis) to the specimen.</a:t>
            </a:r>
            <a:endParaRPr lang="el-GR" sz="1400" dirty="0"/>
          </a:p>
          <a:p>
            <a:pPr marL="342900" indent="-342900" algn="just">
              <a:buFont typeface="+mj-lt"/>
              <a:buAutoNum type="arabicPeriod"/>
            </a:pPr>
            <a:r>
              <a:rPr lang="en-US" sz="1400" dirty="0"/>
              <a:t>Recording the variation of soil strength (deviator stress σ1-σ3) in relation to the normal-axial stress.</a:t>
            </a:r>
            <a:endParaRPr lang="el-GR" sz="1400" dirty="0"/>
          </a:p>
          <a:p>
            <a:pPr marL="342900" indent="-342900" algn="just">
              <a:buFont typeface="+mj-lt"/>
              <a:buAutoNum type="arabicPeriod"/>
            </a:pPr>
            <a:r>
              <a:rPr lang="en-US" sz="1400" dirty="0"/>
              <a:t>The test stops when a decrease in load is observed with increasing strain, or when the strain reaches 20%.</a:t>
            </a:r>
            <a:endParaRPr lang="el-GR" sz="1400" dirty="0"/>
          </a:p>
          <a:p>
            <a:pPr marL="342900" indent="-342900" algn="just">
              <a:buFont typeface="+mj-lt"/>
              <a:buAutoNum type="arabicPeriod"/>
            </a:pPr>
            <a:r>
              <a:rPr lang="en-US" sz="1400" dirty="0"/>
              <a:t>The test is repeated on similar specimens (at least 3) from the same soil for different confining pressures (σ3).</a:t>
            </a:r>
            <a:endParaRPr lang="el-GR" sz="1400" dirty="0"/>
          </a:p>
        </p:txBody>
      </p:sp>
      <p:sp>
        <p:nvSpPr>
          <p:cNvPr id="4" name="Τίτλος 1">
            <a:extLst>
              <a:ext uri="{FF2B5EF4-FFF2-40B4-BE49-F238E27FC236}">
                <a16:creationId xmlns:a16="http://schemas.microsoft.com/office/drawing/2014/main" id="{1DA7F71A-D940-4D10-BA72-AFA3AFBDFA26}"/>
              </a:ext>
            </a:extLst>
          </p:cNvPr>
          <p:cNvSpPr>
            <a:spLocks noGrp="1"/>
          </p:cNvSpPr>
          <p:nvPr>
            <p:ph type="title"/>
          </p:nvPr>
        </p:nvSpPr>
        <p:spPr>
          <a:xfrm>
            <a:off x="1049570" y="0"/>
            <a:ext cx="1030423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TRIAXIAL LOADING TEST METHODOLOGY (UU)</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D2105B3-DDCD-41A7-BA61-2F3FBBECCFB2}"/>
              </a:ext>
            </a:extLst>
          </p:cNvPr>
          <p:cNvSpPr txBox="1"/>
          <p:nvPr/>
        </p:nvSpPr>
        <p:spPr>
          <a:xfrm>
            <a:off x="325514" y="4992550"/>
            <a:ext cx="7936636" cy="1169551"/>
          </a:xfrm>
          <a:prstGeom prst="rect">
            <a:avLst/>
          </a:prstGeom>
          <a:noFill/>
          <a:ln w="38100">
            <a:solidFill>
              <a:srgbClr val="FF0000"/>
            </a:solidFill>
            <a:prstDash val="lgDash"/>
          </a:ln>
        </p:spPr>
        <p:txBody>
          <a:bodyPr wrap="square" rtlCol="0">
            <a:spAutoFit/>
          </a:bodyPr>
          <a:lstStyle/>
          <a:p>
            <a:pPr algn="just"/>
            <a:r>
              <a:rPr lang="en-US" sz="1400" dirty="0"/>
              <a:t>The results of the triaxial loading test are presented using the deviator stress $</a:t>
            </a:r>
            <a:r>
              <a:rPr lang="el-GR" sz="1400" dirty="0"/>
              <a:t>σ_1-σ_3$ (</a:t>
            </a:r>
            <a:r>
              <a:rPr lang="en-US" sz="1400" dirty="0"/>
              <a:t>kPa) vs. strain (%) diagram and the maximum shear stress (kPa) vs. normal stress (kPa) diagram (Mohr-Coulomb circles)</a:t>
            </a:r>
            <a:r>
              <a:rPr lang="el-GR" sz="1400" dirty="0"/>
              <a:t>.</a:t>
            </a:r>
          </a:p>
          <a:p>
            <a:pPr algn="just"/>
            <a:endParaRPr lang="el-GR" sz="1400" dirty="0"/>
          </a:p>
          <a:p>
            <a:pPr algn="just"/>
            <a:r>
              <a:rPr lang="en-US" sz="1400" dirty="0"/>
              <a:t>Finally, the values of the shear strength parameters are presented: cohesion (c) and angle of internal friction (Φ).</a:t>
            </a:r>
            <a:endParaRPr lang="el-GR" sz="1400" dirty="0"/>
          </a:p>
        </p:txBody>
      </p:sp>
      <p:sp>
        <p:nvSpPr>
          <p:cNvPr id="5" name="Βέλος: Κάτω 4">
            <a:extLst>
              <a:ext uri="{FF2B5EF4-FFF2-40B4-BE49-F238E27FC236}">
                <a16:creationId xmlns:a16="http://schemas.microsoft.com/office/drawing/2014/main" id="{4AA35B6E-44BD-4AB9-987F-CFF3E52D5FBD}"/>
              </a:ext>
            </a:extLst>
          </p:cNvPr>
          <p:cNvSpPr/>
          <p:nvPr/>
        </p:nvSpPr>
        <p:spPr>
          <a:xfrm>
            <a:off x="3400148" y="3994954"/>
            <a:ext cx="639192" cy="78123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461" y="3994954"/>
            <a:ext cx="3707802" cy="2780852"/>
          </a:xfrm>
          <a:prstGeom prst="rect">
            <a:avLst/>
          </a:prstGeom>
        </p:spPr>
      </p:pic>
      <p:pic>
        <p:nvPicPr>
          <p:cNvPr id="8" name="Εικόνα 7"/>
          <p:cNvPicPr>
            <a:picLocks noChangeAspect="1"/>
          </p:cNvPicPr>
          <p:nvPr/>
        </p:nvPicPr>
        <p:blipFill>
          <a:blip r:embed="rId3"/>
          <a:stretch>
            <a:fillRect/>
          </a:stretch>
        </p:blipFill>
        <p:spPr>
          <a:xfrm>
            <a:off x="68029" y="97013"/>
            <a:ext cx="981541" cy="957155"/>
          </a:xfrm>
          <a:prstGeom prst="rect">
            <a:avLst/>
          </a:prstGeom>
        </p:spPr>
      </p:pic>
    </p:spTree>
    <p:extLst>
      <p:ext uri="{BB962C8B-B14F-4D97-AF65-F5344CB8AC3E}">
        <p14:creationId xmlns:p14="http://schemas.microsoft.com/office/powerpoint/2010/main" val="212608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388B99D-B0DF-4437-ACCB-DD4A9DF8357C}"/>
              </a:ext>
            </a:extLst>
          </p:cNvPr>
          <p:cNvSpPr>
            <a:spLocks noGrp="1"/>
          </p:cNvSpPr>
          <p:nvPr>
            <p:ph type="title"/>
          </p:nvPr>
        </p:nvSpPr>
        <p:spPr>
          <a:xfrm>
            <a:off x="1261532" y="0"/>
            <a:ext cx="10092267"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VIEWING OF TRIAXIAL LOADING TEST (UU)</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Ορθογώνιο 1"/>
          <p:cNvSpPr/>
          <p:nvPr/>
        </p:nvSpPr>
        <p:spPr>
          <a:xfrm>
            <a:off x="2339857" y="3244334"/>
            <a:ext cx="7779309" cy="523220"/>
          </a:xfrm>
          <a:prstGeom prst="rect">
            <a:avLst/>
          </a:prstGeom>
        </p:spPr>
        <p:txBody>
          <a:bodyPr wrap="none">
            <a:spAutoFit/>
          </a:bodyPr>
          <a:lstStyle/>
          <a:p>
            <a:r>
              <a:rPr lang="el-GR" sz="2800" b="1" dirty="0">
                <a:hlinkClick r:id="rId2"/>
              </a:rPr>
              <a:t>https://www.youtube.com/watch?v=7Hh45k1gqjU</a:t>
            </a:r>
            <a:endParaRPr lang="el-GR" sz="2800" b="1" dirty="0"/>
          </a:p>
        </p:txBody>
      </p:sp>
      <p:pic>
        <p:nvPicPr>
          <p:cNvPr id="3" name="Εικόνα 2"/>
          <p:cNvPicPr>
            <a:picLocks noChangeAspect="1"/>
          </p:cNvPicPr>
          <p:nvPr/>
        </p:nvPicPr>
        <p:blipFill>
          <a:blip r:embed="rId3"/>
          <a:stretch>
            <a:fillRect/>
          </a:stretch>
        </p:blipFill>
        <p:spPr>
          <a:xfrm>
            <a:off x="84962" y="105622"/>
            <a:ext cx="981541" cy="957155"/>
          </a:xfrm>
          <a:prstGeom prst="rect">
            <a:avLst/>
          </a:prstGeom>
        </p:spPr>
      </p:pic>
    </p:spTree>
    <p:extLst>
      <p:ext uri="{BB962C8B-B14F-4D97-AF65-F5344CB8AC3E}">
        <p14:creationId xmlns:p14="http://schemas.microsoft.com/office/powerpoint/2010/main" val="332474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03512" y="17748"/>
            <a:ext cx="8507288" cy="1143000"/>
          </a:xfrm>
        </p:spPr>
        <p:txBody>
          <a:bodyPr>
            <a:noAutofit/>
          </a:bodyPr>
          <a:lstStyle/>
          <a:p>
            <a:pPr algn="ctr"/>
            <a:r>
              <a:rPr lang="en-US" sz="3600" b="1" dirty="0">
                <a:solidFill>
                  <a:schemeClr val="accent2">
                    <a:lumMod val="50000"/>
                  </a:schemeClr>
                </a:solidFill>
              </a:rPr>
              <a:t>MOHR - COULOMB FAILURE CRITERION</a:t>
            </a:r>
            <a:endParaRPr lang="el-GR" sz="3600" b="1" dirty="0">
              <a:solidFill>
                <a:schemeClr val="accent2">
                  <a:lumMod val="50000"/>
                </a:schemeClr>
              </a:solidFill>
            </a:endParaRPr>
          </a:p>
        </p:txBody>
      </p:sp>
      <p:sp>
        <p:nvSpPr>
          <p:cNvPr id="3" name="2 - TextBox"/>
          <p:cNvSpPr txBox="1"/>
          <p:nvPr/>
        </p:nvSpPr>
        <p:spPr>
          <a:xfrm>
            <a:off x="630315" y="908720"/>
            <a:ext cx="5321872" cy="1008112"/>
          </a:xfrm>
          <a:prstGeom prst="rect">
            <a:avLst/>
          </a:prstGeom>
        </p:spPr>
        <p:txBody>
          <a:bodyPr vert="horz" wrap="square" lIns="91440" tIns="45720" rIns="91440" bIns="45720" rtlCol="0" anchor="ctr">
            <a:noAutofit/>
          </a:bodyPr>
          <a:lstStyle/>
          <a:p>
            <a:r>
              <a:rPr lang="en-US" b="1" dirty="0">
                <a:solidFill>
                  <a:srgbClr val="990000"/>
                </a:solidFill>
              </a:rPr>
              <a:t>Mohr circle</a:t>
            </a:r>
            <a:r>
              <a:rPr lang="en-US" dirty="0"/>
              <a:t>: graphical representation of the stress state at the moment of failure on the failure plane.</a:t>
            </a:r>
          </a:p>
        </p:txBody>
      </p:sp>
      <p:pic>
        <p:nvPicPr>
          <p:cNvPr id="4" name="Picture 7"/>
          <p:cNvPicPr>
            <a:picLocks noChangeAspect="1" noChangeArrowheads="1"/>
          </p:cNvPicPr>
          <p:nvPr/>
        </p:nvPicPr>
        <p:blipFill>
          <a:blip r:embed="rId2" cstate="print"/>
          <a:srcRect/>
          <a:stretch>
            <a:fillRect/>
          </a:stretch>
        </p:blipFill>
        <p:spPr bwMode="auto">
          <a:xfrm>
            <a:off x="42994" y="2399487"/>
            <a:ext cx="4768016" cy="3445336"/>
          </a:xfrm>
          <a:prstGeom prst="rect">
            <a:avLst/>
          </a:prstGeom>
          <a:noFill/>
          <a:ln w="9525">
            <a:noFill/>
            <a:miter lim="800000"/>
            <a:headEnd/>
            <a:tailEnd/>
          </a:ln>
          <a:effectLst/>
        </p:spPr>
      </p:pic>
      <p:sp>
        <p:nvSpPr>
          <p:cNvPr id="5" name="4 - TextBox"/>
          <p:cNvSpPr txBox="1"/>
          <p:nvPr/>
        </p:nvSpPr>
        <p:spPr>
          <a:xfrm>
            <a:off x="-13380" y="5849051"/>
            <a:ext cx="5142155" cy="864096"/>
          </a:xfrm>
          <a:prstGeom prst="rect">
            <a:avLst/>
          </a:prstGeom>
        </p:spPr>
        <p:txBody>
          <a:bodyPr vert="horz" wrap="square" lIns="91440" tIns="45720" rIns="91440" bIns="45720" rtlCol="0" anchor="ctr">
            <a:noAutofit/>
          </a:bodyPr>
          <a:lstStyle/>
          <a:p>
            <a:pPr algn="just"/>
            <a:r>
              <a:rPr lang="en-US" b="1" dirty="0"/>
              <a:t>Figure 4</a:t>
            </a:r>
            <a:r>
              <a:rPr lang="en-US" dirty="0"/>
              <a:t>: Graphical representation of the Mohr-Coulomb failure criterion (from </a:t>
            </a:r>
            <a:r>
              <a:rPr lang="en-US" dirty="0" err="1"/>
              <a:t>Koukis</a:t>
            </a:r>
            <a:r>
              <a:rPr lang="en-US" dirty="0"/>
              <a:t> &amp; </a:t>
            </a:r>
            <a:r>
              <a:rPr lang="en-US" dirty="0" err="1"/>
              <a:t>Sabatakakis</a:t>
            </a:r>
            <a:r>
              <a:rPr lang="en-US" dirty="0"/>
              <a:t> 2002)</a:t>
            </a:r>
            <a:endParaRPr lang="el-GR" dirty="0"/>
          </a:p>
        </p:txBody>
      </p:sp>
      <p:sp>
        <p:nvSpPr>
          <p:cNvPr id="6" name="5 - TextBox"/>
          <p:cNvSpPr txBox="1"/>
          <p:nvPr/>
        </p:nvSpPr>
        <p:spPr>
          <a:xfrm>
            <a:off x="533765" y="2475708"/>
            <a:ext cx="3272887" cy="792088"/>
          </a:xfrm>
          <a:prstGeom prst="rect">
            <a:avLst/>
          </a:prstGeom>
        </p:spPr>
        <p:txBody>
          <a:bodyPr vert="horz" wrap="square" lIns="91440" tIns="45720" rIns="91440" bIns="45720" rtlCol="0" anchor="ctr">
            <a:noAutofit/>
          </a:bodyPr>
          <a:lstStyle/>
          <a:p>
            <a:r>
              <a:rPr lang="en-US" sz="1400" b="1" dirty="0">
                <a:solidFill>
                  <a:srgbClr val="990000"/>
                </a:solidFill>
              </a:rPr>
              <a:t>Mohr envelope: </a:t>
            </a:r>
            <a:r>
              <a:rPr lang="el-GR" sz="1400" b="1" dirty="0">
                <a:solidFill>
                  <a:srgbClr val="990000"/>
                </a:solidFill>
              </a:rPr>
              <a:t>τ = </a:t>
            </a:r>
            <a:r>
              <a:rPr lang="en-US" sz="1400" b="1" dirty="0">
                <a:solidFill>
                  <a:srgbClr val="990000"/>
                </a:solidFill>
              </a:rPr>
              <a:t>f(</a:t>
            </a:r>
            <a:r>
              <a:rPr lang="el-GR" sz="1400" b="1" dirty="0">
                <a:solidFill>
                  <a:srgbClr val="990000"/>
                </a:solidFill>
              </a:rPr>
              <a:t>σ)</a:t>
            </a:r>
          </a:p>
        </p:txBody>
      </p:sp>
      <p:sp>
        <p:nvSpPr>
          <p:cNvPr id="7" name="6 - TextBox"/>
          <p:cNvSpPr txBox="1"/>
          <p:nvPr/>
        </p:nvSpPr>
        <p:spPr>
          <a:xfrm>
            <a:off x="1912561" y="1701651"/>
            <a:ext cx="2766114" cy="936104"/>
          </a:xfrm>
          <a:prstGeom prst="rect">
            <a:avLst/>
          </a:prstGeom>
        </p:spPr>
        <p:txBody>
          <a:bodyPr vert="horz" wrap="square" lIns="91440" tIns="45720" rIns="91440" bIns="45720" rtlCol="0" anchor="ctr">
            <a:noAutofit/>
          </a:bodyPr>
          <a:lstStyle/>
          <a:p>
            <a:r>
              <a:rPr lang="en-US" dirty="0"/>
              <a:t>Center (C)</a:t>
            </a:r>
            <a:r>
              <a:rPr lang="el-GR" dirty="0"/>
              <a:t>: (σ</a:t>
            </a:r>
            <a:r>
              <a:rPr lang="el-GR" baseline="-25000" dirty="0"/>
              <a:t>1</a:t>
            </a:r>
            <a:r>
              <a:rPr lang="el-GR" dirty="0"/>
              <a:t>+σ</a:t>
            </a:r>
            <a:r>
              <a:rPr lang="el-GR" baseline="-25000" dirty="0"/>
              <a:t>3</a:t>
            </a:r>
            <a:r>
              <a:rPr lang="el-GR" dirty="0"/>
              <a:t>)/2</a:t>
            </a:r>
          </a:p>
          <a:p>
            <a:r>
              <a:rPr lang="en-US" dirty="0"/>
              <a:t>Radius (R) </a:t>
            </a:r>
            <a:r>
              <a:rPr lang="el-GR" dirty="0"/>
              <a:t>: (σ</a:t>
            </a:r>
            <a:r>
              <a:rPr lang="el-GR" baseline="-25000" dirty="0"/>
              <a:t>1 </a:t>
            </a:r>
            <a:r>
              <a:rPr lang="el-GR" dirty="0"/>
              <a:t>- σ</a:t>
            </a:r>
            <a:r>
              <a:rPr lang="el-GR" baseline="-25000" dirty="0"/>
              <a:t>3</a:t>
            </a:r>
            <a:r>
              <a:rPr lang="el-GR" dirty="0"/>
              <a:t>)/2</a:t>
            </a:r>
          </a:p>
        </p:txBody>
      </p:sp>
      <p:sp>
        <p:nvSpPr>
          <p:cNvPr id="10" name="2 - TextBox">
            <a:extLst>
              <a:ext uri="{FF2B5EF4-FFF2-40B4-BE49-F238E27FC236}">
                <a16:creationId xmlns:a16="http://schemas.microsoft.com/office/drawing/2014/main" id="{FF63175E-20D5-4438-B795-9A59D7333AFE}"/>
              </a:ext>
            </a:extLst>
          </p:cNvPr>
          <p:cNvSpPr txBox="1"/>
          <p:nvPr/>
        </p:nvSpPr>
        <p:spPr>
          <a:xfrm>
            <a:off x="3178712" y="2614839"/>
            <a:ext cx="2262241" cy="1179046"/>
          </a:xfrm>
          <a:prstGeom prst="rect">
            <a:avLst/>
          </a:prstGeom>
        </p:spPr>
        <p:txBody>
          <a:bodyPr vert="horz" wrap="square" lIns="91440" tIns="45720" rIns="91440" bIns="45720" rtlCol="0" anchor="ctr">
            <a:normAutofit fontScale="92500" lnSpcReduction="10000"/>
          </a:bodyPr>
          <a:lstStyle/>
          <a:p>
            <a:r>
              <a:rPr lang="el-GR" sz="1600" b="1" dirty="0"/>
              <a:t>τ  =  </a:t>
            </a:r>
            <a:r>
              <a:rPr lang="en-US" sz="1600" b="1" dirty="0"/>
              <a:t>f(</a:t>
            </a:r>
            <a:r>
              <a:rPr lang="el-GR" sz="1600" b="1" dirty="0"/>
              <a:t>σ)     (</a:t>
            </a:r>
            <a:r>
              <a:rPr lang="en-US" sz="1600" b="1" dirty="0"/>
              <a:t>linear</a:t>
            </a:r>
            <a:r>
              <a:rPr lang="el-GR" sz="1600" b="1" dirty="0"/>
              <a:t>)</a:t>
            </a:r>
            <a:endParaRPr lang="el-GR" sz="1600" dirty="0"/>
          </a:p>
          <a:p>
            <a:r>
              <a:rPr lang="el-GR" sz="1600" b="1" dirty="0">
                <a:solidFill>
                  <a:srgbClr val="990000"/>
                </a:solidFill>
              </a:rPr>
              <a:t>τ = </a:t>
            </a:r>
            <a:r>
              <a:rPr lang="en-US" sz="1600" b="1" dirty="0">
                <a:solidFill>
                  <a:srgbClr val="990000"/>
                </a:solidFill>
              </a:rPr>
              <a:t>c + </a:t>
            </a:r>
            <a:r>
              <a:rPr lang="el-GR" sz="1600" b="1" dirty="0">
                <a:solidFill>
                  <a:srgbClr val="990000"/>
                </a:solidFill>
              </a:rPr>
              <a:t>σ</a:t>
            </a:r>
            <a:r>
              <a:rPr lang="en-US" sz="1600" b="1" baseline="-25000" dirty="0">
                <a:solidFill>
                  <a:srgbClr val="990000"/>
                </a:solidFill>
              </a:rPr>
              <a:t>n</a:t>
            </a:r>
            <a:r>
              <a:rPr lang="el-GR" sz="1600" b="1" dirty="0">
                <a:solidFill>
                  <a:srgbClr val="990000"/>
                </a:solidFill>
              </a:rPr>
              <a:t> . </a:t>
            </a:r>
            <a:r>
              <a:rPr lang="en-US" sz="1600" b="1" dirty="0">
                <a:solidFill>
                  <a:srgbClr val="990000"/>
                </a:solidFill>
              </a:rPr>
              <a:t>tan</a:t>
            </a:r>
            <a:r>
              <a:rPr lang="el-GR" sz="1600" b="1" dirty="0">
                <a:solidFill>
                  <a:srgbClr val="990000"/>
                </a:solidFill>
              </a:rPr>
              <a:t>φ</a:t>
            </a:r>
            <a:endParaRPr lang="el-GR" sz="1600" dirty="0"/>
          </a:p>
          <a:p>
            <a:r>
              <a:rPr lang="el-GR" sz="1600" dirty="0"/>
              <a:t>c:   </a:t>
            </a:r>
            <a:r>
              <a:rPr lang="en-US" sz="1600" dirty="0"/>
              <a:t>cohesion</a:t>
            </a:r>
            <a:endParaRPr lang="el-GR" sz="1600" dirty="0"/>
          </a:p>
          <a:p>
            <a:r>
              <a:rPr lang="el-GR" sz="1600" dirty="0"/>
              <a:t>φ:  </a:t>
            </a:r>
            <a:r>
              <a:rPr lang="en-US" sz="1600" dirty="0"/>
              <a:t>angle of internal friction</a:t>
            </a:r>
            <a:r>
              <a:rPr lang="el-GR" sz="1600" dirty="0"/>
              <a:t> </a:t>
            </a:r>
          </a:p>
          <a:p>
            <a:endParaRPr lang="el-GR" sz="1600" dirty="0"/>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183" y="1160748"/>
            <a:ext cx="6609446" cy="4962264"/>
          </a:xfrm>
          <a:prstGeom prst="rect">
            <a:avLst/>
          </a:prstGeom>
        </p:spPr>
      </p:pic>
      <p:sp>
        <p:nvSpPr>
          <p:cNvPr id="12" name="TextBox 11"/>
          <p:cNvSpPr txBox="1"/>
          <p:nvPr/>
        </p:nvSpPr>
        <p:spPr>
          <a:xfrm>
            <a:off x="7336715" y="6067263"/>
            <a:ext cx="3851238" cy="307777"/>
          </a:xfrm>
          <a:prstGeom prst="rect">
            <a:avLst/>
          </a:prstGeom>
          <a:noFill/>
        </p:spPr>
        <p:txBody>
          <a:bodyPr wrap="square" rtlCol="0">
            <a:spAutoFit/>
          </a:bodyPr>
          <a:lstStyle/>
          <a:p>
            <a:r>
              <a:rPr lang="el-GR" sz="1400" dirty="0"/>
              <a:t>Από </a:t>
            </a:r>
            <a:r>
              <a:rPr lang="en-US" sz="1400" dirty="0"/>
              <a:t>Civil-Engineering-Texas Tech University</a:t>
            </a:r>
            <a:endParaRPr lang="el-GR" sz="1400" dirty="0"/>
          </a:p>
        </p:txBody>
      </p:sp>
      <p:pic>
        <p:nvPicPr>
          <p:cNvPr id="8" name="Εικόνα 7"/>
          <p:cNvPicPr>
            <a:picLocks noChangeAspect="1"/>
          </p:cNvPicPr>
          <p:nvPr/>
        </p:nvPicPr>
        <p:blipFill>
          <a:blip r:embed="rId4"/>
          <a:stretch>
            <a:fillRect/>
          </a:stretch>
        </p:blipFill>
        <p:spPr>
          <a:xfrm>
            <a:off x="42994" y="17748"/>
            <a:ext cx="981541" cy="9571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6FD5088-596E-B197-C102-C256E4B0A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93" y="53468"/>
            <a:ext cx="5566911" cy="6604251"/>
          </a:xfrm>
          <a:prstGeom prst="rect">
            <a:avLst/>
          </a:prstGeom>
        </p:spPr>
      </p:pic>
      <p:sp>
        <p:nvSpPr>
          <p:cNvPr id="3" name="Τίτλος 1">
            <a:extLst>
              <a:ext uri="{FF2B5EF4-FFF2-40B4-BE49-F238E27FC236}">
                <a16:creationId xmlns:a16="http://schemas.microsoft.com/office/drawing/2014/main" id="{D03B9A11-71FC-479B-B1BD-47C4DDBD055C}"/>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 Box 4">
            <a:extLst>
              <a:ext uri="{FF2B5EF4-FFF2-40B4-BE49-F238E27FC236}">
                <a16:creationId xmlns:a16="http://schemas.microsoft.com/office/drawing/2014/main" id="{D5487745-7C56-4748-8771-F9E29650880C}"/>
              </a:ext>
            </a:extLst>
          </p:cNvPr>
          <p:cNvSpPr txBox="1">
            <a:spLocks noChangeArrowheads="1"/>
          </p:cNvSpPr>
          <p:nvPr/>
        </p:nvSpPr>
        <p:spPr bwMode="auto">
          <a:xfrm>
            <a:off x="1149376" y="742637"/>
            <a:ext cx="4926657" cy="226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342900" indent="-342900" algn="just">
              <a:lnSpc>
                <a:spcPct val="150000"/>
              </a:lnSpc>
              <a:buFont typeface="+mj-lt"/>
              <a:buAutoNum type="arabicPeriod"/>
            </a:pPr>
            <a:r>
              <a:rPr lang="en-US" altLang="el-GR" sz="1600" dirty="0">
                <a:cs typeface="Arial" panose="020B0604020202020204" pitchFamily="34" charset="0"/>
              </a:rPr>
              <a:t>Sample information and data</a:t>
            </a:r>
          </a:p>
          <a:p>
            <a:pPr marL="342900" indent="-342900" algn="just">
              <a:lnSpc>
                <a:spcPct val="150000"/>
              </a:lnSpc>
              <a:buFont typeface="+mj-lt"/>
              <a:buAutoNum type="arabicPeriod"/>
            </a:pPr>
            <a:r>
              <a:rPr lang="en-US" altLang="el-GR" sz="1600" dirty="0">
                <a:cs typeface="Arial" panose="020B0604020202020204" pitchFamily="34" charset="0"/>
              </a:rPr>
              <a:t>Calculation of Moisture Content and Wet Unit Weight</a:t>
            </a:r>
          </a:p>
          <a:p>
            <a:pPr marL="342900" indent="-342900" algn="just">
              <a:lnSpc>
                <a:spcPct val="150000"/>
              </a:lnSpc>
              <a:buFont typeface="+mj-lt"/>
              <a:buAutoNum type="arabicPeriod"/>
            </a:pPr>
            <a:r>
              <a:rPr lang="en-US" altLang="el-GR" sz="1600" dirty="0">
                <a:cs typeface="Arial" panose="020B0604020202020204" pitchFamily="34" charset="0"/>
              </a:rPr>
              <a:t>Calculation of Corrected Specimen Area</a:t>
            </a:r>
          </a:p>
          <a:p>
            <a:pPr marL="342900" indent="-342900" algn="just">
              <a:lnSpc>
                <a:spcPct val="150000"/>
              </a:lnSpc>
              <a:buFont typeface="+mj-lt"/>
              <a:buAutoNum type="arabicPeriod"/>
            </a:pPr>
            <a:r>
              <a:rPr lang="en-US" altLang="el-GR" sz="1600" dirty="0">
                <a:cs typeface="Arial" panose="020B0604020202020204" pitchFamily="34" charset="0"/>
              </a:rPr>
              <a:t>Calculation of principal deviator stress </a:t>
            </a:r>
            <a:r>
              <a:rPr lang="el-GR" altLang="el-GR" sz="1600" dirty="0">
                <a:cs typeface="Arial" panose="020B0604020202020204" pitchFamily="34" charset="0"/>
              </a:rPr>
              <a:t>σ1-σ3 </a:t>
            </a:r>
            <a:r>
              <a:rPr lang="en-US" altLang="el-GR" sz="1600" dirty="0">
                <a:cs typeface="Arial" panose="020B0604020202020204" pitchFamily="34" charset="0"/>
              </a:rPr>
              <a:t>(kPa) for each specimen</a:t>
            </a:r>
            <a:endParaRPr lang="el-GR" altLang="el-GR" sz="1600" dirty="0">
              <a:cs typeface="Arial" panose="020B0604020202020204" pitchFamily="34" charset="0"/>
            </a:endParaRPr>
          </a:p>
        </p:txBody>
      </p:sp>
      <p:sp>
        <p:nvSpPr>
          <p:cNvPr id="6" name="Text Box 4">
            <a:extLst>
              <a:ext uri="{FF2B5EF4-FFF2-40B4-BE49-F238E27FC236}">
                <a16:creationId xmlns:a16="http://schemas.microsoft.com/office/drawing/2014/main" id="{5D0CB7ED-CB0C-4BAF-B475-145F7E649E33}"/>
              </a:ext>
            </a:extLst>
          </p:cNvPr>
          <p:cNvSpPr txBox="1">
            <a:spLocks noChangeArrowheads="1"/>
          </p:cNvSpPr>
          <p:nvPr/>
        </p:nvSpPr>
        <p:spPr bwMode="auto">
          <a:xfrm>
            <a:off x="238614" y="3005308"/>
            <a:ext cx="6088426" cy="373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moisture content by dividing the weight of water by the weight of the dry sample.</a:t>
            </a:r>
          </a:p>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wet unit weight using the formula </a:t>
            </a:r>
            <a:r>
              <a:rPr lang="el-GR" altLang="el-GR" sz="1600" dirty="0">
                <a:solidFill>
                  <a:srgbClr val="002060"/>
                </a:solidFill>
                <a:cs typeface="Arial" panose="020B0604020202020204" pitchFamily="34" charset="0"/>
              </a:rPr>
              <a:t>γ</a:t>
            </a:r>
            <a:r>
              <a:rPr lang="en-US" altLang="el-GR" sz="1600" dirty="0">
                <a:solidFill>
                  <a:srgbClr val="002060"/>
                </a:solidFill>
                <a:cs typeface="Arial" panose="020B0604020202020204" pitchFamily="34" charset="0"/>
              </a:rPr>
              <a:t>b=</a:t>
            </a:r>
            <a:r>
              <a:rPr lang="el-GR" altLang="el-GR" sz="1600" dirty="0">
                <a:solidFill>
                  <a:srgbClr val="002060"/>
                </a:solidFill>
                <a:cs typeface="Arial" panose="020B0604020202020204" pitchFamily="34" charset="0"/>
              </a:rPr>
              <a:t>ρ*</a:t>
            </a:r>
            <a:r>
              <a:rPr lang="en-US" altLang="el-GR" sz="1600" dirty="0">
                <a:solidFill>
                  <a:srgbClr val="002060"/>
                </a:solidFill>
                <a:cs typeface="Arial" panose="020B0604020202020204" pitchFamily="34" charset="0"/>
              </a:rPr>
              <a:t>g  , where </a:t>
            </a:r>
            <a:r>
              <a:rPr lang="el-GR" altLang="el-GR" sz="1600" dirty="0">
                <a:solidFill>
                  <a:srgbClr val="002060"/>
                </a:solidFill>
                <a:cs typeface="Arial" panose="020B0604020202020204" pitchFamily="34" charset="0"/>
              </a:rPr>
              <a:t>ρ=</a:t>
            </a:r>
            <a:r>
              <a:rPr lang="en-US" altLang="el-GR" sz="1600" dirty="0">
                <a:solidFill>
                  <a:srgbClr val="002060"/>
                </a:solidFill>
                <a:cs typeface="Arial" panose="020B0604020202020204" pitchFamily="34" charset="0"/>
              </a:rPr>
              <a:t>m/V with specimen volume </a:t>
            </a:r>
            <a:r>
              <a:rPr lang="el-GR" altLang="el-GR" sz="1600" dirty="0">
                <a:solidFill>
                  <a:srgbClr val="002060"/>
                </a:solidFill>
                <a:cs typeface="Arial" panose="020B0604020202020204" pitchFamily="34" charset="0"/>
              </a:rPr>
              <a:t>V=(π*D</a:t>
            </a:r>
            <a:r>
              <a:rPr lang="el-GR" altLang="el-GR" sz="1600" baseline="30000" dirty="0">
                <a:solidFill>
                  <a:srgbClr val="002060"/>
                </a:solidFill>
                <a:cs typeface="Arial" panose="020B0604020202020204" pitchFamily="34" charset="0"/>
              </a:rPr>
              <a:t>2</a:t>
            </a:r>
            <a:r>
              <a:rPr lang="el-GR" altLang="el-GR" sz="1600" dirty="0">
                <a:solidFill>
                  <a:srgbClr val="002060"/>
                </a:solidFill>
                <a:cs typeface="Arial" panose="020B0604020202020204" pitchFamily="34" charset="0"/>
              </a:rPr>
              <a:t>/4)*Η,</a:t>
            </a:r>
            <a:r>
              <a:rPr lang="en-US" altLang="el-GR" sz="1600" dirty="0">
                <a:solidFill>
                  <a:srgbClr val="002060"/>
                </a:solidFill>
                <a:cs typeface="Arial" panose="020B0604020202020204" pitchFamily="34" charset="0"/>
              </a:rPr>
              <a:t> </a:t>
            </a:r>
            <a:r>
              <a:rPr lang="el-GR" altLang="el-GR" sz="1600" dirty="0">
                <a:solidFill>
                  <a:srgbClr val="002060"/>
                </a:solidFill>
                <a:cs typeface="Arial" panose="020B0604020202020204" pitchFamily="34" charset="0"/>
              </a:rPr>
              <a:t>g=9,81 m/sec</a:t>
            </a:r>
            <a:r>
              <a:rPr lang="el-GR" altLang="el-GR" sz="1600" baseline="30000" dirty="0">
                <a:solidFill>
                  <a:srgbClr val="002060"/>
                </a:solidFill>
                <a:cs typeface="Arial" panose="020B0604020202020204" pitchFamily="34" charset="0"/>
              </a:rPr>
              <a:t>2</a:t>
            </a:r>
            <a:r>
              <a:rPr lang="en-US" altLang="el-GR" sz="1600" baseline="30000" dirty="0">
                <a:solidFill>
                  <a:srgbClr val="002060"/>
                </a:solidFill>
                <a:cs typeface="Arial" panose="020B0604020202020204" pitchFamily="34" charset="0"/>
              </a:rPr>
              <a:t> </a:t>
            </a:r>
            <a:r>
              <a:rPr lang="en-US" altLang="el-GR" sz="1600" dirty="0">
                <a:solidFill>
                  <a:srgbClr val="002060"/>
                </a:solidFill>
                <a:cs typeface="Arial" panose="020B0604020202020204" pitchFamily="34" charset="0"/>
              </a:rPr>
              <a:t> .</a:t>
            </a:r>
            <a:endParaRPr lang="en-US" altLang="el-GR" sz="1600" baseline="30000"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in cm</a:t>
            </a:r>
            <a:r>
              <a:rPr lang="en-US" altLang="el-GR" sz="1600" baseline="30000" dirty="0">
                <a:solidFill>
                  <a:srgbClr val="002060"/>
                </a:solidFill>
                <a:cs typeface="Arial" panose="020B0604020202020204" pitchFamily="34" charset="0"/>
              </a:rPr>
              <a:t>2</a:t>
            </a:r>
            <a:r>
              <a:rPr lang="en-US" altLang="el-GR" sz="1600" dirty="0">
                <a:solidFill>
                  <a:srgbClr val="002060"/>
                </a:solidFill>
                <a:cs typeface="Arial" panose="020B0604020202020204" pitchFamily="34" charset="0"/>
              </a:rPr>
              <a:t> the 1st corrected area </a:t>
            </a:r>
            <a:r>
              <a:rPr lang="el-GR" altLang="el-GR" sz="1600" dirty="0">
                <a:solidFill>
                  <a:srgbClr val="002060"/>
                </a:solidFill>
                <a:cs typeface="Arial" panose="020B0604020202020204" pitchFamily="34" charset="0"/>
              </a:rPr>
              <a:t>(π*</a:t>
            </a:r>
            <a:r>
              <a:rPr lang="en-US" altLang="el-GR" sz="1600" dirty="0">
                <a:solidFill>
                  <a:srgbClr val="002060"/>
                </a:solidFill>
                <a:cs typeface="Arial" panose="020B0604020202020204" pitchFamily="34" charset="0"/>
              </a:rPr>
              <a:t>D</a:t>
            </a:r>
            <a:r>
              <a:rPr lang="en-US" altLang="el-GR" sz="1600" baseline="30000" dirty="0">
                <a:solidFill>
                  <a:srgbClr val="002060"/>
                </a:solidFill>
                <a:cs typeface="Arial" panose="020B0604020202020204" pitchFamily="34" charset="0"/>
              </a:rPr>
              <a:t>2</a:t>
            </a:r>
            <a:r>
              <a:rPr lang="en-US" altLang="el-GR" sz="1600" dirty="0">
                <a:solidFill>
                  <a:srgbClr val="002060"/>
                </a:solidFill>
                <a:cs typeface="Arial" panose="020B0604020202020204" pitchFamily="34" charset="0"/>
              </a:rPr>
              <a:t>/4) and in cm</a:t>
            </a:r>
            <a:r>
              <a:rPr lang="en-US" altLang="el-GR" sz="1600" baseline="30000" dirty="0">
                <a:solidFill>
                  <a:srgbClr val="002060"/>
                </a:solidFill>
                <a:cs typeface="Arial" panose="020B0604020202020204" pitchFamily="34" charset="0"/>
              </a:rPr>
              <a:t>2</a:t>
            </a:r>
            <a:r>
              <a:rPr lang="en-US" altLang="el-GR" sz="1600" dirty="0">
                <a:solidFill>
                  <a:srgbClr val="002060"/>
                </a:solidFill>
                <a:cs typeface="Arial" panose="020B0604020202020204" pitchFamily="34" charset="0"/>
              </a:rPr>
              <a:t> the 2nd corrected area: (Initial Area / 100 - Strain(%)) *100.</a:t>
            </a:r>
            <a:endParaRPr lang="el-GR" altLang="el-GR" sz="1600"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sz="1600" dirty="0">
                <a:solidFill>
                  <a:srgbClr val="002060"/>
                </a:solidFill>
                <a:cs typeface="Arial" panose="020B0604020202020204" pitchFamily="34" charset="0"/>
              </a:rPr>
              <a:t>We calculate the principal deviator stress </a:t>
            </a:r>
            <a:r>
              <a:rPr lang="el-GR" altLang="el-GR" sz="1600" dirty="0">
                <a:solidFill>
                  <a:srgbClr val="002060"/>
                </a:solidFill>
                <a:cs typeface="Arial" panose="020B0604020202020204" pitchFamily="34" charset="0"/>
              </a:rPr>
              <a:t>σ</a:t>
            </a:r>
            <a:r>
              <a:rPr lang="en-US" altLang="el-GR" sz="1600" dirty="0">
                <a:solidFill>
                  <a:srgbClr val="002060"/>
                </a:solidFill>
                <a:cs typeface="Arial" panose="020B0604020202020204" pitchFamily="34" charset="0"/>
              </a:rPr>
              <a:t>1</a:t>
            </a:r>
            <a:r>
              <a:rPr lang="el-GR" altLang="el-GR" sz="1600" dirty="0">
                <a:solidFill>
                  <a:srgbClr val="002060"/>
                </a:solidFill>
                <a:cs typeface="Arial" panose="020B0604020202020204" pitchFamily="34" charset="0"/>
              </a:rPr>
              <a:t> </a:t>
            </a:r>
            <a:r>
              <a:rPr lang="en-US" altLang="el-GR" sz="1600" dirty="0">
                <a:solidFill>
                  <a:srgbClr val="002060"/>
                </a:solidFill>
                <a:cs typeface="Arial" panose="020B0604020202020204" pitchFamily="34" charset="0"/>
              </a:rPr>
              <a:t>- </a:t>
            </a:r>
            <a:r>
              <a:rPr lang="el-GR" altLang="el-GR" sz="1600" dirty="0">
                <a:solidFill>
                  <a:srgbClr val="002060"/>
                </a:solidFill>
                <a:cs typeface="Arial" panose="020B0604020202020204" pitchFamily="34" charset="0"/>
              </a:rPr>
              <a:t>σ</a:t>
            </a:r>
            <a:r>
              <a:rPr lang="en-US" altLang="el-GR" sz="1600" dirty="0">
                <a:solidFill>
                  <a:srgbClr val="002060"/>
                </a:solidFill>
                <a:cs typeface="Arial" panose="020B0604020202020204" pitchFamily="34" charset="0"/>
              </a:rPr>
              <a:t>3 using the formula: (Ring Constant</a:t>
            </a:r>
            <a:r>
              <a:rPr lang="el-GR" altLang="el-GR" sz="1600" dirty="0">
                <a:solidFill>
                  <a:srgbClr val="002060"/>
                </a:solidFill>
                <a:cs typeface="Arial" panose="020B0604020202020204" pitchFamily="34" charset="0"/>
              </a:rPr>
              <a:t> * </a:t>
            </a:r>
            <a:r>
              <a:rPr lang="en-US" altLang="el-GR" sz="1600" dirty="0">
                <a:solidFill>
                  <a:srgbClr val="002060"/>
                </a:solidFill>
                <a:cs typeface="Arial" panose="020B0604020202020204" pitchFamily="34" charset="0"/>
              </a:rPr>
              <a:t>Ring Reading) / Corrected Area.</a:t>
            </a:r>
            <a:endParaRPr lang="el-GR" altLang="el-GR" sz="1600" baseline="30000" dirty="0">
              <a:solidFill>
                <a:srgbClr val="002060"/>
              </a:solidFill>
              <a:cs typeface="Arial" panose="020B0604020202020204" pitchFamily="34" charset="0"/>
            </a:endParaRPr>
          </a:p>
        </p:txBody>
      </p:sp>
      <p:sp>
        <p:nvSpPr>
          <p:cNvPr id="10" name="Ορθογώνιο 9">
            <a:extLst>
              <a:ext uri="{FF2B5EF4-FFF2-40B4-BE49-F238E27FC236}">
                <a16:creationId xmlns:a16="http://schemas.microsoft.com/office/drawing/2014/main" id="{3F32A088-3735-4ABF-9453-A1FE288052D7}"/>
              </a:ext>
            </a:extLst>
          </p:cNvPr>
          <p:cNvSpPr/>
          <p:nvPr/>
        </p:nvSpPr>
        <p:spPr>
          <a:xfrm>
            <a:off x="6596253" y="1208975"/>
            <a:ext cx="2901430" cy="861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59188773-D3A2-4384-A384-7A576A3350F6}"/>
              </a:ext>
            </a:extLst>
          </p:cNvPr>
          <p:cNvSpPr/>
          <p:nvPr/>
        </p:nvSpPr>
        <p:spPr>
          <a:xfrm>
            <a:off x="9521043" y="1234111"/>
            <a:ext cx="2409289" cy="1249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7CE62AB9-9532-4DDD-925C-6CD67F3B62F3}"/>
              </a:ext>
            </a:extLst>
          </p:cNvPr>
          <p:cNvSpPr/>
          <p:nvPr/>
        </p:nvSpPr>
        <p:spPr>
          <a:xfrm>
            <a:off x="6578351" y="2191283"/>
            <a:ext cx="2303756" cy="307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559149F8-3518-45D8-961D-6A8F258FA920}"/>
              </a:ext>
            </a:extLst>
          </p:cNvPr>
          <p:cNvSpPr/>
          <p:nvPr/>
        </p:nvSpPr>
        <p:spPr>
          <a:xfrm>
            <a:off x="6563889" y="3692106"/>
            <a:ext cx="949720" cy="2228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D920FDB6-6741-4D33-9369-F665D2292B46}"/>
              </a:ext>
            </a:extLst>
          </p:cNvPr>
          <p:cNvSpPr/>
          <p:nvPr/>
        </p:nvSpPr>
        <p:spPr>
          <a:xfrm>
            <a:off x="8158289" y="3151035"/>
            <a:ext cx="2012254" cy="2694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D16891FC-67B1-4A0B-ADA5-D0317B2D17FB}"/>
              </a:ext>
            </a:extLst>
          </p:cNvPr>
          <p:cNvSpPr txBox="1"/>
          <p:nvPr/>
        </p:nvSpPr>
        <p:spPr>
          <a:xfrm>
            <a:off x="9574978" y="928561"/>
            <a:ext cx="1481790" cy="333611"/>
          </a:xfrm>
          <a:prstGeom prst="wedgeEllipseCallout">
            <a:avLst>
              <a:gd name="adj1" fmla="val 38812"/>
              <a:gd name="adj2" fmla="val 169824"/>
            </a:avLst>
          </a:prstGeom>
          <a:solidFill>
            <a:schemeClr val="accent4"/>
          </a:solidFill>
          <a:ln>
            <a:solidFill>
              <a:srgbClr val="002060"/>
            </a:solidFill>
          </a:ln>
        </p:spPr>
        <p:txBody>
          <a:bodyPr wrap="square" rtlCol="0">
            <a:spAutoFit/>
          </a:bodyPr>
          <a:lstStyle/>
          <a:p>
            <a:pPr algn="ctr">
              <a:lnSpc>
                <a:spcPct val="150000"/>
              </a:lnSpc>
              <a:spcAft>
                <a:spcPts val="600"/>
              </a:spcAft>
            </a:pPr>
            <a:r>
              <a:rPr lang="el-GR" sz="700" dirty="0"/>
              <a:t>(</a:t>
            </a:r>
            <a:r>
              <a:rPr lang="en-US" sz="700" dirty="0"/>
              <a:t>1</a:t>
            </a:r>
            <a:r>
              <a:rPr lang="el-GR" sz="700" dirty="0"/>
              <a:t>5</a:t>
            </a:r>
            <a:r>
              <a:rPr lang="en-US" sz="700" dirty="0"/>
              <a:t>9</a:t>
            </a:r>
            <a:r>
              <a:rPr lang="el-GR" sz="700" dirty="0"/>
              <a:t>-1</a:t>
            </a:r>
            <a:r>
              <a:rPr lang="en-US" sz="700" dirty="0"/>
              <a:t>24</a:t>
            </a:r>
            <a:r>
              <a:rPr lang="el-GR" sz="700" dirty="0"/>
              <a:t>)</a:t>
            </a:r>
            <a:r>
              <a:rPr lang="en-US" sz="700" dirty="0"/>
              <a:t>/(</a:t>
            </a:r>
            <a:r>
              <a:rPr lang="el-GR" sz="700" dirty="0"/>
              <a:t>1</a:t>
            </a:r>
            <a:r>
              <a:rPr lang="en-US" sz="700" dirty="0"/>
              <a:t>24-</a:t>
            </a:r>
            <a:r>
              <a:rPr lang="el-GR" sz="700" dirty="0"/>
              <a:t>2</a:t>
            </a:r>
            <a:r>
              <a:rPr lang="en-US" sz="700" dirty="0"/>
              <a:t>5)*100</a:t>
            </a:r>
            <a:endParaRPr lang="el-GR" sz="700"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435AE80-AFAE-423B-BDCE-A92C0ACCB364}"/>
                  </a:ext>
                </a:extLst>
              </p:cNvPr>
              <p:cNvSpPr txBox="1"/>
              <p:nvPr/>
            </p:nvSpPr>
            <p:spPr>
              <a:xfrm>
                <a:off x="9164416" y="2522480"/>
                <a:ext cx="1847949" cy="430402"/>
              </a:xfrm>
              <a:prstGeom prst="wedgeRoundRectCallout">
                <a:avLst>
                  <a:gd name="adj1" fmla="val 49098"/>
                  <a:gd name="adj2" fmla="val -74496"/>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l-GR" sz="900" b="0" i="1" smtClean="0">
                              <a:latin typeface="Cambria Math" panose="02040503050406030204" pitchFamily="18" charset="0"/>
                            </a:rPr>
                            <m:t>12</m:t>
                          </m:r>
                          <m:r>
                            <a:rPr lang="en-US" sz="900" b="0" i="1" smtClean="0">
                              <a:latin typeface="Cambria Math" panose="02040503050406030204" pitchFamily="18" charset="0"/>
                            </a:rPr>
                            <m:t>3,95</m:t>
                          </m:r>
                        </m:num>
                        <m:den>
                          <m:r>
                            <a:rPr lang="en-US" sz="900" b="0" i="1" smtClean="0">
                              <a:latin typeface="Cambria Math" panose="02040503050406030204" pitchFamily="18" charset="0"/>
                            </a:rPr>
                            <m:t>(3,14∗</m:t>
                          </m:r>
                          <m:sSup>
                            <m:sSupPr>
                              <m:ctrlPr>
                                <a:rPr lang="en-US" sz="900" b="0" i="1" smtClean="0">
                                  <a:latin typeface="Cambria Math" panose="02040503050406030204" pitchFamily="18" charset="0"/>
                                </a:rPr>
                              </m:ctrlPr>
                            </m:sSupPr>
                            <m:e>
                              <m:r>
                                <a:rPr lang="el-GR" sz="900" b="0" i="1" smtClean="0">
                                  <a:latin typeface="Cambria Math" panose="02040503050406030204" pitchFamily="18" charset="0"/>
                                </a:rPr>
                                <m:t>3,50</m:t>
                              </m:r>
                            </m:e>
                            <m:sup>
                              <m:r>
                                <a:rPr lang="en-US" sz="900" b="0" i="1" smtClean="0">
                                  <a:latin typeface="Cambria Math" panose="02040503050406030204" pitchFamily="18" charset="0"/>
                                </a:rPr>
                                <m:t>2</m:t>
                              </m:r>
                            </m:sup>
                          </m:sSup>
                          <m:r>
                            <a:rPr lang="en-US" sz="900" b="0" i="1" smtClean="0">
                              <a:latin typeface="Cambria Math" panose="02040503050406030204" pitchFamily="18" charset="0"/>
                            </a:rPr>
                            <m:t>/4)∗</m:t>
                          </m:r>
                          <m:r>
                            <a:rPr lang="el-GR" sz="900" b="0" i="1" smtClean="0">
                              <a:latin typeface="Cambria Math" panose="02040503050406030204" pitchFamily="18" charset="0"/>
                            </a:rPr>
                            <m:t>7</m:t>
                          </m:r>
                        </m:den>
                      </m:f>
                    </m:oMath>
                  </m:oMathPara>
                </a14:m>
                <a:endParaRPr lang="el-GR" sz="900" dirty="0"/>
              </a:p>
            </p:txBody>
          </p:sp>
        </mc:Choice>
        <mc:Fallback>
          <p:sp>
            <p:nvSpPr>
              <p:cNvPr id="17" name="TextBox 16">
                <a:extLst>
                  <a:ext uri="{FF2B5EF4-FFF2-40B4-BE49-F238E27FC236}">
                    <a16:creationId xmlns:a16="http://schemas.microsoft.com/office/drawing/2014/main" id="{5435AE80-AFAE-423B-BDCE-A92C0ACCB364}"/>
                  </a:ext>
                </a:extLst>
              </p:cNvPr>
              <p:cNvSpPr txBox="1">
                <a:spLocks noRot="1" noChangeAspect="1" noMove="1" noResize="1" noEditPoints="1" noAdjustHandles="1" noChangeArrowheads="1" noChangeShapeType="1" noTextEdit="1"/>
              </p:cNvSpPr>
              <p:nvPr/>
            </p:nvSpPr>
            <p:spPr>
              <a:xfrm>
                <a:off x="9164416" y="2522480"/>
                <a:ext cx="1847949" cy="430402"/>
              </a:xfrm>
              <a:prstGeom prst="wedgeRoundRectCallout">
                <a:avLst>
                  <a:gd name="adj1" fmla="val 49098"/>
                  <a:gd name="adj2" fmla="val -74496"/>
                  <a:gd name="adj3" fmla="val 16667"/>
                </a:avLst>
              </a:prstGeom>
              <a:blipFill>
                <a:blip r:embed="rId3"/>
                <a:stretch>
                  <a:fillRect/>
                </a:stretch>
              </a:blipFill>
              <a:ln>
                <a:solidFill>
                  <a:srgbClr val="002060"/>
                </a:solidFill>
              </a:ln>
            </p:spPr>
            <p:txBody>
              <a:bodyPr/>
              <a:lstStyle/>
              <a:p>
                <a:r>
                  <a:rPr lang="el-GR">
                    <a:noFill/>
                  </a:rPr>
                  <a:t> </a:t>
                </a:r>
              </a:p>
            </p:txBody>
          </p:sp>
        </mc:Fallback>
      </mc:AlternateContent>
      <p:sp>
        <p:nvSpPr>
          <p:cNvPr id="18" name="TextBox 17">
            <a:extLst>
              <a:ext uri="{FF2B5EF4-FFF2-40B4-BE49-F238E27FC236}">
                <a16:creationId xmlns:a16="http://schemas.microsoft.com/office/drawing/2014/main" id="{05160AA7-D9DF-4946-A4BE-86557C6B9487}"/>
              </a:ext>
            </a:extLst>
          </p:cNvPr>
          <p:cNvSpPr txBox="1"/>
          <p:nvPr/>
        </p:nvSpPr>
        <p:spPr>
          <a:xfrm>
            <a:off x="5882338" y="1443774"/>
            <a:ext cx="2034790" cy="391768"/>
          </a:xfrm>
          <a:prstGeom prst="wedgeEllipseCallout">
            <a:avLst>
              <a:gd name="adj1" fmla="val 38812"/>
              <a:gd name="adj2" fmla="val 169824"/>
            </a:avLst>
          </a:prstGeom>
          <a:solidFill>
            <a:schemeClr val="accent4"/>
          </a:solidFill>
          <a:ln>
            <a:solidFill>
              <a:srgbClr val="002060"/>
            </a:solidFill>
          </a:ln>
        </p:spPr>
        <p:txBody>
          <a:bodyPr wrap="square" rtlCol="0">
            <a:spAutoFit/>
          </a:bodyPr>
          <a:lstStyle/>
          <a:p>
            <a:pPr algn="ctr">
              <a:lnSpc>
                <a:spcPct val="150000"/>
              </a:lnSpc>
              <a:spcAft>
                <a:spcPts val="600"/>
              </a:spcAft>
            </a:pPr>
            <a:r>
              <a:rPr lang="en-US" sz="900" dirty="0"/>
              <a:t>(3,14*</a:t>
            </a:r>
            <a:r>
              <a:rPr lang="el-GR" sz="900" dirty="0"/>
              <a:t>3,50</a:t>
            </a:r>
            <a:r>
              <a:rPr lang="en-US" sz="900" dirty="0"/>
              <a:t>^2/4)</a:t>
            </a:r>
            <a:endParaRPr lang="el-GR" sz="900" dirty="0"/>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9C6DEE5-2F7F-4E27-A412-AA8196D2ED86}"/>
                  </a:ext>
                </a:extLst>
              </p:cNvPr>
              <p:cNvSpPr txBox="1"/>
              <p:nvPr/>
            </p:nvSpPr>
            <p:spPr>
              <a:xfrm>
                <a:off x="7456664" y="4254976"/>
                <a:ext cx="1107610" cy="403231"/>
              </a:xfrm>
              <a:prstGeom prst="wedgeRoundRectCallout">
                <a:avLst>
                  <a:gd name="adj1" fmla="val 3211"/>
                  <a:gd name="adj2" fmla="val -68542"/>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l-GR" sz="900" b="0" i="1" smtClean="0">
                              <a:latin typeface="Cambria Math" panose="02040503050406030204" pitchFamily="18" charset="0"/>
                            </a:rPr>
                            <m:t>9,62</m:t>
                          </m:r>
                          <m:r>
                            <a:rPr lang="en-US" sz="900" b="0" i="1" smtClean="0">
                              <a:latin typeface="Cambria Math" panose="02040503050406030204" pitchFamily="18" charset="0"/>
                            </a:rPr>
                            <m:t>∗100</m:t>
                          </m:r>
                        </m:num>
                        <m:den>
                          <m:r>
                            <a:rPr lang="el-GR" sz="900" b="0" i="1" smtClean="0">
                              <a:latin typeface="Cambria Math" panose="02040503050406030204" pitchFamily="18" charset="0"/>
                            </a:rPr>
                            <m:t>100</m:t>
                          </m:r>
                          <m:r>
                            <a:rPr lang="en-US" sz="900" b="0" i="1" smtClean="0">
                              <a:latin typeface="Cambria Math" panose="02040503050406030204" pitchFamily="18" charset="0"/>
                            </a:rPr>
                            <m:t>−</m:t>
                          </m:r>
                          <m:r>
                            <a:rPr lang="el-GR" sz="900" b="0" i="1" smtClean="0">
                              <a:latin typeface="Cambria Math" panose="02040503050406030204" pitchFamily="18" charset="0"/>
                            </a:rPr>
                            <m:t>1</m:t>
                          </m:r>
                        </m:den>
                      </m:f>
                    </m:oMath>
                  </m:oMathPara>
                </a14:m>
                <a:endParaRPr lang="el-GR" sz="900" dirty="0"/>
              </a:p>
            </p:txBody>
          </p:sp>
        </mc:Choice>
        <mc:Fallback>
          <p:sp>
            <p:nvSpPr>
              <p:cNvPr id="19" name="TextBox 18">
                <a:extLst>
                  <a:ext uri="{FF2B5EF4-FFF2-40B4-BE49-F238E27FC236}">
                    <a16:creationId xmlns:a16="http://schemas.microsoft.com/office/drawing/2014/main" id="{09C6DEE5-2F7F-4E27-A412-AA8196D2ED86}"/>
                  </a:ext>
                </a:extLst>
              </p:cNvPr>
              <p:cNvSpPr txBox="1">
                <a:spLocks noRot="1" noChangeAspect="1" noMove="1" noResize="1" noEditPoints="1" noAdjustHandles="1" noChangeArrowheads="1" noChangeShapeType="1" noTextEdit="1"/>
              </p:cNvSpPr>
              <p:nvPr/>
            </p:nvSpPr>
            <p:spPr>
              <a:xfrm>
                <a:off x="7456664" y="4254976"/>
                <a:ext cx="1107610" cy="403231"/>
              </a:xfrm>
              <a:prstGeom prst="wedgeRoundRectCallout">
                <a:avLst>
                  <a:gd name="adj1" fmla="val 3211"/>
                  <a:gd name="adj2" fmla="val -68542"/>
                  <a:gd name="adj3" fmla="val 16667"/>
                </a:avLst>
              </a:prstGeom>
              <a:blipFill>
                <a:blip r:embed="rId4"/>
                <a:stretch>
                  <a:fillRect/>
                </a:stretch>
              </a:blipFill>
              <a:ln>
                <a:solidFill>
                  <a:srgbClr val="002060"/>
                </a:solidFill>
              </a:ln>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55A2017-2EF3-4E9D-A7AF-55BCB5D59C1C}"/>
                  </a:ext>
                </a:extLst>
              </p:cNvPr>
              <p:cNvSpPr txBox="1"/>
              <p:nvPr/>
            </p:nvSpPr>
            <p:spPr>
              <a:xfrm>
                <a:off x="10134119" y="4248875"/>
                <a:ext cx="1107610" cy="409332"/>
              </a:xfrm>
              <a:prstGeom prst="wedgeRoundRectCallout">
                <a:avLst>
                  <a:gd name="adj1" fmla="val 3211"/>
                  <a:gd name="adj2" fmla="val -68542"/>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l-GR" sz="900" b="0" i="1" smtClean="0">
                              <a:latin typeface="Cambria Math" panose="02040503050406030204" pitchFamily="18" charset="0"/>
                            </a:rPr>
                            <m:t>353∗9,81</m:t>
                          </m:r>
                        </m:num>
                        <m:den>
                          <m:r>
                            <a:rPr lang="el-GR" sz="900" b="0" i="1" smtClean="0">
                              <a:latin typeface="Cambria Math" panose="02040503050406030204" pitchFamily="18" charset="0"/>
                            </a:rPr>
                            <m:t>9,72</m:t>
                          </m:r>
                        </m:den>
                      </m:f>
                    </m:oMath>
                  </m:oMathPara>
                </a14:m>
                <a:endParaRPr lang="el-GR" sz="900" dirty="0"/>
              </a:p>
            </p:txBody>
          </p:sp>
        </mc:Choice>
        <mc:Fallback>
          <p:sp>
            <p:nvSpPr>
              <p:cNvPr id="20" name="TextBox 19">
                <a:extLst>
                  <a:ext uri="{FF2B5EF4-FFF2-40B4-BE49-F238E27FC236}">
                    <a16:creationId xmlns:a16="http://schemas.microsoft.com/office/drawing/2014/main" id="{755A2017-2EF3-4E9D-A7AF-55BCB5D59C1C}"/>
                  </a:ext>
                </a:extLst>
              </p:cNvPr>
              <p:cNvSpPr txBox="1">
                <a:spLocks noRot="1" noChangeAspect="1" noMove="1" noResize="1" noEditPoints="1" noAdjustHandles="1" noChangeArrowheads="1" noChangeShapeType="1" noTextEdit="1"/>
              </p:cNvSpPr>
              <p:nvPr/>
            </p:nvSpPr>
            <p:spPr>
              <a:xfrm>
                <a:off x="10134119" y="4248875"/>
                <a:ext cx="1107610" cy="409332"/>
              </a:xfrm>
              <a:prstGeom prst="wedgeRoundRectCallout">
                <a:avLst>
                  <a:gd name="adj1" fmla="val 3211"/>
                  <a:gd name="adj2" fmla="val -68542"/>
                  <a:gd name="adj3" fmla="val 16667"/>
                </a:avLst>
              </a:prstGeom>
              <a:blipFill>
                <a:blip r:embed="rId5"/>
                <a:stretch>
                  <a:fillRect/>
                </a:stretch>
              </a:blipFill>
              <a:ln>
                <a:solidFill>
                  <a:srgbClr val="002060"/>
                </a:solidFill>
              </a:ln>
            </p:spPr>
            <p:txBody>
              <a:bodyPr/>
              <a:lstStyle/>
              <a:p>
                <a:r>
                  <a:rPr lang="el-GR">
                    <a:noFill/>
                  </a:rPr>
                  <a:t> </a:t>
                </a:r>
              </a:p>
            </p:txBody>
          </p:sp>
        </mc:Fallback>
      </mc:AlternateContent>
      <p:pic>
        <p:nvPicPr>
          <p:cNvPr id="2" name="Εικόνα 1"/>
          <p:cNvPicPr>
            <a:picLocks noChangeAspect="1"/>
          </p:cNvPicPr>
          <p:nvPr/>
        </p:nvPicPr>
        <p:blipFill>
          <a:blip r:embed="rId6"/>
          <a:stretch>
            <a:fillRect/>
          </a:stretch>
        </p:blipFill>
        <p:spPr>
          <a:xfrm>
            <a:off x="86848" y="53468"/>
            <a:ext cx="981541" cy="957155"/>
          </a:xfrm>
          <a:prstGeom prst="rect">
            <a:avLst/>
          </a:prstGeom>
        </p:spPr>
      </p:pic>
    </p:spTree>
    <p:extLst>
      <p:ext uri="{BB962C8B-B14F-4D97-AF65-F5344CB8AC3E}">
        <p14:creationId xmlns:p14="http://schemas.microsoft.com/office/powerpoint/2010/main" val="421202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C1D044CB-4613-4A20-C08E-E0693ABFF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943" y="-8878"/>
            <a:ext cx="5028575" cy="6858000"/>
          </a:xfrm>
          <a:prstGeom prst="rect">
            <a:avLst/>
          </a:prstGeom>
        </p:spPr>
      </p:pic>
      <p:pic>
        <p:nvPicPr>
          <p:cNvPr id="13" name="Picture 7">
            <a:extLst>
              <a:ext uri="{FF2B5EF4-FFF2-40B4-BE49-F238E27FC236}">
                <a16:creationId xmlns:a16="http://schemas.microsoft.com/office/drawing/2014/main" id="{219F3A6D-07E6-4DBA-9BA8-AA30D3AB877E}"/>
              </a:ext>
            </a:extLst>
          </p:cNvPr>
          <p:cNvPicPr>
            <a:picLocks noChangeAspect="1" noChangeArrowheads="1"/>
          </p:cNvPicPr>
          <p:nvPr/>
        </p:nvPicPr>
        <p:blipFill>
          <a:blip r:embed="rId3" cstate="print"/>
          <a:srcRect/>
          <a:stretch>
            <a:fillRect/>
          </a:stretch>
        </p:blipFill>
        <p:spPr bwMode="auto">
          <a:xfrm>
            <a:off x="155427" y="3140622"/>
            <a:ext cx="4840278" cy="3445336"/>
          </a:xfrm>
          <a:prstGeom prst="rect">
            <a:avLst/>
          </a:prstGeom>
          <a:noFill/>
          <a:ln w="9525">
            <a:noFill/>
            <a:miter lim="800000"/>
            <a:headEnd/>
            <a:tailEnd/>
          </a:ln>
          <a:effectLst/>
        </p:spPr>
      </p:pic>
      <p:sp>
        <p:nvSpPr>
          <p:cNvPr id="3" name="Τίτλος 1">
            <a:extLst>
              <a:ext uri="{FF2B5EF4-FFF2-40B4-BE49-F238E27FC236}">
                <a16:creationId xmlns:a16="http://schemas.microsoft.com/office/drawing/2014/main" id="{5313403D-642A-42DF-8538-039DB8888CDF}"/>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 Box 4">
            <a:extLst>
              <a:ext uri="{FF2B5EF4-FFF2-40B4-BE49-F238E27FC236}">
                <a16:creationId xmlns:a16="http://schemas.microsoft.com/office/drawing/2014/main" id="{5277E6A4-3827-40AF-860D-73E55255D524}"/>
              </a:ext>
            </a:extLst>
          </p:cNvPr>
          <p:cNvSpPr txBox="1">
            <a:spLocks noChangeArrowheads="1"/>
          </p:cNvSpPr>
          <p:nvPr/>
        </p:nvSpPr>
        <p:spPr bwMode="auto">
          <a:xfrm>
            <a:off x="1117600" y="638051"/>
            <a:ext cx="5456458" cy="2314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v"/>
            </a:pPr>
            <a:r>
              <a:rPr lang="en-US" altLang="el-GR" dirty="0">
                <a:solidFill>
                  <a:srgbClr val="002060"/>
                </a:solidFill>
                <a:cs typeface="Arial" panose="020B0604020202020204" pitchFamily="34" charset="0"/>
              </a:rPr>
              <a:t>Construction of the Deviator Stress σ1-σ3 (kPa) – Strain (%) plot and the Shear Stress (kPa) – Normal Stress (kPa) plot.</a:t>
            </a:r>
            <a:endParaRPr lang="el-GR" altLang="el-GR" baseline="30000"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dirty="0">
                <a:solidFill>
                  <a:srgbClr val="002060"/>
                </a:solidFill>
                <a:cs typeface="Arial" panose="020B0604020202020204" pitchFamily="34" charset="0"/>
              </a:rPr>
              <a:t>Calculation of σ1 and σ3 stresses, construction of Mohr circles and the failure envelope.</a:t>
            </a:r>
            <a:endParaRPr lang="el-GR" altLang="el-GR" dirty="0">
              <a:solidFill>
                <a:srgbClr val="002060"/>
              </a:solidFill>
              <a:cs typeface="Arial" panose="020B0604020202020204" pitchFamily="34" charset="0"/>
            </a:endParaRPr>
          </a:p>
          <a:p>
            <a:pPr marL="285750" indent="-285750" algn="just">
              <a:lnSpc>
                <a:spcPct val="150000"/>
              </a:lnSpc>
              <a:buFont typeface="Wingdings" panose="05000000000000000000" pitchFamily="2" charset="2"/>
              <a:buChar char="v"/>
            </a:pPr>
            <a:r>
              <a:rPr lang="en-US" altLang="el-GR" dirty="0">
                <a:solidFill>
                  <a:srgbClr val="002060"/>
                </a:solidFill>
                <a:cs typeface="Arial" panose="020B0604020202020204" pitchFamily="34" charset="0"/>
              </a:rPr>
              <a:t>Recording of Results: Natural Moisture Content – Wet Unit Weight (t/m</a:t>
            </a:r>
            <a:r>
              <a:rPr lang="en-US" altLang="el-GR" baseline="30000" dirty="0">
                <a:solidFill>
                  <a:srgbClr val="002060"/>
                </a:solidFill>
                <a:cs typeface="Arial" panose="020B0604020202020204" pitchFamily="34" charset="0"/>
              </a:rPr>
              <a:t>3</a:t>
            </a:r>
            <a:r>
              <a:rPr lang="en-US" altLang="el-GR" dirty="0">
                <a:solidFill>
                  <a:srgbClr val="002060"/>
                </a:solidFill>
                <a:cs typeface="Arial" panose="020B0604020202020204" pitchFamily="34" charset="0"/>
              </a:rPr>
              <a:t>) – Angle of Internal Friction (φ</a:t>
            </a:r>
            <a:r>
              <a:rPr lang="en-US" altLang="el-GR" baseline="30000" dirty="0">
                <a:solidFill>
                  <a:srgbClr val="002060"/>
                </a:solidFill>
                <a:cs typeface="Arial" panose="020B0604020202020204" pitchFamily="34" charset="0"/>
              </a:rPr>
              <a:t>0</a:t>
            </a:r>
            <a:r>
              <a:rPr lang="en-US" altLang="el-GR" dirty="0">
                <a:solidFill>
                  <a:srgbClr val="002060"/>
                </a:solidFill>
                <a:cs typeface="Arial" panose="020B0604020202020204" pitchFamily="34" charset="0"/>
              </a:rPr>
              <a:t>) – Cohesion c (kPa).</a:t>
            </a:r>
            <a:endParaRPr lang="el-GR" altLang="el-GR" baseline="30000" dirty="0">
              <a:solidFill>
                <a:srgbClr val="002060"/>
              </a:solidFill>
              <a:cs typeface="Arial" panose="020B0604020202020204" pitchFamily="34" charset="0"/>
            </a:endParaRPr>
          </a:p>
        </p:txBody>
      </p:sp>
      <p:sp>
        <p:nvSpPr>
          <p:cNvPr id="8" name="TextBox 7">
            <a:extLst>
              <a:ext uri="{FF2B5EF4-FFF2-40B4-BE49-F238E27FC236}">
                <a16:creationId xmlns:a16="http://schemas.microsoft.com/office/drawing/2014/main" id="{95080603-AD07-4014-B640-ECAF24CFD96D}"/>
              </a:ext>
            </a:extLst>
          </p:cNvPr>
          <p:cNvSpPr txBox="1"/>
          <p:nvPr/>
        </p:nvSpPr>
        <p:spPr>
          <a:xfrm>
            <a:off x="9462230" y="3301305"/>
            <a:ext cx="846140" cy="255389"/>
          </a:xfrm>
          <a:prstGeom prst="wedgeRoundRectCallout">
            <a:avLst>
              <a:gd name="adj1" fmla="val 49098"/>
              <a:gd name="adj2" fmla="val -74496"/>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r>
              <a:rPr lang="el-GR" sz="900" dirty="0"/>
              <a:t>5</a:t>
            </a:r>
            <a:r>
              <a:rPr lang="en-US" sz="900" dirty="0"/>
              <a:t>81</a:t>
            </a:r>
            <a:r>
              <a:rPr lang="el-GR" sz="900" dirty="0"/>
              <a:t>+100</a:t>
            </a:r>
          </a:p>
        </p:txBody>
      </p:sp>
      <p:sp>
        <p:nvSpPr>
          <p:cNvPr id="9" name="TextBox 8">
            <a:extLst>
              <a:ext uri="{FF2B5EF4-FFF2-40B4-BE49-F238E27FC236}">
                <a16:creationId xmlns:a16="http://schemas.microsoft.com/office/drawing/2014/main" id="{0BC25D8A-A29F-4A3F-815F-6DDDA241822A}"/>
              </a:ext>
            </a:extLst>
          </p:cNvPr>
          <p:cNvSpPr txBox="1"/>
          <p:nvPr/>
        </p:nvSpPr>
        <p:spPr>
          <a:xfrm>
            <a:off x="10270611" y="3334080"/>
            <a:ext cx="737243" cy="255389"/>
          </a:xfrm>
          <a:prstGeom prst="wedgeRoundRectCallout">
            <a:avLst>
              <a:gd name="adj1" fmla="val 49098"/>
              <a:gd name="adj2" fmla="val -74496"/>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r>
              <a:rPr lang="el-GR" sz="900" dirty="0"/>
              <a:t>7</a:t>
            </a:r>
            <a:r>
              <a:rPr lang="en-US" sz="900" dirty="0"/>
              <a:t>43</a:t>
            </a:r>
            <a:r>
              <a:rPr lang="el-GR" sz="900" dirty="0"/>
              <a:t>+200</a:t>
            </a:r>
          </a:p>
        </p:txBody>
      </p:sp>
      <p:sp>
        <p:nvSpPr>
          <p:cNvPr id="11" name="TextBox 10">
            <a:extLst>
              <a:ext uri="{FF2B5EF4-FFF2-40B4-BE49-F238E27FC236}">
                <a16:creationId xmlns:a16="http://schemas.microsoft.com/office/drawing/2014/main" id="{4092AD91-C433-46B0-BDB6-1D0082A5A90A}"/>
              </a:ext>
            </a:extLst>
          </p:cNvPr>
          <p:cNvSpPr txBox="1"/>
          <p:nvPr/>
        </p:nvSpPr>
        <p:spPr>
          <a:xfrm>
            <a:off x="10200443" y="2139518"/>
            <a:ext cx="1290920" cy="420890"/>
          </a:xfrm>
          <a:prstGeom prst="wedgeEllipseCallout">
            <a:avLst>
              <a:gd name="adj1" fmla="val 38812"/>
              <a:gd name="adj2" fmla="val 169824"/>
            </a:avLst>
          </a:prstGeom>
          <a:solidFill>
            <a:schemeClr val="accent4"/>
          </a:solidFill>
          <a:ln>
            <a:solidFill>
              <a:srgbClr val="002060"/>
            </a:solidFill>
          </a:ln>
        </p:spPr>
        <p:txBody>
          <a:bodyPr wrap="square" rtlCol="0">
            <a:spAutoFit/>
          </a:bodyPr>
          <a:lstStyle/>
          <a:p>
            <a:pPr algn="ctr">
              <a:lnSpc>
                <a:spcPct val="150000"/>
              </a:lnSpc>
              <a:spcAft>
                <a:spcPts val="600"/>
              </a:spcAft>
            </a:pPr>
            <a:r>
              <a:rPr lang="el-GR" sz="1000" dirty="0"/>
              <a:t>97</a:t>
            </a:r>
            <a:r>
              <a:rPr lang="en-US" sz="1000" dirty="0"/>
              <a:t>3</a:t>
            </a:r>
            <a:r>
              <a:rPr lang="el-GR" sz="1000" dirty="0"/>
              <a:t>+300</a:t>
            </a:r>
          </a:p>
        </p:txBody>
      </p:sp>
      <p:sp>
        <p:nvSpPr>
          <p:cNvPr id="12" name="6 - TextBox">
            <a:extLst>
              <a:ext uri="{FF2B5EF4-FFF2-40B4-BE49-F238E27FC236}">
                <a16:creationId xmlns:a16="http://schemas.microsoft.com/office/drawing/2014/main" id="{A53305AA-3AED-449A-BFF7-B9D85792EF20}"/>
              </a:ext>
            </a:extLst>
          </p:cNvPr>
          <p:cNvSpPr txBox="1"/>
          <p:nvPr/>
        </p:nvSpPr>
        <p:spPr>
          <a:xfrm>
            <a:off x="4573667" y="2930667"/>
            <a:ext cx="2536356" cy="811565"/>
          </a:xfrm>
          <a:prstGeom prst="rect">
            <a:avLst/>
          </a:prstGeom>
        </p:spPr>
        <p:txBody>
          <a:bodyPr vert="horz" wrap="square" lIns="91440" tIns="45720" rIns="91440" bIns="45720" rtlCol="0" anchor="ctr">
            <a:noAutofit/>
          </a:bodyPr>
          <a:lstStyle/>
          <a:p>
            <a:r>
              <a:rPr lang="en-US" sz="1400" dirty="0"/>
              <a:t>Construction of Mohr circles with</a:t>
            </a:r>
            <a:r>
              <a:rPr lang="el-GR" sz="1400" dirty="0"/>
              <a:t>: </a:t>
            </a:r>
            <a:endParaRPr lang="en-US" sz="1400" dirty="0"/>
          </a:p>
          <a:p>
            <a:r>
              <a:rPr lang="en-US" sz="1400" dirty="0"/>
              <a:t>Center (C) </a:t>
            </a:r>
            <a:r>
              <a:rPr lang="el-GR" sz="1400" dirty="0"/>
              <a:t>: (σ</a:t>
            </a:r>
            <a:r>
              <a:rPr lang="el-GR" sz="1400" baseline="-25000" dirty="0"/>
              <a:t>1</a:t>
            </a:r>
            <a:r>
              <a:rPr lang="el-GR" sz="1400" dirty="0"/>
              <a:t>+σ</a:t>
            </a:r>
            <a:r>
              <a:rPr lang="el-GR" sz="1400" baseline="-25000" dirty="0"/>
              <a:t>3</a:t>
            </a:r>
            <a:r>
              <a:rPr lang="el-GR" sz="1400" dirty="0"/>
              <a:t>)/2</a:t>
            </a:r>
          </a:p>
          <a:p>
            <a:r>
              <a:rPr lang="en-US" sz="1400" dirty="0"/>
              <a:t>Radius (R)</a:t>
            </a:r>
            <a:r>
              <a:rPr lang="el-GR" sz="1400" dirty="0"/>
              <a:t>: (σ</a:t>
            </a:r>
            <a:r>
              <a:rPr lang="el-GR" sz="1400" baseline="-25000" dirty="0"/>
              <a:t>1 </a:t>
            </a:r>
            <a:r>
              <a:rPr lang="el-GR" sz="1400" dirty="0"/>
              <a:t>- σ</a:t>
            </a:r>
            <a:r>
              <a:rPr lang="el-GR" sz="1400" baseline="-25000" dirty="0"/>
              <a:t>3</a:t>
            </a:r>
            <a:r>
              <a:rPr lang="el-GR" sz="1400" dirty="0"/>
              <a:t>)/2</a:t>
            </a:r>
          </a:p>
        </p:txBody>
      </p:sp>
      <p:cxnSp>
        <p:nvCxnSpPr>
          <p:cNvPr id="15" name="Ευθεία γραμμή σύνδεσης 14">
            <a:extLst>
              <a:ext uri="{FF2B5EF4-FFF2-40B4-BE49-F238E27FC236}">
                <a16:creationId xmlns:a16="http://schemas.microsoft.com/office/drawing/2014/main" id="{55705A5A-74A9-45A5-93A8-7BC7DF5CE41F}"/>
              </a:ext>
            </a:extLst>
          </p:cNvPr>
          <p:cNvCxnSpPr>
            <a:cxnSpLocks/>
          </p:cNvCxnSpPr>
          <p:nvPr/>
        </p:nvCxnSpPr>
        <p:spPr>
          <a:xfrm>
            <a:off x="2492036" y="4101483"/>
            <a:ext cx="57963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Ευθεία γραμμή σύνδεσης 16">
            <a:extLst>
              <a:ext uri="{FF2B5EF4-FFF2-40B4-BE49-F238E27FC236}">
                <a16:creationId xmlns:a16="http://schemas.microsoft.com/office/drawing/2014/main" id="{878CF909-749E-4019-B65D-4572F8ECE27F}"/>
              </a:ext>
            </a:extLst>
          </p:cNvPr>
          <p:cNvCxnSpPr/>
          <p:nvPr/>
        </p:nvCxnSpPr>
        <p:spPr>
          <a:xfrm flipV="1">
            <a:off x="3071674" y="3656914"/>
            <a:ext cx="0" cy="444569"/>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9" name="Τόξο 18">
            <a:extLst>
              <a:ext uri="{FF2B5EF4-FFF2-40B4-BE49-F238E27FC236}">
                <a16:creationId xmlns:a16="http://schemas.microsoft.com/office/drawing/2014/main" id="{F8DAAAB5-4855-472C-8243-496DF4FA4445}"/>
              </a:ext>
            </a:extLst>
          </p:cNvPr>
          <p:cNvSpPr/>
          <p:nvPr/>
        </p:nvSpPr>
        <p:spPr>
          <a:xfrm>
            <a:off x="2654423" y="3942949"/>
            <a:ext cx="124278" cy="292285"/>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20" name="TextBox 19">
            <a:extLst>
              <a:ext uri="{FF2B5EF4-FFF2-40B4-BE49-F238E27FC236}">
                <a16:creationId xmlns:a16="http://schemas.microsoft.com/office/drawing/2014/main" id="{12B65694-0C4D-4054-83DC-1623D13BD20A}"/>
              </a:ext>
            </a:extLst>
          </p:cNvPr>
          <p:cNvSpPr txBox="1"/>
          <p:nvPr/>
        </p:nvSpPr>
        <p:spPr>
          <a:xfrm>
            <a:off x="2760949" y="3844951"/>
            <a:ext cx="363968" cy="276999"/>
          </a:xfrm>
          <a:prstGeom prst="rect">
            <a:avLst/>
          </a:prstGeom>
          <a:noFill/>
        </p:spPr>
        <p:txBody>
          <a:bodyPr wrap="square" rtlCol="0">
            <a:spAutoFit/>
          </a:bodyPr>
          <a:lstStyle/>
          <a:p>
            <a:r>
              <a:rPr lang="el-GR" sz="1200" dirty="0"/>
              <a:t>φ</a:t>
            </a:r>
          </a:p>
        </p:txBody>
      </p:sp>
      <p:sp>
        <p:nvSpPr>
          <p:cNvPr id="21" name="TextBox 20">
            <a:extLst>
              <a:ext uri="{FF2B5EF4-FFF2-40B4-BE49-F238E27FC236}">
                <a16:creationId xmlns:a16="http://schemas.microsoft.com/office/drawing/2014/main" id="{B034B1B9-3392-4464-89C0-C99BB746BD7A}"/>
              </a:ext>
            </a:extLst>
          </p:cNvPr>
          <p:cNvSpPr txBox="1"/>
          <p:nvPr/>
        </p:nvSpPr>
        <p:spPr>
          <a:xfrm>
            <a:off x="3654658" y="4089091"/>
            <a:ext cx="1447573" cy="523220"/>
          </a:xfrm>
          <a:prstGeom prst="rect">
            <a:avLst/>
          </a:prstGeom>
          <a:noFill/>
        </p:spPr>
        <p:txBody>
          <a:bodyPr wrap="square" rtlCol="0">
            <a:spAutoFit/>
          </a:bodyPr>
          <a:lstStyle/>
          <a:p>
            <a:r>
              <a:rPr lang="en-US" sz="1400" dirty="0"/>
              <a:t>tan</a:t>
            </a:r>
            <a:r>
              <a:rPr lang="el-GR" sz="1400" dirty="0"/>
              <a:t>φ= ΒΓ/ΑΒ</a:t>
            </a:r>
          </a:p>
          <a:p>
            <a:r>
              <a:rPr lang="el-GR" sz="1400" dirty="0"/>
              <a:t>φ=</a:t>
            </a:r>
            <a:r>
              <a:rPr lang="en-US" sz="1400" dirty="0"/>
              <a:t>tan</a:t>
            </a:r>
            <a:r>
              <a:rPr lang="el-GR" sz="1400" baseline="30000" dirty="0"/>
              <a:t>-1</a:t>
            </a:r>
            <a:r>
              <a:rPr lang="el-GR" sz="1400" dirty="0"/>
              <a:t>ΒΓ/ΑΒ</a:t>
            </a:r>
          </a:p>
        </p:txBody>
      </p:sp>
      <p:sp>
        <p:nvSpPr>
          <p:cNvPr id="22" name="TextBox 21">
            <a:extLst>
              <a:ext uri="{FF2B5EF4-FFF2-40B4-BE49-F238E27FC236}">
                <a16:creationId xmlns:a16="http://schemas.microsoft.com/office/drawing/2014/main" id="{184EC97B-8310-4D84-95CF-E22832CCA88A}"/>
              </a:ext>
            </a:extLst>
          </p:cNvPr>
          <p:cNvSpPr txBox="1"/>
          <p:nvPr/>
        </p:nvSpPr>
        <p:spPr>
          <a:xfrm>
            <a:off x="2259745" y="3844951"/>
            <a:ext cx="438044" cy="307777"/>
          </a:xfrm>
          <a:prstGeom prst="rect">
            <a:avLst/>
          </a:prstGeom>
          <a:noFill/>
        </p:spPr>
        <p:txBody>
          <a:bodyPr wrap="square" rtlCol="0">
            <a:spAutoFit/>
          </a:bodyPr>
          <a:lstStyle/>
          <a:p>
            <a:r>
              <a:rPr lang="el-GR" sz="1400" dirty="0"/>
              <a:t>Α</a:t>
            </a:r>
          </a:p>
        </p:txBody>
      </p:sp>
      <p:sp>
        <p:nvSpPr>
          <p:cNvPr id="23" name="TextBox 22">
            <a:extLst>
              <a:ext uri="{FF2B5EF4-FFF2-40B4-BE49-F238E27FC236}">
                <a16:creationId xmlns:a16="http://schemas.microsoft.com/office/drawing/2014/main" id="{37494BC1-03C1-49E6-A10F-F0DAA6E6F043}"/>
              </a:ext>
            </a:extLst>
          </p:cNvPr>
          <p:cNvSpPr txBox="1"/>
          <p:nvPr/>
        </p:nvSpPr>
        <p:spPr>
          <a:xfrm>
            <a:off x="3060883" y="4047134"/>
            <a:ext cx="256434" cy="307777"/>
          </a:xfrm>
          <a:prstGeom prst="rect">
            <a:avLst/>
          </a:prstGeom>
          <a:noFill/>
        </p:spPr>
        <p:txBody>
          <a:bodyPr wrap="square" rtlCol="0">
            <a:spAutoFit/>
          </a:bodyPr>
          <a:lstStyle/>
          <a:p>
            <a:r>
              <a:rPr lang="el-GR" sz="1400" dirty="0"/>
              <a:t>Β</a:t>
            </a:r>
          </a:p>
        </p:txBody>
      </p:sp>
      <p:sp>
        <p:nvSpPr>
          <p:cNvPr id="24" name="TextBox 23">
            <a:extLst>
              <a:ext uri="{FF2B5EF4-FFF2-40B4-BE49-F238E27FC236}">
                <a16:creationId xmlns:a16="http://schemas.microsoft.com/office/drawing/2014/main" id="{26D017DE-D7F2-400F-8DB0-4C7AEB2B354C}"/>
              </a:ext>
            </a:extLst>
          </p:cNvPr>
          <p:cNvSpPr txBox="1"/>
          <p:nvPr/>
        </p:nvSpPr>
        <p:spPr>
          <a:xfrm>
            <a:off x="3071674" y="3599524"/>
            <a:ext cx="438044" cy="307777"/>
          </a:xfrm>
          <a:prstGeom prst="rect">
            <a:avLst/>
          </a:prstGeom>
          <a:noFill/>
        </p:spPr>
        <p:txBody>
          <a:bodyPr wrap="square" rtlCol="0">
            <a:spAutoFit/>
          </a:bodyPr>
          <a:lstStyle/>
          <a:p>
            <a:r>
              <a:rPr lang="el-GR" sz="1400" dirty="0"/>
              <a:t>Γ</a:t>
            </a:r>
          </a:p>
        </p:txBody>
      </p:sp>
      <p:sp>
        <p:nvSpPr>
          <p:cNvPr id="25" name="TextBox 24">
            <a:extLst>
              <a:ext uri="{FF2B5EF4-FFF2-40B4-BE49-F238E27FC236}">
                <a16:creationId xmlns:a16="http://schemas.microsoft.com/office/drawing/2014/main" id="{000D39B3-71A8-470A-888F-290CB524B16E}"/>
              </a:ext>
            </a:extLst>
          </p:cNvPr>
          <p:cNvSpPr txBox="1"/>
          <p:nvPr/>
        </p:nvSpPr>
        <p:spPr>
          <a:xfrm>
            <a:off x="252274" y="3065883"/>
            <a:ext cx="670376" cy="307777"/>
          </a:xfrm>
          <a:prstGeom prst="rect">
            <a:avLst/>
          </a:prstGeom>
          <a:noFill/>
        </p:spPr>
        <p:txBody>
          <a:bodyPr wrap="none" rtlCol="0">
            <a:spAutoFit/>
          </a:bodyPr>
          <a:lstStyle/>
          <a:p>
            <a:r>
              <a:rPr lang="en-US" sz="1400" dirty="0"/>
              <a:t>Radius</a:t>
            </a:r>
            <a:endParaRPr lang="el-GR" sz="1400" dirty="0"/>
          </a:p>
        </p:txBody>
      </p:sp>
      <p:sp>
        <p:nvSpPr>
          <p:cNvPr id="26" name="TextBox 25">
            <a:extLst>
              <a:ext uri="{FF2B5EF4-FFF2-40B4-BE49-F238E27FC236}">
                <a16:creationId xmlns:a16="http://schemas.microsoft.com/office/drawing/2014/main" id="{2E316083-B62A-40CF-AC96-A448F428ECCD}"/>
              </a:ext>
            </a:extLst>
          </p:cNvPr>
          <p:cNvSpPr txBox="1"/>
          <p:nvPr/>
        </p:nvSpPr>
        <p:spPr>
          <a:xfrm>
            <a:off x="4714261" y="5253003"/>
            <a:ext cx="674800" cy="307777"/>
          </a:xfrm>
          <a:prstGeom prst="rect">
            <a:avLst/>
          </a:prstGeom>
          <a:noFill/>
        </p:spPr>
        <p:txBody>
          <a:bodyPr wrap="none" rtlCol="0">
            <a:spAutoFit/>
          </a:bodyPr>
          <a:lstStyle/>
          <a:p>
            <a:r>
              <a:rPr lang="en-US" sz="1400" dirty="0"/>
              <a:t>Center</a:t>
            </a:r>
            <a:endParaRPr lang="el-GR" sz="1400" dirty="0"/>
          </a:p>
        </p:txBody>
      </p:sp>
      <p:sp>
        <p:nvSpPr>
          <p:cNvPr id="27" name="2 - TextBox">
            <a:extLst>
              <a:ext uri="{FF2B5EF4-FFF2-40B4-BE49-F238E27FC236}">
                <a16:creationId xmlns:a16="http://schemas.microsoft.com/office/drawing/2014/main" id="{57E39452-21E9-49E9-A302-8D44200BBA3F}"/>
              </a:ext>
            </a:extLst>
          </p:cNvPr>
          <p:cNvSpPr txBox="1"/>
          <p:nvPr/>
        </p:nvSpPr>
        <p:spPr>
          <a:xfrm>
            <a:off x="4731798" y="4141794"/>
            <a:ext cx="2148678" cy="941033"/>
          </a:xfrm>
          <a:prstGeom prst="rect">
            <a:avLst/>
          </a:prstGeom>
        </p:spPr>
        <p:txBody>
          <a:bodyPr vert="horz" wrap="square" lIns="91440" tIns="45720" rIns="91440" bIns="45720" rtlCol="0" anchor="ctr">
            <a:noAutofit/>
          </a:bodyPr>
          <a:lstStyle/>
          <a:p>
            <a:pPr algn="just"/>
            <a:r>
              <a:rPr lang="en-US" sz="1400" dirty="0"/>
              <a:t>Calculation of cohesion (c)</a:t>
            </a:r>
          </a:p>
          <a:p>
            <a:pPr algn="just"/>
            <a:r>
              <a:rPr lang="en-US" sz="1400" dirty="0"/>
              <a:t>Distance from the origin to the intersection of the envelope with the y-axis.</a:t>
            </a:r>
            <a:endParaRPr lang="el-GR" sz="1400" dirty="0"/>
          </a:p>
          <a:p>
            <a:pPr algn="just"/>
            <a:endParaRPr lang="el-GR" sz="1400" dirty="0"/>
          </a:p>
        </p:txBody>
      </p:sp>
      <p:sp>
        <p:nvSpPr>
          <p:cNvPr id="28" name="2 - TextBox">
            <a:extLst>
              <a:ext uri="{FF2B5EF4-FFF2-40B4-BE49-F238E27FC236}">
                <a16:creationId xmlns:a16="http://schemas.microsoft.com/office/drawing/2014/main" id="{FB19D235-C238-4048-B582-A90854E0EF68}"/>
              </a:ext>
            </a:extLst>
          </p:cNvPr>
          <p:cNvSpPr txBox="1"/>
          <p:nvPr/>
        </p:nvSpPr>
        <p:spPr>
          <a:xfrm>
            <a:off x="4811687" y="5957429"/>
            <a:ext cx="2068790" cy="816556"/>
          </a:xfrm>
          <a:prstGeom prst="rect">
            <a:avLst/>
          </a:prstGeom>
        </p:spPr>
        <p:txBody>
          <a:bodyPr vert="horz" wrap="square" lIns="91440" tIns="45720" rIns="91440" bIns="45720" rtlCol="0" anchor="ctr">
            <a:normAutofit lnSpcReduction="10000"/>
          </a:bodyPr>
          <a:lstStyle/>
          <a:p>
            <a:pPr algn="just"/>
            <a:r>
              <a:rPr lang="en-US" sz="1200" dirty="0"/>
              <a:t>Calculation of the angle of internal friction: slope of the envelope line, tangent of angle ω in degrees.</a:t>
            </a:r>
            <a:endParaRPr lang="el-GR" sz="1200" dirty="0"/>
          </a:p>
          <a:p>
            <a:pPr algn="just"/>
            <a:endParaRPr lang="el-GR" sz="1000" dirty="0"/>
          </a:p>
        </p:txBody>
      </p:sp>
      <p:pic>
        <p:nvPicPr>
          <p:cNvPr id="2" name="Εικόνα 1"/>
          <p:cNvPicPr>
            <a:picLocks noChangeAspect="1"/>
          </p:cNvPicPr>
          <p:nvPr/>
        </p:nvPicPr>
        <p:blipFill>
          <a:blip r:embed="rId4"/>
          <a:stretch>
            <a:fillRect/>
          </a:stretch>
        </p:blipFill>
        <p:spPr>
          <a:xfrm>
            <a:off x="56550" y="65460"/>
            <a:ext cx="981541" cy="957155"/>
          </a:xfrm>
          <a:prstGeom prst="rect">
            <a:avLst/>
          </a:prstGeom>
        </p:spPr>
      </p:pic>
    </p:spTree>
    <p:extLst>
      <p:ext uri="{BB962C8B-B14F-4D97-AF65-F5344CB8AC3E}">
        <p14:creationId xmlns:p14="http://schemas.microsoft.com/office/powerpoint/2010/main" val="12947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8C699479-4C93-4C66-8FF1-D3C463F560CF}"/>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EQUATIONS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9F53F251-B4A6-43F0-B190-0730DCC812E5}"/>
              </a:ext>
            </a:extLst>
          </p:cNvPr>
          <p:cNvSpPr txBox="1"/>
          <p:nvPr/>
        </p:nvSpPr>
        <p:spPr>
          <a:xfrm>
            <a:off x="838200" y="2275803"/>
            <a:ext cx="11102266" cy="1569660"/>
          </a:xfrm>
          <a:prstGeom prst="rect">
            <a:avLst/>
          </a:prstGeom>
          <a:noFill/>
        </p:spPr>
        <p:txBody>
          <a:bodyPr wrap="square" rtlCol="0">
            <a:spAutoFit/>
          </a:bodyPr>
          <a:lstStyle/>
          <a:p>
            <a:pPr algn="ctr"/>
            <a:r>
              <a:rPr lang="en-US" sz="1600" b="1" dirty="0">
                <a:solidFill>
                  <a:schemeClr val="accent2">
                    <a:lumMod val="75000"/>
                  </a:schemeClr>
                </a:solidFill>
              </a:rPr>
              <a:t>Calculation of Strain (%), 1st and 2nd Corrected Area in cm</a:t>
            </a:r>
            <a:r>
              <a:rPr lang="en-US" sz="1600" b="1" baseline="30000" dirty="0">
                <a:solidFill>
                  <a:schemeClr val="accent2">
                    <a:lumMod val="75000"/>
                  </a:schemeClr>
                </a:solidFill>
              </a:rPr>
              <a:t>2</a:t>
            </a:r>
            <a:r>
              <a:rPr lang="en-US" sz="1600" b="1" dirty="0">
                <a:solidFill>
                  <a:schemeClr val="accent2">
                    <a:lumMod val="75000"/>
                  </a:schemeClr>
                </a:solidFill>
              </a:rPr>
              <a:t> and m</a:t>
            </a:r>
            <a:r>
              <a:rPr lang="en-US" sz="1600" b="1" baseline="30000" dirty="0">
                <a:solidFill>
                  <a:schemeClr val="accent2">
                    <a:lumMod val="75000"/>
                  </a:schemeClr>
                </a:solidFill>
              </a:rPr>
              <a:t>2</a:t>
            </a:r>
            <a:endParaRPr lang="el-GR" sz="1600" b="1" baseline="30000" dirty="0">
              <a:solidFill>
                <a:schemeClr val="accent2">
                  <a:lumMod val="75000"/>
                </a:schemeClr>
              </a:solidFill>
            </a:endParaRPr>
          </a:p>
          <a:p>
            <a:pPr algn="just"/>
            <a:endParaRPr lang="en-US" sz="1600" dirty="0"/>
          </a:p>
          <a:p>
            <a:pPr algn="just"/>
            <a:r>
              <a:rPr lang="en-US" sz="1600" dirty="0"/>
              <a:t>1st Corrected Area</a:t>
            </a:r>
            <a:r>
              <a:rPr lang="el-GR" sz="1600" dirty="0"/>
              <a:t> (cm</a:t>
            </a:r>
            <a:r>
              <a:rPr lang="el-GR" sz="1600" baseline="30000" dirty="0"/>
              <a:t>2</a:t>
            </a:r>
            <a:r>
              <a:rPr lang="el-GR" sz="1600" dirty="0"/>
              <a:t>) = π*D</a:t>
            </a:r>
            <a:r>
              <a:rPr lang="el-GR" sz="1600" baseline="30000" dirty="0"/>
              <a:t>2</a:t>
            </a:r>
            <a:r>
              <a:rPr lang="el-GR" sz="1600" dirty="0"/>
              <a:t>/4 </a:t>
            </a:r>
          </a:p>
          <a:p>
            <a:pPr algn="just"/>
            <a:endParaRPr lang="el-GR" sz="1600" dirty="0"/>
          </a:p>
          <a:p>
            <a:pPr algn="just"/>
            <a:r>
              <a:rPr lang="en-US" sz="1600" dirty="0"/>
              <a:t>2nd Corrected Area (cm</a:t>
            </a:r>
            <a:r>
              <a:rPr lang="en-US" sz="1600" baseline="30000" dirty="0"/>
              <a:t>2</a:t>
            </a:r>
            <a:r>
              <a:rPr lang="en-US" sz="1600" dirty="0"/>
              <a:t>) = (1st Corrected Area / (100 - Strain  (%)</a:t>
            </a:r>
            <a:r>
              <a:rPr lang="el-GR" sz="1600" dirty="0"/>
              <a:t>)</a:t>
            </a:r>
            <a:r>
              <a:rPr lang="en-US" sz="1600" dirty="0"/>
              <a:t>) </a:t>
            </a:r>
            <a:r>
              <a:rPr lang="el-GR" sz="1600" dirty="0"/>
              <a:t>*</a:t>
            </a:r>
            <a:r>
              <a:rPr lang="en-US" sz="1600" dirty="0"/>
              <a:t> 100</a:t>
            </a:r>
            <a:endParaRPr lang="el-GR" sz="1600" dirty="0"/>
          </a:p>
          <a:p>
            <a:pPr algn="just"/>
            <a:endParaRPr lang="el-GR" sz="1600" dirty="0"/>
          </a:p>
        </p:txBody>
      </p:sp>
      <p:sp>
        <p:nvSpPr>
          <p:cNvPr id="6" name="TextBox 5">
            <a:extLst>
              <a:ext uri="{FF2B5EF4-FFF2-40B4-BE49-F238E27FC236}">
                <a16:creationId xmlns:a16="http://schemas.microsoft.com/office/drawing/2014/main" id="{CBBF690B-EC1D-4AAF-B532-0D17979B0C6E}"/>
              </a:ext>
            </a:extLst>
          </p:cNvPr>
          <p:cNvSpPr txBox="1"/>
          <p:nvPr/>
        </p:nvSpPr>
        <p:spPr>
          <a:xfrm>
            <a:off x="955089" y="3678241"/>
            <a:ext cx="11102266" cy="830997"/>
          </a:xfrm>
          <a:prstGeom prst="rect">
            <a:avLst/>
          </a:prstGeom>
          <a:noFill/>
        </p:spPr>
        <p:txBody>
          <a:bodyPr wrap="square" rtlCol="0">
            <a:spAutoFit/>
          </a:bodyPr>
          <a:lstStyle/>
          <a:p>
            <a:pPr algn="ctr"/>
            <a:r>
              <a:rPr lang="en-US" sz="1600" b="1" dirty="0">
                <a:solidFill>
                  <a:schemeClr val="accent2">
                    <a:lumMod val="75000"/>
                  </a:schemeClr>
                </a:solidFill>
              </a:rPr>
              <a:t>Calculation of Stress </a:t>
            </a:r>
            <a:r>
              <a:rPr lang="el-GR" sz="1600" b="1" dirty="0">
                <a:solidFill>
                  <a:schemeClr val="accent2">
                    <a:lumMod val="75000"/>
                  </a:schemeClr>
                </a:solidFill>
              </a:rPr>
              <a:t> σ1-σ3 (</a:t>
            </a:r>
            <a:r>
              <a:rPr lang="en-US" sz="1600" b="1" dirty="0">
                <a:solidFill>
                  <a:schemeClr val="accent2">
                    <a:lumMod val="75000"/>
                  </a:schemeClr>
                </a:solidFill>
              </a:rPr>
              <a:t>kPa)</a:t>
            </a:r>
            <a:endParaRPr lang="el-GR" sz="1600" b="1" dirty="0">
              <a:solidFill>
                <a:schemeClr val="accent2">
                  <a:lumMod val="75000"/>
                </a:schemeClr>
              </a:solidFill>
            </a:endParaRPr>
          </a:p>
          <a:p>
            <a:pPr algn="just"/>
            <a:endParaRPr lang="el-GR" sz="1600" b="1" dirty="0">
              <a:solidFill>
                <a:schemeClr val="accent2">
                  <a:lumMod val="75000"/>
                </a:schemeClr>
              </a:solidFill>
            </a:endParaRPr>
          </a:p>
          <a:p>
            <a:pPr algn="just"/>
            <a:r>
              <a:rPr lang="en-US" sz="1600" dirty="0"/>
              <a:t>Stress </a:t>
            </a:r>
            <a:r>
              <a:rPr lang="el-GR" sz="1600" dirty="0"/>
              <a:t>σ1-σ3</a:t>
            </a:r>
            <a:r>
              <a:rPr lang="en-US" sz="1600" dirty="0"/>
              <a:t> (kPa) = (Ring Reading * Ring Constant) / Corrected Area</a:t>
            </a:r>
            <a:endParaRPr lang="el-GR" sz="1600" baseline="30000" dirty="0"/>
          </a:p>
        </p:txBody>
      </p:sp>
      <p:sp>
        <p:nvSpPr>
          <p:cNvPr id="7" name="TextBox 6">
            <a:extLst>
              <a:ext uri="{FF2B5EF4-FFF2-40B4-BE49-F238E27FC236}">
                <a16:creationId xmlns:a16="http://schemas.microsoft.com/office/drawing/2014/main" id="{D7F5F259-A5D9-4193-BD18-3AD513085839}"/>
              </a:ext>
            </a:extLst>
          </p:cNvPr>
          <p:cNvSpPr txBox="1"/>
          <p:nvPr/>
        </p:nvSpPr>
        <p:spPr>
          <a:xfrm>
            <a:off x="838200" y="692771"/>
            <a:ext cx="11102266" cy="1569660"/>
          </a:xfrm>
          <a:prstGeom prst="rect">
            <a:avLst/>
          </a:prstGeom>
          <a:noFill/>
        </p:spPr>
        <p:txBody>
          <a:bodyPr wrap="square" rtlCol="0">
            <a:spAutoFit/>
          </a:bodyPr>
          <a:lstStyle/>
          <a:p>
            <a:pPr algn="ctr"/>
            <a:r>
              <a:rPr lang="en-US" sz="1600" b="1" dirty="0">
                <a:solidFill>
                  <a:schemeClr val="accent2">
                    <a:lumMod val="75000"/>
                  </a:schemeClr>
                </a:solidFill>
              </a:rPr>
              <a:t>Calculation of Moisture Content and Wet Unit Weight</a:t>
            </a:r>
            <a:endParaRPr lang="el-GR" sz="1600" b="1" dirty="0">
              <a:solidFill>
                <a:schemeClr val="accent2">
                  <a:lumMod val="75000"/>
                </a:schemeClr>
              </a:solidFill>
            </a:endParaRPr>
          </a:p>
          <a:p>
            <a:pPr algn="just"/>
            <a:r>
              <a:rPr lang="en-US" sz="1600" dirty="0"/>
              <a:t>Moisture Content (%) = (Weight of water (gr) / Weight of dry sample (gr)) * 100</a:t>
            </a:r>
            <a:endParaRPr lang="el-GR" sz="1600" dirty="0"/>
          </a:p>
          <a:p>
            <a:pPr algn="just"/>
            <a:r>
              <a:rPr lang="en-US" sz="1600" dirty="0"/>
              <a:t>Weight of dry sample = (Weight of dry sample + container (gr)) – Weight of container (gr)</a:t>
            </a:r>
            <a:endParaRPr lang="el-GR" sz="1600" dirty="0"/>
          </a:p>
          <a:p>
            <a:pPr algn="just"/>
            <a:r>
              <a:rPr lang="en-US" sz="1600" dirty="0"/>
              <a:t>Weight of water (gr) = Weight of wet sample – Weight of dry sample</a:t>
            </a:r>
            <a:endParaRPr lang="el-GR" sz="1600" dirty="0"/>
          </a:p>
          <a:p>
            <a:pPr algn="just"/>
            <a:r>
              <a:rPr lang="en-US" sz="1600" dirty="0"/>
              <a:t>Wet Unit Weight (gr/cm</a:t>
            </a:r>
            <a:r>
              <a:rPr lang="en-US" sz="1600" baseline="30000" dirty="0"/>
              <a:t>3</a:t>
            </a:r>
            <a:r>
              <a:rPr lang="en-US" sz="1600" dirty="0"/>
              <a:t>) = m/V =m/(</a:t>
            </a:r>
            <a:r>
              <a:rPr lang="el-GR" sz="1600" dirty="0"/>
              <a:t>π*</a:t>
            </a:r>
            <a:r>
              <a:rPr lang="en-US" sz="1600" dirty="0"/>
              <a:t>D</a:t>
            </a:r>
            <a:r>
              <a:rPr lang="en-US" sz="1600" baseline="30000" dirty="0"/>
              <a:t>2</a:t>
            </a:r>
            <a:r>
              <a:rPr lang="en-US" sz="1600" dirty="0"/>
              <a:t>/4)*</a:t>
            </a:r>
            <a:r>
              <a:rPr lang="el-GR" sz="1600" dirty="0"/>
              <a:t>Η</a:t>
            </a:r>
            <a:r>
              <a:rPr lang="en-US" sz="1600" dirty="0"/>
              <a:t> </a:t>
            </a:r>
            <a:endParaRPr lang="el-GR" sz="1600" dirty="0"/>
          </a:p>
          <a:p>
            <a:pPr algn="just"/>
            <a:r>
              <a:rPr lang="en-US" sz="1600" dirty="0"/>
              <a:t>To convert to t/m</a:t>
            </a:r>
            <a:r>
              <a:rPr lang="en-US" sz="1600" baseline="30000" dirty="0"/>
              <a:t>3</a:t>
            </a:r>
            <a:r>
              <a:rPr lang="en-US" sz="1600" dirty="0"/>
              <a:t>, multiply by 10</a:t>
            </a:r>
            <a:r>
              <a:rPr lang="en-US" sz="1600" baseline="30000" dirty="0"/>
              <a:t>-6</a:t>
            </a:r>
            <a:endParaRPr lang="el-GR" sz="1600" dirty="0"/>
          </a:p>
        </p:txBody>
      </p:sp>
      <p:sp>
        <p:nvSpPr>
          <p:cNvPr id="8" name="TextBox 7">
            <a:extLst>
              <a:ext uri="{FF2B5EF4-FFF2-40B4-BE49-F238E27FC236}">
                <a16:creationId xmlns:a16="http://schemas.microsoft.com/office/drawing/2014/main" id="{DA329FAB-0EF3-4324-B687-2AF010052C14}"/>
              </a:ext>
            </a:extLst>
          </p:cNvPr>
          <p:cNvSpPr txBox="1"/>
          <p:nvPr/>
        </p:nvSpPr>
        <p:spPr>
          <a:xfrm>
            <a:off x="838200" y="4632278"/>
            <a:ext cx="11102266" cy="1815882"/>
          </a:xfrm>
          <a:prstGeom prst="rect">
            <a:avLst/>
          </a:prstGeom>
          <a:noFill/>
        </p:spPr>
        <p:txBody>
          <a:bodyPr wrap="square" rtlCol="0">
            <a:spAutoFit/>
          </a:bodyPr>
          <a:lstStyle/>
          <a:p>
            <a:pPr algn="ctr"/>
            <a:r>
              <a:rPr lang="en-US" sz="1600" b="1" dirty="0">
                <a:solidFill>
                  <a:schemeClr val="accent2">
                    <a:lumMod val="75000"/>
                  </a:schemeClr>
                </a:solidFill>
              </a:rPr>
              <a:t>Calculation of Cohesion (c) and Angle of Internal Friction </a:t>
            </a:r>
            <a:r>
              <a:rPr lang="el-GR" sz="1600" b="1" dirty="0">
                <a:solidFill>
                  <a:schemeClr val="accent2">
                    <a:lumMod val="75000"/>
                  </a:schemeClr>
                </a:solidFill>
              </a:rPr>
              <a:t>(φ)  </a:t>
            </a:r>
          </a:p>
          <a:p>
            <a:pPr algn="just"/>
            <a:endParaRPr lang="el-GR" sz="1600" dirty="0"/>
          </a:p>
          <a:p>
            <a:pPr algn="just"/>
            <a:r>
              <a:rPr lang="en-US" sz="1600" dirty="0"/>
              <a:t>Calculation of cohesion (c): Distance from the origin to the intersection of the failure envelope with the y-axis.</a:t>
            </a:r>
            <a:endParaRPr lang="el-GR" sz="1600" dirty="0"/>
          </a:p>
          <a:p>
            <a:pPr algn="just"/>
            <a:endParaRPr lang="el-GR" sz="1600" dirty="0"/>
          </a:p>
          <a:p>
            <a:pPr algn="just"/>
            <a:r>
              <a:rPr lang="en-US" sz="1600" dirty="0"/>
              <a:t>Calculation of the angle of internal friction: Slope of the failure envelope line, tangent of angle </a:t>
            </a:r>
            <a:r>
              <a:rPr lang="el-GR" sz="1600" dirty="0"/>
              <a:t>ω, </a:t>
            </a:r>
            <a:r>
              <a:rPr lang="en-US" sz="1600" dirty="0"/>
              <a:t>tan</a:t>
            </a:r>
            <a:r>
              <a:rPr lang="el-GR" sz="1600" dirty="0"/>
              <a:t>ω</a:t>
            </a:r>
            <a:r>
              <a:rPr lang="en-US" sz="1600" dirty="0"/>
              <a:t>= opposite / adjacent, </a:t>
            </a:r>
            <a:r>
              <a:rPr lang="el-GR" sz="1600" dirty="0"/>
              <a:t>ω</a:t>
            </a:r>
            <a:r>
              <a:rPr lang="el-GR" sz="1600" baseline="30000" dirty="0"/>
              <a:t>0</a:t>
            </a:r>
            <a:r>
              <a:rPr lang="en-US" sz="1600" dirty="0"/>
              <a:t>= tan</a:t>
            </a:r>
            <a:r>
              <a:rPr lang="en-US" sz="1600" baseline="30000" dirty="0"/>
              <a:t>-1</a:t>
            </a:r>
            <a:r>
              <a:rPr lang="en-US" sz="1600" dirty="0"/>
              <a:t>(opposite / adjacent).</a:t>
            </a:r>
            <a:endParaRPr lang="el-GR" sz="1600" dirty="0"/>
          </a:p>
          <a:p>
            <a:pPr algn="just"/>
            <a:endParaRPr lang="el-GR" sz="1600" dirty="0"/>
          </a:p>
        </p:txBody>
      </p:sp>
      <p:pic>
        <p:nvPicPr>
          <p:cNvPr id="2" name="Εικόνα 1"/>
          <p:cNvPicPr>
            <a:picLocks noChangeAspect="1"/>
          </p:cNvPicPr>
          <p:nvPr/>
        </p:nvPicPr>
        <p:blipFill>
          <a:blip r:embed="rId2"/>
          <a:stretch>
            <a:fillRect/>
          </a:stretch>
        </p:blipFill>
        <p:spPr>
          <a:xfrm>
            <a:off x="67733" y="67576"/>
            <a:ext cx="981541" cy="957155"/>
          </a:xfrm>
          <a:prstGeom prst="rect">
            <a:avLst/>
          </a:prstGeom>
        </p:spPr>
      </p:pic>
    </p:spTree>
    <p:extLst>
      <p:ext uri="{BB962C8B-B14F-4D97-AF65-F5344CB8AC3E}">
        <p14:creationId xmlns:p14="http://schemas.microsoft.com/office/powerpoint/2010/main" val="415499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E6994B-27E1-4397-8038-2B4FE6E5D45B}"/>
              </a:ext>
            </a:extLst>
          </p:cNvPr>
          <p:cNvSpPr>
            <a:spLocks noGrp="1"/>
          </p:cNvSpPr>
          <p:nvPr>
            <p:ph type="title"/>
          </p:nvPr>
        </p:nvSpPr>
        <p:spPr>
          <a:xfrm>
            <a:off x="838200" y="0"/>
            <a:ext cx="10515600" cy="859993"/>
          </a:xfrm>
        </p:spPr>
        <p:txBody>
          <a:bodyPr>
            <a:normAutofit/>
          </a:bodyPr>
          <a:lstStyle/>
          <a:p>
            <a:pPr algn="ctr"/>
            <a:r>
              <a:rPr lang="el-GR" sz="3600" b="1" dirty="0">
                <a:ln w="0"/>
                <a:solidFill>
                  <a:schemeClr val="accent2">
                    <a:lumMod val="50000"/>
                  </a:schemeClr>
                </a:solidFill>
                <a:effectLst>
                  <a:outerShdw blurRad="38100" dist="19050" dir="2700000" algn="tl" rotWithShape="0">
                    <a:schemeClr val="dk1">
                      <a:alpha val="40000"/>
                    </a:schemeClr>
                  </a:outerShdw>
                </a:effectLst>
              </a:rPr>
              <a:t>ΔΙΑΤΜΗΤΙΚΗ ΑΝΤΟΧΗ ΕΔΑΦΩΝ</a:t>
            </a:r>
          </a:p>
        </p:txBody>
      </p:sp>
      <p:sp>
        <p:nvSpPr>
          <p:cNvPr id="3" name="Θέση περιεχομένου 2">
            <a:extLst>
              <a:ext uri="{FF2B5EF4-FFF2-40B4-BE49-F238E27FC236}">
                <a16:creationId xmlns:a16="http://schemas.microsoft.com/office/drawing/2014/main" id="{E10E611D-F3A4-4A5D-A735-EEAF92026DDA}"/>
              </a:ext>
            </a:extLst>
          </p:cNvPr>
          <p:cNvSpPr>
            <a:spLocks noGrp="1"/>
          </p:cNvSpPr>
          <p:nvPr>
            <p:ph idx="1"/>
          </p:nvPr>
        </p:nvSpPr>
        <p:spPr>
          <a:xfrm>
            <a:off x="982132" y="681037"/>
            <a:ext cx="10371667" cy="4951845"/>
          </a:xfrm>
        </p:spPr>
        <p:txBody>
          <a:bodyPr>
            <a:normAutofit/>
          </a:bodyPr>
          <a:lstStyle/>
          <a:p>
            <a:pPr marL="0" indent="0">
              <a:buNone/>
            </a:pPr>
            <a:r>
              <a:rPr lang="en-US" sz="1800" b="1" dirty="0">
                <a:solidFill>
                  <a:schemeClr val="accent2">
                    <a:lumMod val="50000"/>
                  </a:schemeClr>
                </a:solidFill>
              </a:rPr>
              <a:t>Why do we calculate the shear strength of soils?</a:t>
            </a:r>
            <a:endParaRPr lang="el-GR" sz="1800" b="1" dirty="0">
              <a:solidFill>
                <a:schemeClr val="accent2">
                  <a:lumMod val="50000"/>
                </a:schemeClr>
              </a:solidFill>
            </a:endParaRPr>
          </a:p>
          <a:p>
            <a:pPr marL="0" indent="0" algn="just">
              <a:buNone/>
            </a:pPr>
            <a:r>
              <a:rPr lang="el-GR" sz="1800" dirty="0"/>
              <a:t>	</a:t>
            </a:r>
            <a:r>
              <a:rPr lang="en-US" sz="1800" dirty="0"/>
              <a:t>The shear strength of soils is considered their most basic characteristic, as it forms the basis for solving crucial problems related to slope stability and the bearing capacity of the foundation soil (</a:t>
            </a:r>
            <a:r>
              <a:rPr lang="en-US" sz="1800" dirty="0" err="1"/>
              <a:t>Koukis</a:t>
            </a:r>
            <a:r>
              <a:rPr lang="en-US" sz="1800" dirty="0"/>
              <a:t> &amp; </a:t>
            </a:r>
            <a:r>
              <a:rPr lang="en-US" sz="1800" dirty="0" err="1"/>
              <a:t>Sabatakakis</a:t>
            </a:r>
            <a:r>
              <a:rPr lang="en-US" sz="1800" dirty="0"/>
              <a:t> 2002).</a:t>
            </a:r>
            <a:endParaRPr lang="el-GR" sz="1800" dirty="0"/>
          </a:p>
        </p:txBody>
      </p:sp>
      <p:sp>
        <p:nvSpPr>
          <p:cNvPr id="5" name="Θέση περιεχομένου 2">
            <a:extLst>
              <a:ext uri="{FF2B5EF4-FFF2-40B4-BE49-F238E27FC236}">
                <a16:creationId xmlns:a16="http://schemas.microsoft.com/office/drawing/2014/main" id="{A718DDB1-9616-4C56-A9B1-E5FE74A041D4}"/>
              </a:ext>
            </a:extLst>
          </p:cNvPr>
          <p:cNvSpPr txBox="1">
            <a:spLocks/>
          </p:cNvSpPr>
          <p:nvPr/>
        </p:nvSpPr>
        <p:spPr>
          <a:xfrm>
            <a:off x="905522" y="1946938"/>
            <a:ext cx="10448278" cy="4911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2">
                    <a:lumMod val="50000"/>
                  </a:schemeClr>
                </a:solidFill>
              </a:rPr>
              <a:t>How do we calculate soil strength in the laboratory?</a:t>
            </a:r>
            <a:endParaRPr lang="el-GR" sz="1800" dirty="0">
              <a:solidFill>
                <a:srgbClr val="FF0000"/>
              </a:solidFill>
            </a:endParaRPr>
          </a:p>
          <a:p>
            <a:r>
              <a:rPr lang="en-US" sz="1800" dirty="0">
                <a:solidFill>
                  <a:srgbClr val="FF0000"/>
                </a:solidFill>
              </a:rPr>
              <a:t>Unconfined (Uniaxial) Compression Test</a:t>
            </a:r>
            <a:endParaRPr lang="el-GR" sz="1800" dirty="0">
              <a:solidFill>
                <a:srgbClr val="FF0000"/>
              </a:solidFill>
            </a:endParaRPr>
          </a:p>
          <a:p>
            <a:r>
              <a:rPr lang="en-US" sz="1800" dirty="0"/>
              <a:t>Direct Shear Test</a:t>
            </a:r>
            <a:endParaRPr lang="el-GR" sz="1800" dirty="0"/>
          </a:p>
          <a:p>
            <a:r>
              <a:rPr lang="en-US" sz="1800" dirty="0"/>
              <a:t>Triaxial Loading Test</a:t>
            </a:r>
            <a:endParaRPr lang="el-GR" sz="1800" dirty="0"/>
          </a:p>
          <a:p>
            <a:pPr marL="0" indent="0">
              <a:buNone/>
            </a:pPr>
            <a:endParaRPr lang="el-GR" sz="1800" dirty="0"/>
          </a:p>
          <a:p>
            <a:endParaRPr lang="el-GR" sz="1800" dirty="0"/>
          </a:p>
        </p:txBody>
      </p:sp>
      <p:sp>
        <p:nvSpPr>
          <p:cNvPr id="8" name="5 - TextBox">
            <a:extLst>
              <a:ext uri="{FF2B5EF4-FFF2-40B4-BE49-F238E27FC236}">
                <a16:creationId xmlns:a16="http://schemas.microsoft.com/office/drawing/2014/main" id="{A0887154-96D3-4864-8FE5-8B6BD7B170D5}"/>
              </a:ext>
            </a:extLst>
          </p:cNvPr>
          <p:cNvSpPr txBox="1"/>
          <p:nvPr/>
        </p:nvSpPr>
        <p:spPr>
          <a:xfrm>
            <a:off x="3101405" y="5968259"/>
            <a:ext cx="6817659" cy="417408"/>
          </a:xfrm>
          <a:prstGeom prst="rect">
            <a:avLst/>
          </a:prstGeom>
        </p:spPr>
        <p:txBody>
          <a:bodyPr vert="horz" wrap="square" lIns="91440" tIns="45720" rIns="91440" bIns="45720" rtlCol="0" anchor="ctr">
            <a:noAutofit/>
          </a:bodyPr>
          <a:lstStyle/>
          <a:p>
            <a:pPr algn="just"/>
            <a:r>
              <a:rPr lang="en-US" sz="1600" b="1" dirty="0"/>
              <a:t>Figure 1: </a:t>
            </a:r>
            <a:r>
              <a:rPr lang="en-US" sz="1600" dirty="0">
                <a:solidFill>
                  <a:srgbClr val="FF0000"/>
                </a:solidFill>
              </a:rPr>
              <a:t>Unconfined compression test </a:t>
            </a:r>
            <a:r>
              <a:rPr lang="en-US" sz="1600" dirty="0"/>
              <a:t>(</a:t>
            </a:r>
            <a:r>
              <a:rPr lang="en-US" sz="1600" dirty="0" err="1"/>
              <a:t>Koukis</a:t>
            </a:r>
            <a:r>
              <a:rPr lang="en-US" sz="1600" dirty="0"/>
              <a:t> &amp; </a:t>
            </a:r>
            <a:r>
              <a:rPr lang="en-US" sz="1600" dirty="0" err="1"/>
              <a:t>Sabatakakis</a:t>
            </a:r>
            <a:r>
              <a:rPr lang="en-US" sz="1600" dirty="0"/>
              <a:t> 2002)</a:t>
            </a:r>
            <a:endParaRPr lang="el-GR" sz="1600" dirty="0"/>
          </a:p>
        </p:txBody>
      </p:sp>
      <p:grpSp>
        <p:nvGrpSpPr>
          <p:cNvPr id="12" name="Ομάδα 11">
            <a:extLst>
              <a:ext uri="{FF2B5EF4-FFF2-40B4-BE49-F238E27FC236}">
                <a16:creationId xmlns:a16="http://schemas.microsoft.com/office/drawing/2014/main" id="{D0128E70-41DF-40D4-8610-6A64AC790B55}"/>
              </a:ext>
            </a:extLst>
          </p:cNvPr>
          <p:cNvGrpSpPr/>
          <p:nvPr/>
        </p:nvGrpSpPr>
        <p:grpSpPr>
          <a:xfrm>
            <a:off x="5429463" y="3527603"/>
            <a:ext cx="1333073" cy="1890842"/>
            <a:chOff x="1935331" y="3515755"/>
            <a:chExt cx="1333073" cy="1890842"/>
          </a:xfrm>
        </p:grpSpPr>
        <p:sp>
          <p:nvSpPr>
            <p:cNvPr id="4" name="Ορθογώνιο 3">
              <a:extLst>
                <a:ext uri="{FF2B5EF4-FFF2-40B4-BE49-F238E27FC236}">
                  <a16:creationId xmlns:a16="http://schemas.microsoft.com/office/drawing/2014/main" id="{FF7205B7-16AE-481A-B53B-1B3266FBDC30}"/>
                </a:ext>
              </a:extLst>
            </p:cNvPr>
            <p:cNvSpPr/>
            <p:nvPr/>
          </p:nvSpPr>
          <p:spPr>
            <a:xfrm>
              <a:off x="1935331" y="4119334"/>
              <a:ext cx="887767" cy="1287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Κάτω 9">
              <a:extLst>
                <a:ext uri="{FF2B5EF4-FFF2-40B4-BE49-F238E27FC236}">
                  <a16:creationId xmlns:a16="http://schemas.microsoft.com/office/drawing/2014/main" id="{F1D71269-203F-4EF4-B3DB-62D38DC3ED59}"/>
                </a:ext>
              </a:extLst>
            </p:cNvPr>
            <p:cNvSpPr/>
            <p:nvPr/>
          </p:nvSpPr>
          <p:spPr>
            <a:xfrm>
              <a:off x="2234211" y="3515755"/>
              <a:ext cx="290008" cy="57704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A1944B83-F03B-4E0C-9673-CB25BFCA8F8B}"/>
                </a:ext>
              </a:extLst>
            </p:cNvPr>
            <p:cNvSpPr txBox="1"/>
            <p:nvPr/>
          </p:nvSpPr>
          <p:spPr>
            <a:xfrm>
              <a:off x="2586158" y="3564917"/>
              <a:ext cx="682246" cy="523220"/>
            </a:xfrm>
            <a:prstGeom prst="rect">
              <a:avLst/>
            </a:prstGeom>
            <a:noFill/>
          </p:spPr>
          <p:txBody>
            <a:bodyPr wrap="square" rtlCol="0">
              <a:spAutoFit/>
            </a:bodyPr>
            <a:lstStyle/>
            <a:p>
              <a:r>
                <a:rPr lang="el-GR" sz="2800" dirty="0"/>
                <a:t>σ1</a:t>
              </a:r>
            </a:p>
          </p:txBody>
        </p:sp>
      </p:grpSp>
      <p:pic>
        <p:nvPicPr>
          <p:cNvPr id="13" name="Εικόνα 12"/>
          <p:cNvPicPr>
            <a:picLocks noChangeAspect="1"/>
          </p:cNvPicPr>
          <p:nvPr/>
        </p:nvPicPr>
        <p:blipFill>
          <a:blip r:embed="rId2"/>
          <a:stretch>
            <a:fillRect/>
          </a:stretch>
        </p:blipFill>
        <p:spPr>
          <a:xfrm>
            <a:off x="93429" y="39960"/>
            <a:ext cx="981541" cy="957155"/>
          </a:xfrm>
          <a:prstGeom prst="rect">
            <a:avLst/>
          </a:prstGeom>
        </p:spPr>
      </p:pic>
      <p:pic>
        <p:nvPicPr>
          <p:cNvPr id="9" name="Εικόνα 8">
            <a:extLst>
              <a:ext uri="{FF2B5EF4-FFF2-40B4-BE49-F238E27FC236}">
                <a16:creationId xmlns:a16="http://schemas.microsoft.com/office/drawing/2014/main" id="{068C3CAB-1B75-2E9A-3CB1-B174DE91300C}"/>
              </a:ext>
            </a:extLst>
          </p:cNvPr>
          <p:cNvPicPr>
            <a:picLocks noChangeAspect="1"/>
          </p:cNvPicPr>
          <p:nvPr/>
        </p:nvPicPr>
        <p:blipFill>
          <a:blip r:embed="rId3"/>
          <a:stretch>
            <a:fillRect/>
          </a:stretch>
        </p:blipFill>
        <p:spPr>
          <a:xfrm rot="10800000">
            <a:off x="5728343" y="5444419"/>
            <a:ext cx="323116" cy="591363"/>
          </a:xfrm>
          <a:prstGeom prst="rect">
            <a:avLst/>
          </a:prstGeom>
        </p:spPr>
      </p:pic>
      <p:sp>
        <p:nvSpPr>
          <p:cNvPr id="14" name="TextBox 13">
            <a:extLst>
              <a:ext uri="{FF2B5EF4-FFF2-40B4-BE49-F238E27FC236}">
                <a16:creationId xmlns:a16="http://schemas.microsoft.com/office/drawing/2014/main" id="{6BD17E42-C976-CEBC-1FA8-1F53CF073968}"/>
              </a:ext>
            </a:extLst>
          </p:cNvPr>
          <p:cNvSpPr txBox="1"/>
          <p:nvPr/>
        </p:nvSpPr>
        <p:spPr>
          <a:xfrm>
            <a:off x="6049161" y="5432052"/>
            <a:ext cx="682246" cy="523220"/>
          </a:xfrm>
          <a:prstGeom prst="rect">
            <a:avLst/>
          </a:prstGeom>
          <a:noFill/>
        </p:spPr>
        <p:txBody>
          <a:bodyPr wrap="square" rtlCol="0">
            <a:spAutoFit/>
          </a:bodyPr>
          <a:lstStyle/>
          <a:p>
            <a:r>
              <a:rPr lang="el-GR" sz="2800" dirty="0"/>
              <a:t>σ1</a:t>
            </a:r>
          </a:p>
        </p:txBody>
      </p:sp>
    </p:spTree>
    <p:extLst>
      <p:ext uri="{BB962C8B-B14F-4D97-AF65-F5344CB8AC3E}">
        <p14:creationId xmlns:p14="http://schemas.microsoft.com/office/powerpoint/2010/main" val="410900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C585EE43-876B-4513-B6C7-AEDF98421792}"/>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UNCONFINED COMPRESSION TEST</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7CDF5B78-EF09-475E-AB16-B718DFD1F892}"/>
              </a:ext>
            </a:extLst>
          </p:cNvPr>
          <p:cNvSpPr txBox="1"/>
          <p:nvPr/>
        </p:nvSpPr>
        <p:spPr>
          <a:xfrm>
            <a:off x="3657600" y="790112"/>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Scope</a:t>
            </a:r>
            <a:endParaRPr lang="el-GR" sz="2800" dirty="0">
              <a:solidFill>
                <a:schemeClr val="accent2">
                  <a:lumMod val="50000"/>
                </a:schemeClr>
              </a:solidFill>
            </a:endParaRPr>
          </a:p>
        </p:txBody>
      </p:sp>
      <p:sp>
        <p:nvSpPr>
          <p:cNvPr id="6" name="TextBox 5">
            <a:extLst>
              <a:ext uri="{FF2B5EF4-FFF2-40B4-BE49-F238E27FC236}">
                <a16:creationId xmlns:a16="http://schemas.microsoft.com/office/drawing/2014/main" id="{47DB19FB-C74E-4227-83AA-885B337A792D}"/>
              </a:ext>
            </a:extLst>
          </p:cNvPr>
          <p:cNvSpPr txBox="1"/>
          <p:nvPr/>
        </p:nvSpPr>
        <p:spPr>
          <a:xfrm>
            <a:off x="1393794" y="1633491"/>
            <a:ext cx="9960006" cy="830997"/>
          </a:xfrm>
          <a:prstGeom prst="rect">
            <a:avLst/>
          </a:prstGeom>
          <a:noFill/>
        </p:spPr>
        <p:txBody>
          <a:bodyPr wrap="square" rtlCol="0">
            <a:spAutoFit/>
          </a:bodyPr>
          <a:lstStyle/>
          <a:p>
            <a:pPr algn="just"/>
            <a:r>
              <a:rPr lang="en-US" sz="2400" dirty="0"/>
              <a:t>Calculation of maximum stress of a soil sample under uniaxial-compressive stress</a:t>
            </a:r>
            <a:endParaRPr lang="el-GR" sz="2400" dirty="0"/>
          </a:p>
        </p:txBody>
      </p:sp>
      <p:sp>
        <p:nvSpPr>
          <p:cNvPr id="7" name="TextBox 6">
            <a:extLst>
              <a:ext uri="{FF2B5EF4-FFF2-40B4-BE49-F238E27FC236}">
                <a16:creationId xmlns:a16="http://schemas.microsoft.com/office/drawing/2014/main" id="{9DCAC0F4-51BD-4EAC-8D29-631C7770A051}"/>
              </a:ext>
            </a:extLst>
          </p:cNvPr>
          <p:cNvSpPr txBox="1"/>
          <p:nvPr/>
        </p:nvSpPr>
        <p:spPr>
          <a:xfrm>
            <a:off x="3657600" y="2632247"/>
            <a:ext cx="4154750" cy="523220"/>
          </a:xfrm>
          <a:prstGeom prst="rect">
            <a:avLst/>
          </a:prstGeom>
          <a:solidFill>
            <a:schemeClr val="accent6">
              <a:lumMod val="20000"/>
              <a:lumOff val="80000"/>
            </a:schemeClr>
          </a:solidFill>
          <a:ln w="28575">
            <a:solidFill>
              <a:schemeClr val="tx1">
                <a:lumMod val="95000"/>
                <a:lumOff val="5000"/>
              </a:schemeClr>
            </a:solidFill>
          </a:ln>
        </p:spPr>
        <p:txBody>
          <a:bodyPr wrap="square" rtlCol="0">
            <a:spAutoFit/>
          </a:bodyPr>
          <a:lstStyle/>
          <a:p>
            <a:pPr algn="ctr"/>
            <a:r>
              <a:rPr lang="en-US" sz="2800" dirty="0">
                <a:solidFill>
                  <a:schemeClr val="accent2">
                    <a:lumMod val="50000"/>
                  </a:schemeClr>
                </a:solidFill>
              </a:rPr>
              <a:t>Lab Equipment</a:t>
            </a:r>
            <a:endParaRPr lang="el-GR" sz="2800" dirty="0">
              <a:solidFill>
                <a:schemeClr val="accent2">
                  <a:lumMod val="50000"/>
                </a:schemeClr>
              </a:solidFill>
            </a:endParaRPr>
          </a:p>
        </p:txBody>
      </p:sp>
      <p:pic>
        <p:nvPicPr>
          <p:cNvPr id="9" name="Picture 2" descr="hot mixture">
            <a:extLst>
              <a:ext uri="{FF2B5EF4-FFF2-40B4-BE49-F238E27FC236}">
                <a16:creationId xmlns:a16="http://schemas.microsoft.com/office/drawing/2014/main" id="{DBD040F0-CBAB-4C33-948F-A0CFA59CB2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6" r="1935"/>
          <a:stretch/>
        </p:blipFill>
        <p:spPr bwMode="auto">
          <a:xfrm>
            <a:off x="30496" y="3507662"/>
            <a:ext cx="2750123" cy="24253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40809C-3AB1-4E0A-A735-6E167FD6F7E8}"/>
              </a:ext>
            </a:extLst>
          </p:cNvPr>
          <p:cNvSpPr txBox="1"/>
          <p:nvPr/>
        </p:nvSpPr>
        <p:spPr>
          <a:xfrm>
            <a:off x="378036" y="6018564"/>
            <a:ext cx="2162419"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 0.1%)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957195" y="3679130"/>
            <a:ext cx="3041435" cy="2281076"/>
          </a:xfrm>
          <a:prstGeom prst="rect">
            <a:avLst/>
          </a:prstGeom>
        </p:spPr>
      </p:pic>
      <p:sp>
        <p:nvSpPr>
          <p:cNvPr id="11" name="TextBox 10">
            <a:extLst>
              <a:ext uri="{FF2B5EF4-FFF2-40B4-BE49-F238E27FC236}">
                <a16:creationId xmlns:a16="http://schemas.microsoft.com/office/drawing/2014/main" id="{4540809C-3AB1-4E0A-A735-6E167FD6F7E8}"/>
              </a:ext>
            </a:extLst>
          </p:cNvPr>
          <p:cNvSpPr txBox="1"/>
          <p:nvPr/>
        </p:nvSpPr>
        <p:spPr>
          <a:xfrm>
            <a:off x="3657600" y="6157063"/>
            <a:ext cx="216241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Caliper</a:t>
            </a: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4540809C-3AB1-4E0A-A735-6E167FD6F7E8}"/>
              </a:ext>
            </a:extLst>
          </p:cNvPr>
          <p:cNvSpPr txBox="1"/>
          <p:nvPr/>
        </p:nvSpPr>
        <p:spPr>
          <a:xfrm>
            <a:off x="6542093" y="6157166"/>
            <a:ext cx="2162419"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Sampler</a:t>
            </a:r>
            <a:endParaRPr kumimoji="0" lang="el-GR" alt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401" y="3679131"/>
            <a:ext cx="3041802" cy="2280784"/>
          </a:xfrm>
          <a:prstGeom prst="rect">
            <a:avLst/>
          </a:prstGeom>
        </p:spPr>
      </p:pic>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683133" y="2952722"/>
            <a:ext cx="3430911" cy="2700774"/>
          </a:xfrm>
          <a:prstGeom prst="rect">
            <a:avLst/>
          </a:prstGeom>
        </p:spPr>
      </p:pic>
      <p:sp>
        <p:nvSpPr>
          <p:cNvPr id="16" name="TextBox 15">
            <a:extLst>
              <a:ext uri="{FF2B5EF4-FFF2-40B4-BE49-F238E27FC236}">
                <a16:creationId xmlns:a16="http://schemas.microsoft.com/office/drawing/2014/main" id="{4540809C-3AB1-4E0A-A735-6E167FD6F7E8}"/>
              </a:ext>
            </a:extLst>
          </p:cNvPr>
          <p:cNvSpPr txBox="1"/>
          <p:nvPr/>
        </p:nvSpPr>
        <p:spPr>
          <a:xfrm>
            <a:off x="9048203" y="6186127"/>
            <a:ext cx="2700774"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Unconfined Compression Apparatus</a:t>
            </a:r>
            <a:endParaRPr kumimoji="0" lang="el-GR" alt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Εικόνα 2"/>
          <p:cNvPicPr>
            <a:picLocks noChangeAspect="1"/>
          </p:cNvPicPr>
          <p:nvPr/>
        </p:nvPicPr>
        <p:blipFill>
          <a:blip r:embed="rId6"/>
          <a:stretch>
            <a:fillRect/>
          </a:stretch>
        </p:blipFill>
        <p:spPr>
          <a:xfrm>
            <a:off x="30496" y="94567"/>
            <a:ext cx="981541" cy="957155"/>
          </a:xfrm>
          <a:prstGeom prst="rect">
            <a:avLst/>
          </a:prstGeom>
        </p:spPr>
      </p:pic>
    </p:spTree>
    <p:extLst>
      <p:ext uri="{BB962C8B-B14F-4D97-AF65-F5344CB8AC3E}">
        <p14:creationId xmlns:p14="http://schemas.microsoft.com/office/powerpoint/2010/main" val="282392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854002B-C3AC-4FE9-A8BE-B3C79F4C27EC}"/>
              </a:ext>
            </a:extLst>
          </p:cNvPr>
          <p:cNvSpPr>
            <a:spLocks noGrp="1"/>
          </p:cNvSpPr>
          <p:nvPr>
            <p:ph idx="1"/>
          </p:nvPr>
        </p:nvSpPr>
        <p:spPr>
          <a:xfrm>
            <a:off x="325515" y="1056742"/>
            <a:ext cx="11632706" cy="3101097"/>
          </a:xfrm>
        </p:spPr>
        <p:txBody>
          <a:bodyPr>
            <a:normAutofit/>
          </a:bodyPr>
          <a:lstStyle/>
          <a:p>
            <a:pPr marL="0" indent="0" algn="just">
              <a:buNone/>
            </a:pPr>
            <a:r>
              <a:rPr lang="el-GR" sz="1800" b="1" dirty="0"/>
              <a:t>Βήματα εκτέλεσης δοκιμής:</a:t>
            </a:r>
            <a:endParaRPr lang="en-US" sz="1800" b="1" dirty="0"/>
          </a:p>
          <a:p>
            <a:pPr marL="457200" indent="-457200" algn="just">
              <a:buFont typeface="+mj-lt"/>
              <a:buAutoNum type="arabicPeriod"/>
            </a:pPr>
            <a:r>
              <a:rPr lang="en-US" sz="1800" dirty="0"/>
              <a:t>Test execution </a:t>
            </a:r>
            <a:r>
              <a:rPr lang="en-US" sz="1800" dirty="0" err="1"/>
              <a:t>steps:Cylindrical</a:t>
            </a:r>
            <a:r>
              <a:rPr lang="en-US" sz="1800" dirty="0"/>
              <a:t> specimen, from an undisturbed sample, with a height-to-diameter ratio of 2 to 3.</a:t>
            </a:r>
          </a:p>
          <a:p>
            <a:pPr marL="457200" indent="-457200" algn="just">
              <a:buFont typeface="+mj-lt"/>
              <a:buAutoNum type="arabicPeriod"/>
            </a:pPr>
            <a:r>
              <a:rPr lang="en-US" sz="1800" dirty="0"/>
              <a:t>Placement of the specimen in the loading device.</a:t>
            </a:r>
          </a:p>
          <a:p>
            <a:pPr marL="457200" indent="-457200" algn="just">
              <a:buFont typeface="+mj-lt"/>
              <a:buAutoNum type="arabicPeriod"/>
            </a:pPr>
            <a:r>
              <a:rPr lang="en-US" sz="1800" dirty="0"/>
              <a:t>Application of compressive load (axis σ1) to the specimen.</a:t>
            </a:r>
          </a:p>
          <a:p>
            <a:pPr marL="457200" indent="-457200" algn="just">
              <a:buFont typeface="+mj-lt"/>
              <a:buAutoNum type="arabicPeriod"/>
            </a:pPr>
            <a:r>
              <a:rPr lang="en-US" sz="1800" dirty="0"/>
              <a:t>Compressive load rate per minute approximately 0.5 to 2% of the strain.</a:t>
            </a:r>
          </a:p>
          <a:p>
            <a:pPr marL="457200" indent="-457200" algn="just">
              <a:buFont typeface="+mj-lt"/>
              <a:buAutoNum type="arabicPeriod"/>
            </a:pPr>
            <a:r>
              <a:rPr lang="en-US" sz="1800" dirty="0"/>
              <a:t>Total duration of the test should not exceed 10 minutes.</a:t>
            </a:r>
          </a:p>
          <a:p>
            <a:pPr marL="457200" indent="-457200" algn="just">
              <a:buFont typeface="+mj-lt"/>
              <a:buAutoNum type="arabicPeriod"/>
            </a:pPr>
            <a:r>
              <a:rPr lang="en-US" sz="1800" dirty="0"/>
              <a:t>The test stops when a decrease in load is observed with an increase in strain, or when the strain reaches 20%.</a:t>
            </a:r>
            <a:endParaRPr lang="el-GR" sz="1800" dirty="0"/>
          </a:p>
        </p:txBody>
      </p:sp>
      <p:sp>
        <p:nvSpPr>
          <p:cNvPr id="4" name="Τίτλος 1">
            <a:extLst>
              <a:ext uri="{FF2B5EF4-FFF2-40B4-BE49-F238E27FC236}">
                <a16:creationId xmlns:a16="http://schemas.microsoft.com/office/drawing/2014/main" id="{1DA7F71A-D940-4D10-BA72-AFA3AFBDFA26}"/>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UNCONFINED COMPRESSION TEST METHODOLOGY</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D2105B3-DDCD-41A7-BA61-2F3FBBECCFB2}"/>
              </a:ext>
            </a:extLst>
          </p:cNvPr>
          <p:cNvSpPr txBox="1"/>
          <p:nvPr/>
        </p:nvSpPr>
        <p:spPr>
          <a:xfrm>
            <a:off x="71022" y="4823875"/>
            <a:ext cx="7936636" cy="1754326"/>
          </a:xfrm>
          <a:prstGeom prst="rect">
            <a:avLst/>
          </a:prstGeom>
          <a:noFill/>
          <a:ln w="38100">
            <a:solidFill>
              <a:srgbClr val="FF0000"/>
            </a:solidFill>
            <a:prstDash val="lgDash"/>
          </a:ln>
        </p:spPr>
        <p:txBody>
          <a:bodyPr wrap="square" rtlCol="0">
            <a:spAutoFit/>
          </a:bodyPr>
          <a:lstStyle/>
          <a:p>
            <a:pPr algn="just"/>
            <a:r>
              <a:rPr lang="en-US" dirty="0"/>
              <a:t>The presentation of the results of the unconfined compression test is done using the stress-strain curve (ΔL/L), where ΔL is the change in the length of the specimen and L is the initial length of the specimen.</a:t>
            </a:r>
          </a:p>
          <a:p>
            <a:pPr algn="just"/>
            <a:endParaRPr lang="en-US" dirty="0"/>
          </a:p>
          <a:p>
            <a:pPr algn="just"/>
            <a:r>
              <a:rPr lang="en-US" dirty="0"/>
              <a:t>Unconfined compressive strength is the maximum stress value or the stress corresponding to 20% strain.</a:t>
            </a:r>
            <a:endParaRPr lang="el-GR" dirty="0"/>
          </a:p>
        </p:txBody>
      </p:sp>
      <p:sp>
        <p:nvSpPr>
          <p:cNvPr id="5" name="Βέλος: Κάτω 4">
            <a:extLst>
              <a:ext uri="{FF2B5EF4-FFF2-40B4-BE49-F238E27FC236}">
                <a16:creationId xmlns:a16="http://schemas.microsoft.com/office/drawing/2014/main" id="{4AA35B6E-44BD-4AB9-987F-CFF3E52D5FBD}"/>
              </a:ext>
            </a:extLst>
          </p:cNvPr>
          <p:cNvSpPr/>
          <p:nvPr/>
        </p:nvSpPr>
        <p:spPr>
          <a:xfrm>
            <a:off x="3400148" y="3826278"/>
            <a:ext cx="639192" cy="78123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4921" y="3710762"/>
            <a:ext cx="4097079" cy="3072809"/>
          </a:xfrm>
          <a:prstGeom prst="rect">
            <a:avLst/>
          </a:prstGeom>
        </p:spPr>
      </p:pic>
      <p:pic>
        <p:nvPicPr>
          <p:cNvPr id="7" name="Εικόνα 6"/>
          <p:cNvPicPr>
            <a:picLocks noChangeAspect="1"/>
          </p:cNvPicPr>
          <p:nvPr/>
        </p:nvPicPr>
        <p:blipFill>
          <a:blip r:embed="rId3"/>
          <a:stretch>
            <a:fillRect/>
          </a:stretch>
        </p:blipFill>
        <p:spPr>
          <a:xfrm>
            <a:off x="113650" y="99587"/>
            <a:ext cx="981541" cy="957155"/>
          </a:xfrm>
          <a:prstGeom prst="rect">
            <a:avLst/>
          </a:prstGeom>
        </p:spPr>
      </p:pic>
    </p:spTree>
    <p:extLst>
      <p:ext uri="{BB962C8B-B14F-4D97-AF65-F5344CB8AC3E}">
        <p14:creationId xmlns:p14="http://schemas.microsoft.com/office/powerpoint/2010/main" val="276324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36F889D-B4CB-4CDF-B762-BB2BA8D2BDA6}"/>
              </a:ext>
            </a:extLst>
          </p:cNvPr>
          <p:cNvSpPr>
            <a:spLocks noGrp="1"/>
          </p:cNvSpPr>
          <p:nvPr>
            <p:ph idx="1"/>
          </p:nvPr>
        </p:nvSpPr>
        <p:spPr>
          <a:xfrm>
            <a:off x="838200" y="3033509"/>
            <a:ext cx="10515600" cy="581059"/>
          </a:xfrm>
        </p:spPr>
        <p:txBody>
          <a:bodyPr/>
          <a:lstStyle/>
          <a:p>
            <a:pPr marL="0" indent="0" algn="ctr">
              <a:buNone/>
            </a:pPr>
            <a:r>
              <a:rPr lang="en-US" dirty="0">
                <a:hlinkClick r:id="rId2"/>
              </a:rPr>
              <a:t>https://www.youtube.com/watch?v=6UQB_cCYlfY</a:t>
            </a:r>
            <a:r>
              <a:rPr lang="el-GR" dirty="0"/>
              <a:t> </a:t>
            </a:r>
          </a:p>
        </p:txBody>
      </p:sp>
      <p:sp>
        <p:nvSpPr>
          <p:cNvPr id="4" name="Τίτλος 1">
            <a:extLst>
              <a:ext uri="{FF2B5EF4-FFF2-40B4-BE49-F238E27FC236}">
                <a16:creationId xmlns:a16="http://schemas.microsoft.com/office/drawing/2014/main" id="{653BE096-D349-401E-A381-118AA978BBE2}"/>
              </a:ext>
            </a:extLst>
          </p:cNvPr>
          <p:cNvSpPr>
            <a:spLocks noGrp="1"/>
          </p:cNvSpPr>
          <p:nvPr>
            <p:ph type="title"/>
          </p:nvPr>
        </p:nvSpPr>
        <p:spPr>
          <a:xfrm>
            <a:off x="1151709" y="80222"/>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VIEWING OF UNCONFINED COMPRESSION TEST</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pic>
        <p:nvPicPr>
          <p:cNvPr id="6" name="Εικόνα 5"/>
          <p:cNvPicPr>
            <a:picLocks noChangeAspect="1"/>
          </p:cNvPicPr>
          <p:nvPr/>
        </p:nvPicPr>
        <p:blipFill>
          <a:blip r:embed="rId3"/>
          <a:stretch>
            <a:fillRect/>
          </a:stretch>
        </p:blipFill>
        <p:spPr>
          <a:xfrm>
            <a:off x="84962" y="80222"/>
            <a:ext cx="981541" cy="957155"/>
          </a:xfrm>
          <a:prstGeom prst="rect">
            <a:avLst/>
          </a:prstGeom>
        </p:spPr>
      </p:pic>
    </p:spTree>
    <p:extLst>
      <p:ext uri="{BB962C8B-B14F-4D97-AF65-F5344CB8AC3E}">
        <p14:creationId xmlns:p14="http://schemas.microsoft.com/office/powerpoint/2010/main" val="204059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DA09921C-B16A-67AA-05E3-2F03B7833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126" y="95386"/>
            <a:ext cx="6203906" cy="6621174"/>
          </a:xfrm>
          <a:prstGeom prst="rect">
            <a:avLst/>
          </a:prstGeom>
        </p:spPr>
      </p:pic>
      <p:sp>
        <p:nvSpPr>
          <p:cNvPr id="4" name="Τίτλος 1">
            <a:extLst>
              <a:ext uri="{FF2B5EF4-FFF2-40B4-BE49-F238E27FC236}">
                <a16:creationId xmlns:a16="http://schemas.microsoft.com/office/drawing/2014/main" id="{7457BD1D-E2D7-48AA-9989-397BF2E6230E}"/>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4" name="Text Box 4">
            <a:extLst>
              <a:ext uri="{FF2B5EF4-FFF2-40B4-BE49-F238E27FC236}">
                <a16:creationId xmlns:a16="http://schemas.microsoft.com/office/drawing/2014/main" id="{2EB82D6A-4CBE-40FB-936B-0251FA24572D}"/>
              </a:ext>
            </a:extLst>
          </p:cNvPr>
          <p:cNvSpPr txBox="1">
            <a:spLocks noChangeArrowheads="1"/>
          </p:cNvSpPr>
          <p:nvPr/>
        </p:nvSpPr>
        <p:spPr bwMode="auto">
          <a:xfrm>
            <a:off x="142253" y="1095002"/>
            <a:ext cx="6085609" cy="519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the moisture content</a:t>
            </a:r>
            <a:endParaRPr lang="el-GR" altLang="el-GR" dirty="0">
              <a:solidFill>
                <a:srgbClr val="002060"/>
              </a:solidFill>
              <a:cs typeface="Arial" panose="020B0604020202020204" pitchFamily="34" charset="0"/>
            </a:endParaRP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the wet unit weight from the formula:</a:t>
            </a:r>
            <a:endParaRPr lang="el-GR" altLang="el-GR" dirty="0">
              <a:solidFill>
                <a:srgbClr val="002060"/>
              </a:solidFill>
              <a:cs typeface="Arial" panose="020B0604020202020204" pitchFamily="34" charset="0"/>
            </a:endParaRPr>
          </a:p>
          <a:p>
            <a:pPr marL="0" indent="0" algn="just">
              <a:lnSpc>
                <a:spcPct val="200000"/>
              </a:lnSpc>
            </a:pPr>
            <a:r>
              <a:rPr lang="el-GR" altLang="el-GR" dirty="0">
                <a:solidFill>
                  <a:srgbClr val="002060"/>
                </a:solidFill>
                <a:cs typeface="Arial" panose="020B0604020202020204" pitchFamily="34" charset="0"/>
              </a:rPr>
              <a:t>	γ</a:t>
            </a:r>
            <a:r>
              <a:rPr lang="en-US" altLang="el-GR" baseline="-25000" dirty="0">
                <a:solidFill>
                  <a:srgbClr val="002060"/>
                </a:solidFill>
                <a:cs typeface="Arial" panose="020B0604020202020204" pitchFamily="34" charset="0"/>
              </a:rPr>
              <a:t>b</a:t>
            </a:r>
            <a:r>
              <a:rPr lang="en-US" altLang="el-GR" dirty="0">
                <a:solidFill>
                  <a:srgbClr val="002060"/>
                </a:solidFill>
                <a:cs typeface="Arial" panose="020B0604020202020204" pitchFamily="34" charset="0"/>
              </a:rPr>
              <a:t>=</a:t>
            </a:r>
            <a:r>
              <a:rPr lang="el-GR" altLang="el-GR" dirty="0">
                <a:solidFill>
                  <a:srgbClr val="002060"/>
                </a:solidFill>
                <a:cs typeface="Arial" panose="020B0604020202020204" pitchFamily="34" charset="0"/>
              </a:rPr>
              <a:t>ρ</a:t>
            </a:r>
            <a:r>
              <a:rPr lang="en-US" altLang="el-GR" dirty="0">
                <a:solidFill>
                  <a:srgbClr val="002060"/>
                </a:solidFill>
                <a:cs typeface="Arial" panose="020B0604020202020204" pitchFamily="34" charset="0"/>
              </a:rPr>
              <a:t>*g, where </a:t>
            </a:r>
            <a:r>
              <a:rPr lang="el-GR" altLang="el-GR" dirty="0">
                <a:solidFill>
                  <a:srgbClr val="002060"/>
                </a:solidFill>
                <a:cs typeface="Arial" panose="020B0604020202020204" pitchFamily="34" charset="0"/>
              </a:rPr>
              <a:t>ρ=</a:t>
            </a:r>
            <a:r>
              <a:rPr lang="en-US" altLang="el-GR" dirty="0">
                <a:solidFill>
                  <a:srgbClr val="002060"/>
                </a:solidFill>
                <a:cs typeface="Arial" panose="020B0604020202020204" pitchFamily="34" charset="0"/>
              </a:rPr>
              <a:t>m/V, with specimen volume </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V=</a:t>
            </a:r>
            <a:r>
              <a:rPr lang="el-GR" altLang="el-GR" dirty="0">
                <a:solidFill>
                  <a:srgbClr val="002060"/>
                </a:solidFill>
                <a:cs typeface="Arial" panose="020B0604020202020204" pitchFamily="34" charset="0"/>
              </a:rPr>
              <a:t>(π*</a:t>
            </a:r>
            <a:r>
              <a:rPr lang="en-US" altLang="el-GR" dirty="0">
                <a:solidFill>
                  <a:srgbClr val="002060"/>
                </a:solidFill>
                <a:cs typeface="Arial" panose="020B0604020202020204" pitchFamily="34" charset="0"/>
              </a:rPr>
              <a:t>D</a:t>
            </a:r>
            <a:r>
              <a:rPr lang="en-US" altLang="el-GR" baseline="30000" dirty="0">
                <a:solidFill>
                  <a:srgbClr val="002060"/>
                </a:solidFill>
                <a:cs typeface="Arial" panose="020B0604020202020204" pitchFamily="34" charset="0"/>
              </a:rPr>
              <a:t>2</a:t>
            </a:r>
            <a:r>
              <a:rPr lang="el-GR" altLang="el-GR" dirty="0">
                <a:solidFill>
                  <a:srgbClr val="002060"/>
                </a:solidFill>
                <a:cs typeface="Arial" panose="020B0604020202020204" pitchFamily="34" charset="0"/>
              </a:rPr>
              <a:t>/4)*Η,</a:t>
            </a:r>
            <a:r>
              <a:rPr lang="en-US" altLang="el-GR" dirty="0">
                <a:solidFill>
                  <a:srgbClr val="002060"/>
                </a:solidFill>
                <a:cs typeface="Arial" panose="020B0604020202020204" pitchFamily="34" charset="0"/>
              </a:rPr>
              <a:t> </a:t>
            </a: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the Strain (%) from the formula:</a:t>
            </a:r>
            <a:endParaRPr lang="el-GR" altLang="el-GR" dirty="0">
              <a:solidFill>
                <a:srgbClr val="002060"/>
              </a:solidFill>
              <a:cs typeface="Arial" panose="020B0604020202020204" pitchFamily="34" charset="0"/>
            </a:endParaRPr>
          </a:p>
          <a:p>
            <a:pPr marL="0" indent="0" algn="just">
              <a:lnSpc>
                <a:spcPct val="200000"/>
              </a:lnSpc>
            </a:pP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Deformation</a:t>
            </a:r>
            <a:r>
              <a:rPr lang="el-GR" altLang="el-GR" dirty="0">
                <a:solidFill>
                  <a:srgbClr val="002060"/>
                </a:solidFill>
                <a:cs typeface="Arial" panose="020B0604020202020204" pitchFamily="34" charset="0"/>
              </a:rPr>
              <a:t> (</a:t>
            </a:r>
            <a:r>
              <a:rPr lang="el-GR" altLang="el-GR" dirty="0" err="1">
                <a:solidFill>
                  <a:srgbClr val="002060"/>
                </a:solidFill>
                <a:cs typeface="Arial" panose="020B0604020202020204" pitchFamily="34" charset="0"/>
              </a:rPr>
              <a:t>cm</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Height</a:t>
            </a:r>
            <a:r>
              <a:rPr lang="el-GR" altLang="el-GR" dirty="0">
                <a:solidFill>
                  <a:srgbClr val="002060"/>
                </a:solidFill>
                <a:cs typeface="Arial" panose="020B0604020202020204" pitchFamily="34" charset="0"/>
              </a:rPr>
              <a:t> (</a:t>
            </a:r>
            <a:r>
              <a:rPr lang="el-GR" altLang="el-GR" dirty="0" err="1">
                <a:solidFill>
                  <a:srgbClr val="002060"/>
                </a:solidFill>
                <a:cs typeface="Arial" panose="020B0604020202020204" pitchFamily="34" charset="0"/>
              </a:rPr>
              <a:t>cm</a:t>
            </a:r>
            <a:r>
              <a:rPr lang="el-GR" altLang="el-GR" dirty="0">
                <a:solidFill>
                  <a:srgbClr val="002060"/>
                </a:solidFill>
                <a:cs typeface="Arial" panose="020B0604020202020204" pitchFamily="34" charset="0"/>
              </a:rPr>
              <a:t>)]*100</a:t>
            </a: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in m² the 1st  Corrected Area</a:t>
            </a:r>
            <a:r>
              <a:rPr lang="el-GR" altLang="el-GR" dirty="0">
                <a:solidFill>
                  <a:srgbClr val="002060"/>
                </a:solidFill>
                <a:cs typeface="Arial" panose="020B0604020202020204" pitchFamily="34" charset="0"/>
              </a:rPr>
              <a:t> (π*</a:t>
            </a:r>
            <a:r>
              <a:rPr lang="en-US" altLang="el-GR" dirty="0">
                <a:solidFill>
                  <a:srgbClr val="002060"/>
                </a:solidFill>
                <a:cs typeface="Arial" panose="020B0604020202020204" pitchFamily="34" charset="0"/>
              </a:rPr>
              <a:t>D</a:t>
            </a:r>
            <a:r>
              <a:rPr lang="en-US" altLang="el-GR" baseline="30000" dirty="0">
                <a:solidFill>
                  <a:srgbClr val="002060"/>
                </a:solidFill>
                <a:cs typeface="Arial" panose="020B0604020202020204" pitchFamily="34" charset="0"/>
              </a:rPr>
              <a:t>2</a:t>
            </a:r>
            <a:r>
              <a:rPr lang="el-GR" altLang="el-GR" dirty="0">
                <a:solidFill>
                  <a:srgbClr val="002060"/>
                </a:solidFill>
                <a:cs typeface="Arial" panose="020B0604020202020204" pitchFamily="34" charset="0"/>
              </a:rPr>
              <a:t>/4) </a:t>
            </a:r>
            <a:r>
              <a:rPr lang="en-US" altLang="el-GR" dirty="0">
                <a:solidFill>
                  <a:srgbClr val="002060"/>
                </a:solidFill>
                <a:cs typeface="Arial" panose="020B0604020202020204" pitchFamily="34" charset="0"/>
              </a:rPr>
              <a:t>, D</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in</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m</a:t>
            </a:r>
            <a:endParaRPr lang="el-GR" altLang="el-GR" dirty="0">
              <a:solidFill>
                <a:srgbClr val="002060"/>
              </a:solidFill>
              <a:cs typeface="Arial" panose="020B0604020202020204" pitchFamily="34" charset="0"/>
            </a:endParaRP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In m² the 2nd  Corrected Area :</a:t>
            </a:r>
          </a:p>
          <a:p>
            <a:pPr marL="0" indent="0" algn="just">
              <a:lnSpc>
                <a:spcPct val="200000"/>
              </a:lnSpc>
            </a:pPr>
            <a:r>
              <a:rPr lang="en-US" altLang="el-GR" dirty="0">
                <a:solidFill>
                  <a:srgbClr val="002060"/>
                </a:solidFill>
                <a:cs typeface="Arial" panose="020B0604020202020204" pitchFamily="34" charset="0"/>
              </a:rPr>
              <a:t>                </a:t>
            </a:r>
            <a:r>
              <a:rPr lang="el-GR" altLang="el-GR" dirty="0">
                <a:solidFill>
                  <a:srgbClr val="002060"/>
                </a:solidFill>
                <a:cs typeface="Arial" panose="020B0604020202020204" pitchFamily="34" charset="0"/>
              </a:rPr>
              <a:t> [1</a:t>
            </a:r>
            <a:r>
              <a:rPr lang="en-US" altLang="el-GR" baseline="30000" dirty="0" err="1">
                <a:solidFill>
                  <a:srgbClr val="002060"/>
                </a:solidFill>
                <a:cs typeface="Arial" panose="020B0604020202020204" pitchFamily="34" charset="0"/>
              </a:rPr>
              <a:t>st</a:t>
            </a:r>
            <a:r>
              <a:rPr lang="en-US" altLang="el-GR" dirty="0">
                <a:solidFill>
                  <a:srgbClr val="002060"/>
                </a:solidFill>
                <a:cs typeface="Arial" panose="020B0604020202020204" pitchFamily="34" charset="0"/>
              </a:rPr>
              <a:t> Corrected Area</a:t>
            </a:r>
            <a:r>
              <a:rPr lang="el-GR" altLang="el-GR" dirty="0">
                <a:solidFill>
                  <a:srgbClr val="002060"/>
                </a:solidFill>
                <a:cs typeface="Arial" panose="020B0604020202020204" pitchFamily="34" charset="0"/>
              </a:rPr>
              <a:t> / 100-</a:t>
            </a:r>
            <a:r>
              <a:rPr lang="en-US" altLang="el-GR" dirty="0">
                <a:solidFill>
                  <a:srgbClr val="002060"/>
                </a:solidFill>
                <a:cs typeface="Arial" panose="020B0604020202020204" pitchFamily="34" charset="0"/>
              </a:rPr>
              <a:t>Strain</a:t>
            </a:r>
            <a:r>
              <a:rPr lang="el-GR" altLang="el-GR" dirty="0">
                <a:solidFill>
                  <a:srgbClr val="002060"/>
                </a:solidFill>
                <a:cs typeface="Arial" panose="020B0604020202020204" pitchFamily="34" charset="0"/>
              </a:rPr>
              <a:t> (%)]*100. </a:t>
            </a: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in </a:t>
            </a:r>
            <a:r>
              <a:rPr lang="en-US" altLang="el-GR" dirty="0" err="1">
                <a:solidFill>
                  <a:srgbClr val="002060"/>
                </a:solidFill>
                <a:cs typeface="Arial" panose="020B0604020202020204" pitchFamily="34" charset="0"/>
              </a:rPr>
              <a:t>kN</a:t>
            </a:r>
            <a:r>
              <a:rPr lang="en-US" altLang="el-GR" dirty="0">
                <a:solidFill>
                  <a:srgbClr val="002060"/>
                </a:solidFill>
                <a:cs typeface="Arial" panose="020B0604020202020204" pitchFamily="34" charset="0"/>
              </a:rPr>
              <a:t> the force with the formula:</a:t>
            </a:r>
            <a:r>
              <a:rPr lang="el-GR" altLang="el-GR" dirty="0">
                <a:solidFill>
                  <a:srgbClr val="002060"/>
                </a:solidFill>
                <a:cs typeface="Arial" panose="020B0604020202020204" pitchFamily="34" charset="0"/>
              </a:rPr>
              <a:t> </a:t>
            </a:r>
            <a:endParaRPr lang="en-US" altLang="el-GR" dirty="0">
              <a:solidFill>
                <a:srgbClr val="002060"/>
              </a:solidFill>
              <a:cs typeface="Arial" panose="020B0604020202020204" pitchFamily="34" charset="0"/>
            </a:endParaRPr>
          </a:p>
          <a:p>
            <a:pPr marL="0" indent="0" algn="just">
              <a:lnSpc>
                <a:spcPct val="200000"/>
              </a:lnSpc>
            </a:pPr>
            <a:r>
              <a:rPr lang="en-US" altLang="el-GR" dirty="0">
                <a:solidFill>
                  <a:srgbClr val="002060"/>
                </a:solidFill>
                <a:cs typeface="Arial" panose="020B0604020202020204" pitchFamily="34" charset="0"/>
              </a:rPr>
              <a:t>	Force</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Ring Reading</a:t>
            </a:r>
            <a:r>
              <a:rPr lang="el-GR" altLang="el-GR" dirty="0">
                <a:solidFill>
                  <a:srgbClr val="002060"/>
                </a:solidFill>
                <a:cs typeface="Arial" panose="020B0604020202020204" pitchFamily="34" charset="0"/>
              </a:rPr>
              <a:t>* </a:t>
            </a:r>
            <a:r>
              <a:rPr lang="en-US" altLang="el-GR" dirty="0">
                <a:solidFill>
                  <a:srgbClr val="002060"/>
                </a:solidFill>
                <a:cs typeface="Arial" panose="020B0604020202020204" pitchFamily="34" charset="0"/>
              </a:rPr>
              <a:t>Ring Constant</a:t>
            </a:r>
            <a:endParaRPr lang="el-GR" altLang="el-GR" dirty="0">
              <a:solidFill>
                <a:srgbClr val="002060"/>
              </a:solidFill>
              <a:cs typeface="Arial" panose="020B0604020202020204" pitchFamily="34" charset="0"/>
            </a:endParaRPr>
          </a:p>
          <a:p>
            <a:pPr marL="285750" indent="-285750" algn="just">
              <a:lnSpc>
                <a:spcPct val="200000"/>
              </a:lnSpc>
              <a:buFont typeface="Wingdings" panose="05000000000000000000" pitchFamily="2" charset="2"/>
              <a:buChar char="v"/>
            </a:pPr>
            <a:r>
              <a:rPr lang="en-US" altLang="el-GR" dirty="0">
                <a:solidFill>
                  <a:srgbClr val="002060"/>
                </a:solidFill>
                <a:cs typeface="Arial" panose="020B0604020202020204" pitchFamily="34" charset="0"/>
              </a:rPr>
              <a:t>Calculate in kPa the Stress with the formula</a:t>
            </a:r>
            <a:endParaRPr lang="el-GR" altLang="el-GR" dirty="0">
              <a:solidFill>
                <a:srgbClr val="002060"/>
              </a:solidFill>
              <a:cs typeface="Arial" panose="020B0604020202020204" pitchFamily="34" charset="0"/>
            </a:endParaRPr>
          </a:p>
          <a:p>
            <a:pPr marL="0" indent="0" algn="just">
              <a:lnSpc>
                <a:spcPct val="200000"/>
              </a:lnSpc>
            </a:pPr>
            <a:r>
              <a:rPr lang="el-GR" altLang="el-GR" dirty="0">
                <a:solidFill>
                  <a:srgbClr val="002060"/>
                </a:solidFill>
                <a:cs typeface="Arial" panose="020B0604020202020204" pitchFamily="34" charset="0"/>
              </a:rPr>
              <a:t>	</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Stress</a:t>
            </a:r>
            <a:r>
              <a:rPr lang="el-GR" altLang="el-GR" sz="1200" dirty="0">
                <a:solidFill>
                  <a:srgbClr val="002060"/>
                </a:solidFill>
                <a:cs typeface="Arial" panose="020B0604020202020204" pitchFamily="34" charset="0"/>
              </a:rPr>
              <a:t> = </a:t>
            </a:r>
            <a:r>
              <a:rPr lang="en-US" altLang="el-GR" sz="1200" dirty="0">
                <a:solidFill>
                  <a:srgbClr val="002060"/>
                </a:solidFill>
                <a:cs typeface="Arial" panose="020B0604020202020204" pitchFamily="34" charset="0"/>
              </a:rPr>
              <a:t>F</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A</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Ring Reading</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Ring Constant</a:t>
            </a:r>
            <a:r>
              <a:rPr lang="el-GR" altLang="el-GR" sz="1200" dirty="0">
                <a:solidFill>
                  <a:srgbClr val="002060"/>
                </a:solidFill>
                <a:cs typeface="Arial" panose="020B0604020202020204" pitchFamily="34" charset="0"/>
              </a:rPr>
              <a:t>/ </a:t>
            </a:r>
            <a:r>
              <a:rPr lang="en-US" altLang="el-GR" sz="1200" dirty="0">
                <a:solidFill>
                  <a:srgbClr val="002060"/>
                </a:solidFill>
                <a:cs typeface="Arial" panose="020B0604020202020204" pitchFamily="34" charset="0"/>
              </a:rPr>
              <a:t>Corrected Area (m</a:t>
            </a:r>
            <a:r>
              <a:rPr lang="en-US" altLang="el-GR" sz="1200" baseline="30000" dirty="0">
                <a:solidFill>
                  <a:srgbClr val="002060"/>
                </a:solidFill>
                <a:cs typeface="Arial" panose="020B0604020202020204" pitchFamily="34" charset="0"/>
              </a:rPr>
              <a:t>2)</a:t>
            </a:r>
            <a:endParaRPr lang="el-GR" altLang="el-GR" sz="1200" baseline="30000" dirty="0">
              <a:solidFill>
                <a:srgbClr val="002060"/>
              </a:solidFill>
              <a:cs typeface="Arial" panose="020B0604020202020204" pitchFamily="34" charset="0"/>
            </a:endParaRPr>
          </a:p>
        </p:txBody>
      </p:sp>
      <p:sp>
        <p:nvSpPr>
          <p:cNvPr id="19" name="Οβάλ 18">
            <a:extLst>
              <a:ext uri="{FF2B5EF4-FFF2-40B4-BE49-F238E27FC236}">
                <a16:creationId xmlns:a16="http://schemas.microsoft.com/office/drawing/2014/main" id="{D0AED67B-0479-4CD9-AF04-D780A4130E76}"/>
              </a:ext>
            </a:extLst>
          </p:cNvPr>
          <p:cNvSpPr/>
          <p:nvPr/>
        </p:nvSpPr>
        <p:spPr>
          <a:xfrm>
            <a:off x="7816011" y="1327449"/>
            <a:ext cx="1931304" cy="1003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βάλ 17">
            <a:extLst>
              <a:ext uri="{FF2B5EF4-FFF2-40B4-BE49-F238E27FC236}">
                <a16:creationId xmlns:a16="http://schemas.microsoft.com/office/drawing/2014/main" id="{BBFCC77C-4027-4D31-BE21-BA6D284B7AC8}"/>
              </a:ext>
            </a:extLst>
          </p:cNvPr>
          <p:cNvSpPr/>
          <p:nvPr/>
        </p:nvSpPr>
        <p:spPr>
          <a:xfrm>
            <a:off x="5903215" y="1352889"/>
            <a:ext cx="1590495" cy="9778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βάλ 19">
            <a:extLst>
              <a:ext uri="{FF2B5EF4-FFF2-40B4-BE49-F238E27FC236}">
                <a16:creationId xmlns:a16="http://schemas.microsoft.com/office/drawing/2014/main" id="{EAB6F5E3-C7A2-4570-B3C5-2B5B7031A1D8}"/>
              </a:ext>
            </a:extLst>
          </p:cNvPr>
          <p:cNvSpPr/>
          <p:nvPr/>
        </p:nvSpPr>
        <p:spPr>
          <a:xfrm>
            <a:off x="9653287" y="2254855"/>
            <a:ext cx="977694" cy="42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βάλ 21">
            <a:extLst>
              <a:ext uri="{FF2B5EF4-FFF2-40B4-BE49-F238E27FC236}">
                <a16:creationId xmlns:a16="http://schemas.microsoft.com/office/drawing/2014/main" id="{402E16DA-5203-457F-A523-D3A7A9BBA929}"/>
              </a:ext>
            </a:extLst>
          </p:cNvPr>
          <p:cNvSpPr/>
          <p:nvPr/>
        </p:nvSpPr>
        <p:spPr>
          <a:xfrm>
            <a:off x="10566592" y="2276036"/>
            <a:ext cx="1497317" cy="4203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F0C9C488-6252-4CDF-95B6-AE564443F9DA}"/>
              </a:ext>
            </a:extLst>
          </p:cNvPr>
          <p:cNvSpPr txBox="1"/>
          <p:nvPr/>
        </p:nvSpPr>
        <p:spPr>
          <a:xfrm>
            <a:off x="7846040" y="201746"/>
            <a:ext cx="2034790" cy="822305"/>
          </a:xfrm>
          <a:prstGeom prst="wedgeEllipseCallout">
            <a:avLst>
              <a:gd name="adj1" fmla="val 48972"/>
              <a:gd name="adj2" fmla="val 258384"/>
            </a:avLst>
          </a:prstGeom>
          <a:solidFill>
            <a:schemeClr val="accent4"/>
          </a:solidFill>
          <a:ln>
            <a:solidFill>
              <a:srgbClr val="002060"/>
            </a:solidFill>
          </a:ln>
        </p:spPr>
        <p:txBody>
          <a:bodyPr wrap="square" rtlCol="0">
            <a:spAutoFit/>
          </a:bodyPr>
          <a:lstStyle/>
          <a:p>
            <a:pPr algn="ctr">
              <a:lnSpc>
                <a:spcPct val="150000"/>
              </a:lnSpc>
              <a:spcAft>
                <a:spcPts val="600"/>
              </a:spcAft>
            </a:pPr>
            <a:r>
              <a:rPr lang="en-US" sz="900" dirty="0"/>
              <a:t>(3,14*</a:t>
            </a:r>
            <a:r>
              <a:rPr lang="el-GR" sz="900" dirty="0"/>
              <a:t>((</a:t>
            </a:r>
            <a:r>
              <a:rPr lang="en-US" sz="900" dirty="0"/>
              <a:t>5,25</a:t>
            </a:r>
            <a:r>
              <a:rPr lang="el-GR" sz="900" dirty="0"/>
              <a:t>/100)</a:t>
            </a:r>
            <a:r>
              <a:rPr lang="en-US" sz="900" dirty="0"/>
              <a:t>^2</a:t>
            </a:r>
            <a:r>
              <a:rPr lang="el-GR" sz="900" dirty="0"/>
              <a:t>)</a:t>
            </a:r>
            <a:r>
              <a:rPr lang="en-US" sz="900" dirty="0"/>
              <a:t>/4)</a:t>
            </a:r>
            <a:endParaRPr lang="el-GR" sz="900" dirty="0"/>
          </a:p>
          <a:p>
            <a:pPr algn="ctr">
              <a:lnSpc>
                <a:spcPct val="150000"/>
              </a:lnSpc>
              <a:spcAft>
                <a:spcPts val="600"/>
              </a:spcAft>
            </a:pPr>
            <a:r>
              <a:rPr lang="el-GR" sz="900" b="1" dirty="0"/>
              <a:t>5-7 </a:t>
            </a:r>
            <a:r>
              <a:rPr lang="en-US" sz="900" b="1" dirty="0"/>
              <a:t>Decimal Digits</a:t>
            </a:r>
            <a:endParaRPr lang="el-GR" sz="900" b="1" dirty="0"/>
          </a:p>
        </p:txBody>
      </p:sp>
      <p:sp>
        <p:nvSpPr>
          <p:cNvPr id="14" name="TextBox 13">
            <a:extLst>
              <a:ext uri="{FF2B5EF4-FFF2-40B4-BE49-F238E27FC236}">
                <a16:creationId xmlns:a16="http://schemas.microsoft.com/office/drawing/2014/main" id="{8B54F43F-0B20-49B5-AD18-E7812F7D25BF}"/>
              </a:ext>
            </a:extLst>
          </p:cNvPr>
          <p:cNvSpPr txBox="1"/>
          <p:nvPr/>
        </p:nvSpPr>
        <p:spPr>
          <a:xfrm>
            <a:off x="7964376" y="2685600"/>
            <a:ext cx="1042430" cy="333611"/>
          </a:xfrm>
          <a:prstGeom prst="wedgeEllipseCallout">
            <a:avLst>
              <a:gd name="adj1" fmla="val 51808"/>
              <a:gd name="adj2" fmla="val 184513"/>
            </a:avLst>
          </a:prstGeom>
          <a:solidFill>
            <a:schemeClr val="accent4"/>
          </a:solidFill>
          <a:ln>
            <a:solidFill>
              <a:srgbClr val="002060"/>
            </a:solidFill>
          </a:ln>
        </p:spPr>
        <p:txBody>
          <a:bodyPr wrap="square" rtlCol="0">
            <a:spAutoFit/>
          </a:bodyPr>
          <a:lstStyle/>
          <a:p>
            <a:pPr algn="ctr">
              <a:lnSpc>
                <a:spcPct val="150000"/>
              </a:lnSpc>
              <a:spcAft>
                <a:spcPts val="600"/>
              </a:spcAft>
            </a:pPr>
            <a:r>
              <a:rPr lang="el-GR" sz="700" dirty="0"/>
              <a:t>247,40-23</a:t>
            </a:r>
            <a:r>
              <a:rPr lang="en-US" sz="700" dirty="0"/>
              <a:t>4</a:t>
            </a:r>
            <a:r>
              <a:rPr lang="el-GR" sz="700" dirty="0"/>
              <a:t>,5</a:t>
            </a:r>
            <a:r>
              <a:rPr lang="en-US" sz="700" dirty="0"/>
              <a:t>5</a:t>
            </a:r>
            <a:endParaRPr lang="el-GR" sz="700" dirty="0"/>
          </a:p>
        </p:txBody>
      </p:sp>
      <p:sp>
        <p:nvSpPr>
          <p:cNvPr id="15" name="TextBox 14">
            <a:extLst>
              <a:ext uri="{FF2B5EF4-FFF2-40B4-BE49-F238E27FC236}">
                <a16:creationId xmlns:a16="http://schemas.microsoft.com/office/drawing/2014/main" id="{D3B0CD3A-FDB9-4DAC-A69A-D475287A7BED}"/>
              </a:ext>
            </a:extLst>
          </p:cNvPr>
          <p:cNvSpPr txBox="1"/>
          <p:nvPr/>
        </p:nvSpPr>
        <p:spPr>
          <a:xfrm>
            <a:off x="6213588" y="3314630"/>
            <a:ext cx="1481790" cy="584269"/>
          </a:xfrm>
          <a:prstGeom prst="wedgeEllipseCallout">
            <a:avLst>
              <a:gd name="adj1" fmla="val 140463"/>
              <a:gd name="adj2" fmla="val -1176"/>
            </a:avLst>
          </a:prstGeom>
          <a:solidFill>
            <a:schemeClr val="accent4"/>
          </a:solidFill>
          <a:ln>
            <a:solidFill>
              <a:srgbClr val="002060"/>
            </a:solidFill>
          </a:ln>
        </p:spPr>
        <p:txBody>
          <a:bodyPr wrap="square" rtlCol="0">
            <a:spAutoFit/>
          </a:bodyPr>
          <a:lstStyle/>
          <a:p>
            <a:pPr algn="ctr">
              <a:lnSpc>
                <a:spcPct val="150000"/>
              </a:lnSpc>
              <a:spcAft>
                <a:spcPts val="600"/>
              </a:spcAft>
            </a:pPr>
            <a:r>
              <a:rPr lang="el-GR" sz="700" dirty="0"/>
              <a:t>[13</a:t>
            </a:r>
            <a:r>
              <a:rPr lang="en-US" sz="700" dirty="0"/>
              <a:t>,25/(</a:t>
            </a:r>
            <a:r>
              <a:rPr lang="el-GR" sz="700" dirty="0"/>
              <a:t>23</a:t>
            </a:r>
            <a:r>
              <a:rPr lang="en-US" sz="700" dirty="0"/>
              <a:t>4,55-</a:t>
            </a:r>
            <a:r>
              <a:rPr lang="el-GR" sz="700" dirty="0"/>
              <a:t>158,00</a:t>
            </a:r>
            <a:r>
              <a:rPr lang="en-US" sz="700" dirty="0"/>
              <a:t>)</a:t>
            </a:r>
            <a:r>
              <a:rPr lang="el-GR" sz="700" dirty="0"/>
              <a:t>]</a:t>
            </a:r>
            <a:r>
              <a:rPr lang="en-US" sz="700" dirty="0"/>
              <a:t>*100</a:t>
            </a:r>
            <a:endParaRPr lang="el-GR" sz="700"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A30CE9-EC24-4DF7-AF4C-551195905C30}"/>
                  </a:ext>
                </a:extLst>
              </p:cNvPr>
              <p:cNvSpPr txBox="1"/>
              <p:nvPr/>
            </p:nvSpPr>
            <p:spPr>
              <a:xfrm>
                <a:off x="7290531" y="4400804"/>
                <a:ext cx="1847949" cy="417207"/>
              </a:xfrm>
              <a:prstGeom prst="wedgeRoundRectCallout">
                <a:avLst>
                  <a:gd name="adj1" fmla="val 55971"/>
                  <a:gd name="adj2" fmla="val -111025"/>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n-US" sz="900" b="0" i="1" smtClean="0">
                              <a:latin typeface="Cambria Math" panose="02040503050406030204" pitchFamily="18" charset="0"/>
                            </a:rPr>
                            <m:t>380,55∗9,81</m:t>
                          </m:r>
                        </m:num>
                        <m:den>
                          <m:r>
                            <a:rPr lang="en-US" sz="900" b="0" i="1" smtClean="0">
                              <a:latin typeface="Cambria Math" panose="02040503050406030204" pitchFamily="18" charset="0"/>
                            </a:rPr>
                            <m:t>(3,14∗</m:t>
                          </m:r>
                          <m:sSup>
                            <m:sSupPr>
                              <m:ctrlPr>
                                <a:rPr lang="en-US" sz="900" b="0" i="1" smtClean="0">
                                  <a:latin typeface="Cambria Math" panose="02040503050406030204" pitchFamily="18" charset="0"/>
                                </a:rPr>
                              </m:ctrlPr>
                            </m:sSupPr>
                            <m:e>
                              <m:r>
                                <a:rPr lang="en-US" sz="900" b="0" i="1" smtClean="0">
                                  <a:latin typeface="Cambria Math" panose="02040503050406030204" pitchFamily="18" charset="0"/>
                                </a:rPr>
                                <m:t>5,25</m:t>
                              </m:r>
                            </m:e>
                            <m:sup>
                              <m:r>
                                <a:rPr lang="en-US" sz="900" b="0" i="1" smtClean="0">
                                  <a:latin typeface="Cambria Math" panose="02040503050406030204" pitchFamily="18" charset="0"/>
                                </a:rPr>
                                <m:t>2</m:t>
                              </m:r>
                            </m:sup>
                          </m:sSup>
                          <m:r>
                            <a:rPr lang="en-US" sz="900" b="0" i="1" smtClean="0">
                              <a:latin typeface="Cambria Math" panose="02040503050406030204" pitchFamily="18" charset="0"/>
                            </a:rPr>
                            <m:t>/4)∗10,15</m:t>
                          </m:r>
                        </m:den>
                      </m:f>
                    </m:oMath>
                  </m:oMathPara>
                </a14:m>
                <a:endParaRPr lang="el-GR" sz="900" dirty="0"/>
              </a:p>
            </p:txBody>
          </p:sp>
        </mc:Choice>
        <mc:Fallback xmlns="">
          <p:sp>
            <p:nvSpPr>
              <p:cNvPr id="23" name="TextBox 22">
                <a:extLst>
                  <a:ext uri="{FF2B5EF4-FFF2-40B4-BE49-F238E27FC236}">
                    <a16:creationId xmlns:a16="http://schemas.microsoft.com/office/drawing/2014/main" id="{B3A30CE9-EC24-4DF7-AF4C-551195905C30}"/>
                  </a:ext>
                </a:extLst>
              </p:cNvPr>
              <p:cNvSpPr txBox="1">
                <a:spLocks noRot="1" noChangeAspect="1" noMove="1" noResize="1" noEditPoints="1" noAdjustHandles="1" noChangeArrowheads="1" noChangeShapeType="1" noTextEdit="1"/>
              </p:cNvSpPr>
              <p:nvPr/>
            </p:nvSpPr>
            <p:spPr>
              <a:xfrm>
                <a:off x="7290531" y="4400804"/>
                <a:ext cx="1847949" cy="417207"/>
              </a:xfrm>
              <a:prstGeom prst="wedgeRoundRectCallout">
                <a:avLst>
                  <a:gd name="adj1" fmla="val 55971"/>
                  <a:gd name="adj2" fmla="val -111025"/>
                  <a:gd name="adj3" fmla="val 16667"/>
                </a:avLst>
              </a:prstGeom>
              <a:blipFill>
                <a:blip r:embed="rId3"/>
                <a:stretch>
                  <a:fillRect/>
                </a:stretch>
              </a:blipFill>
              <a:ln>
                <a:solidFill>
                  <a:srgbClr val="002060"/>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0C4C50-C393-4310-BAB9-1E543424AED5}"/>
                  </a:ext>
                </a:extLst>
              </p:cNvPr>
              <p:cNvSpPr txBox="1"/>
              <p:nvPr/>
            </p:nvSpPr>
            <p:spPr>
              <a:xfrm>
                <a:off x="9747315" y="3289822"/>
                <a:ext cx="1107610" cy="403231"/>
              </a:xfrm>
              <a:prstGeom prst="wedgeRoundRectCallout">
                <a:avLst>
                  <a:gd name="adj1" fmla="val 13149"/>
                  <a:gd name="adj2" fmla="val -142032"/>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l-GR" sz="900" b="0" i="1" smtClean="0">
                              <a:latin typeface="Cambria Math" panose="02040503050406030204" pitchFamily="18" charset="0"/>
                            </a:rPr>
                            <m:t>0.002</m:t>
                          </m:r>
                          <m:r>
                            <a:rPr lang="en-US" sz="900" b="0" i="1" smtClean="0">
                              <a:latin typeface="Cambria Math" panose="02040503050406030204" pitchFamily="18" charset="0"/>
                            </a:rPr>
                            <m:t>16∗100</m:t>
                          </m:r>
                        </m:num>
                        <m:den>
                          <m:r>
                            <a:rPr lang="el-GR" sz="900" b="0" i="1" smtClean="0">
                              <a:latin typeface="Cambria Math" panose="02040503050406030204" pitchFamily="18" charset="0"/>
                            </a:rPr>
                            <m:t>100</m:t>
                          </m:r>
                          <m:r>
                            <a:rPr lang="en-US" sz="900" b="0" i="1" smtClean="0">
                              <a:latin typeface="Cambria Math" panose="02040503050406030204" pitchFamily="18" charset="0"/>
                            </a:rPr>
                            <m:t>−0,</m:t>
                          </m:r>
                          <m:r>
                            <a:rPr lang="el-GR" sz="900" b="0" i="1" smtClean="0">
                              <a:latin typeface="Cambria Math" panose="02040503050406030204" pitchFamily="18" charset="0"/>
                            </a:rPr>
                            <m:t>4</m:t>
                          </m:r>
                          <m:r>
                            <a:rPr lang="en-US" sz="900" b="0" i="1" smtClean="0">
                              <a:latin typeface="Cambria Math" panose="02040503050406030204" pitchFamily="18" charset="0"/>
                            </a:rPr>
                            <m:t>9</m:t>
                          </m:r>
                        </m:den>
                      </m:f>
                    </m:oMath>
                  </m:oMathPara>
                </a14:m>
                <a:endParaRPr lang="el-GR" sz="900" dirty="0"/>
              </a:p>
            </p:txBody>
          </p:sp>
        </mc:Choice>
        <mc:Fallback xmlns="">
          <p:sp>
            <p:nvSpPr>
              <p:cNvPr id="26" name="TextBox 25">
                <a:extLst>
                  <a:ext uri="{FF2B5EF4-FFF2-40B4-BE49-F238E27FC236}">
                    <a16:creationId xmlns:a16="http://schemas.microsoft.com/office/drawing/2014/main" id="{7B0C4C50-C393-4310-BAB9-1E543424AED5}"/>
                  </a:ext>
                </a:extLst>
              </p:cNvPr>
              <p:cNvSpPr txBox="1">
                <a:spLocks noRot="1" noChangeAspect="1" noMove="1" noResize="1" noEditPoints="1" noAdjustHandles="1" noChangeArrowheads="1" noChangeShapeType="1" noTextEdit="1"/>
              </p:cNvSpPr>
              <p:nvPr/>
            </p:nvSpPr>
            <p:spPr>
              <a:xfrm>
                <a:off x="9747315" y="3289822"/>
                <a:ext cx="1107610" cy="403231"/>
              </a:xfrm>
              <a:prstGeom prst="wedgeRoundRectCallout">
                <a:avLst>
                  <a:gd name="adj1" fmla="val 13149"/>
                  <a:gd name="adj2" fmla="val -142032"/>
                  <a:gd name="adj3" fmla="val 16667"/>
                </a:avLst>
              </a:prstGeom>
              <a:blipFill>
                <a:blip r:embed="rId4"/>
                <a:stretch>
                  <a:fillRect/>
                </a:stretch>
              </a:blipFill>
              <a:ln>
                <a:solidFill>
                  <a:srgbClr val="002060"/>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C10F18-65F0-479E-9FF2-347F043671B9}"/>
                  </a:ext>
                </a:extLst>
              </p:cNvPr>
              <p:cNvSpPr txBox="1"/>
              <p:nvPr/>
            </p:nvSpPr>
            <p:spPr>
              <a:xfrm>
                <a:off x="10137937" y="563054"/>
                <a:ext cx="1241830" cy="823658"/>
              </a:xfrm>
              <a:prstGeom prst="wedgeEllipseCallout">
                <a:avLst>
                  <a:gd name="adj1" fmla="val 3177"/>
                  <a:gd name="adj2" fmla="val 213266"/>
                </a:avLst>
              </a:prstGeom>
              <a:solidFill>
                <a:schemeClr val="accent4"/>
              </a:solidFill>
              <a:ln>
                <a:solidFill>
                  <a:srgbClr val="002060"/>
                </a:solidFill>
              </a:ln>
            </p:spPr>
            <p:txBody>
              <a:bodyPr wrap="square" rtlCol="0">
                <a:spAutoFit/>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n-US" sz="900" b="0" i="1" smtClean="0">
                              <a:latin typeface="Cambria Math" panose="02040503050406030204" pitchFamily="18" charset="0"/>
                            </a:rPr>
                            <m:t>0,5</m:t>
                          </m:r>
                          <m:r>
                            <a:rPr lang="el-GR" sz="900" i="1" smtClean="0">
                              <a:latin typeface="Cambria Math" panose="02040503050406030204" pitchFamily="18" charset="0"/>
                            </a:rPr>
                            <m:t>/</m:t>
                          </m:r>
                          <m:r>
                            <a:rPr lang="el-GR" sz="900" b="0" i="1" smtClean="0">
                              <a:latin typeface="Cambria Math" panose="02040503050406030204" pitchFamily="18" charset="0"/>
                            </a:rPr>
                            <m:t>10</m:t>
                          </m:r>
                        </m:num>
                        <m:den>
                          <m:r>
                            <a:rPr lang="en-US" sz="900" b="0" i="1" smtClean="0">
                              <a:latin typeface="Cambria Math" panose="02040503050406030204" pitchFamily="18" charset="0"/>
                            </a:rPr>
                            <m:t>10,15</m:t>
                          </m:r>
                        </m:den>
                      </m:f>
                      <m:r>
                        <a:rPr lang="en-US" sz="900" b="0" i="1" smtClean="0">
                          <a:latin typeface="Cambria Math" panose="02040503050406030204" pitchFamily="18" charset="0"/>
                        </a:rPr>
                        <m:t>∗100</m:t>
                      </m:r>
                    </m:oMath>
                  </m:oMathPara>
                </a14:m>
                <a:endParaRPr lang="el-GR" sz="900" dirty="0"/>
              </a:p>
            </p:txBody>
          </p:sp>
        </mc:Choice>
        <mc:Fallback xmlns="">
          <p:sp>
            <p:nvSpPr>
              <p:cNvPr id="27" name="TextBox 26">
                <a:extLst>
                  <a:ext uri="{FF2B5EF4-FFF2-40B4-BE49-F238E27FC236}">
                    <a16:creationId xmlns:a16="http://schemas.microsoft.com/office/drawing/2014/main" id="{63C10F18-65F0-479E-9FF2-347F043671B9}"/>
                  </a:ext>
                </a:extLst>
              </p:cNvPr>
              <p:cNvSpPr txBox="1">
                <a:spLocks noRot="1" noChangeAspect="1" noMove="1" noResize="1" noEditPoints="1" noAdjustHandles="1" noChangeArrowheads="1" noChangeShapeType="1" noTextEdit="1"/>
              </p:cNvSpPr>
              <p:nvPr/>
            </p:nvSpPr>
            <p:spPr>
              <a:xfrm>
                <a:off x="10137937" y="563054"/>
                <a:ext cx="1241830" cy="823658"/>
              </a:xfrm>
              <a:prstGeom prst="wedgeEllipseCallout">
                <a:avLst>
                  <a:gd name="adj1" fmla="val 3177"/>
                  <a:gd name="adj2" fmla="val 213266"/>
                </a:avLst>
              </a:prstGeom>
              <a:blipFill>
                <a:blip r:embed="rId5"/>
                <a:stretch>
                  <a:fillRect/>
                </a:stretch>
              </a:blipFill>
              <a:ln>
                <a:solidFill>
                  <a:srgbClr val="002060"/>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BAF7123-DDC2-45D3-8C58-396C509AE5B2}"/>
                  </a:ext>
                </a:extLst>
              </p:cNvPr>
              <p:cNvSpPr txBox="1"/>
              <p:nvPr/>
            </p:nvSpPr>
            <p:spPr>
              <a:xfrm>
                <a:off x="11356042" y="3585681"/>
                <a:ext cx="1107610" cy="406210"/>
              </a:xfrm>
              <a:prstGeom prst="wedgeRoundRectCallout">
                <a:avLst>
                  <a:gd name="adj1" fmla="val -15832"/>
                  <a:gd name="adj2" fmla="val -200201"/>
                  <a:gd name="adj3" fmla="val 16667"/>
                </a:avLst>
              </a:prstGeom>
              <a:solidFill>
                <a:schemeClr val="accent2">
                  <a:lumMod val="60000"/>
                  <a:lumOff val="40000"/>
                </a:schemeClr>
              </a:solidFill>
              <a:ln>
                <a:solidFill>
                  <a:srgbClr val="002060"/>
                </a:solidFill>
              </a:ln>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900" i="1" smtClean="0">
                              <a:latin typeface="Cambria Math" panose="02040503050406030204" pitchFamily="18" charset="0"/>
                            </a:rPr>
                          </m:ctrlPr>
                        </m:fPr>
                        <m:num>
                          <m:r>
                            <a:rPr lang="el-GR" sz="900" b="0" i="1" smtClean="0">
                              <a:latin typeface="Cambria Math" panose="02040503050406030204" pitchFamily="18" charset="0"/>
                            </a:rPr>
                            <m:t>0,</m:t>
                          </m:r>
                          <m:r>
                            <a:rPr lang="en-US" sz="900" b="0" i="1" smtClean="0">
                              <a:latin typeface="Cambria Math" panose="02040503050406030204" pitchFamily="18" charset="0"/>
                            </a:rPr>
                            <m:t>062</m:t>
                          </m:r>
                        </m:num>
                        <m:den>
                          <m:r>
                            <a:rPr lang="el-GR" sz="900" b="0" i="1" smtClean="0">
                              <a:latin typeface="Cambria Math" panose="02040503050406030204" pitchFamily="18" charset="0"/>
                            </a:rPr>
                            <m:t>0,002</m:t>
                          </m:r>
                          <m:r>
                            <a:rPr lang="en-US" sz="900" b="0" i="1" smtClean="0">
                              <a:latin typeface="Cambria Math" panose="02040503050406030204" pitchFamily="18" charset="0"/>
                            </a:rPr>
                            <m:t>18</m:t>
                          </m:r>
                        </m:den>
                      </m:f>
                    </m:oMath>
                  </m:oMathPara>
                </a14:m>
                <a:endParaRPr lang="el-GR" sz="900" dirty="0"/>
              </a:p>
            </p:txBody>
          </p:sp>
        </mc:Choice>
        <mc:Fallback xmlns="">
          <p:sp>
            <p:nvSpPr>
              <p:cNvPr id="28" name="TextBox 27">
                <a:extLst>
                  <a:ext uri="{FF2B5EF4-FFF2-40B4-BE49-F238E27FC236}">
                    <a16:creationId xmlns:a16="http://schemas.microsoft.com/office/drawing/2014/main" id="{ABAF7123-DDC2-45D3-8C58-396C509AE5B2}"/>
                  </a:ext>
                </a:extLst>
              </p:cNvPr>
              <p:cNvSpPr txBox="1">
                <a:spLocks noRot="1" noChangeAspect="1" noMove="1" noResize="1" noEditPoints="1" noAdjustHandles="1" noChangeArrowheads="1" noChangeShapeType="1" noTextEdit="1"/>
              </p:cNvSpPr>
              <p:nvPr/>
            </p:nvSpPr>
            <p:spPr>
              <a:xfrm>
                <a:off x="11356042" y="3585681"/>
                <a:ext cx="1107610" cy="406210"/>
              </a:xfrm>
              <a:prstGeom prst="wedgeRoundRectCallout">
                <a:avLst>
                  <a:gd name="adj1" fmla="val -15832"/>
                  <a:gd name="adj2" fmla="val -200201"/>
                  <a:gd name="adj3" fmla="val 16667"/>
                </a:avLst>
              </a:prstGeom>
              <a:blipFill>
                <a:blip r:embed="rId6"/>
                <a:stretch>
                  <a:fillRect/>
                </a:stretch>
              </a:blipFill>
              <a:ln>
                <a:solidFill>
                  <a:srgbClr val="002060"/>
                </a:solidFill>
              </a:ln>
            </p:spPr>
            <p:txBody>
              <a:bodyPr/>
              <a:lstStyle/>
              <a:p>
                <a:r>
                  <a:rPr lang="el-GR">
                    <a:noFill/>
                  </a:rPr>
                  <a:t> </a:t>
                </a:r>
              </a:p>
            </p:txBody>
          </p:sp>
        </mc:Fallback>
      </mc:AlternateContent>
      <p:sp>
        <p:nvSpPr>
          <p:cNvPr id="21" name="TextBox 20">
            <a:extLst>
              <a:ext uri="{FF2B5EF4-FFF2-40B4-BE49-F238E27FC236}">
                <a16:creationId xmlns:a16="http://schemas.microsoft.com/office/drawing/2014/main" id="{D3B0CD3A-FDB9-4DAC-A69A-D475287A7BED}"/>
              </a:ext>
            </a:extLst>
          </p:cNvPr>
          <p:cNvSpPr txBox="1"/>
          <p:nvPr/>
        </p:nvSpPr>
        <p:spPr>
          <a:xfrm>
            <a:off x="4731798" y="893576"/>
            <a:ext cx="1481790" cy="362735"/>
          </a:xfrm>
          <a:prstGeom prst="wedgeEllipseCallout">
            <a:avLst>
              <a:gd name="adj1" fmla="val 147975"/>
              <a:gd name="adj2" fmla="val 458427"/>
            </a:avLst>
          </a:prstGeom>
          <a:solidFill>
            <a:schemeClr val="accent4"/>
          </a:solidFill>
          <a:ln>
            <a:solidFill>
              <a:srgbClr val="002060"/>
            </a:solidFill>
          </a:ln>
        </p:spPr>
        <p:txBody>
          <a:bodyPr wrap="square" rtlCol="0">
            <a:spAutoFit/>
          </a:bodyPr>
          <a:lstStyle/>
          <a:p>
            <a:pPr algn="ctr">
              <a:lnSpc>
                <a:spcPct val="150000"/>
              </a:lnSpc>
              <a:spcAft>
                <a:spcPts val="600"/>
              </a:spcAft>
            </a:pPr>
            <a:r>
              <a:rPr lang="en-US" sz="800" b="1" dirty="0"/>
              <a:t>3 Decimal </a:t>
            </a:r>
            <a:r>
              <a:rPr lang="en-US" sz="800" b="1" dirty="0" err="1"/>
              <a:t>DIgits</a:t>
            </a:r>
            <a:endParaRPr lang="el-GR" sz="800" b="1" dirty="0"/>
          </a:p>
        </p:txBody>
      </p:sp>
      <p:pic>
        <p:nvPicPr>
          <p:cNvPr id="3" name="Εικόνα 2"/>
          <p:cNvPicPr>
            <a:picLocks noChangeAspect="1"/>
          </p:cNvPicPr>
          <p:nvPr/>
        </p:nvPicPr>
        <p:blipFill>
          <a:blip r:embed="rId7"/>
          <a:stretch>
            <a:fillRect/>
          </a:stretch>
        </p:blipFill>
        <p:spPr>
          <a:xfrm>
            <a:off x="86922" y="95386"/>
            <a:ext cx="981541" cy="957155"/>
          </a:xfrm>
          <a:prstGeom prst="rect">
            <a:avLst/>
          </a:prstGeom>
        </p:spPr>
      </p:pic>
    </p:spTree>
    <p:extLst>
      <p:ext uri="{BB962C8B-B14F-4D97-AF65-F5344CB8AC3E}">
        <p14:creationId xmlns:p14="http://schemas.microsoft.com/office/powerpoint/2010/main" val="20046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animBg="1"/>
      <p:bldP spid="18" grpId="0" animBg="1"/>
      <p:bldP spid="20" grpId="0" animBg="1"/>
      <p:bldP spid="22" grpId="0" animBg="1"/>
      <p:bldP spid="12" grpId="0" animBg="1"/>
      <p:bldP spid="12" grpId="1" animBg="1"/>
      <p:bldP spid="14" grpId="0" animBg="1"/>
      <p:bldP spid="14" grpId="1" animBg="1"/>
      <p:bldP spid="15" grpId="0" animBg="1"/>
      <p:bldP spid="15" grpId="1" animBg="1"/>
      <p:bldP spid="23" grpId="0" animBg="1"/>
      <p:bldP spid="23" grpId="1" animBg="1"/>
      <p:bldP spid="26" grpId="0" animBg="1"/>
      <p:bldP spid="26" grpId="1" animBg="1"/>
      <p:bldP spid="27" grpId="0" animBg="1"/>
      <p:bldP spid="28" grpId="0"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457BD1D-E2D7-48AA-9989-397BF2E6230E}"/>
              </a:ext>
            </a:extLst>
          </p:cNvPr>
          <p:cNvSpPr>
            <a:spLocks noGrp="1"/>
          </p:cNvSpPr>
          <p:nvPr>
            <p:ph type="title"/>
          </p:nvPr>
        </p:nvSpPr>
        <p:spPr>
          <a:xfrm>
            <a:off x="252274" y="-8878"/>
            <a:ext cx="4479524"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Calculations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7" name="Text Box 4">
            <a:extLst>
              <a:ext uri="{FF2B5EF4-FFF2-40B4-BE49-F238E27FC236}">
                <a16:creationId xmlns:a16="http://schemas.microsoft.com/office/drawing/2014/main" id="{2EB82D6A-4CBE-40FB-936B-0251FA24572D}"/>
              </a:ext>
            </a:extLst>
          </p:cNvPr>
          <p:cNvSpPr txBox="1">
            <a:spLocks noChangeArrowheads="1"/>
          </p:cNvSpPr>
          <p:nvPr/>
        </p:nvSpPr>
        <p:spPr bwMode="auto">
          <a:xfrm>
            <a:off x="252274" y="2112717"/>
            <a:ext cx="4968312" cy="1980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1400">
                <a:solidFill>
                  <a:schemeClr val="tx1"/>
                </a:solidFill>
                <a:latin typeface="Arial" panose="020B0604020202020204" pitchFamily="34" charset="0"/>
              </a:defRPr>
            </a:lvl1pPr>
            <a:lvl2pPr marL="914400" indent="-457200">
              <a:defRPr sz="1400">
                <a:solidFill>
                  <a:schemeClr val="tx1"/>
                </a:solidFill>
                <a:latin typeface="Arial" panose="020B0604020202020204" pitchFamily="34" charset="0"/>
              </a:defRPr>
            </a:lvl2pPr>
            <a:lvl3pPr marL="1371600" indent="-457200">
              <a:defRPr sz="1400">
                <a:solidFill>
                  <a:schemeClr val="tx1"/>
                </a:solidFill>
                <a:latin typeface="Arial" panose="020B0604020202020204" pitchFamily="34" charset="0"/>
              </a:defRPr>
            </a:lvl3pPr>
            <a:lvl4pPr marL="1828800" indent="-457200">
              <a:defRPr sz="1400">
                <a:solidFill>
                  <a:schemeClr val="tx1"/>
                </a:solidFill>
                <a:latin typeface="Arial" panose="020B0604020202020204" pitchFamily="34" charset="0"/>
              </a:defRPr>
            </a:lvl4pPr>
            <a:lvl5pPr marL="2286000" indent="-457200">
              <a:defRPr sz="1400">
                <a:solidFill>
                  <a:schemeClr val="tx1"/>
                </a:solidFill>
                <a:latin typeface="Arial" panose="020B0604020202020204" pitchFamily="34" charset="0"/>
              </a:defRPr>
            </a:lvl5pPr>
            <a:lvl6pPr marL="2743200" indent="-457200" eaLnBrk="0" fontAlgn="base" hangingPunct="0">
              <a:spcBef>
                <a:spcPct val="0"/>
              </a:spcBef>
              <a:spcAft>
                <a:spcPct val="0"/>
              </a:spcAft>
              <a:defRPr sz="1400">
                <a:solidFill>
                  <a:schemeClr val="tx1"/>
                </a:solidFill>
                <a:latin typeface="Arial" panose="020B0604020202020204" pitchFamily="34" charset="0"/>
              </a:defRPr>
            </a:lvl6pPr>
            <a:lvl7pPr marL="3200400" indent="-457200" eaLnBrk="0" fontAlgn="base" hangingPunct="0">
              <a:spcBef>
                <a:spcPct val="0"/>
              </a:spcBef>
              <a:spcAft>
                <a:spcPct val="0"/>
              </a:spcAft>
              <a:defRPr sz="1400">
                <a:solidFill>
                  <a:schemeClr val="tx1"/>
                </a:solidFill>
                <a:latin typeface="Arial" panose="020B0604020202020204" pitchFamily="34" charset="0"/>
              </a:defRPr>
            </a:lvl7pPr>
            <a:lvl8pPr marL="3657600" indent="-457200" eaLnBrk="0" fontAlgn="base" hangingPunct="0">
              <a:spcBef>
                <a:spcPct val="0"/>
              </a:spcBef>
              <a:spcAft>
                <a:spcPct val="0"/>
              </a:spcAft>
              <a:defRPr sz="1400">
                <a:solidFill>
                  <a:schemeClr val="tx1"/>
                </a:solidFill>
                <a:latin typeface="Arial" panose="020B0604020202020204" pitchFamily="34" charset="0"/>
              </a:defRPr>
            </a:lvl8pPr>
            <a:lvl9pPr marL="4114800" indent="-457200" eaLnBrk="0" fontAlgn="base" hangingPunct="0">
              <a:spcBef>
                <a:spcPct val="0"/>
              </a:spcBef>
              <a:spcAft>
                <a:spcPct val="0"/>
              </a:spcAft>
              <a:defRPr sz="1400">
                <a:solidFill>
                  <a:schemeClr val="tx1"/>
                </a:solidFill>
                <a:latin typeface="Arial" panose="020B0604020202020204" pitchFamily="34" charset="0"/>
              </a:defRPr>
            </a:lvl9pPr>
          </a:lstStyle>
          <a:p>
            <a:pPr marL="285750" indent="-285750" algn="just" eaLnBrk="1" hangingPunct="1">
              <a:lnSpc>
                <a:spcPct val="150000"/>
              </a:lnSpc>
              <a:buFont typeface="Wingdings" panose="05000000000000000000" pitchFamily="2" charset="2"/>
              <a:buChar char="v"/>
            </a:pPr>
            <a:r>
              <a:rPr lang="en-US" altLang="el-GR" sz="1800" dirty="0">
                <a:solidFill>
                  <a:srgbClr val="002060"/>
                </a:solidFill>
                <a:cs typeface="Arial" panose="020B0604020202020204" pitchFamily="34" charset="0"/>
              </a:rPr>
              <a:t>Plotting the Stress – Strain (%) diagram</a:t>
            </a:r>
            <a:endParaRPr lang="el-GR" altLang="el-GR" sz="1800" dirty="0">
              <a:solidFill>
                <a:srgbClr val="002060"/>
              </a:solidFill>
              <a:cs typeface="Arial" panose="020B0604020202020204" pitchFamily="34" charset="0"/>
            </a:endParaRPr>
          </a:p>
          <a:p>
            <a:pPr marL="0" indent="0" algn="just" eaLnBrk="1" hangingPunct="1">
              <a:lnSpc>
                <a:spcPct val="150000"/>
              </a:lnSpc>
            </a:pPr>
            <a:endParaRPr lang="el-GR" altLang="el-GR" sz="1800" baseline="30000" dirty="0">
              <a:solidFill>
                <a:srgbClr val="002060"/>
              </a:solidFill>
              <a:cs typeface="Arial" panose="020B0604020202020204" pitchFamily="34" charset="0"/>
            </a:endParaRPr>
          </a:p>
          <a:p>
            <a:pPr marL="285750" indent="-285750" algn="just" eaLnBrk="1" hangingPunct="1">
              <a:lnSpc>
                <a:spcPct val="150000"/>
              </a:lnSpc>
              <a:buFont typeface="Wingdings" panose="05000000000000000000" pitchFamily="2" charset="2"/>
              <a:buChar char="v"/>
            </a:pPr>
            <a:r>
              <a:rPr lang="en-US" altLang="el-GR" sz="1800" dirty="0">
                <a:solidFill>
                  <a:srgbClr val="002060"/>
                </a:solidFill>
                <a:cs typeface="Arial" panose="020B0604020202020204" pitchFamily="34" charset="0"/>
              </a:rPr>
              <a:t>Recording of Results: Moisture Content – Bulk Unit Weight (</a:t>
            </a:r>
            <a:r>
              <a:rPr lang="en-US" altLang="el-GR" sz="1800" dirty="0" err="1">
                <a:solidFill>
                  <a:srgbClr val="002060"/>
                </a:solidFill>
                <a:cs typeface="Arial" panose="020B0604020202020204" pitchFamily="34" charset="0"/>
              </a:rPr>
              <a:t>kN</a:t>
            </a:r>
            <a:r>
              <a:rPr lang="en-US" altLang="el-GR" sz="1800" dirty="0">
                <a:solidFill>
                  <a:srgbClr val="002060"/>
                </a:solidFill>
                <a:cs typeface="Arial" panose="020B0604020202020204" pitchFamily="34" charset="0"/>
              </a:rPr>
              <a:t>/m³) – Maximum Unconfined Compressive Strength (kPa)</a:t>
            </a:r>
            <a:endParaRPr lang="el-GR" altLang="el-GR" sz="1800" dirty="0">
              <a:solidFill>
                <a:srgbClr val="002060"/>
              </a:solidFill>
              <a:cs typeface="Arial" panose="020B0604020202020204" pitchFamily="34" charset="0"/>
            </a:endParaRPr>
          </a:p>
        </p:txBody>
      </p:sp>
      <p:pic>
        <p:nvPicPr>
          <p:cNvPr id="2" name="Εικόνα 1">
            <a:extLst>
              <a:ext uri="{FF2B5EF4-FFF2-40B4-BE49-F238E27FC236}">
                <a16:creationId xmlns:a16="http://schemas.microsoft.com/office/drawing/2014/main" id="{7FE5FECE-EAC9-180E-D04B-ADC6180445E1}"/>
              </a:ext>
            </a:extLst>
          </p:cNvPr>
          <p:cNvPicPr>
            <a:picLocks noChangeAspect="1"/>
          </p:cNvPicPr>
          <p:nvPr/>
        </p:nvPicPr>
        <p:blipFill>
          <a:blip r:embed="rId2"/>
          <a:stretch>
            <a:fillRect/>
          </a:stretch>
        </p:blipFill>
        <p:spPr>
          <a:xfrm>
            <a:off x="86922" y="95386"/>
            <a:ext cx="981541" cy="957155"/>
          </a:xfrm>
          <a:prstGeom prst="rect">
            <a:avLst/>
          </a:prstGeom>
        </p:spPr>
      </p:pic>
      <p:pic>
        <p:nvPicPr>
          <p:cNvPr id="9" name="Θέση περιεχομένου 8">
            <a:extLst>
              <a:ext uri="{FF2B5EF4-FFF2-40B4-BE49-F238E27FC236}">
                <a16:creationId xmlns:a16="http://schemas.microsoft.com/office/drawing/2014/main" id="{361F1D2B-0884-85C0-D11C-56CA46461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73452" y="95386"/>
            <a:ext cx="5463019" cy="6512804"/>
          </a:xfrm>
          <a:prstGeom prst="rect">
            <a:avLst/>
          </a:prstGeom>
        </p:spPr>
      </p:pic>
    </p:spTree>
    <p:extLst>
      <p:ext uri="{BB962C8B-B14F-4D97-AF65-F5344CB8AC3E}">
        <p14:creationId xmlns:p14="http://schemas.microsoft.com/office/powerpoint/2010/main" val="120038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8C699479-4C93-4C66-8FF1-D3C463F560CF}"/>
              </a:ext>
            </a:extLst>
          </p:cNvPr>
          <p:cNvSpPr>
            <a:spLocks noGrp="1"/>
          </p:cNvSpPr>
          <p:nvPr>
            <p:ph type="title"/>
          </p:nvPr>
        </p:nvSpPr>
        <p:spPr>
          <a:xfrm>
            <a:off x="838200" y="0"/>
            <a:ext cx="10515600" cy="859993"/>
          </a:xfrm>
        </p:spPr>
        <p:txBody>
          <a:bodyPr>
            <a:normAutofit/>
          </a:bodyPr>
          <a:lstStyle/>
          <a:p>
            <a:pPr algn="ctr"/>
            <a:r>
              <a:rPr lang="en-US" sz="3600" b="1" dirty="0">
                <a:ln w="0"/>
                <a:solidFill>
                  <a:schemeClr val="accent2">
                    <a:lumMod val="50000"/>
                  </a:schemeClr>
                </a:solidFill>
                <a:effectLst>
                  <a:outerShdw blurRad="38100" dist="19050" dir="2700000" algn="tl" rotWithShape="0">
                    <a:schemeClr val="dk1">
                      <a:alpha val="40000"/>
                    </a:schemeClr>
                  </a:outerShdw>
                </a:effectLst>
              </a:rPr>
              <a:t>EQUATIONS</a:t>
            </a:r>
            <a:endParaRPr lang="el-GR" sz="3600" b="1" dirty="0">
              <a:ln w="0"/>
              <a:solidFill>
                <a:schemeClr val="accent2">
                  <a:lumMod val="50000"/>
                </a:schemeClr>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A6956A81-3EB8-4CD5-BF16-367F8F0063FC}"/>
              </a:ext>
            </a:extLst>
          </p:cNvPr>
          <p:cNvSpPr txBox="1"/>
          <p:nvPr/>
        </p:nvSpPr>
        <p:spPr>
          <a:xfrm>
            <a:off x="838200" y="710214"/>
            <a:ext cx="11102266" cy="1569660"/>
          </a:xfrm>
          <a:prstGeom prst="rect">
            <a:avLst/>
          </a:prstGeom>
          <a:noFill/>
        </p:spPr>
        <p:txBody>
          <a:bodyPr wrap="square" rtlCol="0">
            <a:spAutoFit/>
          </a:bodyPr>
          <a:lstStyle/>
          <a:p>
            <a:pPr algn="ctr"/>
            <a:r>
              <a:rPr lang="en-US" sz="1600" b="1" dirty="0">
                <a:solidFill>
                  <a:schemeClr val="accent2">
                    <a:lumMod val="75000"/>
                  </a:schemeClr>
                </a:solidFill>
              </a:rPr>
              <a:t>Calculation of Moisture Content and Bulk Unit Weight</a:t>
            </a:r>
            <a:endParaRPr lang="el-GR" sz="1600" b="1" dirty="0">
              <a:solidFill>
                <a:schemeClr val="accent2">
                  <a:lumMod val="75000"/>
                </a:schemeClr>
              </a:solidFill>
            </a:endParaRPr>
          </a:p>
          <a:p>
            <a:pPr algn="just"/>
            <a:endParaRPr lang="el-GR" sz="1600" b="1" dirty="0">
              <a:solidFill>
                <a:schemeClr val="accent2">
                  <a:lumMod val="75000"/>
                </a:schemeClr>
              </a:solidFill>
            </a:endParaRPr>
          </a:p>
          <a:p>
            <a:pPr algn="just"/>
            <a:r>
              <a:rPr lang="en-US" sz="1600" dirty="0"/>
              <a:t>Moisture Content</a:t>
            </a:r>
            <a:r>
              <a:rPr lang="el-GR" sz="1600" dirty="0"/>
              <a:t>(%)</a:t>
            </a:r>
            <a:r>
              <a:rPr lang="en-US" sz="1600" dirty="0"/>
              <a:t> </a:t>
            </a:r>
            <a:r>
              <a:rPr lang="el-GR" sz="1600" dirty="0"/>
              <a:t>= </a:t>
            </a:r>
            <a:r>
              <a:rPr lang="en-US" sz="1600" dirty="0"/>
              <a:t>(Weight of Water</a:t>
            </a:r>
            <a:r>
              <a:rPr lang="el-GR" sz="1600" dirty="0"/>
              <a:t>(</a:t>
            </a:r>
            <a:r>
              <a:rPr lang="en-US" sz="1600" dirty="0"/>
              <a:t>gr)/Weight of Dry Sample</a:t>
            </a:r>
            <a:r>
              <a:rPr lang="el-GR" sz="1600" dirty="0"/>
              <a:t>(</a:t>
            </a:r>
            <a:r>
              <a:rPr lang="en-US" sz="1600" dirty="0"/>
              <a:t>gr))*100</a:t>
            </a:r>
          </a:p>
          <a:p>
            <a:pPr algn="just"/>
            <a:endParaRPr lang="en-US" sz="1600" dirty="0"/>
          </a:p>
          <a:p>
            <a:pPr algn="just"/>
            <a:r>
              <a:rPr lang="en-US" sz="1600" dirty="0"/>
              <a:t>Bulk Unit Weight</a:t>
            </a:r>
            <a:r>
              <a:rPr lang="el-GR" sz="1600" dirty="0"/>
              <a:t>(</a:t>
            </a:r>
            <a:r>
              <a:rPr lang="en-US" sz="1600" dirty="0" err="1"/>
              <a:t>kN</a:t>
            </a:r>
            <a:r>
              <a:rPr lang="en-US" sz="1600" dirty="0"/>
              <a:t>/m</a:t>
            </a:r>
            <a:r>
              <a:rPr lang="en-US" sz="1600" baseline="30000" dirty="0"/>
              <a:t>3</a:t>
            </a:r>
            <a:r>
              <a:rPr lang="en-US" sz="1600" dirty="0"/>
              <a:t>) = </a:t>
            </a:r>
            <a:r>
              <a:rPr lang="el-GR" sz="1600" dirty="0"/>
              <a:t>ρ*</a:t>
            </a:r>
            <a:r>
              <a:rPr lang="en-US" sz="1600" dirty="0"/>
              <a:t>g = m*g/V = m*g/</a:t>
            </a:r>
            <a:r>
              <a:rPr lang="el-GR" altLang="el-GR" sz="1600" dirty="0">
                <a:cs typeface="Arial" panose="020B0604020202020204" pitchFamily="34" charset="0"/>
              </a:rPr>
              <a:t>(π*</a:t>
            </a:r>
            <a:r>
              <a:rPr lang="en-US" altLang="el-GR" sz="1600" dirty="0">
                <a:cs typeface="Arial" panose="020B0604020202020204" pitchFamily="34" charset="0"/>
              </a:rPr>
              <a:t>D</a:t>
            </a:r>
            <a:r>
              <a:rPr lang="en-US" altLang="el-GR" sz="1600" baseline="30000" dirty="0">
                <a:cs typeface="Arial" panose="020B0604020202020204" pitchFamily="34" charset="0"/>
              </a:rPr>
              <a:t>2</a:t>
            </a:r>
            <a:r>
              <a:rPr lang="el-GR" altLang="el-GR" sz="1600" dirty="0">
                <a:cs typeface="Arial" panose="020B0604020202020204" pitchFamily="34" charset="0"/>
              </a:rPr>
              <a:t>/4)*Η</a:t>
            </a:r>
          </a:p>
          <a:p>
            <a:pPr algn="just"/>
            <a:endParaRPr lang="el-GR" sz="1600" dirty="0"/>
          </a:p>
        </p:txBody>
      </p:sp>
      <p:sp>
        <p:nvSpPr>
          <p:cNvPr id="5" name="TextBox 4">
            <a:extLst>
              <a:ext uri="{FF2B5EF4-FFF2-40B4-BE49-F238E27FC236}">
                <a16:creationId xmlns:a16="http://schemas.microsoft.com/office/drawing/2014/main" id="{9F53F251-B4A6-43F0-B190-0730DCC812E5}"/>
              </a:ext>
            </a:extLst>
          </p:cNvPr>
          <p:cNvSpPr txBox="1"/>
          <p:nvPr/>
        </p:nvSpPr>
        <p:spPr>
          <a:xfrm>
            <a:off x="838200" y="2571943"/>
            <a:ext cx="11102266" cy="2062103"/>
          </a:xfrm>
          <a:prstGeom prst="rect">
            <a:avLst/>
          </a:prstGeom>
          <a:noFill/>
        </p:spPr>
        <p:txBody>
          <a:bodyPr wrap="square" rtlCol="0">
            <a:spAutoFit/>
          </a:bodyPr>
          <a:lstStyle/>
          <a:p>
            <a:pPr algn="ctr"/>
            <a:r>
              <a:rPr lang="en-US" sz="1600" b="1" dirty="0">
                <a:solidFill>
                  <a:schemeClr val="accent2">
                    <a:lumMod val="75000"/>
                  </a:schemeClr>
                </a:solidFill>
              </a:rPr>
              <a:t>Calculation of Strain (%), 1st and 2nd Corrected Area in cm² and m²</a:t>
            </a:r>
            <a:endParaRPr lang="el-GR" sz="1600" b="1" dirty="0">
              <a:solidFill>
                <a:schemeClr val="accent2">
                  <a:lumMod val="75000"/>
                </a:schemeClr>
              </a:solidFill>
            </a:endParaRPr>
          </a:p>
          <a:p>
            <a:pPr algn="just"/>
            <a:endParaRPr lang="el-GR" sz="1600" b="1" dirty="0">
              <a:solidFill>
                <a:schemeClr val="accent2">
                  <a:lumMod val="75000"/>
                </a:schemeClr>
              </a:solidFill>
            </a:endParaRPr>
          </a:p>
          <a:p>
            <a:pPr algn="just"/>
            <a:r>
              <a:rPr lang="en-US" sz="1600" dirty="0"/>
              <a:t>Strain</a:t>
            </a:r>
            <a:r>
              <a:rPr lang="el-GR" sz="1600" dirty="0"/>
              <a:t> (%) = (</a:t>
            </a:r>
            <a:r>
              <a:rPr lang="en-US" sz="1600" dirty="0"/>
              <a:t>Deformation</a:t>
            </a:r>
            <a:r>
              <a:rPr lang="el-GR" sz="1600" dirty="0"/>
              <a:t> (</a:t>
            </a:r>
            <a:r>
              <a:rPr lang="el-GR" sz="1600" dirty="0" err="1"/>
              <a:t>cm</a:t>
            </a:r>
            <a:r>
              <a:rPr lang="el-GR" sz="1600" dirty="0"/>
              <a:t>)/</a:t>
            </a:r>
            <a:r>
              <a:rPr lang="en-US" sz="1600" dirty="0"/>
              <a:t>Height</a:t>
            </a:r>
            <a:r>
              <a:rPr lang="el-GR" sz="1600" dirty="0"/>
              <a:t> (</a:t>
            </a:r>
            <a:r>
              <a:rPr lang="el-GR" sz="1600" dirty="0" err="1"/>
              <a:t>cm</a:t>
            </a:r>
            <a:r>
              <a:rPr lang="el-GR" sz="1600" dirty="0"/>
              <a:t>))*100</a:t>
            </a:r>
          </a:p>
          <a:p>
            <a:pPr algn="just"/>
            <a:endParaRPr lang="en-US" sz="1600" dirty="0"/>
          </a:p>
          <a:p>
            <a:pPr algn="just"/>
            <a:r>
              <a:rPr lang="el-GR" sz="1600" dirty="0"/>
              <a:t>1</a:t>
            </a:r>
            <a:r>
              <a:rPr lang="en-US" sz="1600" baseline="30000" dirty="0" err="1"/>
              <a:t>st</a:t>
            </a:r>
            <a:r>
              <a:rPr lang="el-GR" sz="1600" dirty="0"/>
              <a:t> </a:t>
            </a:r>
            <a:r>
              <a:rPr lang="en-US" sz="1600" dirty="0"/>
              <a:t>Ring Reading</a:t>
            </a:r>
            <a:r>
              <a:rPr lang="el-GR" sz="1600" dirty="0"/>
              <a:t>(m</a:t>
            </a:r>
            <a:r>
              <a:rPr lang="el-GR" sz="1600" baseline="30000" dirty="0"/>
              <a:t>2</a:t>
            </a:r>
            <a:r>
              <a:rPr lang="el-GR" sz="1600" dirty="0"/>
              <a:t>) = π*D</a:t>
            </a:r>
            <a:r>
              <a:rPr lang="el-GR" sz="1600" baseline="30000" dirty="0"/>
              <a:t>2</a:t>
            </a:r>
            <a:r>
              <a:rPr lang="el-GR" sz="1600" dirty="0"/>
              <a:t>/4 </a:t>
            </a:r>
            <a:r>
              <a:rPr lang="en-US" sz="1600" dirty="0"/>
              <a:t>,D in</a:t>
            </a:r>
            <a:r>
              <a:rPr lang="el-GR" sz="1600" dirty="0"/>
              <a:t> </a:t>
            </a:r>
            <a:r>
              <a:rPr lang="en-US" sz="1600" dirty="0"/>
              <a:t>(m)</a:t>
            </a:r>
            <a:endParaRPr lang="el-GR" sz="1600" dirty="0"/>
          </a:p>
          <a:p>
            <a:pPr algn="just"/>
            <a:endParaRPr lang="el-GR" sz="1600" dirty="0"/>
          </a:p>
          <a:p>
            <a:pPr algn="just"/>
            <a:r>
              <a:rPr lang="en-US" sz="1600" dirty="0"/>
              <a:t>2nd and n-</a:t>
            </a:r>
            <a:r>
              <a:rPr lang="en-US" sz="1600" dirty="0" err="1"/>
              <a:t>th</a:t>
            </a:r>
            <a:r>
              <a:rPr lang="en-US" sz="1600" dirty="0"/>
              <a:t> Corrected Area (m²) = [1st Corrected Area / (100 - Strain (%))] * 100</a:t>
            </a:r>
            <a:endParaRPr lang="el-GR" sz="1600" dirty="0"/>
          </a:p>
          <a:p>
            <a:pPr algn="just"/>
            <a:endParaRPr lang="el-GR" sz="1600" dirty="0"/>
          </a:p>
        </p:txBody>
      </p:sp>
      <p:sp>
        <p:nvSpPr>
          <p:cNvPr id="6" name="TextBox 5">
            <a:extLst>
              <a:ext uri="{FF2B5EF4-FFF2-40B4-BE49-F238E27FC236}">
                <a16:creationId xmlns:a16="http://schemas.microsoft.com/office/drawing/2014/main" id="{CBBF690B-EC1D-4AAF-B532-0D17979B0C6E}"/>
              </a:ext>
            </a:extLst>
          </p:cNvPr>
          <p:cNvSpPr txBox="1"/>
          <p:nvPr/>
        </p:nvSpPr>
        <p:spPr>
          <a:xfrm>
            <a:off x="901823" y="5145986"/>
            <a:ext cx="11102266" cy="1077218"/>
          </a:xfrm>
          <a:prstGeom prst="rect">
            <a:avLst/>
          </a:prstGeom>
          <a:noFill/>
        </p:spPr>
        <p:txBody>
          <a:bodyPr wrap="square" rtlCol="0">
            <a:spAutoFit/>
          </a:bodyPr>
          <a:lstStyle/>
          <a:p>
            <a:pPr algn="ctr"/>
            <a:r>
              <a:rPr lang="en-US" sz="1600" b="1" dirty="0">
                <a:solidFill>
                  <a:schemeClr val="accent2">
                    <a:lumMod val="75000"/>
                  </a:schemeClr>
                </a:solidFill>
              </a:rPr>
              <a:t>Calculation of Force (</a:t>
            </a:r>
            <a:r>
              <a:rPr lang="en-US" sz="1600" b="1" dirty="0" err="1">
                <a:solidFill>
                  <a:schemeClr val="accent2">
                    <a:lumMod val="75000"/>
                  </a:schemeClr>
                </a:solidFill>
              </a:rPr>
              <a:t>kN</a:t>
            </a:r>
            <a:r>
              <a:rPr lang="en-US" sz="1600" b="1" dirty="0">
                <a:solidFill>
                  <a:schemeClr val="accent2">
                    <a:lumMod val="75000"/>
                  </a:schemeClr>
                </a:solidFill>
              </a:rPr>
              <a:t>) and Stress (kPa)</a:t>
            </a:r>
            <a:r>
              <a:rPr lang="el-GR" sz="1600" b="1" dirty="0">
                <a:solidFill>
                  <a:schemeClr val="accent2">
                    <a:lumMod val="75000"/>
                  </a:schemeClr>
                </a:solidFill>
              </a:rPr>
              <a:t>  </a:t>
            </a:r>
          </a:p>
          <a:p>
            <a:pPr algn="just">
              <a:lnSpc>
                <a:spcPct val="150000"/>
              </a:lnSpc>
            </a:pPr>
            <a:r>
              <a:rPr lang="en-US" sz="1600" dirty="0"/>
              <a:t>Force (</a:t>
            </a:r>
            <a:r>
              <a:rPr lang="en-US" sz="1600" dirty="0" err="1"/>
              <a:t>kN</a:t>
            </a:r>
            <a:r>
              <a:rPr lang="en-US" sz="1600" dirty="0"/>
              <a:t>) = Ring Reading * Ring Constant</a:t>
            </a:r>
            <a:endParaRPr lang="el-GR" sz="1600" b="1" dirty="0">
              <a:solidFill>
                <a:schemeClr val="accent2">
                  <a:lumMod val="75000"/>
                </a:schemeClr>
              </a:solidFill>
            </a:endParaRPr>
          </a:p>
          <a:p>
            <a:pPr algn="just">
              <a:lnSpc>
                <a:spcPct val="150000"/>
              </a:lnSpc>
            </a:pPr>
            <a:r>
              <a:rPr lang="en-US" sz="1600" dirty="0"/>
              <a:t>Stress (kPa) = F / A = Force / Corrected Area m² (kPa)</a:t>
            </a:r>
            <a:endParaRPr lang="el-GR" sz="1600" baseline="30000" dirty="0"/>
          </a:p>
        </p:txBody>
      </p:sp>
      <p:pic>
        <p:nvPicPr>
          <p:cNvPr id="3" name="Εικόνα 2"/>
          <p:cNvPicPr>
            <a:picLocks noChangeAspect="1"/>
          </p:cNvPicPr>
          <p:nvPr/>
        </p:nvPicPr>
        <p:blipFill>
          <a:blip r:embed="rId2"/>
          <a:stretch>
            <a:fillRect/>
          </a:stretch>
        </p:blipFill>
        <p:spPr>
          <a:xfrm>
            <a:off x="110362" y="85602"/>
            <a:ext cx="981541" cy="957155"/>
          </a:xfrm>
          <a:prstGeom prst="rect">
            <a:avLst/>
          </a:prstGeom>
        </p:spPr>
      </p:pic>
    </p:spTree>
    <p:extLst>
      <p:ext uri="{BB962C8B-B14F-4D97-AF65-F5344CB8AC3E}">
        <p14:creationId xmlns:p14="http://schemas.microsoft.com/office/powerpoint/2010/main" val="40181407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3136</Words>
  <Application>Microsoft Office PowerPoint</Application>
  <PresentationFormat>Ευρεία οθόνη</PresentationFormat>
  <Paragraphs>692</Paragraphs>
  <Slides>27</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Arial</vt:lpstr>
      <vt:lpstr>Arial Greek</vt:lpstr>
      <vt:lpstr>Calibri</vt:lpstr>
      <vt:lpstr>Calibri Light</vt:lpstr>
      <vt:lpstr>Cambria Math</vt:lpstr>
      <vt:lpstr>Wingdings</vt:lpstr>
      <vt:lpstr>Θέμα του Office</vt:lpstr>
      <vt:lpstr>Παρουσίαση του PowerPoint</vt:lpstr>
      <vt:lpstr>PURPOSE OF THE LABORATORY UNIT</vt:lpstr>
      <vt:lpstr>ΔΙΑΤΜΗΤΙΚΗ ΑΝΤΟΧΗ ΕΔΑΦΩΝ</vt:lpstr>
      <vt:lpstr>UNCONFINED COMPRESSION TEST</vt:lpstr>
      <vt:lpstr>UNCONFINED COMPRESSION TEST METHODOLOGY</vt:lpstr>
      <vt:lpstr>VIEWING OF UNCONFINED COMPRESSION TEST</vt:lpstr>
      <vt:lpstr>Calculations</vt:lpstr>
      <vt:lpstr>Calculations</vt:lpstr>
      <vt:lpstr>EQUATIONS</vt:lpstr>
      <vt:lpstr>ΠΑΡΑΔΕΙΓΜΑ</vt:lpstr>
      <vt:lpstr>ΠΑΡΑΔΕΙΓΜΑ-ΔΙΑΓΡΑΜΜΑ ΤΑΣΗΣ-ΠΑΡΑΜΟΡΦΩΣΗΣ</vt:lpstr>
      <vt:lpstr>Soil Shear Strength</vt:lpstr>
      <vt:lpstr>DIRECT SHEAR TEST</vt:lpstr>
      <vt:lpstr>Methodology</vt:lpstr>
      <vt:lpstr>VIEWING OF DIRECT SHEAR TEST</vt:lpstr>
      <vt:lpstr>MOHR-COULOMB FAILURE CRITERION </vt:lpstr>
      <vt:lpstr>Calculations</vt:lpstr>
      <vt:lpstr>Calculations</vt:lpstr>
      <vt:lpstr>EQUATIONS</vt:lpstr>
      <vt:lpstr>SHEAR STRENGTH OF SOILS</vt:lpstr>
      <vt:lpstr>TRIAXIAL COMPRESSION TEST</vt:lpstr>
      <vt:lpstr>TRIAXIAL LOADING TEST METHODOLOGY (UU)</vt:lpstr>
      <vt:lpstr>VIEWING OF TRIAXIAL LOADING TEST (UU)</vt:lpstr>
      <vt:lpstr>MOHR - COULOMB FAILURE CRITERION</vt:lpstr>
      <vt:lpstr>Calculations</vt:lpstr>
      <vt:lpstr>Calculations</vt:lpstr>
      <vt:lpstr>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ΜΠΟΥΜΠΟΥΛΗΣ ΒΑΣΙΛΕΙΟΣ</dc:creator>
  <cp:lastModifiedBy>ΜΙΣΥΡΗ ΖΩΗ</cp:lastModifiedBy>
  <cp:revision>179</cp:revision>
  <dcterms:created xsi:type="dcterms:W3CDTF">2021-04-30T12:40:51Z</dcterms:created>
  <dcterms:modified xsi:type="dcterms:W3CDTF">2026-04-21T12:53:37Z</dcterms:modified>
</cp:coreProperties>
</file>