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301"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302" r:id="rId42"/>
    <p:sldId id="299" r:id="rId43"/>
    <p:sldId id="300"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64" y="-80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4023B-488F-4223-9C5D-D61EABC906DE}" type="datetimeFigureOut">
              <a:rPr lang="el-GR" smtClean="0"/>
              <a:pPr/>
              <a:t>11/6/2015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C4634D-1736-451B-8AE6-35BD4EA9D3C4}" type="slidenum">
              <a:rPr lang="el-GR" smtClean="0"/>
              <a:pPr/>
              <a:t>‹#›</a:t>
            </a:fld>
            <a:endParaRPr lang="el-GR"/>
          </a:p>
        </p:txBody>
      </p:sp>
    </p:spTree>
    <p:extLst>
      <p:ext uri="{BB962C8B-B14F-4D97-AF65-F5344CB8AC3E}">
        <p14:creationId xmlns:p14="http://schemas.microsoft.com/office/powerpoint/2010/main" xmlns="" val="335054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F65EF8-6771-445D-A0EC-5EC94AD14705}" type="slidenum">
              <a:rPr lang="el-GR" altLang="el-GR" sz="1200">
                <a:solidFill>
                  <a:prstClr val="black"/>
                </a:solidFill>
              </a:rPr>
              <a:pPr eaLnBrk="1" hangingPunct="1"/>
              <a:t>4</a:t>
            </a:fld>
            <a:endParaRPr lang="el-GR" altLang="el-GR" sz="120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AAAF3F-C924-4498-BAB8-63F252654089}" type="slidenum">
              <a:rPr lang="el-GR" altLang="el-GR" sz="1200">
                <a:solidFill>
                  <a:prstClr val="black"/>
                </a:solidFill>
              </a:rPr>
              <a:pPr eaLnBrk="1" hangingPunct="1"/>
              <a:t>33</a:t>
            </a:fld>
            <a:endParaRPr lang="el-GR" altLang="el-GR" sz="1200">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0036D4B-21E9-47A6-BBC8-D494CB1C3293}" type="slidenum">
              <a:rPr lang="el-GR" altLang="el-GR" sz="1200">
                <a:solidFill>
                  <a:prstClr val="black"/>
                </a:solidFill>
              </a:rPr>
              <a:pPr eaLnBrk="1" hangingPunct="1"/>
              <a:t>35</a:t>
            </a:fld>
            <a:endParaRPr lang="el-GR" altLang="el-GR" sz="120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C11D52B-1118-40B7-9403-270E8E4EB35A}" type="slidenum">
              <a:rPr lang="el-GR" altLang="el-GR" sz="1200">
                <a:solidFill>
                  <a:prstClr val="black"/>
                </a:solidFill>
              </a:rPr>
              <a:pPr eaLnBrk="1" hangingPunct="1"/>
              <a:t>36</a:t>
            </a:fld>
            <a:endParaRPr lang="el-GR" altLang="el-GR" sz="1200">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p>
        </p:txBody>
      </p:sp>
      <p:sp>
        <p:nvSpPr>
          <p:cNvPr id="95236" name="3 - Θέση αριθμού διαφάνειας"/>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D26BA0-0FEE-4501-B39B-1040CA0E16F8}" type="slidenum">
              <a:rPr lang="el-GR" altLang="el-GR" sz="1200">
                <a:solidFill>
                  <a:prstClr val="black"/>
                </a:solidFill>
              </a:rPr>
              <a:pPr eaLnBrk="1" hangingPunct="1"/>
              <a:t>43</a:t>
            </a:fld>
            <a:endParaRPr lang="el-GR" altLang="el-GR"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0ACDA7-E988-4EDC-BB7D-05C229AD2E34}" type="slidenum">
              <a:rPr lang="el-GR" altLang="el-GR" sz="1200">
                <a:solidFill>
                  <a:prstClr val="black"/>
                </a:solidFill>
              </a:rPr>
              <a:pPr eaLnBrk="1" hangingPunct="1"/>
              <a:t>5</a:t>
            </a:fld>
            <a:endParaRPr lang="el-GR" altLang="el-GR" sz="120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D52653-A562-4D29-9138-8513DBD825D7}" type="slidenum">
              <a:rPr lang="el-GR" altLang="el-GR" sz="1200">
                <a:solidFill>
                  <a:prstClr val="black"/>
                </a:solidFill>
              </a:rPr>
              <a:pPr eaLnBrk="1" hangingPunct="1"/>
              <a:t>6</a:t>
            </a:fld>
            <a:endParaRPr lang="el-GR" altLang="el-GR" sz="1200">
              <a:solidFill>
                <a:prstClr val="black"/>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AA6610-C93E-474A-9DF6-15AECF1DD563}" type="slidenum">
              <a:rPr lang="el-GR" altLang="el-GR" sz="1200">
                <a:solidFill>
                  <a:prstClr val="black"/>
                </a:solidFill>
              </a:rPr>
              <a:pPr eaLnBrk="1" hangingPunct="1"/>
              <a:t>12</a:t>
            </a:fld>
            <a:endParaRPr lang="el-GR" altLang="el-GR"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2A8A41-586D-4277-B467-205462059F25}" type="slidenum">
              <a:rPr lang="el-GR" altLang="el-GR" sz="1200">
                <a:solidFill>
                  <a:prstClr val="black"/>
                </a:solidFill>
              </a:rPr>
              <a:pPr eaLnBrk="1" hangingPunct="1"/>
              <a:t>13</a:t>
            </a:fld>
            <a:endParaRPr lang="el-GR" altLang="el-GR" sz="1200">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6192337-6B53-43BE-A141-5A776B941514}" type="slidenum">
              <a:rPr lang="el-GR" altLang="el-GR" sz="1200">
                <a:solidFill>
                  <a:prstClr val="black"/>
                </a:solidFill>
              </a:rPr>
              <a:pPr eaLnBrk="1" hangingPunct="1"/>
              <a:t>17</a:t>
            </a:fld>
            <a:endParaRPr lang="el-GR" altLang="el-GR" sz="1200">
              <a:solidFill>
                <a:prstClr val="black"/>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3C7D6A-47A1-4298-976B-6D07D34599ED}" type="slidenum">
              <a:rPr lang="el-GR" altLang="el-GR" sz="1200">
                <a:solidFill>
                  <a:prstClr val="black"/>
                </a:solidFill>
              </a:rPr>
              <a:pPr eaLnBrk="1" hangingPunct="1"/>
              <a:t>18</a:t>
            </a:fld>
            <a:endParaRPr lang="el-GR" altLang="el-GR" sz="1200">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6E1C4E3-80AF-4AE6-AECD-04B5D26DD953}" type="slidenum">
              <a:rPr lang="el-GR" altLang="el-GR" sz="1200">
                <a:solidFill>
                  <a:prstClr val="black"/>
                </a:solidFill>
              </a:rPr>
              <a:pPr eaLnBrk="1" hangingPunct="1"/>
              <a:t>29</a:t>
            </a:fld>
            <a:endParaRPr lang="el-GR" altLang="el-GR" sz="120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8B2E9D-C324-4000-A491-5D741571D069}" type="slidenum">
              <a:rPr lang="el-GR" altLang="el-GR" sz="1200">
                <a:solidFill>
                  <a:prstClr val="black"/>
                </a:solidFill>
              </a:rPr>
              <a:pPr eaLnBrk="1" hangingPunct="1"/>
              <a:t>31</a:t>
            </a:fld>
            <a:endParaRPr lang="el-GR" altLang="el-GR" sz="120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854E18C-0A79-49EC-8316-26D27F1EE35C}" type="datetimeFigureOut">
              <a:rPr lang="el-GR"/>
              <a:pPr>
                <a:defRPr/>
              </a:pPr>
              <a:t>11/6/2015</a:t>
            </a:fld>
            <a:endParaRPr lang="el-GR"/>
          </a:p>
        </p:txBody>
      </p:sp>
      <p:sp>
        <p:nvSpPr>
          <p:cNvPr id="5" name="Θέση υποσέλιδου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2C3D3A3-1849-4621-8131-9EA269FFFE5D}" type="slidenum">
              <a:rPr lang="el-GR"/>
              <a:pPr>
                <a:defRPr/>
              </a:pPr>
              <a:t>‹#›</a:t>
            </a:fld>
            <a:endParaRPr lang="el-GR"/>
          </a:p>
        </p:txBody>
      </p:sp>
    </p:spTree>
    <p:extLst>
      <p:ext uri="{BB962C8B-B14F-4D97-AF65-F5344CB8AC3E}">
        <p14:creationId xmlns:p14="http://schemas.microsoft.com/office/powerpoint/2010/main" xmlns="" val="413658811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C969212-5C72-44FB-BD84-B88837538DEC}" type="datetimeFigureOut">
              <a:rPr lang="el-GR"/>
              <a:pPr>
                <a:defRPr/>
              </a:pPr>
              <a:t>11/6/2015</a:t>
            </a:fld>
            <a:endParaRPr lang="el-GR"/>
          </a:p>
        </p:txBody>
      </p:sp>
      <p:sp>
        <p:nvSpPr>
          <p:cNvPr id="5" name="Θέση υποσέλιδου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A15D4EB-096E-4803-B0AB-654310275ECF}" type="slidenum">
              <a:rPr lang="el-GR"/>
              <a:pPr>
                <a:defRPr/>
              </a:pPr>
              <a:t>‹#›</a:t>
            </a:fld>
            <a:endParaRPr lang="el-GR"/>
          </a:p>
        </p:txBody>
      </p:sp>
    </p:spTree>
    <p:extLst>
      <p:ext uri="{BB962C8B-B14F-4D97-AF65-F5344CB8AC3E}">
        <p14:creationId xmlns:p14="http://schemas.microsoft.com/office/powerpoint/2010/main" xmlns="" val="247334208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A348E7C-63FD-4B4D-A038-5786C73FF716}" type="datetimeFigureOut">
              <a:rPr lang="el-GR"/>
              <a:pPr>
                <a:defRPr/>
              </a:pPr>
              <a:t>11/6/2015</a:t>
            </a:fld>
            <a:endParaRPr lang="el-GR"/>
          </a:p>
        </p:txBody>
      </p:sp>
      <p:sp>
        <p:nvSpPr>
          <p:cNvPr id="5" name="Θέση υποσέλιδου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5B0542D-D031-464B-92C7-5EB82C513210}" type="slidenum">
              <a:rPr lang="el-GR"/>
              <a:pPr>
                <a:defRPr/>
              </a:pPr>
              <a:t>‹#›</a:t>
            </a:fld>
            <a:endParaRPr lang="el-GR"/>
          </a:p>
        </p:txBody>
      </p:sp>
    </p:spTree>
    <p:extLst>
      <p:ext uri="{BB962C8B-B14F-4D97-AF65-F5344CB8AC3E}">
        <p14:creationId xmlns:p14="http://schemas.microsoft.com/office/powerpoint/2010/main" xmlns="" val="72055325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284163"/>
            <a:ext cx="8180388" cy="5811837"/>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1028"/>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l-GR">
              <a:solidFill>
                <a:prstClr val="black">
                  <a:tint val="75000"/>
                </a:prstClr>
              </a:solidFill>
            </a:endParaRPr>
          </a:p>
        </p:txBody>
      </p:sp>
      <p:sp>
        <p:nvSpPr>
          <p:cNvPr id="4" name="Rectangle 1029"/>
          <p:cNvSpPr>
            <a:spLocks noGrp="1" noChangeArrowheads="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l-GR">
              <a:solidFill>
                <a:prstClr val="black">
                  <a:tint val="75000"/>
                </a:prstClr>
              </a:solidFill>
            </a:endParaRPr>
          </a:p>
        </p:txBody>
      </p:sp>
      <p:sp>
        <p:nvSpPr>
          <p:cNvPr id="5" name="Rectangle 1033" descr="Large confetti"/>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4ED739EE-52D5-4C70-9B77-B2E1ED2A7C5F}"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3509062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972DC27-3AF5-4A76-8E22-ED1942689751}" type="datetimeFigureOut">
              <a:rPr lang="el-GR"/>
              <a:pPr>
                <a:defRPr/>
              </a:pPr>
              <a:t>11/6/2015</a:t>
            </a:fld>
            <a:endParaRPr lang="el-GR"/>
          </a:p>
        </p:txBody>
      </p:sp>
      <p:sp>
        <p:nvSpPr>
          <p:cNvPr id="5" name="Θέση υποσέλιδου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8961976-BB40-4958-8E45-66A8D8E07124}" type="slidenum">
              <a:rPr lang="el-GR"/>
              <a:pPr>
                <a:defRPr/>
              </a:pPr>
              <a:t>‹#›</a:t>
            </a:fld>
            <a:endParaRPr lang="el-GR"/>
          </a:p>
        </p:txBody>
      </p:sp>
    </p:spTree>
    <p:extLst>
      <p:ext uri="{BB962C8B-B14F-4D97-AF65-F5344CB8AC3E}">
        <p14:creationId xmlns:p14="http://schemas.microsoft.com/office/powerpoint/2010/main" xmlns="" val="236548182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F3803A5-A046-435F-8C61-25CF28472E73}" type="datetimeFigureOut">
              <a:rPr lang="el-GR"/>
              <a:pPr>
                <a:defRPr/>
              </a:pPr>
              <a:t>11/6/2015</a:t>
            </a:fld>
            <a:endParaRPr lang="el-GR"/>
          </a:p>
        </p:txBody>
      </p:sp>
      <p:sp>
        <p:nvSpPr>
          <p:cNvPr id="5" name="Θέση υποσέλιδου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86C95B5-F2FC-4FDE-955E-F796209AB933}" type="slidenum">
              <a:rPr lang="el-GR"/>
              <a:pPr>
                <a:defRPr/>
              </a:pPr>
              <a:t>‹#›</a:t>
            </a:fld>
            <a:endParaRPr lang="el-GR"/>
          </a:p>
        </p:txBody>
      </p:sp>
    </p:spTree>
    <p:extLst>
      <p:ext uri="{BB962C8B-B14F-4D97-AF65-F5344CB8AC3E}">
        <p14:creationId xmlns:p14="http://schemas.microsoft.com/office/powerpoint/2010/main" xmlns="" val="47990254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CCEB0F7-DAB1-40DD-B24E-6369B70325EB}" type="datetimeFigureOut">
              <a:rPr lang="el-GR"/>
              <a:pPr>
                <a:defRPr/>
              </a:pPr>
              <a:t>11/6/2015</a:t>
            </a:fld>
            <a:endParaRPr lang="el-GR"/>
          </a:p>
        </p:txBody>
      </p:sp>
      <p:sp>
        <p:nvSpPr>
          <p:cNvPr id="6" name="Θέση υποσέλιδου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80B7435-D61D-4C59-A294-B26F04D62894}" type="slidenum">
              <a:rPr lang="el-GR"/>
              <a:pPr>
                <a:defRPr/>
              </a:pPr>
              <a:t>‹#›</a:t>
            </a:fld>
            <a:endParaRPr lang="el-GR"/>
          </a:p>
        </p:txBody>
      </p:sp>
    </p:spTree>
    <p:extLst>
      <p:ext uri="{BB962C8B-B14F-4D97-AF65-F5344CB8AC3E}">
        <p14:creationId xmlns:p14="http://schemas.microsoft.com/office/powerpoint/2010/main" xmlns="" val="62403485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C96B7ED-683E-4DEF-977D-DE330F72664B}" type="datetimeFigureOut">
              <a:rPr lang="el-GR"/>
              <a:pPr>
                <a:defRPr/>
              </a:pPr>
              <a:t>11/6/2015</a:t>
            </a:fld>
            <a:endParaRPr lang="el-GR"/>
          </a:p>
        </p:txBody>
      </p:sp>
      <p:sp>
        <p:nvSpPr>
          <p:cNvPr id="8" name="Θέση υποσέλιδου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4908F44-7BF4-45D0-9DA1-C1C60CEA3A52}" type="slidenum">
              <a:rPr lang="el-GR"/>
              <a:pPr>
                <a:defRPr/>
              </a:pPr>
              <a:t>‹#›</a:t>
            </a:fld>
            <a:endParaRPr lang="el-GR"/>
          </a:p>
        </p:txBody>
      </p:sp>
    </p:spTree>
    <p:extLst>
      <p:ext uri="{BB962C8B-B14F-4D97-AF65-F5344CB8AC3E}">
        <p14:creationId xmlns:p14="http://schemas.microsoft.com/office/powerpoint/2010/main" xmlns="" val="153625986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AC0E6FD-AB85-46EF-96A8-449B33F08CE1}" type="datetimeFigureOut">
              <a:rPr lang="el-GR"/>
              <a:pPr>
                <a:defRPr/>
              </a:pPr>
              <a:t>11/6/2015</a:t>
            </a:fld>
            <a:endParaRPr lang="el-GR"/>
          </a:p>
        </p:txBody>
      </p:sp>
      <p:sp>
        <p:nvSpPr>
          <p:cNvPr id="4" name="Θέση υποσέλιδου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A787FCC-E5EC-4967-9EB2-1909A1F2FF0D}" type="slidenum">
              <a:rPr lang="el-GR"/>
              <a:pPr>
                <a:defRPr/>
              </a:pPr>
              <a:t>‹#›</a:t>
            </a:fld>
            <a:endParaRPr lang="el-GR"/>
          </a:p>
        </p:txBody>
      </p:sp>
    </p:spTree>
    <p:extLst>
      <p:ext uri="{BB962C8B-B14F-4D97-AF65-F5344CB8AC3E}">
        <p14:creationId xmlns:p14="http://schemas.microsoft.com/office/powerpoint/2010/main" xmlns="" val="16917804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6D5D963-437A-44D0-86CE-105220A7C355}" type="datetimeFigureOut">
              <a:rPr lang="el-GR"/>
              <a:pPr>
                <a:defRPr/>
              </a:pPr>
              <a:t>11/6/2015</a:t>
            </a:fld>
            <a:endParaRPr lang="el-GR"/>
          </a:p>
        </p:txBody>
      </p:sp>
      <p:sp>
        <p:nvSpPr>
          <p:cNvPr id="3" name="Θέση υποσέλιδου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6CE1E29-3AD6-4BEB-BA0D-EFE8BD6C7F09}" type="slidenum">
              <a:rPr lang="el-GR"/>
              <a:pPr>
                <a:defRPr/>
              </a:pPr>
              <a:t>‹#›</a:t>
            </a:fld>
            <a:endParaRPr lang="el-GR"/>
          </a:p>
        </p:txBody>
      </p:sp>
    </p:spTree>
    <p:extLst>
      <p:ext uri="{BB962C8B-B14F-4D97-AF65-F5344CB8AC3E}">
        <p14:creationId xmlns:p14="http://schemas.microsoft.com/office/powerpoint/2010/main" xmlns="" val="414474851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717B86F-CCEE-4302-A402-E1B0C048C9BE}" type="datetimeFigureOut">
              <a:rPr lang="el-GR"/>
              <a:pPr>
                <a:defRPr/>
              </a:pPr>
              <a:t>11/6/2015</a:t>
            </a:fld>
            <a:endParaRPr lang="el-GR"/>
          </a:p>
        </p:txBody>
      </p:sp>
      <p:sp>
        <p:nvSpPr>
          <p:cNvPr id="6" name="Θέση υποσέλιδου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92A64E9-9100-4254-8AFF-3B6FEBC86747}" type="slidenum">
              <a:rPr lang="el-GR"/>
              <a:pPr>
                <a:defRPr/>
              </a:pPr>
              <a:t>‹#›</a:t>
            </a:fld>
            <a:endParaRPr lang="el-GR"/>
          </a:p>
        </p:txBody>
      </p:sp>
    </p:spTree>
    <p:extLst>
      <p:ext uri="{BB962C8B-B14F-4D97-AF65-F5344CB8AC3E}">
        <p14:creationId xmlns:p14="http://schemas.microsoft.com/office/powerpoint/2010/main" xmlns="" val="196967286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E9E9C87-4D8C-4854-A867-B907C0127BDB}" type="datetimeFigureOut">
              <a:rPr lang="el-GR"/>
              <a:pPr>
                <a:defRPr/>
              </a:pPr>
              <a:t>11/6/2015</a:t>
            </a:fld>
            <a:endParaRPr lang="el-GR"/>
          </a:p>
        </p:txBody>
      </p:sp>
      <p:sp>
        <p:nvSpPr>
          <p:cNvPr id="6" name="Θέση υποσέλιδου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4D72BAA-698A-43DD-8CE0-40A9DEAAE725}" type="slidenum">
              <a:rPr lang="el-GR"/>
              <a:pPr>
                <a:defRPr/>
              </a:pPr>
              <a:t>‹#›</a:t>
            </a:fld>
            <a:endParaRPr lang="el-GR"/>
          </a:p>
        </p:txBody>
      </p:sp>
    </p:spTree>
    <p:extLst>
      <p:ext uri="{BB962C8B-B14F-4D97-AF65-F5344CB8AC3E}">
        <p14:creationId xmlns:p14="http://schemas.microsoft.com/office/powerpoint/2010/main" xmlns="" val="380746804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4F524D89-B618-4A75-BE50-2F131477BA2D}" type="datetimeFigureOut">
              <a:rPr lang="el-GR"/>
              <a:pPr>
                <a:defRPr/>
              </a:pPr>
              <a:t>11/6/2015</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DD1076-DB95-4FE0-AB06-7087FFEC489D}" type="slidenum">
              <a:rPr lang="el-GR"/>
              <a:pPr>
                <a:defRPr/>
              </a:pPr>
              <a:t>‹#›</a:t>
            </a:fld>
            <a:endParaRPr lang="el-GR"/>
          </a:p>
        </p:txBody>
      </p:sp>
    </p:spTree>
    <p:extLst>
      <p:ext uri="{BB962C8B-B14F-4D97-AF65-F5344CB8AC3E}">
        <p14:creationId xmlns:p14="http://schemas.microsoft.com/office/powerpoint/2010/main" xmlns="" val="2572169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1763713" y="1844824"/>
            <a:ext cx="5688012" cy="855662"/>
          </a:xfrm>
        </p:spPr>
        <p:txBody>
          <a:bodyPr/>
          <a:lstStyle/>
          <a:p>
            <a:pPr eaLnBrk="1" hangingPunct="1"/>
            <a:r>
              <a:rPr lang="el-GR" altLang="el-GR" b="1" dirty="0" smtClean="0"/>
              <a:t>ΓΕΩΛΟΓΙΑ ΚΑΙ ΣΕΙΣΜΟΙ</a:t>
            </a:r>
          </a:p>
        </p:txBody>
      </p:sp>
      <p:sp>
        <p:nvSpPr>
          <p:cNvPr id="3" name="2 - Θέση περιεχομένου"/>
          <p:cNvSpPr>
            <a:spLocks noGrp="1"/>
          </p:cNvSpPr>
          <p:nvPr>
            <p:ph idx="1"/>
          </p:nvPr>
        </p:nvSpPr>
        <p:spPr>
          <a:xfrm>
            <a:off x="0" y="2852936"/>
            <a:ext cx="9143999" cy="2808089"/>
          </a:xfrm>
        </p:spPr>
        <p:txBody>
          <a:bodyPr rtlCol="0">
            <a:normAutofit fontScale="85000" lnSpcReduction="20000"/>
          </a:bodyPr>
          <a:lstStyle/>
          <a:p>
            <a:pPr marL="0" indent="0" algn="ctr" eaLnBrk="1" hangingPunct="1">
              <a:spcBef>
                <a:spcPct val="0"/>
              </a:spcBef>
              <a:buFont typeface="Arial" panose="020B0604020202020204" pitchFamily="34" charset="0"/>
              <a:buNone/>
              <a:defRPr/>
            </a:pPr>
            <a:r>
              <a:rPr lang="el-GR" sz="3500" b="1" dirty="0" smtClean="0">
                <a:latin typeface="+mj-lt"/>
              </a:rPr>
              <a:t>Ενότητα 4</a:t>
            </a:r>
            <a:r>
              <a:rPr lang="el-GR" sz="3500" dirty="0" smtClean="0">
                <a:latin typeface="+mj-lt"/>
              </a:rPr>
              <a:t>:</a:t>
            </a:r>
            <a:r>
              <a:rPr lang="el-GR" dirty="0" smtClean="0">
                <a:latin typeface="+mj-lt"/>
              </a:rPr>
              <a:t> </a:t>
            </a:r>
            <a:r>
              <a:rPr lang="el-GR" sz="3800" dirty="0" smtClean="0">
                <a:latin typeface="+mj-lt"/>
              </a:rPr>
              <a:t>Κλάδοι της Γεωλογίας των σεισμών</a:t>
            </a:r>
            <a:endParaRPr lang="en-US" sz="3800" dirty="0">
              <a:latin typeface="+mj-lt"/>
            </a:endParaRPr>
          </a:p>
          <a:p>
            <a:pPr marL="0" indent="0" algn="ctr" eaLnBrk="1" hangingPunct="1">
              <a:spcBef>
                <a:spcPct val="0"/>
              </a:spcBef>
              <a:buFont typeface="Arial" panose="020B0604020202020204" pitchFamily="34" charset="0"/>
              <a:buNone/>
              <a:defRPr/>
            </a:pPr>
            <a:r>
              <a:rPr lang="en-US" sz="3800" dirty="0" smtClean="0">
                <a:latin typeface="+mj-lt"/>
              </a:rPr>
              <a:t>(</a:t>
            </a:r>
            <a:r>
              <a:rPr lang="el-GR" sz="3800" dirty="0" smtClean="0">
                <a:latin typeface="+mj-lt"/>
              </a:rPr>
              <a:t>Μέρος 2</a:t>
            </a:r>
            <a:r>
              <a:rPr lang="el-GR" sz="3800" baseline="30000" dirty="0" smtClean="0">
                <a:latin typeface="+mj-lt"/>
              </a:rPr>
              <a:t>ο</a:t>
            </a:r>
            <a:r>
              <a:rPr lang="el-GR" sz="3800" dirty="0" smtClean="0">
                <a:latin typeface="+mj-lt"/>
              </a:rPr>
              <a:t>)</a:t>
            </a:r>
            <a:endParaRPr lang="el-GR" sz="4200" dirty="0" smtClean="0">
              <a:latin typeface="+mj-lt"/>
            </a:endParaRPr>
          </a:p>
          <a:p>
            <a:pPr algn="ctr" eaLnBrk="1" fontAlgn="auto" hangingPunct="1">
              <a:spcAft>
                <a:spcPts val="0"/>
              </a:spcAft>
              <a:buFont typeface="Arial" panose="020B0604020202020204" pitchFamily="34" charset="0"/>
              <a:buNone/>
              <a:defRPr/>
            </a:pPr>
            <a:r>
              <a:rPr lang="el-GR" sz="3500" dirty="0" smtClean="0">
                <a:latin typeface="+mj-lt"/>
              </a:rPr>
              <a:t> </a:t>
            </a:r>
            <a:endParaRPr lang="el-GR" dirty="0" smtClean="0">
              <a:latin typeface="+mj-lt"/>
            </a:endParaRPr>
          </a:p>
          <a:p>
            <a:pPr algn="ctr" eaLnBrk="1" fontAlgn="auto" hangingPunct="1">
              <a:spcAft>
                <a:spcPts val="0"/>
              </a:spcAft>
              <a:buFont typeface="Arial" panose="020B0604020202020204" pitchFamily="34" charset="0"/>
              <a:buNone/>
              <a:defRPr/>
            </a:pPr>
            <a:r>
              <a:rPr lang="el-GR" sz="3500" dirty="0" smtClean="0">
                <a:latin typeface="+mj-lt"/>
              </a:rPr>
              <a:t>Ιωάννης </a:t>
            </a:r>
            <a:r>
              <a:rPr lang="el-GR" sz="3500" dirty="0" err="1" smtClean="0">
                <a:latin typeface="+mj-lt"/>
              </a:rPr>
              <a:t>Κουκουβέλας</a:t>
            </a:r>
            <a:r>
              <a:rPr lang="el-GR" sz="3500" dirty="0" smtClean="0">
                <a:latin typeface="+mj-lt"/>
              </a:rPr>
              <a:t>, Καθηγητής</a:t>
            </a:r>
          </a:p>
          <a:p>
            <a:pPr algn="ctr" eaLnBrk="1" fontAlgn="auto" hangingPunct="1">
              <a:spcAft>
                <a:spcPts val="0"/>
              </a:spcAft>
              <a:buFont typeface="Arial" panose="020B0604020202020204" pitchFamily="34" charset="0"/>
              <a:buNone/>
              <a:defRPr/>
            </a:pPr>
            <a:r>
              <a:rPr lang="el-GR" sz="3500" dirty="0" smtClean="0">
                <a:latin typeface="+mj-lt"/>
              </a:rPr>
              <a:t>Σχολή Θετικών Επιστημών</a:t>
            </a:r>
          </a:p>
          <a:p>
            <a:pPr algn="ctr" eaLnBrk="1" fontAlgn="auto" hangingPunct="1">
              <a:spcAft>
                <a:spcPts val="0"/>
              </a:spcAft>
              <a:buFont typeface="Arial" panose="020B0604020202020204" pitchFamily="34" charset="0"/>
              <a:buNone/>
              <a:defRPr/>
            </a:pPr>
            <a:r>
              <a:rPr lang="el-GR" sz="3500" dirty="0" smtClean="0">
                <a:latin typeface="+mj-lt"/>
              </a:rPr>
              <a:t>Τμήμα Γεωλογίας</a:t>
            </a:r>
          </a:p>
          <a:p>
            <a:pPr eaLnBrk="1" fontAlgn="auto" hangingPunct="1">
              <a:spcAft>
                <a:spcPts val="0"/>
              </a:spcAft>
              <a:buFont typeface="Arial" panose="020B0604020202020204" pitchFamily="34" charset="0"/>
              <a:buNone/>
              <a:defRPr/>
            </a:pPr>
            <a:endParaRPr lang="el-GR" dirty="0"/>
          </a:p>
        </p:txBody>
      </p:sp>
      <p:pic>
        <p:nvPicPr>
          <p:cNvPr id="14340" name="Εικόνα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00563" y="476672"/>
            <a:ext cx="4514850"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Εικόνα 1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550" y="260648"/>
            <a:ext cx="3694113" cy="138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79838" y="5715000"/>
            <a:ext cx="4310062"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0113" y="5859463"/>
            <a:ext cx="2314575"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648216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descr="Large confetti"/>
          <p:cNvSpPr>
            <a:spLocks noGrp="1"/>
          </p:cNvSpPr>
          <p:nvPr>
            <p:ph type="title"/>
          </p:nvPr>
        </p:nvSpPr>
        <p:spPr>
          <a:xfrm>
            <a:off x="457200" y="188913"/>
            <a:ext cx="8229600" cy="941387"/>
          </a:xfrm>
        </p:spPr>
        <p:txBody>
          <a:bodyPr/>
          <a:lstStyle/>
          <a:p>
            <a:pPr eaLnBrk="1" hangingPunct="1"/>
            <a:r>
              <a:rPr lang="el-GR" altLang="el-GR" sz="4000" b="1" dirty="0" smtClean="0"/>
              <a:t>Γιατί </a:t>
            </a:r>
            <a:r>
              <a:rPr lang="el-GR" altLang="el-GR" sz="4000" b="1" dirty="0" err="1" smtClean="0"/>
              <a:t>αρχαιοσεισμολογία</a:t>
            </a:r>
            <a:r>
              <a:rPr lang="en-US" altLang="el-GR" sz="4000" b="1" dirty="0" smtClean="0"/>
              <a:t>? </a:t>
            </a:r>
            <a:r>
              <a:rPr lang="en-US" altLang="el-GR" sz="3200" b="1" dirty="0" smtClean="0"/>
              <a:t>(1)</a:t>
            </a:r>
            <a:endParaRPr lang="el-GR" altLang="el-GR" sz="4000" dirty="0" smtClean="0"/>
          </a:p>
        </p:txBody>
      </p:sp>
      <p:sp>
        <p:nvSpPr>
          <p:cNvPr id="39939" name="11 - TextBox"/>
          <p:cNvSpPr>
            <a:spLocks noGrp="1" noChangeArrowheads="1"/>
          </p:cNvSpPr>
          <p:nvPr>
            <p:ph idx="1"/>
          </p:nvPr>
        </p:nvSpPr>
        <p:spPr>
          <a:xfrm>
            <a:off x="107950" y="2060575"/>
            <a:ext cx="8856663" cy="2062163"/>
          </a:xfrm>
        </p:spPr>
        <p:txBody>
          <a:bodyPr>
            <a:spAutoFit/>
          </a:bodyPr>
          <a:lstStyle/>
          <a:p>
            <a:pPr algn="just" eaLnBrk="1" hangingPunct="1">
              <a:buFontTx/>
              <a:buNone/>
            </a:pPr>
            <a:r>
              <a:rPr lang="en-US" altLang="el-GR" b="1" dirty="0" smtClean="0"/>
              <a:t>	</a:t>
            </a:r>
            <a:r>
              <a:rPr lang="el-GR" altLang="el-GR" dirty="0" smtClean="0"/>
              <a:t>Η </a:t>
            </a:r>
            <a:r>
              <a:rPr lang="el-GR" altLang="el-GR" b="1" dirty="0" err="1" smtClean="0"/>
              <a:t>Γεωαρχαιολογία</a:t>
            </a:r>
            <a:r>
              <a:rPr lang="el-GR" altLang="el-GR" dirty="0" smtClean="0"/>
              <a:t> θεωρείται ότι γεφυρώνει το κενό μεταξύ της ενόργανης και ιστορικής σεισμικότητας από τη μια πλευρά και της </a:t>
            </a:r>
            <a:r>
              <a:rPr lang="el-GR" altLang="el-GR" dirty="0" err="1" smtClean="0"/>
              <a:t>παλαιοσεισμολογίας</a:t>
            </a:r>
            <a:r>
              <a:rPr lang="el-GR" altLang="el-GR" dirty="0" smtClean="0"/>
              <a:t> από την άλλη</a:t>
            </a:r>
            <a:r>
              <a:rPr lang="en-US" altLang="el-GR" dirty="0" smtClean="0"/>
              <a:t>.</a:t>
            </a:r>
            <a:endParaRPr lang="el-GR" altLang="el-GR" dirty="0" smtClean="0"/>
          </a:p>
        </p:txBody>
      </p:sp>
    </p:spTree>
    <p:extLst>
      <p:ext uri="{BB962C8B-B14F-4D97-AF65-F5344CB8AC3E}">
        <p14:creationId xmlns:p14="http://schemas.microsoft.com/office/powerpoint/2010/main" xmlns="" val="396226218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2 - Θέση περιεχομένου"/>
          <p:cNvSpPr>
            <a:spLocks noGrp="1"/>
          </p:cNvSpPr>
          <p:nvPr>
            <p:ph idx="1"/>
          </p:nvPr>
        </p:nvSpPr>
        <p:spPr>
          <a:xfrm>
            <a:off x="0" y="1368425"/>
            <a:ext cx="9144000" cy="5489575"/>
          </a:xfrm>
        </p:spPr>
        <p:txBody>
          <a:bodyPr/>
          <a:lstStyle/>
          <a:p>
            <a:pPr eaLnBrk="1" hangingPunct="1"/>
            <a:r>
              <a:rPr lang="el-GR" altLang="el-GR" sz="2800" b="1" dirty="0" err="1" smtClean="0"/>
              <a:t>Πλεονέκτηματα</a:t>
            </a:r>
            <a:r>
              <a:rPr lang="el-GR" altLang="el-GR" sz="2800" dirty="0" smtClean="0"/>
              <a:t> έναντι της </a:t>
            </a:r>
            <a:r>
              <a:rPr lang="el-GR" altLang="el-GR" sz="2800" dirty="0" err="1" smtClean="0"/>
              <a:t>παλαιοσεισμολογίας</a:t>
            </a:r>
            <a:r>
              <a:rPr lang="el-GR" altLang="el-GR" sz="2800" dirty="0" smtClean="0"/>
              <a:t>: (1) μπορούν να αναγνωρισθούν σεισμικά γεγονότα μετρίου μεγέθους που δεν αποτυπώνονται στα ιζήματα. (2) Η ηλικία του σεισμού είναι καλύτερα προσδιορισμένη με τη χρονολόγηση των κεραμικών και των νομισμάτων.</a:t>
            </a:r>
          </a:p>
          <a:p>
            <a:pPr eaLnBrk="1" hangingPunct="1"/>
            <a:r>
              <a:rPr lang="el-GR" altLang="el-GR" sz="2800" b="1" dirty="0" smtClean="0"/>
              <a:t>Μειονεκτήματα</a:t>
            </a:r>
            <a:r>
              <a:rPr lang="el-GR" altLang="el-GR" sz="2800" dirty="0" smtClean="0"/>
              <a:t> αστοχίες σε αρχαίες κατασκευές είναι δύσκολο να προσδιοριστούν αν οφείλονται μόνο σε </a:t>
            </a:r>
            <a:r>
              <a:rPr lang="el-GR" altLang="el-GR" sz="2800" dirty="0" err="1" smtClean="0"/>
              <a:t>παλαιοσεισμούς</a:t>
            </a:r>
            <a:r>
              <a:rPr lang="el-GR" altLang="el-GR" sz="2800" dirty="0" smtClean="0"/>
              <a:t> και είναι δύσκολο να προσδιοριστεί η σεισμική πηγή.</a:t>
            </a:r>
          </a:p>
          <a:p>
            <a:pPr eaLnBrk="1" hangingPunct="1"/>
            <a:r>
              <a:rPr lang="el-GR" altLang="el-GR" sz="2800" dirty="0" smtClean="0"/>
              <a:t>Η χρονολόγηση με βάση την αρχαιολογία είναι της τάξης των 35000 ετών και καλύπτει το νεότερο τμήμα του Τεταρτογενούς.</a:t>
            </a:r>
          </a:p>
          <a:p>
            <a:pPr eaLnBrk="1" hangingPunct="1">
              <a:buFont typeface="Arial" charset="0"/>
              <a:buNone/>
            </a:pPr>
            <a:endParaRPr lang="el-GR" altLang="el-GR" dirty="0" smtClean="0"/>
          </a:p>
        </p:txBody>
      </p:sp>
      <p:sp>
        <p:nvSpPr>
          <p:cNvPr id="40963" name="1 - Τίτλος" descr="Large confetti"/>
          <p:cNvSpPr>
            <a:spLocks noGrp="1"/>
          </p:cNvSpPr>
          <p:nvPr>
            <p:ph type="title"/>
          </p:nvPr>
        </p:nvSpPr>
        <p:spPr>
          <a:xfrm>
            <a:off x="457200" y="115888"/>
            <a:ext cx="8229600" cy="941387"/>
          </a:xfrm>
        </p:spPr>
        <p:txBody>
          <a:bodyPr/>
          <a:lstStyle/>
          <a:p>
            <a:pPr eaLnBrk="1" hangingPunct="1"/>
            <a:r>
              <a:rPr lang="el-GR" altLang="el-GR" sz="4000" b="1" dirty="0" smtClean="0"/>
              <a:t>Γιατί </a:t>
            </a:r>
            <a:r>
              <a:rPr lang="el-GR" altLang="el-GR" sz="4000" b="1" dirty="0" err="1" smtClean="0"/>
              <a:t>αρχαιοσεισμολογία</a:t>
            </a:r>
            <a:r>
              <a:rPr lang="en-US" altLang="el-GR" sz="4000" b="1" dirty="0" smtClean="0"/>
              <a:t>? </a:t>
            </a:r>
            <a:r>
              <a:rPr lang="en-US" altLang="el-GR" sz="3200" b="1" dirty="0" smtClean="0"/>
              <a:t>(2)</a:t>
            </a:r>
            <a:endParaRPr lang="el-GR" altLang="el-GR" sz="4000" dirty="0" smtClean="0"/>
          </a:p>
        </p:txBody>
      </p:sp>
    </p:spTree>
    <p:extLst>
      <p:ext uri="{BB962C8B-B14F-4D97-AF65-F5344CB8AC3E}">
        <p14:creationId xmlns:p14="http://schemas.microsoft.com/office/powerpoint/2010/main" xmlns="" val="31424123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3_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4475" y="1522413"/>
            <a:ext cx="8655050" cy="413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2 - TextBox"/>
          <p:cNvSpPr txBox="1">
            <a:spLocks noChangeArrowheads="1"/>
          </p:cNvSpPr>
          <p:nvPr/>
        </p:nvSpPr>
        <p:spPr bwMode="auto">
          <a:xfrm>
            <a:off x="3830638" y="6165850"/>
            <a:ext cx="1604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a:t>
            </a:r>
            <a:r>
              <a:rPr lang="en-US" altLang="el-GR" sz="2000">
                <a:solidFill>
                  <a:prstClr val="black"/>
                </a:solidFill>
                <a:latin typeface="Calibri" pitchFamily="34" charset="0"/>
              </a:rPr>
              <a:t>8</a:t>
            </a:r>
            <a:r>
              <a:rPr lang="el-GR" altLang="el-GR" sz="2000" baseline="30000">
                <a:solidFill>
                  <a:prstClr val="black"/>
                </a:solidFill>
                <a:latin typeface="Calibri" pitchFamily="34" charset="0"/>
              </a:rPr>
              <a:t> </a:t>
            </a:r>
            <a:r>
              <a:rPr lang="el-GR" altLang="el-GR" sz="2000">
                <a:solidFill>
                  <a:prstClr val="black"/>
                </a:solidFill>
                <a:latin typeface="Calibri" pitchFamily="34" charset="0"/>
              </a:rPr>
              <a:t>α, β</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
        <p:nvSpPr>
          <p:cNvPr id="41988" name="3 - TextBox"/>
          <p:cNvSpPr txBox="1">
            <a:spLocks noChangeArrowheads="1"/>
          </p:cNvSpPr>
          <p:nvPr/>
        </p:nvSpPr>
        <p:spPr bwMode="auto">
          <a:xfrm>
            <a:off x="395288" y="4868863"/>
            <a:ext cx="2889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b="1">
                <a:solidFill>
                  <a:prstClr val="black"/>
                </a:solidFill>
              </a:rPr>
              <a:t>α</a:t>
            </a:r>
          </a:p>
        </p:txBody>
      </p:sp>
      <p:sp>
        <p:nvSpPr>
          <p:cNvPr id="41989" name="4 - TextBox"/>
          <p:cNvSpPr txBox="1">
            <a:spLocks noChangeArrowheads="1"/>
          </p:cNvSpPr>
          <p:nvPr/>
        </p:nvSpPr>
        <p:spPr bwMode="auto">
          <a:xfrm>
            <a:off x="5795963" y="4868863"/>
            <a:ext cx="2889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b="1">
                <a:solidFill>
                  <a:prstClr val="black"/>
                </a:solidFill>
              </a:rPr>
              <a:t>β</a:t>
            </a:r>
          </a:p>
        </p:txBody>
      </p:sp>
      <p:sp>
        <p:nvSpPr>
          <p:cNvPr id="41990" name="1 - Τίτλος" descr="Large confetti"/>
          <p:cNvSpPr>
            <a:spLocks noGrp="1"/>
          </p:cNvSpPr>
          <p:nvPr>
            <p:ph type="title"/>
          </p:nvPr>
        </p:nvSpPr>
        <p:spPr>
          <a:xfrm>
            <a:off x="457200" y="188913"/>
            <a:ext cx="8229600" cy="941387"/>
          </a:xfrm>
        </p:spPr>
        <p:txBody>
          <a:bodyPr/>
          <a:lstStyle/>
          <a:p>
            <a:pPr eaLnBrk="1" hangingPunct="1"/>
            <a:r>
              <a:rPr lang="el-GR" altLang="el-GR" sz="3600" b="1" dirty="0" smtClean="0"/>
              <a:t>Συζήτηση- Παραδείγματα </a:t>
            </a:r>
            <a:r>
              <a:rPr lang="el-GR" altLang="el-GR" sz="2800" b="1" dirty="0" smtClean="0"/>
              <a:t>(1)</a:t>
            </a:r>
            <a:endParaRPr lang="el-GR" altLang="el-GR" sz="3600" dirty="0" smtClean="0"/>
          </a:p>
        </p:txBody>
      </p:sp>
    </p:spTree>
    <p:extLst>
      <p:ext uri="{BB962C8B-B14F-4D97-AF65-F5344CB8AC3E}">
        <p14:creationId xmlns:p14="http://schemas.microsoft.com/office/powerpoint/2010/main" xmlns="" val="132911890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3_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327150" y="1196975"/>
            <a:ext cx="6489700" cy="4867275"/>
          </a:xfrm>
          <a:noFill/>
        </p:spPr>
      </p:pic>
      <p:sp>
        <p:nvSpPr>
          <p:cNvPr id="43011" name="6 - TextBox"/>
          <p:cNvSpPr txBox="1">
            <a:spLocks noChangeArrowheads="1"/>
          </p:cNvSpPr>
          <p:nvPr/>
        </p:nvSpPr>
        <p:spPr bwMode="auto">
          <a:xfrm>
            <a:off x="3830638" y="6269038"/>
            <a:ext cx="11731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9</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
        <p:nvSpPr>
          <p:cNvPr id="43012" name="1 - Τίτλος" descr="Large confetti"/>
          <p:cNvSpPr>
            <a:spLocks noGrp="1"/>
          </p:cNvSpPr>
          <p:nvPr>
            <p:ph type="title"/>
          </p:nvPr>
        </p:nvSpPr>
        <p:spPr>
          <a:xfrm>
            <a:off x="457200" y="115888"/>
            <a:ext cx="8229600" cy="941387"/>
          </a:xfrm>
        </p:spPr>
        <p:txBody>
          <a:bodyPr/>
          <a:lstStyle/>
          <a:p>
            <a:pPr eaLnBrk="1" hangingPunct="1"/>
            <a:r>
              <a:rPr lang="el-GR" altLang="el-GR" sz="3600" b="1" smtClean="0"/>
              <a:t>Συζήτηση- Παραδείγματα </a:t>
            </a:r>
            <a:r>
              <a:rPr lang="el-GR" altLang="el-GR" sz="2800" b="1" smtClean="0"/>
              <a:t>(2)</a:t>
            </a:r>
            <a:endParaRPr lang="el-GR" altLang="el-GR" sz="3600" smtClean="0"/>
          </a:p>
        </p:txBody>
      </p:sp>
    </p:spTree>
    <p:extLst>
      <p:ext uri="{BB962C8B-B14F-4D97-AF65-F5344CB8AC3E}">
        <p14:creationId xmlns:p14="http://schemas.microsoft.com/office/powerpoint/2010/main" xmlns="" val="69109357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DSCN128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55725" y="1196975"/>
            <a:ext cx="6432550"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4 - TextBox"/>
          <p:cNvSpPr txBox="1">
            <a:spLocks noChangeArrowheads="1"/>
          </p:cNvSpPr>
          <p:nvPr/>
        </p:nvSpPr>
        <p:spPr bwMode="auto">
          <a:xfrm>
            <a:off x="3830638" y="6197600"/>
            <a:ext cx="1604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10</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
        <p:nvSpPr>
          <p:cNvPr id="44036" name="1 - Τίτλος" descr="Large confetti"/>
          <p:cNvSpPr>
            <a:spLocks noGrp="1"/>
          </p:cNvSpPr>
          <p:nvPr>
            <p:ph type="title"/>
          </p:nvPr>
        </p:nvSpPr>
        <p:spPr>
          <a:xfrm>
            <a:off x="457200" y="115888"/>
            <a:ext cx="8229600" cy="941387"/>
          </a:xfrm>
        </p:spPr>
        <p:txBody>
          <a:bodyPr/>
          <a:lstStyle/>
          <a:p>
            <a:pPr eaLnBrk="1" hangingPunct="1"/>
            <a:r>
              <a:rPr lang="el-GR" altLang="el-GR" sz="3600" b="1" smtClean="0"/>
              <a:t>Συζήτηση- Παραδείγματα </a:t>
            </a:r>
            <a:r>
              <a:rPr lang="el-GR" altLang="el-GR" sz="2800" b="1" smtClean="0"/>
              <a:t>(3)</a:t>
            </a:r>
            <a:endParaRPr lang="el-GR" altLang="el-GR" sz="3600" smtClean="0"/>
          </a:p>
        </p:txBody>
      </p:sp>
    </p:spTree>
    <p:extLst>
      <p:ext uri="{BB962C8B-B14F-4D97-AF65-F5344CB8AC3E}">
        <p14:creationId xmlns:p14="http://schemas.microsoft.com/office/powerpoint/2010/main" xmlns="" val="138782245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DSCN639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4925" y="1160463"/>
            <a:ext cx="6534150" cy="483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4 - TextBox"/>
          <p:cNvSpPr txBox="1">
            <a:spLocks noChangeArrowheads="1"/>
          </p:cNvSpPr>
          <p:nvPr/>
        </p:nvSpPr>
        <p:spPr bwMode="auto">
          <a:xfrm>
            <a:off x="2268538" y="6092825"/>
            <a:ext cx="46069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l-GR" altLang="el-GR" sz="2000" dirty="0">
                <a:solidFill>
                  <a:prstClr val="black"/>
                </a:solidFill>
                <a:latin typeface="Calibri" pitchFamily="34" charset="0"/>
              </a:rPr>
              <a:t>Εικόνα 11.</a:t>
            </a:r>
          </a:p>
          <a:p>
            <a:pPr algn="ctr" eaLnBrk="1" fontAlgn="base" hangingPunct="1">
              <a:spcBef>
                <a:spcPct val="0"/>
              </a:spcBef>
              <a:spcAft>
                <a:spcPct val="0"/>
              </a:spcAft>
            </a:pPr>
            <a:r>
              <a:rPr lang="el-GR" altLang="el-GR" sz="2000" dirty="0">
                <a:solidFill>
                  <a:prstClr val="black"/>
                </a:solidFill>
                <a:latin typeface="Calibri" pitchFamily="34" charset="0"/>
              </a:rPr>
              <a:t>(ΠΗΓΗ: εικόνα 45 από Μόσχου, 2013) </a:t>
            </a:r>
          </a:p>
        </p:txBody>
      </p:sp>
      <p:sp>
        <p:nvSpPr>
          <p:cNvPr id="45060" name="1 - Τίτλος" descr="Large confetti"/>
          <p:cNvSpPr>
            <a:spLocks noGrp="1"/>
          </p:cNvSpPr>
          <p:nvPr>
            <p:ph type="title"/>
          </p:nvPr>
        </p:nvSpPr>
        <p:spPr>
          <a:xfrm>
            <a:off x="457200" y="115888"/>
            <a:ext cx="8229600" cy="941387"/>
          </a:xfrm>
        </p:spPr>
        <p:txBody>
          <a:bodyPr/>
          <a:lstStyle/>
          <a:p>
            <a:pPr eaLnBrk="1" hangingPunct="1"/>
            <a:r>
              <a:rPr lang="el-GR" altLang="el-GR" sz="3600" b="1" smtClean="0"/>
              <a:t>Συζήτηση- Παραδείγματα </a:t>
            </a:r>
            <a:r>
              <a:rPr lang="el-GR" altLang="el-GR" sz="2800" b="1" smtClean="0"/>
              <a:t>(4)</a:t>
            </a:r>
            <a:endParaRPr lang="el-GR" altLang="el-GR" sz="3600" smtClean="0"/>
          </a:p>
        </p:txBody>
      </p:sp>
    </p:spTree>
    <p:extLst>
      <p:ext uri="{BB962C8B-B14F-4D97-AF65-F5344CB8AC3E}">
        <p14:creationId xmlns:p14="http://schemas.microsoft.com/office/powerpoint/2010/main" xmlns="" val="156253310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submerged_churc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39863" y="1258888"/>
            <a:ext cx="6264275"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4 - TextBox"/>
          <p:cNvSpPr txBox="1">
            <a:spLocks noChangeArrowheads="1"/>
          </p:cNvSpPr>
          <p:nvPr/>
        </p:nvSpPr>
        <p:spPr bwMode="auto">
          <a:xfrm>
            <a:off x="3830638" y="6165850"/>
            <a:ext cx="1604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12</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
        <p:nvSpPr>
          <p:cNvPr id="46084" name="1 - Τίτλος" descr="Large confetti"/>
          <p:cNvSpPr>
            <a:spLocks noGrp="1"/>
          </p:cNvSpPr>
          <p:nvPr>
            <p:ph type="title"/>
          </p:nvPr>
        </p:nvSpPr>
        <p:spPr>
          <a:xfrm>
            <a:off x="457200" y="188913"/>
            <a:ext cx="8229600" cy="941387"/>
          </a:xfrm>
        </p:spPr>
        <p:txBody>
          <a:bodyPr/>
          <a:lstStyle/>
          <a:p>
            <a:pPr eaLnBrk="1" hangingPunct="1"/>
            <a:r>
              <a:rPr lang="el-GR" altLang="el-GR" sz="3600" b="1" smtClean="0"/>
              <a:t>Συζήτηση- Παραδείγματα </a:t>
            </a:r>
            <a:r>
              <a:rPr lang="el-GR" altLang="el-GR" sz="2800" b="1" smtClean="0"/>
              <a:t>(5)</a:t>
            </a:r>
            <a:endParaRPr lang="el-GR" altLang="el-GR" sz="3600" smtClean="0"/>
          </a:p>
        </p:txBody>
      </p:sp>
    </p:spTree>
    <p:extLst>
      <p:ext uri="{BB962C8B-B14F-4D97-AF65-F5344CB8AC3E}">
        <p14:creationId xmlns:p14="http://schemas.microsoft.com/office/powerpoint/2010/main" xmlns="" val="262945714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0"/>
          <p:cNvSpPr>
            <a:spLocks noChangeArrowheads="1"/>
          </p:cNvSpPr>
          <p:nvPr/>
        </p:nvSpPr>
        <p:spPr bwMode="auto">
          <a:xfrm>
            <a:off x="1752600" y="-508000"/>
            <a:ext cx="25193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el-GR" altLang="el-GR">
              <a:solidFill>
                <a:prstClr val="black"/>
              </a:solidFill>
            </a:endParaRPr>
          </a:p>
        </p:txBody>
      </p:sp>
      <p:graphicFrame>
        <p:nvGraphicFramePr>
          <p:cNvPr id="78297" name="Group 473"/>
          <p:cNvGraphicFramePr>
            <a:graphicFrameLocks noGrp="1"/>
          </p:cNvGraphicFramePr>
          <p:nvPr/>
        </p:nvGraphicFramePr>
        <p:xfrm>
          <a:off x="1079500" y="1108075"/>
          <a:ext cx="6985000" cy="5129224"/>
        </p:xfrm>
        <a:graphic>
          <a:graphicData uri="http://schemas.openxmlformats.org/drawingml/2006/table">
            <a:tbl>
              <a:tblPr/>
              <a:tblGrid>
                <a:gridCol w="2010930"/>
                <a:gridCol w="2000664"/>
                <a:gridCol w="926543"/>
                <a:gridCol w="2046863"/>
              </a:tblGrid>
              <a:tr h="22254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0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Λίθινη Εποχή</a:t>
                      </a:r>
                      <a:endParaRPr kumimoji="0" lang="el-GR" sz="1000" b="0" i="0" u="none" strike="noStrike" cap="none" normalizeH="0" baseline="0" dirty="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6CD20"/>
                    </a:solidFill>
                  </a:tcPr>
                </a:tc>
                <a:tc hMerge="1">
                  <a:txBody>
                    <a:bodyPr/>
                    <a:lstStyle/>
                    <a:p>
                      <a:endParaRPr lang="el-GR"/>
                    </a:p>
                  </a:txBody>
                  <a:tcPr/>
                </a:tc>
                <a:tc hMerge="1">
                  <a:txBody>
                    <a:bodyPr/>
                    <a:lstStyle/>
                    <a:p>
                      <a:endParaRPr lang="el-GR"/>
                    </a:p>
                  </a:txBody>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Πρώιμη Παλαιολιθική</a:t>
                      </a:r>
                      <a:endParaRPr kumimoji="0" lang="el-GR" sz="1100" b="0" i="0" u="none" strike="noStrike" cap="none" normalizeH="0" baseline="0" dirty="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6F7FE"/>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35000- 11000 </a:t>
                      </a:r>
                      <a:r>
                        <a:rPr kumimoji="0" lang="el-GR" sz="1100" b="0" i="0" u="none" strike="noStrike" cap="none" normalizeH="0" baseline="0" dirty="0" err="1" smtClean="0">
                          <a:ln>
                            <a:noFill/>
                          </a:ln>
                          <a:solidFill>
                            <a:schemeClr val="tx1"/>
                          </a:solidFill>
                          <a:effectLst/>
                          <a:latin typeface="Calibri" pitchFamily="34" charset="0"/>
                          <a:ea typeface="Calibri" pitchFamily="34" charset="0"/>
                          <a:cs typeface="Tahoma" pitchFamily="34" charset="0"/>
                        </a:rPr>
                        <a:t>π.Χ</a:t>
                      </a:r>
                      <a:endParaRPr kumimoji="0" lang="el-GR" sz="1100" b="0" i="0" u="none" strike="noStrike" cap="none" normalizeH="0" baseline="0" dirty="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6F7FE"/>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Μεσολιθική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6F7FE"/>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9500-8000 π.Χ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6F7FE"/>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Νεολιθική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F7FE"/>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6000-3100 π.Χ.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F7FE"/>
                    </a:solidFill>
                  </a:tcPr>
                </a:tc>
                <a:tc hMerge="1">
                  <a:txBody>
                    <a:bodyPr/>
                    <a:lstStyle/>
                    <a:p>
                      <a:endParaRPr lang="el-GR"/>
                    </a:p>
                  </a:txBody>
                  <a:tcPr/>
                </a:tc>
              </a:tr>
              <a:tr h="22254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000" b="1" i="0" u="none" strike="noStrike" cap="none" normalizeH="0" baseline="0" smtClean="0">
                          <a:ln>
                            <a:noFill/>
                          </a:ln>
                          <a:solidFill>
                            <a:schemeClr val="tx1"/>
                          </a:solidFill>
                          <a:effectLst/>
                          <a:latin typeface="Calibri" pitchFamily="34" charset="0"/>
                          <a:ea typeface="Calibri" pitchFamily="34" charset="0"/>
                          <a:cs typeface="Tahoma" pitchFamily="34" charset="0"/>
                        </a:rPr>
                        <a:t>Περίοδος Χαλκού</a:t>
                      </a:r>
                      <a:endParaRPr kumimoji="0" lang="el-GR" sz="10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6CD20"/>
                    </a:solidFill>
                  </a:tcPr>
                </a:tc>
                <a:tc hMerge="1">
                  <a:txBody>
                    <a:bodyPr/>
                    <a:lstStyle/>
                    <a:p>
                      <a:endParaRPr lang="el-GR"/>
                    </a:p>
                  </a:txBody>
                  <a:tcPr/>
                </a:tc>
                <a:tc hMerge="1">
                  <a:txBody>
                    <a:bodyPr/>
                    <a:lstStyle/>
                    <a:p>
                      <a:endParaRPr lang="el-GR"/>
                    </a:p>
                  </a:txBody>
                  <a:tcPr/>
                </a:tc>
                <a:tc hMerge="1">
                  <a:txBody>
                    <a:bodyPr/>
                    <a:lstStyle/>
                    <a:p>
                      <a:endParaRPr lang="el-GR"/>
                    </a:p>
                  </a:txBody>
                  <a:tcPr/>
                </a:tc>
              </a:tr>
              <a:tr h="24384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1" i="0" u="none" strike="noStrike" cap="none" normalizeH="0" baseline="0" smtClean="0">
                          <a:ln>
                            <a:noFill/>
                          </a:ln>
                          <a:solidFill>
                            <a:schemeClr val="tx1"/>
                          </a:solidFill>
                          <a:effectLst/>
                          <a:latin typeface="Calibri" pitchFamily="34" charset="0"/>
                          <a:ea typeface="Calibri" pitchFamily="34" charset="0"/>
                          <a:cs typeface="Tahoma" pitchFamily="34" charset="0"/>
                        </a:rPr>
                        <a:t>Ηπειρωτική Ελλάδα</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1" i="0" u="none" strike="noStrike" cap="none" normalizeH="0" baseline="0" smtClean="0">
                          <a:ln>
                            <a:noFill/>
                          </a:ln>
                          <a:solidFill>
                            <a:schemeClr val="tx1"/>
                          </a:solidFill>
                          <a:effectLst/>
                          <a:latin typeface="Calibri" pitchFamily="34" charset="0"/>
                          <a:ea typeface="Calibri" pitchFamily="34" charset="0"/>
                          <a:cs typeface="Tahoma" pitchFamily="34" charset="0"/>
                        </a:rPr>
                        <a:t>Κυκλάδες</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1" i="0" u="none" strike="noStrike" cap="none" normalizeH="0" baseline="0" smtClean="0">
                          <a:ln>
                            <a:noFill/>
                          </a:ln>
                          <a:solidFill>
                            <a:schemeClr val="tx1"/>
                          </a:solidFill>
                          <a:effectLst/>
                          <a:latin typeface="Calibri" pitchFamily="34" charset="0"/>
                          <a:ea typeface="Calibri" pitchFamily="34" charset="0"/>
                          <a:cs typeface="Tahoma" pitchFamily="34" charset="0"/>
                        </a:rPr>
                        <a:t>Κρήτη</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endParaRPr kumimoji="0" lang="el-GR" sz="1100" b="0" i="0" u="none" strike="noStrike" cap="none" normalizeH="0" baseline="0" smtClean="0">
                        <a:ln>
                          <a:noFill/>
                        </a:ln>
                        <a:solidFill>
                          <a:schemeClr val="tx1"/>
                        </a:solidFill>
                        <a:effectLst/>
                        <a:latin typeface="Times New Roman" pitchFamily="18"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r>
              <a:tr h="417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EH (</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πρώιμη Ελλαδική)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EC</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(πρώιμη Κυκλαδική) </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EM</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(πρώιμη Μινωική)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3100-2050</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a:t>
                      </a:r>
                      <a:r>
                        <a:rPr kumimoji="0" lang="el-GR" sz="11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π. Χ</a:t>
                      </a:r>
                      <a:endParaRPr kumimoji="0" lang="el-GR" sz="1100" b="0" i="0" u="none" strike="noStrike" cap="none" normalizeH="0" baseline="0" dirty="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r>
              <a:tr h="417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MH</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(μέση Ελλαδική)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MC</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(μέση Κυκλαδική)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MM</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(μέση Μινωική)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2050-1680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CC66"/>
                    </a:solidFill>
                  </a:tcPr>
                </a:tc>
              </a:tr>
              <a:tr h="417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LH</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(ύστερη Ελλαδική)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LC</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(ύστερη Κυκλαδική)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LM</a:t>
                      </a: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 (ύστερη Μινωική)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6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1680-1060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66"/>
                    </a:solidFill>
                  </a:tcPr>
                </a:tc>
              </a:tr>
              <a:tr h="26145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200" b="1" i="0" u="none" strike="noStrike" cap="none" normalizeH="0" baseline="0" smtClean="0">
                          <a:ln>
                            <a:noFill/>
                          </a:ln>
                          <a:solidFill>
                            <a:schemeClr val="tx1"/>
                          </a:solidFill>
                          <a:effectLst/>
                          <a:latin typeface="Calibri" pitchFamily="34" charset="0"/>
                          <a:ea typeface="Calibri" pitchFamily="34" charset="0"/>
                          <a:cs typeface="Tahoma" pitchFamily="34" charset="0"/>
                        </a:rPr>
                        <a:t>Περίοδος του Σιδήρου</a:t>
                      </a:r>
                      <a:endParaRPr kumimoji="0" lang="el-GR" sz="12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6CD20"/>
                    </a:solidFill>
                  </a:tcPr>
                </a:tc>
                <a:tc hMerge="1">
                  <a:txBody>
                    <a:bodyPr/>
                    <a:lstStyle/>
                    <a:p>
                      <a:endParaRPr lang="el-GR"/>
                    </a:p>
                  </a:txBody>
                  <a:tcPr/>
                </a:tc>
                <a:tc hMerge="1">
                  <a:txBody>
                    <a:bodyPr/>
                    <a:lstStyle/>
                    <a:p>
                      <a:endParaRPr lang="el-GR"/>
                    </a:p>
                  </a:txBody>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Υπομυκηναϊκή Πρώιμη περίοδος του σιδήρου</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1060-900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Γεωμετρική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900-700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Αρχαϊκή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700-480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Κλασσική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480-323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Ελληνιστική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323-31 π.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Ρωμαϊκή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31 π.Χ.- 400 μ. Χ.</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Βυζαντινή</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400-1453</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Τουρκοκρατία</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1453-1830</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r h="2438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smtClean="0">
                          <a:ln>
                            <a:noFill/>
                          </a:ln>
                          <a:solidFill>
                            <a:schemeClr val="tx1"/>
                          </a:solidFill>
                          <a:effectLst/>
                          <a:latin typeface="Calibri" pitchFamily="34" charset="0"/>
                          <a:ea typeface="Calibri" pitchFamily="34" charset="0"/>
                          <a:cs typeface="Tahoma" pitchFamily="34" charset="0"/>
                        </a:rPr>
                        <a:t>Σύγχρονη Ελλάδα</a:t>
                      </a:r>
                      <a:endParaRPr kumimoji="0" lang="el-GR" sz="1100" b="0" i="0" u="none" strike="noStrike" cap="none" normalizeH="0" baseline="0" smtClean="0">
                        <a:ln>
                          <a:noFill/>
                        </a:ln>
                        <a:solidFill>
                          <a:schemeClr val="tx1"/>
                        </a:solidFill>
                        <a:effectLst/>
                        <a:latin typeface="Times New Roman" pitchFamily="18" charset="0"/>
                        <a:ea typeface="Calibri" pitchFamily="34" charset="0"/>
                        <a:cs typeface="Tahoma" pitchFamily="34"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662488" algn="l"/>
                          <a:tab pos="5581650" algn="l"/>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1834-σήμερα</a:t>
                      </a:r>
                      <a:endParaRPr kumimoji="0" lang="el-GR"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70157" marR="70157" marT="35073" marB="3507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9E9"/>
                    </a:solidFill>
                  </a:tcPr>
                </a:tc>
                <a:tc hMerge="1">
                  <a:txBody>
                    <a:bodyPr/>
                    <a:lstStyle/>
                    <a:p>
                      <a:endParaRPr lang="el-GR"/>
                    </a:p>
                  </a:txBody>
                  <a:tcPr/>
                </a:tc>
              </a:tr>
            </a:tbl>
          </a:graphicData>
        </a:graphic>
      </p:graphicFrame>
      <p:sp>
        <p:nvSpPr>
          <p:cNvPr id="47188" name="1 - Τίτλος" descr="Large confetti"/>
          <p:cNvSpPr>
            <a:spLocks noGrp="1"/>
          </p:cNvSpPr>
          <p:nvPr>
            <p:ph type="title"/>
          </p:nvPr>
        </p:nvSpPr>
        <p:spPr>
          <a:xfrm>
            <a:off x="457200" y="188913"/>
            <a:ext cx="8229600" cy="576262"/>
          </a:xfrm>
        </p:spPr>
        <p:txBody>
          <a:bodyPr/>
          <a:lstStyle/>
          <a:p>
            <a:pPr eaLnBrk="1" hangingPunct="1"/>
            <a:r>
              <a:rPr lang="el-GR" altLang="el-GR" b="1" dirty="0" smtClean="0"/>
              <a:t>Χ</a:t>
            </a:r>
            <a:r>
              <a:rPr lang="el-GR" altLang="el-GR" sz="3600" b="1" dirty="0" smtClean="0"/>
              <a:t>ρονολογικός Πίνακας</a:t>
            </a:r>
            <a:endParaRPr lang="el-GR" altLang="el-GR" dirty="0" smtClean="0"/>
          </a:p>
        </p:txBody>
      </p:sp>
      <p:sp>
        <p:nvSpPr>
          <p:cNvPr id="47189" name="5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13</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130069019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descr="Large confetti"/>
          <p:cNvSpPr>
            <a:spLocks noGrp="1" noChangeArrowheads="1"/>
          </p:cNvSpPr>
          <p:nvPr>
            <p:ph type="title"/>
          </p:nvPr>
        </p:nvSpPr>
        <p:spPr>
          <a:xfrm>
            <a:off x="0" y="331688"/>
            <a:ext cx="9144000" cy="1081088"/>
          </a:xfrm>
        </p:spPr>
        <p:txBody>
          <a:bodyPr/>
          <a:lstStyle/>
          <a:p>
            <a:pPr eaLnBrk="1" hangingPunct="1"/>
            <a:r>
              <a:rPr lang="el-GR" altLang="el-GR" sz="4000" b="1" dirty="0" smtClean="0"/>
              <a:t>Η γεωλογική συμβολή στην ερμηνεία των σεισμών </a:t>
            </a:r>
            <a:r>
              <a:rPr lang="el-GR" altLang="el-GR" sz="3200" b="1" dirty="0" smtClean="0"/>
              <a:t>(1)</a:t>
            </a:r>
            <a:endParaRPr lang="el-GR" altLang="el-GR" sz="3600" b="1" dirty="0" smtClean="0"/>
          </a:p>
        </p:txBody>
      </p:sp>
      <p:sp>
        <p:nvSpPr>
          <p:cNvPr id="48131" name="Rectangle 3"/>
          <p:cNvSpPr>
            <a:spLocks noGrp="1" noChangeArrowheads="1"/>
          </p:cNvSpPr>
          <p:nvPr>
            <p:ph idx="1"/>
          </p:nvPr>
        </p:nvSpPr>
        <p:spPr>
          <a:xfrm>
            <a:off x="0" y="2231777"/>
            <a:ext cx="9144000" cy="4077543"/>
          </a:xfrm>
        </p:spPr>
        <p:txBody>
          <a:bodyPr/>
          <a:lstStyle/>
          <a:p>
            <a:pPr eaLnBrk="1" hangingPunct="1"/>
            <a:r>
              <a:rPr lang="el-GR" altLang="el-GR" sz="2800" dirty="0" smtClean="0"/>
              <a:t>Στη </a:t>
            </a:r>
            <a:r>
              <a:rPr lang="el-GR" altLang="el-GR" sz="2800" dirty="0" err="1"/>
              <a:t>Σ</a:t>
            </a:r>
            <a:r>
              <a:rPr lang="el-GR" altLang="el-GR" sz="2800" dirty="0" err="1" smtClean="0"/>
              <a:t>εισμοτεκτονική</a:t>
            </a:r>
            <a:r>
              <a:rPr lang="el-GR" altLang="el-GR" sz="2800" dirty="0" smtClean="0"/>
              <a:t> και τη </a:t>
            </a:r>
            <a:r>
              <a:rPr lang="el-GR" altLang="el-GR" sz="2800" dirty="0" err="1"/>
              <a:t>Ν</a:t>
            </a:r>
            <a:r>
              <a:rPr lang="el-GR" altLang="el-GR" sz="2800" dirty="0" err="1" smtClean="0"/>
              <a:t>εοτεκτονική</a:t>
            </a:r>
            <a:r>
              <a:rPr lang="el-GR" altLang="el-GR" sz="2800" dirty="0" smtClean="0"/>
              <a:t> ανάλυση αξιοποιούνται όλοι οι κλάδοι της γεωλογίας για να αναλυθούν τα ενεργά ρήγματα. </a:t>
            </a:r>
          </a:p>
          <a:p>
            <a:pPr eaLnBrk="1" hangingPunct="1"/>
            <a:r>
              <a:rPr lang="el-GR" altLang="el-GR" sz="2800" dirty="0" smtClean="0"/>
              <a:t>Η </a:t>
            </a:r>
            <a:r>
              <a:rPr lang="el-GR" altLang="el-GR" sz="2800" dirty="0" err="1"/>
              <a:t>Σ</a:t>
            </a:r>
            <a:r>
              <a:rPr lang="el-GR" altLang="el-GR" sz="2800" dirty="0" err="1" smtClean="0"/>
              <a:t>εισμοτεκτονική</a:t>
            </a:r>
            <a:r>
              <a:rPr lang="el-GR" altLang="el-GR" sz="2800" dirty="0" smtClean="0"/>
              <a:t> ανάλυση χρησιμοποιεί τη χαρτογράφηση ρηγμάτων και ιζηματογενών φάσεων, τη </a:t>
            </a:r>
            <a:r>
              <a:rPr lang="el-GR" altLang="el-GR" sz="2800" dirty="0" err="1" smtClean="0"/>
              <a:t>βιο</a:t>
            </a:r>
            <a:r>
              <a:rPr lang="el-GR" altLang="el-GR" sz="2800" dirty="0" smtClean="0"/>
              <a:t>- και τη </a:t>
            </a:r>
            <a:r>
              <a:rPr lang="el-GR" altLang="el-GR" sz="2800" dirty="0" err="1" smtClean="0"/>
              <a:t>χρονοστρωματογραφική</a:t>
            </a:r>
            <a:r>
              <a:rPr lang="el-GR" altLang="el-GR" sz="2800" dirty="0" smtClean="0"/>
              <a:t> ανάλυση, τις γεωφυσικές </a:t>
            </a:r>
            <a:r>
              <a:rPr lang="el-GR" altLang="el-GR" sz="2800" dirty="0" err="1" smtClean="0"/>
              <a:t>διασκοπήσεις</a:t>
            </a:r>
            <a:r>
              <a:rPr lang="el-GR" altLang="el-GR" sz="2800" dirty="0" smtClean="0"/>
              <a:t>, τις χημικές αναλύσεις ιζημάτων και πετρωμάτων κλπ. </a:t>
            </a:r>
          </a:p>
        </p:txBody>
      </p:sp>
    </p:spTree>
    <p:extLst>
      <p:ext uri="{BB962C8B-B14F-4D97-AF65-F5344CB8AC3E}">
        <p14:creationId xmlns:p14="http://schemas.microsoft.com/office/powerpoint/2010/main" xmlns="" val="402092046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3403" y="2132856"/>
            <a:ext cx="8964488" cy="4536504"/>
          </a:xfrm>
        </p:spPr>
        <p:txBody>
          <a:bodyPr/>
          <a:lstStyle/>
          <a:p>
            <a:pPr lvl="0" eaLnBrk="1" hangingPunct="1"/>
            <a:r>
              <a:rPr lang="el-GR" altLang="el-GR" sz="2800" dirty="0">
                <a:solidFill>
                  <a:prstClr val="black"/>
                </a:solidFill>
              </a:rPr>
              <a:t>Στα μέσα του προηγούμενου αιώνα θεωρήθηκε ότι το πρόβλημα των σεισμών μπορεί να επιλυθεί χωρίς τη γεωλογία. Η προσέγγιση έχει εγκαταλειφθεί τα τελευταία χρόνια. </a:t>
            </a:r>
          </a:p>
          <a:p>
            <a:pPr lvl="0" eaLnBrk="1" hangingPunct="1"/>
            <a:r>
              <a:rPr lang="el-GR" altLang="el-GR" sz="2800" dirty="0">
                <a:solidFill>
                  <a:prstClr val="black"/>
                </a:solidFill>
              </a:rPr>
              <a:t>Σήμερα υπάρχει έντονη δραστηριότητα γύρω από τους τέσσερις κλάδους της γεωλογικής ερμηνείας των σεισμών. </a:t>
            </a:r>
          </a:p>
          <a:p>
            <a:pPr lvl="0" eaLnBrk="1" hangingPunct="1"/>
            <a:r>
              <a:rPr lang="el-GR" altLang="el-GR" sz="2800" dirty="0">
                <a:solidFill>
                  <a:prstClr val="black"/>
                </a:solidFill>
              </a:rPr>
              <a:t>Η γεωλογία δίνει ποσοτικές απαντήσεις για τις επιπτώσεις των σεισμών στην κοινωνία. </a:t>
            </a:r>
          </a:p>
        </p:txBody>
      </p:sp>
      <p:sp>
        <p:nvSpPr>
          <p:cNvPr id="4" name="Rectangle 2" descr="Large confetti"/>
          <p:cNvSpPr>
            <a:spLocks noGrp="1" noChangeArrowheads="1"/>
          </p:cNvSpPr>
          <p:nvPr>
            <p:ph type="title"/>
          </p:nvPr>
        </p:nvSpPr>
        <p:spPr>
          <a:xfrm>
            <a:off x="0" y="331118"/>
            <a:ext cx="9144000" cy="1081658"/>
          </a:xfrm>
        </p:spPr>
        <p:txBody>
          <a:bodyPr/>
          <a:lstStyle/>
          <a:p>
            <a:pPr eaLnBrk="1" hangingPunct="1"/>
            <a:r>
              <a:rPr lang="el-GR" altLang="el-GR" sz="4000" b="1" dirty="0" smtClean="0"/>
              <a:t>Η γεωλογική συμβολή στην ερμηνεία των σεισμών </a:t>
            </a:r>
            <a:r>
              <a:rPr lang="el-GR" altLang="el-GR" sz="3200" b="1" dirty="0" smtClean="0"/>
              <a:t>(2)</a:t>
            </a:r>
            <a:endParaRPr lang="el-GR" altLang="el-GR" sz="3600" b="1" dirty="0" smtClean="0"/>
          </a:p>
        </p:txBody>
      </p:sp>
    </p:spTree>
    <p:extLst>
      <p:ext uri="{BB962C8B-B14F-4D97-AF65-F5344CB8AC3E}">
        <p14:creationId xmlns:p14="http://schemas.microsoft.com/office/powerpoint/2010/main" xmlns="" val="303248560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3 - Ορθογώνιο"/>
          <p:cNvSpPr>
            <a:spLocks noChangeArrowheads="1"/>
          </p:cNvSpPr>
          <p:nvPr/>
        </p:nvSpPr>
        <p:spPr bwMode="auto">
          <a:xfrm>
            <a:off x="71438" y="1052513"/>
            <a:ext cx="9072562" cy="1554162"/>
          </a:xfrm>
          <a:prstGeom prst="rect">
            <a:avLst/>
          </a:prstGeom>
          <a:noFill/>
          <a:ln w="9525">
            <a:noFill/>
            <a:miter lim="800000"/>
            <a:headEnd/>
            <a:tailEnd/>
          </a:ln>
        </p:spPr>
        <p:txBody>
          <a:bodyPr>
            <a:spAutoFit/>
          </a:bodyPr>
          <a:lstStyle/>
          <a:p>
            <a:r>
              <a:rPr lang="el-GR" sz="1900">
                <a:solidFill>
                  <a:srgbClr val="000000"/>
                </a:solidFill>
                <a:latin typeface="Calibri" pitchFamily="34" charset="0"/>
                <a:cs typeface="Arial" charset="0"/>
              </a:rPr>
              <a:t>Το παρόν υλικό διατίθεται με τους όρους της άδειας χρήσης Creative Commons Αναφορά, Μη Εμπορική Χρήση, Μη παράγωγα έργα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p:txBody>
      </p:sp>
      <p:sp>
        <p:nvSpPr>
          <p:cNvPr id="14339" name="AutoShape 2" descr="Αποτέλεσμα εικόνας για ΨΨ ΒΥ Σ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sp>
        <p:nvSpPr>
          <p:cNvPr id="14340" name="AutoShape 4" descr="Αποτέλεσμα εικόνας για ΨΨ ΒΥ Σ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sp>
        <p:nvSpPr>
          <p:cNvPr id="14341" name="8 - Ορθογώνιο"/>
          <p:cNvSpPr>
            <a:spLocks noChangeArrowheads="1"/>
          </p:cNvSpPr>
          <p:nvPr/>
        </p:nvSpPr>
        <p:spPr bwMode="auto">
          <a:xfrm>
            <a:off x="36513" y="4160838"/>
            <a:ext cx="9070975" cy="2724150"/>
          </a:xfrm>
          <a:prstGeom prst="rect">
            <a:avLst/>
          </a:prstGeom>
          <a:noFill/>
          <a:ln w="9525">
            <a:noFill/>
            <a:miter lim="800000"/>
            <a:headEnd/>
            <a:tailEnd/>
          </a:ln>
        </p:spPr>
        <p:txBody>
          <a:bodyPr>
            <a:spAutoFit/>
          </a:bodyPr>
          <a:lstStyle/>
          <a:p>
            <a:pPr algn="just"/>
            <a:r>
              <a:rPr lang="el-GR" sz="1900" b="1">
                <a:solidFill>
                  <a:srgbClr val="000000"/>
                </a:solidFill>
                <a:latin typeface="Calibri" pitchFamily="34" charset="0"/>
                <a:cs typeface="Arial" charset="0"/>
              </a:rPr>
              <a:t>Σύμφωνα με αυτήν την άδεια ο δικαιούχος σας δίνει το δικαίωμα να:</a:t>
            </a:r>
          </a:p>
          <a:p>
            <a:pPr algn="just"/>
            <a:r>
              <a:rPr lang="el-GR" sz="1900" b="1">
                <a:solidFill>
                  <a:srgbClr val="000000"/>
                </a:solidFill>
                <a:latin typeface="Calibri" pitchFamily="34" charset="0"/>
                <a:cs typeface="Arial" charset="0"/>
              </a:rPr>
              <a:t>Μοιραστείτε</a:t>
            </a:r>
            <a:r>
              <a:rPr lang="el-GR" sz="1900">
                <a:solidFill>
                  <a:srgbClr val="000000"/>
                </a:solidFill>
                <a:latin typeface="Calibri" pitchFamily="34" charset="0"/>
                <a:cs typeface="Arial" charset="0"/>
              </a:rPr>
              <a:t> — αντιγράψετε και αναδιανέμετε το υλικό</a:t>
            </a:r>
          </a:p>
          <a:p>
            <a:pPr algn="just"/>
            <a:r>
              <a:rPr lang="el-GR" sz="1900" b="1">
                <a:solidFill>
                  <a:srgbClr val="000000"/>
                </a:solidFill>
                <a:latin typeface="Calibri" pitchFamily="34" charset="0"/>
                <a:cs typeface="Arial" charset="0"/>
              </a:rPr>
              <a:t>Υπό τους ακόλουθους όρους:</a:t>
            </a:r>
          </a:p>
          <a:p>
            <a:pPr algn="just"/>
            <a:r>
              <a:rPr lang="el-GR" sz="1900" b="1">
                <a:solidFill>
                  <a:srgbClr val="000000"/>
                </a:solidFill>
                <a:latin typeface="Calibri" pitchFamily="34" charset="0"/>
                <a:cs typeface="Arial" charset="0"/>
              </a:rPr>
              <a:t>Αναφορά Δημιουργού</a:t>
            </a:r>
            <a:r>
              <a:rPr lang="el-GR" sz="1900">
                <a:solidFill>
                  <a:srgbClr val="000000"/>
                </a:solidFill>
                <a:latin typeface="Calibri" pitchFamily="34" charset="0"/>
                <a:cs typeface="Arial" charset="0"/>
              </a:rPr>
              <a:t> — Θα πρέπει να καταχωρίσετε αναφορά στο δημιουργό, με σύνδεσμο της άδειας</a:t>
            </a:r>
          </a:p>
          <a:p>
            <a:pPr algn="just"/>
            <a:r>
              <a:rPr lang="el-GR" sz="1900" b="1">
                <a:solidFill>
                  <a:srgbClr val="000000"/>
                </a:solidFill>
                <a:latin typeface="Calibri" pitchFamily="34" charset="0"/>
                <a:cs typeface="Arial" charset="0"/>
              </a:rPr>
              <a:t>Μη εμπορική χρήση</a:t>
            </a:r>
            <a:r>
              <a:rPr lang="el-GR" sz="1900">
                <a:solidFill>
                  <a:srgbClr val="000000"/>
                </a:solidFill>
                <a:latin typeface="Calibri" pitchFamily="34" charset="0"/>
                <a:cs typeface="Arial" charset="0"/>
              </a:rPr>
              <a:t> — Δεν μπορείτε να χρησιμοποιήσετε το υλικό για εμπορικούς σκοπούς</a:t>
            </a:r>
          </a:p>
          <a:p>
            <a:pPr algn="just"/>
            <a:r>
              <a:rPr lang="el-GR" sz="1900" b="1">
                <a:solidFill>
                  <a:srgbClr val="000000"/>
                </a:solidFill>
                <a:latin typeface="Calibri" pitchFamily="34" charset="0"/>
                <a:cs typeface="Arial" charset="0"/>
              </a:rPr>
              <a:t>Μη παράγωγα έργα</a:t>
            </a:r>
            <a:r>
              <a:rPr lang="el-GR" sz="1900">
                <a:solidFill>
                  <a:srgbClr val="000000"/>
                </a:solidFill>
                <a:latin typeface="Calibri" pitchFamily="34" charset="0"/>
                <a:cs typeface="Arial" charset="0"/>
              </a:rPr>
              <a:t> — Μπορείτε να αναδιανείμετε το υλικό ως έχει, χωρίς να προβείτε σε αλλαγές (ανάμιξη, τροποποίηση)</a:t>
            </a:r>
            <a:endParaRPr lang="el-GR" sz="1900" b="1">
              <a:solidFill>
                <a:srgbClr val="000000"/>
              </a:solidFill>
              <a:latin typeface="Calibri" pitchFamily="34" charset="0"/>
              <a:cs typeface="Arial" charset="0"/>
            </a:endParaRPr>
          </a:p>
        </p:txBody>
      </p:sp>
      <p:sp>
        <p:nvSpPr>
          <p:cNvPr id="14342" name="AutoShape 2" descr="Αποτέλεσμα εικόνας για cc by nc nd"/>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sp>
        <p:nvSpPr>
          <p:cNvPr id="14343" name="AutoShape 4" descr="Αποτέλεσμα εικόνας για cc by nc nd"/>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pic>
        <p:nvPicPr>
          <p:cNvPr id="14344" name="Picture 6" descr="http://mirrors.creativecommons.org/presskit/buttons/88x31/png/by-nc-nd.eu.png"/>
          <p:cNvPicPr>
            <a:picLocks noChangeAspect="1" noChangeArrowheads="1"/>
          </p:cNvPicPr>
          <p:nvPr/>
        </p:nvPicPr>
        <p:blipFill>
          <a:blip r:embed="rId2" cstate="print"/>
          <a:srcRect/>
          <a:stretch>
            <a:fillRect/>
          </a:stretch>
        </p:blipFill>
        <p:spPr bwMode="auto">
          <a:xfrm>
            <a:off x="3216275" y="2636838"/>
            <a:ext cx="2711450" cy="936625"/>
          </a:xfrm>
          <a:prstGeom prst="rect">
            <a:avLst/>
          </a:prstGeom>
          <a:noFill/>
          <a:ln w="9525">
            <a:noFill/>
            <a:miter lim="800000"/>
            <a:headEnd/>
            <a:tailEnd/>
          </a:ln>
        </p:spPr>
      </p:pic>
      <p:sp>
        <p:nvSpPr>
          <p:cNvPr id="14345" name="Τίτλος 1"/>
          <p:cNvSpPr txBox="1">
            <a:spLocks/>
          </p:cNvSpPr>
          <p:nvPr/>
        </p:nvSpPr>
        <p:spPr bwMode="auto">
          <a:xfrm>
            <a:off x="2635250" y="115888"/>
            <a:ext cx="3873500" cy="793750"/>
          </a:xfrm>
          <a:prstGeom prst="rect">
            <a:avLst/>
          </a:prstGeom>
          <a:noFill/>
          <a:ln w="9525">
            <a:noFill/>
            <a:miter lim="800000"/>
            <a:headEnd/>
            <a:tailEnd/>
          </a:ln>
        </p:spPr>
        <p:txBody>
          <a:bodyPr anchor="ctr"/>
          <a:lstStyle/>
          <a:p>
            <a:r>
              <a:rPr lang="el-GR" altLang="el-GR" sz="4400" b="1">
                <a:solidFill>
                  <a:srgbClr val="000000"/>
                </a:solidFill>
                <a:latin typeface="Calibri" pitchFamily="34" charset="0"/>
                <a:cs typeface="Arial" charset="0"/>
              </a:rPr>
              <a:t>Άδειες Χρήσης</a:t>
            </a:r>
          </a:p>
        </p:txBody>
      </p:sp>
      <p:sp>
        <p:nvSpPr>
          <p:cNvPr id="14346" name="Ορθογώνιο 7"/>
          <p:cNvSpPr>
            <a:spLocks noChangeArrowheads="1"/>
          </p:cNvSpPr>
          <p:nvPr/>
        </p:nvSpPr>
        <p:spPr bwMode="auto">
          <a:xfrm>
            <a:off x="36513" y="3635375"/>
            <a:ext cx="9144000" cy="369888"/>
          </a:xfrm>
          <a:prstGeom prst="rect">
            <a:avLst/>
          </a:prstGeom>
          <a:noFill/>
          <a:ln w="9525">
            <a:noFill/>
            <a:miter lim="800000"/>
            <a:headEnd/>
            <a:tailEnd/>
          </a:ln>
        </p:spPr>
        <p:txBody>
          <a:bodyPr>
            <a:spAutoFit/>
          </a:bodyPr>
          <a:lstStyle/>
          <a:p>
            <a:r>
              <a:rPr lang="en-US" sz="1800">
                <a:solidFill>
                  <a:srgbClr val="000000"/>
                </a:solidFill>
                <a:latin typeface="Calibri" pitchFamily="34" charset="0"/>
                <a:cs typeface="Arial" charset="0"/>
              </a:rPr>
              <a:t>[1] http://creativecommons.org/licenses/by-nc-nd/4.0/ </a:t>
            </a:r>
            <a:endParaRPr lang="el-GR" sz="1800">
              <a:solidFill>
                <a:srgbClr val="000000"/>
              </a:solidFill>
              <a:latin typeface="Calibri" pitchFamily="34" charset="0"/>
              <a:cs typeface="Arial"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2 - Θέση περιεχομένου"/>
          <p:cNvSpPr>
            <a:spLocks noGrp="1"/>
          </p:cNvSpPr>
          <p:nvPr>
            <p:ph idx="1"/>
          </p:nvPr>
        </p:nvSpPr>
        <p:spPr>
          <a:xfrm>
            <a:off x="0" y="2304355"/>
            <a:ext cx="9144000" cy="4581029"/>
          </a:xfrm>
        </p:spPr>
        <p:txBody>
          <a:bodyPr/>
          <a:lstStyle/>
          <a:p>
            <a:pPr eaLnBrk="1" hangingPunct="1"/>
            <a:r>
              <a:rPr lang="el-GR" altLang="el-GR" sz="2800" dirty="0" smtClean="0"/>
              <a:t>Οι έρευνες σήμερα επικεντρώνονται στην άμεση γειτονία ενός ρήγματος που θεωρείται ενεργό. </a:t>
            </a:r>
          </a:p>
          <a:p>
            <a:pPr eaLnBrk="1" hangingPunct="1"/>
            <a:r>
              <a:rPr lang="el-GR" altLang="el-GR" sz="2800" dirty="0" smtClean="0"/>
              <a:t>Εκτός όμως από την αλλαγή της γεωγραφικής κλίμακας της παρατήρησης μπορεί να ποικίλλει και ο χρόνος παρατήρησης, (</a:t>
            </a:r>
            <a:r>
              <a:rPr lang="en-US" altLang="el-GR" sz="2800" dirty="0" smtClean="0"/>
              <a:t>GPS</a:t>
            </a:r>
            <a:r>
              <a:rPr lang="el-GR" altLang="el-GR" sz="2800" dirty="0" smtClean="0"/>
              <a:t> ή </a:t>
            </a:r>
            <a:r>
              <a:rPr lang="el-GR" altLang="el-GR" sz="2800" dirty="0" err="1" smtClean="0"/>
              <a:t>στρωματογραφικές</a:t>
            </a:r>
            <a:r>
              <a:rPr lang="el-GR" altLang="el-GR" sz="2800" dirty="0" smtClean="0"/>
              <a:t> μέθοδοι). Σε όλες τις μεθόδους σημαντική παράμετρος </a:t>
            </a:r>
            <a:r>
              <a:rPr lang="el-GR" altLang="el-GR" sz="2800" b="1" dirty="0" smtClean="0"/>
              <a:t>Ο ΧΡΟΝΟΣ</a:t>
            </a:r>
            <a:r>
              <a:rPr lang="el-GR" altLang="el-GR" sz="2800" dirty="0" smtClean="0"/>
              <a:t>  και η επιλογή μεθόδου ανάλογη του «παράθυρου» του χρόνου.</a:t>
            </a:r>
          </a:p>
          <a:p>
            <a:endParaRPr lang="el-GR" altLang="el-GR" dirty="0" smtClean="0"/>
          </a:p>
        </p:txBody>
      </p:sp>
      <p:sp>
        <p:nvSpPr>
          <p:cNvPr id="49155" name="Rectangle 2" descr="Large confetti"/>
          <p:cNvSpPr>
            <a:spLocks noGrp="1" noChangeArrowheads="1"/>
          </p:cNvSpPr>
          <p:nvPr>
            <p:ph type="title"/>
          </p:nvPr>
        </p:nvSpPr>
        <p:spPr>
          <a:xfrm>
            <a:off x="0" y="331118"/>
            <a:ext cx="9144000" cy="1081658"/>
          </a:xfrm>
        </p:spPr>
        <p:txBody>
          <a:bodyPr/>
          <a:lstStyle/>
          <a:p>
            <a:pPr eaLnBrk="1" hangingPunct="1"/>
            <a:r>
              <a:rPr lang="el-GR" altLang="el-GR" sz="4000" b="1" dirty="0" smtClean="0"/>
              <a:t>Η γεωλογική συμβολή στην ερμηνεία των σεισμών </a:t>
            </a:r>
            <a:r>
              <a:rPr lang="el-GR" altLang="el-GR" sz="3200" b="1" dirty="0" smtClean="0"/>
              <a:t>(3)</a:t>
            </a:r>
            <a:endParaRPr lang="el-GR" altLang="el-GR" sz="3600" b="1" dirty="0" smtClean="0"/>
          </a:p>
        </p:txBody>
      </p:sp>
    </p:spTree>
    <p:extLst>
      <p:ext uri="{BB962C8B-B14F-4D97-AF65-F5344CB8AC3E}">
        <p14:creationId xmlns:p14="http://schemas.microsoft.com/office/powerpoint/2010/main" xmlns="" val="240580566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9"/>
          <p:cNvSpPr>
            <a:spLocks noChangeArrowheads="1"/>
          </p:cNvSpPr>
          <p:nvPr/>
        </p:nvSpPr>
        <p:spPr bwMode="auto">
          <a:xfrm>
            <a:off x="107950" y="2482750"/>
            <a:ext cx="8928100" cy="3538538"/>
          </a:xfrm>
          <a:prstGeom prst="rect">
            <a:avLst/>
          </a:prstGeom>
          <a:noFill/>
          <a:ln w="9525">
            <a:noFill/>
            <a:miter lim="800000"/>
            <a:headEnd/>
            <a:tailEnd/>
          </a:ln>
        </p:spPr>
        <p:txBody>
          <a:bodyPr anchor="ctr">
            <a:spAutoFit/>
          </a:bodyPr>
          <a:lstStyle/>
          <a:p>
            <a:pPr marL="457200" indent="-457200" fontAlgn="base">
              <a:spcBef>
                <a:spcPct val="0"/>
              </a:spcBef>
              <a:spcAft>
                <a:spcPct val="0"/>
              </a:spcAft>
              <a:buFontTx/>
              <a:buAutoNum type="arabicPeriod"/>
              <a:defRPr/>
            </a:pPr>
            <a:r>
              <a:rPr lang="el-GR" sz="2800" dirty="0">
                <a:solidFill>
                  <a:prstClr val="black"/>
                </a:solidFill>
              </a:rPr>
              <a:t>Συσσώρευση γνώσης είναι παράλληλη με την τεχνολογία </a:t>
            </a:r>
          </a:p>
          <a:p>
            <a:pPr marL="457200" indent="-457200" fontAlgn="base">
              <a:spcBef>
                <a:spcPct val="0"/>
              </a:spcBef>
              <a:spcAft>
                <a:spcPct val="0"/>
              </a:spcAft>
              <a:buFontTx/>
              <a:buAutoNum type="arabicPeriod"/>
              <a:defRPr/>
            </a:pPr>
            <a:r>
              <a:rPr lang="el-GR" sz="2800" dirty="0">
                <a:solidFill>
                  <a:prstClr val="black"/>
                </a:solidFill>
              </a:rPr>
              <a:t>Υπολογίζεται ο ρυθμός ολίσθησης για τεκτονικές δομές για τις οποίες υπήρχε πλήρης άγνοια. </a:t>
            </a:r>
          </a:p>
          <a:p>
            <a:pPr marL="457200" indent="-457200" fontAlgn="base">
              <a:spcBef>
                <a:spcPct val="0"/>
              </a:spcBef>
              <a:spcAft>
                <a:spcPct val="0"/>
              </a:spcAft>
              <a:buFontTx/>
              <a:buAutoNum type="arabicPeriod"/>
              <a:defRPr/>
            </a:pPr>
            <a:r>
              <a:rPr lang="el-GR" sz="2800" dirty="0">
                <a:solidFill>
                  <a:prstClr val="black"/>
                </a:solidFill>
              </a:rPr>
              <a:t>Παράδειγμα πρόσφατης μεθόδου υπολογισμού ολίσθησης η χρήση του κοσμικού ισοτόπου </a:t>
            </a:r>
            <a:r>
              <a:rPr lang="el-GR" sz="2800" baseline="30000" dirty="0">
                <a:solidFill>
                  <a:prstClr val="black"/>
                </a:solidFill>
              </a:rPr>
              <a:t>36</a:t>
            </a:r>
            <a:r>
              <a:rPr lang="en-US" sz="2800" dirty="0" err="1">
                <a:solidFill>
                  <a:prstClr val="black"/>
                </a:solidFill>
              </a:rPr>
              <a:t>Cl</a:t>
            </a:r>
            <a:r>
              <a:rPr lang="el-GR" sz="2800" dirty="0">
                <a:solidFill>
                  <a:prstClr val="black"/>
                </a:solidFill>
              </a:rPr>
              <a:t>. </a:t>
            </a:r>
          </a:p>
          <a:p>
            <a:pPr marL="457200" indent="-457200" fontAlgn="base">
              <a:spcBef>
                <a:spcPct val="0"/>
              </a:spcBef>
              <a:spcAft>
                <a:spcPct val="0"/>
              </a:spcAft>
              <a:buFontTx/>
              <a:buAutoNum type="arabicPeriod"/>
              <a:defRPr/>
            </a:pPr>
            <a:r>
              <a:rPr lang="el-GR" sz="2800" dirty="0">
                <a:solidFill>
                  <a:prstClr val="black"/>
                </a:solidFill>
              </a:rPr>
              <a:t>Χρήση τεχνολογίας προσδιορισμού θέσης, </a:t>
            </a:r>
            <a:r>
              <a:rPr lang="en-US" sz="2800" dirty="0">
                <a:solidFill>
                  <a:prstClr val="black"/>
                </a:solidFill>
              </a:rPr>
              <a:t>DGPS</a:t>
            </a:r>
            <a:r>
              <a:rPr lang="el-GR" sz="2800" dirty="0">
                <a:solidFill>
                  <a:prstClr val="black"/>
                </a:solidFill>
              </a:rPr>
              <a:t> ή </a:t>
            </a:r>
            <a:r>
              <a:rPr lang="el-GR" sz="2800" dirty="0" err="1">
                <a:solidFill>
                  <a:prstClr val="black"/>
                </a:solidFill>
              </a:rPr>
              <a:t>τενσιόμετρα</a:t>
            </a:r>
            <a:r>
              <a:rPr lang="el-GR" sz="2800" dirty="0">
                <a:solidFill>
                  <a:prstClr val="black"/>
                </a:solidFill>
              </a:rPr>
              <a:t> ή δορυφορικές εικόνες υψηλής διακριτικής ικανότητας ή ακόμα και μέθοδοι </a:t>
            </a:r>
            <a:r>
              <a:rPr lang="el-GR" sz="2800" dirty="0" err="1">
                <a:solidFill>
                  <a:prstClr val="black"/>
                </a:solidFill>
              </a:rPr>
              <a:t>συμβολομετρίας</a:t>
            </a:r>
            <a:r>
              <a:rPr lang="el-GR" sz="2800" dirty="0">
                <a:solidFill>
                  <a:prstClr val="black"/>
                </a:solidFill>
              </a:rPr>
              <a:t>. </a:t>
            </a:r>
          </a:p>
        </p:txBody>
      </p:sp>
      <p:sp>
        <p:nvSpPr>
          <p:cNvPr id="50179" name="Rectangle 2" descr="Large confetti"/>
          <p:cNvSpPr>
            <a:spLocks noGrp="1" noChangeArrowheads="1"/>
          </p:cNvSpPr>
          <p:nvPr>
            <p:ph type="title"/>
          </p:nvPr>
        </p:nvSpPr>
        <p:spPr>
          <a:xfrm>
            <a:off x="0" y="404713"/>
            <a:ext cx="9144000" cy="1152079"/>
          </a:xfrm>
        </p:spPr>
        <p:txBody>
          <a:bodyPr/>
          <a:lstStyle/>
          <a:p>
            <a:pPr eaLnBrk="1" hangingPunct="1"/>
            <a:r>
              <a:rPr lang="el-GR" altLang="el-GR" sz="4000" b="1" dirty="0" smtClean="0"/>
              <a:t>Η γεωλογική συμβολή στην ερμηνεία των σεισμών</a:t>
            </a:r>
            <a:r>
              <a:rPr lang="el-GR" altLang="el-GR" sz="3600" b="1" dirty="0" smtClean="0"/>
              <a:t> </a:t>
            </a:r>
            <a:r>
              <a:rPr lang="el-GR" altLang="el-GR" sz="3200" b="1" dirty="0" smtClean="0"/>
              <a:t>(4)</a:t>
            </a:r>
            <a:endParaRPr lang="el-GR" altLang="el-GR" sz="3600" b="1" dirty="0" smtClean="0"/>
          </a:p>
        </p:txBody>
      </p:sp>
    </p:spTree>
    <p:extLst>
      <p:ext uri="{BB962C8B-B14F-4D97-AF65-F5344CB8AC3E}">
        <p14:creationId xmlns:p14="http://schemas.microsoft.com/office/powerpoint/2010/main" xmlns="" val="190533121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41" descr="3_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165600"/>
            <a:ext cx="91440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 Ορθογώνιο"/>
          <p:cNvSpPr/>
          <p:nvPr/>
        </p:nvSpPr>
        <p:spPr>
          <a:xfrm>
            <a:off x="0" y="1552575"/>
            <a:ext cx="9144000" cy="2308225"/>
          </a:xfrm>
          <a:prstGeom prst="rect">
            <a:avLst/>
          </a:prstGeom>
        </p:spPr>
        <p:txBody>
          <a:bodyPr>
            <a:spAutoFit/>
          </a:bodyPr>
          <a:lstStyle/>
          <a:p>
            <a:pPr marL="457200" indent="-457200" fontAlgn="base">
              <a:spcBef>
                <a:spcPct val="0"/>
              </a:spcBef>
              <a:spcAft>
                <a:spcPct val="0"/>
              </a:spcAft>
              <a:buFont typeface="+mj-lt"/>
              <a:buAutoNum type="arabicPeriod" startAt="5"/>
              <a:defRPr/>
            </a:pPr>
            <a:r>
              <a:rPr lang="el-GR" sz="2400" dirty="0">
                <a:solidFill>
                  <a:prstClr val="black"/>
                </a:solidFill>
              </a:rPr>
              <a:t>Ανάλυση ενεργών ρηγμάτων και γενικότερα η μέτρηση της ενεργού παραμόρφωσης μιας περιοχής βασίζονται σε παρατηρήσεις οι οποίες καταγράφονται στη μέγιστη ένταση τους κατά τη διάρκεια σεισμών. </a:t>
            </a:r>
          </a:p>
          <a:p>
            <a:pPr marL="457200" indent="-457200" fontAlgn="base">
              <a:spcBef>
                <a:spcPct val="0"/>
              </a:spcBef>
              <a:spcAft>
                <a:spcPct val="0"/>
              </a:spcAft>
              <a:buFontTx/>
              <a:buAutoNum type="arabicPeriod" startAt="5"/>
              <a:defRPr/>
            </a:pPr>
            <a:r>
              <a:rPr lang="el-GR" sz="2400" dirty="0">
                <a:solidFill>
                  <a:prstClr val="black"/>
                </a:solidFill>
              </a:rPr>
              <a:t>Επιλογή θέσεων μελέτης της επίπτωσης των ενεργών ρηγμάτων στην επιφάνεια της Γης κοντά σε απότομα ρηξιγενή πρανή.</a:t>
            </a:r>
          </a:p>
        </p:txBody>
      </p:sp>
      <p:sp>
        <p:nvSpPr>
          <p:cNvPr id="51204" name="5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14</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
        <p:nvSpPr>
          <p:cNvPr id="51205" name="Rectangle 2" descr="Large confetti"/>
          <p:cNvSpPr>
            <a:spLocks noGrp="1" noChangeArrowheads="1"/>
          </p:cNvSpPr>
          <p:nvPr>
            <p:ph type="title"/>
          </p:nvPr>
        </p:nvSpPr>
        <p:spPr>
          <a:xfrm>
            <a:off x="0" y="260350"/>
            <a:ext cx="9144000" cy="1152426"/>
          </a:xfrm>
        </p:spPr>
        <p:txBody>
          <a:bodyPr/>
          <a:lstStyle/>
          <a:p>
            <a:pPr eaLnBrk="1" hangingPunct="1"/>
            <a:r>
              <a:rPr lang="el-GR" altLang="el-GR" sz="4000" b="1" dirty="0" smtClean="0"/>
              <a:t>Η γεωλογική συμβολή στην ερμηνεία των σεισμών</a:t>
            </a:r>
            <a:r>
              <a:rPr lang="el-GR" altLang="el-GR" sz="3600" b="1" dirty="0" smtClean="0"/>
              <a:t> </a:t>
            </a:r>
            <a:r>
              <a:rPr lang="el-GR" altLang="el-GR" sz="3200" b="1" dirty="0" smtClean="0"/>
              <a:t>(5)</a:t>
            </a:r>
            <a:endParaRPr lang="el-GR" altLang="el-GR" sz="3600" b="1" dirty="0" smtClean="0"/>
          </a:p>
        </p:txBody>
      </p:sp>
    </p:spTree>
    <p:extLst>
      <p:ext uri="{BB962C8B-B14F-4D97-AF65-F5344CB8AC3E}">
        <p14:creationId xmlns:p14="http://schemas.microsoft.com/office/powerpoint/2010/main" xmlns="" val="10071085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0" y="2132980"/>
            <a:ext cx="9144000" cy="4608388"/>
          </a:xfrm>
        </p:spPr>
        <p:txBody>
          <a:bodyPr/>
          <a:lstStyle/>
          <a:p>
            <a:pPr eaLnBrk="1" hangingPunct="1">
              <a:buFontTx/>
              <a:buNone/>
            </a:pPr>
            <a:r>
              <a:rPr lang="el-GR" altLang="el-GR" sz="2800" dirty="0" smtClean="0"/>
              <a:t>Τα τελευταία χρόνια έχει αναγνωρισθεί ότι πολλά ρήγματα των οποίων η επιφανειακή εμφάνιση είναι δυσδιάκριτη ή δεν χαρακτηρίζονται από ανάπτυξη Νεογενών λεκανών  ή δεν σχετίζονται με ιστορική ή ενόργανη σεισμικότητα προκαλούν σεισμούς. </a:t>
            </a:r>
          </a:p>
          <a:p>
            <a:pPr eaLnBrk="1" hangingPunct="1">
              <a:buFontTx/>
              <a:buNone/>
            </a:pPr>
            <a:r>
              <a:rPr lang="el-GR" altLang="el-GR" sz="2800" dirty="0" smtClean="0"/>
              <a:t>	Π.χ. ο πρόσφατος σεισμός 6.3 στη ΒΔ Πελοπόννησο 2008, (σεισμός όρους </a:t>
            </a:r>
            <a:r>
              <a:rPr lang="el-GR" altLang="el-GR" sz="2800" dirty="0" err="1" smtClean="0"/>
              <a:t>Μόβρη</a:t>
            </a:r>
            <a:r>
              <a:rPr lang="el-GR" altLang="el-GR" sz="2800" dirty="0" smtClean="0"/>
              <a:t>) τα ρήγματα της Φυλής (σεισμός των Αθηνών το 1999) και των </a:t>
            </a:r>
            <a:r>
              <a:rPr lang="el-GR" altLang="el-GR" sz="2800" dirty="0" err="1" smtClean="0"/>
              <a:t>Σερβίων</a:t>
            </a:r>
            <a:r>
              <a:rPr lang="el-GR" altLang="el-GR" sz="2800" dirty="0" smtClean="0"/>
              <a:t> (σεισμός Κοζάνης-</a:t>
            </a:r>
            <a:r>
              <a:rPr lang="el-GR" altLang="el-GR" sz="2800" dirty="0" err="1" smtClean="0"/>
              <a:t>Γρεβένων</a:t>
            </a:r>
            <a:r>
              <a:rPr lang="el-GR" altLang="el-GR" sz="2800" dirty="0" smtClean="0"/>
              <a:t> το 1995).</a:t>
            </a:r>
          </a:p>
        </p:txBody>
      </p:sp>
      <p:sp>
        <p:nvSpPr>
          <p:cNvPr id="52227" name="Rectangle 2" descr="Large confetti"/>
          <p:cNvSpPr>
            <a:spLocks noGrp="1" noChangeArrowheads="1"/>
          </p:cNvSpPr>
          <p:nvPr>
            <p:ph type="title"/>
          </p:nvPr>
        </p:nvSpPr>
        <p:spPr>
          <a:xfrm>
            <a:off x="0" y="404713"/>
            <a:ext cx="9144000" cy="1152079"/>
          </a:xfrm>
        </p:spPr>
        <p:txBody>
          <a:bodyPr/>
          <a:lstStyle/>
          <a:p>
            <a:pPr eaLnBrk="1" hangingPunct="1"/>
            <a:r>
              <a:rPr lang="el-GR" altLang="el-GR" sz="4000" b="1" dirty="0" smtClean="0"/>
              <a:t>Η γεωλογική συμβολή στην ερμηνεία των σεισμών </a:t>
            </a:r>
            <a:r>
              <a:rPr lang="el-GR" altLang="el-GR" sz="3200" b="1" dirty="0" smtClean="0"/>
              <a:t>(6)</a:t>
            </a:r>
            <a:endParaRPr lang="el-GR" altLang="el-GR" sz="3600" b="1" dirty="0" smtClean="0"/>
          </a:p>
        </p:txBody>
      </p:sp>
    </p:spTree>
    <p:extLst>
      <p:ext uri="{BB962C8B-B14F-4D97-AF65-F5344CB8AC3E}">
        <p14:creationId xmlns:p14="http://schemas.microsoft.com/office/powerpoint/2010/main" xmlns="" val="2613045432"/>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Τίτλος"/>
          <p:cNvSpPr>
            <a:spLocks noGrp="1"/>
          </p:cNvSpPr>
          <p:nvPr>
            <p:ph type="title"/>
          </p:nvPr>
        </p:nvSpPr>
        <p:spPr>
          <a:xfrm>
            <a:off x="457200" y="275308"/>
            <a:ext cx="8229600" cy="633412"/>
          </a:xfrm>
        </p:spPr>
        <p:txBody>
          <a:bodyPr/>
          <a:lstStyle/>
          <a:p>
            <a:r>
              <a:rPr lang="el-GR" altLang="el-GR" sz="4000" b="1" dirty="0" smtClean="0"/>
              <a:t>Θαμμένα ρήγματα </a:t>
            </a:r>
            <a:r>
              <a:rPr lang="el-GR" altLang="el-GR" sz="3200" b="1" dirty="0" smtClean="0"/>
              <a:t>(1)</a:t>
            </a:r>
            <a:endParaRPr lang="el-GR" altLang="el-GR" sz="4000" dirty="0" smtClean="0"/>
          </a:p>
        </p:txBody>
      </p:sp>
      <p:sp>
        <p:nvSpPr>
          <p:cNvPr id="53251" name="2 - Θέση περιεχομένου"/>
          <p:cNvSpPr>
            <a:spLocks noGrp="1"/>
          </p:cNvSpPr>
          <p:nvPr>
            <p:ph idx="1"/>
          </p:nvPr>
        </p:nvSpPr>
        <p:spPr>
          <a:xfrm>
            <a:off x="179512" y="1700808"/>
            <a:ext cx="8856984" cy="4724350"/>
          </a:xfrm>
        </p:spPr>
        <p:txBody>
          <a:bodyPr/>
          <a:lstStyle/>
          <a:p>
            <a:pPr eaLnBrk="1" hangingPunct="1"/>
            <a:r>
              <a:rPr lang="el-GR" altLang="el-GR" sz="2800" dirty="0" smtClean="0"/>
              <a:t>Η εκδήλωση σεισμών ανέδειξε τη σημασία της μελέτης των ενεργών ρηγμάτων αμέσως μετά τη σεισμική δραστηριότητα. </a:t>
            </a:r>
          </a:p>
          <a:p>
            <a:pPr marL="0" indent="0" eaLnBrk="1" hangingPunct="1">
              <a:buNone/>
            </a:pPr>
            <a:endParaRPr lang="el-GR" altLang="el-GR" sz="2800" dirty="0" smtClean="0"/>
          </a:p>
          <a:p>
            <a:pPr eaLnBrk="1" hangingPunct="1"/>
            <a:r>
              <a:rPr lang="el-GR" altLang="el-GR" sz="2800" dirty="0" smtClean="0"/>
              <a:t>Η εύστοχη κατασκευή ενός τεχνικού έργου σε περιοχές ενεργών ρηγμάτων σχετίζεται με τη δράση τους. </a:t>
            </a:r>
          </a:p>
          <a:p>
            <a:pPr marL="0" indent="0" eaLnBrk="1" hangingPunct="1">
              <a:buNone/>
            </a:pPr>
            <a:endParaRPr lang="el-GR" altLang="el-GR" sz="2800" dirty="0" smtClean="0"/>
          </a:p>
          <a:p>
            <a:pPr lvl="0" eaLnBrk="1" hangingPunct="1"/>
            <a:r>
              <a:rPr lang="el-GR" altLang="el-GR" sz="2800" dirty="0">
                <a:solidFill>
                  <a:prstClr val="black"/>
                </a:solidFill>
              </a:rPr>
              <a:t>Παραδείγματα: Γέφυρα Ρίου-Αντίρριου, η κατασκευή ενός χαμηλού </a:t>
            </a:r>
            <a:r>
              <a:rPr lang="el-GR" altLang="el-GR" sz="2800" dirty="0" err="1">
                <a:solidFill>
                  <a:prstClr val="black"/>
                </a:solidFill>
              </a:rPr>
              <a:t>υδατοφράγματος</a:t>
            </a:r>
            <a:r>
              <a:rPr lang="el-GR" altLang="el-GR" sz="2800" dirty="0">
                <a:solidFill>
                  <a:prstClr val="black"/>
                </a:solidFill>
              </a:rPr>
              <a:t>, πυρηνικό σταθμό παραγωγής ενέργειας. </a:t>
            </a:r>
            <a:endParaRPr lang="el-GR" altLang="el-GR" sz="2800" dirty="0" smtClean="0"/>
          </a:p>
          <a:p>
            <a:endParaRPr lang="el-GR" altLang="el-GR" dirty="0" smtClean="0"/>
          </a:p>
        </p:txBody>
      </p:sp>
    </p:spTree>
    <p:extLst>
      <p:ext uri="{BB962C8B-B14F-4D97-AF65-F5344CB8AC3E}">
        <p14:creationId xmlns:p14="http://schemas.microsoft.com/office/powerpoint/2010/main" xmlns="" val="240220179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7504" y="1700808"/>
            <a:ext cx="8856984" cy="4968552"/>
          </a:xfrm>
        </p:spPr>
        <p:txBody>
          <a:bodyPr/>
          <a:lstStyle/>
          <a:p>
            <a:pPr lvl="0" eaLnBrk="1" hangingPunct="1">
              <a:buNone/>
            </a:pPr>
            <a:r>
              <a:rPr lang="el-GR" altLang="el-GR" sz="2800" dirty="0" smtClean="0">
                <a:solidFill>
                  <a:prstClr val="black"/>
                </a:solidFill>
              </a:rPr>
              <a:t>Το </a:t>
            </a:r>
            <a:r>
              <a:rPr lang="el-GR" altLang="el-GR" sz="2800" dirty="0">
                <a:solidFill>
                  <a:prstClr val="black"/>
                </a:solidFill>
              </a:rPr>
              <a:t>πρώτο (ένα δύσκολο και σύνθετο έργο) που απαιτεί πρόβλεψη σεισμικής επικινδυνότητας για μεγαλύτερο παράθυρο χρόνου και σε ευρύτερη απόσταση από τη θέση θεμελίωσης του έργου, το δεύτερο απαιτείται «ελαστικότερη μελέτη» και το τρίτο την ποιο </a:t>
            </a:r>
            <a:r>
              <a:rPr lang="el-GR" altLang="el-GR" sz="2800" dirty="0" smtClean="0">
                <a:solidFill>
                  <a:prstClr val="black"/>
                </a:solidFill>
              </a:rPr>
              <a:t>ακραία.</a:t>
            </a:r>
          </a:p>
          <a:p>
            <a:pPr lvl="0" eaLnBrk="1" hangingPunct="1">
              <a:buNone/>
            </a:pPr>
            <a:endParaRPr lang="el-GR" altLang="el-GR" sz="2800" dirty="0" smtClean="0">
              <a:solidFill>
                <a:prstClr val="black"/>
              </a:solidFill>
            </a:endParaRPr>
          </a:p>
          <a:p>
            <a:pPr lvl="0" eaLnBrk="1" hangingPunct="1">
              <a:buNone/>
            </a:pPr>
            <a:r>
              <a:rPr lang="el-GR" altLang="el-GR" sz="2800" dirty="0" smtClean="0">
                <a:solidFill>
                  <a:prstClr val="black"/>
                </a:solidFill>
              </a:rPr>
              <a:t>Σχετικά </a:t>
            </a:r>
            <a:r>
              <a:rPr lang="el-GR" altLang="el-GR" sz="2800" dirty="0">
                <a:solidFill>
                  <a:prstClr val="black"/>
                </a:solidFill>
              </a:rPr>
              <a:t>διαφορετικό είναι το παράδειγμα της προσπάθειας αντισεισμικής θωράκισης ενός αρχαίου ναού όπου η ευαισθησία είναι σαφώς μεγαλύτερη γιατί ένα τέτοιο έργο είναι πάντα μοναδικό.</a:t>
            </a:r>
          </a:p>
          <a:p>
            <a:endParaRPr lang="el-GR" dirty="0"/>
          </a:p>
        </p:txBody>
      </p:sp>
      <p:sp>
        <p:nvSpPr>
          <p:cNvPr id="4" name="1 - Τίτλος"/>
          <p:cNvSpPr>
            <a:spLocks noGrp="1"/>
          </p:cNvSpPr>
          <p:nvPr>
            <p:ph type="title"/>
          </p:nvPr>
        </p:nvSpPr>
        <p:spPr>
          <a:xfrm>
            <a:off x="457200" y="275308"/>
            <a:ext cx="8229600" cy="633412"/>
          </a:xfrm>
        </p:spPr>
        <p:txBody>
          <a:bodyPr/>
          <a:lstStyle/>
          <a:p>
            <a:r>
              <a:rPr lang="el-GR" altLang="el-GR" sz="4000" b="1" dirty="0" smtClean="0"/>
              <a:t>Θαμμένα ρήγματα </a:t>
            </a:r>
            <a:r>
              <a:rPr lang="el-GR" altLang="el-GR" sz="3200" b="1" dirty="0" smtClean="0"/>
              <a:t>(2)</a:t>
            </a:r>
            <a:endParaRPr lang="el-GR" altLang="el-GR" sz="4000" dirty="0" smtClean="0"/>
          </a:p>
        </p:txBody>
      </p:sp>
    </p:spTree>
    <p:extLst>
      <p:ext uri="{BB962C8B-B14F-4D97-AF65-F5344CB8AC3E}">
        <p14:creationId xmlns:p14="http://schemas.microsoft.com/office/powerpoint/2010/main" xmlns="" val="26649704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nisifaul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1125538"/>
            <a:ext cx="5905500" cy="513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1 - Τίτλος"/>
          <p:cNvSpPr>
            <a:spLocks noGrp="1"/>
          </p:cNvSpPr>
          <p:nvPr>
            <p:ph type="title"/>
          </p:nvPr>
        </p:nvSpPr>
        <p:spPr>
          <a:xfrm>
            <a:off x="457200" y="188913"/>
            <a:ext cx="8229600" cy="633412"/>
          </a:xfrm>
        </p:spPr>
        <p:txBody>
          <a:bodyPr/>
          <a:lstStyle/>
          <a:p>
            <a:r>
              <a:rPr lang="el-GR" altLang="el-GR" sz="4000" b="1" dirty="0" smtClean="0"/>
              <a:t>Θαμμένα ρήγματα </a:t>
            </a:r>
            <a:r>
              <a:rPr lang="el-GR" altLang="el-GR" sz="3200" b="1" dirty="0" smtClean="0"/>
              <a:t>(3)</a:t>
            </a:r>
            <a:endParaRPr lang="el-GR" altLang="el-GR" sz="4000" dirty="0" smtClean="0"/>
          </a:p>
        </p:txBody>
      </p:sp>
      <p:sp>
        <p:nvSpPr>
          <p:cNvPr id="54276" name="5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14</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72937325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67" descr="3_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1988" y="1008063"/>
            <a:ext cx="5280025" cy="508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1 - Τίτλος"/>
          <p:cNvSpPr>
            <a:spLocks noGrp="1"/>
          </p:cNvSpPr>
          <p:nvPr>
            <p:ph type="title"/>
          </p:nvPr>
        </p:nvSpPr>
        <p:spPr>
          <a:xfrm>
            <a:off x="457200" y="188913"/>
            <a:ext cx="8229600" cy="633412"/>
          </a:xfrm>
        </p:spPr>
        <p:txBody>
          <a:bodyPr/>
          <a:lstStyle/>
          <a:p>
            <a:r>
              <a:rPr lang="el-GR" altLang="el-GR" sz="4000" b="1" dirty="0" smtClean="0"/>
              <a:t>Θαμμένα ρήγματα </a:t>
            </a:r>
            <a:r>
              <a:rPr lang="el-GR" altLang="el-GR" sz="3200" b="1" dirty="0" smtClean="0"/>
              <a:t>(4)</a:t>
            </a:r>
            <a:endParaRPr lang="el-GR" altLang="el-GR" sz="4000" dirty="0" smtClean="0"/>
          </a:p>
        </p:txBody>
      </p:sp>
      <p:sp>
        <p:nvSpPr>
          <p:cNvPr id="55300" name="5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15</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92843768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60"/>
          <p:cNvSpPr>
            <a:spLocks noChangeArrowheads="1"/>
          </p:cNvSpPr>
          <p:nvPr/>
        </p:nvSpPr>
        <p:spPr bwMode="auto">
          <a:xfrm>
            <a:off x="0" y="60753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tabLst>
                <a:tab pos="4662488" algn="l"/>
                <a:tab pos="5581650" algn="l"/>
              </a:tabLst>
              <a:defRPr sz="2400">
                <a:solidFill>
                  <a:schemeClr val="tx1"/>
                </a:solidFill>
                <a:latin typeface="Times New Roman" pitchFamily="18" charset="0"/>
              </a:defRPr>
            </a:lvl1pPr>
            <a:lvl2pPr marL="742950" indent="-285750" eaLnBrk="0" hangingPunct="0">
              <a:tabLst>
                <a:tab pos="4662488" algn="l"/>
                <a:tab pos="5581650" algn="l"/>
              </a:tabLst>
              <a:defRPr sz="2400">
                <a:solidFill>
                  <a:schemeClr val="tx1"/>
                </a:solidFill>
                <a:latin typeface="Times New Roman" pitchFamily="18" charset="0"/>
              </a:defRPr>
            </a:lvl2pPr>
            <a:lvl3pPr marL="1143000" indent="-228600" eaLnBrk="0" hangingPunct="0">
              <a:tabLst>
                <a:tab pos="4662488" algn="l"/>
                <a:tab pos="5581650" algn="l"/>
              </a:tabLst>
              <a:defRPr sz="2400">
                <a:solidFill>
                  <a:schemeClr val="tx1"/>
                </a:solidFill>
                <a:latin typeface="Times New Roman" pitchFamily="18" charset="0"/>
              </a:defRPr>
            </a:lvl3pPr>
            <a:lvl4pPr marL="1600200" indent="-228600" eaLnBrk="0" hangingPunct="0">
              <a:tabLst>
                <a:tab pos="4662488" algn="l"/>
                <a:tab pos="5581650" algn="l"/>
              </a:tabLst>
              <a:defRPr sz="2400">
                <a:solidFill>
                  <a:schemeClr val="tx1"/>
                </a:solidFill>
                <a:latin typeface="Times New Roman" pitchFamily="18" charset="0"/>
              </a:defRPr>
            </a:lvl4pPr>
            <a:lvl5pPr marL="2057400" indent="-228600" eaLnBrk="0" hangingPunct="0">
              <a:tabLst>
                <a:tab pos="4662488" algn="l"/>
                <a:tab pos="558165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662488" algn="l"/>
                <a:tab pos="558165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662488" algn="l"/>
                <a:tab pos="558165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662488" algn="l"/>
                <a:tab pos="558165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662488" algn="l"/>
                <a:tab pos="5581650" algn="l"/>
              </a:tabLst>
              <a:defRPr sz="2400">
                <a:solidFill>
                  <a:schemeClr val="tx1"/>
                </a:solidFill>
                <a:latin typeface="Times New Roman" pitchFamily="18" charset="0"/>
              </a:defRPr>
            </a:lvl9pPr>
          </a:lstStyle>
          <a:p>
            <a:pPr eaLnBrk="1" fontAlgn="base" hangingPunct="1">
              <a:spcBef>
                <a:spcPct val="0"/>
              </a:spcBef>
              <a:spcAft>
                <a:spcPct val="0"/>
              </a:spcAft>
            </a:pPr>
            <a:endParaRPr lang="el-GR" altLang="el-GR">
              <a:solidFill>
                <a:prstClr val="black"/>
              </a:solidFill>
            </a:endParaRPr>
          </a:p>
        </p:txBody>
      </p:sp>
      <p:pic>
        <p:nvPicPr>
          <p:cNvPr id="56323" name="Picture 168" descr="3_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 y="1200150"/>
            <a:ext cx="7848600" cy="482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4" name="4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16</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
        <p:nvSpPr>
          <p:cNvPr id="56325" name="1 - Τίτλος"/>
          <p:cNvSpPr>
            <a:spLocks noGrp="1"/>
          </p:cNvSpPr>
          <p:nvPr>
            <p:ph type="title"/>
          </p:nvPr>
        </p:nvSpPr>
        <p:spPr>
          <a:xfrm>
            <a:off x="457200" y="188913"/>
            <a:ext cx="8229600" cy="633412"/>
          </a:xfrm>
        </p:spPr>
        <p:txBody>
          <a:bodyPr/>
          <a:lstStyle/>
          <a:p>
            <a:r>
              <a:rPr lang="el-GR" altLang="el-GR" sz="4000" b="1" dirty="0" smtClean="0"/>
              <a:t>Θαμμένα ρήγματα </a:t>
            </a:r>
            <a:r>
              <a:rPr lang="el-GR" altLang="el-GR" sz="3200" b="1" dirty="0" smtClean="0"/>
              <a:t>(5)</a:t>
            </a:r>
            <a:endParaRPr lang="el-GR" altLang="el-GR" sz="4000" dirty="0" smtClean="0"/>
          </a:p>
        </p:txBody>
      </p:sp>
    </p:spTree>
    <p:extLst>
      <p:ext uri="{BB962C8B-B14F-4D97-AF65-F5344CB8AC3E}">
        <p14:creationId xmlns:p14="http://schemas.microsoft.com/office/powerpoint/2010/main" xmlns="" val="59990747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6"/>
          <p:cNvSpPr>
            <a:spLocks noGrp="1" noChangeArrowheads="1"/>
          </p:cNvSpPr>
          <p:nvPr>
            <p:ph/>
          </p:nvPr>
        </p:nvSpPr>
        <p:spPr>
          <a:xfrm>
            <a:off x="107504" y="1412875"/>
            <a:ext cx="9036496" cy="5373688"/>
          </a:xfrm>
        </p:spPr>
        <p:txBody>
          <a:bodyPr/>
          <a:lstStyle/>
          <a:p>
            <a:pPr eaLnBrk="1" hangingPunct="1">
              <a:buFont typeface="Arial" charset="0"/>
              <a:buNone/>
            </a:pPr>
            <a:r>
              <a:rPr lang="el-GR" altLang="el-GR" b="1" dirty="0" smtClean="0"/>
              <a:t>Σ</a:t>
            </a:r>
            <a:r>
              <a:rPr lang="el-GR" altLang="el-GR" b="1" i="1" dirty="0" smtClean="0"/>
              <a:t>εισμικά ή τεκτονικά ενεργό</a:t>
            </a:r>
            <a:r>
              <a:rPr lang="el-GR" altLang="el-GR" sz="2400" dirty="0" smtClean="0"/>
              <a:t> </a:t>
            </a:r>
            <a:r>
              <a:rPr lang="el-GR" altLang="el-GR" sz="2800" dirty="0" smtClean="0"/>
              <a:t>κάθε ρήγμα ή δομή που έχει μετατοπίσει την επιφάνεια της Γης </a:t>
            </a:r>
            <a:r>
              <a:rPr lang="el-GR" altLang="el-GR" sz="2800" b="1" dirty="0" smtClean="0"/>
              <a:t>αποδεδειγμένα</a:t>
            </a:r>
            <a:r>
              <a:rPr lang="el-GR" altLang="el-GR" sz="2400" dirty="0" smtClean="0"/>
              <a:t> </a:t>
            </a:r>
            <a:r>
              <a:rPr lang="el-GR" altLang="el-GR" sz="2800" dirty="0" smtClean="0"/>
              <a:t>στη διάρκεια ενός σεισμού.</a:t>
            </a:r>
            <a:endParaRPr lang="el-GR" altLang="el-GR" sz="2400" dirty="0" smtClean="0"/>
          </a:p>
          <a:p>
            <a:pPr eaLnBrk="1" hangingPunct="1">
              <a:buFont typeface="Arial" charset="0"/>
              <a:buNone/>
            </a:pPr>
            <a:r>
              <a:rPr lang="el-GR" altLang="el-GR" sz="2800" dirty="0" smtClean="0"/>
              <a:t> Διακρίνονται: </a:t>
            </a:r>
          </a:p>
          <a:p>
            <a:pPr eaLnBrk="1" hangingPunct="1">
              <a:buFont typeface="Arial" charset="0"/>
              <a:buNone/>
            </a:pPr>
            <a:r>
              <a:rPr lang="el-GR" altLang="el-GR" sz="2800" dirty="0" smtClean="0"/>
              <a:t>α) </a:t>
            </a:r>
            <a:r>
              <a:rPr lang="el-GR" altLang="el-GR" sz="2800" b="1" dirty="0" err="1" smtClean="0"/>
              <a:t>Ολοκαινικά</a:t>
            </a:r>
            <a:r>
              <a:rPr lang="el-GR" altLang="el-GR" sz="2800" b="1" dirty="0" smtClean="0"/>
              <a:t> ρήγματα</a:t>
            </a:r>
            <a:r>
              <a:rPr lang="el-GR" altLang="el-GR" sz="2800" dirty="0" smtClean="0"/>
              <a:t> που σχετίζονται με την εκδήλωση σεισμού μια φορά τα τελευταία 10.000 χρόνια.</a:t>
            </a:r>
          </a:p>
          <a:p>
            <a:pPr eaLnBrk="1" hangingPunct="1">
              <a:buFont typeface="Arial" charset="0"/>
              <a:buNone/>
            </a:pPr>
            <a:r>
              <a:rPr lang="el-GR" altLang="el-GR" sz="2800" dirty="0" smtClean="0"/>
              <a:t>β) </a:t>
            </a:r>
            <a:r>
              <a:rPr lang="el-GR" altLang="el-GR" sz="2800" b="1" dirty="0" smtClean="0"/>
              <a:t>Ύστερης Τεταρτογενούς ηλικίας</a:t>
            </a:r>
            <a:r>
              <a:rPr lang="el-GR" altLang="el-GR" sz="2800" dirty="0" smtClean="0"/>
              <a:t> ρήγματα που σχετίζονται με εκδήλωση σεισμού μια φορά τα τελευταία 130.000 χρόνια. </a:t>
            </a:r>
          </a:p>
          <a:p>
            <a:pPr eaLnBrk="1" hangingPunct="1">
              <a:buFont typeface="Arial" charset="0"/>
              <a:buNone/>
            </a:pPr>
            <a:r>
              <a:rPr lang="el-GR" altLang="el-GR" sz="2800" dirty="0" smtClean="0"/>
              <a:t>γ) </a:t>
            </a:r>
            <a:r>
              <a:rPr lang="el-GR" altLang="el-GR" sz="2800" b="1" dirty="0" smtClean="0"/>
              <a:t>Τεταρτογενούς ηλικίας</a:t>
            </a:r>
            <a:r>
              <a:rPr lang="el-GR" altLang="el-GR" sz="2800" dirty="0" smtClean="0"/>
              <a:t> ρήγματα που σχετίζονται με σεισμό μία φορά στα τελευταία 1.600.000 χρόνια.</a:t>
            </a:r>
          </a:p>
        </p:txBody>
      </p:sp>
      <p:sp>
        <p:nvSpPr>
          <p:cNvPr id="4" name="1 - Τίτλος"/>
          <p:cNvSpPr txBox="1">
            <a:spLocks/>
          </p:cNvSpPr>
          <p:nvPr/>
        </p:nvSpPr>
        <p:spPr bwMode="auto">
          <a:xfrm>
            <a:off x="457200" y="188913"/>
            <a:ext cx="8229600" cy="633412"/>
          </a:xfrm>
          <a:prstGeom prst="rect">
            <a:avLst/>
          </a:prstGeom>
          <a:noFill/>
          <a:ln w="9525">
            <a:noFill/>
            <a:miter lim="800000"/>
            <a:headEnd/>
            <a:tailEnd/>
          </a:ln>
        </p:spPr>
        <p:txBody>
          <a:bodyPr/>
          <a:lstStyle/>
          <a:p>
            <a:pPr marL="342900" indent="-342900" algn="ctr" eaLnBrk="0" fontAlgn="base" hangingPunct="0">
              <a:spcBef>
                <a:spcPct val="20000"/>
              </a:spcBef>
              <a:spcAft>
                <a:spcPct val="0"/>
              </a:spcAft>
              <a:defRPr/>
            </a:pPr>
            <a:r>
              <a:rPr lang="el-GR" sz="4400" b="1" dirty="0">
                <a:solidFill>
                  <a:prstClr val="black"/>
                </a:solidFill>
              </a:rPr>
              <a:t>Διάκριση ρηγμάτων </a:t>
            </a:r>
            <a:r>
              <a:rPr lang="el-GR" sz="3600" b="1" dirty="0">
                <a:solidFill>
                  <a:prstClr val="black"/>
                </a:solidFill>
              </a:rPr>
              <a:t>(1)</a:t>
            </a:r>
            <a:endParaRPr lang="el-GR" sz="4400" b="1" dirty="0">
              <a:solidFill>
                <a:prstClr val="black"/>
              </a:solidFill>
            </a:endParaRPr>
          </a:p>
        </p:txBody>
      </p:sp>
    </p:spTree>
    <p:extLst>
      <p:ext uri="{BB962C8B-B14F-4D97-AF65-F5344CB8AC3E}">
        <p14:creationId xmlns:p14="http://schemas.microsoft.com/office/powerpoint/2010/main" xmlns="" val="280467192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a:xfrm>
            <a:off x="2447925" y="404813"/>
            <a:ext cx="4248150" cy="793750"/>
          </a:xfrm>
        </p:spPr>
        <p:txBody>
          <a:bodyPr/>
          <a:lstStyle/>
          <a:p>
            <a:pPr algn="l" eaLnBrk="1" hangingPunct="1"/>
            <a:r>
              <a:rPr lang="el-GR" altLang="el-GR" b="1" smtClean="0"/>
              <a:t>Χρηματοδότηση</a:t>
            </a:r>
          </a:p>
        </p:txBody>
      </p:sp>
      <p:sp>
        <p:nvSpPr>
          <p:cNvPr id="3" name="Θέση περιεχομένου 2"/>
          <p:cNvSpPr>
            <a:spLocks noGrp="1"/>
          </p:cNvSpPr>
          <p:nvPr>
            <p:ph idx="1"/>
          </p:nvPr>
        </p:nvSpPr>
        <p:spPr>
          <a:xfrm>
            <a:off x="468313" y="1412875"/>
            <a:ext cx="8229600" cy="3600450"/>
          </a:xfrm>
        </p:spPr>
        <p:txBody>
          <a:bodyPr rtlCol="0">
            <a:normAutofit/>
          </a:bodyPr>
          <a:lstStyle/>
          <a:p>
            <a:pPr eaLnBrk="1" fontAlgn="auto" hangingPunct="1">
              <a:spcAft>
                <a:spcPts val="0"/>
              </a:spcAft>
              <a:buFont typeface="Arial" panose="020B0604020202020204" pitchFamily="34" charset="0"/>
              <a:buChar char="•"/>
              <a:defRPr/>
            </a:pPr>
            <a:r>
              <a:rPr lang="el-GR" sz="2400" dirty="0">
                <a:latin typeface="+mj-lt"/>
              </a:rPr>
              <a:t>Το παρόν εκπαιδευτικό υλικό έχει αναπτυχθεί στα πλαίσια του εκπαιδευτικού έργου του διδάσκοντα.</a:t>
            </a:r>
            <a:endParaRPr lang="en-US" sz="2400" dirty="0">
              <a:latin typeface="+mj-lt"/>
            </a:endParaRPr>
          </a:p>
          <a:p>
            <a:pPr eaLnBrk="1" fontAlgn="auto" hangingPunct="1">
              <a:spcAft>
                <a:spcPts val="0"/>
              </a:spcAft>
              <a:buFont typeface="Arial" panose="020B0604020202020204" pitchFamily="34" charset="0"/>
              <a:buChar char="•"/>
              <a:defRPr/>
            </a:pPr>
            <a:r>
              <a:rPr lang="el-GR" sz="2400" dirty="0">
                <a:latin typeface="+mj-lt"/>
              </a:rPr>
              <a:t>Το έργο «</a:t>
            </a:r>
            <a:r>
              <a:rPr lang="el-GR" sz="2400" b="1" dirty="0">
                <a:latin typeface="+mj-lt"/>
              </a:rPr>
              <a:t>Ανοικτά Ακαδημαϊκά Μαθήματα στο Πανεπιστήμιο Πατρών</a:t>
            </a:r>
            <a:r>
              <a:rPr lang="el-GR" sz="2400" dirty="0">
                <a:latin typeface="+mj-lt"/>
              </a:rPr>
              <a:t>» έχει χρηματοδοτήσει μόνο τη αναδιαμόρφωση του εκπαιδευτικού υλικού. </a:t>
            </a:r>
          </a:p>
          <a:p>
            <a:pPr eaLnBrk="1" fontAlgn="auto" hangingPunct="1">
              <a:spcAft>
                <a:spcPts val="0"/>
              </a:spcAft>
              <a:buFont typeface="Arial" panose="020B0604020202020204" pitchFamily="34" charset="0"/>
              <a:buChar char="•"/>
              <a:defRPr/>
            </a:pPr>
            <a:r>
              <a:rPr lang="el-GR" sz="2400" dirty="0">
                <a:latin typeface="+mj-lt"/>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pPr eaLnBrk="1" fontAlgn="auto" hangingPunct="1">
              <a:spcAft>
                <a:spcPts val="0"/>
              </a:spcAft>
              <a:buFont typeface="Arial" panose="020B0604020202020204" pitchFamily="34" charset="0"/>
              <a:buChar char="•"/>
              <a:defRPr/>
            </a:pPr>
            <a:endParaRPr lang="el-GR" dirty="0"/>
          </a:p>
        </p:txBody>
      </p:sp>
      <p:pic>
        <p:nvPicPr>
          <p:cNvPr id="16388" name="Picture 3" descr="Λογότυπο Επιχειρησιακού Προγράμματος Εκπαίδευση και Δια βίου Μάθηση"/>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4938" y="5054600"/>
            <a:ext cx="6480175"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38033224"/>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Θέση περιεχομένου"/>
          <p:cNvSpPr>
            <a:spLocks noGrp="1"/>
          </p:cNvSpPr>
          <p:nvPr>
            <p:ph/>
          </p:nvPr>
        </p:nvSpPr>
        <p:spPr>
          <a:xfrm>
            <a:off x="0" y="1628775"/>
            <a:ext cx="9144000" cy="5113338"/>
          </a:xfrm>
        </p:spPr>
        <p:txBody>
          <a:bodyPr/>
          <a:lstStyle/>
          <a:p>
            <a:pPr eaLnBrk="1" hangingPunct="1"/>
            <a:r>
              <a:rPr lang="el-GR" altLang="el-GR" sz="2800" smtClean="0"/>
              <a:t>Σύμφωνα με αυτή την κατηγοριοποίηση ρήγματα που δεν σχετίζονται με σεισμό στη διάρκεια του Τεταρτογενούς είναι </a:t>
            </a:r>
            <a:r>
              <a:rPr lang="el-GR" altLang="el-GR" sz="2800" b="1" i="1" smtClean="0"/>
              <a:t>μη ενεργά</a:t>
            </a:r>
            <a:r>
              <a:rPr lang="el-GR" altLang="el-GR" sz="2800" smtClean="0"/>
              <a:t>. </a:t>
            </a:r>
          </a:p>
          <a:p>
            <a:pPr eaLnBrk="1" hangingPunct="1"/>
            <a:r>
              <a:rPr lang="el-GR" altLang="el-GR" sz="2800" smtClean="0"/>
              <a:t>Οι κατηγορίες αυτές χαρακτηρίζονται από κάποιο βαθμό </a:t>
            </a:r>
            <a:r>
              <a:rPr lang="el-GR" altLang="el-GR" sz="2800" b="1" i="1" smtClean="0"/>
              <a:t>αυθαίρετου προσδιορισμού </a:t>
            </a:r>
            <a:r>
              <a:rPr lang="el-GR" altLang="el-GR" sz="2800" smtClean="0"/>
              <a:t>τους. Για παράδειγμα ρήγμα στο οποίο δεν είναι γνωστός ιστορικά καταγεγραμμένος σεισμός ή τα στρωματογραφικά στοιχεία σε παλαιοσεισμολογικές εκσκαφές είναι πτωχά τότε δεν είναι δυνατό να υπολογισθεί ο χρόνος ανάμεσα σε δύο σεισμούς και η ταξινόμηση του ρήγματος ως μη ενεργού ή ως ενεργού είναι αυθαίρετη</a:t>
            </a:r>
            <a:r>
              <a:rPr lang="el-GR" altLang="el-GR" smtClean="0"/>
              <a:t>. </a:t>
            </a:r>
          </a:p>
          <a:p>
            <a:endParaRPr lang="el-GR" altLang="el-GR" smtClean="0"/>
          </a:p>
        </p:txBody>
      </p:sp>
      <p:sp>
        <p:nvSpPr>
          <p:cNvPr id="3" name="1 - Τίτλος"/>
          <p:cNvSpPr txBox="1">
            <a:spLocks/>
          </p:cNvSpPr>
          <p:nvPr/>
        </p:nvSpPr>
        <p:spPr bwMode="auto">
          <a:xfrm>
            <a:off x="457200" y="188913"/>
            <a:ext cx="8229600" cy="633412"/>
          </a:xfrm>
          <a:prstGeom prst="rect">
            <a:avLst/>
          </a:prstGeom>
          <a:noFill/>
          <a:ln w="9525">
            <a:noFill/>
            <a:miter lim="800000"/>
            <a:headEnd/>
            <a:tailEnd/>
          </a:ln>
        </p:spPr>
        <p:txBody>
          <a:bodyPr/>
          <a:lstStyle/>
          <a:p>
            <a:pPr marL="342900" indent="-342900" algn="ctr" eaLnBrk="0" fontAlgn="base" hangingPunct="0">
              <a:spcBef>
                <a:spcPct val="20000"/>
              </a:spcBef>
              <a:spcAft>
                <a:spcPct val="0"/>
              </a:spcAft>
              <a:defRPr/>
            </a:pPr>
            <a:r>
              <a:rPr lang="el-GR" sz="4400" b="1" dirty="0">
                <a:solidFill>
                  <a:prstClr val="black"/>
                </a:solidFill>
              </a:rPr>
              <a:t>Διάκριση ρηγμάτων </a:t>
            </a:r>
            <a:r>
              <a:rPr lang="el-GR" sz="3600" b="1" dirty="0">
                <a:solidFill>
                  <a:prstClr val="black"/>
                </a:solidFill>
              </a:rPr>
              <a:t>(2)</a:t>
            </a:r>
            <a:endParaRPr lang="el-GR" sz="4400" b="1" dirty="0">
              <a:solidFill>
                <a:prstClr val="black"/>
              </a:solidFill>
            </a:endParaRPr>
          </a:p>
        </p:txBody>
      </p:sp>
    </p:spTree>
    <p:extLst>
      <p:ext uri="{BB962C8B-B14F-4D97-AF65-F5344CB8AC3E}">
        <p14:creationId xmlns:p14="http://schemas.microsoft.com/office/powerpoint/2010/main" xmlns="" val="3541806821"/>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6"/>
          <p:cNvSpPr txBox="1">
            <a:spLocks noChangeArrowheads="1"/>
          </p:cNvSpPr>
          <p:nvPr/>
        </p:nvSpPr>
        <p:spPr bwMode="auto">
          <a:xfrm>
            <a:off x="0" y="1622405"/>
            <a:ext cx="9143999" cy="5262979"/>
          </a:xfrm>
          <a:prstGeom prst="rect">
            <a:avLst/>
          </a:prstGeom>
          <a:noFill/>
          <a:ln w="9525">
            <a:noFill/>
            <a:miter lim="800000"/>
            <a:headEnd/>
            <a:tailEnd/>
          </a:ln>
        </p:spPr>
        <p:txBody>
          <a:bodyPr wrap="square">
            <a:spAutoFit/>
          </a:bodyPr>
          <a:lstStyle/>
          <a:p>
            <a:pPr marL="457200" indent="-457200" fontAlgn="base">
              <a:spcBef>
                <a:spcPct val="0"/>
              </a:spcBef>
              <a:spcAft>
                <a:spcPct val="0"/>
              </a:spcAft>
              <a:buFont typeface="Arial" pitchFamily="34" charset="0"/>
              <a:buChar char="•"/>
              <a:defRPr/>
            </a:pPr>
            <a:r>
              <a:rPr lang="el-GR" sz="2800" dirty="0">
                <a:solidFill>
                  <a:prstClr val="black"/>
                </a:solidFill>
              </a:rPr>
              <a:t>Οι σεισμοί αποτελούν ένα φυσικό φαινόμενο για το οποίο, ο προσδιορισμός των επιπτώσεων είναι αναγκαίος για κάθε κοινωνία που έχει προβλήματα από συχνή ή λιγότερο συχνή εκδήλωση σεισμών. </a:t>
            </a:r>
          </a:p>
          <a:p>
            <a:pPr marL="457200" indent="-457200" fontAlgn="base">
              <a:spcBef>
                <a:spcPct val="0"/>
              </a:spcBef>
              <a:spcAft>
                <a:spcPct val="0"/>
              </a:spcAft>
              <a:buFont typeface="Arial" pitchFamily="34" charset="0"/>
              <a:buChar char="•"/>
              <a:defRPr/>
            </a:pPr>
            <a:r>
              <a:rPr lang="el-GR" sz="2800" dirty="0">
                <a:solidFill>
                  <a:prstClr val="black"/>
                </a:solidFill>
              </a:rPr>
              <a:t>Οι γεωλογικές έρευνες για την ανεύρεση ενεργών ρηγμάτων έχουν στόχο να βοηθήσουν στην οργάνωση και την ορθολογιστική ανάπτυξη περιοχών με έντονη σεισμικότητα. </a:t>
            </a:r>
          </a:p>
          <a:p>
            <a:pPr marL="457200" indent="-457200" fontAlgn="base">
              <a:spcBef>
                <a:spcPct val="0"/>
              </a:spcBef>
              <a:spcAft>
                <a:spcPct val="0"/>
              </a:spcAft>
              <a:buFont typeface="Arial" pitchFamily="34" charset="0"/>
              <a:buChar char="•"/>
              <a:defRPr/>
            </a:pPr>
            <a:r>
              <a:rPr lang="el-GR" sz="2800" dirty="0">
                <a:solidFill>
                  <a:prstClr val="black"/>
                </a:solidFill>
              </a:rPr>
              <a:t>Οι σεισμοί έχουν χρονική διάρκεια η οποία είναι μεν μικρή οι συνέπειες τους όμως είναι τεράστιες και απαλείφονται μετά την πάροδο μεγάλου χρονικού διαστήματος. </a:t>
            </a:r>
          </a:p>
        </p:txBody>
      </p:sp>
      <p:sp>
        <p:nvSpPr>
          <p:cNvPr id="49155" name="Text Box 7"/>
          <p:cNvSpPr txBox="1">
            <a:spLocks noChangeArrowheads="1"/>
          </p:cNvSpPr>
          <p:nvPr/>
        </p:nvSpPr>
        <p:spPr bwMode="auto">
          <a:xfrm>
            <a:off x="0" y="115888"/>
            <a:ext cx="9144000" cy="1323975"/>
          </a:xfrm>
          <a:prstGeom prst="rect">
            <a:avLst/>
          </a:prstGeom>
          <a:noFill/>
          <a:ln w="9525">
            <a:noFill/>
            <a:miter lim="800000"/>
            <a:headEnd/>
            <a:tailEnd/>
          </a:ln>
        </p:spPr>
        <p:txBody>
          <a:bodyPr>
            <a:spAutoFit/>
          </a:bodyPr>
          <a:lstStyle/>
          <a:p>
            <a:pPr algn="ctr" fontAlgn="base">
              <a:spcBef>
                <a:spcPct val="50000"/>
              </a:spcBef>
              <a:spcAft>
                <a:spcPct val="0"/>
              </a:spcAft>
              <a:defRPr/>
            </a:pPr>
            <a:r>
              <a:rPr lang="el-GR" sz="4000" b="1" dirty="0">
                <a:solidFill>
                  <a:prstClr val="black"/>
                </a:solidFill>
              </a:rPr>
              <a:t>Η ιδιαιτερότητα της γεωλογίας των σεισμών </a:t>
            </a:r>
            <a:r>
              <a:rPr lang="el-GR" sz="3200" b="1" dirty="0">
                <a:solidFill>
                  <a:prstClr val="black"/>
                </a:solidFill>
              </a:rPr>
              <a:t>(1)</a:t>
            </a:r>
            <a:endParaRPr lang="el-GR" sz="4000" b="1" dirty="0">
              <a:solidFill>
                <a:prstClr val="black"/>
              </a:solidFill>
            </a:endParaRPr>
          </a:p>
        </p:txBody>
      </p:sp>
    </p:spTree>
    <p:extLst>
      <p:ext uri="{BB962C8B-B14F-4D97-AF65-F5344CB8AC3E}">
        <p14:creationId xmlns:p14="http://schemas.microsoft.com/office/powerpoint/2010/main" xmlns="" val="18006216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8" descr="3_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2988" y="1593850"/>
            <a:ext cx="7200900" cy="464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7"/>
          <p:cNvSpPr txBox="1">
            <a:spLocks noChangeArrowheads="1"/>
          </p:cNvSpPr>
          <p:nvPr/>
        </p:nvSpPr>
        <p:spPr bwMode="auto">
          <a:xfrm>
            <a:off x="0" y="44450"/>
            <a:ext cx="9144000" cy="1323975"/>
          </a:xfrm>
          <a:prstGeom prst="rect">
            <a:avLst/>
          </a:prstGeom>
          <a:noFill/>
          <a:ln w="9525">
            <a:noFill/>
            <a:miter lim="800000"/>
            <a:headEnd/>
            <a:tailEnd/>
          </a:ln>
        </p:spPr>
        <p:txBody>
          <a:bodyPr>
            <a:spAutoFit/>
          </a:bodyPr>
          <a:lstStyle/>
          <a:p>
            <a:pPr algn="ctr" fontAlgn="base">
              <a:spcBef>
                <a:spcPct val="50000"/>
              </a:spcBef>
              <a:spcAft>
                <a:spcPct val="0"/>
              </a:spcAft>
              <a:defRPr/>
            </a:pPr>
            <a:r>
              <a:rPr lang="el-GR" sz="4000" b="1" dirty="0">
                <a:solidFill>
                  <a:prstClr val="black"/>
                </a:solidFill>
              </a:rPr>
              <a:t>Η ιδιαιτερότητα της γεωλογίας των σεισμών </a:t>
            </a:r>
            <a:r>
              <a:rPr lang="el-GR" sz="3200" b="1" dirty="0">
                <a:solidFill>
                  <a:prstClr val="black"/>
                </a:solidFill>
              </a:rPr>
              <a:t>(2)</a:t>
            </a:r>
            <a:endParaRPr lang="el-GR" sz="4000" b="1" dirty="0">
              <a:solidFill>
                <a:prstClr val="black"/>
              </a:solidFill>
            </a:endParaRPr>
          </a:p>
        </p:txBody>
      </p:sp>
      <p:sp>
        <p:nvSpPr>
          <p:cNvPr id="60420" name="3 - TextBox"/>
          <p:cNvSpPr txBox="1">
            <a:spLocks noChangeArrowheads="1"/>
          </p:cNvSpPr>
          <p:nvPr/>
        </p:nvSpPr>
        <p:spPr bwMode="auto">
          <a:xfrm>
            <a:off x="3903663" y="6340475"/>
            <a:ext cx="1336675"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17</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311924661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2"/>
          <p:cNvSpPr txBox="1">
            <a:spLocks noChangeArrowheads="1"/>
          </p:cNvSpPr>
          <p:nvPr/>
        </p:nvSpPr>
        <p:spPr bwMode="auto">
          <a:xfrm>
            <a:off x="0" y="1628775"/>
            <a:ext cx="9036050" cy="5754688"/>
          </a:xfrm>
          <a:prstGeom prst="rect">
            <a:avLst/>
          </a:prstGeom>
          <a:noFill/>
          <a:ln w="9525">
            <a:noFill/>
            <a:miter lim="800000"/>
            <a:headEnd/>
            <a:tailEnd/>
          </a:ln>
        </p:spPr>
        <p:txBody>
          <a:bodyPr>
            <a:spAutoFit/>
          </a:bodyPr>
          <a:lstStyle/>
          <a:p>
            <a:pPr marL="514350" indent="-514350" fontAlgn="base">
              <a:spcBef>
                <a:spcPct val="0"/>
              </a:spcBef>
              <a:spcAft>
                <a:spcPct val="0"/>
              </a:spcAft>
              <a:buFont typeface="Arial" pitchFamily="34" charset="0"/>
              <a:buChar char="•"/>
              <a:defRPr/>
            </a:pPr>
            <a:r>
              <a:rPr lang="el-GR" sz="2800" dirty="0">
                <a:solidFill>
                  <a:prstClr val="black"/>
                </a:solidFill>
              </a:rPr>
              <a:t>Η γεωλογία σεισμών πέραν των ορίων των μεθόδων ανάλυσης υπόκειται και σε αντικειμενικές δυσκολίες π.χ. θαμμένο ρήγμα. Ανάλογα με το βάθος στο οποίο σταματά το ρήγμα ποικίλει και η δυνατότητα εφαρμογής μεθόδων επιφανειακής γεωλογίας για προσδιορισμό ρυθμού ολίσθησης, μεγέθους αναμενόμενου σεισμού και χρόνου επανάληψης κλπ. </a:t>
            </a:r>
          </a:p>
          <a:p>
            <a:pPr marL="514350" indent="-514350" fontAlgn="base">
              <a:spcBef>
                <a:spcPct val="0"/>
              </a:spcBef>
              <a:spcAft>
                <a:spcPct val="0"/>
              </a:spcAft>
              <a:defRPr/>
            </a:pPr>
            <a:endParaRPr lang="el-GR" sz="2000" dirty="0">
              <a:solidFill>
                <a:prstClr val="black"/>
              </a:solidFill>
            </a:endParaRPr>
          </a:p>
          <a:p>
            <a:pPr marL="514350" indent="-514350" fontAlgn="base">
              <a:spcBef>
                <a:spcPct val="0"/>
              </a:spcBef>
              <a:spcAft>
                <a:spcPct val="0"/>
              </a:spcAft>
              <a:buFont typeface="Arial" pitchFamily="34" charset="0"/>
              <a:buChar char="•"/>
              <a:defRPr/>
            </a:pPr>
            <a:r>
              <a:rPr lang="el-GR" sz="2800" dirty="0">
                <a:solidFill>
                  <a:prstClr val="black"/>
                </a:solidFill>
              </a:rPr>
              <a:t>Η εγγενής δυσκολία των γεωλογικών μεθόδων περιορίζει την πρόταση λύσεων σε τεχνολογικές εφαρμογές ή επιμηκύνει το χρόνο για διερεύνηση ενεργών δομών.  Προκαλεί Διχογνωμίες επιστημόνων.</a:t>
            </a:r>
          </a:p>
          <a:p>
            <a:pPr fontAlgn="base">
              <a:spcBef>
                <a:spcPct val="0"/>
              </a:spcBef>
              <a:spcAft>
                <a:spcPct val="0"/>
              </a:spcAft>
              <a:defRPr/>
            </a:pPr>
            <a:endParaRPr lang="el-GR" sz="2000" dirty="0">
              <a:solidFill>
                <a:prstClr val="black"/>
              </a:solidFill>
              <a:latin typeface="Times New Roman" pitchFamily="18" charset="0"/>
            </a:endParaRPr>
          </a:p>
          <a:p>
            <a:pPr fontAlgn="base">
              <a:spcBef>
                <a:spcPct val="0"/>
              </a:spcBef>
              <a:spcAft>
                <a:spcPct val="0"/>
              </a:spcAft>
              <a:defRPr/>
            </a:pPr>
            <a:endParaRPr lang="el-GR" sz="2000" dirty="0">
              <a:solidFill>
                <a:prstClr val="black"/>
              </a:solidFill>
              <a:latin typeface="Times New Roman" pitchFamily="18" charset="0"/>
            </a:endParaRPr>
          </a:p>
        </p:txBody>
      </p:sp>
      <p:sp>
        <p:nvSpPr>
          <p:cNvPr id="3" name="Text Box 7"/>
          <p:cNvSpPr txBox="1">
            <a:spLocks noChangeArrowheads="1"/>
          </p:cNvSpPr>
          <p:nvPr/>
        </p:nvSpPr>
        <p:spPr bwMode="auto">
          <a:xfrm>
            <a:off x="0" y="44450"/>
            <a:ext cx="9144000" cy="1323975"/>
          </a:xfrm>
          <a:prstGeom prst="rect">
            <a:avLst/>
          </a:prstGeom>
          <a:noFill/>
          <a:ln w="9525">
            <a:noFill/>
            <a:miter lim="800000"/>
            <a:headEnd/>
            <a:tailEnd/>
          </a:ln>
        </p:spPr>
        <p:txBody>
          <a:bodyPr>
            <a:spAutoFit/>
          </a:bodyPr>
          <a:lstStyle/>
          <a:p>
            <a:pPr algn="ctr" fontAlgn="base">
              <a:spcBef>
                <a:spcPct val="50000"/>
              </a:spcBef>
              <a:spcAft>
                <a:spcPct val="0"/>
              </a:spcAft>
              <a:defRPr/>
            </a:pPr>
            <a:r>
              <a:rPr lang="el-GR" sz="4000" b="1" dirty="0">
                <a:solidFill>
                  <a:prstClr val="black"/>
                </a:solidFill>
              </a:rPr>
              <a:t>Η ιδιαιτερότητα της γεωλογίας των σεισμών </a:t>
            </a:r>
            <a:r>
              <a:rPr lang="el-GR" sz="3200" b="1" dirty="0">
                <a:solidFill>
                  <a:prstClr val="black"/>
                </a:solidFill>
              </a:rPr>
              <a:t>(3)</a:t>
            </a:r>
            <a:endParaRPr lang="el-GR" sz="4000" b="1" dirty="0">
              <a:solidFill>
                <a:prstClr val="black"/>
              </a:solidFill>
            </a:endParaRPr>
          </a:p>
        </p:txBody>
      </p:sp>
    </p:spTree>
    <p:extLst>
      <p:ext uri="{BB962C8B-B14F-4D97-AF65-F5344CB8AC3E}">
        <p14:creationId xmlns:p14="http://schemas.microsoft.com/office/powerpoint/2010/main" xmlns="" val="170323900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79388" y="1906588"/>
            <a:ext cx="8785225" cy="3970337"/>
          </a:xfrm>
          <a:prstGeom prst="rect">
            <a:avLst/>
          </a:prstGeom>
        </p:spPr>
        <p:txBody>
          <a:bodyPr>
            <a:spAutoFit/>
          </a:bodyPr>
          <a:lstStyle/>
          <a:p>
            <a:pPr fontAlgn="base">
              <a:spcBef>
                <a:spcPct val="0"/>
              </a:spcBef>
              <a:spcAft>
                <a:spcPct val="0"/>
              </a:spcAft>
              <a:defRPr/>
            </a:pPr>
            <a:r>
              <a:rPr lang="el-GR" sz="2800" dirty="0">
                <a:solidFill>
                  <a:prstClr val="black"/>
                </a:solidFill>
              </a:rPr>
              <a:t>Τρεις λόγοι καθιστούν τις μελέτες της γεωλογίας των σεισμών δύσκολες: </a:t>
            </a:r>
          </a:p>
          <a:p>
            <a:pPr fontAlgn="base">
              <a:spcBef>
                <a:spcPct val="0"/>
              </a:spcBef>
              <a:spcAft>
                <a:spcPct val="0"/>
              </a:spcAft>
              <a:defRPr/>
            </a:pPr>
            <a:endParaRPr lang="el-GR" sz="2400" dirty="0">
              <a:solidFill>
                <a:prstClr val="black"/>
              </a:solidFill>
            </a:endParaRPr>
          </a:p>
          <a:p>
            <a:pPr marL="514350" indent="-514350" fontAlgn="base">
              <a:spcBef>
                <a:spcPct val="0"/>
              </a:spcBef>
              <a:spcAft>
                <a:spcPct val="0"/>
              </a:spcAft>
              <a:buFont typeface="+mj-lt"/>
              <a:buAutoNum type="arabicPeriod"/>
              <a:defRPr/>
            </a:pPr>
            <a:r>
              <a:rPr lang="el-GR" sz="2800" dirty="0">
                <a:solidFill>
                  <a:prstClr val="black"/>
                </a:solidFill>
              </a:rPr>
              <a:t>Ο σεισμός είναι ένα σύνθετο φυσικό φαινόμενο</a:t>
            </a:r>
          </a:p>
          <a:p>
            <a:pPr marL="514350" indent="-514350" fontAlgn="base">
              <a:spcBef>
                <a:spcPct val="0"/>
              </a:spcBef>
              <a:spcAft>
                <a:spcPct val="0"/>
              </a:spcAft>
              <a:buFont typeface="+mj-lt"/>
              <a:buAutoNum type="arabicPeriod"/>
              <a:defRPr/>
            </a:pPr>
            <a:r>
              <a:rPr lang="el-GR" sz="2800" dirty="0">
                <a:solidFill>
                  <a:prstClr val="black"/>
                </a:solidFill>
              </a:rPr>
              <a:t>Η μελέτη της παραμόρφωσης και η συλλογή στοιχείων πρέπει να γίνεται αμέσως μετά την εκδήλωση τους. </a:t>
            </a:r>
          </a:p>
          <a:p>
            <a:pPr marL="514350" indent="-514350" fontAlgn="base">
              <a:spcBef>
                <a:spcPct val="0"/>
              </a:spcBef>
              <a:spcAft>
                <a:spcPct val="0"/>
              </a:spcAft>
              <a:buFont typeface="+mj-lt"/>
              <a:buAutoNum type="arabicPeriod"/>
              <a:defRPr/>
            </a:pPr>
            <a:r>
              <a:rPr lang="el-GR" sz="2800" dirty="0">
                <a:solidFill>
                  <a:prstClr val="black"/>
                </a:solidFill>
              </a:rPr>
              <a:t>Το βάθος εκδήλωσης των σεισμών είναι μεγάλο ενώ το επίπεδο παρατήρησης δεν ξεπερνά τα πρώτα χιλιόμετρα του ανώτερου φλοιού.</a:t>
            </a:r>
          </a:p>
        </p:txBody>
      </p:sp>
      <p:sp>
        <p:nvSpPr>
          <p:cNvPr id="5" name="Text Box 7"/>
          <p:cNvSpPr txBox="1">
            <a:spLocks noChangeArrowheads="1"/>
          </p:cNvSpPr>
          <p:nvPr/>
        </p:nvSpPr>
        <p:spPr bwMode="auto">
          <a:xfrm>
            <a:off x="0" y="88900"/>
            <a:ext cx="9144000" cy="1323975"/>
          </a:xfrm>
          <a:prstGeom prst="rect">
            <a:avLst/>
          </a:prstGeom>
          <a:noFill/>
          <a:ln w="9525">
            <a:noFill/>
            <a:miter lim="800000"/>
            <a:headEnd/>
            <a:tailEnd/>
          </a:ln>
        </p:spPr>
        <p:txBody>
          <a:bodyPr>
            <a:spAutoFit/>
          </a:bodyPr>
          <a:lstStyle/>
          <a:p>
            <a:pPr algn="ctr" fontAlgn="base">
              <a:spcBef>
                <a:spcPct val="50000"/>
              </a:spcBef>
              <a:spcAft>
                <a:spcPct val="0"/>
              </a:spcAft>
              <a:defRPr/>
            </a:pPr>
            <a:r>
              <a:rPr lang="el-GR" sz="4000" b="1" dirty="0">
                <a:solidFill>
                  <a:prstClr val="black"/>
                </a:solidFill>
              </a:rPr>
              <a:t>Η ιδιαιτερότητα της γεωλογίας των σεισμών </a:t>
            </a:r>
            <a:r>
              <a:rPr lang="el-GR" sz="3200" b="1" dirty="0">
                <a:solidFill>
                  <a:prstClr val="black"/>
                </a:solidFill>
              </a:rPr>
              <a:t>(4)</a:t>
            </a:r>
            <a:endParaRPr lang="el-GR" sz="4000" b="1" dirty="0">
              <a:solidFill>
                <a:prstClr val="black"/>
              </a:solidFill>
            </a:endParaRPr>
          </a:p>
        </p:txBody>
      </p:sp>
    </p:spTree>
    <p:extLst>
      <p:ext uri="{BB962C8B-B14F-4D97-AF65-F5344CB8AC3E}">
        <p14:creationId xmlns:p14="http://schemas.microsoft.com/office/powerpoint/2010/main" xmlns="" val="97095464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8" descr="Large confetti"/>
          <p:cNvSpPr>
            <a:spLocks noGrp="1" noChangeArrowheads="1"/>
          </p:cNvSpPr>
          <p:nvPr>
            <p:ph type="title"/>
          </p:nvPr>
        </p:nvSpPr>
        <p:spPr>
          <a:xfrm>
            <a:off x="0" y="115888"/>
            <a:ext cx="9144000" cy="768350"/>
          </a:xfrm>
        </p:spPr>
        <p:txBody>
          <a:bodyPr/>
          <a:lstStyle/>
          <a:p>
            <a:pPr eaLnBrk="1" hangingPunct="1"/>
            <a:r>
              <a:rPr lang="el-GR" altLang="el-GR" sz="4000" b="1" smtClean="0"/>
              <a:t>Ο σεισμός ως σύνθετο φυσικό φαινόμενο</a:t>
            </a:r>
          </a:p>
        </p:txBody>
      </p:sp>
      <p:sp>
        <p:nvSpPr>
          <p:cNvPr id="25603" name="Text Box 13"/>
          <p:cNvSpPr txBox="1">
            <a:spLocks noChangeArrowheads="1"/>
          </p:cNvSpPr>
          <p:nvPr/>
        </p:nvSpPr>
        <p:spPr bwMode="auto">
          <a:xfrm>
            <a:off x="0" y="1196975"/>
            <a:ext cx="9144000" cy="6000750"/>
          </a:xfrm>
          <a:prstGeom prst="rect">
            <a:avLst/>
          </a:prstGeom>
          <a:noFill/>
          <a:ln w="9525">
            <a:noFill/>
            <a:miter lim="800000"/>
            <a:headEnd/>
            <a:tailEnd/>
          </a:ln>
        </p:spPr>
        <p:txBody>
          <a:bodyPr>
            <a:spAutoFit/>
          </a:bodyPr>
          <a:lstStyle/>
          <a:p>
            <a:pPr marL="457200" indent="-457200" fontAlgn="base">
              <a:spcBef>
                <a:spcPct val="0"/>
              </a:spcBef>
              <a:spcAft>
                <a:spcPct val="0"/>
              </a:spcAft>
              <a:buFont typeface="Arial" pitchFamily="34" charset="0"/>
              <a:buChar char="•"/>
              <a:defRPr/>
            </a:pPr>
            <a:r>
              <a:rPr lang="el-GR" sz="2800" dirty="0">
                <a:solidFill>
                  <a:prstClr val="black"/>
                </a:solidFill>
              </a:rPr>
              <a:t>Η ανάλυση σεισμών απαιτείται μεγάλο εύρος μεθοδολογιών (ο σεισμός προκαλεί σειρά φυσικών και χημικών μεταβολών στο φλοιό της Γης). </a:t>
            </a:r>
          </a:p>
          <a:p>
            <a:pPr marL="514350" indent="-514350" fontAlgn="base">
              <a:spcBef>
                <a:spcPct val="0"/>
              </a:spcBef>
              <a:spcAft>
                <a:spcPct val="0"/>
              </a:spcAft>
              <a:buFont typeface="Arial" pitchFamily="34" charset="0"/>
              <a:buChar char="•"/>
              <a:defRPr/>
            </a:pPr>
            <a:r>
              <a:rPr lang="el-GR" sz="2800" dirty="0">
                <a:solidFill>
                  <a:prstClr val="black"/>
                </a:solidFill>
              </a:rPr>
              <a:t>Η εκδήλωση σειράς φαινομένων όπως διαρρήξεις, κατολισθήσεις, αλλαγές στην παροχή ή τη χημική σύσταση του νερού πηγών και </a:t>
            </a:r>
            <a:r>
              <a:rPr lang="el-GR" sz="2800" dirty="0" err="1">
                <a:solidFill>
                  <a:prstClr val="black"/>
                </a:solidFill>
              </a:rPr>
              <a:t>υδρογεωτρήσεων</a:t>
            </a:r>
            <a:r>
              <a:rPr lang="el-GR" sz="2800" dirty="0">
                <a:solidFill>
                  <a:prstClr val="black"/>
                </a:solidFill>
              </a:rPr>
              <a:t>, ρευστοποιήσεις κλπ. </a:t>
            </a:r>
          </a:p>
          <a:p>
            <a:pPr marL="514350" indent="-514350" fontAlgn="base">
              <a:spcBef>
                <a:spcPct val="0"/>
              </a:spcBef>
              <a:spcAft>
                <a:spcPct val="0"/>
              </a:spcAft>
              <a:buFont typeface="Arial" pitchFamily="34" charset="0"/>
              <a:buChar char="•"/>
              <a:defRPr/>
            </a:pPr>
            <a:r>
              <a:rPr lang="el-GR" sz="2800" dirty="0">
                <a:solidFill>
                  <a:prstClr val="black"/>
                </a:solidFill>
              </a:rPr>
              <a:t>Σύνθετες Μελέτες για την περιγραφή της </a:t>
            </a:r>
            <a:r>
              <a:rPr lang="el-GR" sz="2800" dirty="0" err="1">
                <a:solidFill>
                  <a:prstClr val="black"/>
                </a:solidFill>
              </a:rPr>
              <a:t>σεισμοτεκτονικής</a:t>
            </a:r>
            <a:r>
              <a:rPr lang="el-GR" sz="2800" dirty="0">
                <a:solidFill>
                  <a:prstClr val="black"/>
                </a:solidFill>
              </a:rPr>
              <a:t> μιας περιοχής, και την εκτίμηση της τρωτότητας των κατασκευών στη διάρκεια των σεισμών. </a:t>
            </a:r>
          </a:p>
          <a:p>
            <a:pPr marL="514350" indent="-514350" fontAlgn="base">
              <a:spcBef>
                <a:spcPct val="0"/>
              </a:spcBef>
              <a:spcAft>
                <a:spcPct val="0"/>
              </a:spcAft>
              <a:buFont typeface="Arial" pitchFamily="34" charset="0"/>
              <a:buChar char="•"/>
              <a:defRPr/>
            </a:pPr>
            <a:r>
              <a:rPr lang="el-GR" sz="2800" dirty="0">
                <a:solidFill>
                  <a:prstClr val="black"/>
                </a:solidFill>
              </a:rPr>
              <a:t>Σημαντική και η ανάλυση των τεκτονικών δομών, της σεισμικής ακολουθίας ή ανάλυση ενεργών λεκανών ιζηματογένεσης, στρωματογραφίας κλπ.</a:t>
            </a:r>
            <a:endParaRPr lang="el-GR" sz="2400" b="1" i="1" dirty="0">
              <a:solidFill>
                <a:prstClr val="black"/>
              </a:solidFill>
            </a:endParaRPr>
          </a:p>
          <a:p>
            <a:pPr fontAlgn="base">
              <a:spcBef>
                <a:spcPct val="0"/>
              </a:spcBef>
              <a:spcAft>
                <a:spcPct val="0"/>
              </a:spcAft>
              <a:defRPr/>
            </a:pPr>
            <a:endParaRPr lang="el-GR" sz="2000" dirty="0">
              <a:solidFill>
                <a:prstClr val="black"/>
              </a:solidFill>
              <a:latin typeface="Times New Roman" pitchFamily="18" charset="0"/>
            </a:endParaRPr>
          </a:p>
        </p:txBody>
      </p:sp>
    </p:spTree>
    <p:extLst>
      <p:ext uri="{BB962C8B-B14F-4D97-AF65-F5344CB8AC3E}">
        <p14:creationId xmlns:p14="http://schemas.microsoft.com/office/powerpoint/2010/main" xmlns="" val="325266537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descr="Large confetti"/>
          <p:cNvSpPr>
            <a:spLocks noGrp="1" noChangeArrowheads="1"/>
          </p:cNvSpPr>
          <p:nvPr>
            <p:ph type="title"/>
          </p:nvPr>
        </p:nvSpPr>
        <p:spPr>
          <a:xfrm>
            <a:off x="0" y="188913"/>
            <a:ext cx="9144000" cy="1143000"/>
          </a:xfrm>
        </p:spPr>
        <p:txBody>
          <a:bodyPr/>
          <a:lstStyle/>
          <a:p>
            <a:pPr eaLnBrk="1" hangingPunct="1"/>
            <a:r>
              <a:rPr lang="el-GR" altLang="el-GR" sz="4000" b="1" smtClean="0"/>
              <a:t>Η εφήμερη φύση των στοιχείων του σεισμού</a:t>
            </a:r>
          </a:p>
        </p:txBody>
      </p:sp>
      <p:sp>
        <p:nvSpPr>
          <p:cNvPr id="64515" name="Rectangle 3"/>
          <p:cNvSpPr>
            <a:spLocks noGrp="1" noChangeArrowheads="1"/>
          </p:cNvSpPr>
          <p:nvPr>
            <p:ph idx="1"/>
          </p:nvPr>
        </p:nvSpPr>
        <p:spPr>
          <a:xfrm>
            <a:off x="107950" y="1628775"/>
            <a:ext cx="8928100" cy="5157788"/>
          </a:xfrm>
        </p:spPr>
        <p:txBody>
          <a:bodyPr/>
          <a:lstStyle/>
          <a:p>
            <a:pPr eaLnBrk="1" hangingPunct="1">
              <a:lnSpc>
                <a:spcPct val="80000"/>
              </a:lnSpc>
            </a:pPr>
            <a:r>
              <a:rPr lang="el-GR" altLang="el-GR" sz="2800" dirty="0" smtClean="0"/>
              <a:t>Η πλειονότητα των επιπτώσεων των σεισμών στο έδαφος παραμένουν ορατές ή αναγνωρίσιμες για μικρό χρονικό διάστημα και καταστρέφονται πολύ γρήγορα. </a:t>
            </a:r>
          </a:p>
          <a:p>
            <a:pPr eaLnBrk="1" hangingPunct="1">
              <a:lnSpc>
                <a:spcPct val="80000"/>
              </a:lnSpc>
              <a:buFontTx/>
              <a:buNone/>
            </a:pPr>
            <a:endParaRPr lang="el-GR" altLang="el-GR" sz="1800" dirty="0" smtClean="0"/>
          </a:p>
          <a:p>
            <a:pPr eaLnBrk="1" hangingPunct="1">
              <a:lnSpc>
                <a:spcPct val="80000"/>
              </a:lnSpc>
            </a:pPr>
            <a:r>
              <a:rPr lang="el-GR" altLang="el-GR" sz="2800" dirty="0" smtClean="0"/>
              <a:t>Η καταστροφή των στοιχείων προέρχεται από φυσικές διαδικασίες ή ανθρωπογενείς παρεμβάσεις. Παραδείγματα φυσικών παραγόντων που καταστρέφουν στοιχεία που δημιουργούνται από τους σεισμούς είναι η βροχή, ο άνεμος ή ο κυματισμός σε περιοχές όπου οι δομές είναι κοντά στη θάλασσα. </a:t>
            </a:r>
          </a:p>
          <a:p>
            <a:pPr eaLnBrk="1" hangingPunct="1">
              <a:lnSpc>
                <a:spcPct val="80000"/>
              </a:lnSpc>
            </a:pPr>
            <a:r>
              <a:rPr lang="el-GR" altLang="el-GR" sz="2800" dirty="0" smtClean="0"/>
              <a:t>Στις ανθρωπογενείς παρεμβάσεις περιλαμβάνονται οι εργασίες επιδιόρθωσης των οδικών δικτύων ή οι καλλιεργητικές δραστηριότητες. </a:t>
            </a:r>
          </a:p>
          <a:p>
            <a:pPr eaLnBrk="1" hangingPunct="1">
              <a:lnSpc>
                <a:spcPct val="80000"/>
              </a:lnSpc>
            </a:pPr>
            <a:r>
              <a:rPr lang="el-GR" altLang="el-GR" sz="2800" dirty="0" smtClean="0"/>
              <a:t>Ρευστοποιήσεις</a:t>
            </a:r>
          </a:p>
        </p:txBody>
      </p:sp>
    </p:spTree>
    <p:extLst>
      <p:ext uri="{BB962C8B-B14F-4D97-AF65-F5344CB8AC3E}">
        <p14:creationId xmlns:p14="http://schemas.microsoft.com/office/powerpoint/2010/main" xmlns="" val="1107555644"/>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Τίτλος"/>
          <p:cNvSpPr>
            <a:spLocks noGrp="1"/>
          </p:cNvSpPr>
          <p:nvPr>
            <p:ph type="title"/>
          </p:nvPr>
        </p:nvSpPr>
        <p:spPr>
          <a:xfrm>
            <a:off x="457200" y="260350"/>
            <a:ext cx="8229600" cy="561975"/>
          </a:xfrm>
        </p:spPr>
        <p:txBody>
          <a:bodyPr/>
          <a:lstStyle/>
          <a:p>
            <a:r>
              <a:rPr lang="el-GR" altLang="el-GR" sz="3600" b="1" smtClean="0"/>
              <a:t>Παραδείγματα </a:t>
            </a:r>
            <a:r>
              <a:rPr lang="el-GR" altLang="el-GR" sz="2800" b="1" smtClean="0"/>
              <a:t>(1)</a:t>
            </a:r>
            <a:endParaRPr lang="el-GR" altLang="el-GR" sz="3600" b="1" smtClean="0"/>
          </a:p>
        </p:txBody>
      </p:sp>
      <p:pic>
        <p:nvPicPr>
          <p:cNvPr id="65539" name="Picture 4" descr="3_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6625" y="1196975"/>
            <a:ext cx="7270750" cy="489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4 - TextBox"/>
          <p:cNvSpPr txBox="1">
            <a:spLocks noChangeArrowheads="1"/>
          </p:cNvSpPr>
          <p:nvPr/>
        </p:nvSpPr>
        <p:spPr bwMode="auto">
          <a:xfrm>
            <a:off x="3903663" y="6340475"/>
            <a:ext cx="1336675"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18</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3089459279"/>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σάρωση00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0500" y="1052513"/>
            <a:ext cx="3683000" cy="518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1 - Τίτλος"/>
          <p:cNvSpPr>
            <a:spLocks noGrp="1"/>
          </p:cNvSpPr>
          <p:nvPr>
            <p:ph type="title"/>
          </p:nvPr>
        </p:nvSpPr>
        <p:spPr>
          <a:xfrm>
            <a:off x="457200" y="260350"/>
            <a:ext cx="8229600" cy="561975"/>
          </a:xfrm>
        </p:spPr>
        <p:txBody>
          <a:bodyPr/>
          <a:lstStyle/>
          <a:p>
            <a:r>
              <a:rPr lang="el-GR" altLang="el-GR" sz="3600" b="1" smtClean="0"/>
              <a:t>Παραδείγματα </a:t>
            </a:r>
            <a:r>
              <a:rPr lang="el-GR" altLang="el-GR" sz="2800" b="1" smtClean="0"/>
              <a:t>(2)</a:t>
            </a:r>
            <a:endParaRPr lang="el-GR" altLang="el-GR" sz="3600" b="1" smtClean="0"/>
          </a:p>
        </p:txBody>
      </p:sp>
      <p:sp>
        <p:nvSpPr>
          <p:cNvPr id="66564" name="5 - TextBox"/>
          <p:cNvSpPr txBox="1">
            <a:spLocks noChangeArrowheads="1"/>
          </p:cNvSpPr>
          <p:nvPr/>
        </p:nvSpPr>
        <p:spPr bwMode="auto">
          <a:xfrm>
            <a:off x="3903663" y="6381750"/>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19</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419280315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σάρωση00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450" y="1184275"/>
            <a:ext cx="6769100" cy="498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1 - Τίτλος"/>
          <p:cNvSpPr>
            <a:spLocks noGrp="1"/>
          </p:cNvSpPr>
          <p:nvPr>
            <p:ph type="title"/>
          </p:nvPr>
        </p:nvSpPr>
        <p:spPr>
          <a:xfrm>
            <a:off x="457200" y="260350"/>
            <a:ext cx="8229600" cy="561975"/>
          </a:xfrm>
        </p:spPr>
        <p:txBody>
          <a:bodyPr/>
          <a:lstStyle/>
          <a:p>
            <a:r>
              <a:rPr lang="el-GR" altLang="el-GR" sz="3600" b="1" smtClean="0"/>
              <a:t>Παραδείγματα </a:t>
            </a:r>
            <a:r>
              <a:rPr lang="el-GR" altLang="el-GR" sz="2800" b="1" smtClean="0"/>
              <a:t>(3)</a:t>
            </a:r>
            <a:endParaRPr lang="el-GR" altLang="el-GR" sz="3600" b="1" smtClean="0"/>
          </a:p>
        </p:txBody>
      </p:sp>
      <p:sp>
        <p:nvSpPr>
          <p:cNvPr id="67588" name="5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20</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57279106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ead_3"/>
          <p:cNvPicPr>
            <a:picLocks noChangeAspect="1" noChangeArrowheads="1"/>
          </p:cNvPicPr>
          <p:nvPr/>
        </p:nvPicPr>
        <p:blipFill>
          <a:blip r:embed="rId3" cstate="print">
            <a:lum bright="-30000" contrast="10000"/>
            <a:extLst>
              <a:ext uri="{28A0092B-C50C-407E-A947-70E740481C1C}">
                <a14:useLocalDpi xmlns:a14="http://schemas.microsoft.com/office/drawing/2010/main" xmlns="" val="0"/>
              </a:ext>
            </a:extLst>
          </a:blip>
          <a:srcRect/>
          <a:stretch>
            <a:fillRect/>
          </a:stretch>
        </p:blipFill>
        <p:spPr bwMode="auto">
          <a:xfrm>
            <a:off x="395288" y="1238597"/>
            <a:ext cx="8348662"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9" descr="Large confetti"/>
          <p:cNvSpPr>
            <a:spLocks noGrp="1" noChangeArrowheads="1"/>
          </p:cNvSpPr>
          <p:nvPr>
            <p:ph type="title"/>
          </p:nvPr>
        </p:nvSpPr>
        <p:spPr>
          <a:xfrm>
            <a:off x="4787900" y="332656"/>
            <a:ext cx="4032250" cy="720725"/>
          </a:xfrm>
        </p:spPr>
        <p:txBody>
          <a:bodyPr/>
          <a:lstStyle/>
          <a:p>
            <a:pPr eaLnBrk="1" hangingPunct="1"/>
            <a:r>
              <a:rPr lang="el-GR" altLang="el-GR" b="1" dirty="0" smtClean="0"/>
              <a:t>ΚΕΦΑΛΑΙΟ </a:t>
            </a:r>
            <a:r>
              <a:rPr lang="en-US" altLang="el-GR" b="1" dirty="0" smtClean="0"/>
              <a:t>3</a:t>
            </a:r>
            <a:r>
              <a:rPr lang="el-GR" altLang="el-GR" b="1" dirty="0" smtClean="0"/>
              <a:t> </a:t>
            </a:r>
            <a:endParaRPr lang="el-GR" altLang="el-GR" sz="6000" dirty="0" smtClean="0"/>
          </a:p>
        </p:txBody>
      </p:sp>
      <p:sp>
        <p:nvSpPr>
          <p:cNvPr id="3076" name="Rectangle 15"/>
          <p:cNvSpPr>
            <a:spLocks noChangeArrowheads="1"/>
          </p:cNvSpPr>
          <p:nvPr/>
        </p:nvSpPr>
        <p:spPr bwMode="auto">
          <a:xfrm>
            <a:off x="0" y="6092825"/>
            <a:ext cx="7488238" cy="649288"/>
          </a:xfrm>
          <a:prstGeom prst="rect">
            <a:avLst/>
          </a:prstGeom>
          <a:noFill/>
          <a:ln w="9525">
            <a:noFill/>
            <a:miter lim="800000"/>
            <a:headEnd/>
            <a:tailEnd/>
          </a:ln>
        </p:spPr>
        <p:txBody>
          <a:bodyPr anchor="b"/>
          <a:lstStyle/>
          <a:p>
            <a:pPr algn="ctr" fontAlgn="base">
              <a:spcBef>
                <a:spcPct val="0"/>
              </a:spcBef>
              <a:spcAft>
                <a:spcPct val="0"/>
              </a:spcAft>
              <a:defRPr/>
            </a:pPr>
            <a:r>
              <a:rPr lang="el-GR" sz="3600" b="1" dirty="0">
                <a:solidFill>
                  <a:prstClr val="black"/>
                </a:solidFill>
              </a:rPr>
              <a:t>Κλάδοι της Γεωλογίας των σεισμών</a:t>
            </a:r>
            <a:endParaRPr lang="el-GR" sz="4800" b="1" dirty="0">
              <a:solidFill>
                <a:prstClr val="black"/>
              </a:solidFill>
            </a:endParaRPr>
          </a:p>
        </p:txBody>
      </p:sp>
    </p:spTree>
    <p:extLst>
      <p:ext uri="{BB962C8B-B14F-4D97-AF65-F5344CB8AC3E}">
        <p14:creationId xmlns:p14="http://schemas.microsoft.com/office/powerpoint/2010/main" xmlns="" val="984649819"/>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P608006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7288" y="1125538"/>
            <a:ext cx="6829425" cy="511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1 - Τίτλος"/>
          <p:cNvSpPr>
            <a:spLocks noGrp="1"/>
          </p:cNvSpPr>
          <p:nvPr>
            <p:ph type="title"/>
          </p:nvPr>
        </p:nvSpPr>
        <p:spPr>
          <a:xfrm>
            <a:off x="457200" y="260350"/>
            <a:ext cx="8229600" cy="561975"/>
          </a:xfrm>
        </p:spPr>
        <p:txBody>
          <a:bodyPr/>
          <a:lstStyle/>
          <a:p>
            <a:r>
              <a:rPr lang="el-GR" altLang="el-GR" sz="3600" b="1" smtClean="0"/>
              <a:t>Παραδείγματα </a:t>
            </a:r>
            <a:r>
              <a:rPr lang="el-GR" altLang="el-GR" sz="2800" b="1" smtClean="0"/>
              <a:t>(4)</a:t>
            </a:r>
            <a:endParaRPr lang="el-GR" altLang="el-GR" sz="3600" b="1" smtClean="0"/>
          </a:p>
        </p:txBody>
      </p:sp>
      <p:sp>
        <p:nvSpPr>
          <p:cNvPr id="68612" name="5 - TextBox"/>
          <p:cNvSpPr txBox="1">
            <a:spLocks noChangeArrowheads="1"/>
          </p:cNvSpPr>
          <p:nvPr/>
        </p:nvSpPr>
        <p:spPr bwMode="auto">
          <a:xfrm>
            <a:off x="3903663" y="6308725"/>
            <a:ext cx="1336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l-GR" altLang="el-GR" sz="2000">
                <a:solidFill>
                  <a:prstClr val="black"/>
                </a:solidFill>
                <a:latin typeface="Calibri" pitchFamily="34" charset="0"/>
              </a:rPr>
              <a:t>Εικόνα 21</a:t>
            </a:r>
            <a:r>
              <a:rPr lang="en-US" altLang="el-GR" sz="2000">
                <a:solidFill>
                  <a:prstClr val="black"/>
                </a:solidFill>
                <a:latin typeface="Calibri" pitchFamily="34" charset="0"/>
              </a:rPr>
              <a:t>.</a:t>
            </a:r>
            <a:endParaRPr lang="el-GR" altLang="el-GR" sz="2000">
              <a:solidFill>
                <a:prstClr val="black"/>
              </a:solidFill>
              <a:latin typeface="Calibri" pitchFamily="34" charset="0"/>
            </a:endParaRPr>
          </a:p>
        </p:txBody>
      </p:sp>
    </p:spTree>
    <p:extLst>
      <p:ext uri="{BB962C8B-B14F-4D97-AF65-F5344CB8AC3E}">
        <p14:creationId xmlns:p14="http://schemas.microsoft.com/office/powerpoint/2010/main" xmlns="" val="83115388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07704" y="548680"/>
            <a:ext cx="5328592" cy="794352"/>
          </a:xfrm>
        </p:spPr>
        <p:txBody>
          <a:bodyPr>
            <a:normAutofit/>
          </a:bodyPr>
          <a:lstStyle/>
          <a:p>
            <a:r>
              <a:rPr lang="el-GR" sz="4400" b="1" dirty="0" smtClean="0"/>
              <a:t>Σημείωμα Αναφοράς</a:t>
            </a:r>
            <a:endParaRPr lang="el-GR" sz="4400" b="1" dirty="0"/>
          </a:p>
        </p:txBody>
      </p:sp>
      <p:sp>
        <p:nvSpPr>
          <p:cNvPr id="3" name="2 - Θέση περιεχομένου"/>
          <p:cNvSpPr>
            <a:spLocks noGrp="1"/>
          </p:cNvSpPr>
          <p:nvPr>
            <p:ph idx="1"/>
          </p:nvPr>
        </p:nvSpPr>
        <p:spPr>
          <a:xfrm>
            <a:off x="467544" y="2492896"/>
            <a:ext cx="8229600" cy="2520280"/>
          </a:xfrm>
        </p:spPr>
        <p:txBody>
          <a:bodyPr>
            <a:normAutofit/>
          </a:bodyPr>
          <a:lstStyle/>
          <a:p>
            <a:pPr>
              <a:buNone/>
            </a:pPr>
            <a:r>
              <a:rPr lang="el-GR" dirty="0" smtClean="0"/>
              <a:t>	</a:t>
            </a:r>
            <a:r>
              <a:rPr lang="en-US" sz="2800" dirty="0" smtClean="0"/>
              <a:t>Copyright, </a:t>
            </a:r>
            <a:r>
              <a:rPr lang="el-GR" sz="2800" dirty="0" smtClean="0"/>
              <a:t>Πανεπιστήμιο Πατρών, Ιωάννης </a:t>
            </a:r>
            <a:r>
              <a:rPr lang="el-GR" sz="2800" dirty="0" err="1" smtClean="0"/>
              <a:t>Κουκουβέλας</a:t>
            </a:r>
            <a:r>
              <a:rPr lang="el-GR" sz="2800" dirty="0" smtClean="0"/>
              <a:t>, Σωτήριος </a:t>
            </a:r>
            <a:r>
              <a:rPr lang="el-GR" sz="2800" dirty="0" err="1" smtClean="0"/>
              <a:t>Κοκκάλας</a:t>
            </a:r>
            <a:r>
              <a:rPr lang="el-GR" sz="2800" dirty="0" smtClean="0"/>
              <a:t> και Βασιλική </a:t>
            </a:r>
            <a:r>
              <a:rPr lang="el-GR" sz="2800" dirty="0" err="1" smtClean="0"/>
              <a:t>Ζυγούρη</a:t>
            </a:r>
            <a:r>
              <a:rPr lang="el-GR" sz="2800" dirty="0" smtClean="0"/>
              <a:t>. «Γεωλογία </a:t>
            </a:r>
            <a:r>
              <a:rPr lang="el-GR" sz="2800" dirty="0" smtClean="0"/>
              <a:t>και </a:t>
            </a:r>
            <a:r>
              <a:rPr lang="el-GR" sz="2800" dirty="0" smtClean="0"/>
              <a:t>Σεισμοί». </a:t>
            </a:r>
            <a:r>
              <a:rPr lang="el-GR" sz="2800" dirty="0" smtClean="0"/>
              <a:t>Έκδοση: 1.0. </a:t>
            </a:r>
            <a:r>
              <a:rPr lang="el-GR" sz="2800" dirty="0" smtClean="0"/>
              <a:t>Πάτρα 2015. </a:t>
            </a:r>
            <a:r>
              <a:rPr lang="el-GR" altLang="el-GR" sz="2800" dirty="0" smtClean="0">
                <a:cs typeface="Arial" charset="0"/>
              </a:rPr>
              <a:t>Διαθέσιμο από τη δικτυακή διεύθυνση: </a:t>
            </a:r>
            <a:r>
              <a:rPr lang="en-US" altLang="el-GR" sz="2800" dirty="0" smtClean="0">
                <a:cs typeface="Arial" charset="0"/>
              </a:rPr>
              <a:t>https://eclass.upatras.gr/courses/GEO344/</a:t>
            </a:r>
            <a:endParaRPr lang="el-GR" sz="2800" dirty="0" smtClean="0"/>
          </a:p>
          <a:p>
            <a:pPr>
              <a:buNone/>
            </a:pPr>
            <a:endParaRPr lang="el-GR" dirty="0"/>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Τίτλος"/>
          <p:cNvSpPr>
            <a:spLocks noGrp="1"/>
          </p:cNvSpPr>
          <p:nvPr>
            <p:ph type="title"/>
          </p:nvPr>
        </p:nvSpPr>
        <p:spPr>
          <a:xfrm>
            <a:off x="576263" y="332656"/>
            <a:ext cx="7991475" cy="793750"/>
          </a:xfrm>
        </p:spPr>
        <p:txBody>
          <a:bodyPr/>
          <a:lstStyle/>
          <a:p>
            <a:pPr eaLnBrk="1" hangingPunct="1"/>
            <a:r>
              <a:rPr lang="el-GR" altLang="el-GR" b="1" dirty="0" smtClean="0"/>
              <a:t>Σημείωμα Χρήσης Έργων Τρίτων</a:t>
            </a:r>
          </a:p>
        </p:txBody>
      </p:sp>
      <p:sp>
        <p:nvSpPr>
          <p:cNvPr id="3" name="2 - Θέση περιεχομένου"/>
          <p:cNvSpPr>
            <a:spLocks noGrp="1"/>
          </p:cNvSpPr>
          <p:nvPr>
            <p:ph idx="1"/>
          </p:nvPr>
        </p:nvSpPr>
        <p:spPr>
          <a:xfrm>
            <a:off x="0" y="1512167"/>
            <a:ext cx="9143999" cy="5345833"/>
          </a:xfrm>
        </p:spPr>
        <p:txBody>
          <a:bodyPr rtlCol="0">
            <a:normAutofit fontScale="47500" lnSpcReduction="20000"/>
          </a:bodyPr>
          <a:lstStyle/>
          <a:p>
            <a:pPr eaLnBrk="1" fontAlgn="auto" hangingPunct="1">
              <a:lnSpc>
                <a:spcPct val="120000"/>
              </a:lnSpc>
              <a:spcAft>
                <a:spcPts val="0"/>
              </a:spcAft>
              <a:buFont typeface="Arial" panose="020B0604020202020204" pitchFamily="34" charset="0"/>
              <a:buNone/>
              <a:defRPr/>
            </a:pPr>
            <a:r>
              <a:rPr lang="el-GR" sz="4600" dirty="0" smtClean="0"/>
              <a:t>Το υλικό της παρουσίασης προέρχεται από:</a:t>
            </a:r>
          </a:p>
          <a:p>
            <a:pPr eaLnBrk="1" fontAlgn="auto" hangingPunct="1">
              <a:lnSpc>
                <a:spcPct val="120000"/>
              </a:lnSpc>
              <a:spcAft>
                <a:spcPts val="0"/>
              </a:spcAft>
              <a:buFont typeface="Arial" panose="020B0604020202020204" pitchFamily="34" charset="0"/>
              <a:buNone/>
              <a:defRPr/>
            </a:pPr>
            <a:endParaRPr lang="el-GR" sz="4600" dirty="0" smtClean="0"/>
          </a:p>
          <a:p>
            <a:pPr marL="571500" indent="-571500" eaLnBrk="1" fontAlgn="auto" hangingPunct="1">
              <a:lnSpc>
                <a:spcPct val="120000"/>
              </a:lnSpc>
              <a:spcAft>
                <a:spcPts val="0"/>
              </a:spcAft>
              <a:buFont typeface="+mj-lt"/>
              <a:buAutoNum type="romanLcPeriod"/>
              <a:defRPr/>
            </a:pPr>
            <a:r>
              <a:rPr lang="el-GR" sz="4600" dirty="0" err="1" smtClean="0"/>
              <a:t>Κουκουβέλας</a:t>
            </a:r>
            <a:r>
              <a:rPr lang="el-GR" sz="4600" dirty="0" smtClean="0"/>
              <a:t>, Ι.Κ., </a:t>
            </a:r>
            <a:r>
              <a:rPr lang="el-GR" sz="4600" dirty="0" err="1" smtClean="0"/>
              <a:t>Κοκκάλας</a:t>
            </a:r>
            <a:r>
              <a:rPr lang="el-GR" sz="4600" dirty="0" smtClean="0"/>
              <a:t>, Σ., </a:t>
            </a:r>
            <a:r>
              <a:rPr lang="el-GR" sz="4600" dirty="0" err="1" smtClean="0"/>
              <a:t>Ζυγούρη</a:t>
            </a:r>
            <a:r>
              <a:rPr lang="el-GR" sz="4600" dirty="0" smtClean="0"/>
              <a:t>, Β., 2010. </a:t>
            </a:r>
            <a:r>
              <a:rPr lang="el-GR" sz="4600" b="1" i="1" dirty="0" smtClean="0"/>
              <a:t>Γεωλογία και Σεισμοί</a:t>
            </a:r>
            <a:r>
              <a:rPr lang="el-GR" sz="4600" dirty="0" smtClean="0"/>
              <a:t>. </a:t>
            </a:r>
            <a:r>
              <a:rPr lang="el-GR" sz="4600" dirty="0"/>
              <a:t>Εκδόσεις </a:t>
            </a:r>
            <a:r>
              <a:rPr lang="el-GR" sz="4600" dirty="0" err="1"/>
              <a:t>Δίσιγμα</a:t>
            </a:r>
            <a:r>
              <a:rPr lang="el-GR" sz="4600" dirty="0"/>
              <a:t> – Έκδοση 2010 </a:t>
            </a:r>
            <a:r>
              <a:rPr lang="el-GR" sz="4600" dirty="0" smtClean="0"/>
              <a:t>–</a:t>
            </a:r>
            <a:r>
              <a:rPr lang="en-US" sz="4600" dirty="0" smtClean="0"/>
              <a:t> </a:t>
            </a:r>
            <a:r>
              <a:rPr lang="el-GR" sz="4600" dirty="0" smtClean="0"/>
              <a:t>ISBN</a:t>
            </a:r>
            <a:r>
              <a:rPr lang="el-GR" sz="4600" dirty="0"/>
              <a:t>: </a:t>
            </a:r>
            <a:r>
              <a:rPr lang="el-GR" sz="4600" dirty="0" smtClean="0"/>
              <a:t>978-960-9935-03-6</a:t>
            </a:r>
            <a:r>
              <a:rPr lang="en-US" sz="4600" dirty="0" smtClean="0"/>
              <a:t>.</a:t>
            </a:r>
            <a:endParaRPr lang="el-GR" sz="4600" dirty="0"/>
          </a:p>
          <a:p>
            <a:pPr marL="571500" indent="-571500" eaLnBrk="1" fontAlgn="auto" hangingPunct="1">
              <a:lnSpc>
                <a:spcPct val="120000"/>
              </a:lnSpc>
              <a:spcAft>
                <a:spcPts val="0"/>
              </a:spcAft>
              <a:buFont typeface="+mj-lt"/>
              <a:buAutoNum type="romanLcPeriod"/>
              <a:defRPr/>
            </a:pPr>
            <a:r>
              <a:rPr lang="en-GB" sz="4600" dirty="0" smtClean="0"/>
              <a:t>Rodríguez-Pascua, M.A., Pérez-</a:t>
            </a:r>
            <a:r>
              <a:rPr lang="en-GB" sz="4600" dirty="0" err="1" smtClean="0"/>
              <a:t>López</a:t>
            </a:r>
            <a:r>
              <a:rPr lang="en-GB" sz="4600" dirty="0" smtClean="0"/>
              <a:t>, R., </a:t>
            </a:r>
            <a:r>
              <a:rPr lang="en-GB" sz="4600" dirty="0" err="1" smtClean="0"/>
              <a:t>Garduño</a:t>
            </a:r>
            <a:r>
              <a:rPr lang="en-GB" sz="4600" dirty="0" smtClean="0"/>
              <a:t>-Monroy, V.H., </a:t>
            </a:r>
            <a:r>
              <a:rPr lang="en-GB" sz="4600" dirty="0" err="1" smtClean="0"/>
              <a:t>Giner</a:t>
            </a:r>
            <a:r>
              <a:rPr lang="en-GB" sz="4600" dirty="0" smtClean="0"/>
              <a:t>-Robles, J.L., Silva, P.G., </a:t>
            </a:r>
            <a:r>
              <a:rPr lang="en-GB" sz="4600" dirty="0" err="1" smtClean="0"/>
              <a:t>Perucha</a:t>
            </a:r>
            <a:r>
              <a:rPr lang="en-GB" sz="4600" dirty="0" smtClean="0"/>
              <a:t>-Atienza, M.A., Hernández-Madrigal, V.M., Bischoff, J., 2012. </a:t>
            </a:r>
            <a:r>
              <a:rPr lang="en-US" sz="4600" b="1" i="1" dirty="0" err="1" smtClean="0"/>
              <a:t>Paleoseismic</a:t>
            </a:r>
            <a:r>
              <a:rPr lang="en-US" sz="4600" b="1" i="1" dirty="0" smtClean="0"/>
              <a:t> and geomorphologic evidence of recent tectonic activity of the </a:t>
            </a:r>
            <a:r>
              <a:rPr lang="en-US" sz="4600" b="1" i="1" dirty="0" err="1" smtClean="0"/>
              <a:t>Pozohondo</a:t>
            </a:r>
            <a:r>
              <a:rPr lang="en-US" sz="4600" b="1" i="1" dirty="0" smtClean="0"/>
              <a:t> Fault (</a:t>
            </a:r>
            <a:r>
              <a:rPr lang="en-US" sz="4600" b="1" i="1" dirty="0" err="1" smtClean="0"/>
              <a:t>Betic</a:t>
            </a:r>
            <a:r>
              <a:rPr lang="en-US" sz="4600" b="1" i="1" dirty="0" smtClean="0"/>
              <a:t> Cordillera, SE Spain)</a:t>
            </a:r>
            <a:r>
              <a:rPr lang="en-US" sz="4600" dirty="0" smtClean="0"/>
              <a:t>. Journal of Iberian Geology, 38 (1), 239-251. </a:t>
            </a:r>
            <a:endParaRPr lang="el-GR" sz="4600" dirty="0" smtClean="0"/>
          </a:p>
          <a:p>
            <a:pPr marL="571500" indent="-571500" eaLnBrk="1" fontAlgn="auto" hangingPunct="1">
              <a:lnSpc>
                <a:spcPct val="120000"/>
              </a:lnSpc>
              <a:spcAft>
                <a:spcPts val="0"/>
              </a:spcAft>
              <a:buFont typeface="+mj-lt"/>
              <a:buAutoNum type="romanLcPeriod"/>
              <a:defRPr/>
            </a:pPr>
            <a:r>
              <a:rPr lang="en-US" sz="4600" dirty="0" err="1" smtClean="0"/>
              <a:t>Sintubin</a:t>
            </a:r>
            <a:r>
              <a:rPr lang="el-GR" sz="4600" dirty="0" smtClean="0"/>
              <a:t>, Μ.</a:t>
            </a:r>
            <a:r>
              <a:rPr lang="en-US" sz="4600" dirty="0" smtClean="0"/>
              <a:t>, 2011</a:t>
            </a:r>
            <a:r>
              <a:rPr lang="el-GR" sz="4600" i="1" dirty="0" smtClean="0"/>
              <a:t>.</a:t>
            </a:r>
            <a:r>
              <a:rPr lang="en-US" sz="4600" b="1" i="1" dirty="0" smtClean="0"/>
              <a:t> </a:t>
            </a:r>
            <a:r>
              <a:rPr lang="en-US" sz="4600" b="1" i="1" dirty="0" err="1" smtClean="0"/>
              <a:t>Archaeoseismology</a:t>
            </a:r>
            <a:r>
              <a:rPr lang="en-US" sz="4600" b="1" i="1" dirty="0" smtClean="0"/>
              <a:t>: Past, present and future</a:t>
            </a:r>
            <a:r>
              <a:rPr lang="el-GR" sz="4600" dirty="0" smtClean="0"/>
              <a:t>. </a:t>
            </a:r>
            <a:r>
              <a:rPr lang="en-GB" sz="4600" dirty="0" smtClean="0"/>
              <a:t>Quaternary International</a:t>
            </a:r>
            <a:r>
              <a:rPr lang="el-GR" sz="4600" dirty="0" smtClean="0"/>
              <a:t>, 242, 4-10. </a:t>
            </a:r>
          </a:p>
          <a:p>
            <a:pPr marL="571500" indent="-571500" eaLnBrk="1" fontAlgn="auto" hangingPunct="1">
              <a:lnSpc>
                <a:spcPct val="120000"/>
              </a:lnSpc>
              <a:spcAft>
                <a:spcPts val="0"/>
              </a:spcAft>
              <a:buFont typeface="+mj-lt"/>
              <a:buAutoNum type="romanLcPeriod"/>
              <a:defRPr/>
            </a:pPr>
            <a:r>
              <a:rPr lang="el-GR" sz="4600" dirty="0" smtClean="0"/>
              <a:t>Μόσχου Α., 2013. </a:t>
            </a:r>
            <a:r>
              <a:rPr lang="el-GR" sz="4600" b="1" i="1" dirty="0" smtClean="0"/>
              <a:t>Αναγνώριση παρελθόντων σεισμών σε αρχαιολογικές ανασκαφές: Το παράδειγμα της τράπεζας </a:t>
            </a:r>
            <a:r>
              <a:rPr lang="el-GR" sz="4600" b="1" i="1" dirty="0" err="1" smtClean="0"/>
              <a:t>Διακοπτού</a:t>
            </a:r>
            <a:r>
              <a:rPr lang="el-GR" sz="4600" dirty="0" smtClean="0"/>
              <a:t>. Μεταπτυχιακή Διατριβή Ειδίκευσης, Πανεπιστήμιο Πατρών, Τμήμα Γεωλογίας. </a:t>
            </a:r>
          </a:p>
          <a:p>
            <a:pPr marL="571500" indent="-571500" eaLnBrk="1" fontAlgn="auto" hangingPunct="1">
              <a:spcAft>
                <a:spcPts val="0"/>
              </a:spcAft>
              <a:buFont typeface="+mj-lt"/>
              <a:buAutoNum type="romanLcPeriod"/>
              <a:defRPr/>
            </a:pPr>
            <a:endParaRPr lang="en-US" sz="3300" b="1" dirty="0" smtClean="0"/>
          </a:p>
          <a:p>
            <a:pPr marL="571500" indent="-571500" eaLnBrk="1" fontAlgn="auto" hangingPunct="1">
              <a:spcAft>
                <a:spcPts val="0"/>
              </a:spcAft>
              <a:buFont typeface="+mj-lt"/>
              <a:buAutoNum type="romanLcPeriod"/>
              <a:defRPr/>
            </a:pPr>
            <a:endParaRPr lang="el-GR" sz="2800" dirty="0" smtClean="0"/>
          </a:p>
          <a:p>
            <a:pPr eaLnBrk="1" fontAlgn="auto" hangingPunct="1">
              <a:spcAft>
                <a:spcPts val="0"/>
              </a:spcAft>
              <a:buFont typeface="Arial" panose="020B0604020202020204" pitchFamily="34" charset="0"/>
              <a:buNone/>
              <a:defRPr/>
            </a:pPr>
            <a:endParaRPr lang="el-GR" sz="2800" dirty="0" smtClean="0"/>
          </a:p>
          <a:p>
            <a:pPr eaLnBrk="1" fontAlgn="auto" hangingPunct="1">
              <a:spcAft>
                <a:spcPts val="0"/>
              </a:spcAft>
              <a:buFont typeface="Arial" panose="020B0604020202020204" pitchFamily="34" charset="0"/>
              <a:buNone/>
              <a:defRPr/>
            </a:pPr>
            <a:endParaRPr lang="el-GR" sz="2800" dirty="0" smtClean="0"/>
          </a:p>
          <a:p>
            <a:pPr eaLnBrk="1" fontAlgn="auto" hangingPunct="1">
              <a:spcAft>
                <a:spcPts val="0"/>
              </a:spcAft>
              <a:buFont typeface="Arial" panose="020B0604020202020204" pitchFamily="34" charset="0"/>
              <a:buNone/>
              <a:defRPr/>
            </a:pPr>
            <a:endParaRPr lang="el-GR" dirty="0"/>
          </a:p>
        </p:txBody>
      </p:sp>
    </p:spTree>
    <p:extLst>
      <p:ext uri="{BB962C8B-B14F-4D97-AF65-F5344CB8AC3E}">
        <p14:creationId xmlns:p14="http://schemas.microsoft.com/office/powerpoint/2010/main" xmlns="" val="157709948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Τίτλος"/>
          <p:cNvSpPr>
            <a:spLocks noGrp="1"/>
          </p:cNvSpPr>
          <p:nvPr>
            <p:ph type="title"/>
          </p:nvPr>
        </p:nvSpPr>
        <p:spPr>
          <a:xfrm>
            <a:off x="2335213" y="2420938"/>
            <a:ext cx="4473575" cy="938212"/>
          </a:xfrm>
        </p:spPr>
        <p:txBody>
          <a:bodyPr/>
          <a:lstStyle/>
          <a:p>
            <a:pPr eaLnBrk="1" hangingPunct="1"/>
            <a:r>
              <a:rPr lang="el-GR" altLang="el-GR" b="1" smtClean="0"/>
              <a:t>Τέλος Ενότητας</a:t>
            </a:r>
          </a:p>
        </p:txBody>
      </p:sp>
      <p:pic>
        <p:nvPicPr>
          <p:cNvPr id="7270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04900" y="5732463"/>
            <a:ext cx="2314575"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8"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24300" y="5589588"/>
            <a:ext cx="4310063"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2134859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250825" y="1916113"/>
            <a:ext cx="8642350" cy="3529012"/>
          </a:xfrm>
        </p:spPr>
        <p:txBody>
          <a:bodyPr rtlCol="0">
            <a:normAutofit lnSpcReduction="10000"/>
          </a:bodyPr>
          <a:lstStyle/>
          <a:p>
            <a:pPr eaLnBrk="1" fontAlgn="auto" hangingPunct="1">
              <a:lnSpc>
                <a:spcPct val="80000"/>
              </a:lnSpc>
              <a:spcAft>
                <a:spcPts val="0"/>
              </a:spcAft>
              <a:buFont typeface="Arial" panose="020B0604020202020204" pitchFamily="34" charset="0"/>
              <a:buChar char="•"/>
              <a:defRPr/>
            </a:pPr>
            <a:endParaRPr lang="el-GR" sz="2400" b="1" i="1" dirty="0" smtClean="0"/>
          </a:p>
          <a:p>
            <a:pPr eaLnBrk="1" fontAlgn="auto" hangingPunct="1">
              <a:lnSpc>
                <a:spcPct val="80000"/>
              </a:lnSpc>
              <a:spcAft>
                <a:spcPts val="0"/>
              </a:spcAft>
              <a:buFont typeface="Arial" panose="020B0604020202020204" pitchFamily="34" charset="0"/>
              <a:buChar char="•"/>
              <a:defRPr/>
            </a:pPr>
            <a:endParaRPr lang="el-GR" sz="2400" b="1" i="1" dirty="0" smtClean="0"/>
          </a:p>
          <a:p>
            <a:pPr algn="ctr" eaLnBrk="1" fontAlgn="auto" hangingPunct="1">
              <a:lnSpc>
                <a:spcPct val="80000"/>
              </a:lnSpc>
              <a:spcAft>
                <a:spcPts val="0"/>
              </a:spcAft>
              <a:buFont typeface="Wingdings" pitchFamily="2" charset="2"/>
              <a:buChar char="q"/>
              <a:defRPr/>
            </a:pPr>
            <a:r>
              <a:rPr lang="el-GR" sz="2800" b="1" dirty="0" err="1" smtClean="0"/>
              <a:t>Νεοτεκτονική</a:t>
            </a:r>
            <a:r>
              <a:rPr lang="el-GR" sz="2800" dirty="0" smtClean="0"/>
              <a:t> </a:t>
            </a:r>
          </a:p>
          <a:p>
            <a:pPr eaLnBrk="1" fontAlgn="auto" hangingPunct="1">
              <a:lnSpc>
                <a:spcPct val="80000"/>
              </a:lnSpc>
              <a:spcAft>
                <a:spcPts val="0"/>
              </a:spcAft>
              <a:buFont typeface="Arial" panose="020B0604020202020204" pitchFamily="34" charset="0"/>
              <a:buNone/>
              <a:defRPr/>
            </a:pPr>
            <a:endParaRPr lang="el-GR" sz="2800" b="1" dirty="0" smtClean="0"/>
          </a:p>
          <a:p>
            <a:pPr eaLnBrk="1" fontAlgn="auto" hangingPunct="1">
              <a:lnSpc>
                <a:spcPct val="80000"/>
              </a:lnSpc>
              <a:spcAft>
                <a:spcPts val="0"/>
              </a:spcAft>
              <a:buFont typeface="Wingdings" pitchFamily="2" charset="2"/>
              <a:buChar char="q"/>
              <a:defRPr/>
            </a:pPr>
            <a:r>
              <a:rPr lang="el-GR" sz="2800" b="1" dirty="0" err="1" smtClean="0"/>
              <a:t>Σεισμοτεκτονική</a:t>
            </a:r>
            <a:endParaRPr lang="el-GR" sz="2800" dirty="0" smtClean="0"/>
          </a:p>
          <a:p>
            <a:pPr algn="r" eaLnBrk="1" fontAlgn="auto" hangingPunct="1">
              <a:lnSpc>
                <a:spcPct val="80000"/>
              </a:lnSpc>
              <a:spcAft>
                <a:spcPts val="0"/>
              </a:spcAft>
              <a:buFont typeface="Wingdings" pitchFamily="2" charset="2"/>
              <a:buChar char="q"/>
              <a:defRPr/>
            </a:pPr>
            <a:r>
              <a:rPr lang="el-GR" sz="2800" b="1" dirty="0" smtClean="0"/>
              <a:t>Παλαιοσεισμολογία </a:t>
            </a:r>
          </a:p>
          <a:p>
            <a:pPr algn="ctr" eaLnBrk="1" fontAlgn="auto" hangingPunct="1">
              <a:lnSpc>
                <a:spcPct val="80000"/>
              </a:lnSpc>
              <a:spcAft>
                <a:spcPts val="0"/>
              </a:spcAft>
              <a:buFont typeface="Arial" panose="020B0604020202020204" pitchFamily="34" charset="0"/>
              <a:buNone/>
              <a:defRPr/>
            </a:pPr>
            <a:endParaRPr lang="el-GR" sz="2800" b="1" dirty="0" smtClean="0"/>
          </a:p>
          <a:p>
            <a:pPr algn="ctr" eaLnBrk="1" fontAlgn="auto" hangingPunct="1">
              <a:lnSpc>
                <a:spcPct val="80000"/>
              </a:lnSpc>
              <a:spcAft>
                <a:spcPts val="0"/>
              </a:spcAft>
              <a:buFont typeface="Wingdings" pitchFamily="2" charset="2"/>
              <a:buChar char="q"/>
              <a:defRPr/>
            </a:pPr>
            <a:r>
              <a:rPr lang="el-GR" sz="2800" b="1" dirty="0" err="1" smtClean="0"/>
              <a:t>Αρχαιοσεισμολογίας</a:t>
            </a:r>
            <a:endParaRPr lang="el-GR" sz="2800" dirty="0" smtClean="0"/>
          </a:p>
          <a:p>
            <a:pPr eaLnBrk="1" fontAlgn="auto" hangingPunct="1">
              <a:lnSpc>
                <a:spcPct val="80000"/>
              </a:lnSpc>
              <a:spcAft>
                <a:spcPts val="0"/>
              </a:spcAft>
              <a:buFontTx/>
              <a:buNone/>
              <a:defRPr/>
            </a:pPr>
            <a:r>
              <a:rPr lang="el-GR" sz="1800" dirty="0" smtClean="0"/>
              <a:t> </a:t>
            </a:r>
          </a:p>
        </p:txBody>
      </p:sp>
      <p:sp>
        <p:nvSpPr>
          <p:cNvPr id="6" name="Rectangle 2" descr="Large confetti"/>
          <p:cNvSpPr txBox="1">
            <a:spLocks noChangeArrowheads="1"/>
          </p:cNvSpPr>
          <p:nvPr/>
        </p:nvSpPr>
        <p:spPr bwMode="auto">
          <a:xfrm>
            <a:off x="0" y="333375"/>
            <a:ext cx="9144000" cy="661988"/>
          </a:xfrm>
          <a:prstGeom prst="rect">
            <a:avLst/>
          </a:prstGeom>
          <a:noFill/>
          <a:ln w="9525">
            <a:noFill/>
            <a:miter lim="800000"/>
            <a:headEnd/>
            <a:tailEnd/>
          </a:ln>
        </p:spPr>
        <p:txBody>
          <a:bodyPr anchor="b"/>
          <a:lstStyle/>
          <a:p>
            <a:pPr algn="ctr" fontAlgn="base">
              <a:spcBef>
                <a:spcPct val="0"/>
              </a:spcBef>
              <a:spcAft>
                <a:spcPct val="0"/>
              </a:spcAft>
              <a:defRPr/>
            </a:pPr>
            <a:r>
              <a:rPr lang="el-GR" sz="4400" b="1" kern="0" dirty="0">
                <a:solidFill>
                  <a:prstClr val="black"/>
                </a:solidFill>
              </a:rPr>
              <a:t>Οι κλάδοι και πως προέκυψαν </a:t>
            </a:r>
            <a:r>
              <a:rPr lang="el-GR" sz="3600" b="1" kern="0" dirty="0" smtClean="0">
                <a:solidFill>
                  <a:prstClr val="black"/>
                </a:solidFill>
              </a:rPr>
              <a:t>(1)</a:t>
            </a:r>
            <a:endParaRPr lang="el-GR" sz="4400" b="1" kern="0" dirty="0">
              <a:solidFill>
                <a:prstClr val="black"/>
              </a:solidFill>
            </a:endParaRPr>
          </a:p>
        </p:txBody>
      </p:sp>
    </p:spTree>
    <p:extLst>
      <p:ext uri="{BB962C8B-B14F-4D97-AF65-F5344CB8AC3E}">
        <p14:creationId xmlns:p14="http://schemas.microsoft.com/office/powerpoint/2010/main" xmlns="" val="16123996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Large confetti"/>
          <p:cNvSpPr>
            <a:spLocks noGrp="1" noChangeArrowheads="1"/>
          </p:cNvSpPr>
          <p:nvPr>
            <p:ph type="title"/>
          </p:nvPr>
        </p:nvSpPr>
        <p:spPr>
          <a:xfrm>
            <a:off x="685800" y="404664"/>
            <a:ext cx="7772400" cy="595312"/>
          </a:xfrm>
        </p:spPr>
        <p:txBody>
          <a:bodyPr/>
          <a:lstStyle/>
          <a:p>
            <a:pPr eaLnBrk="1" hangingPunct="1"/>
            <a:r>
              <a:rPr lang="el-GR" altLang="el-GR" sz="4000" b="1" dirty="0" err="1" smtClean="0"/>
              <a:t>Αρχαιοσεισμολογία</a:t>
            </a:r>
            <a:r>
              <a:rPr lang="el-GR" altLang="el-GR" sz="4000" b="1" dirty="0" smtClean="0"/>
              <a:t> </a:t>
            </a:r>
            <a:r>
              <a:rPr lang="el-GR" altLang="el-GR" sz="3200" b="1" dirty="0" smtClean="0"/>
              <a:t>(1)</a:t>
            </a:r>
            <a:endParaRPr lang="el-GR" altLang="el-GR" sz="4000" b="1" dirty="0" smtClean="0"/>
          </a:p>
        </p:txBody>
      </p:sp>
      <p:sp>
        <p:nvSpPr>
          <p:cNvPr id="36867" name="Rectangle 3"/>
          <p:cNvSpPr>
            <a:spLocks noGrp="1" noChangeArrowheads="1"/>
          </p:cNvSpPr>
          <p:nvPr>
            <p:ph idx="1"/>
          </p:nvPr>
        </p:nvSpPr>
        <p:spPr>
          <a:xfrm>
            <a:off x="107504" y="1844824"/>
            <a:ext cx="8856985" cy="3960440"/>
          </a:xfrm>
        </p:spPr>
        <p:txBody>
          <a:bodyPr/>
          <a:lstStyle/>
          <a:p>
            <a:pPr eaLnBrk="1" hangingPunct="1"/>
            <a:r>
              <a:rPr lang="el-GR" altLang="el-GR" sz="2800" dirty="0" smtClean="0"/>
              <a:t>Η διαπίστωση των αρχαιολόγων για φυσικές καταστροφές και η προσπάθεια των </a:t>
            </a:r>
            <a:r>
              <a:rPr lang="el-GR" altLang="el-GR" sz="2800" dirty="0" err="1" smtClean="0"/>
              <a:t>γεωεπιστημόνων</a:t>
            </a:r>
            <a:r>
              <a:rPr lang="el-GR" altLang="el-GR" sz="2800" dirty="0" smtClean="0"/>
              <a:t> για την κατανόηση επιπτώσεων σεισμών στο παρελθόν «γέννησαν» τον κλάδο της </a:t>
            </a:r>
            <a:r>
              <a:rPr lang="el-GR" altLang="el-GR" sz="2800" b="1" i="1" dirty="0" err="1" smtClean="0"/>
              <a:t>αρχαιοσεισμολογίας</a:t>
            </a:r>
            <a:r>
              <a:rPr lang="el-GR" altLang="el-GR" sz="2800" dirty="0" smtClean="0"/>
              <a:t>.</a:t>
            </a:r>
          </a:p>
          <a:p>
            <a:pPr marL="0" indent="0" eaLnBrk="1" hangingPunct="1">
              <a:buNone/>
            </a:pPr>
            <a:endParaRPr lang="el-GR" altLang="el-GR" sz="2800" dirty="0" smtClean="0"/>
          </a:p>
          <a:p>
            <a:pPr eaLnBrk="1" hangingPunct="1"/>
            <a:r>
              <a:rPr lang="el-GR" altLang="el-GR" sz="2800" dirty="0" smtClean="0"/>
              <a:t>Η </a:t>
            </a:r>
            <a:r>
              <a:rPr lang="el-GR" altLang="el-GR" sz="2800" dirty="0" err="1" smtClean="0"/>
              <a:t>αρχαιοσεισμολογία</a:t>
            </a:r>
            <a:r>
              <a:rPr lang="el-GR" altLang="el-GR" sz="2800" dirty="0" smtClean="0"/>
              <a:t> </a:t>
            </a:r>
            <a:r>
              <a:rPr lang="el-GR" altLang="el-GR" sz="2800" i="1" dirty="0" smtClean="0"/>
              <a:t>«χρησιμοποιείται για να περιγράψει τις επιπτώσεις των σεισμών στις αρχαίες κατασκευές»</a:t>
            </a:r>
            <a:r>
              <a:rPr lang="el-GR" altLang="el-GR" sz="2800" dirty="0" smtClean="0"/>
              <a:t>. </a:t>
            </a:r>
          </a:p>
        </p:txBody>
      </p:sp>
    </p:spTree>
    <p:extLst>
      <p:ext uri="{BB962C8B-B14F-4D97-AF65-F5344CB8AC3E}">
        <p14:creationId xmlns:p14="http://schemas.microsoft.com/office/powerpoint/2010/main" xmlns="" val="427096289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1484784"/>
            <a:ext cx="8964488" cy="5373216"/>
          </a:xfrm>
        </p:spPr>
        <p:txBody>
          <a:bodyPr/>
          <a:lstStyle/>
          <a:p>
            <a:pPr lvl="0" eaLnBrk="1" hangingPunct="1"/>
            <a:r>
              <a:rPr lang="el-GR" altLang="el-GR" sz="2800" dirty="0">
                <a:solidFill>
                  <a:prstClr val="black"/>
                </a:solidFill>
              </a:rPr>
              <a:t>Η αναγνώριση και ο χαρακτηρισμός παλαιών σεισμών προσδιορίζει την αρχαιολογία σαν μια πηγή που εμπλουτίζει τη γνώση για τη σεισμικότητα μιας περιοχής και συνδυάζεται με την παλαιοσεισμολογία και την ενόργανη καταγραφή των σεισμών. </a:t>
            </a:r>
          </a:p>
          <a:p>
            <a:pPr lvl="0" eaLnBrk="1" hangingPunct="1">
              <a:buNone/>
            </a:pPr>
            <a:endParaRPr lang="el-GR" altLang="el-GR" sz="2800" dirty="0">
              <a:solidFill>
                <a:prstClr val="black"/>
              </a:solidFill>
            </a:endParaRPr>
          </a:p>
          <a:p>
            <a:pPr lvl="0" eaLnBrk="1" hangingPunct="1">
              <a:buNone/>
            </a:pPr>
            <a:r>
              <a:rPr lang="el-GR" altLang="el-GR" sz="2800" b="1" dirty="0">
                <a:solidFill>
                  <a:prstClr val="black"/>
                </a:solidFill>
              </a:rPr>
              <a:t>Ως </a:t>
            </a:r>
            <a:r>
              <a:rPr lang="el-GR" altLang="el-GR" sz="2800" b="1" dirty="0" err="1">
                <a:solidFill>
                  <a:prstClr val="black"/>
                </a:solidFill>
              </a:rPr>
              <a:t>αρχαιοσεισμολογία</a:t>
            </a:r>
            <a:r>
              <a:rPr lang="el-GR" altLang="el-GR" sz="2800" b="1" dirty="0">
                <a:solidFill>
                  <a:prstClr val="black"/>
                </a:solidFill>
              </a:rPr>
              <a:t> ορίζεται </a:t>
            </a:r>
            <a:r>
              <a:rPr lang="el-GR" altLang="el-GR" sz="2800" b="1" i="1" dirty="0">
                <a:solidFill>
                  <a:prstClr val="black"/>
                </a:solidFill>
              </a:rPr>
              <a:t>«η μελέτη παρελθόντων σεισμών βασισμένη στην αρχαιολογική έρευνα»</a:t>
            </a:r>
            <a:r>
              <a:rPr lang="el-GR" altLang="el-GR" sz="2800" b="1" dirty="0">
                <a:solidFill>
                  <a:prstClr val="black"/>
                </a:solidFill>
              </a:rPr>
              <a:t>. </a:t>
            </a:r>
          </a:p>
          <a:p>
            <a:pPr lvl="0" eaLnBrk="1" hangingPunct="1">
              <a:buNone/>
            </a:pPr>
            <a:endParaRPr lang="el-GR" altLang="el-GR" sz="2800" b="1" dirty="0">
              <a:solidFill>
                <a:prstClr val="black"/>
              </a:solidFill>
            </a:endParaRPr>
          </a:p>
          <a:p>
            <a:pPr lvl="0" eaLnBrk="1" hangingPunct="1"/>
            <a:r>
              <a:rPr lang="el-GR" altLang="el-GR" sz="2800" dirty="0">
                <a:solidFill>
                  <a:prstClr val="black"/>
                </a:solidFill>
              </a:rPr>
              <a:t>Η Ελλάδα με πλούσια πολιτιστική κληρονομιά είναι ιδανική για την </a:t>
            </a:r>
            <a:r>
              <a:rPr lang="el-GR" altLang="el-GR" sz="2800" dirty="0" err="1">
                <a:solidFill>
                  <a:prstClr val="black"/>
                </a:solidFill>
              </a:rPr>
              <a:t>αρχαιοσεισμολογία</a:t>
            </a:r>
            <a:r>
              <a:rPr lang="el-GR" altLang="el-GR" sz="2800" dirty="0">
                <a:solidFill>
                  <a:prstClr val="black"/>
                </a:solidFill>
              </a:rPr>
              <a:t>. </a:t>
            </a:r>
          </a:p>
          <a:p>
            <a:endParaRPr lang="el-GR" dirty="0"/>
          </a:p>
        </p:txBody>
      </p:sp>
      <p:sp>
        <p:nvSpPr>
          <p:cNvPr id="4" name="Rectangle 2" descr="Large confetti"/>
          <p:cNvSpPr>
            <a:spLocks noGrp="1" noChangeArrowheads="1"/>
          </p:cNvSpPr>
          <p:nvPr>
            <p:ph type="title"/>
          </p:nvPr>
        </p:nvSpPr>
        <p:spPr>
          <a:xfrm>
            <a:off x="685800" y="332656"/>
            <a:ext cx="7772400" cy="595312"/>
          </a:xfrm>
        </p:spPr>
        <p:txBody>
          <a:bodyPr/>
          <a:lstStyle/>
          <a:p>
            <a:pPr eaLnBrk="1" hangingPunct="1"/>
            <a:r>
              <a:rPr lang="el-GR" altLang="el-GR" sz="4000" b="1" dirty="0" err="1" smtClean="0"/>
              <a:t>Αρχαιοσεισμολογία</a:t>
            </a:r>
            <a:r>
              <a:rPr lang="el-GR" altLang="el-GR" sz="4000" b="1" dirty="0" smtClean="0"/>
              <a:t> </a:t>
            </a:r>
            <a:r>
              <a:rPr lang="el-GR" altLang="el-GR" sz="3200" b="1" dirty="0" smtClean="0"/>
              <a:t>(2)</a:t>
            </a:r>
            <a:endParaRPr lang="el-GR" altLang="el-GR" sz="4000" b="1" dirty="0" smtClean="0"/>
          </a:p>
        </p:txBody>
      </p:sp>
    </p:spTree>
    <p:extLst>
      <p:ext uri="{BB962C8B-B14F-4D97-AF65-F5344CB8AC3E}">
        <p14:creationId xmlns:p14="http://schemas.microsoft.com/office/powerpoint/2010/main" xmlns="" val="16675633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Large confetti"/>
          <p:cNvSpPr>
            <a:spLocks noGrp="1" noChangeArrowheads="1"/>
          </p:cNvSpPr>
          <p:nvPr>
            <p:ph type="title"/>
          </p:nvPr>
        </p:nvSpPr>
        <p:spPr>
          <a:xfrm>
            <a:off x="685800" y="169863"/>
            <a:ext cx="7772400" cy="595312"/>
          </a:xfrm>
        </p:spPr>
        <p:txBody>
          <a:bodyPr/>
          <a:lstStyle/>
          <a:p>
            <a:pPr eaLnBrk="1" hangingPunct="1"/>
            <a:r>
              <a:rPr lang="el-GR" altLang="el-GR" sz="4000" b="1" smtClean="0"/>
              <a:t>Αρχαιοσεισμολογία </a:t>
            </a:r>
            <a:r>
              <a:rPr lang="el-GR" altLang="el-GR" sz="3200" b="1" smtClean="0"/>
              <a:t>(2)</a:t>
            </a:r>
            <a:endParaRPr lang="el-GR" altLang="el-GR" sz="4000" b="1" smtClean="0"/>
          </a:p>
        </p:txBody>
      </p:sp>
      <p:sp>
        <p:nvSpPr>
          <p:cNvPr id="37891" name="4 - TextBox"/>
          <p:cNvSpPr txBox="1">
            <a:spLocks noChangeArrowheads="1"/>
          </p:cNvSpPr>
          <p:nvPr/>
        </p:nvSpPr>
        <p:spPr bwMode="auto">
          <a:xfrm>
            <a:off x="2390775" y="6092825"/>
            <a:ext cx="43624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l-GR" altLang="el-GR" sz="2000" dirty="0">
                <a:solidFill>
                  <a:prstClr val="black"/>
                </a:solidFill>
                <a:latin typeface="Calibri" pitchFamily="34" charset="0"/>
              </a:rPr>
              <a:t>Εικόνα 6. </a:t>
            </a:r>
            <a:endParaRPr lang="en-US" altLang="el-GR" sz="2000" dirty="0">
              <a:solidFill>
                <a:prstClr val="black"/>
              </a:solidFill>
              <a:latin typeface="Calibri" pitchFamily="34" charset="0"/>
            </a:endParaRPr>
          </a:p>
          <a:p>
            <a:pPr algn="ctr" eaLnBrk="1" fontAlgn="base" hangingPunct="1">
              <a:spcBef>
                <a:spcPct val="0"/>
              </a:spcBef>
              <a:spcAft>
                <a:spcPct val="0"/>
              </a:spcAft>
            </a:pPr>
            <a:r>
              <a:rPr lang="el-GR" altLang="el-GR" sz="2000" dirty="0">
                <a:solidFill>
                  <a:prstClr val="black"/>
                </a:solidFill>
                <a:latin typeface="Calibri" pitchFamily="34" charset="0"/>
              </a:rPr>
              <a:t>(ΠΗΓΗ: </a:t>
            </a:r>
            <a:r>
              <a:rPr lang="en-US" altLang="el-GR" sz="2000" dirty="0">
                <a:solidFill>
                  <a:prstClr val="black"/>
                </a:solidFill>
                <a:latin typeface="Calibri" pitchFamily="34" charset="0"/>
              </a:rPr>
              <a:t>Rodriguez-Pascua</a:t>
            </a:r>
            <a:r>
              <a:rPr lang="el-GR" altLang="el-GR" sz="2000" dirty="0">
                <a:solidFill>
                  <a:prstClr val="black"/>
                </a:solidFill>
                <a:latin typeface="Calibri" pitchFamily="34" charset="0"/>
              </a:rPr>
              <a:t> </a:t>
            </a:r>
            <a:r>
              <a:rPr lang="en-US" altLang="el-GR" sz="2000" dirty="0">
                <a:solidFill>
                  <a:prstClr val="black"/>
                </a:solidFill>
                <a:latin typeface="Calibri" pitchFamily="34" charset="0"/>
              </a:rPr>
              <a:t>et al., 2012</a:t>
            </a:r>
            <a:r>
              <a:rPr lang="el-GR" altLang="el-GR" sz="2000" dirty="0">
                <a:solidFill>
                  <a:prstClr val="black"/>
                </a:solidFill>
                <a:latin typeface="Calibri" pitchFamily="34" charset="0"/>
              </a:rPr>
              <a:t>.)</a:t>
            </a:r>
          </a:p>
        </p:txBody>
      </p:sp>
      <p:pic>
        <p:nvPicPr>
          <p:cNvPr id="37892" name="6 - Εικόνα" descr="Untitled.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3738" y="1196975"/>
            <a:ext cx="7756525"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737521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3 - TextBox"/>
          <p:cNvSpPr txBox="1">
            <a:spLocks noChangeArrowheads="1"/>
          </p:cNvSpPr>
          <p:nvPr/>
        </p:nvSpPr>
        <p:spPr bwMode="auto">
          <a:xfrm>
            <a:off x="6335713" y="5264150"/>
            <a:ext cx="2413000" cy="34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l-GR" sz="1400">
                <a:solidFill>
                  <a:prstClr val="black"/>
                </a:solidFill>
              </a:rPr>
              <a:t>Sintubin 2011 </a:t>
            </a:r>
            <a:endParaRPr lang="el-GR" altLang="el-GR" sz="1400">
              <a:solidFill>
                <a:prstClr val="black"/>
              </a:solidFill>
            </a:endParaRPr>
          </a:p>
        </p:txBody>
      </p:sp>
      <p:sp>
        <p:nvSpPr>
          <p:cNvPr id="38915" name="4 - TextBox"/>
          <p:cNvSpPr txBox="1">
            <a:spLocks noChangeArrowheads="1"/>
          </p:cNvSpPr>
          <p:nvPr/>
        </p:nvSpPr>
        <p:spPr bwMode="auto">
          <a:xfrm>
            <a:off x="3146425" y="6093296"/>
            <a:ext cx="28511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l-GR" altLang="el-GR" sz="2000" dirty="0">
                <a:solidFill>
                  <a:prstClr val="black"/>
                </a:solidFill>
                <a:latin typeface="Calibri" pitchFamily="34" charset="0"/>
              </a:rPr>
              <a:t>Εικόνα </a:t>
            </a:r>
            <a:r>
              <a:rPr lang="en-US" altLang="el-GR" sz="2000" dirty="0">
                <a:solidFill>
                  <a:prstClr val="black"/>
                </a:solidFill>
                <a:latin typeface="Calibri" pitchFamily="34" charset="0"/>
              </a:rPr>
              <a:t>7</a:t>
            </a:r>
            <a:r>
              <a:rPr lang="el-GR" altLang="el-GR" sz="2000" dirty="0">
                <a:solidFill>
                  <a:prstClr val="black"/>
                </a:solidFill>
                <a:latin typeface="Calibri" pitchFamily="34" charset="0"/>
              </a:rPr>
              <a:t>. </a:t>
            </a:r>
          </a:p>
          <a:p>
            <a:pPr algn="ctr" eaLnBrk="1" fontAlgn="base" hangingPunct="1">
              <a:spcBef>
                <a:spcPct val="0"/>
              </a:spcBef>
              <a:spcAft>
                <a:spcPct val="0"/>
              </a:spcAft>
            </a:pPr>
            <a:r>
              <a:rPr lang="el-GR" altLang="el-GR" sz="2000" dirty="0">
                <a:solidFill>
                  <a:prstClr val="black"/>
                </a:solidFill>
                <a:latin typeface="Calibri" pitchFamily="34" charset="0"/>
              </a:rPr>
              <a:t>(ΠΗΓΗ: </a:t>
            </a:r>
            <a:r>
              <a:rPr lang="en-US" altLang="el-GR" sz="2000" dirty="0" err="1">
                <a:solidFill>
                  <a:prstClr val="black"/>
                </a:solidFill>
                <a:latin typeface="Calibri" pitchFamily="34" charset="0"/>
              </a:rPr>
              <a:t>Sintubin</a:t>
            </a:r>
            <a:r>
              <a:rPr lang="en-US" altLang="el-GR" sz="2000" dirty="0">
                <a:solidFill>
                  <a:prstClr val="black"/>
                </a:solidFill>
                <a:latin typeface="Calibri" pitchFamily="34" charset="0"/>
              </a:rPr>
              <a:t>, 2011.</a:t>
            </a:r>
            <a:r>
              <a:rPr lang="el-GR" altLang="el-GR" sz="2000" dirty="0">
                <a:solidFill>
                  <a:prstClr val="black"/>
                </a:solidFill>
                <a:latin typeface="Calibri" pitchFamily="34" charset="0"/>
              </a:rPr>
              <a:t>)</a:t>
            </a:r>
          </a:p>
        </p:txBody>
      </p:sp>
      <p:pic>
        <p:nvPicPr>
          <p:cNvPr id="38916" name="5 - Εικόνα" descr="Untitled.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463" y="1125538"/>
            <a:ext cx="8601075" cy="475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descr="Large confetti"/>
          <p:cNvSpPr txBox="1">
            <a:spLocks noChangeArrowheads="1"/>
          </p:cNvSpPr>
          <p:nvPr/>
        </p:nvSpPr>
        <p:spPr>
          <a:xfrm>
            <a:off x="685800" y="169863"/>
            <a:ext cx="7772400" cy="595312"/>
          </a:xfrm>
          <a:prstGeom prst="rect">
            <a:avLst/>
          </a:prstGeom>
        </p:spPr>
        <p:txBody>
          <a:bodyPr/>
          <a:lstStyle/>
          <a:p>
            <a:pPr algn="ctr" fontAlgn="base">
              <a:spcBef>
                <a:spcPct val="0"/>
              </a:spcBef>
              <a:spcAft>
                <a:spcPct val="0"/>
              </a:spcAft>
              <a:defRPr/>
            </a:pPr>
            <a:r>
              <a:rPr lang="el-GR" sz="4000" b="1" dirty="0" err="1">
                <a:solidFill>
                  <a:prstClr val="black"/>
                </a:solidFill>
              </a:rPr>
              <a:t>Αρχαιοσεισμολογία</a:t>
            </a:r>
            <a:r>
              <a:rPr lang="el-GR" sz="4000" b="1" dirty="0">
                <a:solidFill>
                  <a:prstClr val="black"/>
                </a:solidFill>
              </a:rPr>
              <a:t> </a:t>
            </a:r>
            <a:r>
              <a:rPr lang="el-GR" sz="3200" b="1" dirty="0">
                <a:solidFill>
                  <a:prstClr val="black"/>
                </a:solidFill>
              </a:rPr>
              <a:t>(3)</a:t>
            </a:r>
            <a:endParaRPr lang="el-GR" sz="4000" b="1" dirty="0">
              <a:solidFill>
                <a:prstClr val="black"/>
              </a:solidFill>
            </a:endParaRPr>
          </a:p>
        </p:txBody>
      </p:sp>
    </p:spTree>
    <p:extLst>
      <p:ext uri="{BB962C8B-B14F-4D97-AF65-F5344CB8AC3E}">
        <p14:creationId xmlns:p14="http://schemas.microsoft.com/office/powerpoint/2010/main" xmlns="" val="410017286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1920</Words>
  <Application>Microsoft Office PowerPoint</Application>
  <PresentationFormat>Προβολή στην οθόνη (4:3)</PresentationFormat>
  <Paragraphs>220</Paragraphs>
  <Slides>43</Slides>
  <Notes>13</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1_Θέμα του Office</vt:lpstr>
      <vt:lpstr>ΓΕΩΛΟΓΙΑ ΚΑΙ ΣΕΙΣΜΟΙ</vt:lpstr>
      <vt:lpstr>Διαφάνεια 2</vt:lpstr>
      <vt:lpstr>Χρηματοδότηση</vt:lpstr>
      <vt:lpstr>ΚΕΦΑΛΑΙΟ 3 </vt:lpstr>
      <vt:lpstr>Διαφάνεια 5</vt:lpstr>
      <vt:lpstr>Αρχαιοσεισμολογία (1)</vt:lpstr>
      <vt:lpstr>Αρχαιοσεισμολογία (2)</vt:lpstr>
      <vt:lpstr>Αρχαιοσεισμολογία (2)</vt:lpstr>
      <vt:lpstr>Διαφάνεια 9</vt:lpstr>
      <vt:lpstr>Γιατί αρχαιοσεισμολογία? (1)</vt:lpstr>
      <vt:lpstr>Γιατί αρχαιοσεισμολογία? (2)</vt:lpstr>
      <vt:lpstr>Συζήτηση- Παραδείγματα (1)</vt:lpstr>
      <vt:lpstr>Συζήτηση- Παραδείγματα (2)</vt:lpstr>
      <vt:lpstr>Συζήτηση- Παραδείγματα (3)</vt:lpstr>
      <vt:lpstr>Συζήτηση- Παραδείγματα (4)</vt:lpstr>
      <vt:lpstr>Συζήτηση- Παραδείγματα (5)</vt:lpstr>
      <vt:lpstr>Χρονολογικός Πίνακας</vt:lpstr>
      <vt:lpstr>Η γεωλογική συμβολή στην ερμηνεία των σεισμών (1)</vt:lpstr>
      <vt:lpstr>Η γεωλογική συμβολή στην ερμηνεία των σεισμών (2)</vt:lpstr>
      <vt:lpstr>Η γεωλογική συμβολή στην ερμηνεία των σεισμών (3)</vt:lpstr>
      <vt:lpstr>Η γεωλογική συμβολή στην ερμηνεία των σεισμών (4)</vt:lpstr>
      <vt:lpstr>Η γεωλογική συμβολή στην ερμηνεία των σεισμών (5)</vt:lpstr>
      <vt:lpstr>Η γεωλογική συμβολή στην ερμηνεία των σεισμών (6)</vt:lpstr>
      <vt:lpstr>Θαμμένα ρήγματα (1)</vt:lpstr>
      <vt:lpstr>Θαμμένα ρήγματα (2)</vt:lpstr>
      <vt:lpstr>Θαμμένα ρήγματα (3)</vt:lpstr>
      <vt:lpstr>Θαμμένα ρήγματα (4)</vt:lpstr>
      <vt:lpstr>Θαμμένα ρήγματα (5)</vt:lpstr>
      <vt:lpstr>Διαφάνεια 29</vt:lpstr>
      <vt:lpstr>Διαφάνεια 30</vt:lpstr>
      <vt:lpstr>Διαφάνεια 31</vt:lpstr>
      <vt:lpstr>Διαφάνεια 32</vt:lpstr>
      <vt:lpstr>Διαφάνεια 33</vt:lpstr>
      <vt:lpstr>Διαφάνεια 34</vt:lpstr>
      <vt:lpstr>Ο σεισμός ως σύνθετο φυσικό φαινόμενο</vt:lpstr>
      <vt:lpstr>Η εφήμερη φύση των στοιχείων του σεισμού</vt:lpstr>
      <vt:lpstr>Παραδείγματα (1)</vt:lpstr>
      <vt:lpstr>Παραδείγματα (2)</vt:lpstr>
      <vt:lpstr>Παραδείγματα (3)</vt:lpstr>
      <vt:lpstr>Παραδείγματα (4)</vt:lpstr>
      <vt:lpstr>Σημείωμα Αναφοράς</vt:lpstr>
      <vt:lpstr>Σημείωμα Χρήσης Έργων Τρίτων</vt:lpstr>
      <vt:lpstr>Τέλος Ενότητας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ΓΕΩΛΟΓΙΑ ΚΑΙ ΣΕΙΣΜΟΙ</dc:title>
  <dc:creator>aspasia</dc:creator>
  <cp:lastModifiedBy>user</cp:lastModifiedBy>
  <cp:revision>21</cp:revision>
  <dcterms:created xsi:type="dcterms:W3CDTF">2014-11-19T21:06:30Z</dcterms:created>
  <dcterms:modified xsi:type="dcterms:W3CDTF">2015-06-11T10:25:28Z</dcterms:modified>
</cp:coreProperties>
</file>