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76" r:id="rId5"/>
    <p:sldId id="277" r:id="rId6"/>
    <p:sldId id="260" r:id="rId7"/>
    <p:sldId id="278" r:id="rId8"/>
    <p:sldId id="279" r:id="rId9"/>
    <p:sldId id="280" r:id="rId10"/>
    <p:sldId id="281" r:id="rId11"/>
    <p:sldId id="28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3" d="100"/>
          <a:sy n="83" d="100"/>
        </p:scale>
        <p:origin x="643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329C-48A3-44A6-ACEF-D8FEDE12B458}" type="datetimeFigureOut">
              <a:rPr lang="el-GR" smtClean="0"/>
              <a:t>24/11/2022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51AC7-CED2-4AEF-AF31-5BA261E208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74131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329C-48A3-44A6-ACEF-D8FEDE12B458}" type="datetimeFigureOut">
              <a:rPr lang="el-GR" smtClean="0"/>
              <a:t>24/11/2022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51AC7-CED2-4AEF-AF31-5BA261E208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66478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329C-48A3-44A6-ACEF-D8FEDE12B458}" type="datetimeFigureOut">
              <a:rPr lang="el-GR" smtClean="0"/>
              <a:t>24/11/2022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51AC7-CED2-4AEF-AF31-5BA261E208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8877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329C-48A3-44A6-ACEF-D8FEDE12B458}" type="datetimeFigureOut">
              <a:rPr lang="el-GR" smtClean="0"/>
              <a:t>24/11/2022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51AC7-CED2-4AEF-AF31-5BA261E208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32366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329C-48A3-44A6-ACEF-D8FEDE12B458}" type="datetimeFigureOut">
              <a:rPr lang="el-GR" smtClean="0"/>
              <a:t>24/11/2022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51AC7-CED2-4AEF-AF31-5BA261E208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4033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329C-48A3-44A6-ACEF-D8FEDE12B458}" type="datetimeFigureOut">
              <a:rPr lang="el-GR" smtClean="0"/>
              <a:t>24/11/2022</a:t>
            </a:fld>
            <a:endParaRPr lang="el-G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51AC7-CED2-4AEF-AF31-5BA261E208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4324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329C-48A3-44A6-ACEF-D8FEDE12B458}" type="datetimeFigureOut">
              <a:rPr lang="el-GR" smtClean="0"/>
              <a:t>24/11/2022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51AC7-CED2-4AEF-AF31-5BA261E2080C}" type="slidenum">
              <a:rPr lang="el-GR" smtClean="0"/>
              <a:t>‹#›</a:t>
            </a:fld>
            <a:endParaRPr lang="el-G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367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329C-48A3-44A6-ACEF-D8FEDE12B458}" type="datetimeFigureOut">
              <a:rPr lang="el-GR" smtClean="0"/>
              <a:t>24/11/2022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51AC7-CED2-4AEF-AF31-5BA261E208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8821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329C-48A3-44A6-ACEF-D8FEDE12B458}" type="datetimeFigureOut">
              <a:rPr lang="el-GR" smtClean="0"/>
              <a:t>24/11/2022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51AC7-CED2-4AEF-AF31-5BA261E208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5255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329C-48A3-44A6-ACEF-D8FEDE12B458}" type="datetimeFigureOut">
              <a:rPr lang="el-GR" smtClean="0"/>
              <a:t>24/11/2022</a:t>
            </a:fld>
            <a:endParaRPr lang="el-G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l-G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51AC7-CED2-4AEF-AF31-5BA261E208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94593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tx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9A9329C-48A3-44A6-ACEF-D8FEDE12B458}" type="datetimeFigureOut">
              <a:rPr lang="el-GR" smtClean="0"/>
              <a:t>24/11/2022</a:t>
            </a:fld>
            <a:endParaRPr lang="el-G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l-G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51AC7-CED2-4AEF-AF31-5BA261E208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39018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chemeClr val="bg2">
              <a:lumMod val="60000"/>
              <a:lumOff val="40000"/>
              <a:alpha val="15000"/>
            </a:schemeClr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9A9329C-48A3-44A6-ACEF-D8FEDE12B458}" type="datetimeFigureOut">
              <a:rPr lang="el-GR" smtClean="0"/>
              <a:t>24/11/2022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08F51AC7-CED2-4AEF-AF31-5BA261E208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29440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Συγγράματα - Τμήμα Γεωλογίας Σχολή Θετικών Επιστημών, Department of  Geology, University of Patras">
            <a:extLst>
              <a:ext uri="{FF2B5EF4-FFF2-40B4-BE49-F238E27FC236}">
                <a16:creationId xmlns:a16="http://schemas.microsoft.com/office/drawing/2014/main" id="{66CF10A3-B3EC-4F9A-9F78-4F63E9DFEF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0" t="20979" r="29775" b="21173"/>
          <a:stretch/>
        </p:blipFill>
        <p:spPr bwMode="auto">
          <a:xfrm>
            <a:off x="9198286" y="768980"/>
            <a:ext cx="2542610" cy="253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Πανεπιστήμιο Πατρών">
            <a:extLst>
              <a:ext uri="{FF2B5EF4-FFF2-40B4-BE49-F238E27FC236}">
                <a16:creationId xmlns:a16="http://schemas.microsoft.com/office/drawing/2014/main" id="{AF567D78-8264-408C-93E4-9EB0E6FFD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4115" y="4014350"/>
            <a:ext cx="4837175" cy="17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53D82779-1547-4A60-91CF-47341A1A6D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6234" y="847335"/>
            <a:ext cx="6247881" cy="2069739"/>
          </a:xfrm>
        </p:spPr>
        <p:txBody>
          <a:bodyPr anchor="b">
            <a:normAutofit/>
          </a:bodyPr>
          <a:lstStyle/>
          <a:p>
            <a:r>
              <a:rPr lang="el-GR" b="1" dirty="0"/>
              <a:t>ΑΝΑΛΥΣΗ ΙΖΗΜΑΤΟΓΕΝΩΝ ΛΕΚΑΝΩΝ</a:t>
            </a:r>
          </a:p>
        </p:txBody>
      </p:sp>
      <p:sp>
        <p:nvSpPr>
          <p:cNvPr id="6" name="Υπότιτλος 2">
            <a:extLst>
              <a:ext uri="{FF2B5EF4-FFF2-40B4-BE49-F238E27FC236}">
                <a16:creationId xmlns:a16="http://schemas.microsoft.com/office/drawing/2014/main" id="{1F99FF87-72B7-4A51-B77D-FB12FB16A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3743957"/>
            <a:ext cx="4167376" cy="11555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000" kern="1200" dirty="0" err="1">
                <a:latin typeface="+mn-lt"/>
                <a:ea typeface="+mn-ea"/>
                <a:cs typeface="+mn-cs"/>
              </a:rPr>
              <a:t>Διδάκτορ</a:t>
            </a:r>
            <a:r>
              <a:rPr lang="en-US" sz="2000" kern="1200" dirty="0">
                <a:latin typeface="+mn-lt"/>
                <a:ea typeface="+mn-ea"/>
                <a:cs typeface="+mn-cs"/>
              </a:rPr>
              <a:t>ας Νικολίνα Μπουρλή</a:t>
            </a:r>
            <a:br>
              <a:rPr lang="en-US" sz="2000" kern="1200" dirty="0">
                <a:latin typeface="+mn-lt"/>
                <a:ea typeface="+mn-ea"/>
                <a:cs typeface="+mn-cs"/>
              </a:rPr>
            </a:br>
            <a:r>
              <a:rPr lang="en-US" sz="2000" kern="1200" dirty="0">
                <a:latin typeface="+mn-lt"/>
                <a:ea typeface="+mn-ea"/>
                <a:cs typeface="+mn-cs"/>
              </a:rPr>
              <a:t>Σχολή Θετικών Επιστημών</a:t>
            </a:r>
            <a:br>
              <a:rPr lang="en-US" sz="2000" kern="1200" dirty="0">
                <a:latin typeface="+mn-lt"/>
                <a:ea typeface="+mn-ea"/>
                <a:cs typeface="+mn-cs"/>
              </a:rPr>
            </a:br>
            <a:r>
              <a:rPr lang="en-US" sz="2000" kern="1200" dirty="0">
                <a:latin typeface="+mn-lt"/>
                <a:ea typeface="+mn-ea"/>
                <a:cs typeface="+mn-cs"/>
              </a:rPr>
              <a:t>Τμήμα Γεωλογίας</a:t>
            </a:r>
          </a:p>
        </p:txBody>
      </p:sp>
      <p:sp>
        <p:nvSpPr>
          <p:cNvPr id="18" name="Υπότιτλος 2">
            <a:extLst>
              <a:ext uri="{FF2B5EF4-FFF2-40B4-BE49-F238E27FC236}">
                <a16:creationId xmlns:a16="http://schemas.microsoft.com/office/drawing/2014/main" id="{561C3ECA-72AE-4912-B5E9-0736F20FD819}"/>
              </a:ext>
            </a:extLst>
          </p:cNvPr>
          <p:cNvSpPr txBox="1">
            <a:spLocks/>
          </p:cNvSpPr>
          <p:nvPr/>
        </p:nvSpPr>
        <p:spPr>
          <a:xfrm>
            <a:off x="3219769" y="6553247"/>
            <a:ext cx="2457248" cy="24366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l-GR" sz="2000" dirty="0"/>
              <a:t>ΠΑΤΡΑ, 2022-2023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941368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έδαφος, υπαίθριος, ουρανός, βρώμα&#10;&#10;Περιγραφή που δημιουργήθηκε αυτόματα">
            <a:extLst>
              <a:ext uri="{FF2B5EF4-FFF2-40B4-BE49-F238E27FC236}">
                <a16:creationId xmlns:a16="http://schemas.microsoft.com/office/drawing/2014/main" id="{A106F6E0-6121-457D-B849-EE1A74141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605" y="1288103"/>
            <a:ext cx="8106789" cy="54045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6D5143-1210-4A74-A9EC-9F6E725CD318}"/>
              </a:ext>
            </a:extLst>
          </p:cNvPr>
          <p:cNvSpPr txBox="1"/>
          <p:nvPr/>
        </p:nvSpPr>
        <p:spPr>
          <a:xfrm>
            <a:off x="2172490" y="90976"/>
            <a:ext cx="784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ΦΩΤΟΓΡΑΦΙΕΣ ΥΠΑΙΘΡΟΥ </a:t>
            </a:r>
            <a:endParaRPr lang="el-G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E56CC9-8FA4-4940-835C-903FF799B243}"/>
              </a:ext>
            </a:extLst>
          </p:cNvPr>
          <p:cNvSpPr txBox="1"/>
          <p:nvPr/>
        </p:nvSpPr>
        <p:spPr>
          <a:xfrm>
            <a:off x="412422" y="660362"/>
            <a:ext cx="2124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ΚΕΦΑΛΟΝΙΑ</a:t>
            </a:r>
            <a:endParaRPr lang="el-G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Ελεύθερη σχεδίαση: Σχήμα 5">
            <a:extLst>
              <a:ext uri="{FF2B5EF4-FFF2-40B4-BE49-F238E27FC236}">
                <a16:creationId xmlns:a16="http://schemas.microsoft.com/office/drawing/2014/main" id="{B8C3CECF-022E-46F5-94BE-11C98E9FFB70}"/>
              </a:ext>
            </a:extLst>
          </p:cNvPr>
          <p:cNvSpPr/>
          <p:nvPr/>
        </p:nvSpPr>
        <p:spPr>
          <a:xfrm>
            <a:off x="5098473" y="2669309"/>
            <a:ext cx="1136072" cy="3094182"/>
          </a:xfrm>
          <a:custGeom>
            <a:avLst/>
            <a:gdLst>
              <a:gd name="connsiteX0" fmla="*/ 0 w 1136072"/>
              <a:gd name="connsiteY0" fmla="*/ 0 h 3094182"/>
              <a:gd name="connsiteX1" fmla="*/ 240145 w 1136072"/>
              <a:gd name="connsiteY1" fmla="*/ 822036 h 3094182"/>
              <a:gd name="connsiteX2" fmla="*/ 471054 w 1136072"/>
              <a:gd name="connsiteY2" fmla="*/ 1560946 h 3094182"/>
              <a:gd name="connsiteX3" fmla="*/ 914400 w 1136072"/>
              <a:gd name="connsiteY3" fmla="*/ 1551709 h 3094182"/>
              <a:gd name="connsiteX4" fmla="*/ 1052945 w 1136072"/>
              <a:gd name="connsiteY4" fmla="*/ 2567709 h 3094182"/>
              <a:gd name="connsiteX5" fmla="*/ 1136072 w 1136072"/>
              <a:gd name="connsiteY5" fmla="*/ 3094182 h 309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6072" h="3094182">
                <a:moveTo>
                  <a:pt x="0" y="0"/>
                </a:moveTo>
                <a:cubicBezTo>
                  <a:pt x="80818" y="280939"/>
                  <a:pt x="161636" y="561878"/>
                  <a:pt x="240145" y="822036"/>
                </a:cubicBezTo>
                <a:cubicBezTo>
                  <a:pt x="318654" y="1082194"/>
                  <a:pt x="358678" y="1439334"/>
                  <a:pt x="471054" y="1560946"/>
                </a:cubicBezTo>
                <a:cubicBezTo>
                  <a:pt x="583430" y="1682558"/>
                  <a:pt x="817418" y="1383915"/>
                  <a:pt x="914400" y="1551709"/>
                </a:cubicBezTo>
                <a:cubicBezTo>
                  <a:pt x="1011382" y="1719503"/>
                  <a:pt x="1016000" y="2310630"/>
                  <a:pt x="1052945" y="2567709"/>
                </a:cubicBezTo>
                <a:cubicBezTo>
                  <a:pt x="1089890" y="2824788"/>
                  <a:pt x="1112981" y="2959485"/>
                  <a:pt x="1136072" y="3094182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67974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υπαίθριος, ουρανός, έδαφος&#10;&#10;Περιγραφή που δημιουργήθηκε αυτόματα">
            <a:extLst>
              <a:ext uri="{FF2B5EF4-FFF2-40B4-BE49-F238E27FC236}">
                <a16:creationId xmlns:a16="http://schemas.microsoft.com/office/drawing/2014/main" id="{D2110F68-BED9-44B6-A177-68BE255B16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8" b="20994"/>
          <a:stretch/>
        </p:blipFill>
        <p:spPr>
          <a:xfrm>
            <a:off x="311047" y="1460268"/>
            <a:ext cx="11569906" cy="4737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ACC891-F328-45EF-A83C-817744650E78}"/>
              </a:ext>
            </a:extLst>
          </p:cNvPr>
          <p:cNvSpPr txBox="1"/>
          <p:nvPr/>
        </p:nvSpPr>
        <p:spPr>
          <a:xfrm>
            <a:off x="412422" y="660362"/>
            <a:ext cx="2124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ΚΕΦΑΛΟΝΙΑ</a:t>
            </a:r>
            <a:endParaRPr lang="el-G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A9DF84-7E11-4FC9-900E-202469DD7C26}"/>
              </a:ext>
            </a:extLst>
          </p:cNvPr>
          <p:cNvSpPr txBox="1"/>
          <p:nvPr/>
        </p:nvSpPr>
        <p:spPr>
          <a:xfrm>
            <a:off x="2172490" y="90976"/>
            <a:ext cx="784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ΦΩΤΟΓΡΑΦΙΕΣ ΥΠΑΙΘΡΟΥ </a:t>
            </a:r>
            <a:endParaRPr lang="el-G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Ελεύθερη σχεδίαση: Σχήμα 5">
            <a:extLst>
              <a:ext uri="{FF2B5EF4-FFF2-40B4-BE49-F238E27FC236}">
                <a16:creationId xmlns:a16="http://schemas.microsoft.com/office/drawing/2014/main" id="{5FF7F5F7-E387-4D1F-BB18-CF6B13A1FD47}"/>
              </a:ext>
            </a:extLst>
          </p:cNvPr>
          <p:cNvSpPr/>
          <p:nvPr/>
        </p:nvSpPr>
        <p:spPr>
          <a:xfrm>
            <a:off x="3543851" y="2961106"/>
            <a:ext cx="3871608" cy="3171217"/>
          </a:xfrm>
          <a:custGeom>
            <a:avLst/>
            <a:gdLst>
              <a:gd name="connsiteX0" fmla="*/ 0 w 3871608"/>
              <a:gd name="connsiteY0" fmla="*/ 0 h 3171217"/>
              <a:gd name="connsiteX1" fmla="*/ 525293 w 3871608"/>
              <a:gd name="connsiteY1" fmla="*/ 476656 h 3171217"/>
              <a:gd name="connsiteX2" fmla="*/ 1284051 w 3871608"/>
              <a:gd name="connsiteY2" fmla="*/ 1157592 h 3171217"/>
              <a:gd name="connsiteX3" fmla="*/ 2013625 w 3871608"/>
              <a:gd name="connsiteY3" fmla="*/ 1857983 h 3171217"/>
              <a:gd name="connsiteX4" fmla="*/ 2305455 w 3871608"/>
              <a:gd name="connsiteY4" fmla="*/ 2140085 h 3171217"/>
              <a:gd name="connsiteX5" fmla="*/ 2645923 w 3871608"/>
              <a:gd name="connsiteY5" fmla="*/ 2052536 h 3171217"/>
              <a:gd name="connsiteX6" fmla="*/ 3054485 w 3871608"/>
              <a:gd name="connsiteY6" fmla="*/ 2480553 h 3171217"/>
              <a:gd name="connsiteX7" fmla="*/ 3871608 w 3871608"/>
              <a:gd name="connsiteY7" fmla="*/ 3171217 h 3171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71608" h="3171217">
                <a:moveTo>
                  <a:pt x="0" y="0"/>
                </a:moveTo>
                <a:lnTo>
                  <a:pt x="525293" y="476656"/>
                </a:lnTo>
                <a:cubicBezTo>
                  <a:pt x="739301" y="669588"/>
                  <a:pt x="1035996" y="927371"/>
                  <a:pt x="1284051" y="1157592"/>
                </a:cubicBezTo>
                <a:cubicBezTo>
                  <a:pt x="1532106" y="1387813"/>
                  <a:pt x="1843391" y="1694234"/>
                  <a:pt x="2013625" y="1857983"/>
                </a:cubicBezTo>
                <a:cubicBezTo>
                  <a:pt x="2183859" y="2021732"/>
                  <a:pt x="2200072" y="2107660"/>
                  <a:pt x="2305455" y="2140085"/>
                </a:cubicBezTo>
                <a:cubicBezTo>
                  <a:pt x="2410838" y="2172510"/>
                  <a:pt x="2521085" y="1995791"/>
                  <a:pt x="2645923" y="2052536"/>
                </a:cubicBezTo>
                <a:cubicBezTo>
                  <a:pt x="2770761" y="2109281"/>
                  <a:pt x="2850204" y="2294106"/>
                  <a:pt x="3054485" y="2480553"/>
                </a:cubicBezTo>
                <a:cubicBezTo>
                  <a:pt x="3258766" y="2667000"/>
                  <a:pt x="3565187" y="2919108"/>
                  <a:pt x="3871608" y="317121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091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924044-C3BC-40DB-8FA2-D551515CA30E}"/>
              </a:ext>
            </a:extLst>
          </p:cNvPr>
          <p:cNvSpPr txBox="1"/>
          <p:nvPr/>
        </p:nvSpPr>
        <p:spPr>
          <a:xfrm>
            <a:off x="1982918" y="0"/>
            <a:ext cx="85106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ΙΖΗΜΑΤΟΛΟΓΙΚΑ ΔΕΔΟΜΕΝΑ</a:t>
            </a:r>
            <a:endParaRPr lang="el-G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1AB6F6-7ABD-42C1-AD66-11637FD7E879}"/>
              </a:ext>
            </a:extLst>
          </p:cNvPr>
          <p:cNvSpPr txBox="1"/>
          <p:nvPr/>
        </p:nvSpPr>
        <p:spPr>
          <a:xfrm>
            <a:off x="5049858" y="1120676"/>
            <a:ext cx="27428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dirty="0"/>
              <a:t>Ο χάρτης της δυτικής Ελλάδας</a:t>
            </a:r>
            <a:r>
              <a:rPr lang="en-US" dirty="0"/>
              <a:t> </a:t>
            </a:r>
            <a:r>
              <a:rPr lang="el-GR" dirty="0"/>
              <a:t>ξεκινώντας από ανατολικά προς δυτικά με τις ζώνες Πίνδος, </a:t>
            </a:r>
            <a:r>
              <a:rPr lang="el-GR" dirty="0" err="1"/>
              <a:t>Γάβροβο</a:t>
            </a:r>
            <a:r>
              <a:rPr lang="el-GR" dirty="0"/>
              <a:t>, Ιόνιος, Περιθώρια </a:t>
            </a:r>
            <a:r>
              <a:rPr lang="el-GR" dirty="0" err="1"/>
              <a:t>Απούλιας</a:t>
            </a:r>
            <a:r>
              <a:rPr lang="el-GR" dirty="0"/>
              <a:t> πλατφόρμας (Προ-</a:t>
            </a:r>
            <a:r>
              <a:rPr lang="el-GR" dirty="0" err="1"/>
              <a:t>Απούλια</a:t>
            </a:r>
            <a:r>
              <a:rPr lang="el-GR" dirty="0"/>
              <a:t> ή Ζώνη Παξών).</a:t>
            </a:r>
          </a:p>
        </p:txBody>
      </p:sp>
      <p:grpSp>
        <p:nvGrpSpPr>
          <p:cNvPr id="11" name="Ομάδα 10">
            <a:extLst>
              <a:ext uri="{FF2B5EF4-FFF2-40B4-BE49-F238E27FC236}">
                <a16:creationId xmlns:a16="http://schemas.microsoft.com/office/drawing/2014/main" id="{B6FF9C43-74DA-476B-90E5-685DFEC6AB18}"/>
              </a:ext>
            </a:extLst>
          </p:cNvPr>
          <p:cNvGrpSpPr/>
          <p:nvPr/>
        </p:nvGrpSpPr>
        <p:grpSpPr>
          <a:xfrm>
            <a:off x="138414" y="769441"/>
            <a:ext cx="4742359" cy="5986575"/>
            <a:chOff x="350858" y="753360"/>
            <a:chExt cx="4742359" cy="5986575"/>
          </a:xfrm>
        </p:grpSpPr>
        <p:pic>
          <p:nvPicPr>
            <p:cNvPr id="6" name="Εικόνα 5">
              <a:extLst>
                <a:ext uri="{FF2B5EF4-FFF2-40B4-BE49-F238E27FC236}">
                  <a16:creationId xmlns:a16="http://schemas.microsoft.com/office/drawing/2014/main" id="{C23F4614-B8E4-4213-A1AE-74F1F0E92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0858" y="753360"/>
              <a:ext cx="4742359" cy="5986575"/>
            </a:xfrm>
            <a:prstGeom prst="rect">
              <a:avLst/>
            </a:prstGeom>
          </p:spPr>
        </p:pic>
        <p:sp>
          <p:nvSpPr>
            <p:cNvPr id="8" name="Ορθογώνιο 7">
              <a:extLst>
                <a:ext uri="{FF2B5EF4-FFF2-40B4-BE49-F238E27FC236}">
                  <a16:creationId xmlns:a16="http://schemas.microsoft.com/office/drawing/2014/main" id="{5F67EAF6-5B34-46B9-9213-617B18D2280C}"/>
                </a:ext>
              </a:extLst>
            </p:cNvPr>
            <p:cNvSpPr/>
            <p:nvPr/>
          </p:nvSpPr>
          <p:spPr>
            <a:xfrm>
              <a:off x="2492187" y="5562275"/>
              <a:ext cx="654425" cy="63233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9" name="Ορθογώνιο 8">
              <a:extLst>
                <a:ext uri="{FF2B5EF4-FFF2-40B4-BE49-F238E27FC236}">
                  <a16:creationId xmlns:a16="http://schemas.microsoft.com/office/drawing/2014/main" id="{6E75AB1E-54DF-415D-926B-2C11C3B3EC68}"/>
                </a:ext>
              </a:extLst>
            </p:cNvPr>
            <p:cNvSpPr/>
            <p:nvPr/>
          </p:nvSpPr>
          <p:spPr>
            <a:xfrm>
              <a:off x="2689412" y="3899647"/>
              <a:ext cx="259976" cy="48409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0" name="Ορθογώνιο 9">
              <a:extLst>
                <a:ext uri="{FF2B5EF4-FFF2-40B4-BE49-F238E27FC236}">
                  <a16:creationId xmlns:a16="http://schemas.microsoft.com/office/drawing/2014/main" id="{369D2727-D2DE-46EC-B75F-0D94FA670C63}"/>
                </a:ext>
              </a:extLst>
            </p:cNvPr>
            <p:cNvSpPr/>
            <p:nvPr/>
          </p:nvSpPr>
          <p:spPr>
            <a:xfrm>
              <a:off x="2303929" y="4545105"/>
              <a:ext cx="537883" cy="76944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AA7C5E6-4D64-4676-89D0-7FC16A496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745" y="1012269"/>
            <a:ext cx="4091841" cy="54891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EB5D9D-E785-4D23-8F5C-6F92713DD977}"/>
              </a:ext>
            </a:extLst>
          </p:cNvPr>
          <p:cNvSpPr txBox="1"/>
          <p:nvPr/>
        </p:nvSpPr>
        <p:spPr>
          <a:xfrm>
            <a:off x="5084733" y="3915728"/>
            <a:ext cx="28467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dirty="0"/>
              <a:t>Η </a:t>
            </a:r>
            <a:r>
              <a:rPr lang="el-GR" dirty="0" err="1"/>
              <a:t>στρωματογραφική</a:t>
            </a:r>
            <a:r>
              <a:rPr lang="el-GR" dirty="0"/>
              <a:t> στήλη του περιθωρίου της </a:t>
            </a:r>
            <a:r>
              <a:rPr lang="el-GR" dirty="0" err="1"/>
              <a:t>Απούλιας</a:t>
            </a:r>
            <a:r>
              <a:rPr lang="el-GR" dirty="0"/>
              <a:t> πλατφόρμας αποτελείται από Τριαδικές μέχρι </a:t>
            </a:r>
            <a:r>
              <a:rPr lang="el-GR" dirty="0" err="1"/>
              <a:t>Μιοκαινικές</a:t>
            </a:r>
            <a:r>
              <a:rPr lang="el-GR" dirty="0"/>
              <a:t> αποθέσεις κυρίως </a:t>
            </a:r>
            <a:r>
              <a:rPr lang="el-GR" dirty="0" err="1"/>
              <a:t>νηριτικών</a:t>
            </a:r>
            <a:r>
              <a:rPr lang="el-GR" dirty="0"/>
              <a:t> ανθρακικών πετρωμάτων.</a:t>
            </a:r>
          </a:p>
        </p:txBody>
      </p:sp>
    </p:spTree>
    <p:extLst>
      <p:ext uri="{BB962C8B-B14F-4D97-AF65-F5344CB8AC3E}">
        <p14:creationId xmlns:p14="http://schemas.microsoft.com/office/powerpoint/2010/main" val="72664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059899-BF5A-4ABF-84E1-261514A2C41E}"/>
              </a:ext>
            </a:extLst>
          </p:cNvPr>
          <p:cNvSpPr txBox="1"/>
          <p:nvPr/>
        </p:nvSpPr>
        <p:spPr>
          <a:xfrm>
            <a:off x="2511835" y="0"/>
            <a:ext cx="69525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ΤΕΚΤΟΝΙΚΑ ΔΕΔΟΜΕΝΑ</a:t>
            </a:r>
            <a:endParaRPr lang="el-G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016124-82F8-4CDA-9CE6-69621CAA32CB}"/>
              </a:ext>
            </a:extLst>
          </p:cNvPr>
          <p:cNvSpPr txBox="1"/>
          <p:nvPr/>
        </p:nvSpPr>
        <p:spPr>
          <a:xfrm>
            <a:off x="479293" y="1443841"/>
            <a:ext cx="10551459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sym typeface="Wingdings" panose="05000000000000000000" pitchFamily="2" charset="2"/>
              </a:rPr>
              <a:t>T</a:t>
            </a:r>
            <a:r>
              <a:rPr lang="el-GR" dirty="0">
                <a:latin typeface="+mj-lt"/>
                <a:sym typeface="Wingdings" panose="05000000000000000000" pitchFamily="2" charset="2"/>
              </a:rPr>
              <a:t>α ρήγματα μετασχηματισμού ελέγχουν την τεκτονική της λεκάνης ξεκινώντας από το </a:t>
            </a:r>
            <a:r>
              <a:rPr lang="en-US" dirty="0">
                <a:latin typeface="+mj-lt"/>
                <a:sym typeface="Wingdings" panose="05000000000000000000" pitchFamily="2" charset="2"/>
              </a:rPr>
              <a:t>South Salento north Corfu </a:t>
            </a:r>
            <a:r>
              <a:rPr lang="el-GR" dirty="0">
                <a:latin typeface="+mj-lt"/>
                <a:sym typeface="Wingdings" panose="05000000000000000000" pitchFamily="2" charset="2"/>
              </a:rPr>
              <a:t>που κόβει την </a:t>
            </a:r>
            <a:r>
              <a:rPr lang="el-GR" dirty="0" err="1">
                <a:latin typeface="+mj-lt"/>
                <a:sym typeface="Wingdings" panose="05000000000000000000" pitchFamily="2" charset="2"/>
              </a:rPr>
              <a:t>επώθηση</a:t>
            </a:r>
            <a:r>
              <a:rPr lang="el-GR" dirty="0">
                <a:latin typeface="+mj-lt"/>
                <a:sym typeface="Wingdings" panose="05000000000000000000" pitchFamily="2" charset="2"/>
              </a:rPr>
              <a:t> της Ιονίου μέχρι το ρήγμα μετασχηματισμού της Κεφαλονιάς (Κ</a:t>
            </a:r>
            <a:r>
              <a:rPr lang="en-US" dirty="0">
                <a:latin typeface="+mj-lt"/>
                <a:sym typeface="Wingdings" panose="05000000000000000000" pitchFamily="2" charset="2"/>
              </a:rPr>
              <a:t>TF).</a:t>
            </a:r>
            <a:endParaRPr lang="el-GR" dirty="0">
              <a:latin typeface="+mj-lt"/>
              <a:sym typeface="Wingdings" panose="05000000000000000000" pitchFamily="2" charset="2"/>
            </a:endParaRPr>
          </a:p>
          <a:p>
            <a:endParaRPr lang="el-GR" dirty="0">
              <a:latin typeface="+mj-lt"/>
              <a:sym typeface="Wingdings" panose="05000000000000000000" pitchFamily="2" charset="2"/>
            </a:endParaRPr>
          </a:p>
          <a:p>
            <a:r>
              <a:rPr lang="el-GR" dirty="0">
                <a:latin typeface="+mj-lt"/>
                <a:sym typeface="Wingdings" panose="05000000000000000000" pitchFamily="2" charset="2"/>
              </a:rPr>
              <a:t></a:t>
            </a:r>
            <a:r>
              <a:rPr lang="el-GR" sz="2000" dirty="0">
                <a:latin typeface="+mj-lt"/>
              </a:rPr>
              <a:t>Κατά το Μεσοζωικό τα κανονικά και οριζόντια ρήγματα </a:t>
            </a:r>
            <a:r>
              <a:rPr lang="el-GR" sz="2000" dirty="0" err="1">
                <a:latin typeface="+mj-lt"/>
              </a:rPr>
              <a:t>επαναδραστηριοποιήθηκαν</a:t>
            </a:r>
            <a:r>
              <a:rPr lang="el-GR" sz="2000" dirty="0">
                <a:latin typeface="+mj-lt"/>
              </a:rPr>
              <a:t> (πίεση) ως </a:t>
            </a:r>
            <a:r>
              <a:rPr lang="el-GR" sz="2000" dirty="0" err="1">
                <a:latin typeface="+mj-lt"/>
              </a:rPr>
              <a:t>επωθήσεις</a:t>
            </a:r>
            <a:r>
              <a:rPr lang="el-GR" sz="2000" dirty="0">
                <a:latin typeface="+mj-lt"/>
              </a:rPr>
              <a:t> ή ανάστροφα ρήγματα και ρήγματα μετασχηματισμού.</a:t>
            </a:r>
          </a:p>
          <a:p>
            <a:pPr algn="l"/>
            <a:endParaRPr lang="el-GR" sz="2000" dirty="0">
              <a:latin typeface="+mj-lt"/>
              <a:sym typeface="Wingdings" panose="05000000000000000000" pitchFamily="2" charset="2"/>
            </a:endParaRPr>
          </a:p>
          <a:p>
            <a:pPr algn="l"/>
            <a:r>
              <a:rPr lang="el-GR" sz="2000" b="0" i="0" u="none" strike="noStrike" baseline="0" dirty="0">
                <a:latin typeface="+mj-lt"/>
                <a:sym typeface="Wingdings" panose="05000000000000000000" pitchFamily="2" charset="2"/>
              </a:rPr>
              <a:t></a:t>
            </a:r>
            <a:r>
              <a:rPr lang="el-GR" sz="2000" b="0" i="0" u="none" strike="noStrike" baseline="0" dirty="0">
                <a:latin typeface="+mj-lt"/>
              </a:rPr>
              <a:t>Τα κανονικά ρήγματα κατά το Μεσοζωικό </a:t>
            </a:r>
            <a:r>
              <a:rPr lang="el-GR" sz="2000" b="0" i="0" u="none" strike="noStrike" baseline="0" dirty="0" err="1">
                <a:latin typeface="+mj-lt"/>
              </a:rPr>
              <a:t>επαναδραστηριοποιήθηκαν</a:t>
            </a:r>
            <a:r>
              <a:rPr lang="el-GR" sz="2000" b="0" i="0" u="none" strike="noStrike" baseline="0" dirty="0">
                <a:latin typeface="+mj-lt"/>
              </a:rPr>
              <a:t> ως </a:t>
            </a:r>
            <a:r>
              <a:rPr lang="el-GR" sz="2000" b="0" i="0" u="none" strike="noStrike" baseline="0" dirty="0" err="1">
                <a:latin typeface="+mj-lt"/>
              </a:rPr>
              <a:t>επωθήσεις</a:t>
            </a:r>
            <a:r>
              <a:rPr lang="el-GR" sz="2000" b="0" i="0" u="none" strike="noStrike" baseline="0" dirty="0">
                <a:latin typeface="+mj-lt"/>
              </a:rPr>
              <a:t> κατά τη διάρκεια του </a:t>
            </a:r>
            <a:r>
              <a:rPr lang="el-GR" sz="2000" b="0" i="0" u="none" strike="noStrike" baseline="0" dirty="0" err="1">
                <a:latin typeface="+mj-lt"/>
              </a:rPr>
              <a:t>Ηωκαίνου</a:t>
            </a:r>
            <a:r>
              <a:rPr lang="el-GR" sz="2000" b="0" i="0" u="none" strike="noStrike" baseline="0" dirty="0">
                <a:latin typeface="+mj-lt"/>
              </a:rPr>
              <a:t> ως το Μειόκαινο  και στη συνέχεια </a:t>
            </a:r>
            <a:r>
              <a:rPr lang="el-GR" sz="2000" b="0" i="0" u="none" strike="noStrike" baseline="0" dirty="0" err="1">
                <a:latin typeface="+mj-lt"/>
              </a:rPr>
              <a:t>επαναδραστηριοποιήθηκαν</a:t>
            </a:r>
            <a:r>
              <a:rPr lang="el-GR" sz="2000" b="0" i="0" u="none" strike="noStrike" baseline="0" dirty="0">
                <a:latin typeface="+mj-lt"/>
              </a:rPr>
              <a:t> ως κανονικά ρήγματα κατά το </a:t>
            </a:r>
            <a:r>
              <a:rPr lang="el-GR" sz="2000" b="0" i="0" u="none" strike="noStrike" baseline="0" dirty="0" err="1">
                <a:latin typeface="+mj-lt"/>
              </a:rPr>
              <a:t>Πλειο</a:t>
            </a:r>
            <a:r>
              <a:rPr lang="el-GR" sz="2000" dirty="0">
                <a:latin typeface="+mj-lt"/>
              </a:rPr>
              <a:t>-Τεταρτογενές.</a:t>
            </a:r>
          </a:p>
          <a:p>
            <a:pPr algn="l"/>
            <a:endParaRPr lang="el-GR" sz="2000" dirty="0">
              <a:latin typeface="+mj-lt"/>
            </a:endParaRPr>
          </a:p>
          <a:p>
            <a:pPr algn="l"/>
            <a:r>
              <a:rPr lang="el-GR" sz="2000" dirty="0">
                <a:latin typeface="+mj-lt"/>
                <a:sym typeface="Wingdings" panose="05000000000000000000" pitchFamily="2" charset="2"/>
              </a:rPr>
              <a:t>Τα νησιά Λευκάδα, Κεφαλονιά Ζάκυνθος επηρεάζονται από την </a:t>
            </a:r>
            <a:r>
              <a:rPr lang="el-GR" sz="2000" dirty="0" err="1">
                <a:latin typeface="+mj-lt"/>
                <a:sym typeface="Wingdings" panose="05000000000000000000" pitchFamily="2" charset="2"/>
              </a:rPr>
              <a:t>επώθηση</a:t>
            </a:r>
            <a:r>
              <a:rPr lang="el-GR" sz="2000" dirty="0">
                <a:latin typeface="+mj-lt"/>
                <a:sym typeface="Wingdings" panose="05000000000000000000" pitchFamily="2" charset="2"/>
              </a:rPr>
              <a:t> αλλά και από το οριζόντιο της Κεφαλονιά (</a:t>
            </a:r>
            <a:r>
              <a:rPr lang="en-US" sz="2000" dirty="0">
                <a:latin typeface="+mj-lt"/>
                <a:sym typeface="Wingdings" panose="05000000000000000000" pitchFamily="2" charset="2"/>
              </a:rPr>
              <a:t>KTF) </a:t>
            </a:r>
            <a:r>
              <a:rPr lang="el-GR" sz="2000" dirty="0">
                <a:latin typeface="+mj-lt"/>
                <a:sym typeface="Wingdings" panose="05000000000000000000" pitchFamily="2" charset="2"/>
              </a:rPr>
              <a:t>σε αντίθεση με τους Παξούς που βρίσκονται μακριά από το </a:t>
            </a:r>
            <a:r>
              <a:rPr lang="en-US" sz="2000" dirty="0">
                <a:latin typeface="+mj-lt"/>
                <a:sym typeface="Wingdings" panose="05000000000000000000" pitchFamily="2" charset="2"/>
              </a:rPr>
              <a:t>KTF </a:t>
            </a:r>
            <a:r>
              <a:rPr lang="el-GR" sz="2000" dirty="0">
                <a:latin typeface="+mj-lt"/>
                <a:sym typeface="Wingdings" panose="05000000000000000000" pitchFamily="2" charset="2"/>
              </a:rPr>
              <a:t>και επηρεάζονται μόνο από την Ιόνιος </a:t>
            </a:r>
            <a:r>
              <a:rPr lang="el-GR" sz="2000" dirty="0" err="1">
                <a:latin typeface="+mj-lt"/>
                <a:sym typeface="Wingdings" panose="05000000000000000000" pitchFamily="2" charset="2"/>
              </a:rPr>
              <a:t>επώθηση</a:t>
            </a:r>
            <a:r>
              <a:rPr lang="el-GR" sz="2000" dirty="0">
                <a:latin typeface="+mj-lt"/>
                <a:sym typeface="Wingdings" panose="05000000000000000000" pitchFamily="2" charset="2"/>
              </a:rPr>
              <a:t>.</a:t>
            </a:r>
            <a:endParaRPr lang="el-GR" sz="2000" dirty="0">
              <a:latin typeface="+mj-lt"/>
            </a:endParaRPr>
          </a:p>
          <a:p>
            <a:pPr algn="l"/>
            <a:r>
              <a:rPr lang="el-GR" sz="2000" dirty="0">
                <a:latin typeface="+mj-lt"/>
              </a:rPr>
              <a:t> </a:t>
            </a:r>
          </a:p>
          <a:p>
            <a:pPr algn="l"/>
            <a:r>
              <a:rPr lang="el-GR" sz="2000" dirty="0">
                <a:latin typeface="+mj-lt"/>
                <a:sym typeface="Wingdings" panose="05000000000000000000" pitchFamily="2" charset="2"/>
              </a:rPr>
              <a:t> Η δραστηριότητα των μικρότερων </a:t>
            </a:r>
            <a:r>
              <a:rPr lang="el-GR" sz="2000" dirty="0" err="1">
                <a:latin typeface="+mj-lt"/>
                <a:sym typeface="Wingdings" panose="05000000000000000000" pitchFamily="2" charset="2"/>
              </a:rPr>
              <a:t>επωθήσεων</a:t>
            </a:r>
            <a:r>
              <a:rPr lang="el-GR" sz="2000" dirty="0">
                <a:latin typeface="+mj-lt"/>
                <a:sym typeface="Wingdings" panose="05000000000000000000" pitchFamily="2" charset="2"/>
              </a:rPr>
              <a:t> στο νησί της Κεφαλονιάς έχει οδηγήσει στην εξέλιξη μικρότερων και περιορισμένων λεκανών. </a:t>
            </a:r>
            <a:endParaRPr lang="el-GR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7257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B58273-1BBB-4A0D-8AC9-93BF7CAD688A}"/>
              </a:ext>
            </a:extLst>
          </p:cNvPr>
          <p:cNvSpPr txBox="1"/>
          <p:nvPr/>
        </p:nvSpPr>
        <p:spPr>
          <a:xfrm>
            <a:off x="1693512" y="64858"/>
            <a:ext cx="92929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ΠΑΛΑΙΟΝΤΟΛΟΓΙΚΑ ΔΕΔΟΜΕΝΑ</a:t>
            </a:r>
            <a:endParaRPr lang="el-G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AA4167-5069-47C2-BA97-4CA4BEAC86EB}"/>
              </a:ext>
            </a:extLst>
          </p:cNvPr>
          <p:cNvSpPr txBox="1"/>
          <p:nvPr/>
        </p:nvSpPr>
        <p:spPr>
          <a:xfrm>
            <a:off x="369757" y="1050822"/>
            <a:ext cx="5114413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l-GR" dirty="0" err="1"/>
              <a:t>Ιουρασικό</a:t>
            </a:r>
            <a:r>
              <a:rPr lang="el-GR" dirty="0"/>
              <a:t>- Ανοιχτή θάλασσα (</a:t>
            </a:r>
            <a:r>
              <a:rPr lang="en-US" dirty="0"/>
              <a:t>open marine FZ7-8)  </a:t>
            </a:r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D833A2-14A5-4533-917C-E32C5A1C3F1F}"/>
              </a:ext>
            </a:extLst>
          </p:cNvPr>
          <p:cNvSpPr txBox="1"/>
          <p:nvPr/>
        </p:nvSpPr>
        <p:spPr>
          <a:xfrm>
            <a:off x="369757" y="1950268"/>
            <a:ext cx="5016438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l-GR" dirty="0"/>
              <a:t>Κατ. Κρητιδικό- Βαθιά θάλασσα (</a:t>
            </a:r>
            <a:r>
              <a:rPr lang="en-US" dirty="0"/>
              <a:t>deep-sea FZ1,2)  </a:t>
            </a:r>
            <a:endParaRPr lang="el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6E0CAF-9C89-46F8-AF69-BE655DE3E66D}"/>
              </a:ext>
            </a:extLst>
          </p:cNvPr>
          <p:cNvSpPr txBox="1"/>
          <p:nvPr/>
        </p:nvSpPr>
        <p:spPr>
          <a:xfrm>
            <a:off x="170961" y="2655793"/>
            <a:ext cx="6203948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Ανωτ. Κρητιδικό- Ανοιχτή θάλασσα (</a:t>
            </a:r>
            <a:r>
              <a:rPr lang="en-US" dirty="0"/>
              <a:t>FZ</a:t>
            </a:r>
            <a:r>
              <a:rPr lang="el-GR" dirty="0"/>
              <a:t>7</a:t>
            </a:r>
            <a:r>
              <a:rPr lang="en-US" dirty="0"/>
              <a:t>-FZ</a:t>
            </a:r>
            <a:r>
              <a:rPr lang="el-GR" dirty="0"/>
              <a:t>8</a:t>
            </a:r>
            <a:r>
              <a:rPr lang="en-US" dirty="0"/>
              <a:t>)</a:t>
            </a:r>
            <a:endParaRPr lang="el-G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414B73-62BC-4D92-B974-7564B565C0C9}"/>
              </a:ext>
            </a:extLst>
          </p:cNvPr>
          <p:cNvSpPr txBox="1"/>
          <p:nvPr/>
        </p:nvSpPr>
        <p:spPr>
          <a:xfrm>
            <a:off x="262839" y="3558017"/>
            <a:ext cx="5561331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dirty="0" err="1"/>
              <a:t>Παλαιόκαινο</a:t>
            </a:r>
            <a:r>
              <a:rPr lang="el-GR" dirty="0"/>
              <a:t>- Κατωφέρεια-</a:t>
            </a:r>
            <a:r>
              <a:rPr lang="el-GR" dirty="0" err="1"/>
              <a:t>Πόδα</a:t>
            </a:r>
            <a:r>
              <a:rPr lang="el-GR" dirty="0"/>
              <a:t> κατωφέρειας (</a:t>
            </a:r>
            <a:r>
              <a:rPr lang="en-US" dirty="0"/>
              <a:t>FZ</a:t>
            </a:r>
            <a:r>
              <a:rPr lang="el-GR" dirty="0"/>
              <a:t>3-4</a:t>
            </a:r>
            <a:r>
              <a:rPr lang="en-US" dirty="0"/>
              <a:t>) </a:t>
            </a:r>
            <a:endParaRPr lang="el-G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22E8C7-A872-4D09-9E2D-6A88D899E41F}"/>
              </a:ext>
            </a:extLst>
          </p:cNvPr>
          <p:cNvSpPr txBox="1"/>
          <p:nvPr/>
        </p:nvSpPr>
        <p:spPr>
          <a:xfrm>
            <a:off x="170961" y="4598503"/>
            <a:ext cx="518302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l-GR" dirty="0" err="1"/>
              <a:t>Ηώκαινο</a:t>
            </a:r>
            <a:r>
              <a:rPr lang="el-GR" dirty="0"/>
              <a:t>- Κατωφέρεια-</a:t>
            </a:r>
            <a:r>
              <a:rPr lang="el-GR" dirty="0" err="1"/>
              <a:t>Πόδα</a:t>
            </a:r>
            <a:r>
              <a:rPr lang="el-GR" dirty="0"/>
              <a:t> κατωφέρειας (</a:t>
            </a:r>
            <a:r>
              <a:rPr lang="en-US" dirty="0"/>
              <a:t>FZ</a:t>
            </a:r>
            <a:r>
              <a:rPr lang="el-GR" dirty="0"/>
              <a:t>3-4</a:t>
            </a:r>
            <a:r>
              <a:rPr lang="en-US" dirty="0"/>
              <a:t>) </a:t>
            </a:r>
            <a:endParaRPr lang="el-G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2A3EA2-7BDC-408C-812F-5AB1DCE62D96}"/>
              </a:ext>
            </a:extLst>
          </p:cNvPr>
          <p:cNvSpPr txBox="1"/>
          <p:nvPr/>
        </p:nvSpPr>
        <p:spPr>
          <a:xfrm>
            <a:off x="6606357" y="2623953"/>
            <a:ext cx="5414682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/>
            <a:r>
              <a:rPr lang="en-US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Rudist</a:t>
            </a:r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fragments, Algae, </a:t>
            </a:r>
            <a:r>
              <a:rPr lang="en-US" i="1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Lenticulinas</a:t>
            </a:r>
            <a:r>
              <a:rPr lang="en-US" i="1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sp.</a:t>
            </a:r>
            <a:endParaRPr lang="el-GR" i="1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9F6925-702A-41BA-A67A-D485584A25B0}"/>
              </a:ext>
            </a:extLst>
          </p:cNvPr>
          <p:cNvSpPr txBox="1"/>
          <p:nvPr/>
        </p:nvSpPr>
        <p:spPr>
          <a:xfrm>
            <a:off x="6275294" y="3403051"/>
            <a:ext cx="5452257" cy="92333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latin typeface="Corbel" panose="020B0503020204020204" pitchFamily="34" charset="0"/>
              </a:rPr>
              <a:t>Morozovella </a:t>
            </a:r>
            <a:r>
              <a:rPr lang="en-US" i="1" dirty="0" err="1">
                <a:latin typeface="Corbel" panose="020B0503020204020204" pitchFamily="34" charset="0"/>
              </a:rPr>
              <a:t>pasionensis</a:t>
            </a:r>
            <a:r>
              <a:rPr lang="en-US" i="1" dirty="0">
                <a:latin typeface="Corbel" panose="020B0503020204020204" pitchFamily="34" charset="0"/>
              </a:rPr>
              <a:t>, Morozovella </a:t>
            </a:r>
            <a:r>
              <a:rPr lang="en-US" i="1" dirty="0" err="1">
                <a:latin typeface="Corbel" panose="020B0503020204020204" pitchFamily="34" charset="0"/>
              </a:rPr>
              <a:t>acutispira</a:t>
            </a:r>
            <a:r>
              <a:rPr lang="en-US" i="1" dirty="0">
                <a:latin typeface="Corbel" panose="020B0503020204020204" pitchFamily="34" charset="0"/>
              </a:rPr>
              <a:t>,</a:t>
            </a:r>
          </a:p>
          <a:p>
            <a:r>
              <a:rPr lang="en-US" i="1" dirty="0">
                <a:latin typeface="Corbel" panose="020B0503020204020204" pitchFamily="34" charset="0"/>
              </a:rPr>
              <a:t>Morozovella </a:t>
            </a:r>
            <a:r>
              <a:rPr lang="en-US" i="1" dirty="0" err="1">
                <a:latin typeface="Corbel" panose="020B0503020204020204" pitchFamily="34" charset="0"/>
              </a:rPr>
              <a:t>angulata</a:t>
            </a:r>
            <a:r>
              <a:rPr lang="en-US" i="1" dirty="0">
                <a:latin typeface="Corbel" panose="020B0503020204020204" pitchFamily="34" charset="0"/>
              </a:rPr>
              <a:t>, Morozovella acuta, Morozovella</a:t>
            </a:r>
          </a:p>
          <a:p>
            <a:r>
              <a:rPr lang="en-US" i="1" dirty="0" err="1">
                <a:latin typeface="Corbel" panose="020B0503020204020204" pitchFamily="34" charset="0"/>
              </a:rPr>
              <a:t>occlusa</a:t>
            </a:r>
            <a:r>
              <a:rPr lang="en-US" i="1" dirty="0">
                <a:latin typeface="Corbel" panose="020B0503020204020204" pitchFamily="34" charset="0"/>
              </a:rPr>
              <a:t>, Morozovella </a:t>
            </a:r>
            <a:r>
              <a:rPr lang="en-US" i="1" dirty="0" err="1">
                <a:latin typeface="Corbel" panose="020B0503020204020204" pitchFamily="34" charset="0"/>
              </a:rPr>
              <a:t>aequa</a:t>
            </a:r>
            <a:r>
              <a:rPr lang="en-US" i="1" dirty="0">
                <a:latin typeface="Corbel" panose="020B0503020204020204" pitchFamily="34" charset="0"/>
              </a:rPr>
              <a:t>, </a:t>
            </a:r>
            <a:r>
              <a:rPr lang="en-US" i="1" dirty="0" err="1">
                <a:latin typeface="Corbel" panose="020B0503020204020204" pitchFamily="34" charset="0"/>
              </a:rPr>
              <a:t>Igorina</a:t>
            </a:r>
            <a:r>
              <a:rPr lang="en-US" i="1" dirty="0">
                <a:latin typeface="Corbel" panose="020B0503020204020204" pitchFamily="34" charset="0"/>
              </a:rPr>
              <a:t> </a:t>
            </a:r>
            <a:r>
              <a:rPr lang="en-US" i="1" dirty="0" err="1">
                <a:latin typeface="Corbel" panose="020B0503020204020204" pitchFamily="34" charset="0"/>
              </a:rPr>
              <a:t>albeari</a:t>
            </a:r>
            <a:r>
              <a:rPr lang="en-US" i="1" dirty="0">
                <a:latin typeface="Corbel" panose="020B0503020204020204" pitchFamily="34" charset="0"/>
              </a:rPr>
              <a:t>,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82D17F-14F7-498C-B268-0EBA3C3DE5B0}"/>
              </a:ext>
            </a:extLst>
          </p:cNvPr>
          <p:cNvSpPr txBox="1"/>
          <p:nvPr/>
        </p:nvSpPr>
        <p:spPr>
          <a:xfrm>
            <a:off x="5484170" y="4460241"/>
            <a:ext cx="6615952" cy="14773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latin typeface="Corbel" panose="020B0503020204020204" pitchFamily="34" charset="0"/>
              </a:rPr>
              <a:t>Algae, </a:t>
            </a:r>
            <a:r>
              <a:rPr lang="en-US" i="1" dirty="0" err="1">
                <a:latin typeface="Corbel" panose="020B0503020204020204" pitchFamily="34" charset="0"/>
              </a:rPr>
              <a:t>Lithothamnium</a:t>
            </a:r>
            <a:r>
              <a:rPr lang="en-US" i="1" dirty="0">
                <a:latin typeface="Corbel" panose="020B0503020204020204" pitchFamily="34" charset="0"/>
              </a:rPr>
              <a:t> sp., </a:t>
            </a:r>
            <a:r>
              <a:rPr lang="en-US" i="1" dirty="0" err="1">
                <a:latin typeface="Corbel" panose="020B0503020204020204" pitchFamily="34" charset="0"/>
              </a:rPr>
              <a:t>Miliolidae</a:t>
            </a:r>
            <a:r>
              <a:rPr lang="en-US" i="1" dirty="0">
                <a:latin typeface="Corbel" panose="020B0503020204020204" pitchFamily="34" charset="0"/>
              </a:rPr>
              <a:t>, </a:t>
            </a:r>
            <a:r>
              <a:rPr lang="en-US" i="1" dirty="0" err="1">
                <a:latin typeface="Corbel" panose="020B0503020204020204" pitchFamily="34" charset="0"/>
              </a:rPr>
              <a:t>rotalidae</a:t>
            </a:r>
            <a:r>
              <a:rPr lang="el-GR" i="1" dirty="0">
                <a:latin typeface="Corbel" panose="020B0503020204020204" pitchFamily="34" charset="0"/>
              </a:rPr>
              <a:t> </a:t>
            </a:r>
            <a:r>
              <a:rPr lang="en-US" i="1" dirty="0" err="1">
                <a:latin typeface="Corbel" panose="020B0503020204020204" pitchFamily="34" charset="0"/>
              </a:rPr>
              <a:t>Pyrgo</a:t>
            </a:r>
            <a:r>
              <a:rPr lang="en-US" i="1" dirty="0">
                <a:latin typeface="Corbel" panose="020B0503020204020204" pitchFamily="34" charset="0"/>
              </a:rPr>
              <a:t> sp., </a:t>
            </a:r>
            <a:r>
              <a:rPr lang="en-US" i="1" dirty="0" err="1">
                <a:latin typeface="Corbel" panose="020B0503020204020204" pitchFamily="34" charset="0"/>
              </a:rPr>
              <a:t>Spiroloculina</a:t>
            </a:r>
            <a:r>
              <a:rPr lang="en-US" i="1" dirty="0">
                <a:latin typeface="Corbel" panose="020B0503020204020204" pitchFamily="34" charset="0"/>
              </a:rPr>
              <a:t> sp., </a:t>
            </a:r>
            <a:r>
              <a:rPr lang="en-US" i="1" dirty="0" err="1">
                <a:latin typeface="Corbel" panose="020B0503020204020204" pitchFamily="34" charset="0"/>
              </a:rPr>
              <a:t>Globigerinatheka</a:t>
            </a:r>
            <a:r>
              <a:rPr lang="el-GR" i="1" dirty="0">
                <a:latin typeface="Corbel" panose="020B0503020204020204" pitchFamily="34" charset="0"/>
              </a:rPr>
              <a:t> </a:t>
            </a:r>
            <a:r>
              <a:rPr lang="en-US" i="1" dirty="0">
                <a:latin typeface="Corbel" panose="020B0503020204020204" pitchFamily="34" charset="0"/>
              </a:rPr>
              <a:t>sp., </a:t>
            </a:r>
            <a:r>
              <a:rPr lang="en-US" i="1" dirty="0" err="1">
                <a:latin typeface="Corbel" panose="020B0503020204020204" pitchFamily="34" charset="0"/>
              </a:rPr>
              <a:t>Catapsydrax</a:t>
            </a:r>
            <a:r>
              <a:rPr lang="en-US" i="1" dirty="0">
                <a:latin typeface="Corbel" panose="020B0503020204020204" pitchFamily="34" charset="0"/>
              </a:rPr>
              <a:t> sp., </a:t>
            </a:r>
            <a:r>
              <a:rPr lang="en-US" i="1" dirty="0" err="1">
                <a:latin typeface="Corbel" panose="020B0503020204020204" pitchFamily="34" charset="0"/>
              </a:rPr>
              <a:t>Globoturborotalia</a:t>
            </a:r>
            <a:r>
              <a:rPr lang="el-GR" i="1" dirty="0">
                <a:latin typeface="Corbel" panose="020B0503020204020204" pitchFamily="34" charset="0"/>
              </a:rPr>
              <a:t> </a:t>
            </a:r>
            <a:r>
              <a:rPr lang="en-US" i="1" dirty="0" err="1">
                <a:latin typeface="Corbel" panose="020B0503020204020204" pitchFamily="34" charset="0"/>
              </a:rPr>
              <a:t>ouachitaensis</a:t>
            </a:r>
            <a:r>
              <a:rPr lang="en-US" i="1" dirty="0">
                <a:latin typeface="Corbel" panose="020B0503020204020204" pitchFamily="34" charset="0"/>
              </a:rPr>
              <a:t>, </a:t>
            </a:r>
            <a:r>
              <a:rPr lang="en-US" i="1" dirty="0" err="1">
                <a:latin typeface="Corbel" panose="020B0503020204020204" pitchFamily="34" charset="0"/>
              </a:rPr>
              <a:t>Operculina</a:t>
            </a:r>
            <a:r>
              <a:rPr lang="en-US" i="1" dirty="0">
                <a:latin typeface="Corbel" panose="020B0503020204020204" pitchFamily="34" charset="0"/>
              </a:rPr>
              <a:t> sp., Fabiana sp., </a:t>
            </a:r>
            <a:r>
              <a:rPr lang="en-US" i="1" dirty="0" err="1">
                <a:latin typeface="Corbel" panose="020B0503020204020204" pitchFamily="34" charset="0"/>
              </a:rPr>
              <a:t>Chapmanina</a:t>
            </a:r>
            <a:r>
              <a:rPr lang="el-GR" i="1" dirty="0">
                <a:latin typeface="Corbel" panose="020B0503020204020204" pitchFamily="34" charset="0"/>
              </a:rPr>
              <a:t> </a:t>
            </a:r>
            <a:r>
              <a:rPr lang="en-US" i="1" dirty="0">
                <a:latin typeface="Corbel" panose="020B0503020204020204" pitchFamily="34" charset="0"/>
              </a:rPr>
              <a:t>sp., </a:t>
            </a:r>
            <a:r>
              <a:rPr lang="en-US" i="1" dirty="0" err="1">
                <a:latin typeface="Corbel" panose="020B0503020204020204" pitchFamily="34" charset="0"/>
              </a:rPr>
              <a:t>Actinocyclina</a:t>
            </a:r>
            <a:r>
              <a:rPr lang="en-US" i="1" dirty="0">
                <a:latin typeface="Corbel" panose="020B0503020204020204" pitchFamily="34" charset="0"/>
              </a:rPr>
              <a:t> sp., </a:t>
            </a:r>
            <a:r>
              <a:rPr lang="en-US" i="1" dirty="0" err="1">
                <a:latin typeface="Corbel" panose="020B0503020204020204" pitchFamily="34" charset="0"/>
              </a:rPr>
              <a:t>Asterigerina</a:t>
            </a:r>
            <a:r>
              <a:rPr lang="en-US" i="1" dirty="0">
                <a:latin typeface="Corbel" panose="020B0503020204020204" pitchFamily="34" charset="0"/>
              </a:rPr>
              <a:t> sp.,</a:t>
            </a:r>
          </a:p>
          <a:p>
            <a:r>
              <a:rPr lang="en-US" i="1" dirty="0" err="1">
                <a:latin typeface="Corbel" panose="020B0503020204020204" pitchFamily="34" charset="0"/>
              </a:rPr>
              <a:t>Amphistegina</a:t>
            </a:r>
            <a:r>
              <a:rPr lang="en-US" i="1" dirty="0">
                <a:latin typeface="Corbel" panose="020B0503020204020204" pitchFamily="34" charset="0"/>
              </a:rPr>
              <a:t> sp., </a:t>
            </a:r>
            <a:r>
              <a:rPr lang="en-US" i="1" dirty="0" err="1">
                <a:latin typeface="Corbel" panose="020B0503020204020204" pitchFamily="34" charset="0"/>
              </a:rPr>
              <a:t>Lepidocyclina</a:t>
            </a:r>
            <a:r>
              <a:rPr lang="en-US" i="1" dirty="0">
                <a:latin typeface="Corbel" panose="020B0503020204020204" pitchFamily="34" charset="0"/>
              </a:rPr>
              <a:t> sp., </a:t>
            </a:r>
            <a:r>
              <a:rPr lang="en-US" i="1" dirty="0" err="1">
                <a:latin typeface="Corbel" panose="020B0503020204020204" pitchFamily="34" charset="0"/>
              </a:rPr>
              <a:t>Discocyclina</a:t>
            </a:r>
            <a:r>
              <a:rPr lang="el-GR" i="1" dirty="0">
                <a:latin typeface="Corbel" panose="020B0503020204020204" pitchFamily="34" charset="0"/>
              </a:rPr>
              <a:t> </a:t>
            </a:r>
            <a:r>
              <a:rPr lang="en-US" i="1" dirty="0">
                <a:latin typeface="Corbel" panose="020B0503020204020204" pitchFamily="34" charset="0"/>
              </a:rPr>
              <a:t>sp., Nummulites sp.</a:t>
            </a:r>
            <a:endParaRPr lang="el-GR" i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420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B58273-1BBB-4A0D-8AC9-93BF7CAD688A}"/>
              </a:ext>
            </a:extLst>
          </p:cNvPr>
          <p:cNvSpPr txBox="1"/>
          <p:nvPr/>
        </p:nvSpPr>
        <p:spPr>
          <a:xfrm>
            <a:off x="1693512" y="64858"/>
            <a:ext cx="92929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ΠΑΛΑΙΟΝΤΟΛΟΓΙΚΑ ΔΕΔΟΜΕΝΑ</a:t>
            </a:r>
            <a:endParaRPr lang="el-G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22E8C7-A872-4D09-9E2D-6A88D899E41F}"/>
              </a:ext>
            </a:extLst>
          </p:cNvPr>
          <p:cNvSpPr txBox="1"/>
          <p:nvPr/>
        </p:nvSpPr>
        <p:spPr>
          <a:xfrm>
            <a:off x="142968" y="2378434"/>
            <a:ext cx="5183022" cy="369332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el-GR" dirty="0" err="1"/>
              <a:t>Ολιγόκαινο</a:t>
            </a:r>
            <a:r>
              <a:rPr lang="el-GR" dirty="0"/>
              <a:t>- Κατωφέρεια(</a:t>
            </a:r>
            <a:r>
              <a:rPr lang="en-US" dirty="0"/>
              <a:t>FZ</a:t>
            </a:r>
            <a:r>
              <a:rPr lang="el-GR" dirty="0"/>
              <a:t>4</a:t>
            </a:r>
            <a:r>
              <a:rPr lang="en-US" dirty="0"/>
              <a:t>) </a:t>
            </a:r>
            <a:endParaRPr lang="el-GR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82D17F-14F7-498C-B268-0EBA3C3DE5B0}"/>
              </a:ext>
            </a:extLst>
          </p:cNvPr>
          <p:cNvSpPr txBox="1"/>
          <p:nvPr/>
        </p:nvSpPr>
        <p:spPr>
          <a:xfrm>
            <a:off x="5515224" y="2148399"/>
            <a:ext cx="6615952" cy="923330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latin typeface="Corbel" panose="020B0503020204020204" pitchFamily="34" charset="0"/>
              </a:rPr>
              <a:t>Algae, </a:t>
            </a:r>
            <a:r>
              <a:rPr lang="en-US" i="1" dirty="0" err="1">
                <a:latin typeface="Corbel" panose="020B0503020204020204" pitchFamily="34" charset="0"/>
              </a:rPr>
              <a:t>Rotaliidae</a:t>
            </a:r>
            <a:r>
              <a:rPr lang="en-US" i="1" dirty="0">
                <a:latin typeface="Corbel" panose="020B0503020204020204" pitchFamily="34" charset="0"/>
              </a:rPr>
              <a:t>, </a:t>
            </a:r>
            <a:r>
              <a:rPr lang="en-US" i="1" dirty="0" err="1">
                <a:latin typeface="Corbel" panose="020B0503020204020204" pitchFamily="34" charset="0"/>
              </a:rPr>
              <a:t>Heterostegina</a:t>
            </a:r>
            <a:r>
              <a:rPr lang="en-US" i="1" dirty="0">
                <a:latin typeface="Corbel" panose="020B0503020204020204" pitchFamily="34" charset="0"/>
              </a:rPr>
              <a:t> sp., </a:t>
            </a:r>
            <a:r>
              <a:rPr lang="en-US" i="1" dirty="0" err="1">
                <a:latin typeface="Corbel" panose="020B0503020204020204" pitchFamily="34" charset="0"/>
              </a:rPr>
              <a:t>Eulepidina</a:t>
            </a:r>
            <a:endParaRPr lang="en-US" i="1" dirty="0">
              <a:latin typeface="Corbel" panose="020B0503020204020204" pitchFamily="34" charset="0"/>
            </a:endParaRPr>
          </a:p>
          <a:p>
            <a:r>
              <a:rPr lang="en-US" i="1" dirty="0">
                <a:latin typeface="Corbel" panose="020B0503020204020204" pitchFamily="34" charset="0"/>
              </a:rPr>
              <a:t>sp., </a:t>
            </a:r>
            <a:r>
              <a:rPr lang="en-US" i="1" dirty="0" err="1">
                <a:latin typeface="Corbel" panose="020B0503020204020204" pitchFamily="34" charset="0"/>
              </a:rPr>
              <a:t>Lepidocyclina</a:t>
            </a:r>
            <a:r>
              <a:rPr lang="en-US" i="1" dirty="0">
                <a:latin typeface="Corbel" panose="020B0503020204020204" pitchFamily="34" charset="0"/>
              </a:rPr>
              <a:t> sp., </a:t>
            </a:r>
            <a:r>
              <a:rPr lang="en-US" i="1" dirty="0" err="1">
                <a:latin typeface="Corbel" panose="020B0503020204020204" pitchFamily="34" charset="0"/>
              </a:rPr>
              <a:t>Operculina</a:t>
            </a:r>
            <a:r>
              <a:rPr lang="en-US" i="1" dirty="0">
                <a:latin typeface="Corbel" panose="020B0503020204020204" pitchFamily="34" charset="0"/>
              </a:rPr>
              <a:t> sp., </a:t>
            </a:r>
            <a:r>
              <a:rPr lang="en-US" i="1" dirty="0" err="1">
                <a:latin typeface="Corbel" panose="020B0503020204020204" pitchFamily="34" charset="0"/>
              </a:rPr>
              <a:t>Catapsydrax</a:t>
            </a:r>
            <a:endParaRPr lang="en-US" i="1" dirty="0">
              <a:latin typeface="Corbel" panose="020B0503020204020204" pitchFamily="34" charset="0"/>
            </a:endParaRPr>
          </a:p>
          <a:p>
            <a:r>
              <a:rPr lang="en-US" i="1" dirty="0">
                <a:latin typeface="Corbel" panose="020B0503020204020204" pitchFamily="34" charset="0"/>
              </a:rPr>
              <a:t>sp., Paragloborotalia sp., </a:t>
            </a:r>
            <a:r>
              <a:rPr lang="en-US" i="1" dirty="0" err="1">
                <a:latin typeface="Corbel" panose="020B0503020204020204" pitchFamily="34" charset="0"/>
              </a:rPr>
              <a:t>Trilobatus</a:t>
            </a:r>
            <a:r>
              <a:rPr lang="en-US" i="1" dirty="0">
                <a:latin typeface="Corbel" panose="020B0503020204020204" pitchFamily="34" charset="0"/>
              </a:rPr>
              <a:t> </a:t>
            </a:r>
            <a:r>
              <a:rPr lang="en-US" i="1" dirty="0" err="1">
                <a:latin typeface="Corbel" panose="020B0503020204020204" pitchFamily="34" charset="0"/>
              </a:rPr>
              <a:t>primordius</a:t>
            </a:r>
            <a:endParaRPr lang="el-GR" i="1" dirty="0">
              <a:latin typeface="Corbel" panose="020B05030202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1C598D-6BF4-4946-87CA-541B3F5B43E5}"/>
              </a:ext>
            </a:extLst>
          </p:cNvPr>
          <p:cNvSpPr txBox="1"/>
          <p:nvPr/>
        </p:nvSpPr>
        <p:spPr>
          <a:xfrm>
            <a:off x="142968" y="4661233"/>
            <a:ext cx="518302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Μειόκαινο- Βαθιά θάλασσα (</a:t>
            </a:r>
            <a:r>
              <a:rPr lang="en-US" dirty="0"/>
              <a:t>FZ</a:t>
            </a:r>
            <a:r>
              <a:rPr lang="el-GR" dirty="0"/>
              <a:t>1</a:t>
            </a:r>
            <a:r>
              <a:rPr lang="en-US" dirty="0"/>
              <a:t>) </a:t>
            </a:r>
            <a:endParaRPr lang="el-GR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D7DF4D-80E7-4A3E-8FDC-C8F6A98B5B0B}"/>
              </a:ext>
            </a:extLst>
          </p:cNvPr>
          <p:cNvSpPr txBox="1"/>
          <p:nvPr/>
        </p:nvSpPr>
        <p:spPr>
          <a:xfrm>
            <a:off x="5576048" y="4363722"/>
            <a:ext cx="6097554" cy="12003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Corbel" panose="020B0503020204020204" pitchFamily="34" charset="0"/>
              </a:rPr>
              <a:t>Radiolaria (</a:t>
            </a:r>
            <a:r>
              <a:rPr lang="en-US" sz="1800" b="0" i="0" u="none" strike="noStrike" baseline="0" dirty="0" err="1">
                <a:latin typeface="Corbel" panose="020B0503020204020204" pitchFamily="34" charset="0"/>
              </a:rPr>
              <a:t>Spumellaria</a:t>
            </a:r>
            <a:r>
              <a:rPr lang="en-US" sz="1800" b="0" i="0" u="none" strike="noStrike" baseline="0" dirty="0">
                <a:latin typeface="Corbel" panose="020B0503020204020204" pitchFamily="34" charset="0"/>
              </a:rPr>
              <a:t>), </a:t>
            </a:r>
            <a:r>
              <a:rPr lang="en-US" sz="1800" b="0" i="1" u="none" strike="noStrike" baseline="0" dirty="0" err="1">
                <a:latin typeface="Corbel" panose="020B0503020204020204" pitchFamily="34" charset="0"/>
              </a:rPr>
              <a:t>Catapsydrax</a:t>
            </a:r>
            <a:r>
              <a:rPr lang="en-US" sz="1800" b="0" i="1" u="none" strike="noStrike" baseline="0" dirty="0">
                <a:latin typeface="Corbel" panose="020B0503020204020204" pitchFamily="34" charset="0"/>
              </a:rPr>
              <a:t> </a:t>
            </a:r>
            <a:r>
              <a:rPr lang="en-US" sz="1800" b="0" i="0" u="none" strike="noStrike" baseline="0" dirty="0">
                <a:latin typeface="Corbel" panose="020B0503020204020204" pitchFamily="34" charset="0"/>
              </a:rPr>
              <a:t>sp.,</a:t>
            </a:r>
          </a:p>
          <a:p>
            <a:pPr algn="l"/>
            <a:r>
              <a:rPr lang="en-US" sz="1800" b="0" i="1" u="none" strike="noStrike" baseline="0" dirty="0">
                <a:latin typeface="Corbel" panose="020B0503020204020204" pitchFamily="34" charset="0"/>
              </a:rPr>
              <a:t>Paragloborotalia </a:t>
            </a:r>
            <a:r>
              <a:rPr lang="en-US" sz="1800" b="0" i="1" u="none" strike="noStrike" baseline="0" dirty="0" err="1">
                <a:latin typeface="Corbel" panose="020B0503020204020204" pitchFamily="34" charset="0"/>
              </a:rPr>
              <a:t>kugleri</a:t>
            </a:r>
            <a:r>
              <a:rPr lang="en-US" sz="1800" b="0" i="0" u="none" strike="noStrike" baseline="0" dirty="0">
                <a:latin typeface="Corbel" panose="020B0503020204020204" pitchFamily="34" charset="0"/>
              </a:rPr>
              <a:t>, </a:t>
            </a:r>
            <a:r>
              <a:rPr lang="en-US" sz="1800" b="0" i="1" u="none" strike="noStrike" baseline="0" dirty="0">
                <a:latin typeface="Corbel" panose="020B0503020204020204" pitchFamily="34" charset="0"/>
              </a:rPr>
              <a:t>Paragloborotalia </a:t>
            </a:r>
            <a:r>
              <a:rPr lang="en-US" sz="1800" b="0" i="1" u="none" strike="noStrike" baseline="0" dirty="0" err="1">
                <a:latin typeface="Corbel" panose="020B0503020204020204" pitchFamily="34" charset="0"/>
              </a:rPr>
              <a:t>mayeri</a:t>
            </a:r>
            <a:r>
              <a:rPr lang="en-US" sz="1800" b="0" i="0" u="none" strike="noStrike" baseline="0" dirty="0">
                <a:latin typeface="Corbel" panose="020B0503020204020204" pitchFamily="34" charset="0"/>
              </a:rPr>
              <a:t>,</a:t>
            </a:r>
          </a:p>
          <a:p>
            <a:pPr algn="l"/>
            <a:r>
              <a:rPr lang="en-US" sz="1800" b="0" i="1" u="none" strike="noStrike" baseline="0" dirty="0" err="1">
                <a:latin typeface="Corbel" panose="020B0503020204020204" pitchFamily="34" charset="0"/>
              </a:rPr>
              <a:t>Trilobatus</a:t>
            </a:r>
            <a:r>
              <a:rPr lang="en-US" sz="1800" b="0" i="1" u="none" strike="noStrike" baseline="0" dirty="0">
                <a:latin typeface="Corbel" panose="020B0503020204020204" pitchFamily="34" charset="0"/>
              </a:rPr>
              <a:t> </a:t>
            </a:r>
            <a:r>
              <a:rPr lang="en-US" sz="1800" b="0" i="1" u="none" strike="noStrike" baseline="0" dirty="0" err="1">
                <a:latin typeface="Corbel" panose="020B0503020204020204" pitchFamily="34" charset="0"/>
              </a:rPr>
              <a:t>primordius</a:t>
            </a:r>
            <a:r>
              <a:rPr lang="en-US" sz="1800" b="0" i="0" u="none" strike="noStrike" baseline="0" dirty="0">
                <a:latin typeface="Corbel" panose="020B0503020204020204" pitchFamily="34" charset="0"/>
              </a:rPr>
              <a:t>, </a:t>
            </a:r>
            <a:r>
              <a:rPr lang="en-US" sz="1800" b="0" i="1" u="none" strike="noStrike" baseline="0" dirty="0" err="1">
                <a:latin typeface="Corbel" panose="020B0503020204020204" pitchFamily="34" charset="0"/>
              </a:rPr>
              <a:t>Trilobatus</a:t>
            </a:r>
            <a:r>
              <a:rPr lang="en-US" sz="1800" b="0" i="1" u="none" strike="noStrike" baseline="0" dirty="0">
                <a:latin typeface="Corbel" panose="020B0503020204020204" pitchFamily="34" charset="0"/>
              </a:rPr>
              <a:t> </a:t>
            </a:r>
            <a:r>
              <a:rPr lang="en-US" sz="1800" b="0" i="1" u="none" strike="noStrike" baseline="0" dirty="0" err="1">
                <a:latin typeface="Corbel" panose="020B0503020204020204" pitchFamily="34" charset="0"/>
              </a:rPr>
              <a:t>trilobus</a:t>
            </a:r>
            <a:r>
              <a:rPr lang="en-US" sz="1800" b="0" i="0" u="none" strike="noStrike" baseline="0" dirty="0">
                <a:latin typeface="Corbel" panose="020B0503020204020204" pitchFamily="34" charset="0"/>
              </a:rPr>
              <a:t>, </a:t>
            </a:r>
            <a:r>
              <a:rPr lang="en-US" sz="1800" b="0" i="1" u="none" strike="noStrike" baseline="0" dirty="0" err="1">
                <a:latin typeface="Corbel" panose="020B0503020204020204" pitchFamily="34" charset="0"/>
              </a:rPr>
              <a:t>Globigerinoides</a:t>
            </a:r>
            <a:endParaRPr lang="en-US" sz="1800" b="0" i="1" u="none" strike="noStrike" baseline="0" dirty="0">
              <a:latin typeface="Corbel" panose="020B0503020204020204" pitchFamily="34" charset="0"/>
            </a:endParaRPr>
          </a:p>
          <a:p>
            <a:pPr algn="l"/>
            <a:r>
              <a:rPr lang="en-US" sz="1800" b="0" i="1" u="none" strike="noStrike" baseline="0" dirty="0" err="1">
                <a:latin typeface="Corbel" panose="020B0503020204020204" pitchFamily="34" charset="0"/>
              </a:rPr>
              <a:t>altiaperturus</a:t>
            </a:r>
            <a:r>
              <a:rPr lang="en-US" sz="1800" b="0" i="0" u="none" strike="noStrike" baseline="0" dirty="0">
                <a:latin typeface="Corbel" panose="020B0503020204020204" pitchFamily="34" charset="0"/>
              </a:rPr>
              <a:t>, </a:t>
            </a:r>
            <a:r>
              <a:rPr lang="en-US" sz="1800" b="0" i="1" u="none" strike="noStrike" baseline="0" dirty="0" err="1">
                <a:latin typeface="Corbel" panose="020B0503020204020204" pitchFamily="34" charset="0"/>
              </a:rPr>
              <a:t>Globoquadrina</a:t>
            </a:r>
            <a:r>
              <a:rPr lang="en-US" sz="1800" b="0" i="1" u="none" strike="noStrike" baseline="0" dirty="0">
                <a:latin typeface="Corbel" panose="020B0503020204020204" pitchFamily="34" charset="0"/>
              </a:rPr>
              <a:t> </a:t>
            </a:r>
            <a:r>
              <a:rPr lang="en-US" sz="1800" b="0" i="1" u="none" strike="noStrike" baseline="0" dirty="0" err="1">
                <a:latin typeface="Corbel" panose="020B0503020204020204" pitchFamily="34" charset="0"/>
              </a:rPr>
              <a:t>dehiscens</a:t>
            </a:r>
            <a:endParaRPr lang="el-GR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892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47E8B8-655F-4606-A36A-8570D571CFE4}"/>
              </a:ext>
            </a:extLst>
          </p:cNvPr>
          <p:cNvSpPr txBox="1"/>
          <p:nvPr/>
        </p:nvSpPr>
        <p:spPr>
          <a:xfrm>
            <a:off x="3910905" y="90976"/>
            <a:ext cx="28424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ΕΞΕΛΙΞΗ </a:t>
            </a:r>
            <a:endParaRPr lang="el-G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6C7EFB99-4268-4D20-9304-C1A98EB44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62" y="1030941"/>
            <a:ext cx="4242352" cy="5556088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BD4A647D-965E-4774-BD2C-81F6C00EC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0941" y="1588475"/>
            <a:ext cx="7082117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Η πλατφόρμα επηρεάστηκε από ανεστραμμένη τεκτονική και ιδιαίτερα από ένα καθεστώς διαστολής (</a:t>
            </a:r>
            <a:r>
              <a:rPr kumimoji="0" lang="el-GR" altLang="el-G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Ιουρασικό</a:t>
            </a: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έως μέσο </a:t>
            </a:r>
            <a:r>
              <a:rPr kumimoji="0" lang="el-GR" altLang="el-G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Ηώκαινο</a:t>
            </a: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στα ανατολικά και το κατώτερο Μειόκαινο στα δυτικά) σε ένα καθεστώς πίεσης (μέσο </a:t>
            </a:r>
            <a:r>
              <a:rPr kumimoji="0" lang="el-GR" altLang="el-G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Ηώκαινο</a:t>
            </a: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έως το μέσο Μειόκαινο, από ανατολή προς δύση). Αυτή η μετατόπιση στο τεκτονικό καθεστώς έχει αποκαλύψει χαρακτηριστικές δομές. </a:t>
            </a:r>
            <a:r>
              <a:rPr lang="el-GR" altLang="el-GR" sz="2000" dirty="0">
                <a:latin typeface="+mj-lt"/>
              </a:rPr>
              <a:t>Το καθεστώς της πίεσης </a:t>
            </a: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μετανάστευσε από ανατολικά προς δυτικά, ξεκίνησε τη δραστηριότητά του κατά το μέσο </a:t>
            </a:r>
            <a:r>
              <a:rPr kumimoji="0" lang="el-GR" altLang="el-G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Ηώκαινο</a:t>
            </a: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στο ανατολικό τμήμα και φτάνοντας κατά το μέσο Μειόκαινο τα δυτικά τμήματα της Λεκάνης της Ιονίου. Τα  </a:t>
            </a:r>
            <a:r>
              <a:rPr kumimoji="0" lang="el-GR" altLang="el-G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προϋπάρχοντα</a:t>
            </a: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κανονικά ρήγματα </a:t>
            </a:r>
            <a:r>
              <a:rPr kumimoji="0" lang="el-GR" altLang="el-G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επαναδραστηριοποιήθηκαν</a:t>
            </a: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σε </a:t>
            </a:r>
            <a:r>
              <a:rPr kumimoji="0" lang="el-GR" altLang="el-G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επωθήσεις</a:t>
            </a: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και τα οριζ</a:t>
            </a:r>
            <a:r>
              <a:rPr lang="el-GR" altLang="el-GR" sz="2000" dirty="0">
                <a:latin typeface="+mj-lt"/>
              </a:rPr>
              <a:t>όντια ρήγματα σε ρήγματα </a:t>
            </a:r>
            <a:r>
              <a:rPr lang="el-GR" altLang="el-GR" sz="2000" dirty="0" err="1">
                <a:latin typeface="+mj-lt"/>
              </a:rPr>
              <a:t>μετασχηματσμού</a:t>
            </a:r>
            <a:r>
              <a:rPr lang="el-GR" altLang="el-GR" sz="2000" dirty="0">
                <a:latin typeface="+mj-lt"/>
              </a:rPr>
              <a:t> παράγοντας</a:t>
            </a: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διαφορετικά δομές. </a:t>
            </a:r>
            <a:endParaRPr kumimoji="0" lang="el-GR" altLang="el-GR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9259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22C40BC-5EE8-49DA-827D-FC3FFFEBF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967" y="1320958"/>
            <a:ext cx="9640065" cy="46049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D2E403-87FF-4DF5-A165-97DECDB8588B}"/>
              </a:ext>
            </a:extLst>
          </p:cNvPr>
          <p:cNvSpPr txBox="1"/>
          <p:nvPr/>
        </p:nvSpPr>
        <p:spPr>
          <a:xfrm>
            <a:off x="2172490" y="90976"/>
            <a:ext cx="784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ΦΩΤΟΓΡΑΦΙΕΣ ΥΠΑΙΘΡΟΥ </a:t>
            </a:r>
            <a:endParaRPr lang="el-G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75F0006-1469-49E9-81B0-261D8E06B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018" y="6197638"/>
            <a:ext cx="708211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Οριζόντια ρήγματα με δομή λουλουδιού</a:t>
            </a:r>
            <a:endParaRPr kumimoji="0" lang="el-GR" altLang="el-GR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065FAC-B01C-4CCB-AA87-7EC0EE408F17}"/>
              </a:ext>
            </a:extLst>
          </p:cNvPr>
          <p:cNvSpPr txBox="1"/>
          <p:nvPr/>
        </p:nvSpPr>
        <p:spPr>
          <a:xfrm>
            <a:off x="412422" y="660362"/>
            <a:ext cx="2124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ΠΑΞΟΙ</a:t>
            </a:r>
            <a:endParaRPr lang="el-G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930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51EE3CAB-6293-4D9C-AF90-C40C6690D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03" y="1099226"/>
            <a:ext cx="9598954" cy="5468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AE746E-E04C-4AEE-BA91-025CA276519F}"/>
              </a:ext>
            </a:extLst>
          </p:cNvPr>
          <p:cNvSpPr txBox="1"/>
          <p:nvPr/>
        </p:nvSpPr>
        <p:spPr>
          <a:xfrm>
            <a:off x="2172490" y="90976"/>
            <a:ext cx="784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ΦΩΤΟΓΡΑΦΙΕΣ ΥΠΑΙΘΡΟΥ </a:t>
            </a:r>
            <a:endParaRPr lang="el-G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2A7D29-AB98-4507-BD7F-1401CDAFCB9B}"/>
              </a:ext>
            </a:extLst>
          </p:cNvPr>
          <p:cNvSpPr txBox="1"/>
          <p:nvPr/>
        </p:nvSpPr>
        <p:spPr>
          <a:xfrm>
            <a:off x="10019510" y="2428665"/>
            <a:ext cx="21410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Δράση κανονικών (κόκκινο) και οριζόντιων(κίτρινο) ρηγμάτων με δημιουργία ολισθήσεων.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3F73E5-3E74-48A1-8089-3D04305FEF08}"/>
              </a:ext>
            </a:extLst>
          </p:cNvPr>
          <p:cNvSpPr txBox="1"/>
          <p:nvPr/>
        </p:nvSpPr>
        <p:spPr>
          <a:xfrm>
            <a:off x="412422" y="660362"/>
            <a:ext cx="2124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ΑΝΤΙ-ΠΑΞΟΙ</a:t>
            </a:r>
            <a:endParaRPr lang="el-G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705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δέντρο, υπαίθριος, φύση, βράχος&#10;&#10;Περιγραφή που δημιουργήθηκε αυτόματα">
            <a:extLst>
              <a:ext uri="{FF2B5EF4-FFF2-40B4-BE49-F238E27FC236}">
                <a16:creationId xmlns:a16="http://schemas.microsoft.com/office/drawing/2014/main" id="{B7A41A9A-D784-4E5F-98AA-E10E2CF7B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7174" y="2091451"/>
            <a:ext cx="5252933" cy="3501956"/>
          </a:xfrm>
          <a:prstGeom prst="rect">
            <a:avLst/>
          </a:prstGeom>
        </p:spPr>
      </p:pic>
      <p:pic>
        <p:nvPicPr>
          <p:cNvPr id="5" name="Εικόνα 4" descr="Εικόνα που περιέχει υπαίθριος, φύση, ρεματιά&#10;&#10;Περιγραφή που δημιουργήθηκε αυτόματα">
            <a:extLst>
              <a:ext uri="{FF2B5EF4-FFF2-40B4-BE49-F238E27FC236}">
                <a16:creationId xmlns:a16="http://schemas.microsoft.com/office/drawing/2014/main" id="{DBA5495D-C832-48BB-BCCD-92BB5390C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354" y="1215962"/>
            <a:ext cx="7879401" cy="52529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9216C9-24B9-4276-94C6-F0EDC57FD29C}"/>
              </a:ext>
            </a:extLst>
          </p:cNvPr>
          <p:cNvSpPr txBox="1"/>
          <p:nvPr/>
        </p:nvSpPr>
        <p:spPr>
          <a:xfrm>
            <a:off x="2172490" y="90976"/>
            <a:ext cx="784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ΦΩΤΟΓΡΑΦΙΕΣ ΥΠΑΙΘΡΟΥ </a:t>
            </a:r>
            <a:endParaRPr lang="el-G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914C53-EE46-4857-B2D8-FB76EADFB116}"/>
              </a:ext>
            </a:extLst>
          </p:cNvPr>
          <p:cNvSpPr txBox="1"/>
          <p:nvPr/>
        </p:nvSpPr>
        <p:spPr>
          <a:xfrm>
            <a:off x="2330823" y="5642038"/>
            <a:ext cx="3871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Έντονος κατακερματισμός εξαιτίας του 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KFT. </a:t>
            </a:r>
            <a:endParaRPr lang="el-GR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2560A4-F499-4A36-A129-847F64354D35}"/>
              </a:ext>
            </a:extLst>
          </p:cNvPr>
          <p:cNvSpPr txBox="1"/>
          <p:nvPr/>
        </p:nvSpPr>
        <p:spPr>
          <a:xfrm>
            <a:off x="3083904" y="750626"/>
            <a:ext cx="5638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ΔΥΤΙΚΗ ΠΛΕΥΡΑ ΣΤΟ ΝΗΣΙ ΤΗΣ ΛΕΥΚΑΔΑΣ</a:t>
            </a:r>
            <a:endParaRPr lang="el-G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722162"/>
      </p:ext>
    </p:extLst>
  </p:cSld>
  <p:clrMapOvr>
    <a:masterClrMapping/>
  </p:clrMapOvr>
</p:sld>
</file>

<file path=ppt/theme/theme1.xml><?xml version="1.0" encoding="utf-8"?>
<a:theme xmlns:a="http://schemas.openxmlformats.org/drawingml/2006/main" name="Δέμα">
  <a:themeElements>
    <a:clrScheme name="Δέμα">
      <a:dk1>
        <a:srgbClr val="000000"/>
      </a:dk1>
      <a:lt1>
        <a:srgbClr val="FFFFFF"/>
      </a:lt1>
      <a:dk2>
        <a:srgbClr val="635D4D"/>
      </a:dk2>
      <a:lt2>
        <a:srgbClr val="D8D6BA"/>
      </a:lt2>
      <a:accent1>
        <a:srgbClr val="9CBEBD"/>
      </a:accent1>
      <a:accent2>
        <a:srgbClr val="D2CB6C"/>
      </a:accent2>
      <a:accent3>
        <a:srgbClr val="9D9A93"/>
      </a:accent3>
      <a:accent4>
        <a:srgbClr val="C89F5D"/>
      </a:accent4>
      <a:accent5>
        <a:srgbClr val="A9A57C"/>
      </a:accent5>
      <a:accent6>
        <a:srgbClr val="95A39D"/>
      </a:accent6>
      <a:hlink>
        <a:srgbClr val="D25814"/>
      </a:hlink>
      <a:folHlink>
        <a:srgbClr val="849A0A"/>
      </a:folHlink>
    </a:clrScheme>
    <a:fontScheme name="Δέμα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Δέμα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0BDC4BB7-8AF9-46FD-8C32-AB93AC9C410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TM10001115[[fn=Δέμα]]</Template>
  <TotalTime>228</TotalTime>
  <Words>551</Words>
  <Application>Microsoft Office PowerPoint</Application>
  <PresentationFormat>Ευρεία οθόνη</PresentationFormat>
  <Paragraphs>53</Paragraphs>
  <Slides>11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</vt:i4>
      </vt:variant>
    </vt:vector>
  </HeadingPairs>
  <TitlesOfParts>
    <vt:vector size="16" baseType="lpstr">
      <vt:lpstr>Arial</vt:lpstr>
      <vt:lpstr>Corbel</vt:lpstr>
      <vt:lpstr>Gill Sans MT</vt:lpstr>
      <vt:lpstr>Tahoma</vt:lpstr>
      <vt:lpstr>Δέμα</vt:lpstr>
      <vt:lpstr>ΑΝΑΛΥΣΗ ΙΖΗΜΑΤΟΓΕΝΩΝ ΛΕΚΑΝΩΝ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ΑΝΑΛΥΣΗ ΙΖΗΜΑΤΟΓΕΝΩΝ ΛΕΚΑΝΩΝ</dc:title>
  <dc:creator>ΜΠΟΥΡΛΗ ΝΙΚΟΛΙΝΑ</dc:creator>
  <cp:lastModifiedBy>ΜΠΟΥΡΛΗ ΝΙΚΟΛΙΝΑ</cp:lastModifiedBy>
  <cp:revision>7</cp:revision>
  <dcterms:created xsi:type="dcterms:W3CDTF">2022-10-25T06:16:36Z</dcterms:created>
  <dcterms:modified xsi:type="dcterms:W3CDTF">2022-11-25T00:07:41Z</dcterms:modified>
</cp:coreProperties>
</file>