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95" r:id="rId2"/>
    <p:sldId id="306" r:id="rId3"/>
    <p:sldId id="307" r:id="rId4"/>
    <p:sldId id="308" r:id="rId5"/>
    <p:sldId id="278" r:id="rId6"/>
    <p:sldId id="388" r:id="rId7"/>
    <p:sldId id="433" r:id="rId8"/>
    <p:sldId id="421" r:id="rId9"/>
    <p:sldId id="434" r:id="rId10"/>
    <p:sldId id="435" r:id="rId11"/>
    <p:sldId id="436" r:id="rId12"/>
    <p:sldId id="437" r:id="rId13"/>
    <p:sldId id="438" r:id="rId14"/>
    <p:sldId id="322" r:id="rId15"/>
    <p:sldId id="303" r:id="rId16"/>
    <p:sldId id="302"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63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80" autoAdjust="0"/>
    <p:restoredTop sz="92967" autoAdjust="0"/>
  </p:normalViewPr>
  <p:slideViewPr>
    <p:cSldViewPr>
      <p:cViewPr>
        <p:scale>
          <a:sx n="51" d="100"/>
          <a:sy n="51" d="100"/>
        </p:scale>
        <p:origin x="-22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33DCEC-DEFB-416F-8CD6-BC43B84108AB}" type="datetimeFigureOut">
              <a:rPr lang="el-GR" smtClean="0"/>
              <a:pPr/>
              <a:t>8/9/2015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81B88-1BEF-46FC-BC7E-BCE2DF1DB5E2}" type="slidenum">
              <a:rPr lang="el-GR" smtClean="0"/>
              <a:pPr/>
              <a:t>‹#›</a:t>
            </a:fld>
            <a:endParaRPr lang="el-GR"/>
          </a:p>
        </p:txBody>
      </p:sp>
    </p:spTree>
    <p:extLst>
      <p:ext uri="{BB962C8B-B14F-4D97-AF65-F5344CB8AC3E}">
        <p14:creationId xmlns:p14="http://schemas.microsoft.com/office/powerpoint/2010/main" val="571468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DC81B88-1BEF-46FC-BC7E-BCE2DF1DB5E2}"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88585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81868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07022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4286119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97094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2716071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D4ECA33B-E27B-4438-85C6-59AA0F2DAA3A}" type="datetimeFigureOut">
              <a:rPr lang="el-GR" smtClean="0"/>
              <a:pPr/>
              <a:t>8/9/2015</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78259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D4ECA33B-E27B-4438-85C6-59AA0F2DAA3A}" type="datetimeFigureOut">
              <a:rPr lang="el-GR" smtClean="0"/>
              <a:pPr/>
              <a:t>8/9/2015</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431362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D4ECA33B-E27B-4438-85C6-59AA0F2DAA3A}" type="datetimeFigureOut">
              <a:rPr lang="el-GR" smtClean="0"/>
              <a:pPr/>
              <a:t>8/9/2015</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3312557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35508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D4ECA33B-E27B-4438-85C6-59AA0F2DAA3A}" type="datetimeFigureOut">
              <a:rPr lang="el-GR" smtClean="0"/>
              <a:pPr/>
              <a:t>8/9/2015</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D294ADD-ABBF-42CB-90D1-1316C661A432}" type="slidenum">
              <a:rPr lang="el-GR" smtClean="0"/>
              <a:pPr/>
              <a:t>‹#›</a:t>
            </a:fld>
            <a:endParaRPr lang="el-GR"/>
          </a:p>
        </p:txBody>
      </p:sp>
    </p:spTree>
    <p:extLst>
      <p:ext uri="{BB962C8B-B14F-4D97-AF65-F5344CB8AC3E}">
        <p14:creationId xmlns:p14="http://schemas.microsoft.com/office/powerpoint/2010/main" val="197924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50000">
              <a:schemeClr val="accent3">
                <a:lumMod val="40000"/>
                <a:lumOff val="60000"/>
              </a:schemeClr>
            </a:gs>
            <a:gs pos="100000">
              <a:schemeClr val="accent3">
                <a:lumMod val="40000"/>
                <a:lumOff val="60000"/>
              </a:schemeClr>
            </a:gs>
          </a:gsLst>
          <a:path path="rect">
            <a:fillToRect l="100000" t="100000"/>
          </a:path>
          <a:tileRect r="-100000" b="-100000"/>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ECA33B-E27B-4438-85C6-59AA0F2DAA3A}" type="datetimeFigureOut">
              <a:rPr lang="el-GR" smtClean="0"/>
              <a:pPr/>
              <a:t>8/9/2015</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94ADD-ABBF-42CB-90D1-1316C661A432}" type="slidenum">
              <a:rPr lang="el-GR" smtClean="0"/>
              <a:pPr/>
              <a:t>‹#›</a:t>
            </a:fld>
            <a:endParaRPr lang="el-GR"/>
          </a:p>
        </p:txBody>
      </p:sp>
    </p:spTree>
    <p:extLst>
      <p:ext uri="{BB962C8B-B14F-4D97-AF65-F5344CB8AC3E}">
        <p14:creationId xmlns:p14="http://schemas.microsoft.com/office/powerpoint/2010/main" val="93805637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91305" y="1916832"/>
            <a:ext cx="8085151" cy="854968"/>
          </a:xfrm>
        </p:spPr>
        <p:txBody>
          <a:bodyPr>
            <a:normAutofit fontScale="90000"/>
          </a:bodyPr>
          <a:lstStyle/>
          <a:p>
            <a:pPr algn="ctr"/>
            <a:r>
              <a:rPr lang="el-GR" b="1" dirty="0" smtClean="0">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3" name="2 - Θέση περιεχομένου"/>
          <p:cNvSpPr>
            <a:spLocks noGrp="1"/>
          </p:cNvSpPr>
          <p:nvPr>
            <p:ph idx="1"/>
          </p:nvPr>
        </p:nvSpPr>
        <p:spPr>
          <a:xfrm>
            <a:off x="251520" y="2996952"/>
            <a:ext cx="8640960" cy="2664296"/>
          </a:xfrm>
        </p:spPr>
        <p:txBody>
          <a:bodyPr>
            <a:normAutofit fontScale="92500" lnSpcReduction="10000"/>
          </a:bodyPr>
          <a:lstStyle/>
          <a:p>
            <a:pPr algn="ctr">
              <a:buNone/>
            </a:pPr>
            <a:r>
              <a:rPr lang="el-GR" sz="3500" b="1" dirty="0" smtClean="0">
                <a:latin typeface="Tahoma" panose="020B0604030504040204" pitchFamily="34" charset="0"/>
                <a:ea typeface="Tahoma" panose="020B0604030504040204" pitchFamily="34" charset="0"/>
                <a:cs typeface="Tahoma" panose="020B0604030504040204" pitchFamily="34" charset="0"/>
              </a:rPr>
              <a:t>Ενότητα </a:t>
            </a:r>
            <a:r>
              <a:rPr lang="el-GR" sz="3500" b="1" dirty="0" smtClean="0">
                <a:latin typeface="Tahoma" panose="020B0604030504040204" pitchFamily="34" charset="0"/>
                <a:ea typeface="Tahoma" panose="020B0604030504040204" pitchFamily="34" charset="0"/>
                <a:cs typeface="Tahoma" panose="020B0604030504040204" pitchFamily="34" charset="0"/>
              </a:rPr>
              <a:t>1</a:t>
            </a:r>
            <a:r>
              <a:rPr lang="en-US" sz="3500" b="1" dirty="0" smtClean="0">
                <a:latin typeface="Tahoma" panose="020B0604030504040204" pitchFamily="34" charset="0"/>
                <a:ea typeface="Tahoma" panose="020B0604030504040204" pitchFamily="34" charset="0"/>
                <a:cs typeface="Tahoma" panose="020B0604030504040204" pitchFamily="34" charset="0"/>
              </a:rPr>
              <a:t>2</a:t>
            </a:r>
            <a:r>
              <a:rPr lang="el-GR" sz="3500" dirty="0" smtClean="0">
                <a:latin typeface="Tahoma" panose="020B0604030504040204" pitchFamily="34" charset="0"/>
                <a:ea typeface="Tahoma" panose="020B0604030504040204" pitchFamily="34" charset="0"/>
                <a:cs typeface="Tahoma" panose="020B0604030504040204" pitchFamily="34" charset="0"/>
              </a:rPr>
              <a:t>:</a:t>
            </a:r>
            <a:r>
              <a:rPr lang="el-GR" sz="3200" dirty="0" smtClean="0">
                <a:latin typeface="Tahoma" panose="020B0604030504040204" pitchFamily="34" charset="0"/>
                <a:ea typeface="Tahoma" panose="020B0604030504040204" pitchFamily="34" charset="0"/>
                <a:cs typeface="Tahoma" panose="020B0604030504040204" pitchFamily="34" charset="0"/>
              </a:rPr>
              <a:t> </a:t>
            </a:r>
            <a:r>
              <a:rPr lang="el-GR" sz="3500" dirty="0" smtClean="0">
                <a:latin typeface="Tahoma" panose="020B0604030504040204" pitchFamily="34" charset="0"/>
                <a:ea typeface="Tahoma" panose="020B0604030504040204" pitchFamily="34" charset="0"/>
                <a:cs typeface="Tahoma" panose="020B0604030504040204" pitchFamily="34" charset="0"/>
              </a:rPr>
              <a:t>Λεκάνη Πίνδου</a:t>
            </a:r>
            <a:endParaRPr lang="el-GR" sz="3500" dirty="0" smtClean="0">
              <a:latin typeface="Tahoma" panose="020B0604030504040204" pitchFamily="34" charset="0"/>
              <a:ea typeface="Tahoma" panose="020B0604030504040204" pitchFamily="34" charset="0"/>
              <a:cs typeface="Tahoma" panose="020B0604030504040204" pitchFamily="34" charset="0"/>
            </a:endParaRPr>
          </a:p>
          <a:p>
            <a:pPr algn="ct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Αβραάμ </a:t>
            </a:r>
            <a:r>
              <a:rPr lang="el-GR" dirty="0" err="1" smtClean="0">
                <a:latin typeface="Tahoma" panose="020B0604030504040204" pitchFamily="34" charset="0"/>
                <a:ea typeface="Tahoma" panose="020B0604030504040204" pitchFamily="34" charset="0"/>
                <a:cs typeface="Tahoma" panose="020B0604030504040204" pitchFamily="34" charset="0"/>
              </a:rPr>
              <a:t>Ζεληλίδης</a:t>
            </a:r>
            <a:r>
              <a:rPr lang="el-GR" dirty="0" smtClean="0">
                <a:latin typeface="Tahoma" panose="020B0604030504040204" pitchFamily="34" charset="0"/>
                <a:ea typeface="Tahoma" panose="020B0604030504040204" pitchFamily="34" charset="0"/>
                <a:cs typeface="Tahoma" panose="020B0604030504040204" pitchFamily="34" charset="0"/>
              </a:rPr>
              <a:t>, Καθηγητής</a:t>
            </a:r>
          </a:p>
          <a:p>
            <a:pPr algn="ctr">
              <a:buNone/>
            </a:pPr>
            <a:r>
              <a:rPr lang="el-GR" sz="3000" b="1" dirty="0" smtClean="0">
                <a:latin typeface="Tahoma" panose="020B0604030504040204" pitchFamily="34" charset="0"/>
                <a:ea typeface="Tahoma" panose="020B0604030504040204" pitchFamily="34" charset="0"/>
                <a:cs typeface="Tahoma" panose="020B0604030504040204" pitchFamily="34" charset="0"/>
              </a:rPr>
              <a:t>Σχολή Θετικών Επιστημών</a:t>
            </a:r>
          </a:p>
          <a:p>
            <a:pPr algn="ctr">
              <a:buNone/>
            </a:pPr>
            <a:r>
              <a:rPr lang="el-GR" dirty="0" smtClean="0">
                <a:latin typeface="Tahoma" panose="020B0604030504040204" pitchFamily="34" charset="0"/>
                <a:ea typeface="Tahoma" panose="020B0604030504040204" pitchFamily="34" charset="0"/>
                <a:cs typeface="Tahoma" panose="020B0604030504040204" pitchFamily="34" charset="0"/>
              </a:rPr>
              <a:t>Τμήμα Γεωλογίας</a:t>
            </a:r>
          </a:p>
          <a:p>
            <a:pPr>
              <a:buNone/>
            </a:pPr>
            <a:endParaRPr lang="el-GR" dirty="0"/>
          </a:p>
        </p:txBody>
      </p:sp>
      <p:pic>
        <p:nvPicPr>
          <p:cNvPr id="6"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992" y="506460"/>
            <a:ext cx="4514857" cy="935086"/>
          </a:xfrm>
          <a:prstGeom prst="rect">
            <a:avLst/>
          </a:prstGeom>
        </p:spPr>
      </p:pic>
      <p:pic>
        <p:nvPicPr>
          <p:cNvPr id="7" name="Εικόνα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305" y="279862"/>
            <a:ext cx="3692664" cy="1388283"/>
          </a:xfrm>
          <a:prstGeom prst="rect">
            <a:avLst/>
          </a:prstGeom>
        </p:spPr>
      </p:pic>
      <p:pic>
        <p:nvPicPr>
          <p:cNvPr id="8"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779912" y="5715495"/>
            <a:ext cx="4310289" cy="1025873"/>
          </a:xfrm>
          <a:prstGeom prst="rect">
            <a:avLst/>
          </a:prstGeom>
          <a:noFill/>
        </p:spPr>
      </p:pic>
      <p:pic>
        <p:nvPicPr>
          <p:cNvPr id="1026" name="Picture 2"/>
          <p:cNvPicPr>
            <a:picLocks noChangeAspect="1" noChangeArrowheads="1"/>
          </p:cNvPicPr>
          <p:nvPr/>
        </p:nvPicPr>
        <p:blipFill>
          <a:blip r:embed="rId5" cstate="print"/>
          <a:srcRect/>
          <a:stretch>
            <a:fillRect/>
          </a:stretch>
        </p:blipFill>
        <p:spPr bwMode="auto">
          <a:xfrm>
            <a:off x="899592" y="5859735"/>
            <a:ext cx="2314575" cy="80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ΠΕΡΙΒΑΛΛΟΝΤΑ - 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28666" y="1196752"/>
            <a:ext cx="8352928" cy="4832092"/>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Κυριαρχούν οι αποθέσεις υποθαλάσσιων ριπιδίων ενώ απαντούν και ανά τόπους αποθέσεις υφαλοκρηπίδας (Μέτσοβο) με ηλικίες από Αν. </a:t>
            </a:r>
            <a:r>
              <a:rPr lang="el-GR" sz="2800" dirty="0" err="1" smtClean="0">
                <a:latin typeface="Tahoma" panose="020B0604030504040204" pitchFamily="34" charset="0"/>
                <a:ea typeface="Tahoma" panose="020B0604030504040204" pitchFamily="34" charset="0"/>
                <a:cs typeface="Tahoma" panose="020B0604030504040204" pitchFamily="34" charset="0"/>
              </a:rPr>
              <a:t>Ηώκαινο</a:t>
            </a:r>
            <a:r>
              <a:rPr lang="el-GR" sz="2800" dirty="0" smtClean="0">
                <a:latin typeface="Tahoma" panose="020B0604030504040204" pitchFamily="34" charset="0"/>
                <a:ea typeface="Tahoma" panose="020B0604030504040204" pitchFamily="34" charset="0"/>
                <a:cs typeface="Tahoma" panose="020B0604030504040204" pitchFamily="34" charset="0"/>
              </a:rPr>
              <a:t> μέχρι Κατ. Μειόκαινο.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Τα αδρομερή ιζήματα απαντούν στο μέτωπο της </a:t>
            </a:r>
            <a:r>
              <a:rPr lang="el-GR" sz="2800" dirty="0" err="1" smtClean="0">
                <a:latin typeface="Tahoma" panose="020B0604030504040204" pitchFamily="34" charset="0"/>
                <a:ea typeface="Tahoma" panose="020B0604030504040204" pitchFamily="34" charset="0"/>
                <a:cs typeface="Tahoma" panose="020B0604030504040204" pitchFamily="34" charset="0"/>
              </a:rPr>
              <a:t>επώθησης</a:t>
            </a:r>
            <a:r>
              <a:rPr lang="el-GR" sz="2800" dirty="0" smtClean="0">
                <a:latin typeface="Tahoma" panose="020B0604030504040204" pitchFamily="34" charset="0"/>
                <a:ea typeface="Tahoma" panose="020B0604030504040204" pitchFamily="34" charset="0"/>
                <a:cs typeface="Tahoma" panose="020B0604030504040204" pitchFamily="34" charset="0"/>
              </a:rPr>
              <a:t> και συνοδεύουν τα ρήγματα μετασχηματισμού. </a:t>
            </a:r>
            <a:endParaRPr lang="el-GR" sz="2800" dirty="0">
              <a:latin typeface="Tahoma" panose="020B0604030504040204" pitchFamily="34" charset="0"/>
              <a:ea typeface="Tahoma" panose="020B0604030504040204" pitchFamily="34" charset="0"/>
              <a:cs typeface="Tahoma" panose="020B0604030504040204" pitchFamily="34" charset="0"/>
            </a:endParaRP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24027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ΠΕΡΙΒΑΛΛΟΝΤΑ - 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28666" y="1196752"/>
            <a:ext cx="8352928" cy="6124754"/>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Από την ανοιχτή αρχική λεκάνη που δημιουργήθηκε από την </a:t>
            </a:r>
            <a:r>
              <a:rPr lang="el-GR" sz="2800" dirty="0" err="1" smtClean="0">
                <a:latin typeface="Tahoma" panose="020B0604030504040204" pitchFamily="34" charset="0"/>
                <a:ea typeface="Tahoma" panose="020B0604030504040204" pitchFamily="34" charset="0"/>
                <a:cs typeface="Tahoma" panose="020B0604030504040204" pitchFamily="34" charset="0"/>
              </a:rPr>
              <a:t>επώθηση</a:t>
            </a:r>
            <a:r>
              <a:rPr lang="el-GR" sz="2800" dirty="0" smtClean="0">
                <a:latin typeface="Tahoma" panose="020B0604030504040204" pitchFamily="34" charset="0"/>
                <a:ea typeface="Tahoma" panose="020B0604030504040204" pitchFamily="34" charset="0"/>
                <a:cs typeface="Tahoma" panose="020B0604030504040204" pitchFamily="34" charset="0"/>
              </a:rPr>
              <a:t> της Πίνδου, αναπτύχθηκαν αρκετά υβώματα λόγω των μεταγενέστερων </a:t>
            </a:r>
            <a:r>
              <a:rPr lang="el-GR" sz="2800" dirty="0" err="1" smtClean="0">
                <a:latin typeface="Tahoma" panose="020B0604030504040204" pitchFamily="34" charset="0"/>
                <a:ea typeface="Tahoma" panose="020B0604030504040204" pitchFamily="34" charset="0"/>
                <a:cs typeface="Tahoma" panose="020B0604030504040204" pitchFamily="34" charset="0"/>
              </a:rPr>
              <a:t>επωθήσεων</a:t>
            </a:r>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Όλες οι επιμέρους </a:t>
            </a:r>
            <a:r>
              <a:rPr lang="el-GR" sz="2800" dirty="0" err="1" smtClean="0">
                <a:latin typeface="Tahoma" panose="020B0604030504040204" pitchFamily="34" charset="0"/>
                <a:ea typeface="Tahoma" panose="020B0604030504040204" pitchFamily="34" charset="0"/>
                <a:cs typeface="Tahoma" panose="020B0604030504040204" pitchFamily="34" charset="0"/>
              </a:rPr>
              <a:t>υπολεκάνες</a:t>
            </a:r>
            <a:r>
              <a:rPr lang="el-GR" sz="2800" dirty="0" smtClean="0">
                <a:latin typeface="Tahoma" panose="020B0604030504040204" pitchFamily="34" charset="0"/>
                <a:ea typeface="Tahoma" panose="020B0604030504040204" pitchFamily="34" charset="0"/>
                <a:cs typeface="Tahoma" panose="020B0604030504040204" pitchFamily="34" charset="0"/>
              </a:rPr>
              <a:t> που δημιουργούνται από τις </a:t>
            </a:r>
            <a:r>
              <a:rPr lang="el-GR" sz="2800" dirty="0" err="1" smtClean="0">
                <a:latin typeface="Tahoma" panose="020B0604030504040204" pitchFamily="34" charset="0"/>
                <a:ea typeface="Tahoma" panose="020B0604030504040204" pitchFamily="34" charset="0"/>
                <a:cs typeface="Tahoma" panose="020B0604030504040204" pitchFamily="34" charset="0"/>
              </a:rPr>
              <a:t>επωθήσεις</a:t>
            </a:r>
            <a:r>
              <a:rPr lang="el-GR" sz="2800" dirty="0" smtClean="0">
                <a:latin typeface="Tahoma" panose="020B0604030504040204" pitchFamily="34" charset="0"/>
                <a:ea typeface="Tahoma" panose="020B0604030504040204" pitchFamily="34" charset="0"/>
                <a:cs typeface="Tahoma" panose="020B0604030504040204" pitchFamily="34" charset="0"/>
              </a:rPr>
              <a:t> σε λεκάνες </a:t>
            </a:r>
            <a:r>
              <a:rPr lang="el-GR" sz="2800" dirty="0" err="1" smtClean="0">
                <a:latin typeface="Tahoma" panose="020B0604030504040204" pitchFamily="34" charset="0"/>
                <a:ea typeface="Tahoma" panose="020B0604030504040204" pitchFamily="34" charset="0"/>
                <a:cs typeface="Tahoma" panose="020B0604030504040204" pitchFamily="34" charset="0"/>
              </a:rPr>
              <a:t>οπισθοχώρας</a:t>
            </a:r>
            <a:r>
              <a:rPr lang="el-GR" sz="2800" dirty="0" smtClean="0">
                <a:latin typeface="Tahoma" panose="020B0604030504040204" pitchFamily="34" charset="0"/>
                <a:ea typeface="Tahoma" panose="020B0604030504040204" pitchFamily="34" charset="0"/>
                <a:cs typeface="Tahoma" panose="020B0604030504040204" pitchFamily="34" charset="0"/>
              </a:rPr>
              <a:t> κατά το </a:t>
            </a:r>
            <a:r>
              <a:rPr lang="el-GR" sz="2800" dirty="0" err="1" smtClean="0">
                <a:latin typeface="Tahoma" panose="020B0604030504040204" pitchFamily="34" charset="0"/>
                <a:ea typeface="Tahoma" panose="020B0604030504040204" pitchFamily="34" charset="0"/>
                <a:cs typeface="Tahoma" panose="020B0604030504040204" pitchFamily="34" charset="0"/>
              </a:rPr>
              <a:t>το</a:t>
            </a:r>
            <a:r>
              <a:rPr lang="el-GR" sz="2800" dirty="0" smtClean="0">
                <a:latin typeface="Tahoma" panose="020B0604030504040204" pitchFamily="34" charset="0"/>
                <a:ea typeface="Tahoma" panose="020B0604030504040204" pitchFamily="34" charset="0"/>
                <a:cs typeface="Tahoma" panose="020B0604030504040204" pitchFamily="34" charset="0"/>
              </a:rPr>
              <a:t> Μειόκαινο όπου η κύρια δράση μεταναστεύει προς την Ιόνια </a:t>
            </a:r>
            <a:r>
              <a:rPr lang="el-GR" sz="2800" dirty="0" err="1" smtClean="0">
                <a:latin typeface="Tahoma" panose="020B0604030504040204" pitchFamily="34" charset="0"/>
                <a:ea typeface="Tahoma" panose="020B0604030504040204" pitchFamily="34" charset="0"/>
                <a:cs typeface="Tahoma" panose="020B0604030504040204" pitchFamily="34" charset="0"/>
              </a:rPr>
              <a:t>επώθηση</a:t>
            </a:r>
            <a:r>
              <a:rPr lang="el-GR" sz="2800" dirty="0" smtClean="0">
                <a:latin typeface="Tahoma" panose="020B0604030504040204" pitchFamily="34" charset="0"/>
                <a:ea typeface="Tahoma" panose="020B0604030504040204" pitchFamily="34" charset="0"/>
                <a:cs typeface="Tahoma" panose="020B0604030504040204" pitchFamily="34" charset="0"/>
              </a:rPr>
              <a:t>. Γίνονται έτσι πιο στενές και επιμήκεις, ενώ σε σημεία </a:t>
            </a:r>
            <a:r>
              <a:rPr lang="el-GR" sz="2800" dirty="0" err="1" smtClean="0">
                <a:latin typeface="Tahoma" panose="020B0604030504040204" pitchFamily="34" charset="0"/>
                <a:ea typeface="Tahoma" panose="020B0604030504040204" pitchFamily="34" charset="0"/>
                <a:cs typeface="Tahoma" panose="020B0604030504040204" pitchFamily="34" charset="0"/>
              </a:rPr>
              <a:t>ρηχεύουν</a:t>
            </a:r>
            <a:r>
              <a:rPr lang="el-GR" sz="2800" dirty="0" smtClean="0">
                <a:latin typeface="Tahoma" panose="020B0604030504040204" pitchFamily="34" charset="0"/>
                <a:ea typeface="Tahoma" panose="020B0604030504040204" pitchFamily="34" charset="0"/>
                <a:cs typeface="Tahoma" panose="020B0604030504040204" pitchFamily="34" charset="0"/>
              </a:rPr>
              <a:t> και προκύπτουν αποθέσεις υφαλοκρηπίδας. </a:t>
            </a:r>
            <a:endParaRPr lang="el-GR" sz="2800" dirty="0">
              <a:latin typeface="Tahoma" panose="020B0604030504040204" pitchFamily="34" charset="0"/>
              <a:ea typeface="Tahoma" panose="020B0604030504040204" pitchFamily="34" charset="0"/>
              <a:cs typeface="Tahoma" panose="020B0604030504040204" pitchFamily="34" charset="0"/>
            </a:endParaRP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4739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5 - Εικόνα" descr="παλαιωγραφικη εξελιξη- Ηωκαινο-ολιγοκαινο.jpg"/>
          <p:cNvPicPr/>
          <p:nvPr/>
        </p:nvPicPr>
        <p:blipFill>
          <a:blip r:embed="rId2" cstate="print"/>
          <a:stretch>
            <a:fillRect/>
          </a:stretch>
        </p:blipFill>
        <p:spPr>
          <a:xfrm>
            <a:off x="2267744" y="188640"/>
            <a:ext cx="4824536" cy="3240360"/>
          </a:xfrm>
          <a:prstGeom prst="rect">
            <a:avLst/>
          </a:prstGeom>
          <a:ln w="19050">
            <a:solidFill>
              <a:schemeClr val="tx1"/>
            </a:solidFill>
          </a:ln>
        </p:spPr>
      </p:pic>
      <p:pic>
        <p:nvPicPr>
          <p:cNvPr id="5" name="6 - Εικόνα" descr="παλαιωγραφικη εξελιξη-αργα ολιγοκαινο μειώκαινο.jpg"/>
          <p:cNvPicPr/>
          <p:nvPr/>
        </p:nvPicPr>
        <p:blipFill>
          <a:blip r:embed="rId3" cstate="print"/>
          <a:stretch>
            <a:fillRect/>
          </a:stretch>
        </p:blipFill>
        <p:spPr>
          <a:xfrm>
            <a:off x="2267745" y="3441982"/>
            <a:ext cx="4824535" cy="3079093"/>
          </a:xfrm>
          <a:prstGeom prst="rect">
            <a:avLst/>
          </a:prstGeom>
          <a:ln w="19050">
            <a:solidFill>
              <a:schemeClr val="tx1"/>
            </a:solidFill>
          </a:ln>
        </p:spPr>
      </p:pic>
    </p:spTree>
    <p:extLst>
      <p:ext uri="{BB962C8B-B14F-4D97-AF65-F5344CB8AC3E}">
        <p14:creationId xmlns:p14="http://schemas.microsoft.com/office/powerpoint/2010/main" val="1428184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7 - Εικόνα" descr="υβώματα.jpg"/>
          <p:cNvPicPr/>
          <p:nvPr/>
        </p:nvPicPr>
        <p:blipFill>
          <a:blip r:embed="rId2" cstate="print"/>
          <a:stretch>
            <a:fillRect/>
          </a:stretch>
        </p:blipFill>
        <p:spPr>
          <a:xfrm>
            <a:off x="539552" y="692696"/>
            <a:ext cx="7992888" cy="5400599"/>
          </a:xfrm>
          <a:prstGeom prst="rect">
            <a:avLst/>
          </a:prstGeom>
          <a:ln w="19050">
            <a:solidFill>
              <a:schemeClr val="tx1"/>
            </a:solidFill>
          </a:ln>
        </p:spPr>
      </p:pic>
    </p:spTree>
    <p:extLst>
      <p:ext uri="{BB962C8B-B14F-4D97-AF65-F5344CB8AC3E}">
        <p14:creationId xmlns:p14="http://schemas.microsoft.com/office/powerpoint/2010/main" val="20681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1547664" y="549275"/>
            <a:ext cx="6480719" cy="793750"/>
          </a:xfrm>
        </p:spPr>
        <p:txBody>
          <a:bodyPr>
            <a:normAutofit/>
          </a:bodyPr>
          <a:lstStyle/>
          <a:p>
            <a:r>
              <a:rPr lang="el-GR" b="1" dirty="0" smtClean="0">
                <a:latin typeface="Tahoma" pitchFamily="34" charset="0"/>
                <a:ea typeface="Tahoma" pitchFamily="34" charset="0"/>
                <a:cs typeface="Tahoma" pitchFamily="34" charset="0"/>
              </a:rPr>
              <a:t>Σημείωμα Αναφοράς</a:t>
            </a:r>
          </a:p>
        </p:txBody>
      </p:sp>
      <p:sp>
        <p:nvSpPr>
          <p:cNvPr id="6" name="2 - Θέση περιεχομένου"/>
          <p:cNvSpPr>
            <a:spLocks noGrp="1"/>
          </p:cNvSpPr>
          <p:nvPr>
            <p:ph idx="1"/>
          </p:nvPr>
        </p:nvSpPr>
        <p:spPr>
          <a:xfrm>
            <a:off x="468313" y="2492375"/>
            <a:ext cx="8229600" cy="2520950"/>
          </a:xfrm>
        </p:spPr>
        <p:txBody>
          <a:bodyPr>
            <a:normAutofit/>
          </a:bodyPr>
          <a:lstStyle/>
          <a:p>
            <a:pPr>
              <a:buFont typeface="Arial" charset="0"/>
              <a:buNone/>
            </a:pPr>
            <a:r>
              <a:rPr lang="el-GR" dirty="0" smtClean="0">
                <a:latin typeface="Tahoma" pitchFamily="34" charset="0"/>
                <a:ea typeface="Tahoma" pitchFamily="34" charset="0"/>
                <a:cs typeface="Tahoma" pitchFamily="34" charset="0"/>
              </a:rPr>
              <a:t>	</a:t>
            </a:r>
            <a:r>
              <a:rPr lang="en-US" sz="2800" dirty="0" smtClean="0">
                <a:latin typeface="Tahoma" pitchFamily="34" charset="0"/>
                <a:ea typeface="Tahoma" pitchFamily="34" charset="0"/>
                <a:cs typeface="Tahoma" pitchFamily="34" charset="0"/>
              </a:rPr>
              <a:t>Copyright, </a:t>
            </a:r>
            <a:r>
              <a:rPr lang="el-GR" sz="2800" dirty="0" smtClean="0">
                <a:latin typeface="Tahoma" pitchFamily="34" charset="0"/>
                <a:ea typeface="Tahoma" pitchFamily="34" charset="0"/>
                <a:cs typeface="Tahoma" pitchFamily="34" charset="0"/>
              </a:rPr>
              <a:t>Πανεπιστήμιο Πατρών, Αβραάμ Ζεληλίδης. «Ανάλυση Ιζηματογενών Λεκανών». Έκδοση: 1.0. Πάτρα 2015. </a:t>
            </a:r>
            <a:r>
              <a:rPr lang="el-GR" altLang="el-GR" sz="2800" dirty="0" smtClean="0">
                <a:latin typeface="Tahoma" pitchFamily="34" charset="0"/>
                <a:ea typeface="Tahoma" pitchFamily="34" charset="0"/>
                <a:cs typeface="Tahoma" pitchFamily="34" charset="0"/>
              </a:rPr>
              <a:t>Διαθέσιμο από τη δικτυακή διεύθυνση: </a:t>
            </a:r>
            <a:r>
              <a:rPr lang="en-US" altLang="el-GR" sz="2800" dirty="0" smtClean="0">
                <a:latin typeface="Tahoma" pitchFamily="34" charset="0"/>
                <a:ea typeface="Tahoma" pitchFamily="34" charset="0"/>
                <a:cs typeface="Tahoma" pitchFamily="34" charset="0"/>
              </a:rPr>
              <a:t>https://eclass.upatras.gr/courses/GEO355</a:t>
            </a:r>
            <a:endParaRPr lang="el-GR" sz="2800" dirty="0" smtClean="0">
              <a:latin typeface="Tahoma" pitchFamily="34" charset="0"/>
              <a:ea typeface="Tahoma" pitchFamily="34" charset="0"/>
              <a:cs typeface="Tahoma" pitchFamily="34" charset="0"/>
            </a:endParaRPr>
          </a:p>
          <a:p>
            <a:pPr>
              <a:buFont typeface="Arial" charset="0"/>
              <a:buNone/>
            </a:pPr>
            <a:endParaRPr lang="el-GR" dirty="0" smtClean="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141408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5556" y="474408"/>
            <a:ext cx="7992888" cy="794352"/>
          </a:xfrm>
        </p:spPr>
        <p:txBody>
          <a:bodyPr>
            <a:normAutofit/>
          </a:bodyPr>
          <a:lstStyle/>
          <a:p>
            <a:r>
              <a:rPr lang="el-GR" sz="4400" b="1" dirty="0" smtClean="0"/>
              <a:t>Σημείωμα Χρήσης Έργων Τρίτων</a:t>
            </a:r>
            <a:endParaRPr lang="el-GR" sz="4400" b="1" dirty="0"/>
          </a:p>
        </p:txBody>
      </p:sp>
      <p:sp>
        <p:nvSpPr>
          <p:cNvPr id="3" name="2 - Θέση περιεχομένου"/>
          <p:cNvSpPr>
            <a:spLocks noGrp="1"/>
          </p:cNvSpPr>
          <p:nvPr>
            <p:ph idx="1"/>
          </p:nvPr>
        </p:nvSpPr>
        <p:spPr>
          <a:xfrm>
            <a:off x="467544" y="2060848"/>
            <a:ext cx="8568952" cy="2861672"/>
          </a:xfrm>
        </p:spPr>
        <p:txBody>
          <a:bodyPr>
            <a:normAutofit fontScale="70000" lnSpcReduction="20000"/>
          </a:bodyPr>
          <a:lstStyle/>
          <a:p>
            <a:pPr>
              <a:buNone/>
            </a:pPr>
            <a:r>
              <a:rPr lang="el-GR" dirty="0" smtClean="0">
                <a:latin typeface="Tahoma" panose="020B0604030504040204" pitchFamily="34" charset="0"/>
                <a:ea typeface="Tahoma" panose="020B0604030504040204" pitchFamily="34" charset="0"/>
                <a:cs typeface="Tahoma" panose="020B0604030504040204" pitchFamily="34" charset="0"/>
              </a:rPr>
              <a:t>	Το υλικό της παρουσίασης προέρχεται από:</a:t>
            </a:r>
          </a:p>
          <a:p>
            <a:pPr>
              <a:buNone/>
            </a:pPr>
            <a:endParaRPr lang="el-GR" dirty="0">
              <a:latin typeface="Tahoma" panose="020B0604030504040204" pitchFamily="34" charset="0"/>
              <a:ea typeface="Tahoma" panose="020B0604030504040204" pitchFamily="34" charset="0"/>
              <a:cs typeface="Tahoma" panose="020B0604030504040204" pitchFamily="34" charset="0"/>
            </a:endParaRP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Τις σημειώσεις από τις παρουσιάσεις του Καθηγητή  του Τμήματος Γεωλογίας </a:t>
            </a:r>
            <a:r>
              <a:rPr lang="el-GR" sz="2600" dirty="0" err="1" smtClean="0">
                <a:latin typeface="Tahoma" panose="020B0604030504040204" pitchFamily="34" charset="0"/>
                <a:ea typeface="Tahoma" panose="020B0604030504040204" pitchFamily="34" charset="0"/>
                <a:cs typeface="Tahoma" panose="020B0604030504040204" pitchFamily="34" charset="0"/>
              </a:rPr>
              <a:t>Αβράαμ</a:t>
            </a:r>
            <a:r>
              <a:rPr lang="el-GR" sz="2600" dirty="0" smtClean="0">
                <a:latin typeface="Tahoma" panose="020B0604030504040204" pitchFamily="34" charset="0"/>
                <a:ea typeface="Tahoma" panose="020B0604030504040204" pitchFamily="34" charset="0"/>
                <a:cs typeface="Tahoma" panose="020B0604030504040204" pitchFamily="34" charset="0"/>
              </a:rPr>
              <a:t> </a:t>
            </a:r>
            <a:r>
              <a:rPr lang="el-GR" sz="2600" dirty="0" err="1" smtClean="0">
                <a:latin typeface="Tahoma" panose="020B0604030504040204" pitchFamily="34" charset="0"/>
                <a:ea typeface="Tahoma" panose="020B0604030504040204" pitchFamily="34" charset="0"/>
                <a:cs typeface="Tahoma" panose="020B0604030504040204" pitchFamily="34" charset="0"/>
              </a:rPr>
              <a:t>Ζεληλίδη</a:t>
            </a:r>
            <a:r>
              <a:rPr lang="el-GR" sz="2600" dirty="0" smtClean="0">
                <a:latin typeface="Tahoma" panose="020B0604030504040204" pitchFamily="34" charset="0"/>
                <a:ea typeface="Tahoma" panose="020B0604030504040204" pitchFamily="34" charset="0"/>
                <a:cs typeface="Tahoma" panose="020B0604030504040204" pitchFamily="34" charset="0"/>
              </a:rPr>
              <a:t> </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Το φωτογραφικό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lgn="just"/>
            <a:r>
              <a:rPr lang="el-GR" sz="2600" dirty="0" smtClean="0">
                <a:latin typeface="Tahoma" panose="020B0604030504040204" pitchFamily="34" charset="0"/>
                <a:ea typeface="Tahoma" panose="020B0604030504040204" pitchFamily="34" charset="0"/>
                <a:cs typeface="Tahoma" panose="020B0604030504040204" pitchFamily="34" charset="0"/>
              </a:rPr>
              <a:t>Χάρτες και γραφήματα από το αρχείο του εργαστηρίου </a:t>
            </a:r>
            <a:r>
              <a:rPr lang="el-GR" sz="2600" dirty="0" err="1" smtClean="0">
                <a:latin typeface="Tahoma" panose="020B0604030504040204" pitchFamily="34" charset="0"/>
                <a:ea typeface="Tahoma" panose="020B0604030504040204" pitchFamily="34" charset="0"/>
                <a:cs typeface="Tahoma" panose="020B0604030504040204" pitchFamily="34" charset="0"/>
              </a:rPr>
              <a:t>Ιζηματολογίας</a:t>
            </a:r>
            <a:r>
              <a:rPr lang="el-GR" sz="2600" dirty="0" smtClean="0">
                <a:latin typeface="Tahoma" panose="020B0604030504040204" pitchFamily="34" charset="0"/>
                <a:ea typeface="Tahoma" panose="020B0604030504040204" pitchFamily="34" charset="0"/>
                <a:cs typeface="Tahoma" panose="020B0604030504040204" pitchFamily="34" charset="0"/>
              </a:rPr>
              <a:t> Πανεπιστημίου Πατρών</a:t>
            </a:r>
          </a:p>
          <a:p>
            <a:pPr>
              <a:buNone/>
            </a:pPr>
            <a:endParaRPr lang="el-GR" dirty="0" smtClean="0">
              <a:latin typeface="Tahoma" panose="020B0604030504040204" pitchFamily="34" charset="0"/>
              <a:ea typeface="Tahoma" panose="020B0604030504040204" pitchFamily="34" charset="0"/>
              <a:cs typeface="Tahoma" panose="020B0604030504040204" pitchFamily="34" charset="0"/>
            </a:endParaRPr>
          </a:p>
          <a:p>
            <a:pPr>
              <a:buNone/>
            </a:pPr>
            <a:r>
              <a:rPr lang="el-GR" dirty="0" smtClean="0">
                <a:latin typeface="Tahoma" panose="020B0604030504040204" pitchFamily="34" charset="0"/>
                <a:ea typeface="Tahoma" panose="020B0604030504040204" pitchFamily="34" charset="0"/>
                <a:cs typeface="Tahoma" panose="020B0604030504040204" pitchFamily="34" charset="0"/>
              </a:rPr>
              <a:t>	</a:t>
            </a:r>
            <a:endParaRPr lang="el-G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89523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334580" y="2420888"/>
            <a:ext cx="4474840" cy="938368"/>
          </a:xfrm>
        </p:spPr>
        <p:txBody>
          <a:bodyPr>
            <a:normAutofit fontScale="90000"/>
          </a:bodyPr>
          <a:lstStyle/>
          <a:p>
            <a:pPr algn="ctr"/>
            <a:r>
              <a:rPr lang="el-GR" sz="4400" b="1" dirty="0" smtClean="0">
                <a:latin typeface="Tahoma" panose="020B0604030504040204" pitchFamily="34" charset="0"/>
                <a:ea typeface="Tahoma" panose="020B0604030504040204" pitchFamily="34" charset="0"/>
                <a:cs typeface="Tahoma" panose="020B0604030504040204" pitchFamily="34" charset="0"/>
              </a:rPr>
              <a:t>Τέλος Ενότητας</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105297" y="5733256"/>
            <a:ext cx="2314575" cy="809625"/>
          </a:xfrm>
          <a:prstGeom prst="rect">
            <a:avLst/>
          </a:prstGeom>
          <a:noFill/>
          <a:ln w="9525">
            <a:noFill/>
            <a:miter lim="800000"/>
            <a:headEnd/>
            <a:tailEnd/>
          </a:ln>
        </p:spPr>
      </p:pic>
      <p:pic>
        <p:nvPicPr>
          <p:cNvPr id="7"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923928" y="5589240"/>
            <a:ext cx="4310289" cy="1025873"/>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Τίτλος 1"/>
          <p:cNvSpPr txBox="1">
            <a:spLocks noGrp="1"/>
          </p:cNvSpPr>
          <p:nvPr>
            <p:ph type="title"/>
          </p:nvPr>
        </p:nvSpPr>
        <p:spPr bwMode="auto">
          <a:xfrm>
            <a:off x="526698" y="0"/>
            <a:ext cx="8229600" cy="908720"/>
          </a:xfrm>
          <a:prstGeom prst="rect">
            <a:avLst/>
          </a:prstGeom>
          <a:noFill/>
          <a:ln w="9525">
            <a:noFill/>
            <a:miter lim="800000"/>
            <a:headEnd/>
            <a:tailEnd/>
          </a:ln>
        </p:spPr>
        <p:txBody>
          <a:bodyPr anchor="ctr"/>
          <a:lstStyle/>
          <a:p>
            <a:r>
              <a:rPr lang="el-GR" altLang="el-GR" sz="4400" b="1" dirty="0">
                <a:solidFill>
                  <a:srgbClr val="000000"/>
                </a:solidFill>
                <a:latin typeface="Tahoma" panose="020B0604030504040204" pitchFamily="34" charset="0"/>
                <a:ea typeface="Tahoma" panose="020B0604030504040204" pitchFamily="34" charset="0"/>
                <a:cs typeface="Tahoma" panose="020B0604030504040204" pitchFamily="34" charset="0"/>
              </a:rPr>
              <a:t>Άδειες Χρήσης</a:t>
            </a:r>
          </a:p>
        </p:txBody>
      </p:sp>
      <p:sp>
        <p:nvSpPr>
          <p:cNvPr id="11" name="3 - Ορθογώνιο"/>
          <p:cNvSpPr>
            <a:spLocks noChangeArrowheads="1"/>
          </p:cNvSpPr>
          <p:nvPr/>
        </p:nvSpPr>
        <p:spPr bwMode="auto">
          <a:xfrm>
            <a:off x="71438" y="908720"/>
            <a:ext cx="9072562" cy="1554162"/>
          </a:xfrm>
          <a:prstGeom prst="rect">
            <a:avLst/>
          </a:prstGeom>
          <a:noFill/>
          <a:ln w="9525">
            <a:noFill/>
            <a:miter lim="800000"/>
            <a:headEnd/>
            <a:tailEnd/>
          </a:ln>
        </p:spPr>
        <p:txBody>
          <a:bodyPr>
            <a:spAutoFit/>
          </a:bodyPr>
          <a:lstStyle/>
          <a:p>
            <a:pPr algn="just"/>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Το παρόν υλικό διατίθεται με τους όρους της άδειας χρήσης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Creative</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Commons</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Αναφορά, Μη Εμπορική Χρήση, Μη παράγωγα έργα 4.0 [1] ή μεταγενέστερη, Διεθνής Έκδοση. Εξαιρούνται τα αυτοτελή έργα τρίτων π.χ. φωτογραφίες, διαγράμματα </a:t>
            </a:r>
            <a:r>
              <a:rPr lang="el-GR" sz="1900" dirty="0" err="1">
                <a:solidFill>
                  <a:srgbClr val="000000"/>
                </a:solidFill>
                <a:latin typeface="Tahoma" panose="020B0604030504040204" pitchFamily="34" charset="0"/>
                <a:ea typeface="Tahoma" panose="020B0604030504040204" pitchFamily="34" charset="0"/>
                <a:cs typeface="Tahoma" panose="020B0604030504040204" pitchFamily="34" charset="0"/>
              </a:rPr>
              <a:t>κ.λ.π</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τα οποία εμπεριέχονται σε αυτό και τα οποία αναφέρονται μαζί με τους όρους χρήσης τους στο «Σημείωμα Χρήσης Έργων Τρίτων». </a:t>
            </a:r>
          </a:p>
        </p:txBody>
      </p:sp>
      <p:pic>
        <p:nvPicPr>
          <p:cNvPr id="12" name="Picture 6" descr="http://mirrors.creativecommons.org/presskit/buttons/88x31/png/by-nc-nd.eu.png"/>
          <p:cNvPicPr>
            <a:picLocks noChangeAspect="1" noChangeArrowheads="1"/>
          </p:cNvPicPr>
          <p:nvPr/>
        </p:nvPicPr>
        <p:blipFill>
          <a:blip r:embed="rId2" cstate="print"/>
          <a:srcRect/>
          <a:stretch>
            <a:fillRect/>
          </a:stretch>
        </p:blipFill>
        <p:spPr bwMode="auto">
          <a:xfrm>
            <a:off x="3251994" y="2462882"/>
            <a:ext cx="2711450" cy="936625"/>
          </a:xfrm>
          <a:prstGeom prst="rect">
            <a:avLst/>
          </a:prstGeom>
          <a:noFill/>
          <a:ln w="9525">
            <a:noFill/>
            <a:miter lim="800000"/>
            <a:headEnd/>
            <a:tailEnd/>
          </a:ln>
        </p:spPr>
      </p:pic>
      <p:sp>
        <p:nvSpPr>
          <p:cNvPr id="13" name="Ορθογώνιο 7"/>
          <p:cNvSpPr>
            <a:spLocks noChangeArrowheads="1"/>
          </p:cNvSpPr>
          <p:nvPr/>
        </p:nvSpPr>
        <p:spPr bwMode="auto">
          <a:xfrm>
            <a:off x="0" y="3450431"/>
            <a:ext cx="9144000" cy="369888"/>
          </a:xfrm>
          <a:prstGeom prst="rect">
            <a:avLst/>
          </a:prstGeom>
          <a:noFill/>
          <a:ln w="9525">
            <a:noFill/>
            <a:miter lim="800000"/>
            <a:headEnd/>
            <a:tailEnd/>
          </a:ln>
        </p:spPr>
        <p:txBody>
          <a:bodyPr>
            <a:spAutoFit/>
          </a:bodyPr>
          <a:lstStyle/>
          <a:p>
            <a:r>
              <a:rPr lang="en-US" sz="1800" dirty="0">
                <a:solidFill>
                  <a:srgbClr val="000000"/>
                </a:solidFill>
                <a:latin typeface="Tahoma" panose="020B0604030504040204" pitchFamily="34" charset="0"/>
                <a:ea typeface="Tahoma" panose="020B0604030504040204" pitchFamily="34" charset="0"/>
                <a:cs typeface="Tahoma" panose="020B0604030504040204" pitchFamily="34" charset="0"/>
              </a:rPr>
              <a:t>[1] http://creativecommons.org/licenses/by-nc-nd/4.0/ </a:t>
            </a:r>
            <a:endParaRPr lang="el-GR" sz="180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4" name="8 - Ορθογώνιο"/>
          <p:cNvSpPr>
            <a:spLocks noChangeArrowheads="1"/>
          </p:cNvSpPr>
          <p:nvPr/>
        </p:nvSpPr>
        <p:spPr bwMode="auto">
          <a:xfrm>
            <a:off x="108012" y="4005064"/>
            <a:ext cx="8927975" cy="2724150"/>
          </a:xfrm>
          <a:prstGeom prst="rect">
            <a:avLst/>
          </a:prstGeom>
          <a:noFill/>
          <a:ln w="9525">
            <a:noFill/>
            <a:miter lim="800000"/>
            <a:headEnd/>
            <a:tailEnd/>
          </a:ln>
        </p:spPr>
        <p:txBody>
          <a:bodyPr wrap="square">
            <a:spAutoFit/>
          </a:bodyPr>
          <a:lstStyle/>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Σύμφωνα με αυτήν την άδεια ο δικαιούχος σας δίνει το δικαίωμα να:</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Μοιραστείτε</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αντιγράψετε και αναδιανέμετε το υλικό</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Υπό τους ακόλουθους όρους: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Αναφορά Δημιουργού</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Θα πρέπει να καταχωρίσετε αναφορά στο δημιουργό, με σύνδεσμο της άδειας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εμπορική χρήση</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Δεν μπορείτε να χρησιμοποιήσετε το υλικό για εμπορικούς σκοπούς</a:t>
            </a:r>
          </a:p>
          <a:p>
            <a:pPr algn="just"/>
            <a:r>
              <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rPr>
              <a:t>Μη παράγωγα έργα</a:t>
            </a:r>
            <a:r>
              <a:rPr lang="el-GR" sz="1900" dirty="0">
                <a:solidFill>
                  <a:srgbClr val="000000"/>
                </a:solidFill>
                <a:latin typeface="Tahoma" panose="020B0604030504040204" pitchFamily="34" charset="0"/>
                <a:ea typeface="Tahoma" panose="020B0604030504040204" pitchFamily="34" charset="0"/>
                <a:cs typeface="Tahoma" panose="020B0604030504040204" pitchFamily="34" charset="0"/>
              </a:rPr>
              <a:t> — Μπορείτε να αναδιανείμετε το υλικό ως έχει, χωρίς να προβείτε σε αλλαγές (ανάμιξη, τροποποίηση)</a:t>
            </a:r>
            <a:endParaRPr lang="el-GR" sz="19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00138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1"/>
          <p:cNvSpPr>
            <a:spLocks noGrp="1"/>
          </p:cNvSpPr>
          <p:nvPr>
            <p:ph type="title"/>
          </p:nvPr>
        </p:nvSpPr>
        <p:spPr>
          <a:xfrm>
            <a:off x="2447764" y="404664"/>
            <a:ext cx="5004556" cy="794352"/>
          </a:xfrm>
        </p:spPr>
        <p:txBody>
          <a:bodyPr>
            <a:normAutofit/>
          </a:bodyPr>
          <a:lstStyle/>
          <a:p>
            <a:pPr algn="l"/>
            <a:r>
              <a:rPr lang="el-GR" sz="4400" b="1" dirty="0" smtClean="0">
                <a:latin typeface="Tahoma" panose="020B0604030504040204" pitchFamily="34" charset="0"/>
                <a:ea typeface="Tahoma" panose="020B0604030504040204" pitchFamily="34" charset="0"/>
                <a:cs typeface="Tahoma" panose="020B0604030504040204" pitchFamily="34" charset="0"/>
              </a:rPr>
              <a:t>Χρηματοδότηση</a:t>
            </a:r>
            <a:endParaRPr lang="el-GR" sz="4400" b="1" dirty="0">
              <a:latin typeface="Tahoma" panose="020B0604030504040204" pitchFamily="34" charset="0"/>
              <a:ea typeface="Tahoma" panose="020B0604030504040204" pitchFamily="34" charset="0"/>
              <a:cs typeface="Tahoma" panose="020B0604030504040204" pitchFamily="34" charset="0"/>
            </a:endParaRPr>
          </a:p>
        </p:txBody>
      </p:sp>
      <p:sp>
        <p:nvSpPr>
          <p:cNvPr id="9" name="Θέση περιεχομένου 2"/>
          <p:cNvSpPr>
            <a:spLocks noGrp="1"/>
          </p:cNvSpPr>
          <p:nvPr>
            <p:ph idx="1"/>
          </p:nvPr>
        </p:nvSpPr>
        <p:spPr>
          <a:xfrm>
            <a:off x="467544" y="1268760"/>
            <a:ext cx="8229600" cy="3600400"/>
          </a:xfrm>
        </p:spPr>
        <p:txBody>
          <a:bodyPr>
            <a:normAutofit/>
          </a:bodyPr>
          <a:lstStyle/>
          <a:p>
            <a:pPr algn="just"/>
            <a:r>
              <a:rPr lang="el-GR" sz="2400" dirty="0">
                <a:latin typeface="Tahoma" panose="020B0604030504040204" pitchFamily="34" charset="0"/>
                <a:ea typeface="Tahoma" panose="020B0604030504040204" pitchFamily="34" charset="0"/>
                <a:cs typeface="Tahoma" panose="020B0604030504040204" pitchFamily="34" charset="0"/>
              </a:rPr>
              <a:t>Το παρόν εκπαιδευτικό υλικό έχει αναπτυχθεί στα πλαίσια του εκπαιδευτικού έργου του διδάσκοντα.</a:t>
            </a: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a:t>
            </a:r>
            <a:r>
              <a:rPr lang="el-GR" sz="2400" b="1" dirty="0">
                <a:latin typeface="Tahoma" panose="020B0604030504040204" pitchFamily="34" charset="0"/>
                <a:ea typeface="Tahoma" panose="020B0604030504040204" pitchFamily="34" charset="0"/>
                <a:cs typeface="Tahoma" panose="020B0604030504040204" pitchFamily="34" charset="0"/>
              </a:rPr>
              <a:t>Ανοικτά Ακαδημαϊκά Μαθήματα στο Πανεπιστήμιο Πατρών</a:t>
            </a:r>
            <a:r>
              <a:rPr lang="el-GR" sz="2400" dirty="0">
                <a:latin typeface="Tahoma" panose="020B0604030504040204" pitchFamily="34" charset="0"/>
                <a:ea typeface="Tahoma" panose="020B0604030504040204" pitchFamily="34" charset="0"/>
                <a:cs typeface="Tahoma" panose="020B0604030504040204" pitchFamily="34" charset="0"/>
              </a:rPr>
              <a:t>» έχει χρηματοδοτήσει μόνο τη αναδιαμόρφωση του εκπαιδευτικού υλικού. </a:t>
            </a:r>
          </a:p>
          <a:p>
            <a:pPr algn="just"/>
            <a:r>
              <a:rPr lang="el-GR" sz="2400" dirty="0">
                <a:latin typeface="Tahoma" panose="020B0604030504040204" pitchFamily="34" charset="0"/>
                <a:ea typeface="Tahoma" panose="020B0604030504040204" pitchFamily="34" charset="0"/>
                <a:cs typeface="Tahoma" panose="020B0604030504040204" pitchFamily="34" charset="0"/>
              </a:rPr>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pPr algn="just"/>
            <a:endParaRPr lang="el-GR" dirty="0">
              <a:latin typeface="Tahoma" panose="020B0604030504040204" pitchFamily="34" charset="0"/>
              <a:ea typeface="Tahoma" panose="020B0604030504040204" pitchFamily="34" charset="0"/>
              <a:cs typeface="Tahoma" panose="020B0604030504040204" pitchFamily="34" charset="0"/>
            </a:endParaRPr>
          </a:p>
        </p:txBody>
      </p:sp>
      <p:pic>
        <p:nvPicPr>
          <p:cNvPr id="15"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404320" y="5055064"/>
            <a:ext cx="6480048" cy="1542288"/>
          </a:xfrm>
          <a:prstGeom prst="rect">
            <a:avLst/>
          </a:prstGeom>
          <a:noFill/>
        </p:spPr>
      </p:pic>
    </p:spTree>
    <p:extLst>
      <p:ext uri="{BB962C8B-B14F-4D97-AF65-F5344CB8AC3E}">
        <p14:creationId xmlns:p14="http://schemas.microsoft.com/office/powerpoint/2010/main" val="1445346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7135" y="2744539"/>
            <a:ext cx="9751619" cy="1446550"/>
          </a:xfrm>
          <a:prstGeom prst="rect">
            <a:avLst/>
          </a:prstGeom>
          <a:noFill/>
        </p:spPr>
        <p:txBody>
          <a:bodyPr wrap="square" rtlCol="0">
            <a:spAutoFit/>
          </a:bodyPr>
          <a:lstStyle/>
          <a:p>
            <a:pPr algn="ctr"/>
            <a:r>
              <a:rPr lang="el-GR" sz="4400" b="1" spc="-150" dirty="0" smtClean="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ΑΝΑΛΥΣΗ ΙΖΗΜΑΤΟΓΕΝΩΝ ΛΕΚΑΝΩΝ</a:t>
            </a:r>
            <a:endParaRPr lang="el-GR" sz="4400" b="1" spc="-150" dirty="0">
              <a:solidFill>
                <a:schemeClr val="bg2"/>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3507902" y="2344429"/>
            <a:ext cx="2228494" cy="400110"/>
          </a:xfrm>
          <a:prstGeom prst="rect">
            <a:avLst/>
          </a:prstGeom>
          <a:noFill/>
        </p:spPr>
        <p:txBody>
          <a:bodyPr wrap="none" rtlCol="0">
            <a:spAutoFit/>
          </a:bodyPr>
          <a:lstStyle/>
          <a:p>
            <a:pPr algn="ctr"/>
            <a:r>
              <a:rPr lang="el-GR" sz="2000" b="1" i="1" spc="-150" dirty="0" smtClean="0">
                <a:latin typeface="Tahoma" panose="020B0604030504040204" pitchFamily="34" charset="0"/>
                <a:ea typeface="Tahoma" panose="020B0604030504040204" pitchFamily="34" charset="0"/>
                <a:cs typeface="Tahoma" panose="020B0604030504040204" pitchFamily="34" charset="0"/>
              </a:rPr>
              <a:t>Αβραάμ </a:t>
            </a:r>
            <a:r>
              <a:rPr lang="el-GR" sz="2000" b="1" i="1" spc="-150" dirty="0" err="1" smtClean="0">
                <a:latin typeface="Tahoma" panose="020B0604030504040204" pitchFamily="34" charset="0"/>
                <a:ea typeface="Tahoma" panose="020B0604030504040204" pitchFamily="34" charset="0"/>
                <a:cs typeface="Tahoma" panose="020B0604030504040204" pitchFamily="34" charset="0"/>
              </a:rPr>
              <a:t>Ζεληλίδης</a:t>
            </a:r>
            <a:endParaRPr lang="el-GR" sz="2000" b="1" i="1" spc="-150" dirty="0">
              <a:latin typeface="Tahoma" panose="020B0604030504040204" pitchFamily="34" charset="0"/>
              <a:ea typeface="Tahoma" panose="020B0604030504040204" pitchFamily="34" charset="0"/>
              <a:cs typeface="Tahoma" panose="020B0604030504040204" pitchFamily="34" charset="0"/>
            </a:endParaRPr>
          </a:p>
        </p:txBody>
      </p:sp>
      <p:sp>
        <p:nvSpPr>
          <p:cNvPr id="2" name="Snip Diagonal Corner Rectangle 1"/>
          <p:cNvSpPr/>
          <p:nvPr/>
        </p:nvSpPr>
        <p:spPr>
          <a:xfrm>
            <a:off x="3327374" y="5085184"/>
            <a:ext cx="5816626" cy="1152128"/>
          </a:xfrm>
          <a:prstGeom prst="snip2DiagRect">
            <a:avLst/>
          </a:prstGeom>
          <a:solidFill>
            <a:schemeClr val="accent3">
              <a:lumMod val="40000"/>
              <a:lumOff val="60000"/>
            </a:schemeClr>
          </a:solidFill>
          <a:ln w="6350">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sz="2800" b="1" dirty="0" smtClean="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rPr>
              <a:t>11. ΠΙΝΔΟΣ</a:t>
            </a:r>
            <a:endParaRPr lang="en-GB" sz="2800" b="1" dirty="0">
              <a:solidFill>
                <a:schemeClr val="tx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582892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907704" y="476672"/>
            <a:ext cx="5688632" cy="794352"/>
          </a:xfrm>
        </p:spPr>
        <p:txBody>
          <a:bodyPr>
            <a:noAutofit/>
          </a:bodyPr>
          <a:lstStyle/>
          <a:p>
            <a:r>
              <a:rPr lang="el-GR" b="1" dirty="0" smtClean="0">
                <a:latin typeface="Tahoma" panose="020B0604030504040204" pitchFamily="34" charset="0"/>
                <a:ea typeface="Tahoma" panose="020B0604030504040204" pitchFamily="34" charset="0"/>
                <a:cs typeface="Tahoma" panose="020B0604030504040204" pitchFamily="34" charset="0"/>
              </a:rPr>
              <a:t>ΣΥΝΟΨΗ</a:t>
            </a:r>
            <a:endParaRPr lang="el-GR" b="1" dirty="0">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323528" y="1986829"/>
            <a:ext cx="8352928" cy="1200329"/>
          </a:xfrm>
          <a:prstGeom prst="rect">
            <a:avLst/>
          </a:prstGeom>
          <a:noFill/>
        </p:spPr>
        <p:txBody>
          <a:bodyPr wrap="square" rtlCol="0">
            <a:spAutoFit/>
          </a:bodyPr>
          <a:lstStyle/>
          <a:p>
            <a:pPr algn="just"/>
            <a:r>
              <a:rPr lang="el-GR" sz="2400" dirty="0" smtClean="0">
                <a:latin typeface="Tahoma" panose="020B0604030504040204" pitchFamily="34" charset="0"/>
                <a:ea typeface="Tahoma" panose="020B0604030504040204" pitchFamily="34" charset="0"/>
                <a:cs typeface="Tahoma" panose="020B0604030504040204" pitchFamily="34" charset="0"/>
              </a:rPr>
              <a:t>Τεκτονικό Καθεστώς</a:t>
            </a:r>
          </a:p>
          <a:p>
            <a:pPr algn="just"/>
            <a:r>
              <a:rPr lang="el-GR" sz="2400" dirty="0" err="1" smtClean="0">
                <a:latin typeface="Tahoma" panose="020B0604030504040204" pitchFamily="34" charset="0"/>
                <a:ea typeface="Tahoma" panose="020B0604030504040204" pitchFamily="34" charset="0"/>
                <a:cs typeface="Tahoma" panose="020B0604030504040204" pitchFamily="34" charset="0"/>
              </a:rPr>
              <a:t>Υπολεκάνες</a:t>
            </a:r>
            <a:r>
              <a:rPr lang="el-GR" sz="2400" dirty="0" smtClean="0">
                <a:latin typeface="Tahoma" panose="020B0604030504040204" pitchFamily="34" charset="0"/>
                <a:ea typeface="Tahoma" panose="020B0604030504040204" pitchFamily="34" charset="0"/>
                <a:cs typeface="Tahoma" panose="020B0604030504040204" pitchFamily="34" charset="0"/>
              </a:rPr>
              <a:t> – Χαρακτηριστικά</a:t>
            </a:r>
            <a:endParaRPr lang="el-GR" sz="2400" dirty="0" smtClean="0">
              <a:latin typeface="Tahoma" panose="020B0604030504040204" pitchFamily="34" charset="0"/>
              <a:ea typeface="Tahoma" panose="020B0604030504040204" pitchFamily="34" charset="0"/>
              <a:cs typeface="Tahoma" panose="020B0604030504040204" pitchFamily="34" charset="0"/>
            </a:endParaRPr>
          </a:p>
          <a:p>
            <a:pPr algn="just"/>
            <a:endParaRPr lang="el-GR" sz="24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28666" y="1196752"/>
            <a:ext cx="8352928" cy="5262979"/>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Η λεκάνη </a:t>
            </a:r>
            <a:r>
              <a:rPr lang="el-GR" sz="2800" dirty="0" err="1" smtClean="0">
                <a:latin typeface="Tahoma" panose="020B0604030504040204" pitchFamily="34" charset="0"/>
                <a:ea typeface="Tahoma" panose="020B0604030504040204" pitchFamily="34" charset="0"/>
                <a:cs typeface="Tahoma" panose="020B0604030504040204" pitchFamily="34" charset="0"/>
              </a:rPr>
              <a:t>προχώρας</a:t>
            </a:r>
            <a:r>
              <a:rPr lang="el-GR" sz="2800" dirty="0" smtClean="0">
                <a:latin typeface="Tahoma" panose="020B0604030504040204" pitchFamily="34" charset="0"/>
                <a:ea typeface="Tahoma" panose="020B0604030504040204" pitchFamily="34" charset="0"/>
                <a:cs typeface="Tahoma" panose="020B0604030504040204" pitchFamily="34" charset="0"/>
              </a:rPr>
              <a:t> της Πίνδου εκτείνεται στη δυτική Ελλάδα από την οροσειρά της Πίνδου μέχρι τμήμα των νησιών του Ιονίου. Στο βορά εκτείνεται μέχρι την Αλβανία και στο νότο φτάνει να καλύπτει μεγάλα τμήματα της Κρήτης για να φτάσει, περνώντας από Ρόδο και Κάρπαθο, στην Τουρκία.</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Έχει τη γεωμετρία ενός τόξου και έκταση που ξεπερνά τα 6000 </a:t>
            </a:r>
            <a:r>
              <a:rPr lang="el-GR" sz="2800" dirty="0" err="1" smtClean="0">
                <a:latin typeface="Tahoma" panose="020B0604030504040204" pitchFamily="34" charset="0"/>
                <a:ea typeface="Tahoma" panose="020B0604030504040204" pitchFamily="34" charset="0"/>
                <a:cs typeface="Tahoma" panose="020B0604030504040204" pitchFamily="34" charset="0"/>
              </a:rPr>
              <a:t>τ.χλμ</a:t>
            </a:r>
            <a:r>
              <a:rPr lang="el-GR" sz="2800" dirty="0" smtClean="0">
                <a:latin typeface="Tahoma" panose="020B0604030504040204" pitchFamily="34" charset="0"/>
                <a:ea typeface="Tahoma" panose="020B0604030504040204" pitchFamily="34" charset="0"/>
                <a:cs typeface="Tahoma" panose="020B0604030504040204" pitchFamily="34" charset="0"/>
              </a:rPr>
              <a:t>.</a:t>
            </a:r>
            <a:endParaRPr lang="el-GR" sz="2800" dirty="0">
              <a:latin typeface="Tahoma" panose="020B0604030504040204" pitchFamily="34" charset="0"/>
              <a:ea typeface="Tahoma" panose="020B0604030504040204" pitchFamily="34" charset="0"/>
              <a:cs typeface="Tahoma" panose="020B0604030504040204" pitchFamily="34" charset="0"/>
            </a:endParaRP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88994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28666" y="1196752"/>
            <a:ext cx="8352928" cy="4832092"/>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Καθοριστική ήταν η </a:t>
            </a:r>
            <a:r>
              <a:rPr lang="el-GR" sz="2800" dirty="0" err="1" smtClean="0">
                <a:latin typeface="Tahoma" panose="020B0604030504040204" pitchFamily="34" charset="0"/>
                <a:ea typeface="Tahoma" panose="020B0604030504040204" pitchFamily="34" charset="0"/>
                <a:cs typeface="Tahoma" panose="020B0604030504040204" pitchFamily="34" charset="0"/>
              </a:rPr>
              <a:t>επώθηση</a:t>
            </a:r>
            <a:r>
              <a:rPr lang="el-GR" sz="2800" dirty="0" smtClean="0">
                <a:latin typeface="Tahoma" panose="020B0604030504040204" pitchFamily="34" charset="0"/>
                <a:ea typeface="Tahoma" panose="020B0604030504040204" pitchFamily="34" charset="0"/>
                <a:cs typeface="Tahoma" panose="020B0604030504040204" pitchFamily="34" charset="0"/>
              </a:rPr>
              <a:t> της Πίνδου για την δημιουργία της λεκάνης.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Για την ανάπτυξή της ωστόσο δούλεψε ολόκληρο το σύστημα </a:t>
            </a:r>
            <a:r>
              <a:rPr lang="en-US" sz="2800" dirty="0" smtClean="0">
                <a:latin typeface="Tahoma" panose="020B0604030504040204" pitchFamily="34" charset="0"/>
                <a:ea typeface="Tahoma" panose="020B0604030504040204" pitchFamily="34" charset="0"/>
                <a:cs typeface="Tahoma" panose="020B0604030504040204" pitchFamily="34" charset="0"/>
              </a:rPr>
              <a:t>FTB </a:t>
            </a:r>
            <a:r>
              <a:rPr lang="el-GR" sz="2800" dirty="0" smtClean="0">
                <a:latin typeface="Tahoma" panose="020B0604030504040204" pitchFamily="34" charset="0"/>
                <a:ea typeface="Tahoma" panose="020B0604030504040204" pitchFamily="34" charset="0"/>
                <a:cs typeface="Tahoma" panose="020B0604030504040204" pitchFamily="34" charset="0"/>
              </a:rPr>
              <a:t>με 5 </a:t>
            </a:r>
            <a:r>
              <a:rPr lang="el-GR" sz="2800" dirty="0" err="1" smtClean="0">
                <a:latin typeface="Tahoma" panose="020B0604030504040204" pitchFamily="34" charset="0"/>
                <a:ea typeface="Tahoma" panose="020B0604030504040204" pitchFamily="34" charset="0"/>
                <a:cs typeface="Tahoma" panose="020B0604030504040204" pitchFamily="34" charset="0"/>
              </a:rPr>
              <a:t>επωθήσεις</a:t>
            </a:r>
            <a:r>
              <a:rPr lang="el-GR" sz="2800" dirty="0" smtClean="0">
                <a:latin typeface="Tahoma" panose="020B0604030504040204" pitchFamily="34" charset="0"/>
                <a:ea typeface="Tahoma" panose="020B0604030504040204" pitchFamily="34" charset="0"/>
                <a:cs typeface="Tahoma" panose="020B0604030504040204" pitchFamily="34" charset="0"/>
              </a:rPr>
              <a:t> ΒΒΔ διεύθυνσης (</a:t>
            </a:r>
            <a:r>
              <a:rPr lang="el-GR" sz="2800" dirty="0" err="1" smtClean="0">
                <a:latin typeface="Tahoma" panose="020B0604030504040204" pitchFamily="34" charset="0"/>
                <a:ea typeface="Tahoma" panose="020B0604030504040204" pitchFamily="34" charset="0"/>
                <a:cs typeface="Tahoma" panose="020B0604030504040204" pitchFamily="34" charset="0"/>
              </a:rPr>
              <a:t>Γάβροβο</a:t>
            </a:r>
            <a:r>
              <a:rPr lang="el-GR" sz="2800" dirty="0" smtClean="0">
                <a:latin typeface="Tahoma" panose="020B0604030504040204" pitchFamily="34" charset="0"/>
                <a:ea typeface="Tahoma" panose="020B0604030504040204" pitchFamily="34" charset="0"/>
                <a:cs typeface="Tahoma" panose="020B0604030504040204" pitchFamily="34" charset="0"/>
              </a:rPr>
              <a:t>, </a:t>
            </a:r>
            <a:r>
              <a:rPr lang="el-GR" sz="2800" dirty="0" err="1" smtClean="0">
                <a:latin typeface="Tahoma" panose="020B0604030504040204" pitchFamily="34" charset="0"/>
                <a:ea typeface="Tahoma" panose="020B0604030504040204" pitchFamily="34" charset="0"/>
                <a:cs typeface="Tahoma" panose="020B0604030504040204" pitchFamily="34" charset="0"/>
              </a:rPr>
              <a:t>Εσ</a:t>
            </a:r>
            <a:r>
              <a:rPr lang="el-GR" sz="2800" dirty="0" smtClean="0">
                <a:latin typeface="Tahoma" panose="020B0604030504040204" pitchFamily="34" charset="0"/>
                <a:ea typeface="Tahoma" panose="020B0604030504040204" pitchFamily="34" charset="0"/>
                <a:cs typeface="Tahoma" panose="020B0604030504040204" pitchFamily="34" charset="0"/>
              </a:rPr>
              <a:t>. </a:t>
            </a:r>
            <a:r>
              <a:rPr lang="el-GR" sz="2800" dirty="0" err="1" smtClean="0">
                <a:latin typeface="Tahoma" panose="020B0604030504040204" pitchFamily="34" charset="0"/>
                <a:ea typeface="Tahoma" panose="020B0604030504040204" pitchFamily="34" charset="0"/>
                <a:cs typeface="Tahoma" panose="020B0604030504040204" pitchFamily="34" charset="0"/>
              </a:rPr>
              <a:t>Μεσ</a:t>
            </a:r>
            <a:r>
              <a:rPr lang="el-GR" sz="2800" dirty="0" smtClean="0">
                <a:latin typeface="Tahoma" panose="020B0604030504040204" pitchFamily="34" charset="0"/>
                <a:ea typeface="Tahoma" panose="020B0604030504040204" pitchFamily="34" charset="0"/>
                <a:cs typeface="Tahoma" panose="020B0604030504040204" pitchFamily="34" charset="0"/>
              </a:rPr>
              <a:t>. Εξ. Ιόνια αλλά και 4 τουλάχιστον μεγάλα ρήγματα μετασχηματισμού σχεδόν κάθετα στον άξονα των </a:t>
            </a:r>
            <a:r>
              <a:rPr lang="el-GR" sz="2800" dirty="0" err="1" smtClean="0">
                <a:latin typeface="Tahoma" panose="020B0604030504040204" pitchFamily="34" charset="0"/>
                <a:ea typeface="Tahoma" panose="020B0604030504040204" pitchFamily="34" charset="0"/>
                <a:cs typeface="Tahoma" panose="020B0604030504040204" pitchFamily="34" charset="0"/>
              </a:rPr>
              <a:t>επωθήσεων</a:t>
            </a:r>
            <a:r>
              <a:rPr lang="el-GR" sz="2800" dirty="0" smtClean="0">
                <a:latin typeface="Tahoma" panose="020B0604030504040204" pitchFamily="34" charset="0"/>
                <a:ea typeface="Tahoma" panose="020B0604030504040204" pitchFamily="34" charset="0"/>
                <a:cs typeface="Tahoma" panose="020B0604030504040204" pitchFamily="34" charset="0"/>
              </a:rPr>
              <a:t>. </a:t>
            </a:r>
            <a:endParaRPr lang="el-GR" sz="2800" dirty="0">
              <a:latin typeface="Tahoma" panose="020B0604030504040204" pitchFamily="34" charset="0"/>
              <a:ea typeface="Tahoma" panose="020B0604030504040204" pitchFamily="34" charset="0"/>
              <a:cs typeface="Tahoma" panose="020B0604030504040204" pitchFamily="34" charset="0"/>
            </a:endParaRP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9042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ΤΕΚΤΟΝΙΚΟ ΚΑΘΕΣΤΩΣ</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pic>
        <p:nvPicPr>
          <p:cNvPr id="2" name="Εικόνα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82357" y="836712"/>
            <a:ext cx="4364713" cy="6024532"/>
          </a:xfrm>
          <a:prstGeom prst="rect">
            <a:avLst/>
          </a:prstGeom>
        </p:spPr>
      </p:pic>
    </p:spTree>
    <p:extLst>
      <p:ext uri="{BB962C8B-B14F-4D97-AF65-F5344CB8AC3E}">
        <p14:creationId xmlns:p14="http://schemas.microsoft.com/office/powerpoint/2010/main" val="304053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 Τίτλος"/>
          <p:cNvSpPr>
            <a:spLocks noGrp="1"/>
          </p:cNvSpPr>
          <p:nvPr>
            <p:ph type="title"/>
          </p:nvPr>
        </p:nvSpPr>
        <p:spPr>
          <a:xfrm>
            <a:off x="1115616" y="404664"/>
            <a:ext cx="6912767" cy="576064"/>
          </a:xfrm>
        </p:spPr>
        <p:txBody>
          <a:bodyPr>
            <a:noAutofit/>
          </a:bodyPr>
          <a:lstStyle/>
          <a:p>
            <a:r>
              <a:rPr lang="el-GR" sz="5400" b="1" baseline="30000" dirty="0" smtClean="0">
                <a:latin typeface="Tahoma" panose="020B0604030504040204" pitchFamily="34" charset="0"/>
                <a:ea typeface="Tahoma" panose="020B0604030504040204" pitchFamily="34" charset="0"/>
                <a:cs typeface="Tahoma" panose="020B0604030504040204" pitchFamily="34" charset="0"/>
              </a:rPr>
              <a:t>ΠΕΡΙΒΑΛΛΟΝΤΑ - ΕΞΕΛΙΞΗ</a:t>
            </a:r>
            <a:endParaRPr lang="el-GR" sz="5400" b="1" baseline="300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228666" y="1196752"/>
            <a:ext cx="8352928" cy="4832092"/>
          </a:xfrm>
          <a:prstGeom prst="rect">
            <a:avLst/>
          </a:prstGeom>
          <a:noFill/>
        </p:spPr>
        <p:txBody>
          <a:bodyPr wrap="square" rtlCol="0">
            <a:spAutoFit/>
          </a:bodyPr>
          <a:lstStyle/>
          <a:p>
            <a:pPr algn="just"/>
            <a:r>
              <a:rPr lang="el-GR" sz="2800" dirty="0" smtClean="0">
                <a:latin typeface="Tahoma" panose="020B0604030504040204" pitchFamily="34" charset="0"/>
                <a:ea typeface="Tahoma" panose="020B0604030504040204" pitchFamily="34" charset="0"/>
                <a:cs typeface="Tahoma" panose="020B0604030504040204" pitchFamily="34" charset="0"/>
              </a:rPr>
              <a:t>Κυριαρχούν οι αποθέσεις υποθαλάσσιων ριπιδίων ενώ απαντούν και ανά τόπους αποθέσεις υφαλοκρηπίδας (Μέτσοβο) με ηλικίες από Αν. </a:t>
            </a:r>
            <a:r>
              <a:rPr lang="el-GR" sz="2800" dirty="0" err="1" smtClean="0">
                <a:latin typeface="Tahoma" panose="020B0604030504040204" pitchFamily="34" charset="0"/>
                <a:ea typeface="Tahoma" panose="020B0604030504040204" pitchFamily="34" charset="0"/>
                <a:cs typeface="Tahoma" panose="020B0604030504040204" pitchFamily="34" charset="0"/>
              </a:rPr>
              <a:t>Ηώκαινο</a:t>
            </a:r>
            <a:r>
              <a:rPr lang="el-GR" sz="2800" dirty="0" smtClean="0">
                <a:latin typeface="Tahoma" panose="020B0604030504040204" pitchFamily="34" charset="0"/>
                <a:ea typeface="Tahoma" panose="020B0604030504040204" pitchFamily="34" charset="0"/>
                <a:cs typeface="Tahoma" panose="020B0604030504040204" pitchFamily="34" charset="0"/>
              </a:rPr>
              <a:t> μέχρι Κατ. Μειόκαινο. </a:t>
            </a:r>
          </a:p>
          <a:p>
            <a:pPr algn="just"/>
            <a:endParaRPr lang="el-GR" sz="2800" dirty="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Τα αδρομερή ιζήματα απαντούν στο μέτωπο της </a:t>
            </a:r>
            <a:r>
              <a:rPr lang="el-GR" sz="2800" dirty="0" err="1" smtClean="0">
                <a:latin typeface="Tahoma" panose="020B0604030504040204" pitchFamily="34" charset="0"/>
                <a:ea typeface="Tahoma" panose="020B0604030504040204" pitchFamily="34" charset="0"/>
                <a:cs typeface="Tahoma" panose="020B0604030504040204" pitchFamily="34" charset="0"/>
              </a:rPr>
              <a:t>επώθησης</a:t>
            </a:r>
            <a:r>
              <a:rPr lang="el-GR" sz="2800" dirty="0" smtClean="0">
                <a:latin typeface="Tahoma" panose="020B0604030504040204" pitchFamily="34" charset="0"/>
                <a:ea typeface="Tahoma" panose="020B0604030504040204" pitchFamily="34" charset="0"/>
                <a:cs typeface="Tahoma" panose="020B0604030504040204" pitchFamily="34" charset="0"/>
              </a:rPr>
              <a:t> και συνοδεύουν τα ρήγματα μετασχηματισμού. </a:t>
            </a:r>
            <a:endParaRPr lang="el-GR" sz="2800" dirty="0">
              <a:latin typeface="Tahoma" panose="020B0604030504040204" pitchFamily="34" charset="0"/>
              <a:ea typeface="Tahoma" panose="020B0604030504040204" pitchFamily="34" charset="0"/>
              <a:cs typeface="Tahoma" panose="020B0604030504040204" pitchFamily="34" charset="0"/>
            </a:endParaRP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a:p>
            <a:pPr algn="just"/>
            <a:r>
              <a:rPr lang="el-GR" sz="2800" dirty="0" smtClean="0">
                <a:latin typeface="Tahoma" panose="020B0604030504040204" pitchFamily="34" charset="0"/>
                <a:ea typeface="Tahoma" panose="020B0604030504040204" pitchFamily="34" charset="0"/>
                <a:cs typeface="Tahoma" panose="020B0604030504040204" pitchFamily="34" charset="0"/>
              </a:rPr>
              <a:t> </a:t>
            </a:r>
          </a:p>
          <a:p>
            <a:pPr algn="just"/>
            <a:endParaRPr lang="el-GR" sz="2800" dirty="0" smtClean="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48648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6384</TotalTime>
  <Words>471</Words>
  <Application>Microsoft Office PowerPoint</Application>
  <PresentationFormat>Προβολή στην οθόνη (4:3)</PresentationFormat>
  <Paragraphs>68</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ΑΝΑΛΥΣΗ ΙΖΗΜΑΤΟΓΕΝΩΝ ΛΕΚΑΝΩΝ</vt:lpstr>
      <vt:lpstr>Άδειες Χρήσης</vt:lpstr>
      <vt:lpstr>Χρηματοδότηση</vt:lpstr>
      <vt:lpstr>Παρουσίαση του PowerPoint</vt:lpstr>
      <vt:lpstr>ΣΥΝΟΨΗ</vt:lpstr>
      <vt:lpstr>ΤΕΚΤΟΝΙΚΟ ΚΑΘΕΣΤΩΣ</vt:lpstr>
      <vt:lpstr>ΤΕΚΤΟΝΙΚΟ ΚΑΘΕΣΤΩΣ</vt:lpstr>
      <vt:lpstr>ΤΕΚΤΟΝΙΚΟ ΚΑΘΕΣΤΩΣ</vt:lpstr>
      <vt:lpstr>ΠΕΡΙΒΑΛΛΟΝΤΑ - ΕΞΕΛΙΞΗ</vt:lpstr>
      <vt:lpstr>ΠΕΡΙΒΑΛΛΟΝΤΑ - ΕΞΕΛΙΞΗ</vt:lpstr>
      <vt:lpstr>ΠΕΡΙΒΑΛΛΟΝΤΑ - ΕΞΕΛΙΞΗ</vt:lpstr>
      <vt:lpstr>Παρουσίαση του PowerPoint</vt:lpstr>
      <vt:lpstr>Παρουσίαση του PowerPoint</vt:lpstr>
      <vt:lpstr>Σημείωμα Αναφοράς</vt:lpstr>
      <vt:lpstr>Σημείωμα Χρήσης Έργων Τρίτων</vt:lpstr>
      <vt:lpstr>Τέλος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Sediment01</cp:lastModifiedBy>
  <cp:revision>219</cp:revision>
  <dcterms:created xsi:type="dcterms:W3CDTF">2011-10-06T07:46:53Z</dcterms:created>
  <dcterms:modified xsi:type="dcterms:W3CDTF">2015-09-08T10:21:19Z</dcterms:modified>
</cp:coreProperties>
</file>