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63" r:id="rId2"/>
    <p:sldId id="261" r:id="rId3"/>
    <p:sldId id="279" r:id="rId4"/>
    <p:sldId id="302" r:id="rId5"/>
    <p:sldId id="362" r:id="rId6"/>
    <p:sldId id="381" r:id="rId7"/>
    <p:sldId id="284" r:id="rId8"/>
    <p:sldId id="282" r:id="rId9"/>
    <p:sldId id="306" r:id="rId10"/>
    <p:sldId id="307" r:id="rId11"/>
    <p:sldId id="323" r:id="rId12"/>
    <p:sldId id="382" r:id="rId13"/>
    <p:sldId id="383" r:id="rId14"/>
    <p:sldId id="309" r:id="rId15"/>
    <p:sldId id="310" r:id="rId16"/>
    <p:sldId id="311" r:id="rId17"/>
    <p:sldId id="312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384" r:id="rId26"/>
    <p:sldId id="386" r:id="rId27"/>
    <p:sldId id="388" r:id="rId28"/>
    <p:sldId id="385" r:id="rId29"/>
    <p:sldId id="280" r:id="rId30"/>
    <p:sldId id="389" r:id="rId31"/>
    <p:sldId id="390" r:id="rId32"/>
    <p:sldId id="391" r:id="rId33"/>
    <p:sldId id="392" r:id="rId34"/>
    <p:sldId id="395" r:id="rId35"/>
    <p:sldId id="397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290" r:id="rId55"/>
    <p:sldId id="295" r:id="rId56"/>
    <p:sldId id="299" r:id="rId57"/>
    <p:sldId id="292" r:id="rId58"/>
    <p:sldId id="291" r:id="rId59"/>
    <p:sldId id="294" r:id="rId60"/>
    <p:sldId id="293" r:id="rId61"/>
    <p:sldId id="345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3156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102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0448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68669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558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6866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smtClean="0">
                <a:sym typeface="Wingdings" pitchFamily="2" charset="2"/>
              </a:rPr>
              <a:t>Βρίσκονται ως τεκτονικά μεταφερόμενα </a:t>
            </a:r>
            <a:r>
              <a:rPr lang="el-GR" dirty="0" err="1" smtClean="0">
                <a:sym typeface="Wingdings" pitchFamily="2" charset="2"/>
              </a:rPr>
              <a:t>τεμάχη</a:t>
            </a:r>
            <a:r>
              <a:rPr lang="el-GR" dirty="0" smtClean="0">
                <a:sym typeface="Wingdings" pitchFamily="2" charset="2"/>
              </a:rPr>
              <a:t> εντός πετρωμάτων άλλων φάσεων ή σε χαοτικές ζώνες </a:t>
            </a:r>
            <a:r>
              <a:rPr lang="en-US" dirty="0" err="1" smtClean="0">
                <a:sym typeface="Wingdings" pitchFamily="2" charset="2"/>
              </a:rPr>
              <a:t>melange</a:t>
            </a:r>
            <a:r>
              <a:rPr lang="el-GR" dirty="0" smtClean="0">
                <a:sym typeface="Wingdings" pitchFamily="2" charset="2"/>
              </a:rPr>
              <a:t> (συνήθη σε πρίσματα προσαύξησης ζωνών καταβύθισης και περιοχές </a:t>
            </a:r>
            <a:r>
              <a:rPr lang="el-GR" dirty="0" err="1" smtClean="0">
                <a:sym typeface="Wingdings" pitchFamily="2" charset="2"/>
              </a:rPr>
              <a:t>κυανοσχιστολιθων</a:t>
            </a:r>
            <a:r>
              <a:rPr lang="el-GR" dirty="0" smtClean="0">
                <a:sym typeface="Wingdings" pitchFamily="2" charset="2"/>
              </a:rPr>
              <a:t>)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smtClean="0">
                <a:sym typeface="Wingdings" pitchFamily="2" charset="2"/>
              </a:rPr>
              <a:t>Άλλες φορές εμφανίζουν </a:t>
            </a:r>
            <a:r>
              <a:rPr lang="el-GR" dirty="0" err="1" smtClean="0">
                <a:sym typeface="Wingdings" pitchFamily="2" charset="2"/>
              </a:rPr>
              <a:t>ζωνώδη</a:t>
            </a:r>
            <a:r>
              <a:rPr lang="el-GR" dirty="0" smtClean="0">
                <a:sym typeface="Wingdings" pitchFamily="2" charset="2"/>
              </a:rPr>
              <a:t> κατανομή των ορυκτών που υποδηλώνει προοδευτικού τύπου μεταμόρφωση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smtClean="0">
                <a:sym typeface="Wingdings" pitchFamily="2" charset="2"/>
              </a:rPr>
              <a:t>Ανώτερο όριο όχι καθορισμένο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smtClean="0">
                <a:sym typeface="Wingdings" pitchFamily="2" charset="2"/>
              </a:rPr>
              <a:t>Έχουν υποτεθεί έως και 65 </a:t>
            </a:r>
            <a:r>
              <a:rPr lang="en-US" dirty="0" err="1" smtClean="0">
                <a:sym typeface="Wingdings" pitchFamily="2" charset="2"/>
              </a:rPr>
              <a:t>kbar</a:t>
            </a:r>
            <a:r>
              <a:rPr lang="en-US" dirty="0" smtClean="0">
                <a:sym typeface="Wingdings" pitchFamily="2" charset="2"/>
              </a:rPr>
              <a:t> !!!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err="1" smtClean="0">
                <a:sym typeface="Wingdings" pitchFamily="2" charset="2"/>
              </a:rPr>
              <a:t>Υπερ</a:t>
            </a:r>
            <a:r>
              <a:rPr lang="el-GR" dirty="0" smtClean="0">
                <a:sym typeface="Wingdings" pitchFamily="2" charset="2"/>
              </a:rPr>
              <a:t>-υψηλής πίεσης μεταμόρφωση ή </a:t>
            </a:r>
            <a:r>
              <a:rPr lang="el-GR" dirty="0" err="1" smtClean="0">
                <a:sym typeface="Wingdings" pitchFamily="2" charset="2"/>
              </a:rPr>
              <a:t>υπερ</a:t>
            </a:r>
            <a:r>
              <a:rPr lang="el-GR" dirty="0" smtClean="0">
                <a:sym typeface="Wingdings" pitchFamily="2" charset="2"/>
              </a:rPr>
              <a:t>-υψηλής πίεσης </a:t>
            </a:r>
            <a:r>
              <a:rPr lang="el-GR" dirty="0" err="1" smtClean="0">
                <a:sym typeface="Wingdings" pitchFamily="2" charset="2"/>
              </a:rPr>
              <a:t>εκλογίτες</a:t>
            </a:r>
            <a:r>
              <a:rPr lang="el-GR" dirty="0" smtClean="0">
                <a:sym typeface="Wingdings" pitchFamily="2" charset="2"/>
              </a:rPr>
              <a:t> (</a:t>
            </a:r>
            <a:r>
              <a:rPr lang="en-US" dirty="0" smtClean="0">
                <a:sym typeface="Wingdings" pitchFamily="2" charset="2"/>
              </a:rPr>
              <a:t>UHP)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ym typeface="Arial" pitchFamily="34" charset="0"/>
              </a:rPr>
              <a:t>Συνθήκες </a:t>
            </a:r>
            <a:r>
              <a:rPr lang="en-US" b="1" dirty="0" smtClean="0">
                <a:sym typeface="Arial" pitchFamily="34" charset="0"/>
              </a:rPr>
              <a:t>P-T </a:t>
            </a:r>
            <a:r>
              <a:rPr lang="el-GR" b="1" dirty="0" err="1" smtClean="0">
                <a:sym typeface="Arial" pitchFamily="34" charset="0"/>
              </a:rPr>
              <a:t>εκλογιτών</a:t>
            </a:r>
            <a:r>
              <a:rPr lang="el-GR" sz="6000" dirty="0" smtClean="0"/>
              <a:t/>
            </a:r>
            <a:br>
              <a:rPr lang="el-GR" sz="6000" dirty="0" smtClean="0"/>
            </a:b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8072462" y="335756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64156" y="1279301"/>
            <a:ext cx="8428324" cy="4741987"/>
          </a:xfrm>
        </p:spPr>
        <p:txBody>
          <a:bodyPr>
            <a:noAutofit/>
          </a:bodyPr>
          <a:lstStyle/>
          <a:p>
            <a:pPr marL="273050" indent="-273050" defTabSz="9128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Οι </a:t>
            </a:r>
            <a:r>
              <a:rPr lang="el-GR" sz="2400" dirty="0" err="1" smtClean="0">
                <a:sym typeface="Wingdings" pitchFamily="2" charset="2"/>
              </a:rPr>
              <a:t>γλαυκοφανίτες</a:t>
            </a:r>
            <a:r>
              <a:rPr lang="el-GR" sz="2400" dirty="0" smtClean="0">
                <a:sym typeface="Wingdings" pitchFamily="2" charset="2"/>
              </a:rPr>
              <a:t> υψηλών </a:t>
            </a:r>
            <a:r>
              <a:rPr lang="en-US" sz="2400" dirty="0" smtClean="0">
                <a:sym typeface="Wingdings" pitchFamily="2" charset="2"/>
              </a:rPr>
              <a:t>P </a:t>
            </a:r>
            <a:r>
              <a:rPr lang="el-GR" sz="2400" dirty="0" smtClean="0">
                <a:sym typeface="Wingdings" pitchFamily="2" charset="2"/>
              </a:rPr>
              <a:t>περιέχουν ήδη </a:t>
            </a:r>
            <a:r>
              <a:rPr lang="el-GR" sz="2400" b="1" dirty="0" smtClean="0">
                <a:sym typeface="Wingdings" pitchFamily="2" charset="2"/>
              </a:rPr>
              <a:t>γρανάτη</a:t>
            </a:r>
          </a:p>
          <a:p>
            <a:pPr marL="273050" indent="-273050" defTabSz="9128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Η μετάβαση εκφράζεται από την εμφάνιση του </a:t>
            </a:r>
            <a:r>
              <a:rPr lang="el-GR" sz="2400" b="1" dirty="0" err="1" smtClean="0">
                <a:solidFill>
                  <a:srgbClr val="5075BC"/>
                </a:solidFill>
                <a:sym typeface="Wingdings" pitchFamily="2" charset="2"/>
              </a:rPr>
              <a:t>ομφακίτη</a:t>
            </a:r>
            <a:endParaRPr lang="el-GR" sz="2400" b="1" dirty="0" smtClean="0">
              <a:solidFill>
                <a:srgbClr val="5075BC"/>
              </a:solidFill>
              <a:sym typeface="Wingdings" pitchFamily="2" charset="2"/>
            </a:endParaRPr>
          </a:p>
          <a:p>
            <a:pPr marL="273050" indent="-273050" defTabSz="9128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Από </a:t>
            </a:r>
            <a:r>
              <a:rPr lang="el-GR" sz="2400" dirty="0" err="1" smtClean="0">
                <a:sym typeface="Wingdings" pitchFamily="2" charset="2"/>
              </a:rPr>
              <a:t>γλαυκοφανιτική</a:t>
            </a:r>
            <a:r>
              <a:rPr lang="el-GR" sz="2400" dirty="0" smtClean="0">
                <a:sym typeface="Wingdings" pitchFamily="2" charset="2"/>
              </a:rPr>
              <a:t> στην </a:t>
            </a:r>
            <a:r>
              <a:rPr lang="el-GR" sz="2400" dirty="0" err="1" smtClean="0">
                <a:sym typeface="Wingdings" pitchFamily="2" charset="2"/>
              </a:rPr>
              <a:t>εκλογιτική</a:t>
            </a:r>
            <a:r>
              <a:rPr lang="el-GR" sz="2400" dirty="0" smtClean="0">
                <a:sym typeface="Wingdings" pitchFamily="2" charset="2"/>
              </a:rPr>
              <a:t>:</a:t>
            </a:r>
          </a:p>
          <a:p>
            <a:pPr marL="190500" indent="-190500" defTabSz="912813">
              <a:spcBef>
                <a:spcPts val="0"/>
              </a:spcBef>
              <a:buClr>
                <a:schemeClr val="tx1"/>
              </a:buClr>
              <a:buSzPct val="110000"/>
              <a:buNone/>
            </a:pPr>
            <a:r>
              <a:rPr lang="el-GR" sz="2400" i="1" dirty="0" err="1" smtClean="0">
                <a:sym typeface="Wingdings" pitchFamily="2" charset="2"/>
              </a:rPr>
              <a:t>Γλαυκοφανής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l-GR" sz="2400" i="1" dirty="0" err="1" smtClean="0">
                <a:sym typeface="Wingdings" pitchFamily="2" charset="2"/>
              </a:rPr>
              <a:t>παραγωνίτης</a:t>
            </a:r>
            <a:r>
              <a:rPr lang="el-GR" sz="2400" i="1" dirty="0" smtClean="0">
                <a:sym typeface="Wingdings" pitchFamily="2" charset="2"/>
              </a:rPr>
              <a:t> ↔</a:t>
            </a:r>
          </a:p>
          <a:p>
            <a:pPr marL="190500" indent="-190500" algn="r" defTabSz="9128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None/>
            </a:pPr>
            <a:r>
              <a:rPr lang="el-GR" sz="2400" i="1" dirty="0" smtClean="0">
                <a:sym typeface="Wingdings" pitchFamily="2" charset="2"/>
              </a:rPr>
              <a:t> </a:t>
            </a:r>
            <a:r>
              <a:rPr lang="el-GR" sz="2400" i="1" dirty="0" err="1" smtClean="0">
                <a:sym typeface="Wingdings" pitchFamily="2" charset="2"/>
              </a:rPr>
              <a:t>πυρωπό</a:t>
            </a:r>
            <a:r>
              <a:rPr lang="el-GR" sz="2400" i="1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ym typeface="Wingdings" pitchFamily="2" charset="2"/>
              </a:rPr>
              <a:t>(</a:t>
            </a:r>
            <a:r>
              <a:rPr lang="el-GR" sz="2400" i="1" dirty="0" smtClean="0">
                <a:sym typeface="Wingdings" pitchFamily="2" charset="2"/>
              </a:rPr>
              <a:t>γρανάτης</a:t>
            </a:r>
            <a:r>
              <a:rPr lang="en-US" sz="2400" i="1" dirty="0" smtClean="0">
                <a:sym typeface="Wingdings" pitchFamily="2" charset="2"/>
              </a:rPr>
              <a:t>)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l-GR" sz="2400" i="1" dirty="0" err="1" smtClean="0">
                <a:sym typeface="Wingdings" pitchFamily="2" charset="2"/>
              </a:rPr>
              <a:t>ιαδεΐτης</a:t>
            </a:r>
            <a:r>
              <a:rPr lang="el-GR" sz="2400" i="1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ym typeface="Wingdings" pitchFamily="2" charset="2"/>
              </a:rPr>
              <a:t>(</a:t>
            </a:r>
            <a:r>
              <a:rPr lang="el-GR" sz="2400" i="1" dirty="0" err="1" smtClean="0">
                <a:sym typeface="Wingdings" pitchFamily="2" charset="2"/>
              </a:rPr>
              <a:t>ομφακίτης:κλινοπυρόξενος</a:t>
            </a:r>
            <a:r>
              <a:rPr lang="en-US" sz="2400" i="1" dirty="0" smtClean="0">
                <a:sym typeface="Wingdings" pitchFamily="2" charset="2"/>
              </a:rPr>
              <a:t>)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l-GR" sz="2400" i="1" dirty="0" err="1" smtClean="0">
                <a:sym typeface="Wingdings" pitchFamily="2" charset="2"/>
              </a:rPr>
              <a:t>χαλαζιας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n-US" sz="2400" i="1" dirty="0" smtClean="0">
                <a:sym typeface="Wingdings" pitchFamily="2" charset="2"/>
              </a:rPr>
              <a:t>H</a:t>
            </a:r>
            <a:r>
              <a:rPr lang="en-US" sz="2400" i="1" baseline="-25000" dirty="0" smtClean="0">
                <a:sym typeface="Wingdings" pitchFamily="2" charset="2"/>
              </a:rPr>
              <a:t>2</a:t>
            </a:r>
            <a:r>
              <a:rPr lang="en-US" sz="2400" i="1" dirty="0" smtClean="0">
                <a:sym typeface="Wingdings" pitchFamily="2" charset="2"/>
              </a:rPr>
              <a:t>O </a:t>
            </a:r>
            <a:r>
              <a:rPr lang="el-GR" sz="2400" i="1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(71)</a:t>
            </a:r>
          </a:p>
          <a:p>
            <a:pPr marL="273050" indent="-273050" defTabSz="9128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Από </a:t>
            </a:r>
            <a:r>
              <a:rPr lang="el-GR" sz="2400" dirty="0" err="1" smtClean="0">
                <a:sym typeface="Wingdings" pitchFamily="2" charset="2"/>
              </a:rPr>
              <a:t>αμφιβολιτική</a:t>
            </a:r>
            <a:r>
              <a:rPr lang="el-GR" sz="2400" dirty="0" smtClean="0">
                <a:sym typeface="Wingdings" pitchFamily="2" charset="2"/>
              </a:rPr>
              <a:t> ή </a:t>
            </a:r>
            <a:r>
              <a:rPr lang="el-GR" sz="2400" dirty="0" err="1" smtClean="0">
                <a:sym typeface="Wingdings" pitchFamily="2" charset="2"/>
              </a:rPr>
              <a:t>γρανουλιτική</a:t>
            </a:r>
            <a:r>
              <a:rPr lang="el-GR" sz="2400" dirty="0" smtClean="0">
                <a:sym typeface="Wingdings" pitchFamily="2" charset="2"/>
              </a:rPr>
              <a:t> στην </a:t>
            </a:r>
            <a:r>
              <a:rPr lang="el-GR" sz="2400" dirty="0" err="1" smtClean="0">
                <a:sym typeface="Wingdings" pitchFamily="2" charset="2"/>
              </a:rPr>
              <a:t>εκλογιτική</a:t>
            </a:r>
            <a:r>
              <a:rPr lang="el-GR" sz="2400" dirty="0" smtClean="0">
                <a:sym typeface="Wingdings" pitchFamily="2" charset="2"/>
              </a:rPr>
              <a:t>:</a:t>
            </a:r>
            <a:endParaRPr lang="en-US" sz="2400" dirty="0" smtClean="0">
              <a:sym typeface="Wingdings" pitchFamily="2" charset="2"/>
            </a:endParaRPr>
          </a:p>
          <a:p>
            <a:pPr marL="190500" indent="-190500" algn="ctr" defTabSz="91281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None/>
            </a:pPr>
            <a:r>
              <a:rPr lang="el-GR" sz="2400" i="1" dirty="0" err="1" smtClean="0">
                <a:sym typeface="Wingdings" pitchFamily="2" charset="2"/>
              </a:rPr>
              <a:t>Ορθοπυρόξενος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l-GR" sz="2400" i="1" dirty="0" err="1" smtClean="0">
                <a:sym typeface="Wingdings" pitchFamily="2" charset="2"/>
              </a:rPr>
              <a:t>πλαγιόκλαστο</a:t>
            </a:r>
            <a:r>
              <a:rPr lang="el-GR" sz="2400" i="1" dirty="0" smtClean="0">
                <a:sym typeface="Wingdings" pitchFamily="2" charset="2"/>
              </a:rPr>
              <a:t> ↔ γρανάτης + </a:t>
            </a:r>
            <a:r>
              <a:rPr lang="el-GR" sz="2400" i="1" dirty="0" err="1" smtClean="0">
                <a:sym typeface="Wingdings" pitchFamily="2" charset="2"/>
              </a:rPr>
              <a:t>κλινοπυρόξενος</a:t>
            </a:r>
            <a:r>
              <a:rPr lang="el-GR" sz="2400" i="1" dirty="0" smtClean="0">
                <a:sym typeface="Wingdings" pitchFamily="2" charset="2"/>
              </a:rPr>
              <a:t> </a:t>
            </a:r>
          </a:p>
          <a:p>
            <a:pPr marL="190500" indent="-190500" algn="ctr" defTabSz="91281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None/>
            </a:pPr>
            <a:r>
              <a:rPr lang="el-GR" sz="2400" i="1" dirty="0" err="1" smtClean="0">
                <a:sym typeface="Wingdings" pitchFamily="2" charset="2"/>
              </a:rPr>
              <a:t>Ανορθίτης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n-US" sz="2400" i="1" dirty="0" smtClean="0">
                <a:sym typeface="Wingdings" pitchFamily="2" charset="2"/>
              </a:rPr>
              <a:t>H</a:t>
            </a:r>
            <a:r>
              <a:rPr lang="en-US" sz="2400" i="1" baseline="-25000" dirty="0" smtClean="0">
                <a:sym typeface="Wingdings" pitchFamily="2" charset="2"/>
              </a:rPr>
              <a:t>2</a:t>
            </a:r>
            <a:r>
              <a:rPr lang="en-US" sz="2400" i="1" dirty="0" smtClean="0">
                <a:sym typeface="Wingdings" pitchFamily="2" charset="2"/>
              </a:rPr>
              <a:t>O ↔ </a:t>
            </a:r>
            <a:r>
              <a:rPr lang="el-GR" sz="2400" i="1" dirty="0" err="1" smtClean="0">
                <a:sym typeface="Wingdings" pitchFamily="2" charset="2"/>
              </a:rPr>
              <a:t>ζωϊσίτης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l-GR" sz="2400" i="1" dirty="0" err="1" smtClean="0">
                <a:sym typeface="Wingdings" pitchFamily="2" charset="2"/>
              </a:rPr>
              <a:t>κυανίτης</a:t>
            </a:r>
            <a:r>
              <a:rPr lang="el-GR" sz="2400" i="1" dirty="0" smtClean="0">
                <a:sym typeface="Wingdings" pitchFamily="2" charset="2"/>
              </a:rPr>
              <a:t> + χαλαζίας </a:t>
            </a:r>
          </a:p>
          <a:p>
            <a:pPr marL="190500" indent="-190500" algn="ctr" defTabSz="91281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None/>
            </a:pPr>
            <a:r>
              <a:rPr lang="el-GR" sz="2400" i="1" dirty="0" err="1" smtClean="0">
                <a:sym typeface="Wingdings" pitchFamily="2" charset="2"/>
              </a:rPr>
              <a:t>Ανορθίτης</a:t>
            </a:r>
            <a:r>
              <a:rPr lang="el-GR" sz="2400" i="1" dirty="0" smtClean="0">
                <a:sym typeface="Wingdings" pitchFamily="2" charset="2"/>
              </a:rPr>
              <a:t> ↔ </a:t>
            </a:r>
            <a:r>
              <a:rPr lang="el-GR" sz="2400" i="1" dirty="0" err="1" smtClean="0">
                <a:sym typeface="Wingdings" pitchFamily="2" charset="2"/>
              </a:rPr>
              <a:t>γροσσουλάριος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l-GR" sz="2400" i="1" dirty="0" err="1" smtClean="0">
                <a:sym typeface="Wingdings" pitchFamily="2" charset="2"/>
              </a:rPr>
              <a:t>κυανίτης</a:t>
            </a:r>
            <a:r>
              <a:rPr lang="el-GR" sz="2400" i="1" dirty="0" smtClean="0">
                <a:sym typeface="Wingdings" pitchFamily="2" charset="2"/>
              </a:rPr>
              <a:t> + χαλαζίας </a:t>
            </a:r>
          </a:p>
          <a:p>
            <a:pPr marL="190500" indent="-190500" algn="ctr" defTabSz="912813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  <a:buNone/>
            </a:pPr>
            <a:r>
              <a:rPr lang="el-GR" sz="2400" i="1" dirty="0" err="1" smtClean="0">
                <a:sym typeface="Wingdings" pitchFamily="2" charset="2"/>
              </a:rPr>
              <a:t>Παραγωνίτης</a:t>
            </a:r>
            <a:r>
              <a:rPr lang="el-GR" sz="2400" i="1" dirty="0" smtClean="0">
                <a:sym typeface="Wingdings" pitchFamily="2" charset="2"/>
              </a:rPr>
              <a:t> ↔ </a:t>
            </a:r>
            <a:r>
              <a:rPr lang="el-GR" sz="2400" i="1" dirty="0" err="1" smtClean="0">
                <a:sym typeface="Wingdings" pitchFamily="2" charset="2"/>
              </a:rPr>
              <a:t>ιαδεΐτης</a:t>
            </a:r>
            <a:r>
              <a:rPr lang="el-GR" sz="2400" i="1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ym typeface="Wingdings" pitchFamily="2" charset="2"/>
              </a:rPr>
              <a:t>(</a:t>
            </a:r>
            <a:r>
              <a:rPr lang="el-GR" sz="2400" i="1" dirty="0" smtClean="0">
                <a:sym typeface="Wingdings" pitchFamily="2" charset="2"/>
              </a:rPr>
              <a:t>συστατικό </a:t>
            </a:r>
            <a:r>
              <a:rPr lang="el-GR" sz="2400" i="1" dirty="0" err="1" smtClean="0">
                <a:sym typeface="Wingdings" pitchFamily="2" charset="2"/>
              </a:rPr>
              <a:t>ομφακίτη</a:t>
            </a:r>
            <a:r>
              <a:rPr lang="en-US" sz="2400" i="1" dirty="0" smtClean="0">
                <a:sym typeface="Wingdings" pitchFamily="2" charset="2"/>
              </a:rPr>
              <a:t>)</a:t>
            </a:r>
            <a:r>
              <a:rPr lang="el-GR" sz="2400" i="1" dirty="0" smtClean="0">
                <a:sym typeface="Wingdings" pitchFamily="2" charset="2"/>
              </a:rPr>
              <a:t>+ </a:t>
            </a:r>
            <a:r>
              <a:rPr lang="el-GR" sz="2400" i="1" dirty="0" err="1" smtClean="0">
                <a:sym typeface="Wingdings" pitchFamily="2" charset="2"/>
              </a:rPr>
              <a:t>κυανίτης</a:t>
            </a:r>
            <a:r>
              <a:rPr lang="el-GR" sz="2400" i="1" dirty="0" smtClean="0">
                <a:sym typeface="Wingdings" pitchFamily="2" charset="2"/>
              </a:rPr>
              <a:t> + </a:t>
            </a:r>
            <a:r>
              <a:rPr lang="en-US" sz="2400" i="1" dirty="0" smtClean="0">
                <a:sym typeface="Wingdings" pitchFamily="2" charset="2"/>
              </a:rPr>
              <a:t>H</a:t>
            </a:r>
            <a:r>
              <a:rPr lang="en-US" sz="2400" i="1" baseline="-25000" dirty="0" smtClean="0">
                <a:sym typeface="Wingdings" pitchFamily="2" charset="2"/>
              </a:rPr>
              <a:t>2</a:t>
            </a:r>
            <a:r>
              <a:rPr lang="en-US" sz="2400" i="1" dirty="0" smtClean="0">
                <a:sym typeface="Wingdings" pitchFamily="2" charset="2"/>
              </a:rPr>
              <a:t>O</a:t>
            </a:r>
            <a:endParaRPr lang="en-US" sz="2000" dirty="0" smtClean="0">
              <a:sym typeface="Wingdings" pitchFamily="2" charset="2"/>
            </a:endParaRP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endParaRPr lang="el-GR" sz="2000" dirty="0" smtClean="0">
              <a:sym typeface="Wingdings" pitchFamily="2" charset="2"/>
            </a:endParaRP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None/>
            </a:pPr>
            <a:endParaRPr lang="el-GR" sz="2000" dirty="0" smtClean="0"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 smtClean="0">
                <a:sym typeface="Arial" pitchFamily="34" charset="0"/>
              </a:rPr>
              <a:t>Εκλογιτικές</a:t>
            </a:r>
            <a:r>
              <a:rPr lang="el-GR" dirty="0" smtClean="0">
                <a:sym typeface="Arial" pitchFamily="34" charset="0"/>
              </a:rPr>
              <a:t> </a:t>
            </a:r>
            <a:r>
              <a:rPr lang="el-GR" dirty="0" err="1" smtClean="0">
                <a:sym typeface="Arial" pitchFamily="34" charset="0"/>
              </a:rPr>
              <a:t>Παραγενέσεις</a:t>
            </a:r>
            <a:endParaRPr lang="el-G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Εικόνα 24: Αντιπροσωπευτική μικροφωτογραφία εκλογίτη με πυρωπό, ομφακίτη, γλαυκοφανή, ρουτίλιο, ιλμενίτη και μαρμαρυγία από τη νήσο Σύρο.&#10;Δείγμα: SYS23_02p_2-5_ovl.jpg, // Nicols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76763"/>
            <a:ext cx="6408712" cy="475107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145">
              <a:spcBef>
                <a:spcPts val="0"/>
              </a:spcBef>
              <a:defRPr/>
            </a:pPr>
            <a:r>
              <a:rPr lang="el-GR" sz="3200" dirty="0" err="1" smtClean="0">
                <a:sym typeface="Arial" pitchFamily="34" charset="0"/>
              </a:rPr>
              <a:t>Εκλογίτης</a:t>
            </a:r>
            <a:r>
              <a:rPr lang="el-GR" sz="3200" dirty="0" smtClean="0">
                <a:sym typeface="Arial" pitchFamily="34" charset="0"/>
              </a:rPr>
              <a:t> (</a:t>
            </a:r>
            <a:r>
              <a:rPr lang="it-IT" sz="3200" dirty="0" smtClean="0">
                <a:sym typeface="Arial" pitchFamily="34" charset="0"/>
              </a:rPr>
              <a:t>Omp + Py ± Gl)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Εικόνα 25: Αντιπροσωπευτική μικροφωτογραφία εκλογίτη με πυρωπό, ομφακίτη, γλαυκοφανή, ρουτίλιο, ιλμενίτη και μαρμαρυγία από τη νήσο Σύρο.&#10;Δείγμα: SYS23_02x_-5_ovl.jpg, x Nicols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76764"/>
            <a:ext cx="6408712" cy="475107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145">
              <a:spcBef>
                <a:spcPts val="0"/>
              </a:spcBef>
              <a:defRPr/>
            </a:pPr>
            <a:r>
              <a:rPr lang="el-GR" sz="3200" dirty="0" err="1" smtClean="0">
                <a:sym typeface="Arial" pitchFamily="34" charset="0"/>
              </a:rPr>
              <a:t>Εκλογίτης</a:t>
            </a:r>
            <a:r>
              <a:rPr lang="el-GR" sz="3200" dirty="0" smtClean="0">
                <a:sym typeface="Arial" pitchFamily="34" charset="0"/>
              </a:rPr>
              <a:t> (</a:t>
            </a:r>
            <a:r>
              <a:rPr lang="it-IT" sz="3200" dirty="0" smtClean="0">
                <a:sym typeface="Arial" pitchFamily="34" charset="0"/>
              </a:rPr>
              <a:t>Omp + Py ± Gl)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ym typeface="Arial" pitchFamily="34" charset="0"/>
              </a:rPr>
              <a:t>Διαγραμματική απεικόνιση</a:t>
            </a:r>
            <a:r>
              <a:rPr lang="el-GR" sz="6000" dirty="0" smtClean="0"/>
              <a:t/>
            </a:r>
            <a:br>
              <a:rPr lang="el-GR" sz="60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el-GR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9" name="Picture 2" descr="Εικόνα 26: Διαγράμματα ACF και AFM για την εκλογιτική φάση&#10;από: Καταγάς 2012, Πετρολογία Μεταμορφωμένων, Πανεπιστημιακές Σημειώσεις, Πανεπιστήμιο Πατρών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062706"/>
            <a:ext cx="8229600" cy="3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741987"/>
          </a:xfrm>
        </p:spPr>
        <p:txBody>
          <a:bodyPr>
            <a:noAutofit/>
          </a:bodyPr>
          <a:lstStyle/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None/>
            </a:pPr>
            <a:r>
              <a:rPr lang="el-GR" sz="2800" b="1" u="sng" dirty="0" smtClean="0">
                <a:sym typeface="Wingdings" pitchFamily="2" charset="2"/>
              </a:rPr>
              <a:t>Συνύπαρξη </a:t>
            </a:r>
            <a:r>
              <a:rPr lang="el-GR" sz="2800" b="1" u="sng" dirty="0" err="1" smtClean="0">
                <a:sym typeface="Wingdings" pitchFamily="2" charset="2"/>
              </a:rPr>
              <a:t>εκλογιτών</a:t>
            </a:r>
            <a:r>
              <a:rPr lang="el-GR" sz="2800" b="1" u="sng" dirty="0" smtClean="0">
                <a:sym typeface="Wingdings" pitchFamily="2" charset="2"/>
              </a:rPr>
              <a:t> – </a:t>
            </a:r>
            <a:r>
              <a:rPr lang="el-GR" sz="2800" b="1" u="sng" dirty="0" err="1" smtClean="0">
                <a:sym typeface="Wingdings" pitchFamily="2" charset="2"/>
              </a:rPr>
              <a:t>γλαυκοφανιτών</a:t>
            </a:r>
            <a:endParaRPr lang="el-GR" sz="2800" b="1" u="sng" dirty="0" smtClean="0">
              <a:sym typeface="Wingdings" pitchFamily="2" charset="2"/>
            </a:endParaRP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Σύρος + Σίφνος: λεπτές επάλληλες διαστρώσεις ξηρών </a:t>
            </a:r>
            <a:r>
              <a:rPr lang="el-GR" sz="2800" dirty="0" err="1" smtClean="0">
                <a:sym typeface="Wingdings" pitchFamily="2" charset="2"/>
              </a:rPr>
              <a:t>παραγενέσεων</a:t>
            </a:r>
            <a:r>
              <a:rPr lang="el-GR" sz="2800" dirty="0" smtClean="0">
                <a:sym typeface="Wingdings" pitchFamily="2" charset="2"/>
              </a:rPr>
              <a:t> (</a:t>
            </a:r>
            <a:r>
              <a:rPr lang="el-GR" sz="2800" dirty="0" err="1" smtClean="0">
                <a:sym typeface="Wingdings" pitchFamily="2" charset="2"/>
              </a:rPr>
              <a:t>ομφακίτης+πυρωπό</a:t>
            </a:r>
            <a:r>
              <a:rPr lang="el-GR" sz="2800" dirty="0" smtClean="0">
                <a:sym typeface="Wingdings" pitchFamily="2" charset="2"/>
              </a:rPr>
              <a:t>) με </a:t>
            </a:r>
            <a:r>
              <a:rPr lang="el-GR" sz="2800" dirty="0" err="1" smtClean="0">
                <a:sym typeface="Wingdings" pitchFamily="2" charset="2"/>
              </a:rPr>
              <a:t>γλαυκοφανιτικούς</a:t>
            </a:r>
            <a:r>
              <a:rPr lang="el-GR" sz="2800" dirty="0" smtClean="0">
                <a:sym typeface="Wingdings" pitchFamily="2" charset="2"/>
              </a:rPr>
              <a:t> σχιστόλιθους με άφθονες ένυδρες φάσεις</a:t>
            </a: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err="1" smtClean="0">
                <a:sym typeface="Wingdings" pitchFamily="2" charset="2"/>
              </a:rPr>
              <a:t>Ισοφασικοί</a:t>
            </a:r>
            <a:r>
              <a:rPr lang="el-GR" sz="2800" dirty="0" smtClean="0">
                <a:sym typeface="Wingdings" pitchFamily="2" charset="2"/>
              </a:rPr>
              <a:t> σχηματισμοί → </a:t>
            </a:r>
          </a:p>
          <a:p>
            <a:pPr marL="1524000" lvl="3" indent="-36195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Font typeface="Wingdings" pitchFamily="2" charset="2"/>
              <a:buChar char="Ø"/>
            </a:pPr>
            <a:r>
              <a:rPr lang="el-GR" sz="2800" dirty="0" smtClean="0">
                <a:sym typeface="Wingdings" pitchFamily="2" charset="2"/>
              </a:rPr>
              <a:t>τοπική ετερογένεια  ρευστών φάσεων ή </a:t>
            </a:r>
          </a:p>
          <a:p>
            <a:pPr marL="1524000" lvl="3" indent="-36195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Font typeface="Wingdings" pitchFamily="2" charset="2"/>
              <a:buChar char="Ø"/>
            </a:pPr>
            <a:r>
              <a:rPr lang="el-GR" sz="2800" dirty="0" smtClean="0">
                <a:sym typeface="Wingdings" pitchFamily="2" charset="2"/>
              </a:rPr>
              <a:t>ετερογένεια χημικών συστάσεων πετρωμάτων</a:t>
            </a:r>
          </a:p>
          <a:p>
            <a:pPr>
              <a:buNone/>
            </a:pPr>
            <a:endParaRPr lang="el-GR" sz="36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ym typeface="Arial" pitchFamily="34" charset="0"/>
              </a:rPr>
              <a:t>Προβλήματα συνύπαρξης φάσεων</a:t>
            </a:r>
            <a:r>
              <a:rPr lang="el-GR" sz="6000" dirty="0" smtClean="0"/>
              <a:t/>
            </a:r>
            <a:br>
              <a:rPr lang="el-GR" sz="6000" dirty="0" smtClean="0"/>
            </a:br>
            <a:r>
              <a:rPr lang="el-GR" kern="0" dirty="0" smtClean="0">
                <a:latin typeface="+mn-lt"/>
              </a:rPr>
              <a:t/>
            </a:r>
            <a:br>
              <a:rPr lang="el-GR" kern="0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464156" y="1268760"/>
            <a:ext cx="8229600" cy="5328592"/>
          </a:xfrm>
        </p:spPr>
        <p:txBody>
          <a:bodyPr>
            <a:noAutofit/>
          </a:bodyPr>
          <a:lstStyle/>
          <a:p>
            <a:pPr marL="191981" indent="-191981" defTabSz="914145" fontAlgn="auto">
              <a:lnSpc>
                <a:spcPct val="114000"/>
              </a:lnSpc>
              <a:spcBef>
                <a:spcPts val="1266"/>
              </a:spcBef>
              <a:spcAft>
                <a:spcPts val="0"/>
              </a:spcAft>
              <a:buClr>
                <a:schemeClr val="tx1"/>
              </a:buClr>
              <a:buSzPct val="110000"/>
              <a:buNone/>
              <a:defRPr/>
            </a:pPr>
            <a:r>
              <a:rPr lang="el-GR" sz="2400" b="1" u="sng" dirty="0" smtClean="0">
                <a:sym typeface="Wingdings" pitchFamily="2" charset="2"/>
              </a:rPr>
              <a:t>Συνύπαρξη </a:t>
            </a:r>
            <a:r>
              <a:rPr lang="el-GR" sz="2400" b="1" u="sng" dirty="0" err="1" smtClean="0">
                <a:sym typeface="Wingdings" pitchFamily="2" charset="2"/>
              </a:rPr>
              <a:t>γλαυκοφανιτών</a:t>
            </a:r>
            <a:r>
              <a:rPr lang="el-GR" sz="2400" b="1" u="sng" dirty="0" smtClean="0">
                <a:sym typeface="Wingdings" pitchFamily="2" charset="2"/>
              </a:rPr>
              <a:t> - </a:t>
            </a:r>
            <a:r>
              <a:rPr lang="el-GR" sz="2400" b="1" u="sng" dirty="0" err="1" smtClean="0">
                <a:sym typeface="Wingdings" pitchFamily="2" charset="2"/>
              </a:rPr>
              <a:t>πρασινοσχιστολίθων</a:t>
            </a:r>
            <a:endParaRPr lang="el-GR" sz="2400" b="1" u="sng" dirty="0" smtClean="0">
              <a:sym typeface="Wingdings" pitchFamily="2" charset="2"/>
            </a:endParaRPr>
          </a:p>
          <a:p>
            <a:pPr marL="191981" indent="-191981" defTabSz="914145">
              <a:lnSpc>
                <a:spcPct val="114000"/>
              </a:lnSpc>
              <a:spcBef>
                <a:spcPts val="1266"/>
              </a:spcBef>
              <a:buClr>
                <a:schemeClr val="tx1"/>
              </a:buClr>
              <a:buSzPct val="110000"/>
              <a:defRPr/>
            </a:pPr>
            <a:r>
              <a:rPr lang="el-GR" sz="2400" dirty="0" smtClean="0">
                <a:sym typeface="Wingdings" pitchFamily="2" charset="2"/>
              </a:rPr>
              <a:t>Η διατήρηση των Η</a:t>
            </a:r>
            <a:r>
              <a:rPr lang="en-US" sz="2400" dirty="0" smtClean="0">
                <a:sym typeface="Wingdings" pitchFamily="2" charset="2"/>
              </a:rPr>
              <a:t>P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err="1" smtClean="0">
                <a:sym typeface="Wingdings" pitchFamily="2" charset="2"/>
              </a:rPr>
              <a:t>παραγενέσεων</a:t>
            </a:r>
            <a:r>
              <a:rPr lang="el-GR" sz="2400" dirty="0" smtClean="0">
                <a:sym typeface="Wingdings" pitchFamily="2" charset="2"/>
              </a:rPr>
              <a:t> αποδίδεται στη γρήγορη ανύψωση των πετρωμάτων και τη μικρή κινητικότητα των αντιδράσεων</a:t>
            </a:r>
          </a:p>
          <a:p>
            <a:pPr marL="191981" indent="-191981" defTabSz="914145">
              <a:lnSpc>
                <a:spcPct val="114000"/>
              </a:lnSpc>
              <a:spcBef>
                <a:spcPts val="1266"/>
              </a:spcBef>
              <a:buClr>
                <a:schemeClr val="tx1"/>
              </a:buClr>
              <a:buSzPct val="110000"/>
              <a:defRPr/>
            </a:pPr>
            <a:r>
              <a:rPr lang="en-US" sz="2400" dirty="0" smtClean="0">
                <a:sym typeface="Wingdings" pitchFamily="2" charset="2"/>
              </a:rPr>
              <a:t>Evans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&amp; Brown (1987), Holland (1986) </a:t>
            </a:r>
            <a:r>
              <a:rPr lang="el-GR" sz="2400" dirty="0" smtClean="0">
                <a:sym typeface="Wingdings" pitchFamily="2" charset="2"/>
              </a:rPr>
              <a:t>κ.α.</a:t>
            </a:r>
          </a:p>
          <a:p>
            <a:pPr marL="809625" lvl="1" indent="-352425" defTabSz="914145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2400" dirty="0" smtClean="0">
                <a:sym typeface="Wingdings" pitchFamily="2" charset="2"/>
              </a:rPr>
              <a:t>Αφθονία </a:t>
            </a:r>
            <a:r>
              <a:rPr lang="en-US" sz="2400" dirty="0" smtClean="0">
                <a:sym typeface="Wingdings" pitchFamily="2" charset="2"/>
              </a:rPr>
              <a:t>Na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O, </a:t>
            </a:r>
            <a:r>
              <a:rPr lang="el-GR" sz="2400" dirty="0" smtClean="0">
                <a:sym typeface="Wingdings" pitchFamily="2" charset="2"/>
              </a:rPr>
              <a:t>ολικό </a:t>
            </a:r>
            <a:r>
              <a:rPr lang="en-US" sz="2400" dirty="0" smtClean="0">
                <a:sym typeface="Wingdings" pitchFamily="2" charset="2"/>
              </a:rPr>
              <a:t>Fe </a:t>
            </a:r>
            <a:r>
              <a:rPr lang="el-GR" sz="2400" dirty="0" smtClean="0">
                <a:sym typeface="Wingdings" pitchFamily="2" charset="2"/>
              </a:rPr>
              <a:t>και οξειδωτικές συνθήκες → σταθερότητα </a:t>
            </a:r>
            <a:r>
              <a:rPr lang="en-US" sz="2400" dirty="0" smtClean="0">
                <a:sym typeface="Wingdings" pitchFamily="2" charset="2"/>
              </a:rPr>
              <a:t>Na-</a:t>
            </a:r>
            <a:r>
              <a:rPr lang="el-GR" sz="2400" dirty="0" err="1" smtClean="0">
                <a:sym typeface="Wingdings" pitchFamily="2" charset="2"/>
              </a:rPr>
              <a:t>ούχων</a:t>
            </a:r>
            <a:r>
              <a:rPr lang="el-GR" sz="2400" dirty="0" smtClean="0">
                <a:sym typeface="Wingdings" pitchFamily="2" charset="2"/>
              </a:rPr>
              <a:t> αμφιβόλων</a:t>
            </a:r>
          </a:p>
          <a:p>
            <a:pPr marL="809625" lvl="4" indent="-352425" defTabSz="914145" fontAlgn="auto">
              <a:lnSpc>
                <a:spcPct val="114000"/>
              </a:lnSpc>
              <a:spcBef>
                <a:spcPts val="1266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2400" dirty="0" smtClean="0">
                <a:sym typeface="Wingdings" pitchFamily="2" charset="2"/>
              </a:rPr>
              <a:t>Χαμηλότερη περιεκτικότητα → σταθερότητα </a:t>
            </a:r>
            <a:r>
              <a:rPr lang="en-US" sz="2400" dirty="0" smtClean="0">
                <a:sym typeface="Wingdings" pitchFamily="2" charset="2"/>
              </a:rPr>
              <a:t>Ca-</a:t>
            </a:r>
            <a:r>
              <a:rPr lang="el-GR" sz="2400" dirty="0" err="1" smtClean="0">
                <a:sym typeface="Wingdings" pitchFamily="2" charset="2"/>
              </a:rPr>
              <a:t>ούχων</a:t>
            </a:r>
            <a:r>
              <a:rPr lang="el-GR" sz="2400" dirty="0" smtClean="0">
                <a:sym typeface="Wingdings" pitchFamily="2" charset="2"/>
              </a:rPr>
              <a:t> αμφιβόλων</a:t>
            </a:r>
          </a:p>
          <a:p>
            <a:pPr marL="0" lvl="4" indent="0" defTabSz="914145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None/>
              <a:defRPr/>
            </a:pPr>
            <a:r>
              <a:rPr lang="en-US" sz="2400" dirty="0" smtClean="0">
                <a:sym typeface="Wingdings" pitchFamily="2" charset="2"/>
              </a:rPr>
              <a:t>Na-</a:t>
            </a:r>
            <a:r>
              <a:rPr lang="el-GR" sz="2400" dirty="0" smtClean="0">
                <a:sym typeface="Wingdings" pitchFamily="2" charset="2"/>
              </a:rPr>
              <a:t>αμφίβολος + </a:t>
            </a:r>
            <a:r>
              <a:rPr lang="el-GR" sz="2400" dirty="0" err="1" smtClean="0">
                <a:sym typeface="Wingdings" pitchFamily="2" charset="2"/>
              </a:rPr>
              <a:t>επίδοτο</a:t>
            </a:r>
            <a:r>
              <a:rPr lang="el-GR" sz="2400" dirty="0" smtClean="0">
                <a:sym typeface="Wingdings" pitchFamily="2" charset="2"/>
              </a:rPr>
              <a:t> = </a:t>
            </a:r>
          </a:p>
          <a:p>
            <a:pPr marL="0" lvl="4" indent="0" algn="r" defTabSz="914145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None/>
              <a:defRPr/>
            </a:pPr>
            <a:r>
              <a:rPr lang="el-GR" sz="2400" dirty="0" err="1" smtClean="0">
                <a:sym typeface="Wingdings" pitchFamily="2" charset="2"/>
              </a:rPr>
              <a:t>αλβίτης</a:t>
            </a:r>
            <a:r>
              <a:rPr lang="el-GR" sz="2400" dirty="0" smtClean="0">
                <a:sym typeface="Wingdings" pitchFamily="2" charset="2"/>
              </a:rPr>
              <a:t> + </a:t>
            </a:r>
            <a:r>
              <a:rPr lang="el-GR" sz="2400" dirty="0" err="1" smtClean="0">
                <a:sym typeface="Wingdings" pitchFamily="2" charset="2"/>
              </a:rPr>
              <a:t>χλωρίτης</a:t>
            </a:r>
            <a:r>
              <a:rPr lang="el-GR" sz="2400" dirty="0" smtClean="0">
                <a:sym typeface="Wingdings" pitchFamily="2" charset="2"/>
              </a:rPr>
              <a:t> + </a:t>
            </a:r>
            <a:r>
              <a:rPr lang="el-GR" sz="2400" dirty="0" err="1" smtClean="0">
                <a:sym typeface="Wingdings" pitchFamily="2" charset="2"/>
              </a:rPr>
              <a:t>ακτινόλιθος</a:t>
            </a:r>
            <a:r>
              <a:rPr lang="el-GR" sz="2400" dirty="0" smtClean="0">
                <a:sym typeface="Wingdings" pitchFamily="2" charset="2"/>
              </a:rPr>
              <a:t> + </a:t>
            </a:r>
            <a:r>
              <a:rPr lang="en-US" sz="2400" dirty="0" smtClean="0">
                <a:sym typeface="Wingdings" pitchFamily="2" charset="2"/>
              </a:rPr>
              <a:t>Fe-</a:t>
            </a:r>
            <a:r>
              <a:rPr lang="el-GR" sz="2400" dirty="0" smtClean="0">
                <a:sym typeface="Wingdings" pitchFamily="2" charset="2"/>
              </a:rPr>
              <a:t>οξείδια</a:t>
            </a:r>
            <a:endParaRPr lang="el-GR" dirty="0" smtClean="0">
              <a:sym typeface="Wingdings" pitchFamily="2" charset="2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ym typeface="Arial" pitchFamily="34" charset="0"/>
              </a:rPr>
              <a:t>Προβλήματα συνύπαρξης φάσεων</a:t>
            </a:r>
            <a:r>
              <a:rPr lang="el-GR" sz="6000" dirty="0" smtClean="0"/>
              <a:t/>
            </a:r>
            <a:br>
              <a:rPr lang="el-GR" sz="60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kern="0" dirty="0" smtClean="0"/>
              <a:t/>
            </a:r>
            <a:br>
              <a:rPr lang="el-GR" kern="0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ym typeface="Arial" pitchFamily="34" charset="0"/>
              </a:rPr>
              <a:t>Προβλήματα συνύπαρξης φάσεων</a:t>
            </a:r>
            <a:r>
              <a:rPr lang="el-GR" sz="6000" dirty="0" smtClean="0"/>
              <a:t/>
            </a:r>
            <a:br>
              <a:rPr lang="el-GR" sz="6000" dirty="0" smtClean="0"/>
            </a:b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None/>
            </a:pPr>
            <a:r>
              <a:rPr lang="el-GR" sz="2800" b="1" u="sng" dirty="0" smtClean="0">
                <a:sym typeface="Wingdings" pitchFamily="2" charset="2"/>
              </a:rPr>
              <a:t>Συνύπαρξη </a:t>
            </a:r>
            <a:r>
              <a:rPr lang="el-GR" sz="2800" b="1" u="sng" dirty="0" err="1" smtClean="0">
                <a:sym typeface="Wingdings" pitchFamily="2" charset="2"/>
              </a:rPr>
              <a:t>γλαυκοφανιτών</a:t>
            </a:r>
            <a:r>
              <a:rPr lang="el-GR" sz="2800" b="1" u="sng" dirty="0" smtClean="0">
                <a:sym typeface="Wingdings" pitchFamily="2" charset="2"/>
              </a:rPr>
              <a:t> – </a:t>
            </a:r>
            <a:r>
              <a:rPr lang="el-GR" sz="2800" b="1" u="sng" dirty="0" err="1" smtClean="0">
                <a:sym typeface="Wingdings" pitchFamily="2" charset="2"/>
              </a:rPr>
              <a:t>πρασινοσχιστολίθων</a:t>
            </a:r>
            <a:endParaRPr lang="el-GR" sz="2800" b="1" u="sng" dirty="0" smtClean="0">
              <a:sym typeface="Wingdings" pitchFamily="2" charset="2"/>
            </a:endParaRP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n-US" sz="2800" dirty="0" smtClean="0">
                <a:sym typeface="Wingdings" pitchFamily="2" charset="2"/>
              </a:rPr>
              <a:t>Evans (1990)</a:t>
            </a:r>
            <a:r>
              <a:rPr lang="el-GR" sz="2800" dirty="0" smtClean="0">
                <a:sym typeface="Wingdings" pitchFamily="2" charset="2"/>
              </a:rPr>
              <a:t>→ συνύπαρξη των δύο φάσεων για ένα εύρος πιέσεων ~3</a:t>
            </a:r>
            <a:r>
              <a:rPr lang="en-US" sz="2800" dirty="0" err="1" smtClean="0">
                <a:sym typeface="Wingdings" pitchFamily="2" charset="2"/>
              </a:rPr>
              <a:t>kbar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στους 400</a:t>
            </a:r>
            <a:r>
              <a:rPr lang="el-GR" sz="2800" baseline="30000" dirty="0" smtClean="0">
                <a:sym typeface="Wingdings" pitchFamily="2" charset="2"/>
              </a:rPr>
              <a:t>ο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C</a:t>
            </a: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Άλλοι ερευνητές → υπεύθυνη η διαθεσιμότητα ρευστής φάσης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356652" y="1556792"/>
            <a:ext cx="8679844" cy="4525963"/>
          </a:xfrm>
        </p:spPr>
        <p:txBody>
          <a:bodyPr>
            <a:normAutofit/>
          </a:bodyPr>
          <a:lstStyle/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Ανώτερο όριο της σειρά φάσεων </a:t>
            </a:r>
            <a:r>
              <a:rPr lang="en-US" sz="2800" dirty="0" smtClean="0">
                <a:sym typeface="Wingdings" pitchFamily="2" charset="2"/>
              </a:rPr>
              <a:t>HP  </a:t>
            </a:r>
            <a:r>
              <a:rPr lang="el-GR" sz="2800" dirty="0" smtClean="0">
                <a:sym typeface="Wingdings" pitchFamily="2" charset="2"/>
              </a:rPr>
              <a:t>όχι καθορισμένο</a:t>
            </a: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Έχουν μελετηθεί περιπτώσεις έως και 65 </a:t>
            </a:r>
            <a:r>
              <a:rPr lang="en-US" sz="2800" dirty="0" err="1" smtClean="0">
                <a:sym typeface="Wingdings" pitchFamily="2" charset="2"/>
              </a:rPr>
              <a:t>kbar</a:t>
            </a:r>
            <a:r>
              <a:rPr lang="en-US" sz="2800" dirty="0" smtClean="0">
                <a:sym typeface="Wingdings" pitchFamily="2" charset="2"/>
              </a:rPr>
              <a:t> !!!</a:t>
            </a: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err="1" smtClean="0">
                <a:sym typeface="Wingdings" pitchFamily="2" charset="2"/>
              </a:rPr>
              <a:t>Υπερ</a:t>
            </a:r>
            <a:r>
              <a:rPr lang="el-GR" sz="2800" dirty="0" smtClean="0">
                <a:sym typeface="Wingdings" pitchFamily="2" charset="2"/>
              </a:rPr>
              <a:t>-υψηλής πίεσης μεταμόρφωση ή </a:t>
            </a:r>
            <a:r>
              <a:rPr lang="el-GR" sz="2800" dirty="0" err="1" smtClean="0">
                <a:sym typeface="Wingdings" pitchFamily="2" charset="2"/>
              </a:rPr>
              <a:t>υπερ</a:t>
            </a:r>
            <a:r>
              <a:rPr lang="el-GR" sz="2800" dirty="0" smtClean="0">
                <a:sym typeface="Wingdings" pitchFamily="2" charset="2"/>
              </a:rPr>
              <a:t>-υψηλής πίεσης </a:t>
            </a:r>
            <a:r>
              <a:rPr lang="el-GR" sz="2800" dirty="0" err="1" smtClean="0">
                <a:sym typeface="Wingdings" pitchFamily="2" charset="2"/>
              </a:rPr>
              <a:t>εκλογίτες</a:t>
            </a:r>
            <a:r>
              <a:rPr lang="el-GR" sz="2800" dirty="0" smtClean="0">
                <a:sym typeface="Wingdings" pitchFamily="2" charset="2"/>
              </a:rPr>
              <a:t> (</a:t>
            </a:r>
            <a:r>
              <a:rPr lang="en-US" sz="2800" dirty="0" smtClean="0">
                <a:sym typeface="Wingdings" pitchFamily="2" charset="2"/>
              </a:rPr>
              <a:t>UHP)</a:t>
            </a:r>
            <a:endParaRPr lang="el-GR" sz="2800" dirty="0" smtClean="0">
              <a:sym typeface="Wingdings" pitchFamily="2" charset="2"/>
            </a:endParaRP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Περιοχές που εξισορρόπησαν σε συνθήκες εντός του πεδίου σταθερότητας του </a:t>
            </a:r>
            <a:r>
              <a:rPr lang="el-GR" sz="2800" dirty="0" err="1" smtClean="0">
                <a:sym typeface="Wingdings" pitchFamily="2" charset="2"/>
              </a:rPr>
              <a:t>κοεσίτη</a:t>
            </a:r>
            <a:r>
              <a:rPr lang="el-GR" sz="2800" dirty="0" smtClean="0">
                <a:sym typeface="Wingdings" pitchFamily="2" charset="2"/>
              </a:rPr>
              <a:t> (&gt; 29 </a:t>
            </a:r>
            <a:r>
              <a:rPr lang="en-US" sz="2800" dirty="0" err="1" smtClean="0">
                <a:sym typeface="Wingdings" pitchFamily="2" charset="2"/>
              </a:rPr>
              <a:t>kbar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@ 800 </a:t>
            </a:r>
            <a:r>
              <a:rPr lang="en-US" sz="2800" dirty="0" err="1" smtClean="0">
                <a:sym typeface="Wingdings" pitchFamily="2" charset="2"/>
              </a:rPr>
              <a:t>oC</a:t>
            </a:r>
            <a:r>
              <a:rPr lang="en-US" sz="2800" dirty="0" smtClean="0">
                <a:sym typeface="Wingdings" pitchFamily="2" charset="2"/>
              </a:rPr>
              <a:t>)</a:t>
            </a:r>
            <a:endParaRPr lang="el-GR" sz="2800" dirty="0" smtClean="0">
              <a:sym typeface="Wingdings" pitchFamily="2" charset="2"/>
            </a:endParaRPr>
          </a:p>
          <a:p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err="1" smtClean="0">
                <a:sym typeface="Arial" pitchFamily="34" charset="0"/>
              </a:rPr>
              <a:t>Υπερ</a:t>
            </a:r>
            <a:r>
              <a:rPr lang="el-GR" sz="3600" dirty="0" smtClean="0">
                <a:sym typeface="Arial" pitchFamily="34" charset="0"/>
              </a:rPr>
              <a:t>-υψηλής πίεσης μεταμόρφωση (UHP)</a:t>
            </a:r>
            <a: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sz="3600" dirty="0" smtClean="0">
                <a:latin typeface="+mn-lt"/>
              </a:rPr>
              <a:t/>
            </a:r>
            <a:br>
              <a:rPr lang="el-GR" sz="3600" dirty="0" smtClean="0">
                <a:latin typeface="+mn-lt"/>
              </a:rPr>
            </a:br>
            <a: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el-GR" sz="36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Δεν αποτελεί μια …«άσκηση επί χάρτου» απλά </a:t>
            </a:r>
            <a:r>
              <a:rPr lang="el-GR" sz="2400" dirty="0" err="1" smtClean="0">
                <a:sym typeface="Wingdings" pitchFamily="2" charset="2"/>
              </a:rPr>
              <a:t>πετρολογικού</a:t>
            </a:r>
            <a:r>
              <a:rPr lang="el-GR" sz="2400" dirty="0" smtClean="0">
                <a:sym typeface="Wingdings" pitchFamily="2" charset="2"/>
              </a:rPr>
              <a:t> ενδιαφέροντος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Καταβύθιση πετρωμάτων σε βάθη </a:t>
            </a:r>
            <a:r>
              <a:rPr lang="en-US" sz="2400" dirty="0" smtClean="0">
                <a:sym typeface="Wingdings" pitchFamily="2" charset="2"/>
              </a:rPr>
              <a:t>&gt;100 km</a:t>
            </a:r>
            <a:r>
              <a:rPr lang="el-GR" sz="2400" dirty="0" smtClean="0">
                <a:sym typeface="Wingdings" pitchFamily="2" charset="2"/>
              </a:rPr>
              <a:t> εντός του πυκνότερου ανώτερου μανδύα και επακόλουθη ανάδυση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Προκλητικό έναντι των συμβατικών τεκτονικών θεωριών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Π.χ. η </a:t>
            </a:r>
            <a:r>
              <a:rPr lang="en-US" sz="2400" dirty="0" err="1" smtClean="0">
                <a:sym typeface="Wingdings" pitchFamily="2" charset="2"/>
              </a:rPr>
              <a:t>Moho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κάτω από τα Ιμαλάια ~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80</a:t>
            </a:r>
            <a:r>
              <a:rPr lang="en-US" sz="2400" dirty="0" smtClean="0">
                <a:sym typeface="Wingdings" pitchFamily="2" charset="2"/>
              </a:rPr>
              <a:t> km</a:t>
            </a:r>
          </a:p>
          <a:p>
            <a:pPr marL="809625" lvl="1" indent="-352425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Διαφορετική η διεργασία της σύγκρουσης παλαιότερα;</a:t>
            </a:r>
          </a:p>
          <a:p>
            <a:pPr marL="809625" lvl="1" indent="-352425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ή κάποιος λανθασμένος υπολογισμός των γεωφυσικών μοντέλων/μεθόδων;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err="1" smtClean="0">
                <a:sym typeface="Arial" pitchFamily="34" charset="0"/>
              </a:rPr>
              <a:t>Υπερ</a:t>
            </a:r>
            <a:r>
              <a:rPr lang="el-GR" sz="3600" dirty="0" smtClean="0">
                <a:sym typeface="Arial" pitchFamily="34" charset="0"/>
              </a:rPr>
              <a:t>-υψηλής πίεσης μεταμόρφωση (UHP)</a:t>
            </a:r>
            <a: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sz="3600" dirty="0" smtClean="0">
                <a:latin typeface="+mn-lt"/>
              </a:rPr>
              <a:t/>
            </a:r>
            <a:br>
              <a:rPr lang="el-GR" sz="3600" dirty="0" smtClean="0">
                <a:latin typeface="+mn-lt"/>
              </a:rPr>
            </a:br>
            <a: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el-GR" sz="3600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l-GR" sz="4000" dirty="0" smtClean="0">
                <a:latin typeface="+mn-lt"/>
                <a:cs typeface="Arial" pitchFamily="34" charset="0"/>
                <a:sym typeface="Arial" pitchFamily="34" charset="0"/>
              </a:rPr>
              <a:t>ΣΕΙΡΑ ΦΑΣΕΩΝ ΥΨΗΛΩΝ ΠΙΕΣΕΩΝ</a:t>
            </a:r>
            <a:r>
              <a:rPr lang="el-G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l-G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l-GR" sz="4000" dirty="0" smtClean="0"/>
              <a:t> </a:t>
            </a:r>
            <a:endParaRPr lang="el-GR" sz="4000" i="1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Πως είναι δυνατόν οποιαδήποτε τεκτονική διεργασία να οδήγησε σχετικά μεγάλης άνωσης πετρώματα εντός του πυκνότερου ανώτερου μανδύα;</a:t>
            </a:r>
          </a:p>
          <a:p>
            <a:pPr marL="273050" indent="-27305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Πως μπορούν να αναδύονται από τόσο μεγάλα βάθη τα πετρώματα αυτά;</a:t>
            </a:r>
          </a:p>
          <a:p>
            <a:pPr marL="273050" indent="-27305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Τι μας δείχνουν τα πετρώματα αυτά (</a:t>
            </a:r>
            <a:r>
              <a:rPr lang="en-US" sz="2400" dirty="0" smtClean="0">
                <a:sym typeface="Wingdings" pitchFamily="2" charset="2"/>
              </a:rPr>
              <a:t>UHP)</a:t>
            </a:r>
            <a:r>
              <a:rPr lang="el-GR" sz="2400" dirty="0" smtClean="0">
                <a:sym typeface="Wingdings" pitchFamily="2" charset="2"/>
              </a:rPr>
              <a:t> για τις θεωρίες ανάπτυξης των </a:t>
            </a:r>
            <a:r>
              <a:rPr lang="el-GR" sz="2400" dirty="0" err="1" smtClean="0">
                <a:sym typeface="Wingdings" pitchFamily="2" charset="2"/>
              </a:rPr>
              <a:t>λιθοσφαιρικών</a:t>
            </a:r>
            <a:r>
              <a:rPr lang="el-GR" sz="2400" dirty="0" smtClean="0">
                <a:sym typeface="Wingdings" pitchFamily="2" charset="2"/>
              </a:rPr>
              <a:t> πλακών;</a:t>
            </a:r>
          </a:p>
          <a:p>
            <a:pPr marL="273050" indent="-27305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Ένα από τα πιο …καυτά πεδία μελέτης της σύγχρονης γεωλογίας</a:t>
            </a:r>
          </a:p>
          <a:p>
            <a:pPr>
              <a:buClr>
                <a:schemeClr val="tx1"/>
              </a:buClr>
              <a:buNone/>
            </a:pPr>
            <a:endParaRPr lang="el-GR" sz="24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 smtClean="0">
                <a:sym typeface="Arial" pitchFamily="34" charset="0"/>
              </a:rPr>
              <a:t>Ερωτήματα που προκύπτουν (1982 - ….)</a:t>
            </a:r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Σε τεκτονικά τοποθετημένους φακούς και λεπτές στρώσεις, </a:t>
            </a:r>
            <a:r>
              <a:rPr lang="el-GR" sz="2400" dirty="0" err="1" smtClean="0">
                <a:sym typeface="Wingdings" pitchFamily="2" charset="2"/>
              </a:rPr>
              <a:t>παρεμβαλόμενα</a:t>
            </a:r>
            <a:r>
              <a:rPr lang="el-GR" sz="2400" dirty="0" smtClean="0">
                <a:sym typeface="Wingdings" pitchFamily="2" charset="2"/>
              </a:rPr>
              <a:t> σε χαμηλότερης </a:t>
            </a:r>
            <a:r>
              <a:rPr lang="en-US" sz="2400" dirty="0" smtClean="0">
                <a:sym typeface="Wingdings" pitchFamily="2" charset="2"/>
              </a:rPr>
              <a:t>P </a:t>
            </a:r>
            <a:r>
              <a:rPr lang="el-GR" sz="2400" dirty="0" smtClean="0">
                <a:sym typeface="Wingdings" pitchFamily="2" charset="2"/>
              </a:rPr>
              <a:t>πετρώματα (</a:t>
            </a:r>
            <a:r>
              <a:rPr lang="el-GR" sz="2400" dirty="0" err="1" smtClean="0">
                <a:sym typeface="Wingdings" pitchFamily="2" charset="2"/>
              </a:rPr>
              <a:t>πρασινοσχιστολιθικής</a:t>
            </a:r>
            <a:r>
              <a:rPr lang="el-GR" sz="2400" dirty="0" smtClean="0">
                <a:sym typeface="Wingdings" pitchFamily="2" charset="2"/>
              </a:rPr>
              <a:t> και </a:t>
            </a:r>
            <a:r>
              <a:rPr lang="el-GR" sz="2400" dirty="0" err="1" smtClean="0">
                <a:sym typeface="Wingdings" pitchFamily="2" charset="2"/>
              </a:rPr>
              <a:t>αμφιβολιτικής</a:t>
            </a:r>
            <a:r>
              <a:rPr lang="el-GR" sz="2400" dirty="0" smtClean="0">
                <a:sym typeface="Wingdings" pitchFamily="2" charset="2"/>
              </a:rPr>
              <a:t> φάσης)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Δεν είναι πάντα δυνατή η ανασύνθεση της ιστορίας </a:t>
            </a:r>
            <a:r>
              <a:rPr lang="en-US" sz="2400" dirty="0" smtClean="0">
                <a:sym typeface="Wingdings" pitchFamily="2" charset="2"/>
              </a:rPr>
              <a:t>P/T</a:t>
            </a:r>
            <a:endParaRPr lang="el-GR" sz="2400" dirty="0" smtClean="0">
              <a:sym typeface="Wingdings" pitchFamily="2" charset="2"/>
            </a:endParaRP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Πιθανότερο →  σαν εγκλείσματα σε «ανθεκτικά» ορυκτά που δεν αντέδρασαν και λειτούργησαν ως ασπίδα προστασίας με τη μορφή «κυψέλης πίεσης» (</a:t>
            </a:r>
            <a:r>
              <a:rPr lang="en-US" sz="2400" dirty="0" smtClean="0">
                <a:sym typeface="Wingdings" pitchFamily="2" charset="2"/>
              </a:rPr>
              <a:t>pressure cell)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Πολύμορφα του άνθρακα και του πυριτίου</a:t>
            </a:r>
            <a:endParaRPr lang="el-GR" sz="24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 err="1" smtClean="0">
                <a:sym typeface="Arial" pitchFamily="34" charset="0"/>
              </a:rPr>
              <a:t>Υπερ</a:t>
            </a:r>
            <a:r>
              <a:rPr lang="el-GR" sz="4000" dirty="0" smtClean="0">
                <a:sym typeface="Arial" pitchFamily="34" charset="0"/>
              </a:rPr>
              <a:t>-υψηλής πίεσης μεταμόρφωση (UHP</a:t>
            </a:r>
            <a:r>
              <a:rPr lang="el-GR" sz="3600" dirty="0" smtClean="0">
                <a:sym typeface="Arial" pitchFamily="34" charset="0"/>
              </a:rPr>
              <a:t>)</a:t>
            </a:r>
            <a: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endParaRPr lang="el-GR" sz="36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 smtClean="0">
                <a:sym typeface="Arial" pitchFamily="34" charset="0"/>
              </a:rPr>
              <a:t> </a:t>
            </a:r>
            <a:r>
              <a:rPr lang="el-GR" sz="4000" dirty="0" err="1" smtClean="0">
                <a:sym typeface="Arial" pitchFamily="34" charset="0"/>
              </a:rPr>
              <a:t>Υπερ</a:t>
            </a:r>
            <a:r>
              <a:rPr lang="el-GR" sz="4000" dirty="0" smtClean="0">
                <a:sym typeface="Arial" pitchFamily="34" charset="0"/>
              </a:rPr>
              <a:t>-υψηλής πίεσης μεταμόρφωση (UHP</a:t>
            </a:r>
            <a:r>
              <a:rPr lang="en-US" sz="4000" dirty="0" smtClean="0">
                <a:sym typeface="Arial" pitchFamily="34" charset="0"/>
              </a:rPr>
              <a:t>)</a:t>
            </a:r>
            <a:r>
              <a:rPr lang="el-GR" sz="4000" dirty="0" smtClean="0">
                <a:sym typeface="Arial" pitchFamily="34" charset="0"/>
              </a:rPr>
              <a:t> </a:t>
            </a: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Απαιτείται πολύ γρήγορη ανάδυση (μερικών </a:t>
            </a:r>
            <a:r>
              <a:rPr lang="en-US" sz="2400" dirty="0" smtClean="0">
                <a:sym typeface="Wingdings" pitchFamily="2" charset="2"/>
              </a:rPr>
              <a:t>cm / </a:t>
            </a:r>
            <a:r>
              <a:rPr lang="el-GR" sz="2400" dirty="0" smtClean="0">
                <a:sym typeface="Wingdings" pitchFamily="2" charset="2"/>
              </a:rPr>
              <a:t>έτος!)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Πιθανότερο σενάριο (</a:t>
            </a:r>
            <a:r>
              <a:rPr lang="en-US" sz="2400" dirty="0" smtClean="0">
                <a:sym typeface="Wingdings" pitchFamily="2" charset="2"/>
              </a:rPr>
              <a:t>O’Brien et al., 2001):</a:t>
            </a:r>
          </a:p>
          <a:p>
            <a:pPr marL="804863" lvl="1" indent="-347663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Κατάδυση </a:t>
            </a:r>
            <a:r>
              <a:rPr lang="el-GR" sz="2400" dirty="0" err="1" smtClean="0">
                <a:sym typeface="Wingdings" pitchFamily="2" charset="2"/>
              </a:rPr>
              <a:t>ωκεάνειας</a:t>
            </a:r>
            <a:r>
              <a:rPr lang="el-GR" sz="2400" dirty="0" smtClean="0">
                <a:sym typeface="Wingdings" pitchFamily="2" charset="2"/>
              </a:rPr>
              <a:t> πλάκας που συμπαρασύρει ηπειρωτικό φλοιό</a:t>
            </a:r>
          </a:p>
          <a:p>
            <a:pPr marL="804863" lvl="1" indent="-347663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Θραύση του τμήματος του </a:t>
            </a:r>
            <a:r>
              <a:rPr lang="el-GR" sz="2400" dirty="0" err="1" smtClean="0">
                <a:sym typeface="Wingdings" pitchFamily="2" charset="2"/>
              </a:rPr>
              <a:t>ωκεάνειου</a:t>
            </a:r>
            <a:r>
              <a:rPr lang="el-GR" sz="2400" dirty="0" smtClean="0">
                <a:sym typeface="Wingdings" pitchFamily="2" charset="2"/>
              </a:rPr>
              <a:t> φλοιού</a:t>
            </a:r>
          </a:p>
          <a:p>
            <a:pPr marL="804863" lvl="1" indent="-347663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Το ηπειρωτικό </a:t>
            </a:r>
            <a:r>
              <a:rPr lang="el-GR" sz="2400" dirty="0" err="1" smtClean="0">
                <a:sym typeface="Wingdings" pitchFamily="2" charset="2"/>
              </a:rPr>
              <a:t>τέμαχος</a:t>
            </a:r>
            <a:r>
              <a:rPr lang="el-GR" sz="2400" dirty="0" smtClean="0">
                <a:sym typeface="Wingdings" pitchFamily="2" charset="2"/>
              </a:rPr>
              <a:t> που ακολουθούσε αναγκάζεται να αναδυθεί με πολύ μεγάλη ταχύτητα</a:t>
            </a:r>
          </a:p>
          <a:p>
            <a:pPr>
              <a:buClr>
                <a:schemeClr val="tx1"/>
              </a:buCl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err="1" smtClean="0">
                <a:sym typeface="Arial" pitchFamily="34" charset="0"/>
              </a:rPr>
              <a:t>Υπερ</a:t>
            </a:r>
            <a:r>
              <a:rPr lang="el-GR" sz="3600" dirty="0" smtClean="0">
                <a:sym typeface="Arial" pitchFamily="34" charset="0"/>
              </a:rPr>
              <a:t>-υψηλής πίεσης μεταμόρφωση (UHP)</a:t>
            </a:r>
            <a: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kern="0" dirty="0" smtClean="0"/>
              <a:t/>
            </a:r>
            <a:br>
              <a:rPr lang="el-GR" sz="3600" kern="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smtClean="0">
                <a:sym typeface="Wingdings" pitchFamily="2" charset="2"/>
              </a:rPr>
              <a:t>Απλοποιημένοι υπολογισμοί → 1.680.000 </a:t>
            </a:r>
            <a:r>
              <a:rPr lang="en-US" dirty="0" smtClean="0">
                <a:sym typeface="Wingdings" pitchFamily="2" charset="2"/>
              </a:rPr>
              <a:t>km3 UHPM </a:t>
            </a:r>
            <a:r>
              <a:rPr lang="el-GR" dirty="0" smtClean="0">
                <a:sym typeface="Wingdings" pitchFamily="2" charset="2"/>
              </a:rPr>
              <a:t>πετρωμάτων έχουν επιστρέψει από βάθη γύρω στα 100-250  </a:t>
            </a:r>
            <a:r>
              <a:rPr lang="en-US" dirty="0" smtClean="0">
                <a:sym typeface="Wingdings" pitchFamily="2" charset="2"/>
              </a:rPr>
              <a:t>km</a:t>
            </a:r>
            <a:r>
              <a:rPr lang="el-GR" dirty="0" smtClean="0">
                <a:sym typeface="Wingdings" pitchFamily="2" charset="2"/>
              </a:rPr>
              <a:t> και τοποθετήθηκαν τεκτονικά μεταξύ  των ηπειρωτικών περιθωρίων της Β. και Ν. Κίνας. 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smtClean="0">
                <a:sym typeface="Wingdings" pitchFamily="2" charset="2"/>
              </a:rPr>
              <a:t>Δύσκολος ο προσδιορισμός του όγκου πετρωμάτων και σε άλλες περιοχές λόγω έλλειψης στοιχείων που αφορούν το πάχος τους (σημαντικά είναι και τα περιθώρια σφάλματος → ~ 50% !)</a:t>
            </a:r>
          </a:p>
          <a:p>
            <a:pPr marL="287338" indent="-287338">
              <a:spcBef>
                <a:spcPts val="600"/>
              </a:spcBef>
              <a:buClr>
                <a:srgbClr val="FF0000"/>
              </a:buClr>
              <a:buSzPct val="50000"/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err="1" smtClean="0">
                <a:sym typeface="Arial" pitchFamily="34" charset="0"/>
              </a:rPr>
              <a:t>Υπερ</a:t>
            </a:r>
            <a:r>
              <a:rPr lang="el-GR" sz="3600" dirty="0" smtClean="0">
                <a:sym typeface="Arial" pitchFamily="34" charset="0"/>
              </a:rPr>
              <a:t>-υψηλής πίεσης μεταμόρφωση (UHP)</a:t>
            </a:r>
            <a: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Σεισμικές τομογραφίες καταφέρνουν να απεικονίσουν για πρώτη φορά γιγάντια </a:t>
            </a:r>
            <a:r>
              <a:rPr lang="el-GR" sz="2400" dirty="0" err="1" smtClean="0">
                <a:sym typeface="Wingdings" pitchFamily="2" charset="2"/>
              </a:rPr>
              <a:t>καταβυζόμενα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err="1" smtClean="0">
                <a:sym typeface="Wingdings" pitchFamily="2" charset="2"/>
              </a:rPr>
              <a:t>φλοιικά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err="1" smtClean="0">
                <a:sym typeface="Wingdings" pitchFamily="2" charset="2"/>
              </a:rPr>
              <a:t>τεμάχη</a:t>
            </a:r>
            <a:r>
              <a:rPr lang="el-GR" sz="2400" dirty="0" smtClean="0">
                <a:sym typeface="Wingdings" pitchFamily="2" charset="2"/>
              </a:rPr>
              <a:t> που λιμνάζουν σε βάθη μιας ασυνέχειας που παρατηρείται στα 660 </a:t>
            </a:r>
            <a:r>
              <a:rPr lang="en-US" sz="2400" dirty="0" smtClean="0">
                <a:sym typeface="Wingdings" pitchFamily="2" charset="2"/>
              </a:rPr>
              <a:t>km (Van </a:t>
            </a:r>
            <a:r>
              <a:rPr lang="en-US" sz="2400" dirty="0" err="1" smtClean="0">
                <a:sym typeface="Wingdings" pitchFamily="2" charset="2"/>
              </a:rPr>
              <a:t>der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Hilst</a:t>
            </a:r>
            <a:r>
              <a:rPr lang="en-US" sz="2400" dirty="0" smtClean="0">
                <a:sym typeface="Wingdings" pitchFamily="2" charset="2"/>
              </a:rPr>
              <a:t> et al., </a:t>
            </a:r>
            <a:r>
              <a:rPr lang="el-GR" sz="24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997)</a:t>
            </a:r>
            <a:endParaRPr lang="el-GR" sz="2400" dirty="0" smtClean="0">
              <a:sym typeface="Wingdings" pitchFamily="2" charset="2"/>
            </a:endParaRP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400" dirty="0" smtClean="0">
                <a:sym typeface="Wingdings" pitchFamily="2" charset="2"/>
              </a:rPr>
              <a:t>Κάποια ίσως καταβυθίζονται ακόμη βαθύτερα μέσα στον κατώτερο μανδύα σε βάθη ~1500-2700 </a:t>
            </a:r>
            <a:r>
              <a:rPr lang="en-US" sz="2400" dirty="0" smtClean="0">
                <a:sym typeface="Wingdings" pitchFamily="2" charset="2"/>
              </a:rPr>
              <a:t>km (Van </a:t>
            </a:r>
            <a:r>
              <a:rPr lang="en-US" sz="2400" dirty="0" err="1" smtClean="0">
                <a:sym typeface="Wingdings" pitchFamily="2" charset="2"/>
              </a:rPr>
              <a:t>der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Voo</a:t>
            </a:r>
            <a:r>
              <a:rPr lang="en-US" sz="2400" dirty="0" smtClean="0">
                <a:sym typeface="Wingdings" pitchFamily="2" charset="2"/>
              </a:rPr>
              <a:t> et al., 1999)!!!</a:t>
            </a:r>
            <a:r>
              <a:rPr lang="el-GR" sz="2400" dirty="0" smtClean="0">
                <a:sym typeface="Wingdings" pitchFamily="2" charset="2"/>
              </a:rPr>
              <a:t> </a:t>
            </a:r>
            <a:endParaRPr lang="en-US" sz="2400" dirty="0" smtClean="0">
              <a:sym typeface="Wingdings" pitchFamily="2" charset="2"/>
            </a:endParaRPr>
          </a:p>
          <a:p>
            <a:pPr>
              <a:buNone/>
            </a:pPr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dirty="0" smtClean="0">
                <a:sym typeface="Arial" pitchFamily="34" charset="0"/>
              </a:rPr>
              <a:t>Συντονιστείτε στο …κανάλι μας στο </a:t>
            </a:r>
            <a:r>
              <a:rPr lang="el-GR" sz="3600" dirty="0" err="1" smtClean="0">
                <a:sym typeface="Arial" pitchFamily="34" charset="0"/>
              </a:rPr>
              <a:t>YouTube</a:t>
            </a:r>
            <a:r>
              <a:rPr lang="el-GR" sz="3600" dirty="0" smtClean="0">
                <a:sym typeface="Arial" pitchFamily="34" charset="0"/>
              </a:rPr>
              <a:t>: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0152" r="15226"/>
          <a:stretch>
            <a:fillRect/>
          </a:stretch>
        </p:blipFill>
        <p:spPr bwMode="auto">
          <a:xfrm>
            <a:off x="1907704" y="1916832"/>
            <a:ext cx="5423244" cy="440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39752" y="119675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http://bit.ly/metpetro</a:t>
            </a:r>
            <a:endParaRPr lang="el-GR" sz="36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6337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>
                <a:sym typeface="Arial" pitchFamily="34" charset="0"/>
              </a:rPr>
              <a:t>Η Άσκηση Υπαίθρου – Ταΰγετος-Πάρνωνας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Rectangle 1"/>
          <p:cNvSpPr>
            <a:spLocks/>
          </p:cNvSpPr>
          <p:nvPr/>
        </p:nvSpPr>
        <p:spPr bwMode="auto">
          <a:xfrm>
            <a:off x="467544" y="1063049"/>
            <a:ext cx="8081962" cy="171787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marL="190500" indent="-190500" defTabSz="912813">
              <a:spcAft>
                <a:spcPts val="600"/>
              </a:spcAft>
              <a:buClr>
                <a:srgbClr val="800000"/>
              </a:buClr>
              <a:buSzPct val="110000"/>
              <a:buFont typeface="Arial" pitchFamily="34" charset="0"/>
              <a:buChar char="•"/>
            </a:pPr>
            <a:r>
              <a:rPr lang="el-GR" sz="2400" dirty="0" smtClean="0">
                <a:sym typeface="Wingdings" pitchFamily="2" charset="2"/>
              </a:rPr>
              <a:t>Λίγο μετά την εξεταστική του Σεπτεμβρίου 2015 (~ 10 Οκτωβρίου 2015)</a:t>
            </a:r>
          </a:p>
          <a:p>
            <a:pPr marL="190500" indent="-190500" defTabSz="912813">
              <a:spcAft>
                <a:spcPts val="600"/>
              </a:spcAft>
              <a:buClr>
                <a:srgbClr val="800000"/>
              </a:buClr>
              <a:buSzPct val="110000"/>
              <a:buFont typeface="Arial" pitchFamily="34" charset="0"/>
              <a:buChar char="•"/>
            </a:pPr>
            <a:r>
              <a:rPr lang="el-GR" sz="2400" dirty="0" smtClean="0">
                <a:sym typeface="Wingdings" pitchFamily="2" charset="2"/>
              </a:rPr>
              <a:t>Προτεραιότητα με βάση κριτήρια: ( </a:t>
            </a:r>
            <a:r>
              <a:rPr lang="el-GR" sz="2400" dirty="0" err="1" smtClean="0">
                <a:sym typeface="Wingdings" pitchFamily="2" charset="2"/>
              </a:rPr>
              <a:t>Γ’ετείς</a:t>
            </a:r>
            <a:r>
              <a:rPr lang="el-GR" sz="2400" dirty="0" smtClean="0">
                <a:sym typeface="Wingdings" pitchFamily="2" charset="2"/>
              </a:rPr>
              <a:t>  μάθημα  εργαστήριο  απουσίες  παράδοση ασκήσεων)</a:t>
            </a:r>
            <a:endParaRPr lang="el-GR" sz="2400" dirty="0">
              <a:sym typeface="Wingdings" pitchFamily="2" charset="2"/>
            </a:endParaRPr>
          </a:p>
        </p:txBody>
      </p:sp>
      <p:pic>
        <p:nvPicPr>
          <p:cNvPr id="9" name="Picture 2" descr="D:\PICTURES\EKDROMES TOMEA\Ekdromi_2007\Ekdromi2007-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3024336" cy="2268482"/>
          </a:xfrm>
          <a:prstGeom prst="rect">
            <a:avLst/>
          </a:prstGeom>
          <a:noFill/>
        </p:spPr>
      </p:pic>
      <p:pic>
        <p:nvPicPr>
          <p:cNvPr id="10" name="Picture 3" descr="D:\PICTURES\EKDROMES TOMEA\Ekdromi_2007\Ekdromi2007-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96952"/>
            <a:ext cx="2079641" cy="1559890"/>
          </a:xfrm>
          <a:prstGeom prst="rect">
            <a:avLst/>
          </a:prstGeom>
          <a:noFill/>
        </p:spPr>
      </p:pic>
      <p:pic>
        <p:nvPicPr>
          <p:cNvPr id="11" name="Picture 4" descr="D:\PICTURES\EKDROMES TOMEA\Ekdromi_2007\Ekdromi2007-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6799" y="3073721"/>
            <a:ext cx="2343058" cy="1757472"/>
          </a:xfrm>
          <a:prstGeom prst="rect">
            <a:avLst/>
          </a:prstGeom>
          <a:noFill/>
        </p:spPr>
      </p:pic>
      <p:pic>
        <p:nvPicPr>
          <p:cNvPr id="12" name="Picture 6" descr="D:\PICTURES\EKDROMES TOMEA\LAKONIA_2011\20111113\P1030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653136"/>
            <a:ext cx="2169479" cy="1627109"/>
          </a:xfrm>
          <a:prstGeom prst="rect">
            <a:avLst/>
          </a:prstGeom>
          <a:noFill/>
        </p:spPr>
      </p:pic>
      <p:pic>
        <p:nvPicPr>
          <p:cNvPr id="13" name="Picture 7" descr="D:\PICTURES\EKDROMES TOMEA\LAKONIA_2014\Vagia\Neapoli 2014\PA1005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5229200"/>
            <a:ext cx="1006628" cy="1342170"/>
          </a:xfrm>
          <a:prstGeom prst="rect">
            <a:avLst/>
          </a:prstGeom>
          <a:noFill/>
        </p:spPr>
      </p:pic>
      <p:pic>
        <p:nvPicPr>
          <p:cNvPr id="14" name="Picture 8" descr="D:\PICTURES\EKDROMES TOMEA\Ekdromi_2009\02-11-2009\DSC043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240741" y="5374235"/>
            <a:ext cx="1368153" cy="1026116"/>
          </a:xfrm>
          <a:prstGeom prst="rect">
            <a:avLst/>
          </a:prstGeom>
          <a:noFill/>
        </p:spPr>
      </p:pic>
      <p:pic>
        <p:nvPicPr>
          <p:cNvPr id="15" name="Picture 9" descr="D:\PICTURES\EKDROMES TOMEA\Ekdromi_2009\02-11-2009\DSC043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3546862" y="5424473"/>
            <a:ext cx="1529194" cy="1146896"/>
          </a:xfrm>
          <a:prstGeom prst="rect">
            <a:avLst/>
          </a:prstGeom>
          <a:noFill/>
        </p:spPr>
      </p:pic>
      <p:pic>
        <p:nvPicPr>
          <p:cNvPr id="16" name="Picture 10" descr="F:\DOCUMENTS\IN PROGRESS\Soura_Chalandritsa\proscope\Lakonia_204_Karanik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5157122"/>
            <a:ext cx="1582008" cy="105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6337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>
                <a:sym typeface="Arial" pitchFamily="34" charset="0"/>
              </a:rPr>
              <a:t>Η Άσκηση Υπαίθρου – Ταΰγετος-Πάρνωνας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2" descr="D:\PICTURES\EKDROMES TOMEA\Ekdromi_2010\DSCN6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68097" y="1772463"/>
            <a:ext cx="4607807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6337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>
                <a:sym typeface="Arial" pitchFamily="34" charset="0"/>
              </a:rPr>
              <a:t>Η Άσκηση Υπαίθρου – Ταΰγετος-Πάρνωνας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7" name="Picture 2" descr="D:\PICTURES\EKDROMES TOMEA\LAKONIA_2011\20111113\P103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32756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/>
              <a:t/>
            </a:r>
            <a:br>
              <a:rPr lang="el-GR" sz="3600" kern="0" dirty="0" smtClean="0"/>
            </a:br>
            <a:r>
              <a:rPr lang="el-GR" sz="3600" kern="0" dirty="0" smtClean="0"/>
              <a:t/>
            </a:r>
            <a:br>
              <a:rPr lang="el-GR" sz="3600" kern="0" dirty="0" smtClean="0"/>
            </a:br>
            <a:r>
              <a:rPr lang="el-GR" sz="3600" kern="0" dirty="0" smtClean="0"/>
              <a:t/>
            </a:r>
            <a:br>
              <a:rPr lang="el-GR" sz="3600" kern="0" dirty="0" smtClean="0"/>
            </a:br>
            <a:r>
              <a:rPr lang="el-GR" sz="3600" dirty="0" smtClean="0">
                <a:sym typeface="Arial" pitchFamily="34" charset="0"/>
              </a:rPr>
              <a:t>Παρουσία ανθρακικών ορυκτών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kern="0" dirty="0" smtClean="0"/>
              <a:t/>
            </a:r>
            <a:br>
              <a:rPr lang="en-US" sz="3600" kern="0" dirty="0" smtClean="0"/>
            </a:br>
            <a:r>
              <a:rPr lang="el-GR" sz="3600" kern="0" dirty="0" smtClean="0"/>
              <a:t/>
            </a:r>
            <a:br>
              <a:rPr lang="el-GR" sz="3600" kern="0" dirty="0" smtClean="0"/>
            </a:br>
            <a:endParaRPr lang="el-GR" sz="3600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@ 400 ο</a:t>
            </a:r>
            <a:r>
              <a:rPr lang="en-US" sz="2800" dirty="0" smtClean="0">
                <a:sym typeface="Wingdings" pitchFamily="2" charset="2"/>
              </a:rPr>
              <a:t>C 1.</a:t>
            </a:r>
            <a:r>
              <a:rPr lang="el-GR" sz="28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GPa</a:t>
            </a:r>
            <a:r>
              <a:rPr lang="el-GR" sz="2800" dirty="0" smtClean="0">
                <a:sym typeface="Wingdings" pitchFamily="2" charset="2"/>
              </a:rPr>
              <a:t>: 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Πολυμορφικός μετασχηματισμός</a:t>
            </a:r>
            <a:br>
              <a:rPr lang="el-GR" sz="2800" dirty="0" smtClean="0">
                <a:sym typeface="Wingdings" pitchFamily="2" charset="2"/>
              </a:rPr>
            </a:br>
            <a:r>
              <a:rPr lang="el-GR" sz="2800" dirty="0" smtClean="0">
                <a:sym typeface="Wingdings" pitchFamily="2" charset="2"/>
              </a:rPr>
              <a:t>τριγωνικού </a:t>
            </a:r>
            <a:r>
              <a:rPr lang="el-GR" sz="2800" dirty="0" smtClean="0">
                <a:solidFill>
                  <a:srgbClr val="002060"/>
                </a:solidFill>
                <a:sym typeface="Wingdings" pitchFamily="2" charset="2"/>
              </a:rPr>
              <a:t>ασβεστίτη</a:t>
            </a:r>
            <a:r>
              <a:rPr lang="el-GR" sz="2800" dirty="0" smtClean="0">
                <a:sym typeface="Wingdings" pitchFamily="2" charset="2"/>
              </a:rPr>
              <a:t>  σε </a:t>
            </a:r>
            <a:r>
              <a:rPr lang="el-GR" sz="2800" dirty="0" err="1" smtClean="0">
                <a:sym typeface="Wingdings" pitchFamily="2" charset="2"/>
              </a:rPr>
              <a:t>ορθορομβικό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l-GR" sz="2800" dirty="0" err="1" smtClean="0">
                <a:solidFill>
                  <a:srgbClr val="0070C0"/>
                </a:solidFill>
                <a:sym typeface="Wingdings" pitchFamily="2" charset="2"/>
              </a:rPr>
              <a:t>αραγωνίτη</a:t>
            </a:r>
            <a:endParaRPr lang="el-GR" sz="28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Ωστόσο μεταπίπτει και πάλι, εύκολα, σε ασβεστίτη κατά την </a:t>
            </a:r>
            <a:r>
              <a:rPr lang="el-GR" sz="2800" dirty="0" err="1" smtClean="0">
                <a:sym typeface="Wingdings" pitchFamily="2" charset="2"/>
              </a:rPr>
              <a:t>αποσυμπίεση</a:t>
            </a:r>
            <a:r>
              <a:rPr lang="el-GR" sz="2800" dirty="0" smtClean="0">
                <a:sym typeface="Wingdings" pitchFamily="2" charset="2"/>
              </a:rPr>
              <a:t> πετρωμάτων που περιέχουν ανθρακικά ορυκτά.</a:t>
            </a: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Διατηρείται όταν η επιστροφή στην επιφάνεια γίνει πολύ γρήγορα (άρα αν αποφευχθεί η θέρμανσή του)</a:t>
            </a: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Πως εξηγείται η παρουσία τους?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dirty="0" smtClean="0">
                <a:latin typeface="+mn-lt"/>
                <a:cs typeface="Arial" pitchFamily="34" charset="0"/>
                <a:sym typeface="Arial" pitchFamily="34" charset="0"/>
              </a:rPr>
              <a:t>ΜΕΤΑΜΟΡΦΩΣΗ ΚΑΙ ΤΕΚΤΟΝΙΚΗ ΤΩΝ ΛΙΘΟΣΦΑΙΡΙΚΩΝ ΠΛΑΚΩΝ</a:t>
            </a:r>
            <a:endParaRPr lang="el-GR" sz="4000" i="1" dirty="0" smtClean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Μεταμόρφωση και Τεκτονική των </a:t>
            </a:r>
            <a:r>
              <a:rPr lang="el-GR" dirty="0" err="1" smtClean="0"/>
              <a:t>Λιθοσφαιρικών</a:t>
            </a:r>
            <a:r>
              <a:rPr lang="el-GR" dirty="0" smtClean="0"/>
              <a:t> πλακών</a:t>
            </a:r>
            <a:endParaRPr lang="el-GR" kern="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defRPr/>
            </a:pPr>
            <a:r>
              <a:rPr lang="el-GR" dirty="0" smtClean="0"/>
              <a:t>Περιθώρια </a:t>
            </a:r>
            <a:r>
              <a:rPr lang="el-GR" dirty="0" err="1" smtClean="0"/>
              <a:t>λιθοσφαιρικών</a:t>
            </a:r>
            <a:r>
              <a:rPr lang="el-GR" dirty="0" smtClean="0"/>
              <a:t> πλακών: μεγαλύτερη ανάπτυξη των μεταμορφωμένων πετρωμάτων</a:t>
            </a:r>
          </a:p>
          <a:p>
            <a:pPr marL="514350" indent="-514350">
              <a:defRPr/>
            </a:pPr>
            <a:r>
              <a:rPr lang="el-GR" dirty="0" smtClean="0"/>
              <a:t>Οι </a:t>
            </a:r>
            <a:r>
              <a:rPr lang="el-GR" dirty="0" err="1" smtClean="0"/>
              <a:t>λιθοσφαιρικές</a:t>
            </a:r>
            <a:r>
              <a:rPr lang="el-GR" dirty="0" smtClean="0"/>
              <a:t> πλάκες βρίσκονται σε επαφή στις περιοχές:</a:t>
            </a:r>
          </a:p>
          <a:p>
            <a:pPr marL="971550" lvl="1" indent="-514350">
              <a:defRPr/>
            </a:pPr>
            <a:r>
              <a:rPr lang="el-GR" dirty="0" smtClean="0"/>
              <a:t>Περιοχές ρηγμάτων μετασχηματισμού</a:t>
            </a:r>
          </a:p>
          <a:p>
            <a:pPr marL="971550" lvl="1" indent="-514350">
              <a:defRPr/>
            </a:pPr>
            <a:r>
              <a:rPr lang="el-GR" dirty="0" smtClean="0"/>
              <a:t>Όρια σύγκλισης</a:t>
            </a:r>
          </a:p>
          <a:p>
            <a:pPr marL="971550" lvl="1" indent="-514350">
              <a:defRPr/>
            </a:pPr>
            <a:r>
              <a:rPr lang="el-GR" dirty="0" smtClean="0"/>
              <a:t>Όρια απόκλισης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Μεταμόρφωση και Τεκτονική των </a:t>
            </a:r>
            <a:r>
              <a:rPr lang="el-GR" dirty="0" err="1" smtClean="0"/>
              <a:t>Λιθοσφαιρικών</a:t>
            </a:r>
            <a:r>
              <a:rPr lang="el-GR" dirty="0" smtClean="0"/>
              <a:t> πλακών</a:t>
            </a:r>
            <a:r>
              <a:rPr lang="el-GR" kern="0" dirty="0" smtClean="0"/>
              <a:t/>
            </a:r>
            <a:br>
              <a:rPr lang="el-GR" kern="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Clr>
                <a:srgbClr val="00CC00"/>
              </a:buClr>
              <a:buSzPct val="50000"/>
              <a:buNone/>
              <a:defRPr/>
            </a:pPr>
            <a:r>
              <a:rPr lang="el-GR" kern="0" dirty="0" smtClean="0">
                <a:solidFill>
                  <a:schemeClr val="accent1"/>
                </a:solidFill>
              </a:rPr>
              <a:t>Περιοχές ρηγμάτων μετασχηματισμού: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kern="0" dirty="0" smtClean="0"/>
              <a:t>Η κίνηση κατά μήκος των ρηγμάτων είναι </a:t>
            </a:r>
            <a:r>
              <a:rPr lang="el-GR" kern="0" dirty="0" err="1" smtClean="0"/>
              <a:t>εφαπτομενική</a:t>
            </a:r>
            <a:r>
              <a:rPr lang="el-GR" kern="0" dirty="0" smtClean="0"/>
              <a:t> και δεν συνοδεύεται από μαγματική δραστηριότητα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kern="0" dirty="0" smtClean="0"/>
              <a:t>Μεταμορφωμένα πετρώματα χαρακτηρίζονται κυρίως από τον </a:t>
            </a:r>
            <a:r>
              <a:rPr lang="el-GR" kern="0" dirty="0" err="1" smtClean="0"/>
              <a:t>κατακλαστικό</a:t>
            </a:r>
            <a:r>
              <a:rPr lang="el-GR" kern="0" dirty="0" smtClean="0"/>
              <a:t> τους ιστό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kern="0" dirty="0" smtClean="0"/>
              <a:t>π.χ. ρήγμα </a:t>
            </a:r>
            <a:r>
              <a:rPr lang="en-US" kern="0" dirty="0" smtClean="0"/>
              <a:t>San Andreas, California</a:t>
            </a:r>
            <a:endParaRPr lang="el-GR" kern="0" dirty="0" smtClean="0"/>
          </a:p>
          <a:p>
            <a:pPr marL="355600" indent="-355600">
              <a:spcAft>
                <a:spcPts val="1800"/>
              </a:spcAft>
              <a:buNone/>
            </a:pPr>
            <a:endParaRPr lang="el-GR" dirty="0" smtClean="0">
              <a:sym typeface="Wingdings" pitchFamily="2" charset="2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Μεταμόρφωση και Τεκτονική των </a:t>
            </a:r>
            <a:r>
              <a:rPr lang="el-GR" dirty="0" err="1" smtClean="0"/>
              <a:t>Λιθοσφαιρικών</a:t>
            </a:r>
            <a:r>
              <a:rPr lang="el-GR" dirty="0" smtClean="0"/>
              <a:t> πλακών</a:t>
            </a:r>
            <a:endParaRPr lang="el-GR" dirty="0">
              <a:solidFill>
                <a:srgbClr val="5075BC"/>
              </a:solidFill>
              <a:latin typeface="+mn-lt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Clr>
                <a:srgbClr val="00CC00"/>
              </a:buClr>
              <a:buSzPct val="50000"/>
              <a:buNone/>
              <a:defRPr/>
            </a:pPr>
            <a:r>
              <a:rPr lang="el-GR" kern="0" dirty="0" smtClean="0">
                <a:solidFill>
                  <a:schemeClr val="accent1"/>
                </a:solidFill>
              </a:rPr>
              <a:t>Αποκλίνοντα περιθώρια: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kern="0" dirty="0" smtClean="0"/>
              <a:t>Ύπαρξη μεταμορφωμένων είχε γίνει αποδεκτή και πριν τη λήψη δειγμάτων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kern="0" dirty="0" smtClean="0"/>
              <a:t>Μετέπειτα δειγματοληψία την επιβεβαίωσε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kern="0" dirty="0" smtClean="0"/>
              <a:t>Μελέτες σε </a:t>
            </a:r>
            <a:r>
              <a:rPr lang="el-GR" kern="0" dirty="0" err="1" smtClean="0"/>
              <a:t>οφιολιθικά</a:t>
            </a:r>
            <a:r>
              <a:rPr lang="el-GR" kern="0" dirty="0" smtClean="0"/>
              <a:t> συμπλέγματα δείχνουν ότι αυτά θα πρέπει  να θεωρούνται σαν </a:t>
            </a:r>
            <a:r>
              <a:rPr lang="el-GR" kern="0" dirty="0" err="1" smtClean="0"/>
              <a:t>επωθημένα</a:t>
            </a:r>
            <a:r>
              <a:rPr lang="el-GR" kern="0" dirty="0" smtClean="0"/>
              <a:t> </a:t>
            </a:r>
            <a:r>
              <a:rPr lang="el-GR" kern="0" dirty="0" err="1" smtClean="0"/>
              <a:t>τεμάχη</a:t>
            </a:r>
            <a:r>
              <a:rPr lang="el-GR" kern="0" dirty="0" smtClean="0"/>
              <a:t> του </a:t>
            </a:r>
            <a:r>
              <a:rPr lang="el-GR" kern="0" dirty="0" err="1" smtClean="0"/>
              <a:t>ωκεάνειου</a:t>
            </a:r>
            <a:r>
              <a:rPr lang="el-GR" kern="0" dirty="0" smtClean="0"/>
              <a:t> φλοιού και του μανδύα</a:t>
            </a:r>
          </a:p>
          <a:p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 smtClean="0"/>
              <a:t>Μεταμόρφωση και Τεκτονική των </a:t>
            </a:r>
            <a:r>
              <a:rPr lang="el-GR" sz="4000" dirty="0" err="1" smtClean="0"/>
              <a:t>Λιθοσφαιρικών</a:t>
            </a:r>
            <a:r>
              <a:rPr lang="el-GR" sz="4000" dirty="0" smtClean="0"/>
              <a:t> πλακών</a:t>
            </a:r>
            <a:endParaRPr lang="el-GR" sz="6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3857620" y="46434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None/>
              <a:defRPr/>
            </a:pPr>
            <a:r>
              <a:rPr lang="el-GR" sz="3600" kern="0" dirty="0" smtClean="0">
                <a:solidFill>
                  <a:schemeClr val="accent1"/>
                </a:solidFill>
              </a:rPr>
              <a:t>Συγκλίνοντα περιθώρια: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sz="3600" kern="0" dirty="0" smtClean="0"/>
              <a:t>Κύρια πηγή πληροφοριών για τη σχέση μεταμόρφωσης – </a:t>
            </a:r>
            <a:r>
              <a:rPr lang="el-GR" sz="3600" kern="0" dirty="0" err="1" smtClean="0"/>
              <a:t>λιθοσφαιρικών</a:t>
            </a:r>
            <a:r>
              <a:rPr lang="el-GR" sz="3600" kern="0" dirty="0" smtClean="0"/>
              <a:t> πλακών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/>
            </a:pPr>
            <a:r>
              <a:rPr lang="el-GR" sz="3600" kern="0" dirty="0" smtClean="0"/>
              <a:t>Μεταμορφωμένα πετρώματα με μορφή πλατιών λωρίδων μήκους </a:t>
            </a:r>
            <a:r>
              <a:rPr lang="el-GR" sz="3600" kern="0" dirty="0" err="1" smtClean="0"/>
              <a:t>εκαντοντάδων</a:t>
            </a:r>
            <a:r>
              <a:rPr lang="el-GR" sz="3600" kern="0" dirty="0" smtClean="0"/>
              <a:t> χιλιομέτρων (π.χ. Ουράλια, Απαλάχια, Ευρώπη, Ειρηνικός)</a:t>
            </a:r>
          </a:p>
          <a:p>
            <a:pPr>
              <a:buClr>
                <a:schemeClr val="tx1"/>
              </a:buClr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52149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Μεταμόρφωση και Τεκτονική των </a:t>
            </a:r>
            <a:r>
              <a:rPr lang="el-GR" dirty="0" err="1" smtClean="0"/>
              <a:t>Λιθοσφαιρικών</a:t>
            </a:r>
            <a:r>
              <a:rPr lang="el-GR" dirty="0" smtClean="0"/>
              <a:t> πλακών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Clr>
                <a:srgbClr val="00CC00"/>
              </a:buClr>
              <a:buSzPct val="50000"/>
              <a:buNone/>
              <a:defRPr/>
            </a:pPr>
            <a:r>
              <a:rPr lang="el-GR" kern="0" dirty="0" smtClean="0">
                <a:solidFill>
                  <a:schemeClr val="accent1"/>
                </a:solidFill>
              </a:rPr>
              <a:t>Συγκλίνοντα περιθώρια: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50000"/>
              <a:buNone/>
              <a:defRPr/>
            </a:pPr>
            <a:r>
              <a:rPr lang="en-US" kern="0" dirty="0" err="1" smtClean="0"/>
              <a:t>Miyashiro</a:t>
            </a:r>
            <a:r>
              <a:rPr lang="en-US" kern="0" dirty="0" smtClean="0"/>
              <a:t> (1961)</a:t>
            </a:r>
            <a:r>
              <a:rPr lang="el-GR" kern="0" dirty="0" smtClean="0"/>
              <a:t>: δύο ιδέες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  <a:defRPr/>
            </a:pPr>
            <a:r>
              <a:rPr lang="el-GR" sz="3200" kern="0" dirty="0" smtClean="0"/>
              <a:t>Οι μεταμορφικές λωρίδες μπορούν να χαρακτηριστούν χαμηλής, μέτριας, υψηλής</a:t>
            </a:r>
            <a:r>
              <a:rPr lang="en-US" sz="3200" kern="0" dirty="0" smtClean="0"/>
              <a:t> </a:t>
            </a:r>
            <a:r>
              <a:rPr lang="el-GR" sz="3200" kern="0" dirty="0" smtClean="0"/>
              <a:t>πίεσης</a:t>
            </a:r>
            <a:r>
              <a:rPr lang="en-US" sz="3200" kern="0" dirty="0" smtClean="0"/>
              <a:t>. </a:t>
            </a:r>
            <a:endParaRPr lang="el-GR" sz="3200" kern="0" dirty="0" smtClean="0"/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  <a:defRPr/>
            </a:pPr>
            <a:r>
              <a:rPr lang="el-GR" sz="3200" kern="0" dirty="0" smtClean="0"/>
              <a:t>Έτσι προκύπτει και η έννοια της σειρά μεταμορφικής φάσης</a:t>
            </a:r>
            <a:endParaRPr lang="en-US" sz="3200" kern="0" dirty="0" smtClean="0"/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  <a:defRPr/>
            </a:pPr>
            <a:r>
              <a:rPr lang="el-GR" sz="3200" kern="0" dirty="0" smtClean="0"/>
              <a:t>Αναγνώριση ζευγών μεταμορφικών λωρίδων </a:t>
            </a:r>
          </a:p>
          <a:p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sz="4900" kern="0" dirty="0" smtClean="0">
                <a:solidFill>
                  <a:schemeClr val="accent1"/>
                </a:solidFill>
              </a:rPr>
              <a:t>Ζεύγη μεταμορφικών λωρίδων</a:t>
            </a:r>
            <a:r>
              <a:rPr lang="el-GR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500332" cy="4525963"/>
          </a:xfr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3600" kern="0" dirty="0" smtClean="0"/>
              <a:t>Αποτέλεσμα της διεργασίας της κατάδυσης σε συγκλίνοντα των </a:t>
            </a:r>
            <a:r>
              <a:rPr lang="el-GR" sz="3600" kern="0" dirty="0" err="1" smtClean="0"/>
              <a:t>λιθοσφαιρικών</a:t>
            </a:r>
            <a:r>
              <a:rPr lang="el-GR" sz="3600" kern="0" dirty="0" smtClean="0"/>
              <a:t> πλακών 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3600" kern="0" dirty="0" smtClean="0"/>
              <a:t>Προσδιορισμός κατανομής των μεταμορφικών φάσεων και των χαρακτηριστικών των δύο λωρίδων</a:t>
            </a:r>
          </a:p>
          <a:p>
            <a:pPr>
              <a:buNone/>
            </a:pPr>
            <a:endParaRPr lang="el-GR" sz="36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 dirty="0" smtClean="0"/>
              <a:t>Ζεύγη μεταμορφικών λωρίδων</a:t>
            </a:r>
            <a:endParaRPr lang="el-GR" dirty="0"/>
          </a:p>
        </p:txBody>
      </p:sp>
      <p:sp>
        <p:nvSpPr>
          <p:cNvPr id="14" name="1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sz="2800" kern="0" dirty="0" smtClean="0"/>
              <a:t>Λωρίδα υψηλής </a:t>
            </a:r>
            <a:r>
              <a:rPr lang="en-US" sz="2800" kern="0" dirty="0" smtClean="0"/>
              <a:t>P </a:t>
            </a:r>
            <a:r>
              <a:rPr lang="el-GR" sz="2800" kern="0" dirty="0" smtClean="0"/>
              <a:t>– χαμηλής Τ </a:t>
            </a:r>
            <a:r>
              <a:rPr lang="el-GR" sz="2800" kern="0" dirty="0" smtClean="0">
                <a:sym typeface="Wingdings" pitchFamily="2" charset="2"/>
              </a:rPr>
              <a:t>→ σημαντική ασυμμετρία : υψηλού βαθμού μεταμόρφωσης πετρώματα προς τη παλαιότερη περιοχή σύγκλισης, ασθενέστερου βαθμού πετρώματα προς την πλευρά του ωκεανού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sz="2800" kern="0" dirty="0" smtClean="0">
                <a:sym typeface="Wingdings" pitchFamily="2" charset="2"/>
              </a:rPr>
              <a:t>Δηλ. η σειρά φάσεων (</a:t>
            </a:r>
            <a:r>
              <a:rPr lang="en-US" sz="2800" kern="0" dirty="0" err="1" smtClean="0">
                <a:sym typeface="Wingdings" pitchFamily="2" charset="2"/>
              </a:rPr>
              <a:t>zeol→pump→grschist-blschist</a:t>
            </a:r>
            <a:r>
              <a:rPr lang="en-US" sz="2800" kern="0" dirty="0" smtClean="0">
                <a:sym typeface="Wingdings" pitchFamily="2" charset="2"/>
              </a:rPr>
              <a:t>→ </a:t>
            </a:r>
            <a:r>
              <a:rPr lang="en-US" sz="2800" kern="0" dirty="0" err="1" smtClean="0">
                <a:sym typeface="Wingdings" pitchFamily="2" charset="2"/>
              </a:rPr>
              <a:t>eclog-Epid.Am</a:t>
            </a:r>
            <a:r>
              <a:rPr lang="en-US" sz="2800" kern="0" dirty="0" smtClean="0">
                <a:sym typeface="Wingdings" pitchFamily="2" charset="2"/>
              </a:rPr>
              <a:t>) </a:t>
            </a:r>
            <a:r>
              <a:rPr lang="el-GR" sz="2800" kern="0" dirty="0" smtClean="0">
                <a:sym typeface="Wingdings" pitchFamily="2" charset="2"/>
              </a:rPr>
              <a:t>αντικατοπτρίζει την πολικότητα της κατάδυσης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sz="2800" kern="0" dirty="0" smtClean="0">
                <a:sym typeface="Wingdings" pitchFamily="2" charset="2"/>
              </a:rPr>
              <a:t>Λωρίδα χαμηλής </a:t>
            </a:r>
            <a:r>
              <a:rPr lang="en-US" sz="2800" kern="0" dirty="0" smtClean="0">
                <a:sym typeface="Wingdings" pitchFamily="2" charset="2"/>
              </a:rPr>
              <a:t>P – </a:t>
            </a:r>
            <a:r>
              <a:rPr lang="el-GR" sz="2800" kern="0" dirty="0" smtClean="0">
                <a:sym typeface="Wingdings" pitchFamily="2" charset="2"/>
              </a:rPr>
              <a:t>υψηλής Τ </a:t>
            </a:r>
            <a:r>
              <a:rPr lang="el-GR" sz="2800" kern="0" dirty="0" err="1" smtClean="0">
                <a:sym typeface="Wingdings" pitchFamily="2" charset="2"/>
              </a:rPr>
              <a:t>→καταλαμβάνει</a:t>
            </a:r>
            <a:r>
              <a:rPr lang="el-GR" sz="2800" kern="0" dirty="0" smtClean="0">
                <a:sym typeface="Wingdings" pitchFamily="2" charset="2"/>
              </a:rPr>
              <a:t> ευρύτερη περιοχή και εμφανίζει συμμετρία</a:t>
            </a:r>
            <a:endParaRPr lang="el-GR" kern="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kern="0" dirty="0" err="1" smtClean="0"/>
              <a:t>Οφιόλιθοι</a:t>
            </a:r>
            <a:r>
              <a:rPr lang="el-GR" kern="0" dirty="0" smtClean="0"/>
              <a:t>, βασικά και </a:t>
            </a:r>
            <a:r>
              <a:rPr lang="el-GR" kern="0" dirty="0" err="1" smtClean="0"/>
              <a:t>υπερβασικά</a:t>
            </a:r>
            <a:r>
              <a:rPr lang="el-GR" kern="0" dirty="0" smtClean="0"/>
              <a:t> πετρώματα μαζί με μεταμορφωμένα υψηλής </a:t>
            </a:r>
            <a:r>
              <a:rPr lang="en-US" kern="0" dirty="0" smtClean="0"/>
              <a:t>P </a:t>
            </a:r>
            <a:r>
              <a:rPr lang="el-GR" kern="0" dirty="0" smtClean="0"/>
              <a:t>– χαμηλής Τ, σε περιοχές που παλαιότερα αποτελούσαν </a:t>
            </a:r>
            <a:r>
              <a:rPr lang="el-GR" kern="0" dirty="0" err="1" smtClean="0"/>
              <a:t>ωκεάνεια</a:t>
            </a:r>
            <a:r>
              <a:rPr lang="el-GR" kern="0" dirty="0" smtClean="0"/>
              <a:t> τάφρο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kern="0" dirty="0" smtClean="0"/>
              <a:t>Οι μεταμορφικές λωρίδες χαμηλής </a:t>
            </a:r>
            <a:r>
              <a:rPr lang="en-US" kern="0" dirty="0" smtClean="0"/>
              <a:t>P</a:t>
            </a:r>
            <a:r>
              <a:rPr lang="el-GR" kern="0" dirty="0" smtClean="0"/>
              <a:t> – υψηλής Τ συνοδεύονται από άφθονες γρανιτικές διεισδύσεις.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1"/>
                </a:solidFill>
              </a:rPr>
              <a:t>Σχέσεις μαγματικών και μεταμορφωμένων</a:t>
            </a:r>
            <a:r>
              <a:rPr lang="el-GR" sz="36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sz="4900" dirty="0" smtClean="0"/>
              <a:t>Ζεύγη μεταμορφικών λωρίδων</a:t>
            </a:r>
            <a: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b="1" dirty="0" smtClean="0">
                <a:solidFill>
                  <a:srgbClr val="5075BC"/>
                </a:solidFill>
              </a:rPr>
              <a:t>Shikoku and Honshu </a:t>
            </a:r>
            <a:r>
              <a:rPr lang="el-GR" b="1" dirty="0" smtClean="0">
                <a:solidFill>
                  <a:srgbClr val="5075BC"/>
                </a:solidFill>
              </a:rPr>
              <a:t>στην  Ιαπωνία</a:t>
            </a:r>
            <a:r>
              <a:rPr lang="en-US" dirty="0" smtClean="0"/>
              <a:t>: </a:t>
            </a:r>
            <a:r>
              <a:rPr lang="el-GR" dirty="0" smtClean="0"/>
              <a:t>ένα ζεύγος παράλληλων μεταμορφικών λωρίδων εκτείνεται κατά μήκος ενός</a:t>
            </a:r>
            <a:r>
              <a:rPr lang="en-US" dirty="0" smtClean="0"/>
              <a:t> </a:t>
            </a:r>
            <a:r>
              <a:rPr lang="el-GR" dirty="0" smtClean="0"/>
              <a:t>ΒΑ</a:t>
            </a:r>
            <a:r>
              <a:rPr lang="en-US" dirty="0" smtClean="0"/>
              <a:t>-</a:t>
            </a:r>
            <a:r>
              <a:rPr lang="el-GR" dirty="0" smtClean="0"/>
              <a:t>ΝΔ άξονα παράλληλα προς την ενεργή ζώνη κατάδυσης.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 smtClean="0"/>
              <a:t>Παρόμοια ηλικία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b="1" dirty="0" smtClean="0">
                <a:solidFill>
                  <a:srgbClr val="5075BC"/>
                </a:solidFill>
              </a:rPr>
              <a:t>σύγχρονη ανάπτυξη</a:t>
            </a:r>
            <a:endParaRPr lang="en-US" b="1" dirty="0" smtClean="0">
              <a:solidFill>
                <a:srgbClr val="5075BC"/>
              </a:solidFill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 smtClean="0">
                <a:sym typeface="Arial" pitchFamily="34" charset="0"/>
              </a:rPr>
              <a:t>Παρουσία ανθρακικών ορυκτών</a:t>
            </a:r>
            <a:endParaRPr lang="el-GR" sz="5400" dirty="0"/>
          </a:p>
        </p:txBody>
      </p:sp>
      <p:sp>
        <p:nvSpPr>
          <p:cNvPr id="16" name="1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Η προέλευσή τους συνδέεται:</a:t>
            </a:r>
          </a:p>
          <a:p>
            <a:pPr marL="531813" lvl="1" indent="-354013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None/>
            </a:pPr>
            <a:r>
              <a:rPr lang="el-GR" dirty="0" smtClean="0">
                <a:sym typeface="Wingdings" pitchFamily="2" charset="2"/>
              </a:rPr>
              <a:t>α) ωκεάνια μεταμόρφωση των βασαλτών και την </a:t>
            </a:r>
            <a:r>
              <a:rPr lang="el-GR" dirty="0" err="1" smtClean="0">
                <a:sym typeface="Wingdings" pitchFamily="2" charset="2"/>
              </a:rPr>
              <a:t>μετασωμάτωσή</a:t>
            </a:r>
            <a:r>
              <a:rPr lang="el-GR" dirty="0" smtClean="0">
                <a:sym typeface="Wingdings" pitchFamily="2" charset="2"/>
              </a:rPr>
              <a:t> τους</a:t>
            </a:r>
          </a:p>
          <a:p>
            <a:pPr marL="627063" lvl="1" indent="-385763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None/>
            </a:pPr>
            <a:r>
              <a:rPr lang="el-GR" dirty="0" smtClean="0">
                <a:sym typeface="Wingdings" pitchFamily="2" charset="2"/>
              </a:rPr>
              <a:t>β) ανθρακικά ιζήματα που </a:t>
            </a:r>
            <a:r>
              <a:rPr lang="el-GR" dirty="0" err="1" smtClean="0">
                <a:sym typeface="Wingdings" pitchFamily="2" charset="2"/>
              </a:rPr>
              <a:t>συναποτέθηκαν</a:t>
            </a:r>
            <a:r>
              <a:rPr lang="el-GR" dirty="0" smtClean="0">
                <a:sym typeface="Wingdings" pitchFamily="2" charset="2"/>
              </a:rPr>
              <a:t> με την έκχυση </a:t>
            </a:r>
            <a:r>
              <a:rPr lang="el-GR" dirty="0" err="1" smtClean="0">
                <a:sym typeface="Wingdings" pitchFamily="2" charset="2"/>
              </a:rPr>
              <a:t>βασαλτικών</a:t>
            </a:r>
            <a:r>
              <a:rPr lang="el-GR" dirty="0" smtClean="0">
                <a:sym typeface="Wingdings" pitchFamily="2" charset="2"/>
              </a:rPr>
              <a:t> λαβών στον ωκεάνιο πυθμένα</a:t>
            </a:r>
          </a:p>
          <a:p>
            <a:pPr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800" dirty="0" smtClean="0"/>
              <a:t>Η ΒΔ</a:t>
            </a:r>
            <a:r>
              <a:rPr lang="en-US" sz="2800" dirty="0" smtClean="0"/>
              <a:t> </a:t>
            </a:r>
            <a:r>
              <a:rPr lang="el-GR" sz="2800" dirty="0" smtClean="0"/>
              <a:t>λωρίδα</a:t>
            </a:r>
            <a:r>
              <a:rPr lang="en-US" sz="2800" dirty="0" smtClean="0"/>
              <a:t> (</a:t>
            </a:r>
            <a:r>
              <a:rPr lang="en-US" sz="2800" b="1" dirty="0" smtClean="0"/>
              <a:t>“</a:t>
            </a:r>
            <a:r>
              <a:rPr lang="el-GR" sz="2800" b="1" dirty="0" smtClean="0"/>
              <a:t>εσώτερη</a:t>
            </a:r>
            <a:r>
              <a:rPr lang="en-US" sz="2800" b="1" dirty="0" smtClean="0"/>
              <a:t>” </a:t>
            </a:r>
            <a:r>
              <a:rPr lang="el-GR" sz="2800" b="1" dirty="0" smtClean="0"/>
              <a:t>λωρίδα</a:t>
            </a:r>
            <a:r>
              <a:rPr lang="en-US" sz="2800" dirty="0" smtClean="0"/>
              <a:t>, </a:t>
            </a:r>
            <a:r>
              <a:rPr lang="el-GR" sz="2800" dirty="0" smtClean="0"/>
              <a:t>η προς το εσωτερικό</a:t>
            </a:r>
            <a:r>
              <a:rPr lang="en-US" sz="2800" dirty="0" smtClean="0"/>
              <a:t>, </a:t>
            </a:r>
            <a:r>
              <a:rPr lang="el-GR" sz="2800" dirty="0" smtClean="0"/>
              <a:t>ή </a:t>
            </a:r>
            <a:r>
              <a:rPr lang="el-GR" sz="2800" dirty="0" err="1" smtClean="0"/>
              <a:t>μακρυά</a:t>
            </a:r>
            <a:r>
              <a:rPr lang="el-GR" sz="2800" dirty="0" smtClean="0"/>
              <a:t> από την τάφρο</a:t>
            </a:r>
            <a:r>
              <a:rPr lang="en-US" sz="2800" dirty="0" smtClean="0"/>
              <a:t>) </a:t>
            </a:r>
            <a:r>
              <a:rPr lang="el-GR" sz="2800" dirty="0" smtClean="0"/>
              <a:t> είναι η </a:t>
            </a:r>
            <a:r>
              <a:rPr lang="el-GR" sz="2800" dirty="0" smtClean="0">
                <a:solidFill>
                  <a:srgbClr val="5075BC"/>
                </a:solidFill>
              </a:rPr>
              <a:t>ζώνη </a:t>
            </a:r>
            <a:r>
              <a:rPr lang="en-US" sz="2800" b="1" dirty="0" err="1" smtClean="0">
                <a:solidFill>
                  <a:srgbClr val="5075BC"/>
                </a:solidFill>
              </a:rPr>
              <a:t>Ryoke</a:t>
            </a:r>
            <a:r>
              <a:rPr lang="en-US" sz="2800" dirty="0" smtClean="0">
                <a:solidFill>
                  <a:srgbClr val="5075BC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l-GR" sz="2800" dirty="0" smtClean="0"/>
              <a:t>η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5075BC"/>
                </a:solidFill>
              </a:rPr>
              <a:t>Abukuma</a:t>
            </a:r>
            <a:r>
              <a:rPr lang="en-US" sz="2800" dirty="0" smtClean="0"/>
              <a:t>)</a:t>
            </a:r>
          </a:p>
          <a:p>
            <a:pPr marL="628650" lvl="1" indent="-35560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l-GR" b="1" dirty="0" smtClean="0">
                <a:solidFill>
                  <a:srgbClr val="5075BC"/>
                </a:solidFill>
              </a:rPr>
              <a:t>Χαμηλής</a:t>
            </a:r>
            <a:r>
              <a:rPr lang="en-US" b="1" dirty="0" smtClean="0">
                <a:solidFill>
                  <a:srgbClr val="5075BC"/>
                </a:solidFill>
              </a:rPr>
              <a:t> P/T </a:t>
            </a:r>
            <a:r>
              <a:rPr lang="el-GR" b="1" dirty="0" smtClean="0"/>
              <a:t>τύπου-</a:t>
            </a:r>
            <a:r>
              <a:rPr lang="en-US" b="1" dirty="0" smtClean="0"/>
              <a:t>Buchan</a:t>
            </a:r>
            <a:r>
              <a:rPr lang="el-GR" b="1" dirty="0" smtClean="0"/>
              <a:t> </a:t>
            </a:r>
            <a:r>
              <a:rPr lang="el-GR" dirty="0" smtClean="0"/>
              <a:t>καθολική </a:t>
            </a:r>
            <a:r>
              <a:rPr lang="el-GR" dirty="0" err="1" smtClean="0"/>
              <a:t>ορογενετική</a:t>
            </a:r>
            <a:r>
              <a:rPr lang="el-GR" dirty="0" smtClean="0"/>
              <a:t> μεταμόρφωση</a:t>
            </a:r>
            <a:endParaRPr lang="en-US" dirty="0" smtClean="0"/>
          </a:p>
          <a:p>
            <a:pPr marL="628650" lvl="1" indent="-35560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l-GR" dirty="0" smtClean="0"/>
              <a:t>Κυριαρχούν </a:t>
            </a:r>
            <a:r>
              <a:rPr lang="el-GR" dirty="0" err="1" smtClean="0"/>
              <a:t>μεταπηλιτικά</a:t>
            </a:r>
            <a:r>
              <a:rPr lang="el-GR" dirty="0" smtClean="0"/>
              <a:t> πετρώματα και χαρτογραφήθηκαν ισόβαθμες </a:t>
            </a:r>
            <a:r>
              <a:rPr lang="el-GR" b="1" dirty="0" smtClean="0">
                <a:solidFill>
                  <a:srgbClr val="5075BC"/>
                </a:solidFill>
              </a:rPr>
              <a:t>ως τη ζώνη του </a:t>
            </a:r>
            <a:r>
              <a:rPr lang="el-GR" b="1" dirty="0" err="1" smtClean="0">
                <a:solidFill>
                  <a:srgbClr val="5075BC"/>
                </a:solidFill>
              </a:rPr>
              <a:t>σιλλιμανίτη</a:t>
            </a:r>
            <a:endParaRPr lang="en-US" b="1" dirty="0" smtClean="0">
              <a:solidFill>
                <a:srgbClr val="5075BC"/>
              </a:solidFill>
            </a:endParaRPr>
          </a:p>
          <a:p>
            <a:pPr marL="628650" lvl="1" indent="-35560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l-GR" dirty="0" smtClean="0"/>
              <a:t>Λωρίδα 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5075BC"/>
                </a:solidFill>
              </a:rPr>
              <a:t>υψηλών Τ – χαμηλών </a:t>
            </a:r>
            <a:r>
              <a:rPr lang="en-US" b="1" dirty="0" smtClean="0">
                <a:solidFill>
                  <a:srgbClr val="5075BC"/>
                </a:solidFill>
              </a:rPr>
              <a:t>P</a:t>
            </a:r>
            <a:r>
              <a:rPr lang="el-GR" dirty="0" smtClean="0"/>
              <a:t>, με συνήθη την παρουσία </a:t>
            </a:r>
            <a:r>
              <a:rPr lang="el-GR" b="1" dirty="0" smtClean="0">
                <a:solidFill>
                  <a:srgbClr val="5075BC"/>
                </a:solidFill>
              </a:rPr>
              <a:t>γρανιτικών </a:t>
            </a:r>
            <a:r>
              <a:rPr lang="el-GR" b="1" dirty="0" err="1" smtClean="0">
                <a:solidFill>
                  <a:srgbClr val="5075BC"/>
                </a:solidFill>
              </a:rPr>
              <a:t>πλουτωνιτών</a:t>
            </a:r>
            <a:endParaRPr lang="en-US" dirty="0" smtClean="0">
              <a:solidFill>
                <a:srgbClr val="5075BC"/>
              </a:solidFill>
            </a:endParaRPr>
          </a:p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/>
              <a:t>Ζώνη </a:t>
            </a:r>
            <a:r>
              <a:rPr lang="en-US" dirty="0" err="1" smtClean="0"/>
              <a:t>Ryoke</a:t>
            </a:r>
            <a:r>
              <a:rPr lang="en-US" dirty="0" smtClean="0"/>
              <a:t> (</a:t>
            </a:r>
            <a:r>
              <a:rPr lang="el-GR" dirty="0" smtClean="0"/>
              <a:t>ή </a:t>
            </a:r>
            <a:r>
              <a:rPr lang="en-US" dirty="0" err="1" smtClean="0"/>
              <a:t>Abukuma</a:t>
            </a:r>
            <a:r>
              <a:rPr lang="en-US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C00000"/>
                </a:solidFill>
              </a:rPr>
              <a:t/>
            </a:r>
            <a:br>
              <a:rPr lang="el-GR" dirty="0" smtClean="0">
                <a:solidFill>
                  <a:srgbClr val="C00000"/>
                </a:solidFill>
              </a:rPr>
            </a:br>
            <a:endParaRPr lang="el-GR" dirty="0"/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sz="4900" dirty="0" smtClean="0"/>
              <a:t>Ζώνη </a:t>
            </a:r>
            <a:r>
              <a:rPr lang="en-US" sz="4900" dirty="0" err="1" smtClean="0"/>
              <a:t>Sanbagawa</a:t>
            </a:r>
            <a: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None/>
              <a:defRPr/>
            </a:pPr>
            <a:r>
              <a:rPr lang="el-GR" u="sng" dirty="0" smtClean="0"/>
              <a:t>Εξώτερη λωρίδα </a:t>
            </a:r>
            <a:r>
              <a:rPr lang="el-GR" b="1" dirty="0" smtClean="0"/>
              <a:t>: </a:t>
            </a:r>
            <a:r>
              <a:rPr lang="el-GR" dirty="0" smtClean="0"/>
              <a:t>η λωρίδα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5075BC"/>
                </a:solidFill>
              </a:rPr>
              <a:t>Sanbagawa</a:t>
            </a:r>
            <a:r>
              <a:rPr lang="en-US" dirty="0" smtClean="0">
                <a:solidFill>
                  <a:srgbClr val="5075BC"/>
                </a:solidFill>
              </a:rPr>
              <a:t> Belt</a:t>
            </a:r>
          </a:p>
          <a:p>
            <a:pPr marL="628650" lvl="1" indent="-35560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Λωρίδα</a:t>
            </a:r>
            <a:r>
              <a:rPr lang="el-GR" b="1" dirty="0" smtClean="0">
                <a:solidFill>
                  <a:srgbClr val="00CC00"/>
                </a:solidFill>
              </a:rPr>
              <a:t> </a:t>
            </a:r>
            <a:r>
              <a:rPr lang="el-GR" b="1" dirty="0" smtClean="0">
                <a:solidFill>
                  <a:srgbClr val="5075BC"/>
                </a:solidFill>
              </a:rPr>
              <a:t>υψηλών P/χαμηλών Τ</a:t>
            </a:r>
          </a:p>
          <a:p>
            <a:pPr marL="628650" lvl="1" indent="-35560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b="1" dirty="0" smtClean="0">
                <a:solidFill>
                  <a:srgbClr val="00CC00"/>
                </a:solidFill>
              </a:rPr>
              <a:t> </a:t>
            </a:r>
            <a:r>
              <a:rPr lang="el-GR" dirty="0" smtClean="0"/>
              <a:t>στα </a:t>
            </a:r>
            <a:r>
              <a:rPr lang="el-GR" dirty="0" err="1" smtClean="0"/>
              <a:t>πηλιτικά</a:t>
            </a:r>
            <a:r>
              <a:rPr lang="el-GR" dirty="0" smtClean="0"/>
              <a:t> πετρώματα μόνο ως τη </a:t>
            </a:r>
            <a:r>
              <a:rPr lang="el-GR" b="1" dirty="0" smtClean="0">
                <a:solidFill>
                  <a:srgbClr val="5075BC"/>
                </a:solidFill>
              </a:rPr>
              <a:t>ζώνη του γρανάτη</a:t>
            </a:r>
          </a:p>
          <a:p>
            <a:pPr marL="628650" lvl="1" indent="-35560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b="1" dirty="0" smtClean="0">
                <a:solidFill>
                  <a:srgbClr val="00CC00"/>
                </a:solidFill>
              </a:rPr>
              <a:t> </a:t>
            </a:r>
            <a:r>
              <a:rPr lang="el-GR" dirty="0" smtClean="0"/>
              <a:t>Βασικά πετρώματα πιο συνήθη εδώ, με δημιουργία </a:t>
            </a:r>
            <a:r>
              <a:rPr lang="el-GR" b="1" dirty="0" err="1" smtClean="0">
                <a:solidFill>
                  <a:srgbClr val="0099FF"/>
                </a:solidFill>
              </a:rPr>
              <a:t>γλαυκοφανούς</a:t>
            </a:r>
            <a:r>
              <a:rPr lang="el-GR" b="1" dirty="0" smtClean="0">
                <a:solidFill>
                  <a:srgbClr val="0099FF"/>
                </a:solidFill>
              </a:rPr>
              <a:t> </a:t>
            </a:r>
          </a:p>
          <a:p>
            <a:pPr marL="628650" lvl="1" indent="-35560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b="1" dirty="0" smtClean="0">
                <a:solidFill>
                  <a:srgbClr val="00CC00"/>
                </a:solidFill>
              </a:rPr>
              <a:t> </a:t>
            </a:r>
            <a:r>
              <a:rPr lang="el-GR" b="1" dirty="0" smtClean="0">
                <a:solidFill>
                  <a:srgbClr val="5075BC"/>
                </a:solidFill>
              </a:rPr>
              <a:t>Συνήθως </a:t>
            </a:r>
            <a:r>
              <a:rPr lang="el-GR" b="1" dirty="0" err="1" smtClean="0">
                <a:solidFill>
                  <a:srgbClr val="5075BC"/>
                </a:solidFill>
              </a:rPr>
              <a:t>κυανοσχιστόλιθοι</a:t>
            </a:r>
            <a:endParaRPr lang="el-GR" b="1" dirty="0">
              <a:solidFill>
                <a:srgbClr val="5075BC"/>
              </a:solidFill>
              <a:sym typeface="Arial" pitchFamily="34" charset="0"/>
            </a:endParaRPr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Arial" pitchFamily="34" charset="0"/>
              </a:rPr>
              <a:t/>
            </a:r>
            <a:br>
              <a:rPr lang="en-US" dirty="0" smtClean="0">
                <a:sym typeface="Arial" pitchFamily="34" charset="0"/>
              </a:rPr>
            </a:br>
            <a:r>
              <a:rPr lang="el-GR" sz="4900" dirty="0" smtClean="0"/>
              <a:t>Ζεύγη μεταμορφικών λωρίδων</a:t>
            </a:r>
            <a:br>
              <a:rPr lang="el-GR" sz="4900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500332" cy="4741987"/>
          </a:xfrm>
        </p:spPr>
        <p:txBody>
          <a:bodyPr>
            <a:noAutofit/>
          </a:bodyPr>
          <a:lstStyle/>
          <a:p>
            <a:pPr marL="450850" indent="-45085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800" dirty="0" smtClean="0"/>
              <a:t>Οι δύο λωρίδες βρίσκονται σε συνεχή επαφή </a:t>
            </a:r>
            <a:r>
              <a:rPr lang="el-GR" sz="2800" dirty="0" err="1" smtClean="0"/>
              <a:t>καθόλη</a:t>
            </a:r>
            <a:r>
              <a:rPr lang="el-GR" sz="2800" dirty="0" smtClean="0"/>
              <a:t> την έκτασή τους, κατά μήκος μιας </a:t>
            </a:r>
            <a:r>
              <a:rPr lang="el-GR" sz="2800" b="1" dirty="0" smtClean="0"/>
              <a:t>κύριας ρηξιγενούς ζώνης</a:t>
            </a:r>
            <a:r>
              <a:rPr lang="en-US" sz="2800" b="1" dirty="0" smtClean="0"/>
              <a:t> </a:t>
            </a:r>
            <a:r>
              <a:rPr lang="en-US" sz="2800" dirty="0" smtClean="0"/>
              <a:t>(the Median Line)</a:t>
            </a:r>
          </a:p>
          <a:p>
            <a:pPr marL="450850" indent="-45085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800" b="1" dirty="0" smtClean="0">
                <a:solidFill>
                  <a:srgbClr val="00CC00"/>
                </a:solidFill>
              </a:rPr>
              <a:t> </a:t>
            </a:r>
            <a:r>
              <a:rPr lang="el-GR" sz="2800" dirty="0" smtClean="0"/>
              <a:t>Οι λιθολογίες των </a:t>
            </a:r>
            <a:r>
              <a:rPr lang="en-US" sz="2800" b="1" dirty="0" err="1" smtClean="0">
                <a:solidFill>
                  <a:srgbClr val="5075BC"/>
                </a:solidFill>
              </a:rPr>
              <a:t>Ryoke-Abukuma</a:t>
            </a:r>
            <a:r>
              <a:rPr lang="en-US" sz="28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/>
              <a:t>είναι παρόμοιες με ιζήματα που προέρχονται από ένα σχετικά </a:t>
            </a:r>
            <a:r>
              <a:rPr lang="el-GR" sz="2800" b="1" dirty="0" smtClean="0">
                <a:solidFill>
                  <a:srgbClr val="5075BC"/>
                </a:solidFill>
              </a:rPr>
              <a:t>ώριμο ηφαιστειακό τόξο</a:t>
            </a:r>
            <a:endParaRPr lang="el-GR" sz="2800" dirty="0" smtClean="0">
              <a:solidFill>
                <a:srgbClr val="5075BC"/>
              </a:solidFill>
            </a:endParaRPr>
          </a:p>
          <a:p>
            <a:pPr marL="450850" indent="-450850" eaLnBrk="0" hangingPunct="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800" b="1" dirty="0" smtClean="0">
                <a:solidFill>
                  <a:srgbClr val="00CC00"/>
                </a:solidFill>
              </a:rPr>
              <a:t> </a:t>
            </a:r>
            <a:r>
              <a:rPr lang="el-GR" sz="2800" dirty="0" smtClean="0"/>
              <a:t>Οι λιθολογίες της </a:t>
            </a:r>
            <a:r>
              <a:rPr lang="en-US" sz="2800" b="1" dirty="0" err="1" smtClean="0">
                <a:solidFill>
                  <a:srgbClr val="00B0F0"/>
                </a:solidFill>
              </a:rPr>
              <a:t>Sanbagawa</a:t>
            </a:r>
            <a:r>
              <a:rPr lang="en-US" sz="2800" dirty="0" smtClean="0"/>
              <a:t> </a:t>
            </a:r>
            <a:r>
              <a:rPr lang="el-GR" sz="2800" dirty="0" smtClean="0"/>
              <a:t>πιο κοντά σε συστάσεις που συναντώνται στο προς την πλευρά του ωκεανού </a:t>
            </a:r>
            <a:r>
              <a:rPr lang="el-GR" sz="2800" b="1" dirty="0" smtClean="0">
                <a:solidFill>
                  <a:srgbClr val="5075BC"/>
                </a:solidFill>
              </a:rPr>
              <a:t>πρίσμα προσαύξησης (</a:t>
            </a:r>
            <a:r>
              <a:rPr lang="en-US" sz="2800" b="1" dirty="0" err="1" smtClean="0">
                <a:solidFill>
                  <a:srgbClr val="5075BC"/>
                </a:solidFill>
              </a:rPr>
              <a:t>accretionary</a:t>
            </a:r>
            <a:r>
              <a:rPr lang="en-US" sz="2800" b="1" dirty="0" smtClean="0">
                <a:solidFill>
                  <a:srgbClr val="5075BC"/>
                </a:solidFill>
              </a:rPr>
              <a:t> wedge</a:t>
            </a:r>
            <a:r>
              <a:rPr lang="el-GR" sz="2800" b="1" dirty="0" smtClean="0">
                <a:solidFill>
                  <a:srgbClr val="5075BC"/>
                </a:solidFill>
              </a:rPr>
              <a:t>)</a:t>
            </a:r>
            <a:r>
              <a:rPr lang="el-GR" sz="2800" dirty="0" smtClean="0"/>
              <a:t>, όπου απομακρυσμένα ιζήματα εκ του τόξου και ηφαιστειακά υλικά αναμιγνύονται με τον </a:t>
            </a:r>
            <a:r>
              <a:rPr lang="el-GR" sz="2800" dirty="0" err="1" smtClean="0"/>
              <a:t>ωκεάνειο</a:t>
            </a:r>
            <a:r>
              <a:rPr lang="el-GR" sz="2800" dirty="0" smtClean="0"/>
              <a:t> φλοιό και με θαλάσσια ιζήματα</a:t>
            </a:r>
            <a:endParaRPr lang="el-GR" sz="28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kern="0" dirty="0" smtClean="0"/>
              <a:t>Ζεύγη μεταμορφικών λωρίδων:</a:t>
            </a:r>
            <a:endParaRPr lang="el-GR" kern="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sz="2800" kern="0" dirty="0" smtClean="0"/>
              <a:t>Δεν είναι χαρακτηριστικό μόνο των </a:t>
            </a:r>
            <a:r>
              <a:rPr lang="el-GR" sz="2800" kern="0" dirty="0" err="1" smtClean="0"/>
              <a:t>περι</a:t>
            </a:r>
            <a:r>
              <a:rPr lang="el-GR" sz="2800" kern="0" dirty="0" smtClean="0"/>
              <a:t>-Ειρηνικών περιοχών (π.χ. Σκωτικές </a:t>
            </a:r>
            <a:r>
              <a:rPr lang="el-GR" sz="2800" kern="0" dirty="0" err="1" smtClean="0"/>
              <a:t>Καληδονίδες</a:t>
            </a:r>
            <a:r>
              <a:rPr lang="el-GR" sz="2800" kern="0" dirty="0" smtClean="0"/>
              <a:t> </a:t>
            </a:r>
            <a:r>
              <a:rPr lang="el-GR" sz="2800" kern="0" dirty="0" smtClean="0">
                <a:sym typeface="Wingdings" pitchFamily="2" charset="2"/>
              </a:rPr>
              <a:t>→ ζεύγος με ατελή ανάπτυξη της μία ζώνης)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sz="2800" kern="0" dirty="0" smtClean="0">
                <a:sym typeface="Wingdings" pitchFamily="2" charset="2"/>
              </a:rPr>
              <a:t>Μικρή ταχύτητα κατάδυσης → μεταμόρφωση μετρίων </a:t>
            </a:r>
            <a:r>
              <a:rPr lang="en-US" sz="2800" kern="0" dirty="0" smtClean="0">
                <a:sym typeface="Wingdings" pitchFamily="2" charset="2"/>
              </a:rPr>
              <a:t>P (</a:t>
            </a:r>
            <a:r>
              <a:rPr lang="el-GR" sz="2800" kern="0" dirty="0" smtClean="0">
                <a:sym typeface="Wingdings" pitchFamily="2" charset="2"/>
              </a:rPr>
              <a:t>αντί υψηλών) → </a:t>
            </a:r>
            <a:r>
              <a:rPr lang="el-GR" sz="2800" kern="0" dirty="0" err="1" smtClean="0">
                <a:sym typeface="Wingdings" pitchFamily="2" charset="2"/>
              </a:rPr>
              <a:t>ομογενοποίηση</a:t>
            </a:r>
            <a:r>
              <a:rPr lang="el-GR" sz="2800" kern="0" dirty="0" smtClean="0">
                <a:sym typeface="Wingdings" pitchFamily="2" charset="2"/>
              </a:rPr>
              <a:t> χαρακτηριστικών των δύο λωρίδων ή απουσία της μίας εκ των δύο (ασθενής ανάπτυξη ή μη αποκάλυψή της ακόμη)</a:t>
            </a:r>
            <a:endParaRPr lang="en-US" sz="2800" kern="0" dirty="0" smtClean="0"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sz="2800" kern="0" dirty="0" smtClean="0"/>
              <a:t>Π.χ. οι λωρίδες της περιοχής του Ατλαντικού (</a:t>
            </a:r>
            <a:r>
              <a:rPr lang="el-GR" sz="2800" kern="0" dirty="0" err="1" smtClean="0"/>
              <a:t>Ερκύνιες</a:t>
            </a:r>
            <a:r>
              <a:rPr lang="el-GR" sz="2800" kern="0" dirty="0" smtClean="0"/>
              <a:t>: χαμηλής </a:t>
            </a:r>
            <a:r>
              <a:rPr lang="en-US" sz="2800" kern="0" dirty="0" smtClean="0"/>
              <a:t>P, </a:t>
            </a:r>
            <a:r>
              <a:rPr lang="el-GR" sz="2800" kern="0" dirty="0" smtClean="0"/>
              <a:t>Αλπικές: υψηλής </a:t>
            </a:r>
            <a:r>
              <a:rPr lang="en-US" sz="2800" kern="0" dirty="0" smtClean="0"/>
              <a:t>P)</a:t>
            </a:r>
            <a:endParaRPr lang="el-GR" sz="2800" kern="0" dirty="0" smtClean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ym typeface="Arial" pitchFamily="34" charset="0"/>
              </a:rPr>
              <a:t>Σχέση μεταμόρφωσης και ηλικίας της γης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de  </a:t>
            </a:r>
            <a:r>
              <a:rPr lang="en-US" dirty="0" err="1" smtClean="0"/>
              <a:t>Roever</a:t>
            </a:r>
            <a:r>
              <a:rPr lang="en-US" dirty="0" smtClean="0"/>
              <a:t> (1956): </a:t>
            </a:r>
            <a:r>
              <a:rPr lang="el-GR" dirty="0" err="1" smtClean="0"/>
              <a:t>γλαυκοφανιτικές</a:t>
            </a:r>
            <a:r>
              <a:rPr lang="el-GR" dirty="0" smtClean="0"/>
              <a:t> περιοχές </a:t>
            </a:r>
            <a:r>
              <a:rPr lang="el-GR" dirty="0" smtClean="0">
                <a:sym typeface="Wingdings" pitchFamily="2" charset="2"/>
              </a:rPr>
              <a:t>→ </a:t>
            </a:r>
            <a:r>
              <a:rPr lang="el-GR" dirty="0" err="1" smtClean="0">
                <a:sym typeface="Wingdings" pitchFamily="2" charset="2"/>
              </a:rPr>
              <a:t>Μετα</a:t>
            </a:r>
            <a:r>
              <a:rPr lang="el-GR" dirty="0" smtClean="0">
                <a:sym typeface="Wingdings" pitchFamily="2" charset="2"/>
              </a:rPr>
              <a:t>-</a:t>
            </a:r>
            <a:r>
              <a:rPr lang="el-GR" dirty="0" err="1" smtClean="0">
                <a:sym typeface="Wingdings" pitchFamily="2" charset="2"/>
              </a:rPr>
              <a:t>Παλαιοζωϊκή</a:t>
            </a:r>
            <a:r>
              <a:rPr lang="el-GR" dirty="0" smtClean="0">
                <a:sym typeface="Wingdings" pitchFamily="2" charset="2"/>
              </a:rPr>
              <a:t> μεταμορφική ηλικία</a:t>
            </a:r>
          </a:p>
          <a:p>
            <a:pPr marL="450850" indent="-4508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err="1" smtClean="0">
                <a:sym typeface="Wingdings" pitchFamily="2" charset="2"/>
              </a:rPr>
              <a:t>Κυανοσχιστόλιθοι</a:t>
            </a:r>
            <a:r>
              <a:rPr lang="el-GR" dirty="0" smtClean="0">
                <a:sym typeface="Wingdings" pitchFamily="2" charset="2"/>
              </a:rPr>
              <a:t> με αναμφίβολα </a:t>
            </a:r>
            <a:r>
              <a:rPr lang="el-GR" dirty="0" err="1" smtClean="0">
                <a:sym typeface="Wingdings" pitchFamily="2" charset="2"/>
              </a:rPr>
              <a:t>Προκάμβρια</a:t>
            </a:r>
            <a:r>
              <a:rPr lang="el-GR" dirty="0" smtClean="0">
                <a:sym typeface="Wingdings" pitchFamily="2" charset="2"/>
              </a:rPr>
              <a:t> ηλικία δεν είναι γνωστοί</a:t>
            </a:r>
          </a:p>
          <a:p>
            <a:pPr marL="450850" indent="-4508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Δύο οι πιθανές περιοχές: </a:t>
            </a:r>
            <a:r>
              <a:rPr lang="en-US" dirty="0" err="1" smtClean="0">
                <a:sym typeface="Wingdings" pitchFamily="2" charset="2"/>
              </a:rPr>
              <a:t>Anglesen</a:t>
            </a:r>
            <a:r>
              <a:rPr lang="en-US" dirty="0" smtClean="0">
                <a:sym typeface="Wingdings" pitchFamily="2" charset="2"/>
              </a:rPr>
              <a:t> (Wales) </a:t>
            </a:r>
            <a:r>
              <a:rPr lang="el-GR" dirty="0" smtClean="0">
                <a:sym typeface="Wingdings" pitchFamily="2" charset="2"/>
              </a:rPr>
              <a:t>και </a:t>
            </a:r>
            <a:r>
              <a:rPr lang="en-US" dirty="0" smtClean="0">
                <a:sym typeface="Wingdings" pitchFamily="2" charset="2"/>
              </a:rPr>
              <a:t>Seward Peninsula (Alaska).</a:t>
            </a:r>
          </a:p>
          <a:p>
            <a:pPr marL="450850" indent="-4508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Λείπουν όμως </a:t>
            </a:r>
            <a:r>
              <a:rPr lang="el-GR" dirty="0" err="1" smtClean="0">
                <a:sym typeface="Wingdings" pitchFamily="2" charset="2"/>
              </a:rPr>
              <a:t>ραδιοχρονολογικά</a:t>
            </a:r>
            <a:r>
              <a:rPr lang="el-GR" dirty="0" smtClean="0">
                <a:sym typeface="Wingdings" pitchFamily="2" charset="2"/>
              </a:rPr>
              <a:t> στοιχεία</a:t>
            </a:r>
          </a:p>
          <a:p>
            <a:pPr>
              <a:spcBef>
                <a:spcPts val="0"/>
              </a:spcBef>
            </a:pPr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ym typeface="Arial" pitchFamily="34" charset="0"/>
              </a:rPr>
              <a:t>Σχέση μεταμόρφωσης και ηλικίας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>
              <a:spcAft>
                <a:spcPts val="1200"/>
              </a:spcAft>
              <a:buClr>
                <a:schemeClr val="tx1"/>
              </a:buClr>
              <a:buNone/>
            </a:pPr>
            <a:r>
              <a:rPr lang="el-GR" b="1" dirty="0" smtClean="0"/>
              <a:t>Η πιο σημαντική παρατήρηση: </a:t>
            </a:r>
          </a:p>
          <a:p>
            <a:pPr marL="45085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dirty="0" smtClean="0"/>
              <a:t>ενώ οι ενδιάμεσες </a:t>
            </a:r>
            <a:r>
              <a:rPr lang="el-GR" dirty="0" err="1" smtClean="0"/>
              <a:t>παραγενέσεις</a:t>
            </a:r>
            <a:r>
              <a:rPr lang="el-GR" dirty="0" smtClean="0"/>
              <a:t> </a:t>
            </a:r>
            <a:r>
              <a:rPr lang="en-US" dirty="0" smtClean="0"/>
              <a:t>BL-GR,</a:t>
            </a:r>
            <a:r>
              <a:rPr lang="el-GR" dirty="0" smtClean="0"/>
              <a:t> όπως </a:t>
            </a:r>
            <a:r>
              <a:rPr lang="en-US" dirty="0" err="1" smtClean="0"/>
              <a:t>crossite</a:t>
            </a:r>
            <a:r>
              <a:rPr lang="en-US" dirty="0" smtClean="0"/>
              <a:t> ± Act + </a:t>
            </a:r>
            <a:r>
              <a:rPr lang="en-US" dirty="0" err="1" smtClean="0"/>
              <a:t>Ep</a:t>
            </a:r>
            <a:r>
              <a:rPr lang="en-US" dirty="0" smtClean="0"/>
              <a:t> + alb + </a:t>
            </a:r>
            <a:r>
              <a:rPr lang="en-US" dirty="0" err="1" smtClean="0"/>
              <a:t>chl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σε όλο το </a:t>
            </a:r>
            <a:r>
              <a:rPr lang="el-GR" dirty="0" err="1" smtClean="0">
                <a:sym typeface="Wingdings" pitchFamily="2" charset="2"/>
              </a:rPr>
              <a:t>Φανεροζωϊκό</a:t>
            </a:r>
            <a:endParaRPr lang="el-GR" dirty="0" smtClean="0">
              <a:sym typeface="Wingdings" pitchFamily="2" charset="2"/>
            </a:endParaRPr>
          </a:p>
          <a:p>
            <a:pPr marL="45085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ο </a:t>
            </a:r>
            <a:r>
              <a:rPr lang="el-GR" dirty="0" err="1" smtClean="0">
                <a:sym typeface="Wingdings" pitchFamily="2" charset="2"/>
              </a:rPr>
              <a:t>λωζονίτης</a:t>
            </a:r>
            <a:r>
              <a:rPr lang="el-GR" dirty="0" smtClean="0">
                <a:sym typeface="Wingdings" pitchFamily="2" charset="2"/>
              </a:rPr>
              <a:t> είναι σπάνιος σε πετρώματα που έχουν μεταμορφωθεί στο </a:t>
            </a:r>
            <a:r>
              <a:rPr lang="el-GR" dirty="0" err="1" smtClean="0">
                <a:sym typeface="Wingdings" pitchFamily="2" charset="2"/>
              </a:rPr>
              <a:t>Παλαιοζωϊκό</a:t>
            </a:r>
            <a:endParaRPr lang="el-GR" dirty="0" smtClean="0">
              <a:sym typeface="Wingdings" pitchFamily="2" charset="2"/>
            </a:endParaRPr>
          </a:p>
          <a:p>
            <a:pPr marL="45085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Ενώ ο </a:t>
            </a:r>
            <a:r>
              <a:rPr lang="el-GR" dirty="0" err="1" smtClean="0">
                <a:sym typeface="Wingdings" pitchFamily="2" charset="2"/>
              </a:rPr>
              <a:t>αραγωνίτης</a:t>
            </a:r>
            <a:r>
              <a:rPr lang="el-GR" dirty="0" smtClean="0">
                <a:sym typeface="Wingdings" pitchFamily="2" charset="2"/>
              </a:rPr>
              <a:t> και η </a:t>
            </a:r>
            <a:r>
              <a:rPr lang="el-GR" dirty="0" err="1" smtClean="0">
                <a:sym typeface="Wingdings" pitchFamily="2" charset="2"/>
              </a:rPr>
              <a:t>παραγένεση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Jd+Qz</a:t>
            </a:r>
            <a:r>
              <a:rPr lang="el-GR" dirty="0" smtClean="0">
                <a:sym typeface="Wingdings" pitchFamily="2" charset="2"/>
              </a:rPr>
              <a:t> περιορίζονται μόνο στο </a:t>
            </a:r>
            <a:r>
              <a:rPr lang="el-GR" dirty="0" err="1" smtClean="0">
                <a:sym typeface="Wingdings" pitchFamily="2" charset="2"/>
              </a:rPr>
              <a:t>Μεσοζωϊκό</a:t>
            </a:r>
            <a:endParaRPr lang="el-GR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l-GR" sz="2400" dirty="0" smtClean="0">
              <a:sym typeface="Wingdings" pitchFamily="2" charset="2"/>
            </a:endParaRPr>
          </a:p>
          <a:p>
            <a:pPr>
              <a:buNone/>
            </a:pPr>
            <a:endParaRPr lang="el-GR" sz="2400" b="1" i="1" dirty="0" smtClean="0">
              <a:sym typeface="Wingdings" pitchFamily="2" charset="2"/>
            </a:endParaRPr>
          </a:p>
          <a:p>
            <a:endParaRPr lang="el-GR" sz="36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356316" cy="4525963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800" dirty="0" smtClean="0"/>
              <a:t>Αν και είναι δύσκολο να μην αναγνωριστούν έστω και σε μια πρώτη αναγνωριστική γεωλογική έρευνα, </a:t>
            </a:r>
          </a:p>
          <a:p>
            <a:pPr marL="45085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Αυτό μπορεί να θεωρήσουμε ότι έχει συμβεί μόνο για τα </a:t>
            </a:r>
            <a:r>
              <a:rPr lang="el-GR" sz="2800" dirty="0" err="1" smtClean="0">
                <a:sym typeface="Wingdings" pitchFamily="2" charset="2"/>
              </a:rPr>
              <a:t>Προκάμβρια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Terrain </a:t>
            </a:r>
            <a:endParaRPr lang="el-GR" sz="2800" dirty="0" smtClean="0">
              <a:sym typeface="Wingdings" pitchFamily="2" charset="2"/>
            </a:endParaRPr>
          </a:p>
          <a:p>
            <a:pPr marL="45085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και δεν επιδρά στην σταδιακή αύξηση του περιορισμού των φάσεων υψηλών </a:t>
            </a:r>
            <a:r>
              <a:rPr lang="en-US" sz="2800" dirty="0" smtClean="0">
                <a:sym typeface="Wingdings" pitchFamily="2" charset="2"/>
              </a:rPr>
              <a:t>P </a:t>
            </a:r>
            <a:r>
              <a:rPr lang="el-GR" sz="2800" dirty="0" smtClean="0">
                <a:sym typeface="Wingdings" pitchFamily="2" charset="2"/>
              </a:rPr>
              <a:t>στα πιο σύγχρονα μεταμορφικά </a:t>
            </a:r>
            <a:r>
              <a:rPr lang="en-US" sz="2800" dirty="0" smtClean="0">
                <a:sym typeface="Wingdings" pitchFamily="2" charset="2"/>
              </a:rPr>
              <a:t>terrain</a:t>
            </a:r>
          </a:p>
          <a:p>
            <a:pPr marL="450850" indent="-4508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Η απουσία των σχετικών ορυκτών δεν μπορεί να αποδοθεί στο ότι τα πετρώματα υπέστησαν ανάδρομη μεταμόρφωση καθώς πλησίαζαν την επιφάνεια της γης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l-GR" sz="240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l-GR" sz="24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dirty="0" smtClean="0"/>
              <a:t>Ποια είναι η αιτία αυτής της ορυκτολογικής διαφοροποίησης με τον χρόνο 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kern="0" dirty="0" smtClean="0"/>
              <a:t/>
            </a:r>
            <a:br>
              <a:rPr lang="el-GR" kern="0" dirty="0" smtClean="0"/>
            </a:br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0850" indent="-450850">
              <a:spcAft>
                <a:spcPts val="1200"/>
              </a:spcAft>
            </a:pPr>
            <a:r>
              <a:rPr lang="el-GR" sz="3200" dirty="0" smtClean="0"/>
              <a:t>Ποια είναι η αιτία αυτής της ορυκτολογικής διαφοροποίησης με τον χρόνο ;</a:t>
            </a:r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>
              <a:spcAft>
                <a:spcPts val="600"/>
              </a:spcAft>
              <a:buClr>
                <a:schemeClr val="tx1"/>
              </a:buClr>
            </a:pPr>
            <a:r>
              <a:rPr lang="el-GR" sz="2800" dirty="0" smtClean="0"/>
              <a:t>Εφόσον οι </a:t>
            </a:r>
            <a:r>
              <a:rPr lang="el-GR" sz="2800" dirty="0" err="1" smtClean="0"/>
              <a:t>κυανοσχιστόλιθοι</a:t>
            </a:r>
            <a:r>
              <a:rPr lang="el-GR" sz="2800" dirty="0" smtClean="0"/>
              <a:t> σχηματίζονται σε περιοχές κατάδυσης η συνεχής </a:t>
            </a:r>
            <a:r>
              <a:rPr lang="el-GR" sz="2800" dirty="0" err="1" smtClean="0"/>
              <a:t>μετα</a:t>
            </a:r>
            <a:r>
              <a:rPr lang="el-GR" sz="2800" dirty="0" smtClean="0"/>
              <a:t>-μεταμορφική ροή θα προκαλούσε την μετατόπιση της ζώνης προς την περιοχή του ωκεανού</a:t>
            </a:r>
          </a:p>
          <a:p>
            <a:pPr marL="450850" indent="-450850">
              <a:spcAft>
                <a:spcPts val="6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Μετατροπή των προϋπαρχόντων </a:t>
            </a:r>
            <a:r>
              <a:rPr lang="en-US" sz="2800" dirty="0" smtClean="0">
                <a:sym typeface="Wingdings" pitchFamily="2" charset="2"/>
              </a:rPr>
              <a:t>BL-</a:t>
            </a:r>
            <a:r>
              <a:rPr lang="el-GR" sz="2800" dirty="0" smtClean="0">
                <a:sym typeface="Wingdings" pitchFamily="2" charset="2"/>
              </a:rPr>
              <a:t>ζωνών σε </a:t>
            </a:r>
            <a:r>
              <a:rPr lang="en-US" sz="2800" dirty="0" smtClean="0">
                <a:sym typeface="Wingdings" pitchFamily="2" charset="2"/>
              </a:rPr>
              <a:t>HT </a:t>
            </a:r>
            <a:r>
              <a:rPr lang="el-GR" sz="2800" dirty="0" smtClean="0">
                <a:sym typeface="Wingdings" pitchFamily="2" charset="2"/>
              </a:rPr>
              <a:t>πλουτώνιες και μεταμορφικές περιοχές;</a:t>
            </a:r>
          </a:p>
          <a:p>
            <a:pPr marL="450850" indent="-450850">
              <a:spcAft>
                <a:spcPts val="6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Ωστόσο ελαφρά μεταμορφωμένα πετρώματα (πχ. </a:t>
            </a:r>
            <a:r>
              <a:rPr lang="el-GR" sz="2800" dirty="0" err="1" smtClean="0">
                <a:sym typeface="Wingdings" pitchFamily="2" charset="2"/>
              </a:rPr>
              <a:t>πρασινίτες</a:t>
            </a:r>
            <a:r>
              <a:rPr lang="el-GR" sz="2800" dirty="0" smtClean="0">
                <a:sym typeface="Wingdings" pitchFamily="2" charset="2"/>
              </a:rPr>
              <a:t>) αφθονούν στις </a:t>
            </a:r>
            <a:r>
              <a:rPr lang="el-GR" sz="2800" dirty="0" err="1" smtClean="0">
                <a:sym typeface="Wingdings" pitchFamily="2" charset="2"/>
              </a:rPr>
              <a:t>Προκάμβριες</a:t>
            </a:r>
            <a:r>
              <a:rPr lang="el-GR" sz="2800" dirty="0" smtClean="0">
                <a:sym typeface="Wingdings" pitchFamily="2" charset="2"/>
              </a:rPr>
              <a:t> ασπίδες (ενώ οι </a:t>
            </a:r>
            <a:r>
              <a:rPr lang="el-GR" sz="2800" dirty="0" err="1" smtClean="0">
                <a:sym typeface="Wingdings" pitchFamily="2" charset="2"/>
              </a:rPr>
              <a:t>κυανοσχιστόλιθοι</a:t>
            </a:r>
            <a:r>
              <a:rPr lang="el-GR" sz="2800" dirty="0" smtClean="0">
                <a:sym typeface="Wingdings" pitchFamily="2" charset="2"/>
              </a:rPr>
              <a:t> λείπουν!)</a:t>
            </a:r>
          </a:p>
          <a:p>
            <a:pPr marL="190500" lvl="1" indent="-190500" defTabSz="912813">
              <a:spcBef>
                <a:spcPts val="1263"/>
              </a:spcBef>
              <a:spcAft>
                <a:spcPts val="600"/>
              </a:spcAft>
              <a:buClr>
                <a:srgbClr val="800000"/>
              </a:buClr>
              <a:buSzPct val="110000"/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190500" lvl="1" indent="-190500" defTabSz="912813">
              <a:spcBef>
                <a:spcPts val="1263"/>
              </a:spcBef>
              <a:spcAft>
                <a:spcPts val="600"/>
              </a:spcAft>
              <a:buClr>
                <a:srgbClr val="800000"/>
              </a:buClr>
              <a:buSzPct val="110000"/>
              <a:buNone/>
            </a:pPr>
            <a:endParaRPr lang="el-GR" sz="2000" dirty="0" smtClean="0">
              <a:sym typeface="Wingdings" pitchFamily="2" charset="2"/>
            </a:endParaRPr>
          </a:p>
          <a:p>
            <a:pPr marL="647700" lvl="1" indent="-190500" defTabSz="912813">
              <a:spcBef>
                <a:spcPts val="1263"/>
              </a:spcBef>
              <a:spcAft>
                <a:spcPts val="600"/>
              </a:spcAft>
              <a:buClr>
                <a:srgbClr val="800000"/>
              </a:buClr>
              <a:buSzPct val="110000"/>
              <a:buNone/>
            </a:pPr>
            <a:endParaRPr lang="el-GR" sz="2000" dirty="0" smtClean="0"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Εξαφάνιση τους λόγω διάβρωσης;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</a:pPr>
            <a:r>
              <a:rPr lang="el-GR" dirty="0" smtClean="0">
                <a:sym typeface="Wingdings" pitchFamily="2" charset="2"/>
              </a:rPr>
              <a:t>Σε πολλά από τα παλαιότερα </a:t>
            </a:r>
            <a:r>
              <a:rPr lang="en-US" dirty="0" smtClean="0">
                <a:sym typeface="Wingdings" pitchFamily="2" charset="2"/>
              </a:rPr>
              <a:t>terrain </a:t>
            </a:r>
            <a:r>
              <a:rPr lang="el-GR" dirty="0" smtClean="0">
                <a:sym typeface="Wingdings" pitchFamily="2" charset="2"/>
              </a:rPr>
              <a:t>έχουν βρεθεί όλες οι </a:t>
            </a:r>
            <a:r>
              <a:rPr lang="el-GR" dirty="0" err="1" smtClean="0">
                <a:sym typeface="Wingdings" pitchFamily="2" charset="2"/>
              </a:rPr>
              <a:t>στρωματογραφικές</a:t>
            </a:r>
            <a:r>
              <a:rPr lang="el-GR" dirty="0" smtClean="0">
                <a:sym typeface="Wingdings" pitchFamily="2" charset="2"/>
              </a:rPr>
              <a:t> σειρές τους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0850" indent="-450850">
              <a:spcAft>
                <a:spcPts val="1200"/>
              </a:spcAft>
            </a:pPr>
            <a:r>
              <a:rPr lang="el-GR" sz="3200" dirty="0" smtClean="0"/>
              <a:t>Ποια είναι η αιτία αυτής της ορυκτολογικής διαφοροποίησης με τον χρόνο 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5000628" y="49291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kern="0" dirty="0" smtClean="0"/>
              <a:t/>
            </a:r>
            <a:br>
              <a:rPr lang="el-GR" sz="3200" kern="0" dirty="0" smtClean="0"/>
            </a:br>
            <a:r>
              <a:rPr lang="el-GR" sz="3200" kern="0" dirty="0" smtClean="0"/>
              <a:t/>
            </a:r>
            <a:br>
              <a:rPr lang="el-GR" sz="3200" kern="0" dirty="0" smtClean="0"/>
            </a:br>
            <a:r>
              <a:rPr lang="el-GR" sz="3200" kern="0" dirty="0" smtClean="0"/>
              <a:t/>
            </a:r>
            <a:br>
              <a:rPr lang="el-GR" sz="3200" kern="0" dirty="0" smtClean="0"/>
            </a:br>
            <a:r>
              <a:rPr lang="el-GR" sz="3600" kern="0" dirty="0" smtClean="0">
                <a:solidFill>
                  <a:schemeClr val="accent1"/>
                </a:solidFill>
              </a:rPr>
              <a:t>Εμφάνιση </a:t>
            </a:r>
            <a:r>
              <a:rPr lang="el-GR" sz="3600" kern="0" dirty="0" err="1" smtClean="0">
                <a:solidFill>
                  <a:schemeClr val="accent1"/>
                </a:solidFill>
              </a:rPr>
              <a:t>γρανουλιτών</a:t>
            </a:r>
            <a:r>
              <a:rPr lang="el-GR" sz="3600" kern="0" dirty="0" smtClean="0">
                <a:solidFill>
                  <a:schemeClr val="accent1"/>
                </a:solidFill>
              </a:rPr>
              <a:t> σε </a:t>
            </a:r>
            <a:r>
              <a:rPr lang="el-GR" sz="3600" kern="0" dirty="0" err="1" smtClean="0">
                <a:solidFill>
                  <a:schemeClr val="accent1"/>
                </a:solidFill>
              </a:rPr>
              <a:t>προτεροζωϊκά</a:t>
            </a:r>
            <a:r>
              <a:rPr lang="el-GR" sz="3600" kern="0" dirty="0" smtClean="0">
                <a:solidFill>
                  <a:schemeClr val="accent1"/>
                </a:solidFill>
              </a:rPr>
              <a:t> πετρώματα</a:t>
            </a:r>
            <a:br>
              <a:rPr lang="el-GR" sz="3600" kern="0" dirty="0" smtClean="0">
                <a:solidFill>
                  <a:schemeClr val="accent1"/>
                </a:solidFill>
              </a:rPr>
            </a:br>
            <a:r>
              <a:rPr lang="en-US" sz="3600" kern="0" dirty="0" smtClean="0"/>
              <a:t/>
            </a:r>
            <a:br>
              <a:rPr lang="en-US" sz="3600" kern="0" dirty="0" smtClean="0"/>
            </a:br>
            <a:r>
              <a:rPr lang="el-GR" sz="3200" kern="0" dirty="0" smtClean="0"/>
              <a:t/>
            </a:r>
            <a:br>
              <a:rPr lang="el-GR" sz="3200" kern="0" dirty="0" smtClean="0"/>
            </a:br>
            <a:endParaRPr lang="el-GR" sz="3200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kern="0" dirty="0" smtClean="0"/>
              <a:t>Αν και υπάρχουν και στο </a:t>
            </a:r>
            <a:r>
              <a:rPr lang="el-GR" kern="0" dirty="0" err="1" smtClean="0"/>
              <a:t>Φανεροζωϊκό</a:t>
            </a:r>
            <a:r>
              <a:rPr lang="el-GR" kern="0" dirty="0" smtClean="0"/>
              <a:t> (π.χ. </a:t>
            </a:r>
            <a:r>
              <a:rPr lang="el-GR" kern="0" dirty="0" err="1" smtClean="0"/>
              <a:t>Ερκύνειοι</a:t>
            </a:r>
            <a:r>
              <a:rPr lang="el-GR" kern="0" dirty="0" smtClean="0"/>
              <a:t> </a:t>
            </a:r>
            <a:r>
              <a:rPr lang="el-GR" kern="0" dirty="0" err="1" smtClean="0"/>
              <a:t>γρανουλίτες</a:t>
            </a:r>
            <a:r>
              <a:rPr lang="el-GR" kern="0" dirty="0" smtClean="0"/>
              <a:t> της Ευρώπης ~300 </a:t>
            </a:r>
            <a:r>
              <a:rPr lang="en-US" kern="0" dirty="0" smtClean="0"/>
              <a:t>Ma), </a:t>
            </a:r>
            <a:r>
              <a:rPr lang="el-GR" kern="0" dirty="0" smtClean="0"/>
              <a:t>η πλειονότητά τους σε </a:t>
            </a:r>
            <a:r>
              <a:rPr lang="el-GR" kern="0" dirty="0" err="1" smtClean="0"/>
              <a:t>Προκάμβριες</a:t>
            </a:r>
            <a:r>
              <a:rPr lang="el-GR" kern="0" dirty="0" smtClean="0"/>
              <a:t> </a:t>
            </a:r>
            <a:r>
              <a:rPr lang="el-GR" kern="0" dirty="0" err="1" smtClean="0"/>
              <a:t>κρατωνικές</a:t>
            </a:r>
            <a:r>
              <a:rPr lang="el-GR" kern="0" dirty="0" smtClean="0"/>
              <a:t> περιοχές</a:t>
            </a:r>
            <a:r>
              <a:rPr lang="en-US" kern="0" dirty="0" smtClean="0"/>
              <a:t> (Harley, 1989).</a:t>
            </a:r>
            <a:endParaRPr lang="el-GR" kern="0" dirty="0" smtClean="0"/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l-GR" kern="0" dirty="0" err="1" smtClean="0"/>
              <a:t>Γρανουλιτικές</a:t>
            </a:r>
            <a:r>
              <a:rPr lang="el-GR" kern="0" dirty="0" smtClean="0"/>
              <a:t> </a:t>
            </a:r>
            <a:r>
              <a:rPr lang="el-GR" kern="0" dirty="0" err="1" smtClean="0"/>
              <a:t>παραγενέσεις</a:t>
            </a:r>
            <a:r>
              <a:rPr lang="el-GR" kern="0" dirty="0" smtClean="0"/>
              <a:t> </a:t>
            </a:r>
            <a:r>
              <a:rPr lang="el-GR" kern="0" dirty="0" smtClean="0">
                <a:sym typeface="Wingdings" pitchFamily="2" charset="2"/>
              </a:rPr>
              <a:t>→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l-GR" sz="3200" kern="0" dirty="0" smtClean="0">
                <a:sym typeface="Wingdings" pitchFamily="2" charset="2"/>
              </a:rPr>
              <a:t>Τ</a:t>
            </a:r>
            <a:r>
              <a:rPr lang="en-US" sz="3200" kern="0" dirty="0" smtClean="0">
                <a:sym typeface="Wingdings" pitchFamily="2" charset="2"/>
              </a:rPr>
              <a:t> </a:t>
            </a:r>
            <a:r>
              <a:rPr lang="el-GR" sz="3200" kern="0" dirty="0" smtClean="0">
                <a:sym typeface="Wingdings" pitchFamily="2" charset="2"/>
              </a:rPr>
              <a:t>:  ~</a:t>
            </a:r>
            <a:r>
              <a:rPr lang="en-US" sz="3200" kern="0" dirty="0" smtClean="0"/>
              <a:t> 650 to 900°C </a:t>
            </a:r>
            <a:r>
              <a:rPr lang="el-GR" sz="3200" kern="0" dirty="0" smtClean="0"/>
              <a:t>αλλά ως και </a:t>
            </a:r>
            <a:r>
              <a:rPr lang="en-US" sz="3200" kern="0" dirty="0" smtClean="0"/>
              <a:t>1050°C </a:t>
            </a:r>
            <a:endParaRPr lang="el-GR" sz="3200" kern="0" dirty="0" smtClean="0"/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200" kern="0" dirty="0" smtClean="0"/>
              <a:t>P :  ~ 5 </a:t>
            </a:r>
            <a:r>
              <a:rPr lang="en-US" sz="3200" kern="0" dirty="0" err="1" smtClean="0"/>
              <a:t>kbar</a:t>
            </a:r>
            <a:r>
              <a:rPr lang="en-US" sz="3200" kern="0" dirty="0" smtClean="0"/>
              <a:t> </a:t>
            </a:r>
            <a:r>
              <a:rPr lang="el-GR" sz="3200" kern="0" dirty="0" smtClean="0"/>
              <a:t>έως και </a:t>
            </a:r>
            <a:r>
              <a:rPr lang="en-US" sz="3200" kern="0" dirty="0" smtClean="0"/>
              <a:t>12 </a:t>
            </a:r>
            <a:r>
              <a:rPr lang="en-US" sz="3200" kern="0" dirty="0" err="1" smtClean="0"/>
              <a:t>kbar</a:t>
            </a:r>
            <a:r>
              <a:rPr lang="el-GR" sz="3200" kern="0" dirty="0" smtClean="0"/>
              <a:t> ή βάθη </a:t>
            </a:r>
            <a:r>
              <a:rPr lang="en-US" sz="3200" kern="0" dirty="0" smtClean="0"/>
              <a:t>20–45</a:t>
            </a:r>
            <a:r>
              <a:rPr lang="el-GR" sz="3200" kern="0" dirty="0" smtClean="0"/>
              <a:t> </a:t>
            </a:r>
            <a:r>
              <a:rPr lang="en-US" sz="3200" kern="0" dirty="0" smtClean="0"/>
              <a:t>km</a:t>
            </a:r>
            <a:endParaRPr lang="el-GR" sz="3200" kern="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  <a:latin typeface="+mn-lt"/>
                <a:cs typeface="Arial" pitchFamily="34" charset="0"/>
                <a:sym typeface="Arial" pitchFamily="34" charset="0"/>
              </a:rPr>
              <a:t>ΕΚΛΟΓΙΤΙΚΗ ΦΑΣΗ</a:t>
            </a:r>
            <a:endParaRPr lang="el-GR" dirty="0">
              <a:solidFill>
                <a:srgbClr val="5075BC"/>
              </a:solidFill>
              <a:latin typeface="+mn-lt"/>
            </a:endParaRPr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kern="0" dirty="0" smtClean="0">
                <a:solidFill>
                  <a:schemeClr val="accent1"/>
                </a:solidFill>
              </a:rPr>
              <a:t>Που οφείλεται η δημιουργία τους</a:t>
            </a:r>
            <a:endParaRPr lang="el-GR" kern="0" dirty="0">
              <a:solidFill>
                <a:schemeClr val="accent1"/>
              </a:solidFill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464156" y="1268760"/>
            <a:ext cx="8229600" cy="4813995"/>
          </a:xfrm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l-GR" sz="2800" kern="0" dirty="0" smtClean="0"/>
              <a:t>Αρχική θεώρηση: χαμηλή </a:t>
            </a:r>
            <a:r>
              <a:rPr lang="el-GR" sz="2800" kern="0" dirty="0" err="1" smtClean="0"/>
              <a:t>ενεργότητα</a:t>
            </a:r>
            <a:r>
              <a:rPr lang="el-GR" sz="2800" kern="0" dirty="0" smtClean="0"/>
              <a:t> </a:t>
            </a:r>
            <a:r>
              <a:rPr lang="en-US" sz="2800" kern="0" dirty="0" smtClean="0"/>
              <a:t>H</a:t>
            </a:r>
            <a:r>
              <a:rPr lang="en-US" sz="2800" kern="0" baseline="-25000" dirty="0" smtClean="0"/>
              <a:t>2</a:t>
            </a:r>
            <a:r>
              <a:rPr lang="en-US" sz="2800" kern="0" dirty="0" smtClean="0"/>
              <a:t>O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kern="0" dirty="0" smtClean="0"/>
              <a:t>Λόγω απομάκρυνσης του μετά τις </a:t>
            </a:r>
            <a:r>
              <a:rPr lang="el-GR" kern="0" dirty="0" err="1" smtClean="0"/>
              <a:t>αφυδατωτικές</a:t>
            </a:r>
            <a:r>
              <a:rPr lang="el-GR" kern="0" dirty="0" smtClean="0"/>
              <a:t> αντιδράσεις προοδευτικού χαρακτήρα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kern="0" dirty="0" smtClean="0"/>
              <a:t>Λόγω απομάκρυνσης των ένυδρων </a:t>
            </a:r>
            <a:r>
              <a:rPr lang="el-GR" kern="0" dirty="0" err="1" smtClean="0"/>
              <a:t>τηγμάτων</a:t>
            </a:r>
            <a:r>
              <a:rPr lang="el-GR" kern="0" dirty="0" smtClean="0"/>
              <a:t> που δημιουργήθηκαν κατά τη μερική τήξη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kern="0" dirty="0" smtClean="0"/>
              <a:t>Λόγω μεταφοράς του νερού σε πιο άνυδρα γειτονικά </a:t>
            </a:r>
            <a:r>
              <a:rPr lang="el-GR" kern="0" dirty="0" err="1" smtClean="0"/>
              <a:t>μαφικά</a:t>
            </a:r>
            <a:r>
              <a:rPr lang="el-GR" kern="0" dirty="0" smtClean="0"/>
              <a:t> μάγματα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l-GR" sz="2800" kern="0" dirty="0" smtClean="0"/>
              <a:t>Φαίνεται όμως ότι παίζει ρόλο και η εισροή </a:t>
            </a:r>
            <a:r>
              <a:rPr lang="en-US" sz="2800" kern="0" dirty="0" smtClean="0"/>
              <a:t>CO</a:t>
            </a:r>
            <a:r>
              <a:rPr lang="en-US" sz="2800" kern="0" baseline="-25000" dirty="0" smtClean="0"/>
              <a:t>2</a:t>
            </a:r>
            <a:r>
              <a:rPr lang="el-GR" sz="2800" kern="0" dirty="0" smtClean="0"/>
              <a:t>. Π.χ. στην Ινδία:</a:t>
            </a:r>
            <a:endParaRPr lang="en-US" sz="2800" kern="0" dirty="0" smtClean="0"/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kern="0" dirty="0" err="1" smtClean="0"/>
              <a:t>Γρανουλίτες</a:t>
            </a:r>
            <a:r>
              <a:rPr lang="el-GR" kern="0" dirty="0" smtClean="0"/>
              <a:t> με ρευστά εγκλείσματα </a:t>
            </a:r>
            <a:r>
              <a:rPr lang="en-US" kern="0" dirty="0" smtClean="0"/>
              <a:t>CO</a:t>
            </a:r>
            <a:r>
              <a:rPr lang="en-US" kern="0" baseline="-25000" dirty="0" smtClean="0"/>
              <a:t>2</a:t>
            </a:r>
            <a:r>
              <a:rPr lang="el-GR" kern="0" dirty="0" smtClean="0"/>
              <a:t>-</a:t>
            </a:r>
            <a:r>
              <a:rPr lang="en-US" kern="0" dirty="0" smtClean="0"/>
              <a:t>rich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kern="0" dirty="0" err="1" smtClean="0"/>
              <a:t>αμφιβολίτες</a:t>
            </a:r>
            <a:r>
              <a:rPr lang="en-US" kern="0" dirty="0" smtClean="0"/>
              <a:t> </a:t>
            </a:r>
            <a:r>
              <a:rPr lang="el-GR" kern="0" dirty="0" smtClean="0"/>
              <a:t>με ρευστά εγκλείσματα Η</a:t>
            </a:r>
            <a:r>
              <a:rPr lang="en-US" kern="0" baseline="-25000" dirty="0" smtClean="0"/>
              <a:t>2</a:t>
            </a:r>
            <a:r>
              <a:rPr lang="el-GR" kern="0" dirty="0" smtClean="0"/>
              <a:t>Ο-</a:t>
            </a:r>
            <a:r>
              <a:rPr lang="en-US" kern="0" dirty="0" smtClean="0"/>
              <a:t>rich</a:t>
            </a:r>
            <a:endParaRPr lang="el-GR" kern="0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2714612" y="55721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4000" kern="0" dirty="0" smtClean="0">
                <a:solidFill>
                  <a:schemeClr val="accent1"/>
                </a:solidFill>
              </a:rPr>
              <a:t>Τεκτονική – θερμική ιστορία </a:t>
            </a:r>
            <a:r>
              <a:rPr lang="el-GR" sz="4000" kern="0" dirty="0" err="1" smtClean="0">
                <a:solidFill>
                  <a:schemeClr val="accent1"/>
                </a:solidFill>
              </a:rPr>
              <a:t>γρανουλιτών</a:t>
            </a:r>
            <a:endParaRPr lang="el-GR" sz="4000" kern="0" dirty="0">
              <a:solidFill>
                <a:schemeClr val="accent1"/>
              </a:solidFill>
            </a:endParaRPr>
          </a:p>
        </p:txBody>
      </p:sp>
      <p:sp>
        <p:nvSpPr>
          <p:cNvPr id="16" name="1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l-GR" kern="0" dirty="0" smtClean="0"/>
              <a:t>Διαδεδομένη η παρουσία τους σε </a:t>
            </a:r>
            <a:r>
              <a:rPr lang="el-GR" kern="0" dirty="0" err="1" smtClean="0"/>
              <a:t>Προκάμβριες</a:t>
            </a:r>
            <a:r>
              <a:rPr lang="el-GR" kern="0" dirty="0" smtClean="0"/>
              <a:t> </a:t>
            </a:r>
            <a:r>
              <a:rPr lang="el-GR" kern="0" dirty="0" err="1" smtClean="0"/>
              <a:t>κρατονικές</a:t>
            </a:r>
            <a:r>
              <a:rPr lang="el-GR" kern="0" dirty="0" smtClean="0"/>
              <a:t> περιοχές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kern="0" dirty="0" smtClean="0"/>
              <a:t>Άγνωστος συνήθως ο τεκτονικός χαρακτήρας τους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l-GR" kern="0" dirty="0" smtClean="0"/>
              <a:t>Δύσκολος ο προσδιορισμός διαδρομών </a:t>
            </a:r>
            <a:r>
              <a:rPr lang="en-US" kern="0" dirty="0" smtClean="0"/>
              <a:t>P-T-t </a:t>
            </a:r>
            <a:endParaRPr lang="el-GR" kern="0" dirty="0" smtClean="0"/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l-GR" sz="2800" kern="0" dirty="0" smtClean="0"/>
              <a:t>Αντιγνωμία ως προς την πορεία της μεταμόρφωσης: δεξιόστροφη ή αριστερόστροφη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900" dirty="0" smtClean="0"/>
              <a:t>Πιθανότερη ερμηνεία</a:t>
            </a:r>
            <a:br>
              <a:rPr lang="el-GR" sz="4900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spcBef>
                <a:spcPct val="200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l-GR" sz="2800" kern="0" dirty="0" smtClean="0"/>
              <a:t>Η μεγαλύτερη συχνότητα της μεταμόρφωσης τύπου υψηλής πίεσης από το </a:t>
            </a:r>
            <a:r>
              <a:rPr lang="el-GR" sz="2800" kern="0" dirty="0" err="1" smtClean="0"/>
              <a:t>Μεσοζωϊκό</a:t>
            </a:r>
            <a:r>
              <a:rPr lang="el-GR" sz="2800" kern="0" dirty="0" smtClean="0"/>
              <a:t> και μετά, είναι πιθανόν να οφείλεται: 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r>
              <a:rPr lang="el-GR" sz="2800" kern="0" dirty="0" smtClean="0"/>
              <a:t> στη μεταβολή της γεωθερμικής βαθμίδας, ή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r>
              <a:rPr lang="el-GR" sz="2800" kern="0" dirty="0" smtClean="0"/>
              <a:t> στη μεταβολή της ταχύτητας της κίνησης των </a:t>
            </a:r>
            <a:r>
              <a:rPr lang="el-GR" sz="2800" kern="0" dirty="0" err="1" smtClean="0"/>
              <a:t>λιθοσφαιρικών</a:t>
            </a:r>
            <a:r>
              <a:rPr lang="el-GR" sz="2800" kern="0" dirty="0" smtClean="0"/>
              <a:t> πλακών με την πάροδο του χρόνου</a:t>
            </a:r>
          </a:p>
          <a:p>
            <a:pPr marL="0" indent="0" eaLnBrk="0" hangingPunct="0">
              <a:spcBef>
                <a:spcPct val="20000"/>
              </a:spcBef>
              <a:buClr>
                <a:schemeClr val="tx1"/>
              </a:buClr>
              <a:buSzPct val="100000"/>
              <a:buNone/>
              <a:defRPr/>
            </a:pPr>
            <a:r>
              <a:rPr lang="el-GR" sz="2800" kern="0" dirty="0" smtClean="0"/>
              <a:t>Οι ενδείξεις που έχουμε υποδεικνύουν μια μείωση της θερμοκρασίας του μανδύα</a:t>
            </a:r>
          </a:p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rgbClr val="800000"/>
              </a:buClr>
              <a:buSzPct val="110000"/>
            </a:pPr>
            <a:endParaRPr lang="el-GR" sz="2800" dirty="0" smtClean="0">
              <a:sym typeface="Wingdings" pitchFamily="2" charset="2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Οι φάσεις μεταμόρφωσης</a:t>
            </a: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7" name="Picture 2" descr="Εικόνα 22: Οι μεταμορφικές φάσεις&#10;File:Metamorfe facies.jpg&#10;https://commons.wikimedia.org/wiki/File:Metamorfe_fac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122" y="1628775"/>
            <a:ext cx="5756456" cy="438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n-US" sz="2000" dirty="0" smtClean="0"/>
              <a:t>&lt; https://commons.wikimedia.org/wiki/File:Metamorfe_facies.jpg </a:t>
            </a:r>
            <a:r>
              <a:rPr lang="el-GR" sz="2000" dirty="0" smtClean="0"/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n-US" sz="2000" dirty="0" smtClean="0"/>
              <a:t>&lt;</a:t>
            </a:r>
            <a:r>
              <a:rPr lang="it-IT" sz="2000" dirty="0" smtClean="0"/>
              <a:t> https://en.wikipedia.org/wiki/File:Metamorphic_pathway_for_subducted_crust.jpg 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22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https://commons.wikimedia.org/wiki/File:Metamorfe_facies.jpg </a:t>
            </a:r>
            <a:r>
              <a:rPr lang="el-GR" sz="2000" dirty="0" smtClean="0"/>
              <a:t>&gt;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23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it-IT" sz="2000" dirty="0" smtClean="0"/>
              <a:t>https://commons.wikimedia.org/wiki/File:Eclogite_Norway.jpg</a:t>
            </a:r>
            <a:r>
              <a:rPr lang="el-GR" sz="2000" dirty="0" smtClean="0"/>
              <a:t>&gt;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26: </a:t>
            </a:r>
            <a:r>
              <a:rPr lang="en-US" sz="2000" dirty="0" smtClean="0"/>
              <a:t>&lt;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&gt;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err="1" smtClean="0">
                <a:sym typeface="Arial" pitchFamily="34" charset="0"/>
              </a:rPr>
              <a:t>Εκλογιτικές</a:t>
            </a:r>
            <a:r>
              <a:rPr lang="el-GR" dirty="0" smtClean="0">
                <a:sym typeface="Arial" pitchFamily="34" charset="0"/>
              </a:rPr>
              <a:t> </a:t>
            </a:r>
            <a:r>
              <a:rPr lang="el-GR" dirty="0" err="1" smtClean="0">
                <a:sym typeface="Arial" pitchFamily="34" charset="0"/>
              </a:rPr>
              <a:t>παραγενέσεις</a:t>
            </a:r>
            <a:r>
              <a:rPr lang="el-GR" sz="6000" dirty="0" smtClean="0"/>
              <a:t/>
            </a:r>
            <a:br>
              <a:rPr lang="el-GR" sz="6000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440160"/>
          </a:xfrm>
        </p:spPr>
        <p:txBody>
          <a:bodyPr/>
          <a:lstStyle/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err="1" smtClean="0">
                <a:sym typeface="Wingdings" pitchFamily="2" charset="2"/>
              </a:rPr>
              <a:t>Ομφακίτης</a:t>
            </a:r>
            <a:r>
              <a:rPr lang="el-GR" dirty="0" smtClean="0">
                <a:sym typeface="Wingdings" pitchFamily="2" charset="2"/>
              </a:rPr>
              <a:t> + γρανάτης </a:t>
            </a:r>
          </a:p>
          <a:p>
            <a:pPr marL="355600" indent="-3556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dirty="0" smtClean="0">
                <a:sym typeface="Wingdings" pitchFamily="2" charset="2"/>
              </a:rPr>
              <a:t>Απουσία </a:t>
            </a:r>
            <a:r>
              <a:rPr lang="el-GR" dirty="0" err="1" smtClean="0">
                <a:sym typeface="Wingdings" pitchFamily="2" charset="2"/>
              </a:rPr>
              <a:t>πλαγιοκλάστου</a:t>
            </a:r>
            <a:endParaRPr lang="el-GR" dirty="0" smtClean="0">
              <a:sym typeface="Wingdings" pitchFamily="2" charset="2"/>
            </a:endParaRPr>
          </a:p>
          <a:p>
            <a:pPr marL="355600" indent="-355600">
              <a:buNone/>
            </a:pPr>
            <a:endParaRPr lang="el-GR" dirty="0"/>
          </a:p>
        </p:txBody>
      </p:sp>
      <p:pic>
        <p:nvPicPr>
          <p:cNvPr id="9" name="Picture 8" descr="Εικόνα 23: Δείγμα χειρός εκλογίτη από τη Νορβηγία&#10;https://commons.wikimedia.org/wiki/File:Eclogite_Norway.jpg&#10;&#10;Eclogite_Norway.jpg"/>
          <p:cNvPicPr>
            <a:picLocks noChangeAspect="1"/>
          </p:cNvPicPr>
          <p:nvPr/>
        </p:nvPicPr>
        <p:blipFill>
          <a:blip r:embed="rId4" cstate="print"/>
          <a:srcRect t="1976"/>
          <a:stretch>
            <a:fillRect/>
          </a:stretch>
        </p:blipFill>
        <p:spPr>
          <a:xfrm>
            <a:off x="1907704" y="2924944"/>
            <a:ext cx="486003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428324" cy="4525963"/>
          </a:xfrm>
        </p:spPr>
        <p:txBody>
          <a:bodyPr>
            <a:noAutofit/>
          </a:bodyPr>
          <a:lstStyle/>
          <a:p>
            <a:pPr marL="191981" indent="-191981" defTabSz="914145">
              <a:lnSpc>
                <a:spcPct val="114000"/>
              </a:lnSpc>
              <a:spcBef>
                <a:spcPts val="1266"/>
              </a:spcBef>
              <a:buClr>
                <a:schemeClr val="tx1"/>
              </a:buClr>
              <a:buSzPct val="110000"/>
              <a:defRPr/>
            </a:pPr>
            <a:r>
              <a:rPr lang="el-GR" sz="2400" b="1" dirty="0" smtClean="0">
                <a:sym typeface="Wingdings" pitchFamily="2" charset="2"/>
              </a:rPr>
              <a:t>Χαμηλής 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l-GR" sz="2400" dirty="0" smtClean="0">
                <a:sym typeface="Wingdings" pitchFamily="2" charset="2"/>
              </a:rPr>
              <a:t>: καταβύθιση </a:t>
            </a:r>
            <a:r>
              <a:rPr lang="el-GR" sz="2400" dirty="0" err="1" smtClean="0">
                <a:sym typeface="Wingdings" pitchFamily="2" charset="2"/>
              </a:rPr>
              <a:t>ωκεάνειας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err="1" smtClean="0">
                <a:sym typeface="Wingdings" pitchFamily="2" charset="2"/>
              </a:rPr>
              <a:t>λιθοσφαιρικής</a:t>
            </a:r>
            <a:r>
              <a:rPr lang="el-GR" sz="2400" dirty="0" smtClean="0">
                <a:sym typeface="Wingdings" pitchFamily="2" charset="2"/>
              </a:rPr>
              <a:t> πλάκας</a:t>
            </a:r>
          </a:p>
          <a:p>
            <a:pPr marL="804863" lvl="1" indent="-347663" defTabSz="914145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l-GR" sz="2400" dirty="0" smtClean="0">
                <a:sym typeface="Wingdings" pitchFamily="2" charset="2"/>
              </a:rPr>
              <a:t>Στις Δυτικές Άλπεις </a:t>
            </a:r>
            <a:r>
              <a:rPr lang="el-GR" sz="2400" dirty="0" err="1" smtClean="0">
                <a:sym typeface="Wingdings" pitchFamily="2" charset="2"/>
              </a:rPr>
              <a:t>μαξιλαροειδείς</a:t>
            </a:r>
            <a:r>
              <a:rPr lang="el-GR" sz="2400" dirty="0" smtClean="0">
                <a:sym typeface="Wingdings" pitchFamily="2" charset="2"/>
              </a:rPr>
              <a:t> βασάλτες </a:t>
            </a:r>
            <a:r>
              <a:rPr lang="el-GR" sz="2400" dirty="0" err="1" smtClean="0">
                <a:sym typeface="Wingdings" pitchFamily="2" charset="2"/>
              </a:rPr>
              <a:t>οφιολιθικών</a:t>
            </a:r>
            <a:r>
              <a:rPr lang="el-GR" sz="2400" dirty="0" smtClean="0">
                <a:sym typeface="Wingdings" pitchFamily="2" charset="2"/>
              </a:rPr>
              <a:t> συμπλεγμάτων (συχνή η εμφάνιση ένυδρων φάσεων: </a:t>
            </a:r>
            <a:r>
              <a:rPr lang="en-US" sz="2400" dirty="0" err="1" smtClean="0">
                <a:sym typeface="Wingdings" pitchFamily="2" charset="2"/>
              </a:rPr>
              <a:t>chloritoid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zoisite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και </a:t>
            </a:r>
            <a:r>
              <a:rPr lang="en-US" sz="2400" dirty="0" smtClean="0">
                <a:sym typeface="Wingdings" pitchFamily="2" charset="2"/>
              </a:rPr>
              <a:t>talc </a:t>
            </a:r>
            <a:r>
              <a:rPr lang="el-GR" sz="2400" dirty="0" smtClean="0">
                <a:sym typeface="Wingdings" pitchFamily="2" charset="2"/>
              </a:rPr>
              <a:t>μαζί με </a:t>
            </a:r>
            <a:r>
              <a:rPr lang="en-US" sz="2400" dirty="0" err="1" smtClean="0">
                <a:sym typeface="Wingdings" pitchFamily="2" charset="2"/>
              </a:rPr>
              <a:t>Grt</a:t>
            </a:r>
            <a:r>
              <a:rPr lang="en-US" sz="2400" dirty="0" smtClean="0">
                <a:sym typeface="Wingdings" pitchFamily="2" charset="2"/>
              </a:rPr>
              <a:t> + </a:t>
            </a:r>
            <a:r>
              <a:rPr lang="en-US" sz="2400" dirty="0" err="1" smtClean="0">
                <a:sym typeface="Wingdings" pitchFamily="2" charset="2"/>
              </a:rPr>
              <a:t>Omp</a:t>
            </a:r>
            <a:r>
              <a:rPr lang="el-GR" sz="2400" dirty="0" smtClean="0">
                <a:sym typeface="Wingdings" pitchFamily="2" charset="2"/>
              </a:rPr>
              <a:t>) </a:t>
            </a:r>
          </a:p>
          <a:p>
            <a:pPr marL="191981" lvl="1" indent="-191981" defTabSz="914145">
              <a:lnSpc>
                <a:spcPct val="114000"/>
              </a:lnSpc>
              <a:spcBef>
                <a:spcPts val="1266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b="1" dirty="0" smtClean="0">
                <a:sym typeface="Wingdings" pitchFamily="2" charset="2"/>
              </a:rPr>
              <a:t>Ενδιάμεσης 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l-GR" sz="2400" dirty="0" smtClean="0">
                <a:sym typeface="Wingdings" pitchFamily="2" charset="2"/>
              </a:rPr>
              <a:t>: από την πάχυνση φλοιού λόγω επάλληλης τοποθέτησης καλυμμάτων ηπειρωτικού φλοιού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	</a:t>
            </a:r>
          </a:p>
          <a:p>
            <a:pPr marL="804863" lvl="2" indent="-347663" defTabSz="914145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l-GR" dirty="0" smtClean="0">
                <a:sym typeface="Wingdings" pitchFamily="2" charset="2"/>
              </a:rPr>
              <a:t>Μπορούν να περιέχουν ακόμη ένυδρες φάσεις (κυρίως </a:t>
            </a:r>
            <a:r>
              <a:rPr lang="en-US" dirty="0" err="1" smtClean="0">
                <a:sym typeface="Wingdings" pitchFamily="2" charset="2"/>
              </a:rPr>
              <a:t>zoisite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phengite</a:t>
            </a:r>
            <a:r>
              <a:rPr lang="el-GR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</a:t>
            </a:r>
            <a:endParaRPr lang="el-GR" dirty="0" smtClean="0">
              <a:sym typeface="Wingdings" pitchFamily="2" charset="2"/>
            </a:endParaRPr>
          </a:p>
          <a:p>
            <a:pPr marL="191981" indent="-191981" defTabSz="914145">
              <a:lnSpc>
                <a:spcPct val="114000"/>
              </a:lnSpc>
              <a:spcBef>
                <a:spcPts val="1266"/>
              </a:spcBef>
              <a:buClr>
                <a:schemeClr val="tx1"/>
              </a:buClr>
              <a:buSzPct val="110000"/>
              <a:defRPr/>
            </a:pPr>
            <a:r>
              <a:rPr lang="el-GR" sz="2400" b="1" dirty="0" smtClean="0">
                <a:sym typeface="Wingdings" pitchFamily="2" charset="2"/>
              </a:rPr>
              <a:t>Υψηλής 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l-GR" sz="2400" dirty="0" smtClean="0">
                <a:sym typeface="Wingdings" pitchFamily="2" charset="2"/>
              </a:rPr>
              <a:t>:</a:t>
            </a:r>
          </a:p>
          <a:p>
            <a:pPr marL="804863" lvl="1" indent="-347663" defTabSz="914145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/>
            </a:pPr>
            <a:r>
              <a:rPr lang="el-GR" sz="2400" dirty="0" smtClean="0">
                <a:sym typeface="Wingdings" pitchFamily="2" charset="2"/>
              </a:rPr>
              <a:t>Οι ένυδρες φάσεις απουσιάζουν (συχνή η εμφάνιση </a:t>
            </a:r>
            <a:r>
              <a:rPr lang="el-GR" sz="2400" dirty="0" err="1" smtClean="0">
                <a:sym typeface="Wingdings" pitchFamily="2" charset="2"/>
              </a:rPr>
              <a:t>κυανίτη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μαζί με </a:t>
            </a:r>
            <a:r>
              <a:rPr lang="en-US" sz="2400" dirty="0" err="1" smtClean="0">
                <a:sym typeface="Wingdings" pitchFamily="2" charset="2"/>
              </a:rPr>
              <a:t>Grt</a:t>
            </a:r>
            <a:r>
              <a:rPr lang="en-US" sz="2400" dirty="0" smtClean="0">
                <a:sym typeface="Wingdings" pitchFamily="2" charset="2"/>
              </a:rPr>
              <a:t> + </a:t>
            </a:r>
            <a:r>
              <a:rPr lang="en-US" sz="2400" dirty="0" err="1" smtClean="0">
                <a:sym typeface="Wingdings" pitchFamily="2" charset="2"/>
              </a:rPr>
              <a:t>Omp</a:t>
            </a:r>
            <a:r>
              <a:rPr lang="el-GR" sz="2400" dirty="0" smtClean="0">
                <a:sym typeface="Wingdings" pitchFamily="2" charset="2"/>
              </a:rPr>
              <a:t>) </a:t>
            </a:r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643438" y="10715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ym typeface="Arial" pitchFamily="34" charset="0"/>
              </a:rPr>
              <a:t>Συνθήκες </a:t>
            </a:r>
            <a:r>
              <a:rPr lang="en-US" b="1" dirty="0" smtClean="0">
                <a:sym typeface="Arial" pitchFamily="34" charset="0"/>
              </a:rPr>
              <a:t>P-T </a:t>
            </a:r>
            <a:r>
              <a:rPr lang="el-GR" b="1" dirty="0" err="1" smtClean="0">
                <a:sym typeface="Arial" pitchFamily="34" charset="0"/>
              </a:rPr>
              <a:t>εκλογιτών</a:t>
            </a:r>
            <a:r>
              <a:rPr lang="el-GR" sz="6000" dirty="0" smtClean="0"/>
              <a:t/>
            </a:r>
            <a:br>
              <a:rPr lang="el-GR" sz="6000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0500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</a:pPr>
            <a:r>
              <a:rPr lang="el-GR" sz="2800" dirty="0" smtClean="0">
                <a:sym typeface="Wingdings" pitchFamily="2" charset="2"/>
              </a:rPr>
              <a:t>Τριών τύπων </a:t>
            </a:r>
            <a:r>
              <a:rPr lang="el-GR" sz="2800" dirty="0" err="1" smtClean="0">
                <a:sym typeface="Wingdings" pitchFamily="2" charset="2"/>
              </a:rPr>
              <a:t>εκλογίτες</a:t>
            </a:r>
            <a:r>
              <a:rPr lang="el-GR" sz="2800" dirty="0" smtClean="0">
                <a:sym typeface="Wingdings" pitchFamily="2" charset="2"/>
              </a:rPr>
              <a:t> (</a:t>
            </a:r>
            <a:r>
              <a:rPr lang="en-US" sz="2800" dirty="0" smtClean="0">
                <a:sym typeface="Wingdings" pitchFamily="2" charset="2"/>
              </a:rPr>
              <a:t>A,B, </a:t>
            </a:r>
            <a:r>
              <a:rPr lang="el-GR" sz="2800" dirty="0" smtClean="0">
                <a:sym typeface="Wingdings" pitchFamily="2" charset="2"/>
              </a:rPr>
              <a:t>και </a:t>
            </a:r>
            <a:r>
              <a:rPr lang="en-US" sz="2800" dirty="0" smtClean="0">
                <a:sym typeface="Wingdings" pitchFamily="2" charset="2"/>
              </a:rPr>
              <a:t>C) </a:t>
            </a:r>
            <a:r>
              <a:rPr lang="el-GR" sz="2800" dirty="0" smtClean="0">
                <a:sym typeface="Wingdings" pitchFamily="2" charset="2"/>
              </a:rPr>
              <a:t>ανάλογα με τα γεωδυναμικά περιβάλλοντα</a:t>
            </a:r>
          </a:p>
          <a:p>
            <a:pPr marL="647700" lvl="1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</a:pPr>
            <a:r>
              <a:rPr lang="el-GR" b="1" dirty="0" smtClean="0">
                <a:sym typeface="Wingdings" pitchFamily="2" charset="2"/>
              </a:rPr>
              <a:t>Τύπου Α</a:t>
            </a:r>
            <a:r>
              <a:rPr lang="el-GR" dirty="0" smtClean="0">
                <a:sym typeface="Wingdings" pitchFamily="2" charset="2"/>
              </a:rPr>
              <a:t>: ως ξενόλιθοι σε </a:t>
            </a:r>
            <a:r>
              <a:rPr lang="el-GR" dirty="0" err="1" smtClean="0">
                <a:sym typeface="Wingdings" pitchFamily="2" charset="2"/>
              </a:rPr>
              <a:t>κιμπερλίτες</a:t>
            </a:r>
            <a:endParaRPr lang="el-GR" dirty="0" smtClean="0">
              <a:sym typeface="Wingdings" pitchFamily="2" charset="2"/>
            </a:endParaRPr>
          </a:p>
          <a:p>
            <a:pPr marL="647700" lvl="1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</a:pPr>
            <a:r>
              <a:rPr lang="el-GR" b="1" dirty="0" smtClean="0">
                <a:sym typeface="Wingdings" pitchFamily="2" charset="2"/>
              </a:rPr>
              <a:t>Τύπου Β</a:t>
            </a:r>
            <a:r>
              <a:rPr lang="el-GR" dirty="0" smtClean="0">
                <a:sym typeface="Wingdings" pitchFamily="2" charset="2"/>
              </a:rPr>
              <a:t>: ως φακοί ή ταινίες σε </a:t>
            </a:r>
            <a:r>
              <a:rPr lang="el-GR" dirty="0" err="1" smtClean="0">
                <a:sym typeface="Wingdings" pitchFamily="2" charset="2"/>
              </a:rPr>
              <a:t>μιγματιτικούς</a:t>
            </a:r>
            <a:r>
              <a:rPr lang="el-GR" dirty="0" smtClean="0">
                <a:sym typeface="Wingdings" pitchFamily="2" charset="2"/>
              </a:rPr>
              <a:t> 				</a:t>
            </a:r>
            <a:r>
              <a:rPr lang="el-GR" dirty="0" err="1" smtClean="0">
                <a:sym typeface="Wingdings" pitchFamily="2" charset="2"/>
              </a:rPr>
              <a:t>γνευσίους</a:t>
            </a:r>
            <a:endParaRPr lang="el-GR" dirty="0" smtClean="0">
              <a:sym typeface="Wingdings" pitchFamily="2" charset="2"/>
            </a:endParaRPr>
          </a:p>
          <a:p>
            <a:pPr marL="647700" lvl="1" indent="-190500" defTabSz="912813">
              <a:lnSpc>
                <a:spcPct val="114000"/>
              </a:lnSpc>
              <a:spcBef>
                <a:spcPts val="1263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</a:pPr>
            <a:r>
              <a:rPr lang="el-GR" b="1" dirty="0" smtClean="0">
                <a:sym typeface="Wingdings" pitchFamily="2" charset="2"/>
              </a:rPr>
              <a:t>Τύπου </a:t>
            </a:r>
            <a:r>
              <a:rPr lang="en-US" b="1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l-GR" dirty="0" smtClean="0">
                <a:sym typeface="Wingdings" pitchFamily="2" charset="2"/>
              </a:rPr>
              <a:t>ως φακοί ή ταινίες σε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πετρώματα 				συνδεόμενα με </a:t>
            </a:r>
            <a:r>
              <a:rPr lang="el-GR" dirty="0" err="1" smtClean="0">
                <a:sym typeface="Wingdings" pitchFamily="2" charset="2"/>
              </a:rPr>
              <a:t>γλαυκοφανίτες</a:t>
            </a:r>
            <a:r>
              <a:rPr lang="el-GR" dirty="0" smtClean="0">
                <a:sym typeface="Wingdings" pitchFamily="2" charset="2"/>
              </a:rPr>
              <a:t> </a:t>
            </a:r>
          </a:p>
          <a:p>
            <a:pPr marL="647700" lvl="1" indent="-190500" defTabSz="912813">
              <a:lnSpc>
                <a:spcPct val="114000"/>
              </a:lnSpc>
              <a:spcBef>
                <a:spcPts val="1263"/>
              </a:spcBef>
              <a:buClr>
                <a:srgbClr val="800000"/>
              </a:buClr>
              <a:buSzPct val="110000"/>
              <a:buFont typeface="Arial" pitchFamily="34" charset="0"/>
              <a:buChar char="•"/>
            </a:pPr>
            <a:endParaRPr lang="el-GR" dirty="0" smtClean="0">
              <a:sym typeface="Wingdings" pitchFamily="2" charset="2"/>
            </a:endParaRPr>
          </a:p>
          <a:p>
            <a:endParaRPr lang="el-GR" sz="36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/>
            </a:r>
            <a:br>
              <a:rPr lang="el-GR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</a:br>
            <a:r>
              <a:rPr lang="el-GR" b="1" dirty="0" smtClean="0">
                <a:sym typeface="Arial" pitchFamily="34" charset="0"/>
              </a:rPr>
              <a:t>Τύποι </a:t>
            </a:r>
            <a:r>
              <a:rPr lang="el-GR" b="1" dirty="0" err="1" smtClean="0">
                <a:sym typeface="Arial" pitchFamily="34" charset="0"/>
              </a:rPr>
              <a:t>Εκλογιτών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429388" y="25717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9845</TotalTime>
  <Words>2393</Words>
  <Application>Microsoft Office PowerPoint</Application>
  <PresentationFormat>On-screen Show (4:3)</PresentationFormat>
  <Paragraphs>295</Paragraphs>
  <Slides>61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Θέμα του Office</vt:lpstr>
      <vt:lpstr>ΠΕΤΡΟΛΟΓΙΑ ΜΑΓΜΑΤΙΚΩΝ &amp; ΜΕΤΑΜΟΡΦΩΜΕΝΩΝ ΠΕΤΡΩΜΑΤΩΝ </vt:lpstr>
      <vt:lpstr>   ΣΕΙΡΑ ΦΑΣΕΩΝ ΥΨΗΛΩΝ ΠΙΕΣΕΩΝ  </vt:lpstr>
      <vt:lpstr>   Παρουσία ανθρακικών ορυκτών   </vt:lpstr>
      <vt:lpstr>Παρουσία ανθρακικών ορυκτών</vt:lpstr>
      <vt:lpstr>ΕΚΛΟΓΙΤΙΚΗ ΦΑΣΗ</vt:lpstr>
      <vt:lpstr> Οι φάσεις μεταμόρφωσης </vt:lpstr>
      <vt:lpstr>  Εκλογιτικές παραγενέσεις  </vt:lpstr>
      <vt:lpstr> Συνθήκες P-T εκλογιτών </vt:lpstr>
      <vt:lpstr>  Τύποι Εκλογιτών  </vt:lpstr>
      <vt:lpstr> Συνθήκες P-T εκλογιτών </vt:lpstr>
      <vt:lpstr>Εκλογιτικές Παραγενέσεις</vt:lpstr>
      <vt:lpstr>Εκλογίτης (Omp + Py ± Gl)</vt:lpstr>
      <vt:lpstr>Εκλογίτης (Omp + Py ± Gl)</vt:lpstr>
      <vt:lpstr>    Διαγραμματική απεικόνιση    </vt:lpstr>
      <vt:lpstr>  Προβλήματα συνύπαρξης φάσεων  </vt:lpstr>
      <vt:lpstr>   Προβλήματα συνύπαρξης φάσεων   </vt:lpstr>
      <vt:lpstr>  Προβλήματα συνύπαρξης φάσεων  </vt:lpstr>
      <vt:lpstr>   Υπερ-υψηλής πίεσης μεταμόρφωση (UHP)   </vt:lpstr>
      <vt:lpstr>    Υπερ-υψηλής πίεσης μεταμόρφωση (UHP)    </vt:lpstr>
      <vt:lpstr> Ερωτήματα που προκύπτουν (1982 - ….) </vt:lpstr>
      <vt:lpstr> Υπερ-υψηλής πίεσης μεταμόρφωση (UHP) </vt:lpstr>
      <vt:lpstr>  Υπερ-υψηλής πίεσης μεταμόρφωση (UHP)  </vt:lpstr>
      <vt:lpstr>   Υπερ-υψηλής πίεσης μεταμόρφωση (UHP)   </vt:lpstr>
      <vt:lpstr>   Υπερ-υψηλής πίεσης μεταμόρφωση (UHP)   </vt:lpstr>
      <vt:lpstr>Συντονιστείτε στο …κανάλι μας στο YouTube:</vt:lpstr>
      <vt:lpstr>Η Άσκηση Υπαίθρου – Ταΰγετος-Πάρνωνας</vt:lpstr>
      <vt:lpstr>Η Άσκηση Υπαίθρου – Ταΰγετος-Πάρνωνας</vt:lpstr>
      <vt:lpstr>Η Άσκηση Υπαίθρου – Ταΰγετος-Πάρνωνας</vt:lpstr>
      <vt:lpstr>Τέλος Ενότητας</vt:lpstr>
      <vt:lpstr> ΜΕΤΑΜΟΡΦΩΣΗ ΚΑΙ ΤΕΚΤΟΝΙΚΗ ΤΩΝ ΛΙΘΟΣΦΑΙΡΙΚΩΝ ΠΛΑΚΩΝ</vt:lpstr>
      <vt:lpstr>Μεταμόρφωση και Τεκτονική των Λιθοσφαιρικών πλακών</vt:lpstr>
      <vt:lpstr>   Μεταμόρφωση και Τεκτονική των Λιθοσφαιρικών πλακών   </vt:lpstr>
      <vt:lpstr>Μεταμόρφωση και Τεκτονική των Λιθοσφαιρικών πλακών</vt:lpstr>
      <vt:lpstr>Μεταμόρφωση και Τεκτονική των Λιθοσφαιρικών πλακών</vt:lpstr>
      <vt:lpstr>Μεταμόρφωση και Τεκτονική των Λιθοσφαιρικών πλακών</vt:lpstr>
      <vt:lpstr> Ζεύγη μεταμορφικών λωρίδων </vt:lpstr>
      <vt:lpstr>Ζεύγη μεταμορφικών λωρίδων</vt:lpstr>
      <vt:lpstr>   Σχέσεις μαγματικών και μεταμορφωμένων   </vt:lpstr>
      <vt:lpstr>  Ζεύγη μεταμορφικών λωρίδων  </vt:lpstr>
      <vt:lpstr>  Ζώνη Ryoke (ή Abukuma)  </vt:lpstr>
      <vt:lpstr> Ζώνη Sanbagawa </vt:lpstr>
      <vt:lpstr> Ζεύγη μεταμορφικών λωρίδων </vt:lpstr>
      <vt:lpstr>Ζεύγη μεταμορφικών λωρίδων:</vt:lpstr>
      <vt:lpstr>Σχέση μεταμόρφωσης και ηλικίας της γης</vt:lpstr>
      <vt:lpstr>Σχέση μεταμόρφωσης και ηλικίας της γης</vt:lpstr>
      <vt:lpstr>   Ποια είναι η αιτία αυτής της ορυκτολογικής διαφοροποίησης με τον χρόνο ;   </vt:lpstr>
      <vt:lpstr>Ποια είναι η αιτία αυτής της ορυκτολογικής διαφοροποίησης με τον χρόνο ;</vt:lpstr>
      <vt:lpstr>Ποια είναι η αιτία αυτής της ορυκτολογικής διαφοροποίησης με τον χρόνο ;</vt:lpstr>
      <vt:lpstr>   Εμφάνιση γρανουλιτών σε προτεροζωϊκά πετρώματα   </vt:lpstr>
      <vt:lpstr>Που οφείλεται η δημιουργία τους</vt:lpstr>
      <vt:lpstr>Τεκτονική – θερμική ιστορία γρανουλιτών</vt:lpstr>
      <vt:lpstr>  Πιθανότερη ερμηνεία 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(1/2)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647</cp:revision>
  <dcterms:created xsi:type="dcterms:W3CDTF">2012-09-06T09:03:05Z</dcterms:created>
  <dcterms:modified xsi:type="dcterms:W3CDTF">2015-09-09T09:03:15Z</dcterms:modified>
</cp:coreProperties>
</file>