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330" r:id="rId2"/>
    <p:sldId id="261" r:id="rId3"/>
    <p:sldId id="262" r:id="rId4"/>
    <p:sldId id="265" r:id="rId5"/>
    <p:sldId id="301" r:id="rId6"/>
    <p:sldId id="274" r:id="rId7"/>
    <p:sldId id="288" r:id="rId8"/>
    <p:sldId id="269" r:id="rId9"/>
    <p:sldId id="278" r:id="rId10"/>
    <p:sldId id="270" r:id="rId11"/>
    <p:sldId id="272" r:id="rId12"/>
    <p:sldId id="279" r:id="rId13"/>
    <p:sldId id="273" r:id="rId14"/>
    <p:sldId id="302" r:id="rId15"/>
    <p:sldId id="281" r:id="rId16"/>
    <p:sldId id="284" r:id="rId17"/>
    <p:sldId id="282" r:id="rId18"/>
    <p:sldId id="303" r:id="rId19"/>
    <p:sldId id="304" r:id="rId20"/>
    <p:sldId id="305" r:id="rId21"/>
    <p:sldId id="306" r:id="rId22"/>
    <p:sldId id="307" r:id="rId23"/>
    <p:sldId id="308" r:id="rId24"/>
    <p:sldId id="310" r:id="rId25"/>
    <p:sldId id="311" r:id="rId26"/>
    <p:sldId id="290" r:id="rId27"/>
    <p:sldId id="329" r:id="rId28"/>
    <p:sldId id="299" r:id="rId29"/>
    <p:sldId id="292" r:id="rId30"/>
    <p:sldId id="291" r:id="rId31"/>
    <p:sldId id="294" r:id="rId32"/>
    <p:sldId id="293" r:id="rId3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Default Section" id="{7512F115-2FCC-49EE-8759-A71F26F5819E}">
          <p14:sldIdLst>
            <p14:sldId id="256"/>
            <p14:sldId id="261"/>
            <p14:sldId id="262"/>
            <p14:sldId id="264"/>
            <p14:sldId id="266"/>
            <p14:sldId id="265"/>
            <p14:sldId id="274"/>
            <p14:sldId id="267"/>
            <p14:sldId id="288"/>
            <p14:sldId id="277"/>
            <p14:sldId id="269"/>
            <p14:sldId id="278"/>
            <p14:sldId id="270"/>
            <p14:sldId id="272"/>
            <p14:sldId id="279"/>
            <p14:sldId id="273"/>
            <p14:sldId id="281"/>
            <p14:sldId id="284"/>
            <p14:sldId id="282"/>
            <p14:sldId id="283"/>
            <p14:sldId id="285"/>
            <p14:sldId id="286"/>
            <p14:sldId id="280"/>
            <p14:sldId id="290"/>
            <p14:sldId id="295"/>
            <p14:sldId id="299"/>
            <p14:sldId id="292"/>
            <p14:sldId id="291"/>
            <p14:sldId id="294"/>
          </p14:sldIdLst>
        </p14:section>
        <p14:section name="Untitled Section" id="{0F1CB131-A6BD-43D0-B8D4-1F27CEF7A05E}">
          <p14:sldIdLst>
            <p14:sldId id="293"/>
            <p14:sldId id="300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7" autoAdjust="0"/>
    <p:restoredTop sz="99309" autoAdjust="0"/>
  </p:normalViewPr>
  <p:slideViewPr>
    <p:cSldViewPr>
      <p:cViewPr>
        <p:scale>
          <a:sx n="78" d="100"/>
          <a:sy n="78" d="100"/>
        </p:scale>
        <p:origin x="-2646" y="-9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9/9/2015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610261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11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8044804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9955853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13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501566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14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501566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15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8417991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16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2686691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17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9029940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26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4459846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27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749721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1568307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28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051807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29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5375097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30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3101659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31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0753707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32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1451231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753798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9471385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9471385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9817244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8124147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8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070160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9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185088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23861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=""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sa/4.0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428596" y="2024078"/>
            <a:ext cx="8358246" cy="1690674"/>
          </a:xfrm>
        </p:spPr>
        <p:txBody>
          <a:bodyPr>
            <a:normAutofit fontScale="90000"/>
          </a:bodyPr>
          <a:lstStyle/>
          <a:p>
            <a:r>
              <a:rPr lang="el-GR" sz="4000" dirty="0" smtClean="0"/>
              <a:t>ΠΕΤΡΟΛΟΓΙΑ ΜΑΓΜΑΤΙΚΩΝ &amp; ΜΕΤΑΜΟΡΦΩΜΕΝΩΝ ΠΕΤΡΩΜΑΤΩΝ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61048"/>
            <a:ext cx="7776864" cy="163965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l-GR" sz="24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1:</a:t>
            </a:r>
            <a:r>
              <a:rPr lang="en-US" sz="24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sz="2400" dirty="0" smtClean="0"/>
              <a:t>Πετρολογία Μαγματικών Πετρωμάτων</a:t>
            </a:r>
            <a:endParaRPr lang="en-US" sz="2400" dirty="0" smtClean="0"/>
          </a:p>
          <a:p>
            <a:pPr>
              <a:spcBef>
                <a:spcPts val="0"/>
              </a:spcBef>
            </a:pPr>
            <a:endParaRPr lang="en-US" sz="2400" dirty="0" smtClean="0"/>
          </a:p>
          <a:p>
            <a:pPr>
              <a:spcBef>
                <a:spcPts val="0"/>
              </a:spcBef>
              <a:defRPr/>
            </a:pPr>
            <a:r>
              <a:rPr lang="el-GR" sz="2400" dirty="0" smtClean="0"/>
              <a:t>Βασίλειος </a:t>
            </a:r>
            <a:r>
              <a:rPr lang="el-GR" sz="2400" dirty="0" err="1" smtClean="0"/>
              <a:t>Τσικούρας</a:t>
            </a:r>
            <a:r>
              <a:rPr lang="en-US" sz="2400" dirty="0" smtClean="0"/>
              <a:t> </a:t>
            </a:r>
            <a:r>
              <a:rPr lang="el-GR" sz="2400" dirty="0" smtClean="0"/>
              <a:t>&amp;</a:t>
            </a:r>
            <a:r>
              <a:rPr lang="en-US" sz="2400" dirty="0" smtClean="0"/>
              <a:t> </a:t>
            </a:r>
            <a:r>
              <a:rPr lang="el-GR" sz="2400" dirty="0" smtClean="0"/>
              <a:t>Ιωάννης Ηλιόπουλος</a:t>
            </a:r>
            <a:endParaRPr lang="en-US" sz="2400" dirty="0" smtClean="0"/>
          </a:p>
          <a:p>
            <a:pPr>
              <a:spcBef>
                <a:spcPts val="0"/>
              </a:spcBef>
            </a:pPr>
            <a:r>
              <a:rPr lang="el-GR" sz="2400" dirty="0" smtClean="0"/>
              <a:t>Σχολή Θετικών Επιστημών</a:t>
            </a:r>
          </a:p>
          <a:p>
            <a:pPr>
              <a:spcBef>
                <a:spcPts val="0"/>
              </a:spcBef>
            </a:pPr>
            <a:r>
              <a:rPr lang="el-GR" sz="2400" dirty="0" smtClean="0"/>
              <a:t>Τμήμα Γεωλογίας</a:t>
            </a:r>
            <a:endParaRPr lang="en-US" sz="2400" dirty="0" smtClean="0"/>
          </a:p>
          <a:p>
            <a:endParaRPr lang="el-GR" sz="2800" dirty="0" smtClean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2" y="506460"/>
            <a:ext cx="4514857" cy="935086"/>
          </a:xfrm>
          <a:prstGeom prst="rect">
            <a:avLst/>
          </a:prstGeom>
        </p:spPr>
      </p:pic>
      <p:pic>
        <p:nvPicPr>
          <p:cNvPr id="13" name="Εικόνα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1305" y="279862"/>
            <a:ext cx="3692664" cy="138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 2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Ορθογώνιο 3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Μερική τήξη</a:t>
            </a:r>
            <a:endParaRPr lang="el-GR" dirty="0"/>
          </a:p>
        </p:txBody>
      </p:sp>
      <p:sp>
        <p:nvSpPr>
          <p:cNvPr id="8" name="7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77800" indent="-177800"/>
            <a:r>
              <a:rPr lang="el-GR" sz="2800" dirty="0" smtClean="0"/>
              <a:t>Ο αποχωρισμός ενός μερικού </a:t>
            </a:r>
            <a:r>
              <a:rPr lang="el-GR" sz="2800" dirty="0" err="1" smtClean="0"/>
              <a:t>τήγματος</a:t>
            </a:r>
            <a:r>
              <a:rPr lang="el-GR" sz="2800" dirty="0" smtClean="0"/>
              <a:t> από το στερεό υπόλειμμα απαιτεί την παραγωγή μιας κρίσιμης ποσότητας </a:t>
            </a:r>
            <a:r>
              <a:rPr lang="el-GR" sz="2800" dirty="0" err="1" smtClean="0"/>
              <a:t>τήγματος</a:t>
            </a:r>
            <a:endParaRPr lang="el-GR" sz="2800" dirty="0" smtClean="0"/>
          </a:p>
          <a:p>
            <a:pPr marL="177800" indent="-177800"/>
            <a:r>
              <a:rPr lang="el-GR" sz="2800" dirty="0" smtClean="0"/>
              <a:t>Αυτή η κρίσιμη ποσότητα που θα παραχθεί θα μπορεί να δημιουργήσει μια συνεχή μεμβράνη και θα έχει αρκετό όγκο ώστε να μην απορροφάται από τις επιφάνειες των κρυστάλλων  </a:t>
            </a:r>
          </a:p>
          <a:p>
            <a:endParaRPr lang="el-GR" sz="2800" dirty="0"/>
          </a:p>
        </p:txBody>
      </p:sp>
    </p:spTree>
    <p:extLst>
      <p:ext uri="{BB962C8B-B14F-4D97-AF65-F5344CB8AC3E}">
        <p14:creationId xmlns="" xmlns:p14="http://schemas.microsoft.com/office/powerpoint/2010/main" val="156699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latin typeface="Calibri" pitchFamily="34" charset="0"/>
              </a:rPr>
              <a:t>Πηγές </a:t>
            </a:r>
            <a:r>
              <a:rPr lang="el-GR" dirty="0" err="1" smtClean="0">
                <a:latin typeface="Calibri" pitchFamily="34" charset="0"/>
              </a:rPr>
              <a:t>μανδυακού</a:t>
            </a:r>
            <a:r>
              <a:rPr lang="el-GR" dirty="0" smtClean="0">
                <a:latin typeface="Calibri" pitchFamily="34" charset="0"/>
              </a:rPr>
              <a:t> υλικού στην επιφάνεια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7" name="6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b="1" dirty="0" err="1" smtClean="0"/>
              <a:t>Οφιόλιθοι</a:t>
            </a:r>
            <a:r>
              <a:rPr lang="el-GR" sz="2000" dirty="0" smtClean="0"/>
              <a:t>	</a:t>
            </a:r>
            <a:endParaRPr lang="en-US" sz="2000" dirty="0" smtClean="0"/>
          </a:p>
          <a:p>
            <a:pPr lvl="1">
              <a:buFont typeface="Courier New" pitchFamily="49" charset="0"/>
              <a:buChar char="o"/>
            </a:pPr>
            <a:r>
              <a:rPr lang="el-GR" sz="2000" dirty="0" err="1" smtClean="0"/>
              <a:t>Τεμάχη</a:t>
            </a:r>
            <a:r>
              <a:rPr lang="el-GR" sz="2000" dirty="0" smtClean="0"/>
              <a:t> </a:t>
            </a:r>
            <a:r>
              <a:rPr lang="el-GR" sz="2000" dirty="0" err="1" smtClean="0"/>
              <a:t>ωκεάνειου</a:t>
            </a:r>
            <a:r>
              <a:rPr lang="el-GR" sz="2000" dirty="0" smtClean="0"/>
              <a:t> φλοιού και ανώτερου μανδύα</a:t>
            </a:r>
            <a:endParaRPr lang="en-US" sz="2000" dirty="0" smtClean="0"/>
          </a:p>
          <a:p>
            <a:pPr lvl="1">
              <a:buFont typeface="Courier New" pitchFamily="49" charset="0"/>
              <a:buChar char="o"/>
            </a:pPr>
            <a:r>
              <a:rPr lang="el-GR" sz="2000" dirty="0" err="1" smtClean="0"/>
              <a:t>Εφιπεύσης</a:t>
            </a:r>
            <a:r>
              <a:rPr lang="el-GR" sz="2000" dirty="0" smtClean="0"/>
              <a:t> σε ζώνες καταβύθισης στα περιθώρια των ηπείρων</a:t>
            </a:r>
            <a:endParaRPr lang="en-US" sz="2000" dirty="0" smtClean="0"/>
          </a:p>
          <a:p>
            <a:r>
              <a:rPr lang="el-GR" sz="2000" b="1" dirty="0" smtClean="0"/>
              <a:t>Δείγματα βάθους από τον </a:t>
            </a:r>
            <a:r>
              <a:rPr lang="el-GR" sz="2000" b="1" dirty="0" err="1" smtClean="0"/>
              <a:t>ωκεάνειο</a:t>
            </a:r>
            <a:r>
              <a:rPr lang="el-GR" sz="2000" b="1" dirty="0" smtClean="0"/>
              <a:t> φλοιό</a:t>
            </a:r>
            <a:endParaRPr lang="en-US" sz="2000" b="1" dirty="0" smtClean="0"/>
          </a:p>
          <a:p>
            <a:r>
              <a:rPr lang="el-GR" sz="2000" b="1" dirty="0" smtClean="0"/>
              <a:t>Κόνδυλοι</a:t>
            </a:r>
            <a:r>
              <a:rPr lang="el-GR" sz="2000" dirty="0" smtClean="0"/>
              <a:t> και </a:t>
            </a:r>
            <a:r>
              <a:rPr lang="el-GR" sz="2000" b="1" dirty="0" smtClean="0"/>
              <a:t>ξενόλιθοι </a:t>
            </a:r>
            <a:r>
              <a:rPr lang="el-GR" sz="2000" dirty="0" smtClean="0"/>
              <a:t>σε κάποιους βασάλτες</a:t>
            </a:r>
            <a:endParaRPr lang="en-US" sz="2000" dirty="0" smtClean="0"/>
          </a:p>
          <a:p>
            <a:r>
              <a:rPr lang="el-GR" sz="2000" b="1" dirty="0" err="1" smtClean="0"/>
              <a:t>Κιμπερλιτικοί</a:t>
            </a:r>
            <a:r>
              <a:rPr lang="el-GR" sz="2000" b="1" dirty="0" smtClean="0"/>
              <a:t> ξενόλιθοι</a:t>
            </a:r>
            <a:endParaRPr lang="en-US" sz="2000" b="1" dirty="0" smtClean="0"/>
          </a:p>
          <a:p>
            <a:pPr lvl="1">
              <a:buFont typeface="Courier New" pitchFamily="49" charset="0"/>
              <a:buChar char="o"/>
            </a:pPr>
            <a:r>
              <a:rPr lang="el-GR" sz="2000" dirty="0" err="1" smtClean="0"/>
              <a:t>Αδαμαντοφόροι</a:t>
            </a:r>
            <a:r>
              <a:rPr lang="el-GR" sz="2000" dirty="0" smtClean="0"/>
              <a:t> σωλήνες που μεταφέρουν </a:t>
            </a:r>
            <a:r>
              <a:rPr lang="el-GR" sz="2000" dirty="0" err="1" smtClean="0"/>
              <a:t>μανδυακό</a:t>
            </a:r>
            <a:r>
              <a:rPr lang="el-GR" sz="2000" dirty="0" smtClean="0"/>
              <a:t> υλικό με πληθώρα ξενολίθων από μεγάλο βάθος</a:t>
            </a:r>
            <a:endParaRPr lang="en-US" sz="2000" dirty="0" smtClean="0"/>
          </a:p>
          <a:p>
            <a:endParaRPr lang="el-GR" sz="2800" dirty="0"/>
          </a:p>
        </p:txBody>
      </p:sp>
      <p:sp>
        <p:nvSpPr>
          <p:cNvPr id="5" name="Ορθογώνιο 4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Ορθογώνιο 8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0" name="Εικόνα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6472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6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ρθογώνιο 7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9" name="Εικόνα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0"/>
            <a:ext cx="8501090" cy="2232248"/>
          </a:xfrm>
        </p:spPr>
        <p:txBody>
          <a:bodyPr>
            <a:normAutofit/>
          </a:bodyPr>
          <a:lstStyle/>
          <a:p>
            <a:r>
              <a:rPr lang="el-GR" sz="3000" dirty="0" smtClean="0"/>
              <a:t>Η ΖΩΗ ΚΑΙ Ο ΘΑΝΑΤΟΣ ΕΝΟΣ ΤΗΓΜΑΤΟΣ</a:t>
            </a:r>
            <a:r>
              <a:rPr sz="3000" smtClean="0"/>
              <a:t>. Ή μήπως η Γέννηση ενός Πετρώματος;</a:t>
            </a:r>
            <a:endParaRPr lang="el-GR" sz="3000" dirty="0"/>
          </a:p>
        </p:txBody>
      </p:sp>
      <p:sp>
        <p:nvSpPr>
          <p:cNvPr id="10" name="9 - Ορθογώνιο"/>
          <p:cNvSpPr/>
          <p:nvPr/>
        </p:nvSpPr>
        <p:spPr>
          <a:xfrm>
            <a:off x="1571604" y="1928802"/>
            <a:ext cx="59834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l-GR" sz="3200" dirty="0" smtClean="0"/>
              <a:t>ΜΕΡΙΚΗ ΤΗΞΗ (Μανδύα ή Φλοιού)</a:t>
            </a:r>
          </a:p>
        </p:txBody>
      </p:sp>
      <p:sp>
        <p:nvSpPr>
          <p:cNvPr id="11" name="10 - Ορθογώνιο"/>
          <p:cNvSpPr/>
          <p:nvPr/>
        </p:nvSpPr>
        <p:spPr bwMode="auto">
          <a:xfrm>
            <a:off x="500034" y="2714620"/>
            <a:ext cx="8280920" cy="2088000"/>
          </a:xfrm>
          <a:prstGeom prst="rect">
            <a:avLst/>
          </a:prstGeom>
          <a:noFill/>
          <a:ln w="9525" cap="rnd" cmpd="sng" algn="ctr">
            <a:solidFill>
              <a:schemeClr val="tx1"/>
            </a:solidFill>
            <a:prstDash val="solid"/>
            <a:bevel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None/>
              <a:tabLst/>
            </a:pPr>
            <a:endParaRPr kumimoji="0" lang="el-GR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Times New Roman" charset="0"/>
            </a:endParaRPr>
          </a:p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None/>
              <a:tabLst/>
            </a:pPr>
            <a:r>
              <a:rPr kumimoji="0" lang="el-GR" sz="48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</a:rPr>
              <a:t>ΔΙΑΦΟΡΟΠΟΙΗΣΗ</a:t>
            </a:r>
          </a:p>
        </p:txBody>
      </p:sp>
      <p:sp>
        <p:nvSpPr>
          <p:cNvPr id="14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1071538" y="5000636"/>
            <a:ext cx="7200800" cy="820824"/>
          </a:xfrm>
        </p:spPr>
        <p:txBody>
          <a:bodyPr/>
          <a:lstStyle/>
          <a:p>
            <a:pPr algn="ctr">
              <a:buNone/>
            </a:pPr>
            <a:r>
              <a:rPr lang="el-GR" sz="3600" dirty="0" smtClean="0"/>
              <a:t>ΣΧΗΜΑΤΙΣΜΟΣ  ΠΕΤΡΩΜΑΤΩΝ</a:t>
            </a:r>
            <a:endParaRPr lang="el-GR" sz="3600" dirty="0"/>
          </a:p>
        </p:txBody>
      </p:sp>
      <p:sp>
        <p:nvSpPr>
          <p:cNvPr id="17" name="16 - Βέλος προς τα κάτω"/>
          <p:cNvSpPr/>
          <p:nvPr/>
        </p:nvSpPr>
        <p:spPr>
          <a:xfrm>
            <a:off x="2069422" y="4102322"/>
            <a:ext cx="288000" cy="684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17 - Βέλος προς τα κάτω"/>
          <p:cNvSpPr/>
          <p:nvPr/>
        </p:nvSpPr>
        <p:spPr>
          <a:xfrm>
            <a:off x="6786578" y="4071942"/>
            <a:ext cx="288000" cy="684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709911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9" name="Εικόνα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fontAlgn="base">
              <a:spcAft>
                <a:spcPct val="0"/>
              </a:spcAft>
              <a:defRPr/>
            </a:pPr>
            <a:r>
              <a:rPr lang="el-GR" sz="4000" kern="0" dirty="0" smtClean="0"/>
              <a:t>ΜΕΡΙΚΗ ΤΗΞΗ</a:t>
            </a:r>
            <a:endParaRPr lang="el-GR" sz="4000" kern="0" dirty="0"/>
          </a:p>
        </p:txBody>
      </p:sp>
      <p:sp>
        <p:nvSpPr>
          <p:cNvPr id="11" name="10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Ο </a:t>
            </a:r>
            <a:r>
              <a:rPr lang="el-GR" dirty="0" err="1" smtClean="0">
                <a:solidFill>
                  <a:schemeClr val="tx2"/>
                </a:solidFill>
              </a:rPr>
              <a:t>Λερζόλιθος</a:t>
            </a:r>
            <a:r>
              <a:rPr lang="el-GR" dirty="0" smtClean="0"/>
              <a:t> είναι πιθανότατα πρωτογενής (γόνιμος) μανδύας</a:t>
            </a:r>
          </a:p>
          <a:p>
            <a:r>
              <a:rPr lang="el-GR" dirty="0" smtClean="0"/>
              <a:t>Ο </a:t>
            </a:r>
            <a:r>
              <a:rPr lang="el-GR" dirty="0" err="1" smtClean="0">
                <a:solidFill>
                  <a:schemeClr val="tx2"/>
                </a:solidFill>
              </a:rPr>
              <a:t>Δουνίτης</a:t>
            </a:r>
            <a:r>
              <a:rPr lang="el-GR" dirty="0" smtClean="0"/>
              <a:t> και ο </a:t>
            </a:r>
            <a:r>
              <a:rPr lang="el-GR" dirty="0" err="1" smtClean="0">
                <a:solidFill>
                  <a:schemeClr val="tx2"/>
                </a:solidFill>
              </a:rPr>
              <a:t>Χαρτσβουργίτης</a:t>
            </a:r>
            <a:r>
              <a:rPr lang="el-GR" dirty="0" smtClean="0"/>
              <a:t> είναι δύστηκτα, υπολειμματικά τμήματα μετά </a:t>
            </a:r>
            <a:r>
              <a:rPr lang="en-US" dirty="0" smtClean="0"/>
              <a:t> </a:t>
            </a:r>
            <a:r>
              <a:rPr lang="el-GR" dirty="0" smtClean="0"/>
              <a:t>από διαφυγή </a:t>
            </a:r>
            <a:r>
              <a:rPr lang="el-GR" dirty="0" err="1" smtClean="0"/>
              <a:t>βασαλτικού</a:t>
            </a:r>
            <a:r>
              <a:rPr lang="el-GR" dirty="0" smtClean="0"/>
              <a:t> </a:t>
            </a:r>
            <a:r>
              <a:rPr lang="el-GR" dirty="0" err="1" smtClean="0"/>
              <a:t>τήγματος</a:t>
            </a:r>
            <a:r>
              <a:rPr lang="el-GR" dirty="0" smtClean="0"/>
              <a:t> από μερική τήξη (εκχυμωτής  μανδύας)</a:t>
            </a:r>
          </a:p>
          <a:p>
            <a:endParaRPr lang="en-US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88877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pic>
        <p:nvPicPr>
          <p:cNvPr id="9" name="Εικόνα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1538" y="0"/>
            <a:ext cx="6929486" cy="2232248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Lherzolite</a:t>
            </a:r>
            <a:r>
              <a:rPr lang="en-US" sz="3600" dirty="0" smtClean="0">
                <a:solidFill>
                  <a:schemeClr val="tx1"/>
                </a:solidFill>
              </a:rPr>
              <a:t>: </a:t>
            </a:r>
            <a:r>
              <a:rPr sz="3600" smtClean="0">
                <a:solidFill>
                  <a:schemeClr val="tx1"/>
                </a:solidFill>
              </a:rPr>
              <a:t>Είδος περιδοτίτη με ολιβίνη </a:t>
            </a:r>
            <a:r>
              <a:rPr lang="en-US" sz="3600" dirty="0" smtClean="0">
                <a:solidFill>
                  <a:schemeClr val="tx1"/>
                </a:solidFill>
              </a:rPr>
              <a:t>&gt; </a:t>
            </a:r>
            <a:r>
              <a:rPr lang="en-US" sz="3600" dirty="0" err="1" smtClean="0">
                <a:solidFill>
                  <a:schemeClr val="tx1"/>
                </a:solidFill>
              </a:rPr>
              <a:t>Opx</a:t>
            </a:r>
            <a:r>
              <a:rPr lang="en-US" sz="3600" dirty="0" smtClean="0">
                <a:solidFill>
                  <a:schemeClr val="tx1"/>
                </a:solidFill>
              </a:rPr>
              <a:t> + </a:t>
            </a:r>
            <a:r>
              <a:rPr lang="en-US" sz="3600" dirty="0" err="1" smtClean="0">
                <a:solidFill>
                  <a:schemeClr val="tx1"/>
                </a:solidFill>
              </a:rPr>
              <a:t>Cpx</a:t>
            </a:r>
            <a:endParaRPr lang="el-GR" sz="3600" dirty="0">
              <a:solidFill>
                <a:schemeClr val="tx1"/>
              </a:solidFill>
            </a:endParaRPr>
          </a:p>
        </p:txBody>
      </p:sp>
      <p:pic>
        <p:nvPicPr>
          <p:cNvPr id="11" name="10 - Εικόνα" descr="ΕΙΚΟΝΑ 3: Ultramafic rocks&#10;&lt;http://geology.about.com/od/more_igrocks/ss/ultramafic-rock-diagrams_2.htm&gt;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60000">
            <a:off x="1857356" y="1785926"/>
            <a:ext cx="5202416" cy="432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8877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ct val="20000"/>
              </a:spcBef>
              <a:buNone/>
              <a:defRPr/>
            </a:pPr>
            <a:endParaRPr lang="el-GR" b="1" dirty="0" smtClean="0">
              <a:solidFill>
                <a:schemeClr val="tx2"/>
              </a:solidFill>
            </a:endParaRPr>
          </a:p>
          <a:p>
            <a:pPr marL="0" lvl="0" indent="0">
              <a:spcBef>
                <a:spcPct val="20000"/>
              </a:spcBef>
              <a:buNone/>
              <a:defRPr/>
            </a:pPr>
            <a:r>
              <a:rPr lang="el-GR" dirty="0" err="1" smtClean="0">
                <a:solidFill>
                  <a:schemeClr val="tx2"/>
                </a:solidFill>
              </a:rPr>
              <a:t>Πλαγιόκλαστο</a:t>
            </a:r>
            <a:r>
              <a:rPr lang="el-GR" dirty="0" smtClean="0">
                <a:solidFill>
                  <a:schemeClr val="tx2"/>
                </a:solidFill>
              </a:rPr>
              <a:t>:</a:t>
            </a:r>
            <a:r>
              <a:rPr lang="el-GR" b="1" dirty="0" smtClean="0"/>
              <a:t> &lt; 50 </a:t>
            </a:r>
            <a:r>
              <a:rPr lang="en-US" b="1" dirty="0" smtClean="0"/>
              <a:t>km</a:t>
            </a:r>
            <a:endParaRPr lang="el-GR" b="1" dirty="0" smtClean="0"/>
          </a:p>
          <a:p>
            <a:pPr marL="0" lvl="0" indent="0">
              <a:spcBef>
                <a:spcPct val="20000"/>
              </a:spcBef>
              <a:buNone/>
              <a:defRPr/>
            </a:pPr>
            <a:r>
              <a:rPr lang="el-GR" dirty="0" err="1" smtClean="0">
                <a:solidFill>
                  <a:schemeClr val="tx2"/>
                </a:solidFill>
              </a:rPr>
              <a:t>Σπινέλιος</a:t>
            </a:r>
            <a:r>
              <a:rPr lang="el-GR" dirty="0" smtClean="0">
                <a:solidFill>
                  <a:schemeClr val="tx2"/>
                </a:solidFill>
              </a:rPr>
              <a:t>: </a:t>
            </a:r>
            <a:r>
              <a:rPr lang="el-GR" b="1" dirty="0" smtClean="0"/>
              <a:t>50-80 </a:t>
            </a:r>
            <a:r>
              <a:rPr lang="en-US" b="1" dirty="0" smtClean="0"/>
              <a:t>km</a:t>
            </a:r>
            <a:endParaRPr lang="el-GR" b="1" dirty="0" smtClean="0"/>
          </a:p>
          <a:p>
            <a:pPr marL="0" lvl="0" indent="0">
              <a:spcBef>
                <a:spcPct val="20000"/>
              </a:spcBef>
              <a:buNone/>
              <a:defRPr/>
            </a:pPr>
            <a:r>
              <a:rPr lang="el-GR" dirty="0" smtClean="0">
                <a:solidFill>
                  <a:schemeClr val="tx2"/>
                </a:solidFill>
              </a:rPr>
              <a:t>Γρανάτης:</a:t>
            </a:r>
            <a:r>
              <a:rPr lang="el-GR" b="1" dirty="0" smtClean="0">
                <a:solidFill>
                  <a:schemeClr val="tx2"/>
                </a:solidFill>
              </a:rPr>
              <a:t> </a:t>
            </a:r>
            <a:r>
              <a:rPr lang="el-GR" b="1" dirty="0" smtClean="0"/>
              <a:t>80-400 </a:t>
            </a:r>
            <a:r>
              <a:rPr lang="en-US" b="1" dirty="0" smtClean="0"/>
              <a:t>km</a:t>
            </a:r>
          </a:p>
          <a:p>
            <a:pPr marL="0" lvl="0" indent="0">
              <a:spcBef>
                <a:spcPct val="20000"/>
              </a:spcBef>
              <a:buNone/>
              <a:defRPr/>
            </a:pPr>
            <a:r>
              <a:rPr lang="en-US" dirty="0" err="1" smtClean="0">
                <a:solidFill>
                  <a:schemeClr val="tx2"/>
                </a:solidFill>
              </a:rPr>
              <a:t>Si</a:t>
            </a:r>
            <a:r>
              <a:rPr lang="en-US" baseline="30000" dirty="0" err="1" smtClean="0">
                <a:solidFill>
                  <a:schemeClr val="tx2"/>
                </a:solidFill>
              </a:rPr>
              <a:t>IV</a:t>
            </a:r>
            <a:r>
              <a:rPr lang="en-US" dirty="0" smtClean="0">
                <a:solidFill>
                  <a:schemeClr val="tx2"/>
                </a:solidFill>
              </a:rPr>
              <a:t> → SI</a:t>
            </a:r>
            <a:r>
              <a:rPr lang="en-US" baseline="30000" dirty="0" smtClean="0">
                <a:solidFill>
                  <a:schemeClr val="tx2"/>
                </a:solidFill>
              </a:rPr>
              <a:t>VI</a:t>
            </a:r>
            <a:r>
              <a:rPr lang="en-US" b="1" dirty="0" smtClean="0">
                <a:solidFill>
                  <a:schemeClr val="tx2"/>
                </a:solidFill>
              </a:rPr>
              <a:t>:</a:t>
            </a:r>
            <a:r>
              <a:rPr lang="el-GR" b="1" dirty="0" smtClean="0"/>
              <a:t> &gt; 400</a:t>
            </a:r>
            <a:r>
              <a:rPr lang="en-US" b="1" dirty="0" smtClean="0"/>
              <a:t> km</a:t>
            </a:r>
            <a:endParaRPr lang="el-GR" b="1" dirty="0" smtClean="0"/>
          </a:p>
          <a:p>
            <a:pPr>
              <a:buNone/>
            </a:pPr>
            <a:endParaRPr lang="el-GR" dirty="0"/>
          </a:p>
        </p:txBody>
      </p:sp>
      <p:sp>
        <p:nvSpPr>
          <p:cNvPr id="8" name="7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>
                <a:latin typeface="+mn-lt"/>
              </a:rPr>
              <a:t>Διάγραμμα Φάσεων του </a:t>
            </a:r>
            <a:r>
              <a:rPr lang="el-GR" dirty="0" err="1" smtClean="0">
                <a:latin typeface="+mn-lt"/>
              </a:rPr>
              <a:t>Τετραφασικού</a:t>
            </a:r>
            <a:r>
              <a:rPr lang="el-GR" dirty="0" smtClean="0">
                <a:latin typeface="+mn-lt"/>
              </a:rPr>
              <a:t> Μανδύα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</a:br>
            <a:endParaRPr lang="el-GR" dirty="0">
              <a:latin typeface="+mn-lt"/>
            </a:endParaRPr>
          </a:p>
        </p:txBody>
      </p:sp>
      <p:pic>
        <p:nvPicPr>
          <p:cNvPr id="4" name="Εικόνα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1738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l-GR" kern="0" dirty="0" smtClean="0">
                <a:solidFill>
                  <a:schemeClr val="tx2"/>
                </a:solidFill>
              </a:rPr>
              <a:t/>
            </a:r>
            <a:br>
              <a:rPr lang="el-GR" kern="0" dirty="0" smtClean="0">
                <a:solidFill>
                  <a:schemeClr val="tx2"/>
                </a:solidFill>
              </a:rPr>
            </a:br>
            <a:r>
              <a:rPr lang="el-GR" kern="0" dirty="0" smtClean="0"/>
              <a:t>Οι μεταμορφικές αντιδράσεις</a:t>
            </a:r>
            <a:r>
              <a:rPr lang="el-GR" kern="0" dirty="0" smtClean="0">
                <a:solidFill>
                  <a:schemeClr val="tx2"/>
                </a:solidFill>
              </a:rPr>
              <a:t/>
            </a:r>
            <a:br>
              <a:rPr lang="el-GR" kern="0" dirty="0" smtClean="0">
                <a:solidFill>
                  <a:schemeClr val="tx2"/>
                </a:solidFill>
              </a:rPr>
            </a:br>
            <a:endParaRPr lang="el-GR" dirty="0"/>
          </a:p>
        </p:txBody>
      </p:sp>
      <p:sp>
        <p:nvSpPr>
          <p:cNvPr id="5" name="Ορθογώνιο 4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9" name="8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CaAl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Si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O</a:t>
            </a:r>
            <a:r>
              <a:rPr lang="en-US" sz="2000" baseline="-25000" dirty="0" smtClean="0"/>
              <a:t>8</a:t>
            </a:r>
            <a:r>
              <a:rPr lang="en-US" sz="2000" dirty="0" smtClean="0"/>
              <a:t> + Mg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SiO</a:t>
            </a:r>
            <a:r>
              <a:rPr lang="en-US" sz="2000" baseline="-25000" dirty="0" smtClean="0"/>
              <a:t>4</a:t>
            </a:r>
            <a:r>
              <a:rPr lang="en-US" sz="2000" dirty="0" smtClean="0"/>
              <a:t>=  2MgSiO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 + CaMgSi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O</a:t>
            </a:r>
            <a:r>
              <a:rPr lang="en-US" sz="2000" baseline="-25000" dirty="0" smtClean="0"/>
              <a:t>6</a:t>
            </a:r>
            <a:r>
              <a:rPr lang="en-US" sz="2000" dirty="0" smtClean="0"/>
              <a:t> + MgAl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O</a:t>
            </a:r>
            <a:r>
              <a:rPr lang="en-US" sz="2000" baseline="-25000" dirty="0" smtClean="0"/>
              <a:t>4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    Plagioclase     olivine            </a:t>
            </a:r>
            <a:r>
              <a:rPr lang="en-US" sz="2000" dirty="0" err="1" smtClean="0"/>
              <a:t>opx</a:t>
            </a:r>
            <a:r>
              <a:rPr lang="en-US" sz="2000" dirty="0" smtClean="0"/>
              <a:t>            </a:t>
            </a:r>
            <a:r>
              <a:rPr lang="en-US" sz="2000" dirty="0" err="1" smtClean="0"/>
              <a:t>cpx</a:t>
            </a:r>
            <a:r>
              <a:rPr lang="en-US" sz="2000" dirty="0" smtClean="0"/>
              <a:t>               </a:t>
            </a:r>
            <a:r>
              <a:rPr lang="en-US" sz="2000" dirty="0" err="1" smtClean="0"/>
              <a:t>spinel</a:t>
            </a: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r>
              <a:rPr lang="en-US" sz="2000" dirty="0" smtClean="0"/>
              <a:t>MgAl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O</a:t>
            </a:r>
            <a:r>
              <a:rPr lang="en-US" sz="2000" baseline="-25000" dirty="0" smtClean="0"/>
              <a:t>4 </a:t>
            </a:r>
            <a:r>
              <a:rPr lang="en-US" sz="2000" dirty="0" smtClean="0"/>
              <a:t> + 4MgSiO</a:t>
            </a:r>
            <a:r>
              <a:rPr lang="en-US" sz="2000" baseline="-25000" dirty="0" smtClean="0"/>
              <a:t>3 </a:t>
            </a:r>
            <a:r>
              <a:rPr lang="en-US" sz="2000" dirty="0" smtClean="0"/>
              <a:t> = Mg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SiO</a:t>
            </a:r>
            <a:r>
              <a:rPr lang="en-US" sz="2000" baseline="-25000" dirty="0" smtClean="0"/>
              <a:t>4</a:t>
            </a:r>
            <a:r>
              <a:rPr lang="en-US" sz="2000" dirty="0" smtClean="0"/>
              <a:t> + Mg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Al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Si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O</a:t>
            </a:r>
            <a:r>
              <a:rPr lang="en-US" sz="2000" baseline="-25000" dirty="0" smtClean="0"/>
              <a:t>12</a:t>
            </a:r>
          </a:p>
          <a:p>
            <a:pPr>
              <a:buNone/>
            </a:pPr>
            <a:r>
              <a:rPr lang="en-US" sz="2000" dirty="0" smtClean="0"/>
              <a:t>      </a:t>
            </a:r>
            <a:r>
              <a:rPr lang="en-US" sz="2000" dirty="0" err="1" smtClean="0"/>
              <a:t>Spinel</a:t>
            </a:r>
            <a:r>
              <a:rPr lang="en-US" sz="2000" dirty="0" smtClean="0"/>
              <a:t>            </a:t>
            </a:r>
            <a:r>
              <a:rPr lang="en-US" sz="2000" dirty="0" err="1" smtClean="0"/>
              <a:t>opx</a:t>
            </a:r>
            <a:r>
              <a:rPr lang="en-US" sz="2000" dirty="0" smtClean="0"/>
              <a:t>             olivine        garnet</a:t>
            </a:r>
            <a:endParaRPr lang="el-GR" sz="2000" dirty="0"/>
          </a:p>
        </p:txBody>
      </p:sp>
    </p:spTree>
    <p:extLst>
      <p:ext uri="{BB962C8B-B14F-4D97-AF65-F5344CB8AC3E}">
        <p14:creationId xmlns="" xmlns:p14="http://schemas.microsoft.com/office/powerpoint/2010/main" val="279416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sz="3200" dirty="0" smtClean="0"/>
              <a:t>1. Αύξηση της Θερμοκρασίας</a:t>
            </a:r>
          </a:p>
          <a:p>
            <a:pPr>
              <a:buNone/>
            </a:pPr>
            <a:r>
              <a:rPr lang="el-GR" sz="3200" dirty="0" smtClean="0"/>
              <a:t>2. Μείωση της Πίεσης</a:t>
            </a:r>
            <a:endParaRPr lang="en-US" sz="3200" dirty="0" smtClean="0"/>
          </a:p>
          <a:p>
            <a:pPr>
              <a:buNone/>
            </a:pPr>
            <a:r>
              <a:rPr lang="en-US" sz="3200" dirty="0" smtClean="0"/>
              <a:t>3</a:t>
            </a:r>
            <a:r>
              <a:rPr lang="el-GR" sz="3200" dirty="0" smtClean="0"/>
              <a:t>. Αύξηση των Πτητικών Συστατικών (ιδιαίτερα Η</a:t>
            </a:r>
            <a:r>
              <a:rPr lang="el-GR" sz="3200" baseline="-25000" dirty="0" smtClean="0"/>
              <a:t>2</a:t>
            </a:r>
            <a:r>
              <a:rPr lang="el-GR" sz="3200" dirty="0" smtClean="0"/>
              <a:t>Ο)</a:t>
            </a:r>
            <a:endParaRPr lang="el-GR" sz="32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10" name="9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Autofit/>
          </a:bodyPr>
          <a:lstStyle/>
          <a:p>
            <a:pPr lvl="0"/>
            <a:r>
              <a:rPr lang="el-GR" sz="3600" dirty="0" smtClean="0"/>
              <a:t>Πως μπορεί να υποστεί μερική τήξη ο μανδύας;</a:t>
            </a:r>
            <a:endParaRPr lang="el-GR" sz="3600" dirty="0"/>
          </a:p>
        </p:txBody>
      </p:sp>
    </p:spTree>
    <p:extLst>
      <p:ext uri="{BB962C8B-B14F-4D97-AF65-F5344CB8AC3E}">
        <p14:creationId xmlns="" xmlns:p14="http://schemas.microsoft.com/office/powerpoint/2010/main" val="2998921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  <a:noFill/>
          <a:ln/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l-GR" sz="3600" dirty="0" smtClean="0"/>
              <a:t>Πως μπορεί να υποστεί μερική τήξη ο μανδύας;</a:t>
            </a:r>
            <a:endParaRPr lang="en-US" sz="3600" dirty="0">
              <a:latin typeface="Times New Roman" pitchFamily="18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 lIns="92075" tIns="46038" rIns="92075" bIns="46038"/>
          <a:lstStyle/>
          <a:p>
            <a:pPr marL="514350" indent="-514350">
              <a:buAutoNum type="arabicPeriod"/>
            </a:pPr>
            <a:r>
              <a:rPr lang="el-GR" b="1" dirty="0" smtClean="0"/>
              <a:t>Αύξηση της Θερμοκρασίας</a:t>
            </a:r>
            <a:endParaRPr lang="en-US" b="1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l-GR" sz="3100" dirty="0" smtClean="0"/>
              <a:t>Δεν είναι πολύ ρεαλιστικός αυτός ο μηχανισμός εκτός ίσως των περιπτώσεων των θερμών </a:t>
            </a:r>
            <a:r>
              <a:rPr lang="el-GR" sz="3100" dirty="0" err="1" smtClean="0"/>
              <a:t>κήλίδων</a:t>
            </a:r>
            <a:r>
              <a:rPr lang="el-GR" sz="3100" dirty="0" smtClean="0"/>
              <a:t>, όμως και αυτό σε τοπικό επίπεδο</a:t>
            </a:r>
          </a:p>
          <a:p>
            <a:pPr marL="914400" lvl="1" indent="-514350">
              <a:buFont typeface="Arial" pitchFamily="34" charset="0"/>
              <a:buChar char="•"/>
            </a:pPr>
            <a:endParaRPr lang="el-GR" b="1" dirty="0" smtClean="0"/>
          </a:p>
        </p:txBody>
      </p:sp>
      <p:pic>
        <p:nvPicPr>
          <p:cNvPr id="6" name="Εικόνα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5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  <a:noFill/>
          <a:ln/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l-GR" sz="3600" dirty="0" smtClean="0"/>
              <a:t>Πως μπορεί να υποστεί μερική τήξη ο μανδύας;</a:t>
            </a:r>
            <a:endParaRPr lang="en-US" sz="3600" dirty="0">
              <a:latin typeface="Times New Roman" pitchFamily="18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 lIns="92075" tIns="46038" rIns="92075" bIns="46038">
            <a:normAutofit/>
          </a:bodyPr>
          <a:lstStyle/>
          <a:p>
            <a:pPr>
              <a:buNone/>
            </a:pPr>
            <a:r>
              <a:rPr lang="el-GR" sz="3100" b="1" dirty="0" smtClean="0"/>
              <a:t>2. Μείωση της Πίεσης (</a:t>
            </a:r>
            <a:r>
              <a:rPr lang="el-GR" sz="3100" b="1" dirty="0" err="1" smtClean="0"/>
              <a:t>αδιαβατική</a:t>
            </a:r>
            <a:r>
              <a:rPr lang="el-GR" sz="3100" b="1" dirty="0" smtClean="0"/>
              <a:t> εκτόνωση</a:t>
            </a:r>
            <a:r>
              <a:rPr lang="el-GR" sz="3100" dirty="0" smtClean="0"/>
              <a:t>)</a:t>
            </a:r>
            <a:endParaRPr lang="en-US" sz="3100" dirty="0" smtClean="0"/>
          </a:p>
          <a:p>
            <a:r>
              <a:rPr lang="el-GR" sz="3100" dirty="0" err="1" smtClean="0"/>
              <a:t>Αδιαβατική</a:t>
            </a:r>
            <a:r>
              <a:rPr lang="el-GR" sz="3100" dirty="0" smtClean="0"/>
              <a:t> ανύψωση του μανδύα χωρίς απώλεια θερμότητας  από αγωγή</a:t>
            </a:r>
          </a:p>
          <a:p>
            <a:r>
              <a:rPr lang="el-GR" sz="3100" dirty="0" smtClean="0"/>
              <a:t>Τήξη με   </a:t>
            </a:r>
            <a:r>
              <a:rPr lang="el-GR" sz="3100" dirty="0" err="1" smtClean="0"/>
              <a:t>αποσυμπίεση</a:t>
            </a:r>
            <a:r>
              <a:rPr lang="el-GR" sz="3100" dirty="0" smtClean="0"/>
              <a:t>  (σε βαθμό                                                       τουλάχιστον</a:t>
            </a:r>
            <a:r>
              <a:rPr lang="en-US" sz="3100" dirty="0" smtClean="0"/>
              <a:t> </a:t>
            </a:r>
            <a:r>
              <a:rPr lang="el-GR" sz="3100" dirty="0" smtClean="0"/>
              <a:t>30%)</a:t>
            </a:r>
          </a:p>
          <a:p>
            <a:pPr>
              <a:buFontTx/>
              <a:buNone/>
            </a:pPr>
            <a:endParaRPr lang="en-US" sz="3100" b="1" dirty="0">
              <a:solidFill>
                <a:srgbClr val="FFCC00"/>
              </a:solidFill>
            </a:endParaRPr>
          </a:p>
        </p:txBody>
      </p:sp>
      <p:pic>
        <p:nvPicPr>
          <p:cNvPr id="6" name="Εικόνα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43182"/>
            <a:ext cx="8229600" cy="1143000"/>
          </a:xfrm>
        </p:spPr>
        <p:txBody>
          <a:bodyPr>
            <a:noAutofit/>
          </a:bodyPr>
          <a:lstStyle/>
          <a:p>
            <a:r>
              <a:rPr lang="el-GR" sz="4000" dirty="0" smtClean="0"/>
              <a:t>ΔΙΕΡΓΑΣΙΕΣ ΠΑΡΑΓΩΓΗΣ ΚΑΙ ΕΞΕΛΙΞΗΣ ΤΟΥ ΜΑΓΜΑΤΟΣ</a:t>
            </a:r>
            <a:endParaRPr lang="el-GR" sz="40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sz="4000" dirty="0" smtClean="0">
                <a:latin typeface="Calibri" pitchFamily="34" charset="0"/>
              </a:rPr>
              <a:t>Η επίδραση της πίεσης</a:t>
            </a:r>
            <a:endParaRPr lang="en-US" sz="4000" dirty="0" smtClean="0"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sp>
        <p:nvSpPr>
          <p:cNvPr id="5" name="Rectangle 40"/>
          <p:cNvSpPr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marL="342900" indent="-342900"/>
            <a:r>
              <a:rPr lang="el-GR" sz="3200" dirty="0" smtClean="0"/>
              <a:t>Οι διάφορες φάσεις έχουν διαφορετική συμπεριφορά στην αύξηση της πίεσης, λόγω διαφορετικής συμπιεστότητας</a:t>
            </a:r>
          </a:p>
          <a:p>
            <a:pPr marL="342900" indent="-342900"/>
            <a:r>
              <a:rPr lang="el-GR" sz="3200" dirty="0" smtClean="0"/>
              <a:t>Επομένως ο παράγοντας Ρ θα αλλάξει την ελεύθερη ενέργεια </a:t>
            </a:r>
            <a:r>
              <a:rPr lang="en-US" sz="3200" dirty="0" smtClean="0"/>
              <a:t>G</a:t>
            </a:r>
            <a:r>
              <a:rPr lang="el-GR" sz="3200" dirty="0" smtClean="0"/>
              <a:t> σε διαφορετικό βαθμό στην κάθε φάση</a:t>
            </a:r>
            <a:endParaRPr lang="el-GR" sz="3200" baseline="-25000" dirty="0"/>
          </a:p>
        </p:txBody>
      </p:sp>
      <p:pic>
        <p:nvPicPr>
          <p:cNvPr id="6" name="Εικόνα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el-GR" sz="4000" dirty="0" smtClean="0">
                <a:latin typeface="Calibri" pitchFamily="34" charset="0"/>
              </a:rPr>
              <a:t>Η επίδραση της πίεσης</a:t>
            </a:r>
            <a:endParaRPr lang="en-US" sz="4000" kern="0" dirty="0" smtClean="0"/>
          </a:p>
        </p:txBody>
      </p:sp>
      <p:sp>
        <p:nvSpPr>
          <p:cNvPr id="5" name="Rectangle 40"/>
          <p:cNvSpPr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l-GR" sz="2800" dirty="0" smtClean="0"/>
          </a:p>
          <a:p>
            <a:r>
              <a:rPr lang="el-GR" sz="2800" dirty="0" smtClean="0"/>
              <a:t>Ο </a:t>
            </a:r>
            <a:r>
              <a:rPr lang="el-GR" sz="2800" dirty="0" err="1" smtClean="0"/>
              <a:t>Ανορθίτης</a:t>
            </a:r>
            <a:r>
              <a:rPr lang="el-GR" sz="2800" dirty="0" smtClean="0"/>
              <a:t> συμπιέζεται λιγότερο με την αύξηση της πίεσης, επομένως το Σ.Τ. του αυξάνει λιγότερο.</a:t>
            </a:r>
            <a:endParaRPr lang="en-US" sz="2800" dirty="0" smtClean="0"/>
          </a:p>
          <a:p>
            <a:r>
              <a:rPr lang="el-GR" sz="2800" dirty="0" smtClean="0"/>
              <a:t>Το </a:t>
            </a:r>
            <a:r>
              <a:rPr lang="el-GR" sz="2800" dirty="0" err="1" smtClean="0"/>
              <a:t>ευτηκτικό</a:t>
            </a:r>
            <a:r>
              <a:rPr lang="el-GR" sz="2800" dirty="0" smtClean="0"/>
              <a:t>  μετατοπίζεται προς τον </a:t>
            </a:r>
            <a:r>
              <a:rPr lang="en-US" sz="2800" dirty="0" smtClean="0"/>
              <a:t>An</a:t>
            </a:r>
            <a:endParaRPr lang="el-GR" sz="2800" baseline="30000" dirty="0"/>
          </a:p>
        </p:txBody>
      </p:sp>
      <p:pic>
        <p:nvPicPr>
          <p:cNvPr id="6" name="Εικόνα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>
                <a:latin typeface="Calibri" pitchFamily="34" charset="0"/>
              </a:rPr>
              <a:t>Η επίδραση της πίεσης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Η αύξηση της πίεσης αυξάνει το Σημείο Τήξης και μετατοπίζει το </a:t>
            </a:r>
            <a:r>
              <a:rPr lang="el-GR" dirty="0" err="1" smtClean="0"/>
              <a:t>ευτηκτικό</a:t>
            </a:r>
            <a:r>
              <a:rPr lang="el-GR" dirty="0" smtClean="0"/>
              <a:t> σημείο (επομένως τι άλλο αλλάζει;)</a:t>
            </a:r>
            <a:endParaRPr lang="el-GR" baseline="-25000" dirty="0" smtClean="0"/>
          </a:p>
          <a:p>
            <a:endParaRPr lang="el-GR" dirty="0"/>
          </a:p>
        </p:txBody>
      </p:sp>
      <p:pic>
        <p:nvPicPr>
          <p:cNvPr id="4" name="Εικόνα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 smtClean="0"/>
              <a:t>Πως μπορεί να υποστεί μερική τήξη ο μανδύας;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4156" y="1700808"/>
            <a:ext cx="8229600" cy="4381947"/>
          </a:xfrm>
        </p:spPr>
        <p:txBody>
          <a:bodyPr/>
          <a:lstStyle/>
          <a:p>
            <a:pPr marL="514350" indent="-514350">
              <a:buNone/>
            </a:pPr>
            <a:r>
              <a:rPr lang="en-US" b="1" dirty="0" smtClean="0"/>
              <a:t>3. </a:t>
            </a:r>
            <a:r>
              <a:rPr lang="el-GR" b="1" dirty="0" smtClean="0"/>
              <a:t>Αύξηση των Πτητικών Συστατικών</a:t>
            </a:r>
          </a:p>
          <a:p>
            <a:pPr marL="514350" indent="-514350">
              <a:buNone/>
            </a:pPr>
            <a:endParaRPr lang="el-GR" b="1" dirty="0"/>
          </a:p>
        </p:txBody>
      </p:sp>
      <p:pic>
        <p:nvPicPr>
          <p:cNvPr id="4" name="Εικόνα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kern="0" dirty="0" smtClean="0"/>
              <a:t>Η επίδραση του νερού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eaLnBrk="0" hangingPunct="0"/>
            <a:r>
              <a:rPr lang="el-GR" sz="2800" kern="0" dirty="0" smtClean="0"/>
              <a:t>Η διαλυτότητα του νερού στο </a:t>
            </a:r>
            <a:r>
              <a:rPr lang="el-GR" sz="2800" kern="0" dirty="0" err="1" smtClean="0"/>
              <a:t>τήγμα</a:t>
            </a:r>
            <a:r>
              <a:rPr lang="el-GR" sz="2800" kern="0" dirty="0" smtClean="0"/>
              <a:t> εξαρτάται από τη δομή του </a:t>
            </a:r>
            <a:r>
              <a:rPr lang="el-GR" sz="2800" kern="0" dirty="0" err="1" smtClean="0"/>
              <a:t>τήγματος</a:t>
            </a:r>
            <a:r>
              <a:rPr lang="el-GR" sz="2800" kern="0" dirty="0" smtClean="0"/>
              <a:t> που αντικατοπτρίζει και την δομή των ορυκτών που παράγονται. </a:t>
            </a:r>
          </a:p>
          <a:p>
            <a:pPr lvl="0" eaLnBrk="0" hangingPunct="0"/>
            <a:r>
              <a:rPr lang="el-GR" sz="2800" kern="0" dirty="0" smtClean="0"/>
              <a:t>Το νερό διαλύεται περισσότερο σε </a:t>
            </a:r>
            <a:r>
              <a:rPr lang="el-GR" sz="2800" kern="0" dirty="0" err="1" smtClean="0"/>
              <a:t>πολυμερισμένα</a:t>
            </a:r>
            <a:r>
              <a:rPr lang="el-GR" sz="2800" kern="0" dirty="0" smtClean="0"/>
              <a:t> </a:t>
            </a:r>
            <a:r>
              <a:rPr lang="el-GR" sz="2800" kern="0" dirty="0" err="1" smtClean="0"/>
              <a:t>τήγματα</a:t>
            </a:r>
            <a:r>
              <a:rPr lang="el-GR" sz="2800" kern="0" dirty="0" smtClean="0"/>
              <a:t> (</a:t>
            </a:r>
            <a:r>
              <a:rPr lang="el-GR" sz="2800" kern="0" dirty="0" err="1" smtClean="0"/>
              <a:t>An</a:t>
            </a:r>
            <a:r>
              <a:rPr lang="el-GR" sz="2800" kern="0" dirty="0" smtClean="0"/>
              <a:t> &gt; Di) κι έτσι η μείωση του σημείου τήξης είναι μεγαλύτερη στον </a:t>
            </a:r>
            <a:r>
              <a:rPr lang="el-GR" sz="2800" kern="0" dirty="0" err="1" smtClean="0"/>
              <a:t>An</a:t>
            </a:r>
            <a:r>
              <a:rPr lang="el-GR" sz="2800" kern="0" dirty="0" smtClean="0"/>
              <a:t> παρά στο Di. Επομένως το </a:t>
            </a:r>
            <a:r>
              <a:rPr lang="el-GR" sz="2800" kern="0" dirty="0" err="1" smtClean="0"/>
              <a:t>ευτηκτικό</a:t>
            </a:r>
            <a:r>
              <a:rPr lang="el-GR" sz="2800" kern="0" dirty="0" smtClean="0"/>
              <a:t> μετακινείται προς τον </a:t>
            </a:r>
            <a:r>
              <a:rPr lang="el-GR" sz="2800" kern="0" dirty="0" err="1" smtClean="0"/>
              <a:t>An</a:t>
            </a:r>
            <a:endParaRPr lang="el-GR" sz="2800" dirty="0"/>
          </a:p>
        </p:txBody>
      </p:sp>
      <p:pic>
        <p:nvPicPr>
          <p:cNvPr id="4" name="Εικόνα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kern="0" dirty="0" smtClean="0"/>
              <a:t>Η επίδραση του νερού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Θέρμανση ένυδρου μανδύα σε Τ &gt; της αφυδάτωσης ένυδρων φάσεων και της </a:t>
            </a:r>
            <a:r>
              <a:rPr lang="en-US" dirty="0" smtClean="0"/>
              <a:t>solidus</a:t>
            </a:r>
            <a:endParaRPr lang="el-GR" dirty="0" smtClean="0"/>
          </a:p>
          <a:p>
            <a:r>
              <a:rPr lang="el-GR" dirty="0" smtClean="0"/>
              <a:t>1-2% </a:t>
            </a:r>
            <a:r>
              <a:rPr lang="el-GR" dirty="0" err="1" smtClean="0"/>
              <a:t>τήγμα</a:t>
            </a:r>
            <a:endParaRPr lang="el-GR" dirty="0" smtClean="0"/>
          </a:p>
          <a:p>
            <a:r>
              <a:rPr lang="el-GR" dirty="0" smtClean="0"/>
              <a:t>Μικρή ποσότητα, μη ικανή να διαφύγει </a:t>
            </a:r>
          </a:p>
          <a:p>
            <a:r>
              <a:rPr lang="el-GR" dirty="0" smtClean="0"/>
              <a:t>Εξήγηση της παρουσίας του Στρώματος χαμηλών ταχυτήτων</a:t>
            </a:r>
          </a:p>
          <a:p>
            <a:endParaRPr lang="el-GR" dirty="0"/>
          </a:p>
        </p:txBody>
      </p:sp>
      <p:pic>
        <p:nvPicPr>
          <p:cNvPr id="4" name="Εικόνα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</a:t>
            </a:r>
            <a:r>
              <a:rPr lang="el-GR" sz="2000" b="1" dirty="0" smtClean="0"/>
              <a:t>Πατρών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0645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l-GR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24857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</a:t>
            </a:r>
            <a:r>
              <a:rPr lang="el-GR" dirty="0" smtClean="0"/>
              <a:t>Εκδόσεων</a:t>
            </a:r>
            <a:r>
              <a:rPr lang="en-US" dirty="0" smtClean="0"/>
              <a:t> </a:t>
            </a:r>
            <a:r>
              <a:rPr lang="el-GR" dirty="0" smtClean="0"/>
              <a:t>Έργου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παρόν έργο αποτελεί την έκδοση </a:t>
            </a:r>
            <a:r>
              <a:rPr lang="el-GR" sz="2000" dirty="0" smtClean="0">
                <a:solidFill>
                  <a:srgbClr val="FF0000"/>
                </a:solidFill>
              </a:rPr>
              <a:t>1.0 2015</a:t>
            </a:r>
            <a:endParaRPr lang="el-GR" sz="2000" dirty="0" smtClean="0"/>
          </a:p>
          <a:p>
            <a:endParaRPr lang="el-GR" sz="2000" dirty="0"/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6057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Πανεπιστήμιο Πατρών</a:t>
            </a:r>
            <a:r>
              <a:rPr lang="en-US" sz="2000" dirty="0" smtClean="0"/>
              <a:t>, </a:t>
            </a:r>
            <a:r>
              <a:rPr lang="el-GR" sz="2000" dirty="0" smtClean="0"/>
              <a:t> </a:t>
            </a:r>
            <a:r>
              <a:rPr lang="el-GR" sz="2000" dirty="0" smtClean="0">
                <a:solidFill>
                  <a:srgbClr val="FF0000"/>
                </a:solidFill>
              </a:rPr>
              <a:t>Ιωάννης Ηλιόπουλος </a:t>
            </a:r>
            <a:r>
              <a:rPr lang="en-US" sz="2000" dirty="0" smtClean="0">
                <a:solidFill>
                  <a:srgbClr val="FF0000"/>
                </a:solidFill>
              </a:rPr>
              <a:t>(</a:t>
            </a:r>
            <a:r>
              <a:rPr lang="el-GR" sz="2000" dirty="0" smtClean="0">
                <a:solidFill>
                  <a:srgbClr val="FF0000"/>
                </a:solidFill>
              </a:rPr>
              <a:t>Επίκουρος Καθηγητής</a:t>
            </a:r>
            <a:r>
              <a:rPr lang="en-US" sz="2000" dirty="0" smtClean="0">
                <a:solidFill>
                  <a:srgbClr val="FF0000"/>
                </a:solidFill>
              </a:rPr>
              <a:t>)</a:t>
            </a:r>
            <a:r>
              <a:rPr lang="el-GR" sz="2000" dirty="0" smtClean="0">
                <a:solidFill>
                  <a:srgbClr val="FF0000"/>
                </a:solidFill>
              </a:rPr>
              <a:t> </a:t>
            </a:r>
            <a:r>
              <a:rPr lang="el-GR" sz="2000" dirty="0" smtClean="0"/>
              <a:t>.</a:t>
            </a:r>
            <a:r>
              <a:rPr lang="el-GR" sz="2000" dirty="0" smtClean="0">
                <a:solidFill>
                  <a:srgbClr val="FF0000"/>
                </a:solidFill>
              </a:rPr>
              <a:t> </a:t>
            </a:r>
            <a:r>
              <a:rPr lang="el-GR" sz="2000" dirty="0" smtClean="0"/>
              <a:t>«</a:t>
            </a:r>
            <a:r>
              <a:rPr lang="el-GR" sz="2000" dirty="0" smtClean="0">
                <a:solidFill>
                  <a:srgbClr val="FF0000"/>
                </a:solidFill>
              </a:rPr>
              <a:t>Πετρολογία Μαγματικών και Μεταμορφωμένων Πετρωμάτων. Πετρολογία Μαγματικών Πετρωμάτων</a:t>
            </a:r>
            <a:r>
              <a:rPr lang="el-GR" sz="2000" dirty="0" smtClean="0"/>
              <a:t>». Έκδοση: </a:t>
            </a:r>
            <a:r>
              <a:rPr lang="el-GR" sz="2000" dirty="0" smtClean="0">
                <a:solidFill>
                  <a:srgbClr val="FF0000"/>
                </a:solidFill>
              </a:rPr>
              <a:t>1.0</a:t>
            </a:r>
            <a:r>
              <a:rPr lang="el-GR" sz="2000" dirty="0" smtClean="0"/>
              <a:t>. Πάτρα </a:t>
            </a:r>
            <a:r>
              <a:rPr lang="el-GR" sz="2000" dirty="0" smtClean="0">
                <a:solidFill>
                  <a:srgbClr val="FF0000"/>
                </a:solidFill>
              </a:rPr>
              <a:t>2015</a:t>
            </a:r>
            <a:r>
              <a:rPr lang="el-GR" sz="2000" dirty="0" smtClean="0"/>
              <a:t>. Διαθέσιμο από τη δικτυακή διεύθυνση: </a:t>
            </a:r>
            <a:r>
              <a:rPr lang="it-IT" sz="2000" dirty="0" smtClean="0">
                <a:solidFill>
                  <a:srgbClr val="FF0000"/>
                </a:solidFill>
              </a:rPr>
              <a:t>https://eclass.upatras.gr/courses/GEO308/</a:t>
            </a:r>
            <a:r>
              <a:rPr lang="el-GR" sz="2000" smtClean="0"/>
              <a:t>.</a:t>
            </a:r>
            <a:endParaRPr lang="el-GR" sz="2000" dirty="0" smtClean="0"/>
          </a:p>
          <a:p>
            <a:endParaRPr lang="el-GR" sz="20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082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eaLnBrk="0" fontAlgn="base" hangingPunct="0">
              <a:spcAft>
                <a:spcPct val="0"/>
              </a:spcAft>
              <a:defRPr/>
            </a:pPr>
            <a:r>
              <a:rPr lang="el-GR" kern="0" dirty="0" smtClean="0">
                <a:solidFill>
                  <a:schemeClr val="accent1"/>
                </a:solidFill>
              </a:rPr>
              <a:t>Γη: μια μηχανή μάγματος</a:t>
            </a:r>
            <a:endParaRPr lang="el-GR" kern="0" dirty="0">
              <a:solidFill>
                <a:schemeClr val="accent1"/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9" name="2 - Θέση περιεχομένου"/>
          <p:cNvSpPr txBox="1">
            <a:spLocks/>
          </p:cNvSpPr>
          <p:nvPr/>
        </p:nvSpPr>
        <p:spPr>
          <a:xfrm>
            <a:off x="685800" y="1641475"/>
            <a:ext cx="7772400" cy="445452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l-GR" sz="28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Ο φλοιός</a:t>
            </a:r>
            <a:r>
              <a:rPr kumimoji="0" lang="el-GR" sz="28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 δημιουργείται από την τήξη του μανδύα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tabLst/>
              <a:defRPr/>
            </a:pPr>
            <a:r>
              <a:rPr lang="el-GR" sz="2800" kern="0" baseline="0" dirty="0" smtClean="0">
                <a:latin typeface="+mn-lt"/>
              </a:rPr>
              <a:t>Ποια</a:t>
            </a:r>
            <a:r>
              <a:rPr lang="el-GR" sz="2800" kern="0" dirty="0" smtClean="0">
                <a:latin typeface="+mn-lt"/>
              </a:rPr>
              <a:t> είναι η πρώτη χρονικά διεργασία σε μια τέτοια διαδικασία παραγωγής μάγματος; </a:t>
            </a:r>
            <a:r>
              <a:rPr lang="el-GR" sz="2800" b="1" kern="0" dirty="0" smtClean="0">
                <a:solidFill>
                  <a:schemeClr val="accent1"/>
                </a:solidFill>
                <a:latin typeface="+mn-lt"/>
              </a:rPr>
              <a:t>Μερική τήξη του μανδύα!</a:t>
            </a:r>
            <a:endParaRPr kumimoji="0" lang="el-GR" sz="2800" b="1" i="0" u="none" strike="noStrike" kern="0" cap="none" spc="0" normalizeH="0" baseline="0" noProof="0" dirty="0" smtClean="0">
              <a:ln>
                <a:noFill/>
              </a:ln>
              <a:solidFill>
                <a:schemeClr val="accent1"/>
              </a:solidFill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l-GR" sz="28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Και ποιο είναι το πιο σύνηθες προϊόν μια τέτοιας διεργασίας;</a:t>
            </a:r>
            <a:r>
              <a:rPr kumimoji="0" lang="el-GR" sz="28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l-GR" sz="2800" b="1" i="0" u="none" strike="noStrike" kern="0" cap="none" spc="0" normalizeH="0" noProof="0" dirty="0" smtClean="0">
                <a:ln>
                  <a:noFill/>
                </a:ln>
                <a:solidFill>
                  <a:schemeClr val="accent1"/>
                </a:solidFill>
                <a:uLnTx/>
                <a:uFillTx/>
                <a:latin typeface="+mn-lt"/>
                <a:ea typeface="+mn-ea"/>
                <a:cs typeface="+mn-cs"/>
              </a:rPr>
              <a:t>Βασάλτης</a:t>
            </a:r>
          </a:p>
        </p:txBody>
      </p:sp>
    </p:spTree>
    <p:extLst>
      <p:ext uri="{BB962C8B-B14F-4D97-AF65-F5344CB8AC3E}">
        <p14:creationId xmlns="" xmlns:p14="http://schemas.microsoft.com/office/powerpoint/2010/main" val="30382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1800" dirty="0" smtClean="0"/>
              <a:t>».                     </a:t>
            </a:r>
          </a:p>
          <a:p>
            <a:pPr marL="0" indent="0">
              <a:buNone/>
            </a:pPr>
            <a:endParaRPr lang="el-GR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107504" y="2852936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 smtClean="0"/>
              <a:t>[Η άδεια αυτή ανήκει στις άδειες που ακολουθούν τις προδιαγραφές του </a:t>
            </a:r>
            <a:r>
              <a:rPr lang="el-GR" dirty="0" err="1" smtClean="0"/>
              <a:t>Oρισμού</a:t>
            </a:r>
            <a:r>
              <a:rPr lang="el-GR" dirty="0" smtClean="0"/>
              <a:t> Ανοικτής Γνώσης [2], είναι ανοικτό πολιτιστικό έργο [3] και για το λόγο αυτό αποτελεί ανοικτό περιεχόμενο [4]. 	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[1] </a:t>
            </a:r>
            <a:r>
              <a:rPr lang="en-US" dirty="0" smtClean="0">
                <a:hlinkClick r:id="rId3"/>
              </a:rPr>
              <a:t>http://creativecommons.org/licenses/by-sa/4.0/</a:t>
            </a:r>
            <a:endParaRPr lang="en-US" dirty="0" smtClean="0"/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[2] http://opendefinition.org/okd/ellinika/ </a:t>
            </a:r>
          </a:p>
          <a:p>
            <a:endParaRPr lang="en-US" dirty="0" smtClean="0"/>
          </a:p>
          <a:p>
            <a:r>
              <a:rPr lang="en-US" dirty="0" smtClean="0"/>
              <a:t>[3] http://freedomdefined.org/Definition/El </a:t>
            </a:r>
          </a:p>
          <a:p>
            <a:endParaRPr lang="en-US" dirty="0" smtClean="0"/>
          </a:p>
          <a:p>
            <a:r>
              <a:rPr lang="en-US" dirty="0" smtClean="0"/>
              <a:t>[4] http://opendefinition.org/buttons/</a:t>
            </a:r>
          </a:p>
        </p:txBody>
      </p:sp>
      <p:sp>
        <p:nvSpPr>
          <p:cNvPr id="7" name="Ορθογώνιο 6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ρθογώνιο 7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9" name="Picture 11" descr="C:\Users\eorfanou\Downloads\by_sa.png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637580" y="2424372"/>
            <a:ext cx="1648800" cy="57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6236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475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(1/2)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Εικόνες/Σχήματα/Διαγράμματα</a:t>
            </a:r>
            <a:r>
              <a:rPr lang="en-US" sz="2000" b="1" dirty="0" smtClean="0"/>
              <a:t>/</a:t>
            </a:r>
            <a:r>
              <a:rPr lang="el-GR" sz="2000" b="1" dirty="0" smtClean="0"/>
              <a:t>Φωτογραφίες</a:t>
            </a:r>
          </a:p>
          <a:p>
            <a:pPr marL="0" indent="0">
              <a:buNone/>
            </a:pPr>
            <a:r>
              <a:rPr lang="el-GR" sz="1800" dirty="0" smtClean="0">
                <a:solidFill>
                  <a:srgbClr val="FF0000"/>
                </a:solidFill>
              </a:rPr>
              <a:t>Εικόνα 1: </a:t>
            </a:r>
            <a:r>
              <a:rPr lang="el-GR" sz="1800" dirty="0" smtClean="0"/>
              <a:t>&lt;</a:t>
            </a:r>
            <a:r>
              <a:rPr lang="en-US" sz="1800" dirty="0" smtClean="0"/>
              <a:t>http://en.wikipedia.org/wiki/P-wave</a:t>
            </a:r>
            <a:r>
              <a:rPr lang="el-GR" sz="1800" dirty="0" smtClean="0"/>
              <a:t>&gt;</a:t>
            </a:r>
          </a:p>
          <a:p>
            <a:pPr marL="0" indent="0">
              <a:buNone/>
            </a:pPr>
            <a:r>
              <a:rPr lang="el-GR" sz="1800" dirty="0">
                <a:solidFill>
                  <a:srgbClr val="FF0000"/>
                </a:solidFill>
              </a:rPr>
              <a:t>Εικόνα </a:t>
            </a:r>
            <a:r>
              <a:rPr lang="el-GR" sz="1800" dirty="0" smtClean="0">
                <a:solidFill>
                  <a:srgbClr val="FF0000"/>
                </a:solidFill>
              </a:rPr>
              <a:t>2: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l-GR" sz="1800" dirty="0" smtClean="0"/>
              <a:t>&lt;</a:t>
            </a:r>
            <a:r>
              <a:rPr lang="en-US" sz="1800" dirty="0" smtClean="0"/>
              <a:t>http://commons.wikimedia.org/wiki/File:Temperature_schematic_of_inner_Earth.jpg&gt;</a:t>
            </a:r>
            <a:endParaRPr lang="el-GR" sz="1800" dirty="0"/>
          </a:p>
          <a:p>
            <a:pPr marL="0" indent="0">
              <a:buNone/>
            </a:pPr>
            <a:r>
              <a:rPr lang="el-GR" sz="1800" dirty="0">
                <a:solidFill>
                  <a:srgbClr val="FF0000"/>
                </a:solidFill>
              </a:rPr>
              <a:t>Εικόνα </a:t>
            </a:r>
            <a:r>
              <a:rPr lang="el-GR" sz="1800" dirty="0" smtClean="0">
                <a:solidFill>
                  <a:srgbClr val="FF0000"/>
                </a:solidFill>
              </a:rPr>
              <a:t>3: </a:t>
            </a:r>
            <a:r>
              <a:rPr lang="el-GR" sz="1800" dirty="0" smtClean="0"/>
              <a:t>&lt;</a:t>
            </a:r>
            <a:r>
              <a:rPr lang="en-US" sz="1800" dirty="0" smtClean="0"/>
              <a:t>http://geology.about.com/od/more_igrocks/ss/ultramafic-rock-diagrams_2.htm&gt;</a:t>
            </a:r>
            <a:endParaRPr lang="el-GR" sz="1800" dirty="0"/>
          </a:p>
          <a:p>
            <a:pPr marL="0" indent="0">
              <a:buNone/>
            </a:pPr>
            <a:r>
              <a:rPr lang="el-GR" sz="1800" dirty="0" smtClean="0"/>
              <a:t>Όλες οι εικόνες που δεν έχουν αναφορά προέρχονται από το προσωπικό αρχείο του διδάσκοντα.</a:t>
            </a:r>
          </a:p>
          <a:p>
            <a:pPr marL="0" indent="0">
              <a:buNone/>
            </a:pPr>
            <a:endParaRPr lang="el-GR" sz="18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5304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lvl="0" eaLnBrk="0" hangingPunct="0">
              <a:defRPr/>
            </a:pPr>
            <a:r>
              <a:rPr lang="el-GR" kern="0" dirty="0" smtClean="0">
                <a:solidFill>
                  <a:schemeClr val="accent1"/>
                </a:solidFill>
              </a:rPr>
              <a:t>Γη: μια μηχανή μάγματος</a:t>
            </a:r>
            <a:endParaRPr lang="el-GR" kern="0" dirty="0">
              <a:solidFill>
                <a:schemeClr val="accent1"/>
              </a:solidFill>
            </a:endParaRPr>
          </a:p>
        </p:txBody>
      </p:sp>
      <p:sp>
        <p:nvSpPr>
          <p:cNvPr id="9" name="2 - Θέση περιεχομένου"/>
          <p:cNvSpPr txBox="1">
            <a:spLocks/>
          </p:cNvSpPr>
          <p:nvPr/>
        </p:nvSpPr>
        <p:spPr>
          <a:xfrm>
            <a:off x="685800" y="1268761"/>
            <a:ext cx="7772400" cy="482724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l-GR" sz="28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Το μοντέλο</a:t>
            </a:r>
            <a:r>
              <a:rPr kumimoji="0" lang="el-GR" sz="28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 που θ</a:t>
            </a:r>
            <a:r>
              <a:rPr kumimoji="0" lang="el-GR" sz="28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α επιλέξουμε πρέπει</a:t>
            </a:r>
            <a:r>
              <a:rPr kumimoji="0" lang="el-GR" sz="28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 να μπορεί να οδηγεί στη δημιουργία των διαφόρων ειδών βασαλτών (</a:t>
            </a:r>
            <a:r>
              <a:rPr kumimoji="0" lang="el-GR" sz="280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θολεϊτικοί</a:t>
            </a:r>
            <a:r>
              <a:rPr kumimoji="0" lang="el-GR" sz="28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 – αλκαλικοί – </a:t>
            </a:r>
            <a:r>
              <a:rPr kumimoji="0" lang="el-GR" sz="280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ασβεσταλκαλικοί</a:t>
            </a:r>
            <a:r>
              <a:rPr kumimoji="0" lang="el-GR" sz="28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tabLst/>
              <a:defRPr/>
            </a:pPr>
            <a:r>
              <a:rPr lang="el-GR" sz="2800" kern="0" dirty="0" smtClean="0">
                <a:latin typeface="+mn-lt"/>
              </a:rPr>
              <a:t>Επόμενο ερώτημα: αποτελεί μια κανονική διαδικασία η παραγωγή μάγματος από τη μηχανή </a:t>
            </a:r>
            <a:r>
              <a:rPr lang="el-GR" sz="2800" kern="0" dirty="0" err="1" smtClean="0">
                <a:latin typeface="+mn-lt"/>
              </a:rPr>
              <a:t>μαγματος</a:t>
            </a:r>
            <a:r>
              <a:rPr lang="el-GR" sz="2800" kern="0" dirty="0" smtClean="0">
                <a:latin typeface="+mn-lt"/>
              </a:rPr>
              <a:t>;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l-GR" sz="28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Μπορεί δηλαδή η φυσική γεωθερμική βαθμίδα να οδηγήσει σε αυτήν; Σε τι βάθος, τι τήκεται, τι παράγεται</a:t>
            </a:r>
            <a:r>
              <a:rPr lang="el-GR" sz="2800" kern="0" dirty="0" smtClean="0">
                <a:latin typeface="+mn-lt"/>
              </a:rPr>
              <a:t>;</a:t>
            </a:r>
            <a:endParaRPr kumimoji="0" lang="el-GR" sz="280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9995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pic>
        <p:nvPicPr>
          <p:cNvPr id="10" name="9 - Εικόνα" descr="ΕΙΚΟΝΑ 1: Speeds_of_seismic_waves.PNG&#10;&lt;http://en.wikipedia.org/wiki/P-wave&gt;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2" y="492206"/>
            <a:ext cx="7969991" cy="5436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49995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-16"/>
            <a:ext cx="8229600" cy="1143000"/>
          </a:xfrm>
        </p:spPr>
        <p:txBody>
          <a:bodyPr/>
          <a:lstStyle/>
          <a:p>
            <a:r>
              <a:rPr lang="el-GR" dirty="0" smtClean="0"/>
              <a:t>Γεωθερμική βαθμίδα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pic>
        <p:nvPicPr>
          <p:cNvPr id="8" name="7 - Εικόνα" descr="ΕΙΚΟΝΑ 2: Temperature_schematic_of_inner_Earth.jpg&#10;&lt;http://commons.wikimedia.org/wiki/File:Temperature_schematic_of_inner_Earth.jpg&gt;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71674" y="1104206"/>
            <a:ext cx="4982439" cy="496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949280"/>
            <a:ext cx="726005" cy="704483"/>
          </a:xfrm>
          <a:prstGeom prst="rect">
            <a:avLst/>
          </a:prstGeom>
        </p:spPr>
      </p:pic>
      <p:sp>
        <p:nvSpPr>
          <p:cNvPr id="8" name="1 - Τίτλος"/>
          <p:cNvSpPr txBox="1">
            <a:spLocks/>
          </p:cNvSpPr>
          <p:nvPr/>
        </p:nvSpPr>
        <p:spPr bwMode="auto">
          <a:xfrm>
            <a:off x="838200" y="352412"/>
            <a:ext cx="7772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sz="4000" kern="0" dirty="0" err="1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Δύ</a:t>
            </a:r>
            <a:r>
              <a:rPr kumimoji="0" lang="el-GR" sz="400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uLnTx/>
                <a:uFillTx/>
                <a:latin typeface="+mj-lt"/>
                <a:ea typeface="+mj-ea"/>
                <a:cs typeface="+mj-cs"/>
              </a:rPr>
              <a:t>ο πηγές παραγωγής μαγμάτων</a:t>
            </a:r>
            <a:endParaRPr kumimoji="0" lang="el-GR" sz="400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685800" y="2260623"/>
            <a:ext cx="3810000" cy="4454525"/>
          </a:xfrm>
        </p:spPr>
        <p:txBody>
          <a:bodyPr/>
          <a:lstStyle/>
          <a:p>
            <a:pPr marL="0" indent="0" algn="ctr">
              <a:buNone/>
              <a:tabLst>
                <a:tab pos="0" algn="l"/>
              </a:tabLst>
            </a:pPr>
            <a:r>
              <a:rPr lang="el-GR" dirty="0" smtClean="0"/>
              <a:t>Μερική τήξη του μανδύα θα δώσει:</a:t>
            </a:r>
          </a:p>
          <a:p>
            <a:pPr marL="0" indent="0" algn="ctr">
              <a:buNone/>
              <a:tabLst>
                <a:tab pos="0" algn="l"/>
              </a:tabLst>
            </a:pPr>
            <a:endParaRPr lang="el-GR" dirty="0" smtClean="0"/>
          </a:p>
          <a:p>
            <a:pPr marL="0" indent="0" algn="ctr">
              <a:buNone/>
            </a:pPr>
            <a:r>
              <a:rPr lang="el-GR" i="1" dirty="0" smtClean="0"/>
              <a:t>ΒΑΣΑΛΤΙΚΟ/ ΑΝΔΕΣΙΤΙΚΟ ΤΗΓΜΑ</a:t>
            </a:r>
            <a:endParaRPr lang="el-GR" i="1" dirty="0"/>
          </a:p>
        </p:txBody>
      </p:sp>
      <p:sp>
        <p:nvSpPr>
          <p:cNvPr id="13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2260623"/>
            <a:ext cx="3810000" cy="4454525"/>
          </a:xfrm>
        </p:spPr>
        <p:txBody>
          <a:bodyPr/>
          <a:lstStyle/>
          <a:p>
            <a:pPr marL="0" indent="0" algn="ctr">
              <a:buNone/>
            </a:pPr>
            <a:r>
              <a:rPr lang="el-GR" dirty="0" smtClean="0"/>
              <a:t>Μερική τήξη του φλοιού θα δώσει:</a:t>
            </a:r>
          </a:p>
          <a:p>
            <a:pPr marL="0" indent="0" algn="ctr">
              <a:buNone/>
            </a:pPr>
            <a:endParaRPr lang="el-GR" dirty="0" smtClean="0"/>
          </a:p>
          <a:p>
            <a:pPr marL="0" indent="0" algn="ctr">
              <a:buNone/>
            </a:pPr>
            <a:r>
              <a:rPr lang="el-GR" i="1" dirty="0" smtClean="0"/>
              <a:t>ΓΡΑΝΙΤΙΚΟ ΤΗΓΜΑ</a:t>
            </a:r>
            <a:endParaRPr lang="el-GR" i="1" dirty="0"/>
          </a:p>
        </p:txBody>
      </p:sp>
    </p:spTree>
    <p:extLst>
      <p:ext uri="{BB962C8B-B14F-4D97-AF65-F5344CB8AC3E}">
        <p14:creationId xmlns="" xmlns:p14="http://schemas.microsoft.com/office/powerpoint/2010/main" val="2066756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Ορθογώνιο 9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Ορθογώνιο 10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3" name="Εικόνα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9" name="1 - Τίτλος"/>
          <p:cNvSpPr txBox="1">
            <a:spLocks/>
          </p:cNvSpPr>
          <p:nvPr/>
        </p:nvSpPr>
        <p:spPr bwMode="auto">
          <a:xfrm>
            <a:off x="838200" y="352412"/>
            <a:ext cx="7772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z="4000" kern="0" dirty="0" smtClean="0">
                <a:solidFill>
                  <a:schemeClr val="accent1"/>
                </a:solidFill>
              </a:rPr>
              <a:t>Δύο πηγές παραγωγής μαγμάτων</a:t>
            </a:r>
            <a:endParaRPr lang="el-GR" sz="4000" kern="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1908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6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ρθογώνιο 7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0" name="Εικόνα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9" name="Τίτλος 1"/>
          <p:cNvSpPr txBox="1">
            <a:spLocks/>
          </p:cNvSpPr>
          <p:nvPr/>
        </p:nvSpPr>
        <p:spPr>
          <a:xfrm>
            <a:off x="457200" y="-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4400" b="0" i="0" u="none" strike="noStrike" kern="1200" cap="none" spc="0" normalizeH="0" baseline="0" noProof="0" dirty="0">
              <a:ln>
                <a:noFill/>
              </a:ln>
              <a:solidFill>
                <a:srgbClr val="5075B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/>
              <a:t>Το ταξίδι προς την επιφάνεια</a:t>
            </a:r>
            <a:endParaRPr lang="el-GR" sz="4000" dirty="0"/>
          </a:p>
        </p:txBody>
      </p:sp>
      <p:sp>
        <p:nvSpPr>
          <p:cNvPr id="12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685800" y="1547818"/>
            <a:ext cx="7846640" cy="3667132"/>
          </a:xfrm>
        </p:spPr>
        <p:txBody>
          <a:bodyPr/>
          <a:lstStyle/>
          <a:p>
            <a:r>
              <a:rPr lang="el-GR" b="0" dirty="0" smtClean="0"/>
              <a:t>Το </a:t>
            </a:r>
            <a:r>
              <a:rPr lang="el-GR" b="0" dirty="0" err="1" smtClean="0"/>
              <a:t>τήγμα</a:t>
            </a:r>
            <a:r>
              <a:rPr lang="el-GR" b="0" dirty="0" smtClean="0"/>
              <a:t> που δημιουργείται ευνοείται να μετακινηθεί προς τα εξωτερικά μέρη της Γης λόγω της </a:t>
            </a:r>
            <a:r>
              <a:rPr lang="el-GR" b="0" dirty="0" err="1" smtClean="0"/>
              <a:t>επιπλευστότητας</a:t>
            </a:r>
            <a:r>
              <a:rPr lang="el-GR" b="0" dirty="0" smtClean="0"/>
              <a:t> του, που οφείλεται στην:</a:t>
            </a:r>
          </a:p>
          <a:p>
            <a:pPr marL="722313" indent="-360363">
              <a:buFont typeface="Arial" pitchFamily="34" charset="0"/>
              <a:buChar char="•"/>
            </a:pPr>
            <a:r>
              <a:rPr lang="el-GR" b="0" dirty="0" smtClean="0"/>
              <a:t>Αύξηση του όγκου του (μετάβαση από τη στερεά στην υγρή κατάσταση)</a:t>
            </a:r>
          </a:p>
          <a:p>
            <a:pPr marL="722313" indent="-360363">
              <a:buFont typeface="Arial" pitchFamily="34" charset="0"/>
              <a:buChar char="•"/>
            </a:pPr>
            <a:r>
              <a:rPr lang="el-GR" b="0" dirty="0" smtClean="0"/>
              <a:t>Στη μείωση της πυκνότητας του σε σύγκριση με το στερεό, από το οποίο προήλθε</a:t>
            </a:r>
          </a:p>
          <a:p>
            <a:pPr marL="722313" indent="-360363">
              <a:buFont typeface="Arial" pitchFamily="34" charset="0"/>
              <a:buChar char="•"/>
            </a:pPr>
            <a:r>
              <a:rPr lang="el-GR" b="0" dirty="0" smtClean="0"/>
              <a:t>Στην περιστροφική κίνηση της Γης  </a:t>
            </a:r>
            <a:endParaRPr lang="el-GR" b="0" dirty="0"/>
          </a:p>
        </p:txBody>
      </p:sp>
    </p:spTree>
    <p:extLst>
      <p:ext uri="{BB962C8B-B14F-4D97-AF65-F5344CB8AC3E}">
        <p14:creationId xmlns="" xmlns:p14="http://schemas.microsoft.com/office/powerpoint/2010/main" val="213308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7726</TotalTime>
  <Words>1036</Words>
  <Application>Microsoft Office PowerPoint</Application>
  <PresentationFormat>On-screen Show (4:3)</PresentationFormat>
  <Paragraphs>155</Paragraphs>
  <Slides>32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Θέμα του Office</vt:lpstr>
      <vt:lpstr>ΠΕΤΡΟΛΟΓΙΑ ΜΑΓΜΑΤΙΚΩΝ &amp; ΜΕΤΑΜΟΡΦΩΜΕΝΩΝ ΠΕΤΡΩΜΑΤΩΝ </vt:lpstr>
      <vt:lpstr>ΔΙΕΡΓΑΣΙΕΣ ΠΑΡΑΓΩΓΗΣ ΚΑΙ ΕΞΕΛΙΞΗΣ ΤΟΥ ΜΑΓΜΑΤΟΣ</vt:lpstr>
      <vt:lpstr>Γη: μια μηχανή μάγματος</vt:lpstr>
      <vt:lpstr>Γη: μια μηχανή μάγματος</vt:lpstr>
      <vt:lpstr>Slide 5</vt:lpstr>
      <vt:lpstr>Γεωθερμική βαθμίδα</vt:lpstr>
      <vt:lpstr>Slide 7</vt:lpstr>
      <vt:lpstr>Slide 8</vt:lpstr>
      <vt:lpstr>Το ταξίδι προς την επιφάνεια</vt:lpstr>
      <vt:lpstr>Μερική τήξη</vt:lpstr>
      <vt:lpstr>Πηγές μανδυακού υλικού στην επιφάνεια</vt:lpstr>
      <vt:lpstr>Η ΖΩΗ ΚΑΙ Ο ΘΑΝΑΤΟΣ ΕΝΟΣ ΤΗΓΜΑΤΟΣ. Ή μήπως η Γέννηση ενός Πετρώματος;</vt:lpstr>
      <vt:lpstr>ΜΕΡΙΚΗ ΤΗΞΗ</vt:lpstr>
      <vt:lpstr>Lherzolite: Είδος περιδοτίτη με ολιβίνη &gt; Opx + Cpx</vt:lpstr>
      <vt:lpstr> Διάγραμμα Φάσεων του Τετραφασικού Μανδύα </vt:lpstr>
      <vt:lpstr> Οι μεταμορφικές αντιδράσεις </vt:lpstr>
      <vt:lpstr>Πως μπορεί να υποστεί μερική τήξη ο μανδύας;</vt:lpstr>
      <vt:lpstr>Πως μπορεί να υποστεί μερική τήξη ο μανδύας;</vt:lpstr>
      <vt:lpstr>Πως μπορεί να υποστεί μερική τήξη ο μανδύας;</vt:lpstr>
      <vt:lpstr>Η επίδραση της πίεσης</vt:lpstr>
      <vt:lpstr>Η επίδραση της πίεσης</vt:lpstr>
      <vt:lpstr>Η επίδραση της πίεσης</vt:lpstr>
      <vt:lpstr>Πως μπορεί να υποστεί μερική τήξη ο μανδύας;</vt:lpstr>
      <vt:lpstr>Η επίδραση του νερού</vt:lpstr>
      <vt:lpstr>Η επίδραση του νερού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Χρήσης Έργων Τρίτων (1/2)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Ioannis Iliopoulos</cp:lastModifiedBy>
  <cp:revision>474</cp:revision>
  <dcterms:created xsi:type="dcterms:W3CDTF">2012-09-06T09:03:05Z</dcterms:created>
  <dcterms:modified xsi:type="dcterms:W3CDTF">2015-09-09T08:54:52Z</dcterms:modified>
</cp:coreProperties>
</file>