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313" r:id="rId3"/>
    <p:sldId id="325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279" r:id="rId13"/>
    <p:sldId id="335" r:id="rId14"/>
    <p:sldId id="283" r:id="rId15"/>
    <p:sldId id="315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9283" autoAdjust="0"/>
  </p:normalViewPr>
  <p:slideViewPr>
    <p:cSldViewPr>
      <p:cViewPr>
        <p:scale>
          <a:sx n="95" d="100"/>
          <a:sy n="95" d="100"/>
        </p:scale>
        <p:origin x="-216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7A0B-59D7-4E37-8FC1-DD86D8B54F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1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7931224" cy="4608512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alibri" pitchFamily="34" charset="0"/>
              </a:rPr>
              <a:t>Διαφορετική συμπιεστότητα για διαφορετικές φάσεις</a:t>
            </a:r>
          </a:p>
          <a:p>
            <a:r>
              <a:rPr lang="el-GR" sz="2400" dirty="0" smtClean="0">
                <a:latin typeface="Calibri" pitchFamily="34" charset="0"/>
              </a:rPr>
              <a:t>Έτσι η P θα μεταβάλει την ελεύθερη ενέργεια </a:t>
            </a:r>
            <a:r>
              <a:rPr lang="el-GR" sz="2400" dirty="0" err="1" smtClean="0">
                <a:latin typeface="Calibri" pitchFamily="34" charset="0"/>
              </a:rPr>
              <a:t>Gibbs</a:t>
            </a:r>
            <a:r>
              <a:rPr lang="el-GR" sz="2400" dirty="0" smtClean="0">
                <a:latin typeface="Calibri" pitchFamily="34" charset="0"/>
              </a:rPr>
              <a:t> διαφορικά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Ανυψώνει το σημείο τήξης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Μετακινεί το </a:t>
            </a:r>
            <a:r>
              <a:rPr lang="el-GR" sz="2400" dirty="0" err="1" smtClean="0">
                <a:latin typeface="Calibri" pitchFamily="34" charset="0"/>
              </a:rPr>
              <a:t>ευτηκτικό</a:t>
            </a:r>
            <a:r>
              <a:rPr lang="el-GR" sz="2400" dirty="0" smtClean="0">
                <a:latin typeface="Calibri" pitchFamily="34" charset="0"/>
              </a:rPr>
              <a:t> σημείο (και άρα την X του πρώτου </a:t>
            </a:r>
            <a:r>
              <a:rPr lang="el-GR" sz="2400" dirty="0" err="1" smtClean="0">
                <a:latin typeface="Calibri" pitchFamily="34" charset="0"/>
              </a:rPr>
              <a:t>τήγματος</a:t>
            </a:r>
            <a:r>
              <a:rPr lang="el-GR" sz="2400" dirty="0" smtClean="0">
                <a:latin typeface="Calibri" pitchFamily="34" charset="0"/>
              </a:rPr>
              <a:t>, κτλ.)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Επίδραση πίεσης</a:t>
            </a:r>
            <a:endParaRPr lang="el-GR" sz="4000" dirty="0"/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1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394720" cy="3384376"/>
          </a:xfrm>
        </p:spPr>
        <p:txBody>
          <a:bodyPr/>
          <a:lstStyle/>
          <a:p>
            <a:r>
              <a:rPr lang="el-GR" sz="2400" dirty="0" smtClean="0">
                <a:latin typeface="Calibri" pitchFamily="34" charset="0"/>
              </a:rPr>
              <a:t>Ανάλογα με την αρχική σύσταση θα εξαρτηθεί η παρουσία </a:t>
            </a:r>
            <a:r>
              <a:rPr lang="el-GR" sz="2400" dirty="0" err="1" smtClean="0">
                <a:latin typeface="Calibri" pitchFamily="34" charset="0"/>
              </a:rPr>
              <a:t>περθιτικών</a:t>
            </a:r>
            <a:r>
              <a:rPr lang="el-GR" sz="2400" dirty="0" smtClean="0">
                <a:latin typeface="Calibri" pitchFamily="34" charset="0"/>
              </a:rPr>
              <a:t> ή </a:t>
            </a:r>
            <a:r>
              <a:rPr lang="el-GR" sz="2400" dirty="0" err="1" smtClean="0">
                <a:latin typeface="Calibri" pitchFamily="34" charset="0"/>
              </a:rPr>
              <a:t>αντιπερθιτικών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απομίξεων</a:t>
            </a:r>
            <a:r>
              <a:rPr lang="el-GR" sz="2400" dirty="0" smtClean="0">
                <a:latin typeface="Calibri" pitchFamily="34" charset="0"/>
              </a:rPr>
              <a:t> σε θερμοκρασία κάτω από τη </a:t>
            </a:r>
            <a:r>
              <a:rPr lang="en-US" sz="2400" dirty="0" err="1" smtClean="0">
                <a:latin typeface="Calibri" pitchFamily="34" charset="0"/>
              </a:rPr>
              <a:t>solvus</a:t>
            </a:r>
            <a:endParaRPr lang="el-GR" sz="2400" baseline="-25000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600"/>
            <a:ext cx="3466728" cy="236331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Διάγραμμα με</a:t>
            </a:r>
            <a:r>
              <a:rPr lang="en-US" sz="4000" dirty="0" smtClean="0"/>
              <a:t> </a:t>
            </a:r>
            <a:r>
              <a:rPr lang="el-GR" sz="4000" dirty="0" smtClean="0"/>
              <a:t>Στερεό Διάλυμα</a:t>
            </a:r>
            <a:r>
              <a:rPr lang="en-US" sz="4000" dirty="0" smtClean="0"/>
              <a:t> </a:t>
            </a:r>
            <a:r>
              <a:rPr sz="4000" dirty="0" err="1" smtClean="0"/>
              <a:t>και</a:t>
            </a:r>
            <a:r>
              <a:rPr sz="4000" dirty="0" smtClean="0"/>
              <a:t> </a:t>
            </a:r>
            <a:r>
              <a:rPr sz="4000" dirty="0" err="1" smtClean="0"/>
              <a:t>Ευτηκτικό</a:t>
            </a:r>
            <a:r>
              <a:rPr sz="4000" dirty="0" smtClean="0"/>
              <a:t> </a:t>
            </a:r>
            <a:r>
              <a:rPr sz="4000" dirty="0" err="1" smtClean="0"/>
              <a:t>Σημείο</a:t>
            </a:r>
            <a:endParaRPr lang="el-GR" sz="4000" dirty="0"/>
          </a:p>
        </p:txBody>
      </p:sp>
      <p:pic>
        <p:nvPicPr>
          <p:cNvPr id="8" name="5 - Εικόνα" descr="ab-orhyp.v4_Page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6" t="6951" r="19990" b="9051"/>
          <a:stretch>
            <a:fillRect/>
          </a:stretch>
        </p:blipFill>
        <p:spPr>
          <a:xfrm>
            <a:off x="4355976" y="836712"/>
            <a:ext cx="4680520" cy="5760640"/>
          </a:xfrm>
          <a:prstGeom prst="rect">
            <a:avLst/>
          </a:prstGeom>
          <a:solidFill>
            <a:srgbClr val="FFFF7F"/>
          </a:solidFill>
        </p:spPr>
      </p:pic>
      <p:sp>
        <p:nvSpPr>
          <p:cNvPr id="10" name="6 - TextBox"/>
          <p:cNvSpPr txBox="1"/>
          <p:nvPr/>
        </p:nvSpPr>
        <p:spPr>
          <a:xfrm>
            <a:off x="5110351" y="2669202"/>
            <a:ext cx="1281184" cy="327750"/>
          </a:xfrm>
          <a:prstGeom prst="rect">
            <a:avLst/>
          </a:prstGeom>
          <a:gradFill flip="none" rotWithShape="1">
            <a:gsLst>
              <a:gs pos="1000">
                <a:srgbClr val="FFC40B"/>
              </a:gs>
              <a:gs pos="50000">
                <a:srgbClr val="FFD800"/>
              </a:gs>
              <a:gs pos="100000">
                <a:srgbClr val="FFEC00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Σ.Τ. </a:t>
            </a:r>
            <a:r>
              <a:rPr lang="el-G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ορθόκλαστου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7 - TextBox"/>
          <p:cNvSpPr txBox="1"/>
          <p:nvPr/>
        </p:nvSpPr>
        <p:spPr>
          <a:xfrm>
            <a:off x="6588224" y="3068960"/>
            <a:ext cx="792088" cy="216024"/>
          </a:xfrm>
          <a:prstGeom prst="rect">
            <a:avLst/>
          </a:prstGeom>
          <a:gradFill flip="none" rotWithShape="1">
            <a:gsLst>
              <a:gs pos="1000">
                <a:srgbClr val="F6A41E"/>
              </a:gs>
              <a:gs pos="50000">
                <a:srgbClr val="FFAF16"/>
              </a:gs>
              <a:gs pos="100000">
                <a:srgbClr val="FBB811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Ευτηκτικό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8 - TextBox"/>
          <p:cNvSpPr txBox="1"/>
          <p:nvPr/>
        </p:nvSpPr>
        <p:spPr>
          <a:xfrm>
            <a:off x="7596336" y="2957234"/>
            <a:ext cx="792088" cy="327750"/>
          </a:xfrm>
          <a:prstGeom prst="rect">
            <a:avLst/>
          </a:prstGeom>
          <a:gradFill flip="none" rotWithShape="1">
            <a:gsLst>
              <a:gs pos="1000">
                <a:srgbClr val="F6851F"/>
              </a:gs>
              <a:gs pos="50000">
                <a:srgbClr val="F88E1E"/>
              </a:gs>
              <a:gs pos="100000">
                <a:srgbClr val="F79A19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Σ.Τ. </a:t>
            </a:r>
            <a:r>
              <a:rPr lang="el-G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αλβίτη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9 - TextBox"/>
          <p:cNvSpPr txBox="1"/>
          <p:nvPr/>
        </p:nvSpPr>
        <p:spPr>
          <a:xfrm>
            <a:off x="6516216" y="3501008"/>
            <a:ext cx="1497208" cy="288032"/>
          </a:xfrm>
          <a:prstGeom prst="rect">
            <a:avLst/>
          </a:prstGeom>
          <a:gradFill flip="none" rotWithShape="1">
            <a:gsLst>
              <a:gs pos="1000">
                <a:srgbClr val="F9931E"/>
              </a:gs>
              <a:gs pos="50000">
                <a:srgbClr val="FCA90C"/>
              </a:gs>
              <a:gs pos="100000">
                <a:srgbClr val="FFBE10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ΕΝΑΣ  ΑΣΤΡΙΟΣ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0 - TextBox"/>
          <p:cNvSpPr txBox="1"/>
          <p:nvPr/>
        </p:nvSpPr>
        <p:spPr>
          <a:xfrm>
            <a:off x="6876256" y="1700808"/>
            <a:ext cx="1281184" cy="327750"/>
          </a:xfrm>
          <a:prstGeom prst="rect">
            <a:avLst/>
          </a:prstGeom>
          <a:solidFill>
            <a:srgbClr val="DFF3FE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Υγρό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1 - TextBox"/>
          <p:cNvSpPr txBox="1"/>
          <p:nvPr/>
        </p:nvSpPr>
        <p:spPr>
          <a:xfrm>
            <a:off x="6300192" y="5085184"/>
            <a:ext cx="1497208" cy="288032"/>
          </a:xfrm>
          <a:prstGeom prst="rect">
            <a:avLst/>
          </a:pr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ΔΥΟ ΑΣΤΡΙΟΙ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2 - TextBox"/>
          <p:cNvSpPr txBox="1"/>
          <p:nvPr/>
        </p:nvSpPr>
        <p:spPr>
          <a:xfrm>
            <a:off x="6391133" y="5474485"/>
            <a:ext cx="1277211" cy="216024"/>
          </a:xfrm>
          <a:prstGeom prst="rect">
            <a:avLst/>
          </a:pr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Χάσμα σύστασης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3 - TextBox"/>
          <p:cNvSpPr txBox="1"/>
          <p:nvPr/>
        </p:nvSpPr>
        <p:spPr>
          <a:xfrm rot="16200000">
            <a:off x="4247964" y="3176971"/>
            <a:ext cx="648072" cy="288032"/>
          </a:xfrm>
          <a:prstGeom prst="rect">
            <a:avLst/>
          </a:pr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18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l-G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1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394720" cy="3384376"/>
          </a:xfrm>
        </p:spPr>
        <p:txBody>
          <a:bodyPr/>
          <a:lstStyle/>
          <a:p>
            <a:r>
              <a:rPr lang="el-GR" sz="2400" dirty="0" smtClean="0">
                <a:latin typeface="Calibri" pitchFamily="34" charset="0"/>
              </a:rPr>
              <a:t>Ανάλογα με την αρχική σύσταση θα εξαρτηθεί η παρουσία </a:t>
            </a:r>
            <a:r>
              <a:rPr lang="el-GR" sz="2400" dirty="0" err="1" smtClean="0">
                <a:latin typeface="Calibri" pitchFamily="34" charset="0"/>
              </a:rPr>
              <a:t>περθιτικών</a:t>
            </a:r>
            <a:r>
              <a:rPr lang="el-GR" sz="2400" dirty="0" smtClean="0">
                <a:latin typeface="Calibri" pitchFamily="34" charset="0"/>
              </a:rPr>
              <a:t> ή </a:t>
            </a:r>
            <a:r>
              <a:rPr lang="el-GR" sz="2400" dirty="0" err="1" smtClean="0">
                <a:latin typeface="Calibri" pitchFamily="34" charset="0"/>
              </a:rPr>
              <a:t>αντιπερθιτικών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απομίξεων</a:t>
            </a:r>
            <a:r>
              <a:rPr lang="el-GR" sz="2400" dirty="0" smtClean="0">
                <a:latin typeface="Calibri" pitchFamily="34" charset="0"/>
              </a:rPr>
              <a:t> σε θερμοκρασία κάτω από τη </a:t>
            </a:r>
            <a:r>
              <a:rPr lang="en-US" sz="2400" dirty="0" err="1" smtClean="0">
                <a:latin typeface="Calibri" pitchFamily="34" charset="0"/>
              </a:rPr>
              <a:t>solvus</a:t>
            </a:r>
            <a:endParaRPr lang="el-GR" sz="2400" baseline="-25000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600"/>
            <a:ext cx="3466728" cy="236331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Διάγραμμα με</a:t>
            </a:r>
            <a:r>
              <a:rPr lang="en-US" sz="4000" dirty="0" smtClean="0"/>
              <a:t> </a:t>
            </a:r>
            <a:r>
              <a:rPr lang="el-GR" sz="4000" dirty="0" smtClean="0"/>
              <a:t>Στερεό Διάλυμα</a:t>
            </a:r>
            <a:r>
              <a:rPr lang="en-US" sz="4000" dirty="0" smtClean="0"/>
              <a:t> </a:t>
            </a:r>
            <a:r>
              <a:rPr sz="4000" dirty="0" err="1" smtClean="0"/>
              <a:t>και</a:t>
            </a:r>
            <a:r>
              <a:rPr sz="4000" dirty="0" smtClean="0"/>
              <a:t> </a:t>
            </a:r>
            <a:r>
              <a:rPr sz="4000" dirty="0" err="1" smtClean="0"/>
              <a:t>Ευτηκτικό</a:t>
            </a:r>
            <a:r>
              <a:rPr sz="4000" dirty="0" smtClean="0"/>
              <a:t> </a:t>
            </a:r>
            <a:r>
              <a:rPr sz="4000" dirty="0" err="1" smtClean="0"/>
              <a:t>Σημείο</a:t>
            </a:r>
            <a:endParaRPr lang="el-GR" sz="4000" dirty="0"/>
          </a:p>
        </p:txBody>
      </p:sp>
      <p:pic>
        <p:nvPicPr>
          <p:cNvPr id="21" name="5 - Εικόνα" descr="ab-orhyp.v4_Page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6" t="6951" r="19990" b="9051"/>
          <a:stretch>
            <a:fillRect/>
          </a:stretch>
        </p:blipFill>
        <p:spPr>
          <a:xfrm>
            <a:off x="4355976" y="836712"/>
            <a:ext cx="4680520" cy="5760640"/>
          </a:xfrm>
          <a:prstGeom prst="rect">
            <a:avLst/>
          </a:prstGeom>
          <a:solidFill>
            <a:srgbClr val="FFFF7F"/>
          </a:solidFill>
        </p:spPr>
      </p:pic>
      <p:sp>
        <p:nvSpPr>
          <p:cNvPr id="22" name="6 - TextBox"/>
          <p:cNvSpPr txBox="1"/>
          <p:nvPr/>
        </p:nvSpPr>
        <p:spPr>
          <a:xfrm>
            <a:off x="5110351" y="2669202"/>
            <a:ext cx="1281184" cy="327750"/>
          </a:xfrm>
          <a:prstGeom prst="rect">
            <a:avLst/>
          </a:prstGeom>
          <a:gradFill flip="none" rotWithShape="1">
            <a:gsLst>
              <a:gs pos="1000">
                <a:srgbClr val="FFC40B"/>
              </a:gs>
              <a:gs pos="50000">
                <a:srgbClr val="FFD800"/>
              </a:gs>
              <a:gs pos="100000">
                <a:srgbClr val="FFEC00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Σ.Τ. </a:t>
            </a:r>
            <a:r>
              <a:rPr lang="el-G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ορθόκλαστου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7 - TextBox"/>
          <p:cNvSpPr txBox="1"/>
          <p:nvPr/>
        </p:nvSpPr>
        <p:spPr>
          <a:xfrm>
            <a:off x="6588224" y="3068960"/>
            <a:ext cx="792088" cy="216024"/>
          </a:xfrm>
          <a:prstGeom prst="rect">
            <a:avLst/>
          </a:prstGeom>
          <a:gradFill flip="none" rotWithShape="1">
            <a:gsLst>
              <a:gs pos="1000">
                <a:srgbClr val="F6A41E"/>
              </a:gs>
              <a:gs pos="50000">
                <a:srgbClr val="FFAF16"/>
              </a:gs>
              <a:gs pos="100000">
                <a:srgbClr val="FBB811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Ευτηκτικό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8 - TextBox"/>
          <p:cNvSpPr txBox="1"/>
          <p:nvPr/>
        </p:nvSpPr>
        <p:spPr>
          <a:xfrm>
            <a:off x="7596336" y="2957234"/>
            <a:ext cx="792088" cy="327750"/>
          </a:xfrm>
          <a:prstGeom prst="rect">
            <a:avLst/>
          </a:prstGeom>
          <a:gradFill flip="none" rotWithShape="1">
            <a:gsLst>
              <a:gs pos="1000">
                <a:srgbClr val="F6851F"/>
              </a:gs>
              <a:gs pos="50000">
                <a:srgbClr val="F88E1E"/>
              </a:gs>
              <a:gs pos="100000">
                <a:srgbClr val="F79A19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Σ.Τ. </a:t>
            </a:r>
            <a:r>
              <a:rPr lang="el-G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αλβίτη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9 - TextBox"/>
          <p:cNvSpPr txBox="1"/>
          <p:nvPr/>
        </p:nvSpPr>
        <p:spPr>
          <a:xfrm>
            <a:off x="6516216" y="3501008"/>
            <a:ext cx="1497208" cy="288032"/>
          </a:xfrm>
          <a:prstGeom prst="rect">
            <a:avLst/>
          </a:prstGeom>
          <a:gradFill flip="none" rotWithShape="1">
            <a:gsLst>
              <a:gs pos="1000">
                <a:srgbClr val="F9931E"/>
              </a:gs>
              <a:gs pos="50000">
                <a:srgbClr val="FCA90C"/>
              </a:gs>
              <a:gs pos="100000">
                <a:srgbClr val="FFBE10"/>
              </a:gs>
            </a:gsLst>
            <a:lin ang="108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ΕΝΑΣ  ΑΣΤΡΙΟΣ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0 - TextBox"/>
          <p:cNvSpPr txBox="1"/>
          <p:nvPr/>
        </p:nvSpPr>
        <p:spPr>
          <a:xfrm>
            <a:off x="6876256" y="1700808"/>
            <a:ext cx="1281184" cy="327750"/>
          </a:xfrm>
          <a:prstGeom prst="rect">
            <a:avLst/>
          </a:prstGeom>
          <a:solidFill>
            <a:srgbClr val="DFF3FE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Υγρό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11 - TextBox"/>
          <p:cNvSpPr txBox="1"/>
          <p:nvPr/>
        </p:nvSpPr>
        <p:spPr>
          <a:xfrm>
            <a:off x="6300192" y="5085184"/>
            <a:ext cx="1497208" cy="288032"/>
          </a:xfrm>
          <a:prstGeom prst="rect">
            <a:avLst/>
          </a:pr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ΔΥΟ ΑΣΤΡΙΟΙ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12 - TextBox"/>
          <p:cNvSpPr txBox="1"/>
          <p:nvPr/>
        </p:nvSpPr>
        <p:spPr>
          <a:xfrm>
            <a:off x="6391133" y="5474485"/>
            <a:ext cx="1277211" cy="216024"/>
          </a:xfrm>
          <a:prstGeom prst="rect">
            <a:avLst/>
          </a:pr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Χάσμα σύστασης</a:t>
            </a:r>
            <a:endParaRPr lang="el-G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13 - TextBox"/>
          <p:cNvSpPr txBox="1"/>
          <p:nvPr/>
        </p:nvSpPr>
        <p:spPr>
          <a:xfrm rot="16200000">
            <a:off x="4247964" y="3176971"/>
            <a:ext cx="648072" cy="288032"/>
          </a:xfrm>
          <a:prstGeom prst="rect">
            <a:avLst/>
          </a:pr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18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l-G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19 - Ευθεία γραμμή σύνδεσης"/>
          <p:cNvCxnSpPr/>
          <p:nvPr/>
        </p:nvCxnSpPr>
        <p:spPr bwMode="auto">
          <a:xfrm flipV="1">
            <a:off x="5076056" y="1844824"/>
            <a:ext cx="1793336" cy="14139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21 - Ευθεία γραμμή σύνδεσης"/>
          <p:cNvCxnSpPr/>
          <p:nvPr/>
        </p:nvCxnSpPr>
        <p:spPr bwMode="auto">
          <a:xfrm rot="5400000" flipV="1">
            <a:off x="5332539" y="2007596"/>
            <a:ext cx="1793336" cy="14139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15 - Ευθύγραμμο βέλος σύνδεσης"/>
          <p:cNvCxnSpPr/>
          <p:nvPr/>
        </p:nvCxnSpPr>
        <p:spPr bwMode="auto">
          <a:xfrm rot="16200000" flipH="1">
            <a:off x="5983248" y="1599888"/>
            <a:ext cx="489179" cy="693"/>
          </a:xfrm>
          <a:prstGeom prst="straightConnector1">
            <a:avLst/>
          </a:prstGeom>
          <a:noFill/>
          <a:ln w="38100" cap="sq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33" name="22 - Ελεύθερη σχεδίαση"/>
          <p:cNvSpPr/>
          <p:nvPr/>
        </p:nvSpPr>
        <p:spPr bwMode="auto">
          <a:xfrm>
            <a:off x="6226896" y="1851239"/>
            <a:ext cx="471224" cy="274881"/>
          </a:xfrm>
          <a:custGeom>
            <a:avLst/>
            <a:gdLst>
              <a:gd name="connsiteX0" fmla="*/ 0 w 471224"/>
              <a:gd name="connsiteY0" fmla="*/ 0 h 274881"/>
              <a:gd name="connsiteX1" fmla="*/ 84147 w 471224"/>
              <a:gd name="connsiteY1" fmla="*/ 39269 h 274881"/>
              <a:gd name="connsiteX2" fmla="*/ 173904 w 471224"/>
              <a:gd name="connsiteY2" fmla="*/ 84148 h 274881"/>
              <a:gd name="connsiteX3" fmla="*/ 258051 w 471224"/>
              <a:gd name="connsiteY3" fmla="*/ 123416 h 274881"/>
              <a:gd name="connsiteX4" fmla="*/ 336589 w 471224"/>
              <a:gd name="connsiteY4" fmla="*/ 179514 h 274881"/>
              <a:gd name="connsiteX5" fmla="*/ 471224 w 471224"/>
              <a:gd name="connsiteY5" fmla="*/ 274881 h 2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24" h="274881">
                <a:moveTo>
                  <a:pt x="0" y="0"/>
                </a:moveTo>
                <a:lnTo>
                  <a:pt x="84147" y="39269"/>
                </a:lnTo>
                <a:lnTo>
                  <a:pt x="173904" y="84148"/>
                </a:lnTo>
                <a:lnTo>
                  <a:pt x="258051" y="123416"/>
                </a:lnTo>
                <a:lnTo>
                  <a:pt x="336589" y="179514"/>
                </a:lnTo>
                <a:lnTo>
                  <a:pt x="471224" y="274881"/>
                </a:lnTo>
              </a:path>
            </a:pathLst>
          </a:custGeom>
          <a:noFill/>
          <a:ln w="38100" cap="sq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4" name="23 - Ελεύθερη σχεδίαση"/>
          <p:cNvSpPr/>
          <p:nvPr/>
        </p:nvSpPr>
        <p:spPr bwMode="auto">
          <a:xfrm>
            <a:off x="6681291" y="2114901"/>
            <a:ext cx="572201" cy="426346"/>
          </a:xfrm>
          <a:custGeom>
            <a:avLst/>
            <a:gdLst>
              <a:gd name="connsiteX0" fmla="*/ 0 w 572201"/>
              <a:gd name="connsiteY0" fmla="*/ 0 h 426346"/>
              <a:gd name="connsiteX1" fmla="*/ 140245 w 572201"/>
              <a:gd name="connsiteY1" fmla="*/ 112196 h 426346"/>
              <a:gd name="connsiteX2" fmla="*/ 258051 w 572201"/>
              <a:gd name="connsiteY2" fmla="*/ 185124 h 426346"/>
              <a:gd name="connsiteX3" fmla="*/ 359028 w 572201"/>
              <a:gd name="connsiteY3" fmla="*/ 269271 h 426346"/>
              <a:gd name="connsiteX4" fmla="*/ 471224 w 572201"/>
              <a:gd name="connsiteY4" fmla="*/ 359028 h 426346"/>
              <a:gd name="connsiteX5" fmla="*/ 572201 w 572201"/>
              <a:gd name="connsiteY5" fmla="*/ 426346 h 42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201" h="426346">
                <a:moveTo>
                  <a:pt x="0" y="0"/>
                </a:moveTo>
                <a:lnTo>
                  <a:pt x="140245" y="112196"/>
                </a:lnTo>
                <a:lnTo>
                  <a:pt x="258051" y="185124"/>
                </a:lnTo>
                <a:lnTo>
                  <a:pt x="359028" y="269271"/>
                </a:lnTo>
                <a:lnTo>
                  <a:pt x="471224" y="359028"/>
                </a:lnTo>
                <a:lnTo>
                  <a:pt x="572201" y="426346"/>
                </a:lnTo>
              </a:path>
            </a:pathLst>
          </a:custGeom>
          <a:noFill/>
          <a:ln w="38100" cap="sq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35" name="24 - Ευθεία γραμμή σύνδεσης"/>
          <p:cNvCxnSpPr/>
          <p:nvPr/>
        </p:nvCxnSpPr>
        <p:spPr bwMode="auto">
          <a:xfrm flipV="1">
            <a:off x="5652120" y="2564904"/>
            <a:ext cx="1793336" cy="14139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25 - Ελεύθερη σχεδίαση"/>
          <p:cNvSpPr/>
          <p:nvPr/>
        </p:nvSpPr>
        <p:spPr bwMode="auto">
          <a:xfrm>
            <a:off x="5189080" y="1862459"/>
            <a:ext cx="336589" cy="375858"/>
          </a:xfrm>
          <a:custGeom>
            <a:avLst/>
            <a:gdLst>
              <a:gd name="connsiteX0" fmla="*/ 0 w 336589"/>
              <a:gd name="connsiteY0" fmla="*/ 0 h 375858"/>
              <a:gd name="connsiteX1" fmla="*/ 61708 w 336589"/>
              <a:gd name="connsiteY1" fmla="*/ 106586 h 375858"/>
              <a:gd name="connsiteX2" fmla="*/ 100976 w 336589"/>
              <a:gd name="connsiteY2" fmla="*/ 179514 h 375858"/>
              <a:gd name="connsiteX3" fmla="*/ 157075 w 336589"/>
              <a:gd name="connsiteY3" fmla="*/ 218783 h 375858"/>
              <a:gd name="connsiteX4" fmla="*/ 213173 w 336589"/>
              <a:gd name="connsiteY4" fmla="*/ 286101 h 375858"/>
              <a:gd name="connsiteX5" fmla="*/ 286100 w 336589"/>
              <a:gd name="connsiteY5" fmla="*/ 325369 h 375858"/>
              <a:gd name="connsiteX6" fmla="*/ 336589 w 336589"/>
              <a:gd name="connsiteY6" fmla="*/ 375858 h 3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89" h="375858">
                <a:moveTo>
                  <a:pt x="0" y="0"/>
                </a:moveTo>
                <a:lnTo>
                  <a:pt x="61708" y="106586"/>
                </a:lnTo>
                <a:lnTo>
                  <a:pt x="100976" y="179514"/>
                </a:lnTo>
                <a:lnTo>
                  <a:pt x="157075" y="218783"/>
                </a:lnTo>
                <a:lnTo>
                  <a:pt x="213173" y="286101"/>
                </a:lnTo>
                <a:lnTo>
                  <a:pt x="286100" y="325369"/>
                </a:lnTo>
                <a:lnTo>
                  <a:pt x="336589" y="375858"/>
                </a:lnTo>
              </a:path>
            </a:pathLst>
          </a:custGeom>
          <a:noFill/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7" name="26 - Ελεύθερη σχεδίαση"/>
          <p:cNvSpPr/>
          <p:nvPr/>
        </p:nvSpPr>
        <p:spPr bwMode="auto">
          <a:xfrm>
            <a:off x="5531279" y="2238317"/>
            <a:ext cx="701227" cy="336589"/>
          </a:xfrm>
          <a:custGeom>
            <a:avLst/>
            <a:gdLst>
              <a:gd name="connsiteX0" fmla="*/ 0 w 701227"/>
              <a:gd name="connsiteY0" fmla="*/ 0 h 336589"/>
              <a:gd name="connsiteX1" fmla="*/ 123415 w 701227"/>
              <a:gd name="connsiteY1" fmla="*/ 78537 h 336589"/>
              <a:gd name="connsiteX2" fmla="*/ 230002 w 701227"/>
              <a:gd name="connsiteY2" fmla="*/ 140245 h 336589"/>
              <a:gd name="connsiteX3" fmla="*/ 342198 w 701227"/>
              <a:gd name="connsiteY3" fmla="*/ 190733 h 336589"/>
              <a:gd name="connsiteX4" fmla="*/ 437565 w 701227"/>
              <a:gd name="connsiteY4" fmla="*/ 224392 h 336589"/>
              <a:gd name="connsiteX5" fmla="*/ 566591 w 701227"/>
              <a:gd name="connsiteY5" fmla="*/ 291710 h 336589"/>
              <a:gd name="connsiteX6" fmla="*/ 701227 w 701227"/>
              <a:gd name="connsiteY6" fmla="*/ 336589 h 3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27" h="336589">
                <a:moveTo>
                  <a:pt x="0" y="0"/>
                </a:moveTo>
                <a:lnTo>
                  <a:pt x="123415" y="78537"/>
                </a:lnTo>
                <a:lnTo>
                  <a:pt x="230002" y="140245"/>
                </a:lnTo>
                <a:lnTo>
                  <a:pt x="342198" y="190733"/>
                </a:lnTo>
                <a:lnTo>
                  <a:pt x="437565" y="224392"/>
                </a:lnTo>
                <a:lnTo>
                  <a:pt x="566591" y="291710"/>
                </a:lnTo>
                <a:lnTo>
                  <a:pt x="701227" y="336589"/>
                </a:lnTo>
              </a:path>
            </a:pathLst>
          </a:custGeom>
          <a:noFill/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8" name="29 - Ελεύθερη σχεδίαση"/>
          <p:cNvSpPr/>
          <p:nvPr/>
        </p:nvSpPr>
        <p:spPr bwMode="auto">
          <a:xfrm>
            <a:off x="6230345" y="2574906"/>
            <a:ext cx="16829" cy="987327"/>
          </a:xfrm>
          <a:custGeom>
            <a:avLst/>
            <a:gdLst>
              <a:gd name="connsiteX0" fmla="*/ 0 w 16829"/>
              <a:gd name="connsiteY0" fmla="*/ 0 h 987327"/>
              <a:gd name="connsiteX1" fmla="*/ 16829 w 16829"/>
              <a:gd name="connsiteY1" fmla="*/ 987327 h 9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29" h="987327">
                <a:moveTo>
                  <a:pt x="0" y="0"/>
                </a:moveTo>
                <a:lnTo>
                  <a:pt x="16829" y="987327"/>
                </a:lnTo>
              </a:path>
            </a:pathLst>
          </a:custGeom>
          <a:noFill/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" name="30 - Ελεύθερη σχεδίαση"/>
          <p:cNvSpPr/>
          <p:nvPr/>
        </p:nvSpPr>
        <p:spPr bwMode="auto">
          <a:xfrm>
            <a:off x="6243935" y="3558167"/>
            <a:ext cx="16829" cy="1152000"/>
          </a:xfrm>
          <a:custGeom>
            <a:avLst/>
            <a:gdLst>
              <a:gd name="connsiteX0" fmla="*/ 0 w 16829"/>
              <a:gd name="connsiteY0" fmla="*/ 0 h 987327"/>
              <a:gd name="connsiteX1" fmla="*/ 16829 w 16829"/>
              <a:gd name="connsiteY1" fmla="*/ 987327 h 9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29" h="987327">
                <a:moveTo>
                  <a:pt x="0" y="0"/>
                </a:moveTo>
                <a:lnTo>
                  <a:pt x="16829" y="987327"/>
                </a:lnTo>
              </a:path>
            </a:pathLst>
          </a:custGeom>
          <a:noFill/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40" name="31 - Ευθεία γραμμή σύνδεσης"/>
          <p:cNvCxnSpPr/>
          <p:nvPr/>
        </p:nvCxnSpPr>
        <p:spPr bwMode="auto">
          <a:xfrm flipV="1">
            <a:off x="6279793" y="4694939"/>
            <a:ext cx="1584000" cy="14139"/>
          </a:xfrm>
          <a:prstGeom prst="lin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32 - Ελεύθερη σχεδίαση"/>
          <p:cNvSpPr/>
          <p:nvPr/>
        </p:nvSpPr>
        <p:spPr bwMode="auto">
          <a:xfrm>
            <a:off x="5997921" y="4715123"/>
            <a:ext cx="267707" cy="205435"/>
          </a:xfrm>
          <a:custGeom>
            <a:avLst/>
            <a:gdLst>
              <a:gd name="connsiteX0" fmla="*/ 246491 w 246491"/>
              <a:gd name="connsiteY0" fmla="*/ 0 h 202759"/>
              <a:gd name="connsiteX1" fmla="*/ 202759 w 246491"/>
              <a:gd name="connsiteY1" fmla="*/ 35781 h 202759"/>
              <a:gd name="connsiteX2" fmla="*/ 147100 w 246491"/>
              <a:gd name="connsiteY2" fmla="*/ 75538 h 202759"/>
              <a:gd name="connsiteX3" fmla="*/ 107343 w 246491"/>
              <a:gd name="connsiteY3" fmla="*/ 103367 h 202759"/>
              <a:gd name="connsiteX4" fmla="*/ 79513 w 246491"/>
              <a:gd name="connsiteY4" fmla="*/ 131197 h 202759"/>
              <a:gd name="connsiteX5" fmla="*/ 39757 w 246491"/>
              <a:gd name="connsiteY5" fmla="*/ 163002 h 202759"/>
              <a:gd name="connsiteX6" fmla="*/ 0 w 246491"/>
              <a:gd name="connsiteY6" fmla="*/ 202759 h 20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91" h="202759">
                <a:moveTo>
                  <a:pt x="246491" y="0"/>
                </a:moveTo>
                <a:lnTo>
                  <a:pt x="202759" y="35781"/>
                </a:lnTo>
                <a:lnTo>
                  <a:pt x="147100" y="75538"/>
                </a:lnTo>
                <a:lnTo>
                  <a:pt x="107343" y="103367"/>
                </a:lnTo>
                <a:lnTo>
                  <a:pt x="79513" y="131197"/>
                </a:lnTo>
                <a:lnTo>
                  <a:pt x="39757" y="163002"/>
                </a:lnTo>
                <a:lnTo>
                  <a:pt x="0" y="202759"/>
                </a:ln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" name="33 - Ελεύθερη σχεδίαση"/>
          <p:cNvSpPr/>
          <p:nvPr/>
        </p:nvSpPr>
        <p:spPr bwMode="auto">
          <a:xfrm>
            <a:off x="5776623" y="4921857"/>
            <a:ext cx="230587" cy="294199"/>
          </a:xfrm>
          <a:custGeom>
            <a:avLst/>
            <a:gdLst>
              <a:gd name="connsiteX0" fmla="*/ 230587 w 230587"/>
              <a:gd name="connsiteY0" fmla="*/ 0 h 294199"/>
              <a:gd name="connsiteX1" fmla="*/ 182880 w 230587"/>
              <a:gd name="connsiteY1" fmla="*/ 47708 h 294199"/>
              <a:gd name="connsiteX2" fmla="*/ 147099 w 230587"/>
              <a:gd name="connsiteY2" fmla="*/ 91440 h 294199"/>
              <a:gd name="connsiteX3" fmla="*/ 107342 w 230587"/>
              <a:gd name="connsiteY3" fmla="*/ 143124 h 294199"/>
              <a:gd name="connsiteX4" fmla="*/ 79513 w 230587"/>
              <a:gd name="connsiteY4" fmla="*/ 198783 h 294199"/>
              <a:gd name="connsiteX5" fmla="*/ 39756 w 230587"/>
              <a:gd name="connsiteY5" fmla="*/ 250466 h 294199"/>
              <a:gd name="connsiteX6" fmla="*/ 0 w 230587"/>
              <a:gd name="connsiteY6" fmla="*/ 294199 h 294199"/>
              <a:gd name="connsiteX0" fmla="*/ 230587 w 230587"/>
              <a:gd name="connsiteY0" fmla="*/ 0 h 294199"/>
              <a:gd name="connsiteX1" fmla="*/ 182880 w 230587"/>
              <a:gd name="connsiteY1" fmla="*/ 47708 h 294199"/>
              <a:gd name="connsiteX2" fmla="*/ 147099 w 230587"/>
              <a:gd name="connsiteY2" fmla="*/ 91440 h 294199"/>
              <a:gd name="connsiteX3" fmla="*/ 107342 w 230587"/>
              <a:gd name="connsiteY3" fmla="*/ 143124 h 294199"/>
              <a:gd name="connsiteX4" fmla="*/ 71480 w 230587"/>
              <a:gd name="connsiteY4" fmla="*/ 178134 h 294199"/>
              <a:gd name="connsiteX5" fmla="*/ 39756 w 230587"/>
              <a:gd name="connsiteY5" fmla="*/ 250466 h 294199"/>
              <a:gd name="connsiteX6" fmla="*/ 0 w 230587"/>
              <a:gd name="connsiteY6" fmla="*/ 294199 h 294199"/>
              <a:gd name="connsiteX0" fmla="*/ 230587 w 230587"/>
              <a:gd name="connsiteY0" fmla="*/ 0 h 294199"/>
              <a:gd name="connsiteX1" fmla="*/ 182880 w 230587"/>
              <a:gd name="connsiteY1" fmla="*/ 47708 h 294199"/>
              <a:gd name="connsiteX2" fmla="*/ 147099 w 230587"/>
              <a:gd name="connsiteY2" fmla="*/ 91440 h 294199"/>
              <a:gd name="connsiteX3" fmla="*/ 107342 w 230587"/>
              <a:gd name="connsiteY3" fmla="*/ 143124 h 294199"/>
              <a:gd name="connsiteX4" fmla="*/ 71480 w 230587"/>
              <a:gd name="connsiteY4" fmla="*/ 178134 h 294199"/>
              <a:gd name="connsiteX5" fmla="*/ 39756 w 230587"/>
              <a:gd name="connsiteY5" fmla="*/ 250466 h 294199"/>
              <a:gd name="connsiteX6" fmla="*/ 0 w 230587"/>
              <a:gd name="connsiteY6" fmla="*/ 294199 h 294199"/>
              <a:gd name="connsiteX0" fmla="*/ 230587 w 230587"/>
              <a:gd name="connsiteY0" fmla="*/ 0 h 294199"/>
              <a:gd name="connsiteX1" fmla="*/ 182880 w 230587"/>
              <a:gd name="connsiteY1" fmla="*/ 47708 h 294199"/>
              <a:gd name="connsiteX2" fmla="*/ 147099 w 230587"/>
              <a:gd name="connsiteY2" fmla="*/ 91440 h 294199"/>
              <a:gd name="connsiteX3" fmla="*/ 107342 w 230587"/>
              <a:gd name="connsiteY3" fmla="*/ 143124 h 294199"/>
              <a:gd name="connsiteX4" fmla="*/ 43569 w 230587"/>
              <a:gd name="connsiteY4" fmla="*/ 225517 h 294199"/>
              <a:gd name="connsiteX5" fmla="*/ 39756 w 230587"/>
              <a:gd name="connsiteY5" fmla="*/ 250466 h 294199"/>
              <a:gd name="connsiteX6" fmla="*/ 0 w 230587"/>
              <a:gd name="connsiteY6" fmla="*/ 294199 h 29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587" h="294199">
                <a:moveTo>
                  <a:pt x="230587" y="0"/>
                </a:moveTo>
                <a:lnTo>
                  <a:pt x="182880" y="47708"/>
                </a:lnTo>
                <a:lnTo>
                  <a:pt x="147099" y="91440"/>
                </a:lnTo>
                <a:lnTo>
                  <a:pt x="107342" y="143124"/>
                </a:lnTo>
                <a:cubicBezTo>
                  <a:pt x="94739" y="157573"/>
                  <a:pt x="54833" y="207627"/>
                  <a:pt x="43569" y="225517"/>
                </a:cubicBezTo>
                <a:cubicBezTo>
                  <a:pt x="32305" y="243407"/>
                  <a:pt x="51669" y="231122"/>
                  <a:pt x="39756" y="250466"/>
                </a:cubicBezTo>
                <a:lnTo>
                  <a:pt x="0" y="294199"/>
                </a:ln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3" name="34 - Ελεύθερη σχεδίαση"/>
          <p:cNvSpPr/>
          <p:nvPr/>
        </p:nvSpPr>
        <p:spPr bwMode="auto">
          <a:xfrm>
            <a:off x="5577840" y="5196177"/>
            <a:ext cx="210710" cy="572494"/>
          </a:xfrm>
          <a:custGeom>
            <a:avLst/>
            <a:gdLst>
              <a:gd name="connsiteX0" fmla="*/ 210710 w 210710"/>
              <a:gd name="connsiteY0" fmla="*/ 0 h 572494"/>
              <a:gd name="connsiteX1" fmla="*/ 182880 w 210710"/>
              <a:gd name="connsiteY1" fmla="*/ 51684 h 572494"/>
              <a:gd name="connsiteX2" fmla="*/ 155050 w 210710"/>
              <a:gd name="connsiteY2" fmla="*/ 95416 h 572494"/>
              <a:gd name="connsiteX3" fmla="*/ 135172 w 210710"/>
              <a:gd name="connsiteY3" fmla="*/ 143124 h 572494"/>
              <a:gd name="connsiteX4" fmla="*/ 95416 w 210710"/>
              <a:gd name="connsiteY4" fmla="*/ 218661 h 572494"/>
              <a:gd name="connsiteX5" fmla="*/ 79513 w 210710"/>
              <a:gd name="connsiteY5" fmla="*/ 270345 h 572494"/>
              <a:gd name="connsiteX6" fmla="*/ 67586 w 210710"/>
              <a:gd name="connsiteY6" fmla="*/ 318053 h 572494"/>
              <a:gd name="connsiteX7" fmla="*/ 39757 w 210710"/>
              <a:gd name="connsiteY7" fmla="*/ 373712 h 572494"/>
              <a:gd name="connsiteX8" fmla="*/ 31805 w 210710"/>
              <a:gd name="connsiteY8" fmla="*/ 409493 h 572494"/>
              <a:gd name="connsiteX9" fmla="*/ 15903 w 210710"/>
              <a:gd name="connsiteY9" fmla="*/ 481054 h 572494"/>
              <a:gd name="connsiteX10" fmla="*/ 3976 w 210710"/>
              <a:gd name="connsiteY10" fmla="*/ 528762 h 572494"/>
              <a:gd name="connsiteX11" fmla="*/ 0 w 210710"/>
              <a:gd name="connsiteY11" fmla="*/ 572494 h 572494"/>
              <a:gd name="connsiteX0" fmla="*/ 210710 w 210710"/>
              <a:gd name="connsiteY0" fmla="*/ 0 h 572494"/>
              <a:gd name="connsiteX1" fmla="*/ 182880 w 210710"/>
              <a:gd name="connsiteY1" fmla="*/ 51684 h 572494"/>
              <a:gd name="connsiteX2" fmla="*/ 155050 w 210710"/>
              <a:gd name="connsiteY2" fmla="*/ 95416 h 572494"/>
              <a:gd name="connsiteX3" fmla="*/ 135172 w 210710"/>
              <a:gd name="connsiteY3" fmla="*/ 143124 h 572494"/>
              <a:gd name="connsiteX4" fmla="*/ 95416 w 210710"/>
              <a:gd name="connsiteY4" fmla="*/ 218661 h 572494"/>
              <a:gd name="connsiteX5" fmla="*/ 79513 w 210710"/>
              <a:gd name="connsiteY5" fmla="*/ 270345 h 572494"/>
              <a:gd name="connsiteX6" fmla="*/ 74280 w 210710"/>
              <a:gd name="connsiteY6" fmla="*/ 321055 h 572494"/>
              <a:gd name="connsiteX7" fmla="*/ 39757 w 210710"/>
              <a:gd name="connsiteY7" fmla="*/ 373712 h 572494"/>
              <a:gd name="connsiteX8" fmla="*/ 31805 w 210710"/>
              <a:gd name="connsiteY8" fmla="*/ 409493 h 572494"/>
              <a:gd name="connsiteX9" fmla="*/ 15903 w 210710"/>
              <a:gd name="connsiteY9" fmla="*/ 481054 h 572494"/>
              <a:gd name="connsiteX10" fmla="*/ 3976 w 210710"/>
              <a:gd name="connsiteY10" fmla="*/ 528762 h 572494"/>
              <a:gd name="connsiteX11" fmla="*/ 0 w 210710"/>
              <a:gd name="connsiteY11" fmla="*/ 572494 h 572494"/>
              <a:gd name="connsiteX0" fmla="*/ 210710 w 210710"/>
              <a:gd name="connsiteY0" fmla="*/ 0 h 572494"/>
              <a:gd name="connsiteX1" fmla="*/ 182880 w 210710"/>
              <a:gd name="connsiteY1" fmla="*/ 51684 h 572494"/>
              <a:gd name="connsiteX2" fmla="*/ 155050 w 210710"/>
              <a:gd name="connsiteY2" fmla="*/ 95416 h 572494"/>
              <a:gd name="connsiteX3" fmla="*/ 135172 w 210710"/>
              <a:gd name="connsiteY3" fmla="*/ 143124 h 572494"/>
              <a:gd name="connsiteX4" fmla="*/ 95416 w 210710"/>
              <a:gd name="connsiteY4" fmla="*/ 218661 h 572494"/>
              <a:gd name="connsiteX5" fmla="*/ 79513 w 210710"/>
              <a:gd name="connsiteY5" fmla="*/ 270345 h 572494"/>
              <a:gd name="connsiteX6" fmla="*/ 74280 w 210710"/>
              <a:gd name="connsiteY6" fmla="*/ 321055 h 572494"/>
              <a:gd name="connsiteX7" fmla="*/ 39757 w 210710"/>
              <a:gd name="connsiteY7" fmla="*/ 373712 h 572494"/>
              <a:gd name="connsiteX8" fmla="*/ 31805 w 210710"/>
              <a:gd name="connsiteY8" fmla="*/ 409493 h 572494"/>
              <a:gd name="connsiteX9" fmla="*/ 15903 w 210710"/>
              <a:gd name="connsiteY9" fmla="*/ 481054 h 572494"/>
              <a:gd name="connsiteX10" fmla="*/ 3976 w 210710"/>
              <a:gd name="connsiteY10" fmla="*/ 528762 h 572494"/>
              <a:gd name="connsiteX11" fmla="*/ 0 w 210710"/>
              <a:gd name="connsiteY11" fmla="*/ 572494 h 572494"/>
              <a:gd name="connsiteX0" fmla="*/ 210710 w 210710"/>
              <a:gd name="connsiteY0" fmla="*/ 0 h 572494"/>
              <a:gd name="connsiteX1" fmla="*/ 182880 w 210710"/>
              <a:gd name="connsiteY1" fmla="*/ 51684 h 572494"/>
              <a:gd name="connsiteX2" fmla="*/ 155050 w 210710"/>
              <a:gd name="connsiteY2" fmla="*/ 95416 h 572494"/>
              <a:gd name="connsiteX3" fmla="*/ 135172 w 210710"/>
              <a:gd name="connsiteY3" fmla="*/ 143124 h 572494"/>
              <a:gd name="connsiteX4" fmla="*/ 95416 w 210710"/>
              <a:gd name="connsiteY4" fmla="*/ 218661 h 572494"/>
              <a:gd name="connsiteX5" fmla="*/ 79513 w 210710"/>
              <a:gd name="connsiteY5" fmla="*/ 270345 h 572494"/>
              <a:gd name="connsiteX6" fmla="*/ 74280 w 210710"/>
              <a:gd name="connsiteY6" fmla="*/ 321055 h 572494"/>
              <a:gd name="connsiteX7" fmla="*/ 39757 w 210710"/>
              <a:gd name="connsiteY7" fmla="*/ 373712 h 572494"/>
              <a:gd name="connsiteX8" fmla="*/ 31805 w 210710"/>
              <a:gd name="connsiteY8" fmla="*/ 409493 h 572494"/>
              <a:gd name="connsiteX9" fmla="*/ 15903 w 210710"/>
              <a:gd name="connsiteY9" fmla="*/ 481054 h 572494"/>
              <a:gd name="connsiteX10" fmla="*/ 3976 w 210710"/>
              <a:gd name="connsiteY10" fmla="*/ 528762 h 572494"/>
              <a:gd name="connsiteX11" fmla="*/ 0 w 210710"/>
              <a:gd name="connsiteY11" fmla="*/ 572494 h 572494"/>
              <a:gd name="connsiteX0" fmla="*/ 210710 w 210710"/>
              <a:gd name="connsiteY0" fmla="*/ 0 h 572494"/>
              <a:gd name="connsiteX1" fmla="*/ 182880 w 210710"/>
              <a:gd name="connsiteY1" fmla="*/ 51684 h 572494"/>
              <a:gd name="connsiteX2" fmla="*/ 155050 w 210710"/>
              <a:gd name="connsiteY2" fmla="*/ 95416 h 572494"/>
              <a:gd name="connsiteX3" fmla="*/ 135172 w 210710"/>
              <a:gd name="connsiteY3" fmla="*/ 143124 h 572494"/>
              <a:gd name="connsiteX4" fmla="*/ 95416 w 210710"/>
              <a:gd name="connsiteY4" fmla="*/ 218661 h 572494"/>
              <a:gd name="connsiteX5" fmla="*/ 79513 w 210710"/>
              <a:gd name="connsiteY5" fmla="*/ 270345 h 572494"/>
              <a:gd name="connsiteX6" fmla="*/ 60960 w 210710"/>
              <a:gd name="connsiteY6" fmla="*/ 306552 h 572494"/>
              <a:gd name="connsiteX7" fmla="*/ 39757 w 210710"/>
              <a:gd name="connsiteY7" fmla="*/ 373712 h 572494"/>
              <a:gd name="connsiteX8" fmla="*/ 31805 w 210710"/>
              <a:gd name="connsiteY8" fmla="*/ 409493 h 572494"/>
              <a:gd name="connsiteX9" fmla="*/ 15903 w 210710"/>
              <a:gd name="connsiteY9" fmla="*/ 481054 h 572494"/>
              <a:gd name="connsiteX10" fmla="*/ 3976 w 210710"/>
              <a:gd name="connsiteY10" fmla="*/ 528762 h 572494"/>
              <a:gd name="connsiteX11" fmla="*/ 0 w 210710"/>
              <a:gd name="connsiteY11" fmla="*/ 572494 h 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710" h="572494">
                <a:moveTo>
                  <a:pt x="210710" y="0"/>
                </a:moveTo>
                <a:lnTo>
                  <a:pt x="182880" y="51684"/>
                </a:lnTo>
                <a:lnTo>
                  <a:pt x="155050" y="95416"/>
                </a:lnTo>
                <a:lnTo>
                  <a:pt x="135172" y="143124"/>
                </a:lnTo>
                <a:lnTo>
                  <a:pt x="95416" y="218661"/>
                </a:lnTo>
                <a:lnTo>
                  <a:pt x="79513" y="270345"/>
                </a:lnTo>
                <a:lnTo>
                  <a:pt x="60960" y="306552"/>
                </a:lnTo>
                <a:lnTo>
                  <a:pt x="39757" y="373712"/>
                </a:lnTo>
                <a:lnTo>
                  <a:pt x="31805" y="409493"/>
                </a:lnTo>
                <a:lnTo>
                  <a:pt x="15903" y="481054"/>
                </a:lnTo>
                <a:lnTo>
                  <a:pt x="3976" y="528762"/>
                </a:lnTo>
                <a:lnTo>
                  <a:pt x="0" y="572494"/>
                </a:ln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4" name="35 - Ελεύθερη σχεδίαση"/>
          <p:cNvSpPr/>
          <p:nvPr/>
        </p:nvSpPr>
        <p:spPr bwMode="auto">
          <a:xfrm>
            <a:off x="7843157" y="4702629"/>
            <a:ext cx="223157" cy="209550"/>
          </a:xfrm>
          <a:custGeom>
            <a:avLst/>
            <a:gdLst>
              <a:gd name="connsiteX0" fmla="*/ 0 w 223157"/>
              <a:gd name="connsiteY0" fmla="*/ 0 h 209550"/>
              <a:gd name="connsiteX1" fmla="*/ 51707 w 223157"/>
              <a:gd name="connsiteY1" fmla="*/ 35378 h 209550"/>
              <a:gd name="connsiteX2" fmla="*/ 84364 w 223157"/>
              <a:gd name="connsiteY2" fmla="*/ 68035 h 209550"/>
              <a:gd name="connsiteX3" fmla="*/ 119743 w 223157"/>
              <a:gd name="connsiteY3" fmla="*/ 97971 h 209550"/>
              <a:gd name="connsiteX4" fmla="*/ 160564 w 223157"/>
              <a:gd name="connsiteY4" fmla="*/ 144235 h 209550"/>
              <a:gd name="connsiteX5" fmla="*/ 193222 w 223157"/>
              <a:gd name="connsiteY5" fmla="*/ 182335 h 209550"/>
              <a:gd name="connsiteX6" fmla="*/ 223157 w 223157"/>
              <a:gd name="connsiteY6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57" h="209550">
                <a:moveTo>
                  <a:pt x="0" y="0"/>
                </a:moveTo>
                <a:lnTo>
                  <a:pt x="51707" y="35378"/>
                </a:lnTo>
                <a:lnTo>
                  <a:pt x="84364" y="68035"/>
                </a:lnTo>
                <a:lnTo>
                  <a:pt x="119743" y="97971"/>
                </a:lnTo>
                <a:lnTo>
                  <a:pt x="160564" y="144235"/>
                </a:lnTo>
                <a:lnTo>
                  <a:pt x="193222" y="182335"/>
                </a:lnTo>
                <a:lnTo>
                  <a:pt x="223157" y="209550"/>
                </a:ln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5" name="36 - Ελεύθερη σχεδίαση"/>
          <p:cNvSpPr/>
          <p:nvPr/>
        </p:nvSpPr>
        <p:spPr bwMode="auto">
          <a:xfrm>
            <a:off x="8044543" y="4901293"/>
            <a:ext cx="193221" cy="296636"/>
          </a:xfrm>
          <a:custGeom>
            <a:avLst/>
            <a:gdLst>
              <a:gd name="connsiteX0" fmla="*/ 0 w 193221"/>
              <a:gd name="connsiteY0" fmla="*/ 0 h 296636"/>
              <a:gd name="connsiteX1" fmla="*/ 40821 w 193221"/>
              <a:gd name="connsiteY1" fmla="*/ 40821 h 296636"/>
              <a:gd name="connsiteX2" fmla="*/ 81643 w 193221"/>
              <a:gd name="connsiteY2" fmla="*/ 92528 h 296636"/>
              <a:gd name="connsiteX3" fmla="*/ 117021 w 193221"/>
              <a:gd name="connsiteY3" fmla="*/ 133350 h 296636"/>
              <a:gd name="connsiteX4" fmla="*/ 141514 w 193221"/>
              <a:gd name="connsiteY4" fmla="*/ 195943 h 296636"/>
              <a:gd name="connsiteX5" fmla="*/ 160564 w 193221"/>
              <a:gd name="connsiteY5" fmla="*/ 225878 h 296636"/>
              <a:gd name="connsiteX6" fmla="*/ 176893 w 193221"/>
              <a:gd name="connsiteY6" fmla="*/ 258536 h 296636"/>
              <a:gd name="connsiteX7" fmla="*/ 193221 w 193221"/>
              <a:gd name="connsiteY7" fmla="*/ 296636 h 29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221" h="296636">
                <a:moveTo>
                  <a:pt x="0" y="0"/>
                </a:moveTo>
                <a:lnTo>
                  <a:pt x="40821" y="40821"/>
                </a:lnTo>
                <a:lnTo>
                  <a:pt x="81643" y="92528"/>
                </a:lnTo>
                <a:lnTo>
                  <a:pt x="117021" y="133350"/>
                </a:lnTo>
                <a:lnTo>
                  <a:pt x="141514" y="195943"/>
                </a:lnTo>
                <a:lnTo>
                  <a:pt x="160564" y="225878"/>
                </a:lnTo>
                <a:lnTo>
                  <a:pt x="176893" y="258536"/>
                </a:lnTo>
                <a:lnTo>
                  <a:pt x="193221" y="296636"/>
                </a:ln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" name="37 - Ελεύθερη σχεδίαση"/>
          <p:cNvSpPr/>
          <p:nvPr/>
        </p:nvSpPr>
        <p:spPr bwMode="auto">
          <a:xfrm>
            <a:off x="8224157" y="5184321"/>
            <a:ext cx="146957" cy="590550"/>
          </a:xfrm>
          <a:custGeom>
            <a:avLst/>
            <a:gdLst>
              <a:gd name="connsiteX0" fmla="*/ 0 w 146957"/>
              <a:gd name="connsiteY0" fmla="*/ 0 h 590550"/>
              <a:gd name="connsiteX1" fmla="*/ 32657 w 146957"/>
              <a:gd name="connsiteY1" fmla="*/ 70758 h 590550"/>
              <a:gd name="connsiteX2" fmla="*/ 57150 w 146957"/>
              <a:gd name="connsiteY2" fmla="*/ 133350 h 590550"/>
              <a:gd name="connsiteX3" fmla="*/ 70757 w 146957"/>
              <a:gd name="connsiteY3" fmla="*/ 185058 h 590550"/>
              <a:gd name="connsiteX4" fmla="*/ 92529 w 146957"/>
              <a:gd name="connsiteY4" fmla="*/ 247650 h 590550"/>
              <a:gd name="connsiteX5" fmla="*/ 108857 w 146957"/>
              <a:gd name="connsiteY5" fmla="*/ 326572 h 590550"/>
              <a:gd name="connsiteX6" fmla="*/ 119743 w 146957"/>
              <a:gd name="connsiteY6" fmla="*/ 375558 h 590550"/>
              <a:gd name="connsiteX7" fmla="*/ 127907 w 146957"/>
              <a:gd name="connsiteY7" fmla="*/ 432708 h 590550"/>
              <a:gd name="connsiteX8" fmla="*/ 141514 w 146957"/>
              <a:gd name="connsiteY8" fmla="*/ 511629 h 590550"/>
              <a:gd name="connsiteX9" fmla="*/ 146957 w 146957"/>
              <a:gd name="connsiteY9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957" h="590550">
                <a:moveTo>
                  <a:pt x="0" y="0"/>
                </a:moveTo>
                <a:lnTo>
                  <a:pt x="32657" y="70758"/>
                </a:lnTo>
                <a:lnTo>
                  <a:pt x="57150" y="133350"/>
                </a:lnTo>
                <a:lnTo>
                  <a:pt x="70757" y="185058"/>
                </a:lnTo>
                <a:lnTo>
                  <a:pt x="92529" y="247650"/>
                </a:lnTo>
                <a:lnTo>
                  <a:pt x="108857" y="326572"/>
                </a:lnTo>
                <a:lnTo>
                  <a:pt x="119743" y="375558"/>
                </a:lnTo>
                <a:lnTo>
                  <a:pt x="127907" y="432708"/>
                </a:lnTo>
                <a:lnTo>
                  <a:pt x="141514" y="511629"/>
                </a:lnTo>
                <a:lnTo>
                  <a:pt x="146957" y="590550"/>
                </a:ln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7" name="38 - Ορθογώνιο"/>
          <p:cNvSpPr/>
          <p:nvPr/>
        </p:nvSpPr>
        <p:spPr>
          <a:xfrm rot="783276">
            <a:off x="6779964" y="3887167"/>
            <a:ext cx="127951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2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</a:rPr>
              <a:t>Περθίτες</a:t>
            </a:r>
            <a:endParaRPr lang="el-GR" sz="2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8" name="Oval 49"/>
          <p:cNvSpPr>
            <a:spLocks noChangeAspect="1" noChangeArrowheads="1"/>
          </p:cNvSpPr>
          <p:nvPr/>
        </p:nvSpPr>
        <p:spPr bwMode="auto">
          <a:xfrm>
            <a:off x="6119235" y="1135421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latin typeface="Calibri" pitchFamily="34" charset="0"/>
              </a:rPr>
              <a:t>Hypersolvus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γρανίτες: δημιουργία αρχικά ενός αλκαλικού </a:t>
            </a:r>
            <a:r>
              <a:rPr lang="el-GR" sz="2800" dirty="0" err="1" smtClean="0">
                <a:latin typeface="Calibri" pitchFamily="34" charset="0"/>
              </a:rPr>
              <a:t>αστρίου</a:t>
            </a:r>
            <a:r>
              <a:rPr lang="el-GR" sz="2800" dirty="0" smtClean="0">
                <a:latin typeface="Calibri" pitchFamily="34" charset="0"/>
              </a:rPr>
              <a:t>, συνήθως ενδιάμεσης σύστασης. Στη συνέχεια μπορεί να υπάρξει </a:t>
            </a:r>
            <a:r>
              <a:rPr lang="el-GR" sz="2800" dirty="0" err="1" smtClean="0">
                <a:latin typeface="Calibri" pitchFamily="34" charset="0"/>
              </a:rPr>
              <a:t>απόμιξη</a:t>
            </a:r>
            <a:r>
              <a:rPr lang="el-GR" sz="2800" dirty="0" smtClean="0">
                <a:latin typeface="Calibri" pitchFamily="34" charset="0"/>
              </a:rPr>
              <a:t> (πχ. </a:t>
            </a:r>
            <a:r>
              <a:rPr lang="el-GR" sz="2800" dirty="0" err="1" smtClean="0">
                <a:latin typeface="Calibri" pitchFamily="34" charset="0"/>
              </a:rPr>
              <a:t>περθίτης</a:t>
            </a:r>
            <a:r>
              <a:rPr lang="el-GR" sz="2800" dirty="0" smtClean="0">
                <a:latin typeface="Calibri" pitchFamily="34" charset="0"/>
              </a:rPr>
              <a:t>), αν η διαδικασία ψύξης είναι πολύ αργή</a:t>
            </a:r>
          </a:p>
          <a:p>
            <a:r>
              <a:rPr lang="en-US" sz="2800" b="1" dirty="0" err="1" smtClean="0">
                <a:latin typeface="Calibri" pitchFamily="34" charset="0"/>
              </a:rPr>
              <a:t>Subsolvus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γρανίτες: δημιουργία δύο ξεχωριστών αστρίων, ένα </a:t>
            </a:r>
            <a:r>
              <a:rPr lang="el-GR" sz="2800" dirty="0" err="1" smtClean="0">
                <a:latin typeface="Calibri" pitchFamily="34" charset="0"/>
              </a:rPr>
              <a:t>πλαγιόκλαστο</a:t>
            </a:r>
            <a:r>
              <a:rPr lang="el-GR" sz="2800" dirty="0" smtClean="0">
                <a:latin typeface="Calibri" pitchFamily="34" charset="0"/>
              </a:rPr>
              <a:t> και ένα </a:t>
            </a:r>
            <a:r>
              <a:rPr lang="el-GR" sz="2800" dirty="0" err="1" smtClean="0">
                <a:latin typeface="Calibri" pitchFamily="34" charset="0"/>
              </a:rPr>
              <a:t>ορθόκλαστο</a:t>
            </a:r>
            <a:r>
              <a:rPr lang="el-GR" sz="2800" dirty="0" smtClean="0">
                <a:latin typeface="Calibri" pitchFamily="34" charset="0"/>
              </a:rPr>
              <a:t>.</a:t>
            </a:r>
            <a:endParaRPr lang="el-GR" sz="2800" baseline="-25000" dirty="0" smtClean="0">
              <a:latin typeface="Calibri" pitchFamily="34" charset="0"/>
            </a:endParaRPr>
          </a:p>
          <a:p>
            <a:endParaRPr lang="el-GR" sz="2800" baseline="-25000" dirty="0" smtClean="0">
              <a:latin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15" name="1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Επίδραση </a:t>
            </a:r>
            <a:r>
              <a:rPr lang="en-US" dirty="0" smtClean="0"/>
              <a:t>P</a:t>
            </a:r>
            <a:r>
              <a:rPr lang="en-US" baseline="-25000" dirty="0" smtClean="0"/>
              <a:t> H</a:t>
            </a:r>
            <a:r>
              <a:rPr lang="el-GR" sz="2700" baseline="-50000" dirty="0" smtClean="0"/>
              <a:t>2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err="1" smtClean="0"/>
              <a:t>Ab</a:t>
            </a:r>
            <a:r>
              <a:rPr lang="en-US" dirty="0" smtClean="0"/>
              <a:t>-Or 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itec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21" y="1557338"/>
            <a:ext cx="4959333" cy="46085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008313" cy="4608512"/>
          </a:xfrm>
        </p:spPr>
        <p:txBody>
          <a:bodyPr/>
          <a:lstStyle/>
          <a:p>
            <a:pPr marL="342900" indent="-342900" algn="ctr"/>
            <a:r>
              <a:rPr lang="el-GR" sz="2400" b="1" dirty="0" smtClean="0">
                <a:latin typeface="Calibri" pitchFamily="34" charset="0"/>
              </a:rPr>
              <a:t>ΠΕΡΙΠΤΩΣΗ Α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(Αρχική Σύσταση ΑΡΙΣΤΕΡΑ από την ενδιάμεση φάση)</a:t>
            </a:r>
          </a:p>
          <a:p>
            <a:pPr marL="342900" indent="-342900" algn="ctr">
              <a:buClr>
                <a:srgbClr val="FFFF00"/>
              </a:buClr>
            </a:pPr>
            <a:r>
              <a:rPr lang="el-GR" sz="2400" b="1" dirty="0" smtClean="0">
                <a:latin typeface="Calibri" pitchFamily="34" charset="0"/>
              </a:rPr>
              <a:t>ΤΗΞΗ</a:t>
            </a:r>
          </a:p>
          <a:p>
            <a:pPr algn="ctr">
              <a:buClr>
                <a:srgbClr val="FFFF00"/>
              </a:buClr>
            </a:pPr>
            <a:r>
              <a:rPr lang="el-GR" sz="2400" i="1" dirty="0" smtClean="0">
                <a:latin typeface="Calibri" pitchFamily="34" charset="0"/>
              </a:rPr>
              <a:t>Από τι πέτρωμα ξεκινάω;</a:t>
            </a:r>
          </a:p>
          <a:p>
            <a:pPr algn="ctr">
              <a:buClr>
                <a:srgbClr val="FFFF00"/>
              </a:buClr>
            </a:pPr>
            <a:r>
              <a:rPr lang="el-GR" sz="2400" i="1" dirty="0" smtClean="0">
                <a:latin typeface="Calibri" pitchFamily="34" charset="0"/>
              </a:rPr>
              <a:t>Τι είναι το πρώτο υγρό που παίρνω  με μερική τήξη</a:t>
            </a:r>
            <a:r>
              <a:rPr lang="el-GR" sz="2400" b="1" i="1" dirty="0" smtClean="0">
                <a:latin typeface="Calibri" pitchFamily="34" charset="0"/>
              </a:rPr>
              <a:t>;</a:t>
            </a:r>
          </a:p>
          <a:p>
            <a:pPr marL="342900" indent="-342900">
              <a:buClr>
                <a:srgbClr val="FFFF00"/>
              </a:buClr>
            </a:pPr>
            <a:endParaRPr lang="el-G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sp>
        <p:nvSpPr>
          <p:cNvPr id="6" name="31 - Ορθογώνιο"/>
          <p:cNvSpPr/>
          <p:nvPr/>
        </p:nvSpPr>
        <p:spPr bwMode="auto">
          <a:xfrm>
            <a:off x="2384089" y="1556792"/>
            <a:ext cx="2835982" cy="4176464"/>
          </a:xfrm>
          <a:prstGeom prst="rect">
            <a:avLst/>
          </a:prstGeom>
          <a:solidFill>
            <a:srgbClr val="B2B2B2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28 - Ελεύθερη σχεδίαση"/>
          <p:cNvSpPr/>
          <p:nvPr/>
        </p:nvSpPr>
        <p:spPr bwMode="auto">
          <a:xfrm>
            <a:off x="2371304" y="1569777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41 - Ελεύθερη σχεδίαση"/>
          <p:cNvSpPr/>
          <p:nvPr/>
        </p:nvSpPr>
        <p:spPr bwMode="auto">
          <a:xfrm>
            <a:off x="1165242" y="3378414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42 - Ελεύθερη σχεδίαση"/>
          <p:cNvSpPr/>
          <p:nvPr/>
        </p:nvSpPr>
        <p:spPr bwMode="auto">
          <a:xfrm>
            <a:off x="1165242" y="3650897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" name="43 - Ελεύθερη σχεδίαση"/>
          <p:cNvSpPr/>
          <p:nvPr/>
        </p:nvSpPr>
        <p:spPr bwMode="auto">
          <a:xfrm>
            <a:off x="1165242" y="3896182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1" name="44 - Ελεύθερη σχεδίαση"/>
          <p:cNvSpPr/>
          <p:nvPr/>
        </p:nvSpPr>
        <p:spPr bwMode="auto">
          <a:xfrm>
            <a:off x="1619672" y="1556792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" name="45 - Ελεύθερη σχεδίαση"/>
          <p:cNvSpPr/>
          <p:nvPr/>
        </p:nvSpPr>
        <p:spPr bwMode="auto">
          <a:xfrm>
            <a:off x="1164002" y="4172130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46 - Ελεύθερη σχεδίαση"/>
          <p:cNvSpPr/>
          <p:nvPr/>
        </p:nvSpPr>
        <p:spPr bwMode="auto">
          <a:xfrm>
            <a:off x="1164002" y="4422566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47 - Ελεύθερη σχεδίαση"/>
          <p:cNvSpPr/>
          <p:nvPr/>
        </p:nvSpPr>
        <p:spPr bwMode="auto">
          <a:xfrm rot="16200000">
            <a:off x="1296661" y="4636737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48 - Ελεύθερη σχεδίαση"/>
          <p:cNvSpPr/>
          <p:nvPr/>
        </p:nvSpPr>
        <p:spPr bwMode="auto">
          <a:xfrm rot="16200000">
            <a:off x="1527819" y="4619656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6" name="61 - Ελεύθερη σχεδίαση"/>
          <p:cNvSpPr/>
          <p:nvPr/>
        </p:nvSpPr>
        <p:spPr bwMode="auto">
          <a:xfrm>
            <a:off x="1729757" y="3296858"/>
            <a:ext cx="177947" cy="279276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63 - Ελεύθερη σχεδίαση"/>
          <p:cNvSpPr/>
          <p:nvPr/>
        </p:nvSpPr>
        <p:spPr bwMode="auto">
          <a:xfrm>
            <a:off x="1907704" y="3573016"/>
            <a:ext cx="144017" cy="319284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8" name="64 - Ελεύθερη σχεδίαση"/>
          <p:cNvSpPr/>
          <p:nvPr/>
        </p:nvSpPr>
        <p:spPr bwMode="auto">
          <a:xfrm>
            <a:off x="2051720" y="3861047"/>
            <a:ext cx="147300" cy="313969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9" name="69 - Ελεύθερη σχεδίαση"/>
          <p:cNvSpPr/>
          <p:nvPr/>
        </p:nvSpPr>
        <p:spPr bwMode="auto">
          <a:xfrm>
            <a:off x="2195736" y="4149080"/>
            <a:ext cx="117043" cy="234087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0" name="70 - Ελεύθερη σχεδίαση"/>
          <p:cNvSpPr/>
          <p:nvPr/>
        </p:nvSpPr>
        <p:spPr bwMode="auto">
          <a:xfrm>
            <a:off x="2301612" y="4375739"/>
            <a:ext cx="151655" cy="361299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1" name="71 - Ελεύθερη σχεδίαση"/>
          <p:cNvSpPr/>
          <p:nvPr/>
        </p:nvSpPr>
        <p:spPr bwMode="auto">
          <a:xfrm>
            <a:off x="1616014" y="4763581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cxnSp>
        <p:nvCxnSpPr>
          <p:cNvPr id="22" name="32 - Ευθύγραμμο βέλος σύνδεσης"/>
          <p:cNvCxnSpPr/>
          <p:nvPr/>
        </p:nvCxnSpPr>
        <p:spPr bwMode="auto">
          <a:xfrm rot="16200000" flipH="1">
            <a:off x="1366695" y="1910396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3" name="Oval 36"/>
          <p:cNvSpPr>
            <a:spLocks noChangeAspect="1" noChangeArrowheads="1"/>
          </p:cNvSpPr>
          <p:nvPr/>
        </p:nvSpPr>
        <p:spPr bwMode="auto">
          <a:xfrm>
            <a:off x="1513733" y="1496658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24" name="33 - Ευθύγραμμο βέλος σύνδεσης"/>
          <p:cNvCxnSpPr/>
          <p:nvPr/>
        </p:nvCxnSpPr>
        <p:spPr bwMode="auto">
          <a:xfrm rot="16200000" flipH="1">
            <a:off x="1399941" y="2371154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5" name="36 - Ευθύγραμμο βέλος σύνδεσης"/>
          <p:cNvCxnSpPr/>
          <p:nvPr/>
        </p:nvCxnSpPr>
        <p:spPr bwMode="auto">
          <a:xfrm rot="16200000" flipH="1">
            <a:off x="1354663" y="2829913"/>
            <a:ext cx="536050" cy="6032"/>
          </a:xfrm>
          <a:prstGeom prst="straightConnector1">
            <a:avLst/>
          </a:pr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6" name="39 - Ελεύθερη σχεδίαση"/>
          <p:cNvSpPr/>
          <p:nvPr/>
        </p:nvSpPr>
        <p:spPr bwMode="auto">
          <a:xfrm flipV="1">
            <a:off x="1147845" y="3058259"/>
            <a:ext cx="879693" cy="45719"/>
          </a:xfrm>
          <a:custGeom>
            <a:avLst/>
            <a:gdLst>
              <a:gd name="connsiteX0" fmla="*/ 559613 w 559613"/>
              <a:gd name="connsiteY0" fmla="*/ 0 h 0"/>
              <a:gd name="connsiteX1" fmla="*/ 0 w 5596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613">
                <a:moveTo>
                  <a:pt x="559613" y="0"/>
                </a:moveTo>
                <a:lnTo>
                  <a:pt x="0" y="0"/>
                </a:lnTo>
              </a:path>
            </a:pathLst>
          </a:custGeom>
          <a:noFill/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7" name="40 - Ελεύθερη σχεδίαση"/>
          <p:cNvSpPr/>
          <p:nvPr/>
        </p:nvSpPr>
        <p:spPr bwMode="auto">
          <a:xfrm>
            <a:off x="1169866" y="3117814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8" name="59 - Ελεύθερη σχεδίαση"/>
          <p:cNvSpPr/>
          <p:nvPr/>
        </p:nvSpPr>
        <p:spPr bwMode="auto">
          <a:xfrm>
            <a:off x="1618386" y="3097293"/>
            <a:ext cx="145302" cy="234087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Αναπληρωτή Καθηγητή κ. Β. </a:t>
            </a:r>
            <a:r>
              <a:rPr lang="el-GR" sz="2000" dirty="0" err="1" smtClean="0"/>
              <a:t>Τσικούρα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56175" y="1556792"/>
            <a:ext cx="3008313" cy="4608512"/>
          </a:xfrm>
        </p:spPr>
        <p:txBody>
          <a:bodyPr/>
          <a:lstStyle/>
          <a:p>
            <a:pPr algn="ctr">
              <a:buClr>
                <a:schemeClr val="tx1"/>
              </a:buClr>
            </a:pPr>
            <a:r>
              <a:rPr lang="el-GR" sz="2800" b="1" dirty="0" smtClean="0">
                <a:latin typeface="Calibri" pitchFamily="34" charset="0"/>
              </a:rPr>
              <a:t>ΠΕΡΙΠΤΩΣΗ Β1</a:t>
            </a:r>
          </a:p>
          <a:p>
            <a:pPr algn="ctr">
              <a:buClr>
                <a:schemeClr val="tx1"/>
              </a:buClr>
            </a:pPr>
            <a:r>
              <a:rPr lang="el-GR" sz="28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Αρχική Σύσταση ΔΕΞΙΑ από την ενδιάμεση φάση ΚΑΙ ΑΡΙΣΤΕΡΑ από το </a:t>
            </a:r>
            <a:r>
              <a:rPr lang="el-GR" sz="2400" dirty="0" err="1" smtClean="0">
                <a:latin typeface="Calibri" pitchFamily="34" charset="0"/>
              </a:rPr>
              <a:t>περιτηκτικό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Ποια πετρώματα θα πάρω με κλασματική κρυστάλλωση;</a:t>
            </a: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5" t="22723" r="29231" b="11369"/>
          <a:stretch>
            <a:fillRect/>
          </a:stretch>
        </p:blipFill>
        <p:spPr bwMode="auto">
          <a:xfrm>
            <a:off x="467819" y="1412777"/>
            <a:ext cx="5472333" cy="502216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137" name="84 - Ορθογώνιο"/>
          <p:cNvSpPr/>
          <p:nvPr/>
        </p:nvSpPr>
        <p:spPr bwMode="auto">
          <a:xfrm>
            <a:off x="2759895" y="1979111"/>
            <a:ext cx="288032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8" name="85 - Ορθογώνιο"/>
          <p:cNvSpPr/>
          <p:nvPr/>
        </p:nvSpPr>
        <p:spPr bwMode="auto">
          <a:xfrm>
            <a:off x="3335959" y="1979111"/>
            <a:ext cx="360040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9" name="86 - Ορθογώνιο"/>
          <p:cNvSpPr/>
          <p:nvPr/>
        </p:nvSpPr>
        <p:spPr bwMode="auto">
          <a:xfrm>
            <a:off x="2831903" y="5507503"/>
            <a:ext cx="288032" cy="231676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0" name="87 - Ορθογώνιο"/>
          <p:cNvSpPr/>
          <p:nvPr/>
        </p:nvSpPr>
        <p:spPr bwMode="auto">
          <a:xfrm>
            <a:off x="3427017" y="5507503"/>
            <a:ext cx="26898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1" name="81 - Ορθογώνιο"/>
          <p:cNvSpPr/>
          <p:nvPr/>
        </p:nvSpPr>
        <p:spPr bwMode="auto">
          <a:xfrm>
            <a:off x="3376811" y="6203194"/>
            <a:ext cx="64807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2" name="124 - TextBox"/>
          <p:cNvSpPr txBox="1"/>
          <p:nvPr/>
        </p:nvSpPr>
        <p:spPr>
          <a:xfrm>
            <a:off x="2503934" y="4506095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Υγρό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" name="89 - TextBox"/>
          <p:cNvSpPr txBox="1"/>
          <p:nvPr/>
        </p:nvSpPr>
        <p:spPr>
          <a:xfrm>
            <a:off x="3095603" y="2420889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Υγρό (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L)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" name="90 - TextBox"/>
          <p:cNvSpPr txBox="1"/>
          <p:nvPr/>
        </p:nvSpPr>
        <p:spPr>
          <a:xfrm>
            <a:off x="1727451" y="3068961"/>
            <a:ext cx="1152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Λευκίτης+ Υγρό 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" name="91 - TextBox"/>
          <p:cNvSpPr txBox="1"/>
          <p:nvPr/>
        </p:nvSpPr>
        <p:spPr>
          <a:xfrm>
            <a:off x="4463755" y="3368606"/>
            <a:ext cx="1152128" cy="49244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 + Υγρό 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" name="93 - Ελεύθερη σχεδίαση"/>
          <p:cNvSpPr/>
          <p:nvPr/>
        </p:nvSpPr>
        <p:spPr bwMode="auto">
          <a:xfrm>
            <a:off x="2445097" y="1628801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3" name="92 - Ελεύθερη σχεδίαση"/>
          <p:cNvSpPr/>
          <p:nvPr/>
        </p:nvSpPr>
        <p:spPr bwMode="auto">
          <a:xfrm>
            <a:off x="3403302" y="1672123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4" name="123 - TextBox"/>
          <p:cNvSpPr txBox="1"/>
          <p:nvPr/>
        </p:nvSpPr>
        <p:spPr>
          <a:xfrm>
            <a:off x="1546472" y="4809754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Λευκίτης + Κ-άστριος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" name="125 - TextBox"/>
          <p:cNvSpPr txBox="1"/>
          <p:nvPr/>
        </p:nvSpPr>
        <p:spPr>
          <a:xfrm>
            <a:off x="3923531" y="5135886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" name="126 - TextBox"/>
          <p:cNvSpPr txBox="1"/>
          <p:nvPr/>
        </p:nvSpPr>
        <p:spPr>
          <a:xfrm>
            <a:off x="3923928" y="5517233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Χαλαζίας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" name="127 - TextBox"/>
          <p:cNvSpPr txBox="1"/>
          <p:nvPr/>
        </p:nvSpPr>
        <p:spPr>
          <a:xfrm>
            <a:off x="4956423" y="2564905"/>
            <a:ext cx="933450" cy="389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err="1" smtClean="0">
                <a:solidFill>
                  <a:srgbClr val="000000"/>
                </a:solidFill>
                <a:latin typeface="Times New Roman" charset="0"/>
              </a:rPr>
              <a:t>Χριστοβαλίτης</a:t>
            </a: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+ Υγρό</a:t>
            </a:r>
            <a:endParaRPr lang="el-GR" sz="115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8" name="128 - TextBox"/>
          <p:cNvSpPr txBox="1"/>
          <p:nvPr/>
        </p:nvSpPr>
        <p:spPr>
          <a:xfrm>
            <a:off x="1086333" y="5877273"/>
            <a:ext cx="4853819" cy="5092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0             20             40             60            80          100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         SiO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Λευκίτης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</a:t>
            </a: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Κ-άστριος</a:t>
            </a:r>
            <a:endParaRPr kumimoji="0" lang="en-US" sz="11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9" name="129 - TextBox"/>
          <p:cNvSpPr txBox="1"/>
          <p:nvPr/>
        </p:nvSpPr>
        <p:spPr>
          <a:xfrm>
            <a:off x="942317" y="1412776"/>
            <a:ext cx="462865" cy="457105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1000</a:t>
            </a:r>
          </a:p>
          <a:p>
            <a:pPr marL="0" marR="0" lvl="0" indent="0" algn="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0" name="121 - TextBox"/>
          <p:cNvSpPr txBox="1"/>
          <p:nvPr/>
        </p:nvSpPr>
        <p:spPr>
          <a:xfrm>
            <a:off x="2987824" y="6093297"/>
            <a:ext cx="1224136" cy="3326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SiO</a:t>
            </a:r>
            <a:r>
              <a:rPr lang="en-US" sz="18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 wt. %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73" grpId="0" animBg="1"/>
      <p:bldP spid="17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56175" y="1556792"/>
            <a:ext cx="3008313" cy="4608512"/>
          </a:xfrm>
        </p:spPr>
        <p:txBody>
          <a:bodyPr/>
          <a:lstStyle/>
          <a:p>
            <a:pPr algn="ctr">
              <a:buClr>
                <a:schemeClr val="tx1"/>
              </a:buClr>
            </a:pPr>
            <a:r>
              <a:rPr lang="el-GR" sz="2800" b="1" dirty="0" smtClean="0">
                <a:latin typeface="Calibri" pitchFamily="34" charset="0"/>
              </a:rPr>
              <a:t>ΠΕΡΙΠΤΩΣΗ Β1</a:t>
            </a:r>
          </a:p>
          <a:p>
            <a:pPr algn="ctr">
              <a:buClr>
                <a:schemeClr val="tx1"/>
              </a:buClr>
            </a:pPr>
            <a:r>
              <a:rPr lang="el-GR" sz="28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Αρχική Σύσταση ΔΕΞΙΑ από την ενδιάμεση φάση ΚΑΙ ΑΡΙΣΤΕΡΑ από το </a:t>
            </a:r>
            <a:r>
              <a:rPr lang="el-GR" sz="2400" dirty="0" err="1" smtClean="0">
                <a:latin typeface="Calibri" pitchFamily="34" charset="0"/>
              </a:rPr>
              <a:t>περιτηκτικό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Ποια πετρώματα θα πάρω με κλασματική κρυστάλλωση;</a:t>
            </a: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5" t="22723" r="29231" b="11369"/>
          <a:stretch>
            <a:fillRect/>
          </a:stretch>
        </p:blipFill>
        <p:spPr bwMode="auto">
          <a:xfrm>
            <a:off x="467819" y="1412777"/>
            <a:ext cx="5472333" cy="502216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137" name="84 - Ορθογώνιο"/>
          <p:cNvSpPr/>
          <p:nvPr/>
        </p:nvSpPr>
        <p:spPr bwMode="auto">
          <a:xfrm>
            <a:off x="2759895" y="1979111"/>
            <a:ext cx="288032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8" name="85 - Ορθογώνιο"/>
          <p:cNvSpPr/>
          <p:nvPr/>
        </p:nvSpPr>
        <p:spPr bwMode="auto">
          <a:xfrm>
            <a:off x="3335959" y="1979111"/>
            <a:ext cx="360040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9" name="86 - Ορθογώνιο"/>
          <p:cNvSpPr/>
          <p:nvPr/>
        </p:nvSpPr>
        <p:spPr bwMode="auto">
          <a:xfrm>
            <a:off x="2831903" y="5507503"/>
            <a:ext cx="288032" cy="231676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0" name="87 - Ορθογώνιο"/>
          <p:cNvSpPr/>
          <p:nvPr/>
        </p:nvSpPr>
        <p:spPr bwMode="auto">
          <a:xfrm>
            <a:off x="3427017" y="5507503"/>
            <a:ext cx="26898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1" name="81 - Ορθογώνιο"/>
          <p:cNvSpPr/>
          <p:nvPr/>
        </p:nvSpPr>
        <p:spPr bwMode="auto">
          <a:xfrm>
            <a:off x="3376811" y="6203194"/>
            <a:ext cx="64807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2" name="124 - TextBox"/>
          <p:cNvSpPr txBox="1"/>
          <p:nvPr/>
        </p:nvSpPr>
        <p:spPr>
          <a:xfrm>
            <a:off x="2503934" y="4506095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Υγρό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" name="89 - TextBox"/>
          <p:cNvSpPr txBox="1"/>
          <p:nvPr/>
        </p:nvSpPr>
        <p:spPr>
          <a:xfrm>
            <a:off x="3095603" y="2420889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Υγρό (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L)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" name="90 - TextBox"/>
          <p:cNvSpPr txBox="1"/>
          <p:nvPr/>
        </p:nvSpPr>
        <p:spPr>
          <a:xfrm>
            <a:off x="1727451" y="3068961"/>
            <a:ext cx="1152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Λευκίτης+ Υγρό 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" name="91 - TextBox"/>
          <p:cNvSpPr txBox="1"/>
          <p:nvPr/>
        </p:nvSpPr>
        <p:spPr>
          <a:xfrm>
            <a:off x="4463755" y="3368606"/>
            <a:ext cx="1152128" cy="49244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 + Υγρό 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" name="93 - Ελεύθερη σχεδίαση"/>
          <p:cNvSpPr/>
          <p:nvPr/>
        </p:nvSpPr>
        <p:spPr bwMode="auto">
          <a:xfrm>
            <a:off x="2445097" y="1628801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3" name="92 - Ελεύθερη σχεδίαση"/>
          <p:cNvSpPr/>
          <p:nvPr/>
        </p:nvSpPr>
        <p:spPr bwMode="auto">
          <a:xfrm>
            <a:off x="3403302" y="1672123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4" name="123 - TextBox"/>
          <p:cNvSpPr txBox="1"/>
          <p:nvPr/>
        </p:nvSpPr>
        <p:spPr>
          <a:xfrm>
            <a:off x="1546472" y="4809754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Λευκίτης + Κ-άστριος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" name="125 - TextBox"/>
          <p:cNvSpPr txBox="1"/>
          <p:nvPr/>
        </p:nvSpPr>
        <p:spPr>
          <a:xfrm>
            <a:off x="3923531" y="5135886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" name="126 - TextBox"/>
          <p:cNvSpPr txBox="1"/>
          <p:nvPr/>
        </p:nvSpPr>
        <p:spPr>
          <a:xfrm>
            <a:off x="3923928" y="5517233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Χαλαζίας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" name="127 - TextBox"/>
          <p:cNvSpPr txBox="1"/>
          <p:nvPr/>
        </p:nvSpPr>
        <p:spPr>
          <a:xfrm>
            <a:off x="4956423" y="2564905"/>
            <a:ext cx="933450" cy="389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err="1" smtClean="0">
                <a:solidFill>
                  <a:srgbClr val="000000"/>
                </a:solidFill>
                <a:latin typeface="Times New Roman" charset="0"/>
              </a:rPr>
              <a:t>Χριστοβαλίτης</a:t>
            </a: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+ Υγρό</a:t>
            </a:r>
            <a:endParaRPr lang="el-GR" sz="115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8" name="128 - TextBox"/>
          <p:cNvSpPr txBox="1"/>
          <p:nvPr/>
        </p:nvSpPr>
        <p:spPr>
          <a:xfrm>
            <a:off x="1086333" y="5877273"/>
            <a:ext cx="4853819" cy="5092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0             20             40             60            80          100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         SiO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Λευκίτης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</a:t>
            </a: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Κ-άστριος</a:t>
            </a:r>
            <a:endParaRPr kumimoji="0" lang="en-US" sz="11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9" name="129 - TextBox"/>
          <p:cNvSpPr txBox="1"/>
          <p:nvPr/>
        </p:nvSpPr>
        <p:spPr>
          <a:xfrm>
            <a:off x="942317" y="1412776"/>
            <a:ext cx="462865" cy="457105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1000</a:t>
            </a:r>
          </a:p>
          <a:p>
            <a:pPr marL="0" marR="0" lvl="0" indent="0" algn="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0" name="121 - TextBox"/>
          <p:cNvSpPr txBox="1"/>
          <p:nvPr/>
        </p:nvSpPr>
        <p:spPr>
          <a:xfrm>
            <a:off x="2987824" y="6093297"/>
            <a:ext cx="1224136" cy="3326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SiO</a:t>
            </a:r>
            <a:r>
              <a:rPr lang="en-US" sz="18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 wt. %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" name="102 - Ελεύθερη σχεδίαση"/>
          <p:cNvSpPr/>
          <p:nvPr/>
        </p:nvSpPr>
        <p:spPr bwMode="auto">
          <a:xfrm>
            <a:off x="2879579" y="1700809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24" name="Oval 36"/>
          <p:cNvSpPr>
            <a:spLocks noChangeAspect="1" noChangeArrowheads="1"/>
          </p:cNvSpPr>
          <p:nvPr/>
        </p:nvSpPr>
        <p:spPr bwMode="auto">
          <a:xfrm>
            <a:off x="2766871" y="1916833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73" grpId="0" animBg="1"/>
      <p:bldP spid="173" grpId="1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56175" y="1556792"/>
            <a:ext cx="3008313" cy="4608512"/>
          </a:xfrm>
        </p:spPr>
        <p:txBody>
          <a:bodyPr/>
          <a:lstStyle/>
          <a:p>
            <a:pPr algn="ctr">
              <a:buClr>
                <a:schemeClr val="tx1"/>
              </a:buClr>
            </a:pPr>
            <a:r>
              <a:rPr lang="el-GR" sz="2800" b="1" dirty="0" smtClean="0">
                <a:latin typeface="Calibri" pitchFamily="34" charset="0"/>
              </a:rPr>
              <a:t>ΠΕΡΙΠΤΩΣΗ Β1</a:t>
            </a:r>
          </a:p>
          <a:p>
            <a:pPr algn="ctr">
              <a:buClr>
                <a:schemeClr val="tx1"/>
              </a:buClr>
            </a:pPr>
            <a:r>
              <a:rPr lang="el-GR" sz="28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Αρχική Σύσταση ΔΕΞΙΑ από την ενδιάμεση φάση ΚΑΙ ΑΡΙΣΤΕΡΑ από το </a:t>
            </a:r>
            <a:r>
              <a:rPr lang="el-GR" sz="2400" dirty="0" err="1" smtClean="0">
                <a:latin typeface="Calibri" pitchFamily="34" charset="0"/>
              </a:rPr>
              <a:t>περιτηκτικό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Ποια πετρώματα θα πάρω με κλασματική κρυστάλλωση;</a:t>
            </a: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5" t="22723" r="29231" b="11369"/>
          <a:stretch>
            <a:fillRect/>
          </a:stretch>
        </p:blipFill>
        <p:spPr bwMode="auto">
          <a:xfrm>
            <a:off x="467819" y="1412777"/>
            <a:ext cx="5472333" cy="502216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137" name="84 - Ορθογώνιο"/>
          <p:cNvSpPr/>
          <p:nvPr/>
        </p:nvSpPr>
        <p:spPr bwMode="auto">
          <a:xfrm>
            <a:off x="2759895" y="1979111"/>
            <a:ext cx="288032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8" name="85 - Ορθογώνιο"/>
          <p:cNvSpPr/>
          <p:nvPr/>
        </p:nvSpPr>
        <p:spPr bwMode="auto">
          <a:xfrm>
            <a:off x="3335959" y="1979111"/>
            <a:ext cx="360040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9" name="86 - Ορθογώνιο"/>
          <p:cNvSpPr/>
          <p:nvPr/>
        </p:nvSpPr>
        <p:spPr bwMode="auto">
          <a:xfrm>
            <a:off x="2831903" y="5507503"/>
            <a:ext cx="288032" cy="231676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0" name="87 - Ορθογώνιο"/>
          <p:cNvSpPr/>
          <p:nvPr/>
        </p:nvSpPr>
        <p:spPr bwMode="auto">
          <a:xfrm>
            <a:off x="3427017" y="5507503"/>
            <a:ext cx="26898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1" name="81 - Ορθογώνιο"/>
          <p:cNvSpPr/>
          <p:nvPr/>
        </p:nvSpPr>
        <p:spPr bwMode="auto">
          <a:xfrm>
            <a:off x="3376811" y="6203194"/>
            <a:ext cx="64807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2" name="124 - TextBox"/>
          <p:cNvSpPr txBox="1"/>
          <p:nvPr/>
        </p:nvSpPr>
        <p:spPr>
          <a:xfrm>
            <a:off x="2503934" y="4506095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Υγρό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" name="89 - TextBox"/>
          <p:cNvSpPr txBox="1"/>
          <p:nvPr/>
        </p:nvSpPr>
        <p:spPr>
          <a:xfrm>
            <a:off x="3095603" y="2420889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Υγρό (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L)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" name="90 - TextBox"/>
          <p:cNvSpPr txBox="1"/>
          <p:nvPr/>
        </p:nvSpPr>
        <p:spPr>
          <a:xfrm>
            <a:off x="1727451" y="3068961"/>
            <a:ext cx="1152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Λευκίτης+ Υγρό 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" name="91 - TextBox"/>
          <p:cNvSpPr txBox="1"/>
          <p:nvPr/>
        </p:nvSpPr>
        <p:spPr>
          <a:xfrm>
            <a:off x="4463755" y="3368606"/>
            <a:ext cx="1152128" cy="49244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 + Υγρό 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" name="93 - Ελεύθερη σχεδίαση"/>
          <p:cNvSpPr/>
          <p:nvPr/>
        </p:nvSpPr>
        <p:spPr bwMode="auto">
          <a:xfrm>
            <a:off x="2445097" y="1628801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7" name="94 - Ελεύθερη σχεδίαση"/>
          <p:cNvSpPr/>
          <p:nvPr/>
        </p:nvSpPr>
        <p:spPr bwMode="auto">
          <a:xfrm flipV="1">
            <a:off x="1532635" y="4030341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8" name="95 - Ελεύθερη σχεδίαση"/>
          <p:cNvSpPr/>
          <p:nvPr/>
        </p:nvSpPr>
        <p:spPr bwMode="auto">
          <a:xfrm flipV="1">
            <a:off x="2451401" y="4628852"/>
            <a:ext cx="3658" cy="39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9" name="96 - Ελεύθερη σχεδίαση"/>
          <p:cNvSpPr/>
          <p:nvPr/>
        </p:nvSpPr>
        <p:spPr bwMode="auto">
          <a:xfrm rot="16200000" flipV="1">
            <a:off x="1993538" y="4163406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0" name="97 - Ελεύθερη σχεδίαση"/>
          <p:cNvSpPr/>
          <p:nvPr/>
        </p:nvSpPr>
        <p:spPr bwMode="auto">
          <a:xfrm flipV="1">
            <a:off x="2452194" y="4318934"/>
            <a:ext cx="3658" cy="360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1" name="98 - Ελεύθερη σχεδίαση"/>
          <p:cNvSpPr/>
          <p:nvPr/>
        </p:nvSpPr>
        <p:spPr bwMode="auto">
          <a:xfrm rot="5400000" flipH="1">
            <a:off x="2299420" y="4178188"/>
            <a:ext cx="3658" cy="288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2" name="100 - Ελεύθερη σχεδίαση"/>
          <p:cNvSpPr/>
          <p:nvPr/>
        </p:nvSpPr>
        <p:spPr bwMode="auto">
          <a:xfrm rot="10560000">
            <a:off x="3326540" y="3986703"/>
            <a:ext cx="65224" cy="348731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3" name="101 - Ελεύθερη σχεδίαση"/>
          <p:cNvSpPr/>
          <p:nvPr/>
        </p:nvSpPr>
        <p:spPr bwMode="auto">
          <a:xfrm rot="5400000" flipH="1">
            <a:off x="2553702" y="4907006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4" name="102 - Ελεύθερη σχεδίαση"/>
          <p:cNvSpPr/>
          <p:nvPr/>
        </p:nvSpPr>
        <p:spPr bwMode="auto">
          <a:xfrm>
            <a:off x="2879579" y="1700809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5" name="103 - Ελεύθερη σχεδίαση"/>
          <p:cNvSpPr/>
          <p:nvPr/>
        </p:nvSpPr>
        <p:spPr bwMode="auto">
          <a:xfrm flipV="1">
            <a:off x="2885536" y="5021589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6" name="Oval 36"/>
          <p:cNvSpPr>
            <a:spLocks noChangeAspect="1" noChangeArrowheads="1"/>
          </p:cNvSpPr>
          <p:nvPr/>
        </p:nvSpPr>
        <p:spPr bwMode="auto">
          <a:xfrm>
            <a:off x="2766871" y="1916833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57" name="105 - Ελεύθερη σχεδίαση"/>
          <p:cNvSpPr/>
          <p:nvPr/>
        </p:nvSpPr>
        <p:spPr bwMode="auto">
          <a:xfrm flipV="1">
            <a:off x="2886475" y="5340898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8" name="107 - Ελεύθερη σχεδίαση"/>
          <p:cNvSpPr/>
          <p:nvPr/>
        </p:nvSpPr>
        <p:spPr bwMode="auto">
          <a:xfrm rot="5400000">
            <a:off x="2332596" y="2110661"/>
            <a:ext cx="13647" cy="1800000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9" name="108 - Ελεύθερη σχεδίαση"/>
          <p:cNvSpPr/>
          <p:nvPr/>
        </p:nvSpPr>
        <p:spPr bwMode="auto">
          <a:xfrm rot="16200000" flipV="1">
            <a:off x="1683742" y="4164944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0" name="109 - Ελεύθερη σχεδίαση"/>
          <p:cNvSpPr/>
          <p:nvPr/>
        </p:nvSpPr>
        <p:spPr bwMode="auto">
          <a:xfrm flipV="1">
            <a:off x="1531618" y="3760301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1" name="110 - Ελεύθερη σχεδίαση"/>
          <p:cNvSpPr/>
          <p:nvPr/>
        </p:nvSpPr>
        <p:spPr bwMode="auto">
          <a:xfrm flipV="1">
            <a:off x="1529331" y="3499479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2" name="111 - Ελεύθερη σχεδίαση"/>
          <p:cNvSpPr/>
          <p:nvPr/>
        </p:nvSpPr>
        <p:spPr bwMode="auto">
          <a:xfrm flipV="1">
            <a:off x="1528734" y="3230390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3" name="112 - Ελεύθερη σχεδίαση"/>
          <p:cNvSpPr/>
          <p:nvPr/>
        </p:nvSpPr>
        <p:spPr bwMode="auto">
          <a:xfrm flipV="1">
            <a:off x="1528734" y="3030930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cxnSp>
        <p:nvCxnSpPr>
          <p:cNvPr id="164" name="113 - Ευθύγραμμο βέλος σύνδεσης"/>
          <p:cNvCxnSpPr/>
          <p:nvPr/>
        </p:nvCxnSpPr>
        <p:spPr bwMode="auto">
          <a:xfrm rot="5400000" flipH="1">
            <a:off x="2627064" y="2301388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</p:cxnSp>
      <p:cxnSp>
        <p:nvCxnSpPr>
          <p:cNvPr id="165" name="114 - Ευθύγραμμο βέλος σύνδεσης"/>
          <p:cNvCxnSpPr/>
          <p:nvPr/>
        </p:nvCxnSpPr>
        <p:spPr bwMode="auto">
          <a:xfrm rot="5400000" flipH="1">
            <a:off x="2660310" y="2773546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</p:cxnSp>
      <p:sp>
        <p:nvSpPr>
          <p:cNvPr id="166" name="115 - Ελεύθερη σχεδίαση"/>
          <p:cNvSpPr/>
          <p:nvPr/>
        </p:nvSpPr>
        <p:spPr bwMode="auto">
          <a:xfrm>
            <a:off x="3653738" y="4593487"/>
            <a:ext cx="177914" cy="413756"/>
          </a:xfrm>
          <a:custGeom>
            <a:avLst/>
            <a:gdLst>
              <a:gd name="connsiteX0" fmla="*/ 177914 w 177914"/>
              <a:gd name="connsiteY0" fmla="*/ 413756 h 413756"/>
              <a:gd name="connsiteX1" fmla="*/ 148952 w 177914"/>
              <a:gd name="connsiteY1" fmla="*/ 326867 h 413756"/>
              <a:gd name="connsiteX2" fmla="*/ 115851 w 177914"/>
              <a:gd name="connsiteY2" fmla="*/ 239979 h 413756"/>
              <a:gd name="connsiteX3" fmla="*/ 78613 w 177914"/>
              <a:gd name="connsiteY3" fmla="*/ 148952 h 413756"/>
              <a:gd name="connsiteX4" fmla="*/ 33100 w 177914"/>
              <a:gd name="connsiteY4" fmla="*/ 45513 h 413756"/>
              <a:gd name="connsiteX5" fmla="*/ 0 w 177914"/>
              <a:gd name="connsiteY5" fmla="*/ 0 h 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" h="413756">
                <a:moveTo>
                  <a:pt x="177914" y="413756"/>
                </a:moveTo>
                <a:lnTo>
                  <a:pt x="148952" y="326867"/>
                </a:lnTo>
                <a:lnTo>
                  <a:pt x="115851" y="239979"/>
                </a:lnTo>
                <a:lnTo>
                  <a:pt x="78613" y="148952"/>
                </a:lnTo>
                <a:lnTo>
                  <a:pt x="33100" y="45513"/>
                </a:lnTo>
                <a:lnTo>
                  <a:pt x="0" y="0"/>
                </a:lnTo>
              </a:path>
            </a:pathLst>
          </a:custGeom>
          <a:solidFill>
            <a:srgbClr val="0066FF">
              <a:lumMod val="50000"/>
            </a:srgbClr>
          </a:solidFill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7" name="116 - Ελεύθερη σχεδίαση"/>
          <p:cNvSpPr/>
          <p:nvPr/>
        </p:nvSpPr>
        <p:spPr bwMode="auto">
          <a:xfrm>
            <a:off x="3401347" y="4336959"/>
            <a:ext cx="264803" cy="268941"/>
          </a:xfrm>
          <a:custGeom>
            <a:avLst/>
            <a:gdLst>
              <a:gd name="connsiteX0" fmla="*/ 264803 w 264803"/>
              <a:gd name="connsiteY0" fmla="*/ 268941 h 268941"/>
              <a:gd name="connsiteX1" fmla="*/ 235840 w 264803"/>
              <a:gd name="connsiteY1" fmla="*/ 206878 h 268941"/>
              <a:gd name="connsiteX2" fmla="*/ 206877 w 264803"/>
              <a:gd name="connsiteY2" fmla="*/ 165502 h 268941"/>
              <a:gd name="connsiteX3" fmla="*/ 173777 w 264803"/>
              <a:gd name="connsiteY3" fmla="*/ 128264 h 268941"/>
              <a:gd name="connsiteX4" fmla="*/ 128264 w 264803"/>
              <a:gd name="connsiteY4" fmla="*/ 86888 h 268941"/>
              <a:gd name="connsiteX5" fmla="*/ 91026 w 264803"/>
              <a:gd name="connsiteY5" fmla="*/ 57926 h 268941"/>
              <a:gd name="connsiteX6" fmla="*/ 57925 w 264803"/>
              <a:gd name="connsiteY6" fmla="*/ 28963 h 268941"/>
              <a:gd name="connsiteX7" fmla="*/ 24825 w 264803"/>
              <a:gd name="connsiteY7" fmla="*/ 12412 h 268941"/>
              <a:gd name="connsiteX8" fmla="*/ 0 w 264803"/>
              <a:gd name="connsiteY8" fmla="*/ 0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03" h="268941">
                <a:moveTo>
                  <a:pt x="264803" y="268941"/>
                </a:moveTo>
                <a:lnTo>
                  <a:pt x="235840" y="206878"/>
                </a:lnTo>
                <a:lnTo>
                  <a:pt x="206877" y="165502"/>
                </a:lnTo>
                <a:lnTo>
                  <a:pt x="173777" y="128264"/>
                </a:lnTo>
                <a:lnTo>
                  <a:pt x="128264" y="86888"/>
                </a:lnTo>
                <a:lnTo>
                  <a:pt x="91026" y="57926"/>
                </a:lnTo>
                <a:lnTo>
                  <a:pt x="57925" y="28963"/>
                </a:lnTo>
                <a:lnTo>
                  <a:pt x="24825" y="12412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8" name="117 - Ελεύθερη σχεδίαση"/>
          <p:cNvSpPr/>
          <p:nvPr/>
        </p:nvSpPr>
        <p:spPr bwMode="auto">
          <a:xfrm>
            <a:off x="3215157" y="3716325"/>
            <a:ext cx="99301" cy="289629"/>
          </a:xfrm>
          <a:custGeom>
            <a:avLst/>
            <a:gdLst>
              <a:gd name="connsiteX0" fmla="*/ 99301 w 99301"/>
              <a:gd name="connsiteY0" fmla="*/ 289629 h 289629"/>
              <a:gd name="connsiteX1" fmla="*/ 86888 w 99301"/>
              <a:gd name="connsiteY1" fmla="*/ 223428 h 289629"/>
              <a:gd name="connsiteX2" fmla="*/ 66200 w 99301"/>
              <a:gd name="connsiteY2" fmla="*/ 177915 h 289629"/>
              <a:gd name="connsiteX3" fmla="*/ 41375 w 99301"/>
              <a:gd name="connsiteY3" fmla="*/ 119989 h 289629"/>
              <a:gd name="connsiteX4" fmla="*/ 24825 w 99301"/>
              <a:gd name="connsiteY4" fmla="*/ 62064 h 289629"/>
              <a:gd name="connsiteX5" fmla="*/ 8275 w 99301"/>
              <a:gd name="connsiteY5" fmla="*/ 20688 h 289629"/>
              <a:gd name="connsiteX6" fmla="*/ 0 w 99301"/>
              <a:gd name="connsiteY6" fmla="*/ 0 h 2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01" h="289629">
                <a:moveTo>
                  <a:pt x="99301" y="289629"/>
                </a:moveTo>
                <a:lnTo>
                  <a:pt x="86888" y="223428"/>
                </a:lnTo>
                <a:lnTo>
                  <a:pt x="66200" y="177915"/>
                </a:lnTo>
                <a:lnTo>
                  <a:pt x="41375" y="119989"/>
                </a:lnTo>
                <a:lnTo>
                  <a:pt x="24825" y="62064"/>
                </a:lnTo>
                <a:lnTo>
                  <a:pt x="8275" y="20688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9" name="118 - Ελεύθερη σχεδίαση"/>
          <p:cNvSpPr/>
          <p:nvPr/>
        </p:nvSpPr>
        <p:spPr bwMode="auto">
          <a:xfrm>
            <a:off x="3107580" y="3451522"/>
            <a:ext cx="115852" cy="273078"/>
          </a:xfrm>
          <a:custGeom>
            <a:avLst/>
            <a:gdLst>
              <a:gd name="connsiteX0" fmla="*/ 115852 w 115852"/>
              <a:gd name="connsiteY0" fmla="*/ 273078 h 273078"/>
              <a:gd name="connsiteX1" fmla="*/ 91026 w 115852"/>
              <a:gd name="connsiteY1" fmla="*/ 206877 h 273078"/>
              <a:gd name="connsiteX2" fmla="*/ 62063 w 115852"/>
              <a:gd name="connsiteY2" fmla="*/ 140677 h 273078"/>
              <a:gd name="connsiteX3" fmla="*/ 37238 w 115852"/>
              <a:gd name="connsiteY3" fmla="*/ 86888 h 273078"/>
              <a:gd name="connsiteX4" fmla="*/ 16550 w 115852"/>
              <a:gd name="connsiteY4" fmla="*/ 45513 h 273078"/>
              <a:gd name="connsiteX5" fmla="*/ 0 w 115852"/>
              <a:gd name="connsiteY5" fmla="*/ 0 h 2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52" h="273078">
                <a:moveTo>
                  <a:pt x="115852" y="273078"/>
                </a:moveTo>
                <a:lnTo>
                  <a:pt x="91026" y="206877"/>
                </a:lnTo>
                <a:lnTo>
                  <a:pt x="62063" y="140677"/>
                </a:lnTo>
                <a:lnTo>
                  <a:pt x="37238" y="86888"/>
                </a:lnTo>
                <a:lnTo>
                  <a:pt x="16550" y="45513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0" name="119 - Ελεύθερη σχεδίαση"/>
          <p:cNvSpPr/>
          <p:nvPr/>
        </p:nvSpPr>
        <p:spPr bwMode="auto">
          <a:xfrm>
            <a:off x="2998334" y="3210673"/>
            <a:ext cx="115852" cy="273078"/>
          </a:xfrm>
          <a:custGeom>
            <a:avLst/>
            <a:gdLst>
              <a:gd name="connsiteX0" fmla="*/ 115852 w 115852"/>
              <a:gd name="connsiteY0" fmla="*/ 273078 h 273078"/>
              <a:gd name="connsiteX1" fmla="*/ 91026 w 115852"/>
              <a:gd name="connsiteY1" fmla="*/ 206877 h 273078"/>
              <a:gd name="connsiteX2" fmla="*/ 62063 w 115852"/>
              <a:gd name="connsiteY2" fmla="*/ 140677 h 273078"/>
              <a:gd name="connsiteX3" fmla="*/ 37238 w 115852"/>
              <a:gd name="connsiteY3" fmla="*/ 86888 h 273078"/>
              <a:gd name="connsiteX4" fmla="*/ 16550 w 115852"/>
              <a:gd name="connsiteY4" fmla="*/ 45513 h 273078"/>
              <a:gd name="connsiteX5" fmla="*/ 0 w 115852"/>
              <a:gd name="connsiteY5" fmla="*/ 0 h 2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52" h="273078">
                <a:moveTo>
                  <a:pt x="115852" y="273078"/>
                </a:moveTo>
                <a:lnTo>
                  <a:pt x="91026" y="206877"/>
                </a:lnTo>
                <a:lnTo>
                  <a:pt x="62063" y="140677"/>
                </a:lnTo>
                <a:lnTo>
                  <a:pt x="37238" y="86888"/>
                </a:lnTo>
                <a:lnTo>
                  <a:pt x="16550" y="45513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1" name="120 - Ελεύθερη σχεδίαση"/>
          <p:cNvSpPr/>
          <p:nvPr/>
        </p:nvSpPr>
        <p:spPr bwMode="auto">
          <a:xfrm>
            <a:off x="2863464" y="2959153"/>
            <a:ext cx="132402" cy="268942"/>
          </a:xfrm>
          <a:custGeom>
            <a:avLst/>
            <a:gdLst>
              <a:gd name="connsiteX0" fmla="*/ 111714 w 111714"/>
              <a:gd name="connsiteY0" fmla="*/ 235841 h 235841"/>
              <a:gd name="connsiteX1" fmla="*/ 86889 w 111714"/>
              <a:gd name="connsiteY1" fmla="*/ 173777 h 235841"/>
              <a:gd name="connsiteX2" fmla="*/ 62063 w 111714"/>
              <a:gd name="connsiteY2" fmla="*/ 128264 h 235841"/>
              <a:gd name="connsiteX3" fmla="*/ 45513 w 111714"/>
              <a:gd name="connsiteY3" fmla="*/ 86889 h 235841"/>
              <a:gd name="connsiteX4" fmla="*/ 24825 w 111714"/>
              <a:gd name="connsiteY4" fmla="*/ 49651 h 235841"/>
              <a:gd name="connsiteX5" fmla="*/ 4138 w 111714"/>
              <a:gd name="connsiteY5" fmla="*/ 20688 h 235841"/>
              <a:gd name="connsiteX6" fmla="*/ 0 w 111714"/>
              <a:gd name="connsiteY6" fmla="*/ 0 h 23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14" h="235841">
                <a:moveTo>
                  <a:pt x="111714" y="235841"/>
                </a:moveTo>
                <a:lnTo>
                  <a:pt x="86889" y="173777"/>
                </a:lnTo>
                <a:lnTo>
                  <a:pt x="62063" y="128264"/>
                </a:lnTo>
                <a:lnTo>
                  <a:pt x="45513" y="86889"/>
                </a:lnTo>
                <a:lnTo>
                  <a:pt x="24825" y="49651"/>
                </a:lnTo>
                <a:lnTo>
                  <a:pt x="4138" y="20688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2" name="99 - Ελεύθερη σχεδίαση"/>
          <p:cNvSpPr/>
          <p:nvPr/>
        </p:nvSpPr>
        <p:spPr bwMode="auto">
          <a:xfrm rot="5400000" flipH="1">
            <a:off x="2775031" y="4908192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3" name="92 - Ελεύθερη σχεδίαση"/>
          <p:cNvSpPr/>
          <p:nvPr/>
        </p:nvSpPr>
        <p:spPr bwMode="auto">
          <a:xfrm>
            <a:off x="3403302" y="1672123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4" name="123 - TextBox"/>
          <p:cNvSpPr txBox="1"/>
          <p:nvPr/>
        </p:nvSpPr>
        <p:spPr>
          <a:xfrm>
            <a:off x="1546472" y="4809754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Λευκίτης + Κ-άστριος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" name="125 - TextBox"/>
          <p:cNvSpPr txBox="1"/>
          <p:nvPr/>
        </p:nvSpPr>
        <p:spPr>
          <a:xfrm>
            <a:off x="3923531" y="5135886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" name="126 - TextBox"/>
          <p:cNvSpPr txBox="1"/>
          <p:nvPr/>
        </p:nvSpPr>
        <p:spPr>
          <a:xfrm>
            <a:off x="3923928" y="5517233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Χαλαζίας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" name="127 - TextBox"/>
          <p:cNvSpPr txBox="1"/>
          <p:nvPr/>
        </p:nvSpPr>
        <p:spPr>
          <a:xfrm>
            <a:off x="4956423" y="2564905"/>
            <a:ext cx="933450" cy="389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err="1" smtClean="0">
                <a:solidFill>
                  <a:srgbClr val="000000"/>
                </a:solidFill>
                <a:latin typeface="Times New Roman" charset="0"/>
              </a:rPr>
              <a:t>Χριστοβαλίτης</a:t>
            </a: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+ Υγρό</a:t>
            </a:r>
            <a:endParaRPr lang="el-GR" sz="115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8" name="128 - TextBox"/>
          <p:cNvSpPr txBox="1"/>
          <p:nvPr/>
        </p:nvSpPr>
        <p:spPr>
          <a:xfrm>
            <a:off x="1086333" y="5877273"/>
            <a:ext cx="4853819" cy="5092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0             20             40             60            80          100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         SiO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Λευκίτης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</a:t>
            </a: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Κ-άστριος</a:t>
            </a:r>
            <a:endParaRPr kumimoji="0" lang="en-US" sz="11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9" name="129 - TextBox"/>
          <p:cNvSpPr txBox="1"/>
          <p:nvPr/>
        </p:nvSpPr>
        <p:spPr>
          <a:xfrm>
            <a:off x="942317" y="1412776"/>
            <a:ext cx="462865" cy="457105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1000</a:t>
            </a:r>
          </a:p>
          <a:p>
            <a:pPr marL="0" marR="0" lvl="0" indent="0" algn="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0" name="121 - TextBox"/>
          <p:cNvSpPr txBox="1"/>
          <p:nvPr/>
        </p:nvSpPr>
        <p:spPr>
          <a:xfrm>
            <a:off x="2987824" y="6093297"/>
            <a:ext cx="1224136" cy="3326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SiO</a:t>
            </a:r>
            <a:r>
              <a:rPr lang="en-US" sz="18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 wt. %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1" name="130 - Οριζόντιος πάπυρος"/>
          <p:cNvSpPr/>
          <p:nvPr/>
        </p:nvSpPr>
        <p:spPr bwMode="auto">
          <a:xfrm>
            <a:off x="3059832" y="1916833"/>
            <a:ext cx="1872208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1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=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Le + Y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2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82" name="131 - Ευθύγραμμο βέλος σύνδεσης"/>
          <p:cNvCxnSpPr/>
          <p:nvPr/>
        </p:nvCxnSpPr>
        <p:spPr bwMode="auto">
          <a:xfrm rot="5400000">
            <a:off x="3059832" y="2492897"/>
            <a:ext cx="720080" cy="720080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3" name="132 - Οριζόντιος πάπυρος"/>
          <p:cNvSpPr/>
          <p:nvPr/>
        </p:nvSpPr>
        <p:spPr bwMode="auto">
          <a:xfrm>
            <a:off x="3419872" y="2708921"/>
            <a:ext cx="1949414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+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Le =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Kf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84" name="133 - Ευθύγραμμο βέλος σύνδεσης"/>
          <p:cNvCxnSpPr/>
          <p:nvPr/>
        </p:nvCxnSpPr>
        <p:spPr bwMode="auto">
          <a:xfrm rot="5400000">
            <a:off x="3174294" y="3602573"/>
            <a:ext cx="923206" cy="432047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5" name="135 - Οριζόντιος πάπυρος"/>
          <p:cNvSpPr/>
          <p:nvPr/>
        </p:nvSpPr>
        <p:spPr bwMode="auto">
          <a:xfrm>
            <a:off x="3923928" y="3356993"/>
            <a:ext cx="1949414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1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=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Kf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+ Y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2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86" name="137 - Ευθύγραμμο βέλος σύνδεσης"/>
          <p:cNvCxnSpPr/>
          <p:nvPr/>
        </p:nvCxnSpPr>
        <p:spPr bwMode="auto">
          <a:xfrm rot="5400000">
            <a:off x="3707904" y="4005065"/>
            <a:ext cx="720080" cy="720080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7" name="138 - Ευθύγραμμο βέλος σύνδεσης"/>
          <p:cNvCxnSpPr/>
          <p:nvPr/>
        </p:nvCxnSpPr>
        <p:spPr bwMode="auto">
          <a:xfrm rot="10800000" flipV="1">
            <a:off x="3843158" y="4653136"/>
            <a:ext cx="872858" cy="355293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8" name="61 - Ευθεία γραμμή σύνδεσης"/>
          <p:cNvCxnSpPr/>
          <p:nvPr/>
        </p:nvCxnSpPr>
        <p:spPr bwMode="auto">
          <a:xfrm flipV="1">
            <a:off x="4067944" y="2924945"/>
            <a:ext cx="504056" cy="360040"/>
          </a:xfrm>
          <a:prstGeom prst="lin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136 - Οριζόντιος πάπυρος"/>
          <p:cNvSpPr/>
          <p:nvPr/>
        </p:nvSpPr>
        <p:spPr bwMode="auto">
          <a:xfrm>
            <a:off x="4211960" y="4005064"/>
            <a:ext cx="1949414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=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Kf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+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Tr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3" grpId="1" animBg="1"/>
      <p:bldP spid="181" grpId="0" animBg="1"/>
      <p:bldP spid="183" grpId="0" animBg="1"/>
      <p:bldP spid="18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56175" y="1556792"/>
            <a:ext cx="3008313" cy="4608512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tx1"/>
              </a:buClr>
            </a:pPr>
            <a:r>
              <a:rPr lang="el-GR" sz="2800" b="1" dirty="0" smtClean="0">
                <a:latin typeface="Calibri" pitchFamily="34" charset="0"/>
              </a:rPr>
              <a:t>ΠΕΡΙΠΤΩΣΗ Β1</a:t>
            </a:r>
          </a:p>
          <a:p>
            <a:pPr algn="ctr">
              <a:buClr>
                <a:schemeClr val="tx1"/>
              </a:buClr>
            </a:pPr>
            <a:r>
              <a:rPr lang="el-GR" sz="28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Αρχική Σύσταση ΔΕΞΙΑ από την ενδιάμεση φάση ΚΑΙ ΑΡΙΣΤΕΡΑ από το </a:t>
            </a:r>
            <a:r>
              <a:rPr lang="el-GR" sz="2400" dirty="0" err="1" smtClean="0">
                <a:latin typeface="Calibri" pitchFamily="34" charset="0"/>
              </a:rPr>
              <a:t>περιτηκτικό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algn="ctr">
              <a:buClr>
                <a:srgbClr val="FFFF00"/>
              </a:buClr>
            </a:pPr>
            <a:r>
              <a:rPr lang="el-GR" sz="2400" dirty="0" smtClean="0">
                <a:latin typeface="Calibri" pitchFamily="34" charset="0"/>
              </a:rPr>
              <a:t>ΤΗΞΗ</a:t>
            </a:r>
          </a:p>
          <a:p>
            <a:pPr algn="ctr">
              <a:buClr>
                <a:srgbClr val="FFFF00"/>
              </a:buClr>
            </a:pPr>
            <a:r>
              <a:rPr lang="el-GR" sz="2400" i="1" dirty="0" smtClean="0">
                <a:latin typeface="Calibri" pitchFamily="34" charset="0"/>
              </a:rPr>
              <a:t>Από τι πέτρωμα ξεκινάω;</a:t>
            </a:r>
          </a:p>
          <a:p>
            <a:pPr algn="ctr">
              <a:buClr>
                <a:srgbClr val="FFFF00"/>
              </a:buClr>
            </a:pPr>
            <a:r>
              <a:rPr lang="el-GR" sz="2400" i="1" dirty="0" smtClean="0">
                <a:latin typeface="Calibri" pitchFamily="34" charset="0"/>
              </a:rPr>
              <a:t>Τι είναι το πρώτο υγρό που παίρνω  με μερική τήξη;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5" t="22723" r="29231" b="11369"/>
          <a:stretch>
            <a:fillRect/>
          </a:stretch>
        </p:blipFill>
        <p:spPr bwMode="auto">
          <a:xfrm>
            <a:off x="467819" y="1412777"/>
            <a:ext cx="5472333" cy="502216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137" name="84 - Ορθογώνιο"/>
          <p:cNvSpPr/>
          <p:nvPr/>
        </p:nvSpPr>
        <p:spPr bwMode="auto">
          <a:xfrm>
            <a:off x="2759895" y="1979111"/>
            <a:ext cx="288032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8" name="85 - Ορθογώνιο"/>
          <p:cNvSpPr/>
          <p:nvPr/>
        </p:nvSpPr>
        <p:spPr bwMode="auto">
          <a:xfrm>
            <a:off x="3335959" y="1979111"/>
            <a:ext cx="360040" cy="288032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9" name="86 - Ορθογώνιο"/>
          <p:cNvSpPr/>
          <p:nvPr/>
        </p:nvSpPr>
        <p:spPr bwMode="auto">
          <a:xfrm>
            <a:off x="2831903" y="5507503"/>
            <a:ext cx="288032" cy="231676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0" name="87 - Ορθογώνιο"/>
          <p:cNvSpPr/>
          <p:nvPr/>
        </p:nvSpPr>
        <p:spPr bwMode="auto">
          <a:xfrm>
            <a:off x="3427017" y="5507503"/>
            <a:ext cx="26898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1" name="81 - Ορθογώνιο"/>
          <p:cNvSpPr/>
          <p:nvPr/>
        </p:nvSpPr>
        <p:spPr bwMode="auto">
          <a:xfrm>
            <a:off x="3376811" y="6203194"/>
            <a:ext cx="648072" cy="216024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2" name="124 - TextBox"/>
          <p:cNvSpPr txBox="1"/>
          <p:nvPr/>
        </p:nvSpPr>
        <p:spPr>
          <a:xfrm>
            <a:off x="2503934" y="4506095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Υγρό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" name="89 - TextBox"/>
          <p:cNvSpPr txBox="1"/>
          <p:nvPr/>
        </p:nvSpPr>
        <p:spPr>
          <a:xfrm>
            <a:off x="3095603" y="2420889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Υγρό (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L)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" name="90 - TextBox"/>
          <p:cNvSpPr txBox="1"/>
          <p:nvPr/>
        </p:nvSpPr>
        <p:spPr>
          <a:xfrm>
            <a:off x="1727451" y="3068961"/>
            <a:ext cx="1152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Λευκίτης+ Υγρό 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" name="91 - TextBox"/>
          <p:cNvSpPr txBox="1"/>
          <p:nvPr/>
        </p:nvSpPr>
        <p:spPr>
          <a:xfrm>
            <a:off x="4463755" y="3368606"/>
            <a:ext cx="1152128" cy="49244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 + Υγρό 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" name="93 - Ελεύθερη σχεδίαση"/>
          <p:cNvSpPr/>
          <p:nvPr/>
        </p:nvSpPr>
        <p:spPr bwMode="auto">
          <a:xfrm>
            <a:off x="2445097" y="1628801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7" name="94 - Ελεύθερη σχεδίαση"/>
          <p:cNvSpPr/>
          <p:nvPr/>
        </p:nvSpPr>
        <p:spPr bwMode="auto">
          <a:xfrm flipV="1">
            <a:off x="1532635" y="4030341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8" name="95 - Ελεύθερη σχεδίαση"/>
          <p:cNvSpPr/>
          <p:nvPr/>
        </p:nvSpPr>
        <p:spPr bwMode="auto">
          <a:xfrm flipV="1">
            <a:off x="2451401" y="4628852"/>
            <a:ext cx="3658" cy="39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9" name="96 - Ελεύθερη σχεδίαση"/>
          <p:cNvSpPr/>
          <p:nvPr/>
        </p:nvSpPr>
        <p:spPr bwMode="auto">
          <a:xfrm rot="16200000" flipV="1">
            <a:off x="1993538" y="4163406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0" name="97 - Ελεύθερη σχεδίαση"/>
          <p:cNvSpPr/>
          <p:nvPr/>
        </p:nvSpPr>
        <p:spPr bwMode="auto">
          <a:xfrm flipV="1">
            <a:off x="2452194" y="4318934"/>
            <a:ext cx="3658" cy="360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1" name="98 - Ελεύθερη σχεδίαση"/>
          <p:cNvSpPr/>
          <p:nvPr/>
        </p:nvSpPr>
        <p:spPr bwMode="auto">
          <a:xfrm rot="5400000" flipH="1">
            <a:off x="2299420" y="4178188"/>
            <a:ext cx="3658" cy="288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2" name="100 - Ελεύθερη σχεδίαση"/>
          <p:cNvSpPr/>
          <p:nvPr/>
        </p:nvSpPr>
        <p:spPr bwMode="auto">
          <a:xfrm rot="10560000">
            <a:off x="3326540" y="3986703"/>
            <a:ext cx="65224" cy="348731"/>
          </a:xfrm>
          <a:custGeom>
            <a:avLst/>
            <a:gdLst>
              <a:gd name="connsiteX0" fmla="*/ 0 w 117043"/>
              <a:gd name="connsiteY0" fmla="*/ 0 h 234087"/>
              <a:gd name="connsiteX1" fmla="*/ 51206 w 117043"/>
              <a:gd name="connsiteY1" fmla="*/ 98755 h 234087"/>
              <a:gd name="connsiteX2" fmla="*/ 87782 w 117043"/>
              <a:gd name="connsiteY2" fmla="*/ 179223 h 234087"/>
              <a:gd name="connsiteX3" fmla="*/ 117043 w 117043"/>
              <a:gd name="connsiteY3" fmla="*/ 234087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" h="234087">
                <a:moveTo>
                  <a:pt x="0" y="0"/>
                </a:moveTo>
                <a:lnTo>
                  <a:pt x="51206" y="98755"/>
                </a:lnTo>
                <a:lnTo>
                  <a:pt x="87782" y="179223"/>
                </a:lnTo>
                <a:lnTo>
                  <a:pt x="117043" y="234087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3" name="101 - Ελεύθερη σχεδίαση"/>
          <p:cNvSpPr/>
          <p:nvPr/>
        </p:nvSpPr>
        <p:spPr bwMode="auto">
          <a:xfrm rot="5400000" flipH="1">
            <a:off x="2553702" y="4907006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4" name="102 - Ελεύθερη σχεδίαση"/>
          <p:cNvSpPr/>
          <p:nvPr/>
        </p:nvSpPr>
        <p:spPr bwMode="auto">
          <a:xfrm>
            <a:off x="2879579" y="1700809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5" name="103 - Ελεύθερη σχεδίαση"/>
          <p:cNvSpPr/>
          <p:nvPr/>
        </p:nvSpPr>
        <p:spPr bwMode="auto">
          <a:xfrm flipV="1">
            <a:off x="2885536" y="5021589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6" name="Oval 36"/>
          <p:cNvSpPr>
            <a:spLocks noChangeAspect="1" noChangeArrowheads="1"/>
          </p:cNvSpPr>
          <p:nvPr/>
        </p:nvSpPr>
        <p:spPr bwMode="auto">
          <a:xfrm>
            <a:off x="2766871" y="1916833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57" name="105 - Ελεύθερη σχεδίαση"/>
          <p:cNvSpPr/>
          <p:nvPr/>
        </p:nvSpPr>
        <p:spPr bwMode="auto">
          <a:xfrm flipV="1">
            <a:off x="2886475" y="5340898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8" name="107 - Ελεύθερη σχεδίαση"/>
          <p:cNvSpPr/>
          <p:nvPr/>
        </p:nvSpPr>
        <p:spPr bwMode="auto">
          <a:xfrm rot="5400000">
            <a:off x="2332596" y="2110661"/>
            <a:ext cx="13647" cy="1800000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9" name="108 - Ελεύθερη σχεδίαση"/>
          <p:cNvSpPr/>
          <p:nvPr/>
        </p:nvSpPr>
        <p:spPr bwMode="auto">
          <a:xfrm rot="16200000" flipV="1">
            <a:off x="1683742" y="4164944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0" name="109 - Ελεύθερη σχεδίαση"/>
          <p:cNvSpPr/>
          <p:nvPr/>
        </p:nvSpPr>
        <p:spPr bwMode="auto">
          <a:xfrm flipV="1">
            <a:off x="1531618" y="3760301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1" name="110 - Ελεύθερη σχεδίαση"/>
          <p:cNvSpPr/>
          <p:nvPr/>
        </p:nvSpPr>
        <p:spPr bwMode="auto">
          <a:xfrm flipV="1">
            <a:off x="1529331" y="3499479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2" name="111 - Ελεύθερη σχεδίαση"/>
          <p:cNvSpPr/>
          <p:nvPr/>
        </p:nvSpPr>
        <p:spPr bwMode="auto">
          <a:xfrm flipV="1">
            <a:off x="1528734" y="3230390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3" name="112 - Ελεύθερη σχεδίαση"/>
          <p:cNvSpPr/>
          <p:nvPr/>
        </p:nvSpPr>
        <p:spPr bwMode="auto">
          <a:xfrm flipV="1">
            <a:off x="1528734" y="3030930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cxnSp>
        <p:nvCxnSpPr>
          <p:cNvPr id="164" name="113 - Ευθύγραμμο βέλος σύνδεσης"/>
          <p:cNvCxnSpPr/>
          <p:nvPr/>
        </p:nvCxnSpPr>
        <p:spPr bwMode="auto">
          <a:xfrm rot="5400000" flipH="1">
            <a:off x="2627064" y="2301388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</p:cxnSp>
      <p:cxnSp>
        <p:nvCxnSpPr>
          <p:cNvPr id="165" name="114 - Ευθύγραμμο βέλος σύνδεσης"/>
          <p:cNvCxnSpPr/>
          <p:nvPr/>
        </p:nvCxnSpPr>
        <p:spPr bwMode="auto">
          <a:xfrm rot="5400000" flipH="1">
            <a:off x="2660310" y="2773546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</p:cxnSp>
      <p:sp>
        <p:nvSpPr>
          <p:cNvPr id="166" name="115 - Ελεύθερη σχεδίαση"/>
          <p:cNvSpPr/>
          <p:nvPr/>
        </p:nvSpPr>
        <p:spPr bwMode="auto">
          <a:xfrm>
            <a:off x="3653738" y="4593487"/>
            <a:ext cx="177914" cy="413756"/>
          </a:xfrm>
          <a:custGeom>
            <a:avLst/>
            <a:gdLst>
              <a:gd name="connsiteX0" fmla="*/ 177914 w 177914"/>
              <a:gd name="connsiteY0" fmla="*/ 413756 h 413756"/>
              <a:gd name="connsiteX1" fmla="*/ 148952 w 177914"/>
              <a:gd name="connsiteY1" fmla="*/ 326867 h 413756"/>
              <a:gd name="connsiteX2" fmla="*/ 115851 w 177914"/>
              <a:gd name="connsiteY2" fmla="*/ 239979 h 413756"/>
              <a:gd name="connsiteX3" fmla="*/ 78613 w 177914"/>
              <a:gd name="connsiteY3" fmla="*/ 148952 h 413756"/>
              <a:gd name="connsiteX4" fmla="*/ 33100 w 177914"/>
              <a:gd name="connsiteY4" fmla="*/ 45513 h 413756"/>
              <a:gd name="connsiteX5" fmla="*/ 0 w 177914"/>
              <a:gd name="connsiteY5" fmla="*/ 0 h 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" h="413756">
                <a:moveTo>
                  <a:pt x="177914" y="413756"/>
                </a:moveTo>
                <a:lnTo>
                  <a:pt x="148952" y="326867"/>
                </a:lnTo>
                <a:lnTo>
                  <a:pt x="115851" y="239979"/>
                </a:lnTo>
                <a:lnTo>
                  <a:pt x="78613" y="148952"/>
                </a:lnTo>
                <a:lnTo>
                  <a:pt x="33100" y="45513"/>
                </a:lnTo>
                <a:lnTo>
                  <a:pt x="0" y="0"/>
                </a:lnTo>
              </a:path>
            </a:pathLst>
          </a:custGeom>
          <a:solidFill>
            <a:srgbClr val="0066FF">
              <a:lumMod val="50000"/>
            </a:srgbClr>
          </a:solidFill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7" name="116 - Ελεύθερη σχεδίαση"/>
          <p:cNvSpPr/>
          <p:nvPr/>
        </p:nvSpPr>
        <p:spPr bwMode="auto">
          <a:xfrm>
            <a:off x="3401347" y="4336959"/>
            <a:ext cx="264803" cy="268941"/>
          </a:xfrm>
          <a:custGeom>
            <a:avLst/>
            <a:gdLst>
              <a:gd name="connsiteX0" fmla="*/ 264803 w 264803"/>
              <a:gd name="connsiteY0" fmla="*/ 268941 h 268941"/>
              <a:gd name="connsiteX1" fmla="*/ 235840 w 264803"/>
              <a:gd name="connsiteY1" fmla="*/ 206878 h 268941"/>
              <a:gd name="connsiteX2" fmla="*/ 206877 w 264803"/>
              <a:gd name="connsiteY2" fmla="*/ 165502 h 268941"/>
              <a:gd name="connsiteX3" fmla="*/ 173777 w 264803"/>
              <a:gd name="connsiteY3" fmla="*/ 128264 h 268941"/>
              <a:gd name="connsiteX4" fmla="*/ 128264 w 264803"/>
              <a:gd name="connsiteY4" fmla="*/ 86888 h 268941"/>
              <a:gd name="connsiteX5" fmla="*/ 91026 w 264803"/>
              <a:gd name="connsiteY5" fmla="*/ 57926 h 268941"/>
              <a:gd name="connsiteX6" fmla="*/ 57925 w 264803"/>
              <a:gd name="connsiteY6" fmla="*/ 28963 h 268941"/>
              <a:gd name="connsiteX7" fmla="*/ 24825 w 264803"/>
              <a:gd name="connsiteY7" fmla="*/ 12412 h 268941"/>
              <a:gd name="connsiteX8" fmla="*/ 0 w 264803"/>
              <a:gd name="connsiteY8" fmla="*/ 0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03" h="268941">
                <a:moveTo>
                  <a:pt x="264803" y="268941"/>
                </a:moveTo>
                <a:lnTo>
                  <a:pt x="235840" y="206878"/>
                </a:lnTo>
                <a:lnTo>
                  <a:pt x="206877" y="165502"/>
                </a:lnTo>
                <a:lnTo>
                  <a:pt x="173777" y="128264"/>
                </a:lnTo>
                <a:lnTo>
                  <a:pt x="128264" y="86888"/>
                </a:lnTo>
                <a:lnTo>
                  <a:pt x="91026" y="57926"/>
                </a:lnTo>
                <a:lnTo>
                  <a:pt x="57925" y="28963"/>
                </a:lnTo>
                <a:lnTo>
                  <a:pt x="24825" y="12412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8" name="117 - Ελεύθερη σχεδίαση"/>
          <p:cNvSpPr/>
          <p:nvPr/>
        </p:nvSpPr>
        <p:spPr bwMode="auto">
          <a:xfrm>
            <a:off x="3215157" y="3716325"/>
            <a:ext cx="99301" cy="289629"/>
          </a:xfrm>
          <a:custGeom>
            <a:avLst/>
            <a:gdLst>
              <a:gd name="connsiteX0" fmla="*/ 99301 w 99301"/>
              <a:gd name="connsiteY0" fmla="*/ 289629 h 289629"/>
              <a:gd name="connsiteX1" fmla="*/ 86888 w 99301"/>
              <a:gd name="connsiteY1" fmla="*/ 223428 h 289629"/>
              <a:gd name="connsiteX2" fmla="*/ 66200 w 99301"/>
              <a:gd name="connsiteY2" fmla="*/ 177915 h 289629"/>
              <a:gd name="connsiteX3" fmla="*/ 41375 w 99301"/>
              <a:gd name="connsiteY3" fmla="*/ 119989 h 289629"/>
              <a:gd name="connsiteX4" fmla="*/ 24825 w 99301"/>
              <a:gd name="connsiteY4" fmla="*/ 62064 h 289629"/>
              <a:gd name="connsiteX5" fmla="*/ 8275 w 99301"/>
              <a:gd name="connsiteY5" fmla="*/ 20688 h 289629"/>
              <a:gd name="connsiteX6" fmla="*/ 0 w 99301"/>
              <a:gd name="connsiteY6" fmla="*/ 0 h 2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01" h="289629">
                <a:moveTo>
                  <a:pt x="99301" y="289629"/>
                </a:moveTo>
                <a:lnTo>
                  <a:pt x="86888" y="223428"/>
                </a:lnTo>
                <a:lnTo>
                  <a:pt x="66200" y="177915"/>
                </a:lnTo>
                <a:lnTo>
                  <a:pt x="41375" y="119989"/>
                </a:lnTo>
                <a:lnTo>
                  <a:pt x="24825" y="62064"/>
                </a:lnTo>
                <a:lnTo>
                  <a:pt x="8275" y="20688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69" name="118 - Ελεύθερη σχεδίαση"/>
          <p:cNvSpPr/>
          <p:nvPr/>
        </p:nvSpPr>
        <p:spPr bwMode="auto">
          <a:xfrm>
            <a:off x="3107580" y="3451522"/>
            <a:ext cx="115852" cy="273078"/>
          </a:xfrm>
          <a:custGeom>
            <a:avLst/>
            <a:gdLst>
              <a:gd name="connsiteX0" fmla="*/ 115852 w 115852"/>
              <a:gd name="connsiteY0" fmla="*/ 273078 h 273078"/>
              <a:gd name="connsiteX1" fmla="*/ 91026 w 115852"/>
              <a:gd name="connsiteY1" fmla="*/ 206877 h 273078"/>
              <a:gd name="connsiteX2" fmla="*/ 62063 w 115852"/>
              <a:gd name="connsiteY2" fmla="*/ 140677 h 273078"/>
              <a:gd name="connsiteX3" fmla="*/ 37238 w 115852"/>
              <a:gd name="connsiteY3" fmla="*/ 86888 h 273078"/>
              <a:gd name="connsiteX4" fmla="*/ 16550 w 115852"/>
              <a:gd name="connsiteY4" fmla="*/ 45513 h 273078"/>
              <a:gd name="connsiteX5" fmla="*/ 0 w 115852"/>
              <a:gd name="connsiteY5" fmla="*/ 0 h 2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52" h="273078">
                <a:moveTo>
                  <a:pt x="115852" y="273078"/>
                </a:moveTo>
                <a:lnTo>
                  <a:pt x="91026" y="206877"/>
                </a:lnTo>
                <a:lnTo>
                  <a:pt x="62063" y="140677"/>
                </a:lnTo>
                <a:lnTo>
                  <a:pt x="37238" y="86888"/>
                </a:lnTo>
                <a:lnTo>
                  <a:pt x="16550" y="45513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0" name="119 - Ελεύθερη σχεδίαση"/>
          <p:cNvSpPr/>
          <p:nvPr/>
        </p:nvSpPr>
        <p:spPr bwMode="auto">
          <a:xfrm>
            <a:off x="2998334" y="3210673"/>
            <a:ext cx="115852" cy="273078"/>
          </a:xfrm>
          <a:custGeom>
            <a:avLst/>
            <a:gdLst>
              <a:gd name="connsiteX0" fmla="*/ 115852 w 115852"/>
              <a:gd name="connsiteY0" fmla="*/ 273078 h 273078"/>
              <a:gd name="connsiteX1" fmla="*/ 91026 w 115852"/>
              <a:gd name="connsiteY1" fmla="*/ 206877 h 273078"/>
              <a:gd name="connsiteX2" fmla="*/ 62063 w 115852"/>
              <a:gd name="connsiteY2" fmla="*/ 140677 h 273078"/>
              <a:gd name="connsiteX3" fmla="*/ 37238 w 115852"/>
              <a:gd name="connsiteY3" fmla="*/ 86888 h 273078"/>
              <a:gd name="connsiteX4" fmla="*/ 16550 w 115852"/>
              <a:gd name="connsiteY4" fmla="*/ 45513 h 273078"/>
              <a:gd name="connsiteX5" fmla="*/ 0 w 115852"/>
              <a:gd name="connsiteY5" fmla="*/ 0 h 2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52" h="273078">
                <a:moveTo>
                  <a:pt x="115852" y="273078"/>
                </a:moveTo>
                <a:lnTo>
                  <a:pt x="91026" y="206877"/>
                </a:lnTo>
                <a:lnTo>
                  <a:pt x="62063" y="140677"/>
                </a:lnTo>
                <a:lnTo>
                  <a:pt x="37238" y="86888"/>
                </a:lnTo>
                <a:lnTo>
                  <a:pt x="16550" y="45513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1" name="120 - Ελεύθερη σχεδίαση"/>
          <p:cNvSpPr/>
          <p:nvPr/>
        </p:nvSpPr>
        <p:spPr bwMode="auto">
          <a:xfrm>
            <a:off x="2863464" y="2959153"/>
            <a:ext cx="132402" cy="268942"/>
          </a:xfrm>
          <a:custGeom>
            <a:avLst/>
            <a:gdLst>
              <a:gd name="connsiteX0" fmla="*/ 111714 w 111714"/>
              <a:gd name="connsiteY0" fmla="*/ 235841 h 235841"/>
              <a:gd name="connsiteX1" fmla="*/ 86889 w 111714"/>
              <a:gd name="connsiteY1" fmla="*/ 173777 h 235841"/>
              <a:gd name="connsiteX2" fmla="*/ 62063 w 111714"/>
              <a:gd name="connsiteY2" fmla="*/ 128264 h 235841"/>
              <a:gd name="connsiteX3" fmla="*/ 45513 w 111714"/>
              <a:gd name="connsiteY3" fmla="*/ 86889 h 235841"/>
              <a:gd name="connsiteX4" fmla="*/ 24825 w 111714"/>
              <a:gd name="connsiteY4" fmla="*/ 49651 h 235841"/>
              <a:gd name="connsiteX5" fmla="*/ 4138 w 111714"/>
              <a:gd name="connsiteY5" fmla="*/ 20688 h 235841"/>
              <a:gd name="connsiteX6" fmla="*/ 0 w 111714"/>
              <a:gd name="connsiteY6" fmla="*/ 0 h 23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14" h="235841">
                <a:moveTo>
                  <a:pt x="111714" y="235841"/>
                </a:moveTo>
                <a:lnTo>
                  <a:pt x="86889" y="173777"/>
                </a:lnTo>
                <a:lnTo>
                  <a:pt x="62063" y="128264"/>
                </a:lnTo>
                <a:lnTo>
                  <a:pt x="45513" y="86889"/>
                </a:lnTo>
                <a:lnTo>
                  <a:pt x="24825" y="49651"/>
                </a:lnTo>
                <a:lnTo>
                  <a:pt x="4138" y="20688"/>
                </a:lnTo>
                <a:lnTo>
                  <a:pt x="0" y="0"/>
                </a:lnTo>
              </a:path>
            </a:pathLst>
          </a:cu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2" name="99 - Ελεύθερη σχεδίαση"/>
          <p:cNvSpPr/>
          <p:nvPr/>
        </p:nvSpPr>
        <p:spPr bwMode="auto">
          <a:xfrm rot="5400000" flipH="1">
            <a:off x="2775031" y="4908192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3" name="92 - Ελεύθερη σχεδίαση"/>
          <p:cNvSpPr/>
          <p:nvPr/>
        </p:nvSpPr>
        <p:spPr bwMode="auto">
          <a:xfrm>
            <a:off x="3403302" y="1672123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74" name="123 - TextBox"/>
          <p:cNvSpPr txBox="1"/>
          <p:nvPr/>
        </p:nvSpPr>
        <p:spPr>
          <a:xfrm>
            <a:off x="1546472" y="4809754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Λευκίτης + Κ-άστριος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" name="125 - TextBox"/>
          <p:cNvSpPr txBox="1"/>
          <p:nvPr/>
        </p:nvSpPr>
        <p:spPr>
          <a:xfrm>
            <a:off x="3923531" y="5135886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" name="126 - TextBox"/>
          <p:cNvSpPr txBox="1"/>
          <p:nvPr/>
        </p:nvSpPr>
        <p:spPr>
          <a:xfrm>
            <a:off x="3923928" y="5517233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Χαλαζίας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" name="127 - TextBox"/>
          <p:cNvSpPr txBox="1"/>
          <p:nvPr/>
        </p:nvSpPr>
        <p:spPr>
          <a:xfrm>
            <a:off x="4956423" y="2564905"/>
            <a:ext cx="933450" cy="389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err="1" smtClean="0">
                <a:solidFill>
                  <a:srgbClr val="000000"/>
                </a:solidFill>
                <a:latin typeface="Times New Roman" charset="0"/>
              </a:rPr>
              <a:t>Χριστοβαλίτης</a:t>
            </a: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+ Υγρό</a:t>
            </a:r>
            <a:endParaRPr lang="el-GR" sz="115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8" name="128 - TextBox"/>
          <p:cNvSpPr txBox="1"/>
          <p:nvPr/>
        </p:nvSpPr>
        <p:spPr>
          <a:xfrm>
            <a:off x="1086333" y="5877273"/>
            <a:ext cx="4853819" cy="5092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0             20             40             60            80          100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         SiO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Λευκίτης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</a:t>
            </a: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Κ-άστριος</a:t>
            </a:r>
            <a:endParaRPr kumimoji="0" lang="en-US" sz="11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9" name="129 - TextBox"/>
          <p:cNvSpPr txBox="1"/>
          <p:nvPr/>
        </p:nvSpPr>
        <p:spPr>
          <a:xfrm>
            <a:off x="942317" y="1412776"/>
            <a:ext cx="462865" cy="457105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1000</a:t>
            </a:r>
          </a:p>
          <a:p>
            <a:pPr marL="0" marR="0" lvl="0" indent="0" algn="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0" name="121 - TextBox"/>
          <p:cNvSpPr txBox="1"/>
          <p:nvPr/>
        </p:nvSpPr>
        <p:spPr>
          <a:xfrm>
            <a:off x="2987824" y="6093297"/>
            <a:ext cx="1224136" cy="3326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SiO</a:t>
            </a:r>
            <a:r>
              <a:rPr lang="en-US" sz="18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 wt. %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1" name="130 - Οριζόντιος πάπυρος"/>
          <p:cNvSpPr/>
          <p:nvPr/>
        </p:nvSpPr>
        <p:spPr bwMode="auto">
          <a:xfrm>
            <a:off x="3059832" y="1916833"/>
            <a:ext cx="1872208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1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=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Le + Y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2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82" name="131 - Ευθύγραμμο βέλος σύνδεσης"/>
          <p:cNvCxnSpPr/>
          <p:nvPr/>
        </p:nvCxnSpPr>
        <p:spPr bwMode="auto">
          <a:xfrm rot="5400000">
            <a:off x="3059832" y="2492897"/>
            <a:ext cx="720080" cy="720080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3" name="132 - Οριζόντιος πάπυρος"/>
          <p:cNvSpPr/>
          <p:nvPr/>
        </p:nvSpPr>
        <p:spPr bwMode="auto">
          <a:xfrm>
            <a:off x="3419872" y="2708921"/>
            <a:ext cx="1949414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+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Le =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Kf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84" name="133 - Ευθύγραμμο βέλος σύνδεσης"/>
          <p:cNvCxnSpPr/>
          <p:nvPr/>
        </p:nvCxnSpPr>
        <p:spPr bwMode="auto">
          <a:xfrm rot="5400000">
            <a:off x="3174294" y="3602573"/>
            <a:ext cx="923206" cy="432047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5" name="135 - Οριζόντιος πάπυρος"/>
          <p:cNvSpPr/>
          <p:nvPr/>
        </p:nvSpPr>
        <p:spPr bwMode="auto">
          <a:xfrm>
            <a:off x="3923928" y="3356993"/>
            <a:ext cx="1949414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1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=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Kf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+ Y</a:t>
            </a:r>
            <a:r>
              <a:rPr kumimoji="0" lang="en-US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2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86" name="137 - Ευθύγραμμο βέλος σύνδεσης"/>
          <p:cNvCxnSpPr/>
          <p:nvPr/>
        </p:nvCxnSpPr>
        <p:spPr bwMode="auto">
          <a:xfrm rot="5400000">
            <a:off x="3707904" y="4005065"/>
            <a:ext cx="720080" cy="720080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7" name="138 - Ευθύγραμμο βέλος σύνδεσης"/>
          <p:cNvCxnSpPr/>
          <p:nvPr/>
        </p:nvCxnSpPr>
        <p:spPr bwMode="auto">
          <a:xfrm rot="10800000" flipV="1">
            <a:off x="3843158" y="4653136"/>
            <a:ext cx="872858" cy="355293"/>
          </a:xfrm>
          <a:prstGeom prst="straightConnector1">
            <a:avLst/>
          </a:prstGeom>
          <a:noFill/>
          <a:ln w="254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8" name="61 - Ευθεία γραμμή σύνδεσης"/>
          <p:cNvCxnSpPr/>
          <p:nvPr/>
        </p:nvCxnSpPr>
        <p:spPr bwMode="auto">
          <a:xfrm flipV="1">
            <a:off x="4067944" y="2924945"/>
            <a:ext cx="504056" cy="360040"/>
          </a:xfrm>
          <a:prstGeom prst="lin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136 - Οριζόντιος πάπυρος"/>
          <p:cNvSpPr/>
          <p:nvPr/>
        </p:nvSpPr>
        <p:spPr bwMode="auto">
          <a:xfrm>
            <a:off x="4211960" y="4005064"/>
            <a:ext cx="1949414" cy="864096"/>
          </a:xfrm>
          <a:prstGeom prst="horizontalScroll">
            <a:avLst>
              <a:gd name="adj" fmla="val 21841"/>
            </a:avLst>
          </a:prstGeom>
          <a:solidFill>
            <a:srgbClr val="FFFF00">
              <a:lumMod val="20000"/>
              <a:lumOff val="80000"/>
            </a:srgbClr>
          </a:solidFill>
          <a:ln w="127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Υ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=</a:t>
            </a: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Kf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+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Tr</a:t>
            </a:r>
            <a:endParaRPr kumimoji="0" lang="el-GR" sz="2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3" grpId="1" animBg="1"/>
      <p:bldP spid="181" grpId="0" animBg="1"/>
      <p:bldP spid="183" grpId="0" animBg="1"/>
      <p:bldP spid="185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56175" y="1556792"/>
            <a:ext cx="3008313" cy="460851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ΠΕΡΙΠΤΩΣΗ Β</a:t>
            </a:r>
            <a:r>
              <a:rPr lang="en-US" sz="2400" b="1" dirty="0" smtClean="0">
                <a:latin typeface="Calibri" pitchFamily="34" charset="0"/>
              </a:rPr>
              <a:t>2</a:t>
            </a:r>
            <a:endParaRPr lang="el-GR" sz="2400" b="1" dirty="0" smtClean="0">
              <a:latin typeface="Calibri" pitchFamily="34" charset="0"/>
            </a:endParaRPr>
          </a:p>
          <a:p>
            <a:pPr algn="ctr">
              <a:buClr>
                <a:srgbClr val="FFFF00"/>
              </a:buClr>
            </a:pPr>
            <a:r>
              <a:rPr lang="el-GR" sz="2400" dirty="0" smtClean="0">
                <a:latin typeface="Calibri" pitchFamily="34" charset="0"/>
              </a:rPr>
              <a:t>(Αρχική Σύσταση ΔΕΞΙΑ από την ενδιάμεση φάση ΚΑΙ ΔΕΞΙΑ από το </a:t>
            </a:r>
            <a:r>
              <a:rPr lang="el-GR" sz="2400" dirty="0" err="1" smtClean="0">
                <a:latin typeface="Calibri" pitchFamily="34" charset="0"/>
              </a:rPr>
              <a:t>περιτηκτικό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Ποια πετρώματα θα πάρω με κλασματική κρυστάλλωση;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grpSp>
        <p:nvGrpSpPr>
          <p:cNvPr id="96" name="53 - Ομάδα"/>
          <p:cNvGrpSpPr/>
          <p:nvPr/>
        </p:nvGrpSpPr>
        <p:grpSpPr>
          <a:xfrm>
            <a:off x="611835" y="1340769"/>
            <a:ext cx="5472333" cy="5022167"/>
            <a:chOff x="0" y="1556792"/>
            <a:chExt cx="5472333" cy="5022167"/>
          </a:xfrm>
        </p:grpSpPr>
        <p:grpSp>
          <p:nvGrpSpPr>
            <p:cNvPr id="97" name="92 - Ομάδα"/>
            <p:cNvGrpSpPr/>
            <p:nvPr/>
          </p:nvGrpSpPr>
          <p:grpSpPr>
            <a:xfrm>
              <a:off x="0" y="1556792"/>
              <a:ext cx="5472333" cy="5022167"/>
              <a:chOff x="1631852" y="1350498"/>
              <a:chExt cx="5472333" cy="5022167"/>
            </a:xfrm>
            <a:solidFill>
              <a:srgbClr val="FFC000"/>
            </a:solidFill>
          </p:grpSpPr>
          <p:pic>
            <p:nvPicPr>
              <p:cNvPr id="9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5885" t="22723" r="29231" b="11369"/>
              <a:stretch>
                <a:fillRect/>
              </a:stretch>
            </p:blipFill>
            <p:spPr bwMode="auto">
              <a:xfrm>
                <a:off x="1631852" y="1350498"/>
                <a:ext cx="5472333" cy="50221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87 - Ορθογώνιο"/>
              <p:cNvSpPr/>
              <p:nvPr/>
            </p:nvSpPr>
            <p:spPr bwMode="auto">
              <a:xfrm>
                <a:off x="1763688" y="2780928"/>
                <a:ext cx="144016" cy="288032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101" name="88 - Ορθογώνιο"/>
              <p:cNvSpPr/>
              <p:nvPr/>
            </p:nvSpPr>
            <p:spPr bwMode="auto">
              <a:xfrm>
                <a:off x="3923928" y="1916832"/>
                <a:ext cx="288032" cy="288032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102" name="89 - Ορθογώνιο"/>
              <p:cNvSpPr/>
              <p:nvPr/>
            </p:nvSpPr>
            <p:spPr bwMode="auto">
              <a:xfrm>
                <a:off x="4499992" y="1916832"/>
                <a:ext cx="360040" cy="288032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103" name="90 - Ορθογώνιο"/>
              <p:cNvSpPr/>
              <p:nvPr/>
            </p:nvSpPr>
            <p:spPr bwMode="auto">
              <a:xfrm>
                <a:off x="3995936" y="5445224"/>
                <a:ext cx="288032" cy="231676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104" name="91 - Ορθογώνιο"/>
              <p:cNvSpPr/>
              <p:nvPr/>
            </p:nvSpPr>
            <p:spPr bwMode="auto">
              <a:xfrm>
                <a:off x="4591050" y="5445224"/>
                <a:ext cx="268982" cy="216024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</p:grpSp>
        <p:sp>
          <p:nvSpPr>
            <p:cNvPr id="98" name="52 - Ορθογώνιο"/>
            <p:cNvSpPr/>
            <p:nvPr/>
          </p:nvSpPr>
          <p:spPr bwMode="auto">
            <a:xfrm>
              <a:off x="2832588" y="6330840"/>
              <a:ext cx="720080" cy="216024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105" name="62 - Ελεύθερη σχεδίαση"/>
          <p:cNvSpPr/>
          <p:nvPr/>
        </p:nvSpPr>
        <p:spPr bwMode="auto">
          <a:xfrm>
            <a:off x="3785206" y="1351989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06" name="28 - Ελεύθερη σχεδίαση"/>
          <p:cNvSpPr/>
          <p:nvPr/>
        </p:nvSpPr>
        <p:spPr bwMode="auto">
          <a:xfrm>
            <a:off x="2590388" y="1610747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07" name="93 - TextBox"/>
          <p:cNvSpPr txBox="1"/>
          <p:nvPr/>
        </p:nvSpPr>
        <p:spPr>
          <a:xfrm>
            <a:off x="3239619" y="2348881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Υγρό (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L)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" name="102 - TextBox"/>
          <p:cNvSpPr txBox="1"/>
          <p:nvPr/>
        </p:nvSpPr>
        <p:spPr>
          <a:xfrm>
            <a:off x="1871467" y="2996953"/>
            <a:ext cx="1152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Λευκίτης+ Υγρό 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" name="103 - TextBox"/>
          <p:cNvSpPr txBox="1"/>
          <p:nvPr/>
        </p:nvSpPr>
        <p:spPr>
          <a:xfrm>
            <a:off x="4607771" y="3296598"/>
            <a:ext cx="1152128" cy="49244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 + Υγρό 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0" name="Oval 36"/>
          <p:cNvSpPr>
            <a:spLocks noChangeAspect="1" noChangeArrowheads="1"/>
          </p:cNvSpPr>
          <p:nvPr/>
        </p:nvSpPr>
        <p:spPr bwMode="auto">
          <a:xfrm>
            <a:off x="3671791" y="3429001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111" name="32 - Ευθύγραμμο βέλος σύνδεσης"/>
          <p:cNvCxnSpPr/>
          <p:nvPr/>
        </p:nvCxnSpPr>
        <p:spPr bwMode="auto">
          <a:xfrm rot="5400000" flipH="1">
            <a:off x="3532469" y="3792034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</p:cxnSp>
      <p:cxnSp>
        <p:nvCxnSpPr>
          <p:cNvPr id="112" name="33 - Ευθύγραμμο βέλος σύνδεσης"/>
          <p:cNvCxnSpPr/>
          <p:nvPr/>
        </p:nvCxnSpPr>
        <p:spPr bwMode="auto">
          <a:xfrm rot="5400000" flipH="1">
            <a:off x="3565715" y="4264192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</p:cxnSp>
      <p:sp>
        <p:nvSpPr>
          <p:cNvPr id="113" name="72 - Ελεύθερη σχεδίαση"/>
          <p:cNvSpPr/>
          <p:nvPr/>
        </p:nvSpPr>
        <p:spPr bwMode="auto">
          <a:xfrm>
            <a:off x="3779342" y="4474390"/>
            <a:ext cx="196325" cy="460846"/>
          </a:xfrm>
          <a:custGeom>
            <a:avLst/>
            <a:gdLst>
              <a:gd name="connsiteX0" fmla="*/ 177914 w 177914"/>
              <a:gd name="connsiteY0" fmla="*/ 413756 h 413756"/>
              <a:gd name="connsiteX1" fmla="*/ 148952 w 177914"/>
              <a:gd name="connsiteY1" fmla="*/ 326867 h 413756"/>
              <a:gd name="connsiteX2" fmla="*/ 115851 w 177914"/>
              <a:gd name="connsiteY2" fmla="*/ 239979 h 413756"/>
              <a:gd name="connsiteX3" fmla="*/ 78613 w 177914"/>
              <a:gd name="connsiteY3" fmla="*/ 148952 h 413756"/>
              <a:gd name="connsiteX4" fmla="*/ 33100 w 177914"/>
              <a:gd name="connsiteY4" fmla="*/ 45513 h 413756"/>
              <a:gd name="connsiteX5" fmla="*/ 0 w 177914"/>
              <a:gd name="connsiteY5" fmla="*/ 0 h 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" h="413756">
                <a:moveTo>
                  <a:pt x="177914" y="413756"/>
                </a:moveTo>
                <a:lnTo>
                  <a:pt x="148952" y="326867"/>
                </a:lnTo>
                <a:lnTo>
                  <a:pt x="115851" y="239979"/>
                </a:lnTo>
                <a:lnTo>
                  <a:pt x="78613" y="148952"/>
                </a:lnTo>
                <a:lnTo>
                  <a:pt x="33100" y="45513"/>
                </a:lnTo>
                <a:lnTo>
                  <a:pt x="0" y="0"/>
                </a:lnTo>
              </a:path>
            </a:pathLst>
          </a:custGeom>
          <a:solidFill>
            <a:srgbClr val="0066FF">
              <a:lumMod val="50000"/>
            </a:srgbClr>
          </a:solidFill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14" name="44 - Ελεύθερη σχεδίαση"/>
          <p:cNvSpPr/>
          <p:nvPr/>
        </p:nvSpPr>
        <p:spPr bwMode="auto">
          <a:xfrm rot="5400000" flipH="1">
            <a:off x="3152536" y="4808309"/>
            <a:ext cx="3658" cy="288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15" name="50 - Ελεύθερη σχεδίαση"/>
          <p:cNvSpPr/>
          <p:nvPr/>
        </p:nvSpPr>
        <p:spPr bwMode="auto">
          <a:xfrm rot="5400000" flipH="1">
            <a:off x="2910469" y="4844022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16" name="51 - Ελεύθερη σχεδίαση"/>
          <p:cNvSpPr/>
          <p:nvPr/>
        </p:nvSpPr>
        <p:spPr bwMode="auto">
          <a:xfrm rot="5400000" flipH="1">
            <a:off x="2705097" y="4849791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17" name="35 - TextBox"/>
          <p:cNvSpPr txBox="1"/>
          <p:nvPr/>
        </p:nvSpPr>
        <p:spPr>
          <a:xfrm>
            <a:off x="1726259" y="4737746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Λευκίτης + Κ-άστριος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8" name="36 - TextBox"/>
          <p:cNvSpPr txBox="1"/>
          <p:nvPr/>
        </p:nvSpPr>
        <p:spPr>
          <a:xfrm>
            <a:off x="2683721" y="4434087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Υγρό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9" name="65 - Ελεύθερη σχεδίαση"/>
          <p:cNvSpPr/>
          <p:nvPr/>
        </p:nvSpPr>
        <p:spPr bwMode="auto">
          <a:xfrm rot="5400000">
            <a:off x="2742157" y="3265491"/>
            <a:ext cx="45719" cy="2532981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20" name="37 - TextBox"/>
          <p:cNvSpPr txBox="1"/>
          <p:nvPr/>
        </p:nvSpPr>
        <p:spPr>
          <a:xfrm>
            <a:off x="4103318" y="5063878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1" name="38 - TextBox"/>
          <p:cNvSpPr txBox="1"/>
          <p:nvPr/>
        </p:nvSpPr>
        <p:spPr>
          <a:xfrm>
            <a:off x="4103715" y="5445225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Χαλαζίας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" name="39 - TextBox"/>
          <p:cNvSpPr txBox="1"/>
          <p:nvPr/>
        </p:nvSpPr>
        <p:spPr>
          <a:xfrm>
            <a:off x="5136210" y="2492897"/>
            <a:ext cx="933450" cy="389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err="1" smtClean="0">
                <a:solidFill>
                  <a:srgbClr val="000000"/>
                </a:solidFill>
                <a:latin typeface="Times New Roman" charset="0"/>
              </a:rPr>
              <a:t>Χριστοβαλίτης</a:t>
            </a: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+ Υγρό</a:t>
            </a:r>
            <a:endParaRPr lang="el-GR" sz="115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3" name="43 - TextBox"/>
          <p:cNvSpPr txBox="1"/>
          <p:nvPr/>
        </p:nvSpPr>
        <p:spPr>
          <a:xfrm rot="16200000">
            <a:off x="276402" y="2591718"/>
            <a:ext cx="1224136" cy="47706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T </a:t>
            </a:r>
            <a:r>
              <a:rPr lang="en-US" sz="1800" b="1" baseline="30000" dirty="0" err="1" smtClean="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charset="0"/>
              </a:rPr>
              <a:t>C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4" name="31 - Ελεύθερη σχεδίαση"/>
          <p:cNvSpPr/>
          <p:nvPr/>
        </p:nvSpPr>
        <p:spPr bwMode="auto">
          <a:xfrm>
            <a:off x="3527651" y="1600115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25" name="61 - Ελεύθερη σχεδίαση"/>
          <p:cNvSpPr/>
          <p:nvPr/>
        </p:nvSpPr>
        <p:spPr bwMode="auto">
          <a:xfrm rot="5400000" flipH="1">
            <a:off x="3678784" y="4820170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26" name="71 - Ελεύθερη σχεδίαση"/>
          <p:cNvSpPr/>
          <p:nvPr/>
        </p:nvSpPr>
        <p:spPr bwMode="auto">
          <a:xfrm flipV="1">
            <a:off x="3794367" y="5226267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27" name="41 - Ελεύθερη σχεδίαση"/>
          <p:cNvSpPr/>
          <p:nvPr/>
        </p:nvSpPr>
        <p:spPr bwMode="auto">
          <a:xfrm flipV="1">
            <a:off x="3793125" y="4953516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28" name="47 - TextBox"/>
          <p:cNvSpPr txBox="1"/>
          <p:nvPr/>
        </p:nvSpPr>
        <p:spPr>
          <a:xfrm>
            <a:off x="1223395" y="5805265"/>
            <a:ext cx="4853819" cy="5092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0             20             40             60            80          100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         SiO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Λευκίτης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</a:t>
            </a: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Κ-άστριος</a:t>
            </a:r>
            <a:endParaRPr kumimoji="0" lang="en-US" sz="11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53 - TextBox"/>
          <p:cNvSpPr txBox="1"/>
          <p:nvPr/>
        </p:nvSpPr>
        <p:spPr>
          <a:xfrm>
            <a:off x="1120570" y="1340768"/>
            <a:ext cx="462865" cy="457105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1000</a:t>
            </a:r>
          </a:p>
          <a:p>
            <a:pPr marL="0" marR="0" lvl="0" indent="0" algn="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40 - TextBox"/>
          <p:cNvSpPr txBox="1"/>
          <p:nvPr/>
        </p:nvSpPr>
        <p:spPr>
          <a:xfrm>
            <a:off x="3167611" y="6021289"/>
            <a:ext cx="1224136" cy="3326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SiO</a:t>
            </a:r>
            <a:r>
              <a:rPr lang="en-US" sz="18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 wt. %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1" name="48 - Ελεύθερη σχεδίαση"/>
          <p:cNvSpPr/>
          <p:nvPr/>
        </p:nvSpPr>
        <p:spPr bwMode="auto">
          <a:xfrm rot="5400000" flipH="1">
            <a:off x="3423041" y="4806117"/>
            <a:ext cx="3658" cy="288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2" name="42 - Ελεύθερη σχεδίαση"/>
          <p:cNvSpPr/>
          <p:nvPr/>
        </p:nvSpPr>
        <p:spPr bwMode="auto">
          <a:xfrm flipV="1">
            <a:off x="2595417" y="4556844"/>
            <a:ext cx="3658" cy="41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6" grpId="1" animBg="1"/>
      <p:bldP spid="110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56175" y="1556792"/>
            <a:ext cx="3008313" cy="4608512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ΠΕΡΙΠΤΩΣΗ Β</a:t>
            </a:r>
            <a:r>
              <a:rPr lang="en-US" sz="2400" b="1" dirty="0" smtClean="0">
                <a:latin typeface="Calibri" pitchFamily="34" charset="0"/>
              </a:rPr>
              <a:t>2</a:t>
            </a:r>
            <a:endParaRPr lang="el-GR" sz="2400" b="1" dirty="0" smtClean="0">
              <a:latin typeface="Calibri" pitchFamily="34" charset="0"/>
            </a:endParaRPr>
          </a:p>
          <a:p>
            <a:pPr algn="ctr">
              <a:buClr>
                <a:srgbClr val="FFFF00"/>
              </a:buClr>
            </a:pPr>
            <a:r>
              <a:rPr lang="el-GR" sz="2400" dirty="0" smtClean="0">
                <a:latin typeface="Calibri" pitchFamily="34" charset="0"/>
              </a:rPr>
              <a:t>(Αρχική Σύσταση ΔΕΞΙΑ από την ενδιάμεση φάση ΚΑΙ ΔΕΞΙΑ από το </a:t>
            </a:r>
            <a:r>
              <a:rPr lang="el-GR" sz="2400" dirty="0" err="1" smtClean="0">
                <a:latin typeface="Calibri" pitchFamily="34" charset="0"/>
              </a:rPr>
              <a:t>περιτηκτικό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ΤΗΞΗ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Από τι πέτρωμα ξεκινάω;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Τι είναι το πρώτο υγρό που παίρνω  με μερική τήξη;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grpSp>
        <p:nvGrpSpPr>
          <p:cNvPr id="79" name="53 - Ομάδα"/>
          <p:cNvGrpSpPr/>
          <p:nvPr/>
        </p:nvGrpSpPr>
        <p:grpSpPr>
          <a:xfrm>
            <a:off x="539552" y="1340768"/>
            <a:ext cx="5472333" cy="5022167"/>
            <a:chOff x="0" y="1556792"/>
            <a:chExt cx="5472333" cy="5022167"/>
          </a:xfrm>
        </p:grpSpPr>
        <p:grpSp>
          <p:nvGrpSpPr>
            <p:cNvPr id="80" name="92 - Ομάδα"/>
            <p:cNvGrpSpPr/>
            <p:nvPr/>
          </p:nvGrpSpPr>
          <p:grpSpPr>
            <a:xfrm>
              <a:off x="0" y="1556792"/>
              <a:ext cx="5472333" cy="5022167"/>
              <a:chOff x="1631852" y="1350498"/>
              <a:chExt cx="5472333" cy="5022167"/>
            </a:xfrm>
            <a:solidFill>
              <a:srgbClr val="FFC000"/>
            </a:solidFill>
          </p:grpSpPr>
          <p:pic>
            <p:nvPicPr>
              <p:cNvPr id="8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5885" t="22723" r="29231" b="11369"/>
              <a:stretch>
                <a:fillRect/>
              </a:stretch>
            </p:blipFill>
            <p:spPr bwMode="auto">
              <a:xfrm>
                <a:off x="1631852" y="1350498"/>
                <a:ext cx="5472333" cy="50221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87 - Ορθογώνιο"/>
              <p:cNvSpPr/>
              <p:nvPr/>
            </p:nvSpPr>
            <p:spPr bwMode="auto">
              <a:xfrm>
                <a:off x="1763688" y="2780928"/>
                <a:ext cx="144016" cy="288032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84" name="88 - Ορθογώνιο"/>
              <p:cNvSpPr/>
              <p:nvPr/>
            </p:nvSpPr>
            <p:spPr bwMode="auto">
              <a:xfrm>
                <a:off x="3923928" y="1916832"/>
                <a:ext cx="288032" cy="288032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85" name="89 - Ορθογώνιο"/>
              <p:cNvSpPr/>
              <p:nvPr/>
            </p:nvSpPr>
            <p:spPr bwMode="auto">
              <a:xfrm>
                <a:off x="4499992" y="1916832"/>
                <a:ext cx="360040" cy="288032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86" name="90 - Ορθογώνιο"/>
              <p:cNvSpPr/>
              <p:nvPr/>
            </p:nvSpPr>
            <p:spPr bwMode="auto">
              <a:xfrm>
                <a:off x="3995936" y="5445224"/>
                <a:ext cx="288032" cy="231676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  <p:sp>
            <p:nvSpPr>
              <p:cNvPr id="87" name="91 - Ορθογώνιο"/>
              <p:cNvSpPr/>
              <p:nvPr/>
            </p:nvSpPr>
            <p:spPr bwMode="auto">
              <a:xfrm>
                <a:off x="4591050" y="5445224"/>
                <a:ext cx="268982" cy="216024"/>
              </a:xfrm>
              <a:prstGeom prst="rect">
                <a:avLst/>
              </a:prstGeom>
              <a:grpFill/>
              <a:ln w="12700" cap="sq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charset="0"/>
                </a:endParaRPr>
              </a:p>
            </p:txBody>
          </p:sp>
        </p:grpSp>
        <p:sp>
          <p:nvSpPr>
            <p:cNvPr id="81" name="52 - Ορθογώνιο"/>
            <p:cNvSpPr/>
            <p:nvPr/>
          </p:nvSpPr>
          <p:spPr bwMode="auto">
            <a:xfrm>
              <a:off x="2832588" y="6330840"/>
              <a:ext cx="720080" cy="216024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88" name="64 - TextBox"/>
          <p:cNvSpPr txBox="1"/>
          <p:nvPr/>
        </p:nvSpPr>
        <p:spPr>
          <a:xfrm>
            <a:off x="1151112" y="5805264"/>
            <a:ext cx="4853819" cy="5092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0             20             40             60            80          100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KAlSi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         SiO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Λευκίτης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</a:t>
            </a: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Κ-άστριος</a:t>
            </a:r>
            <a:endParaRPr kumimoji="0" lang="en-US" sz="11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102 - TextBox"/>
          <p:cNvSpPr txBox="1"/>
          <p:nvPr/>
        </p:nvSpPr>
        <p:spPr>
          <a:xfrm>
            <a:off x="1799184" y="2996952"/>
            <a:ext cx="1152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Λευκίτης+ Υγρό 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" name="34 - Ελεύθερη σχεδίαση"/>
          <p:cNvSpPr/>
          <p:nvPr/>
        </p:nvSpPr>
        <p:spPr bwMode="auto">
          <a:xfrm>
            <a:off x="2519264" y="1556792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91" name="55 - TextBox"/>
          <p:cNvSpPr txBox="1"/>
          <p:nvPr/>
        </p:nvSpPr>
        <p:spPr>
          <a:xfrm>
            <a:off x="2611438" y="4434086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Υγρό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" name="93 - TextBox"/>
          <p:cNvSpPr txBox="1"/>
          <p:nvPr/>
        </p:nvSpPr>
        <p:spPr>
          <a:xfrm>
            <a:off x="3167336" y="2348880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Times New Roman" charset="0"/>
              </a:rPr>
              <a:t>Υγρό (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L)</a:t>
            </a:r>
            <a:endParaRPr lang="el-GR" sz="1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" name="103 - TextBox"/>
          <p:cNvSpPr txBox="1"/>
          <p:nvPr/>
        </p:nvSpPr>
        <p:spPr>
          <a:xfrm>
            <a:off x="4535488" y="3296597"/>
            <a:ext cx="1152128" cy="49244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6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r>
              <a:rPr lang="el-GR" sz="1600" b="1" dirty="0" smtClean="0">
                <a:solidFill>
                  <a:srgbClr val="000000"/>
                </a:solidFill>
                <a:latin typeface="Times New Roman" charset="0"/>
              </a:rPr>
              <a:t> + Υγρό </a:t>
            </a:r>
            <a:endParaRPr lang="el-GR" sz="1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" name="31 - Ελεύθερη σχεδίαση"/>
          <p:cNvSpPr/>
          <p:nvPr/>
        </p:nvSpPr>
        <p:spPr bwMode="auto">
          <a:xfrm>
            <a:off x="3475035" y="1600114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95" name="42 - Ελεύθερη σχεδίαση"/>
          <p:cNvSpPr/>
          <p:nvPr/>
        </p:nvSpPr>
        <p:spPr bwMode="auto">
          <a:xfrm flipV="1">
            <a:off x="2523134" y="4556843"/>
            <a:ext cx="3658" cy="39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96" name="48 - Ελεύθερη σχεδίαση"/>
          <p:cNvSpPr/>
          <p:nvPr/>
        </p:nvSpPr>
        <p:spPr bwMode="auto">
          <a:xfrm rot="5400000" flipH="1">
            <a:off x="3363515" y="4813339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97" name="61 - Ελεύθερη σχεδίαση"/>
          <p:cNvSpPr/>
          <p:nvPr/>
        </p:nvSpPr>
        <p:spPr bwMode="auto">
          <a:xfrm rot="5400000" flipH="1">
            <a:off x="3586252" y="4834997"/>
            <a:ext cx="3658" cy="216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3" name="62 - Ελεύθερη σχεδίαση"/>
          <p:cNvSpPr/>
          <p:nvPr/>
        </p:nvSpPr>
        <p:spPr bwMode="auto">
          <a:xfrm>
            <a:off x="3695031" y="1331309"/>
            <a:ext cx="13647" cy="4667535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4" name="Oval 36"/>
          <p:cNvSpPr>
            <a:spLocks noChangeAspect="1" noChangeArrowheads="1"/>
          </p:cNvSpPr>
          <p:nvPr/>
        </p:nvSpPr>
        <p:spPr bwMode="auto">
          <a:xfrm>
            <a:off x="3599508" y="5445337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35" name="71 - Ελεύθερη σχεδίαση"/>
          <p:cNvSpPr/>
          <p:nvPr/>
        </p:nvSpPr>
        <p:spPr bwMode="auto">
          <a:xfrm flipV="1">
            <a:off x="3708678" y="5182428"/>
            <a:ext cx="3658" cy="324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36" name="41 - Ελεύθερη σχεδίαση"/>
          <p:cNvSpPr/>
          <p:nvPr/>
        </p:nvSpPr>
        <p:spPr bwMode="auto">
          <a:xfrm flipV="1">
            <a:off x="3704524" y="4912160"/>
            <a:ext cx="3658" cy="27432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cxnSp>
        <p:nvCxnSpPr>
          <p:cNvPr id="137" name="32 - Ευθύγραμμο βέλος σύνδεσης"/>
          <p:cNvCxnSpPr/>
          <p:nvPr/>
        </p:nvCxnSpPr>
        <p:spPr bwMode="auto">
          <a:xfrm rot="5400000" flipH="1">
            <a:off x="3460186" y="3792033"/>
            <a:ext cx="506045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138" name="33 - Ευθύγραμμο βέλος σύνδεσης"/>
          <p:cNvCxnSpPr/>
          <p:nvPr/>
        </p:nvCxnSpPr>
        <p:spPr bwMode="auto">
          <a:xfrm rot="5400000" flipH="1">
            <a:off x="3493432" y="4264191"/>
            <a:ext cx="439554" cy="92"/>
          </a:xfrm>
          <a:prstGeom prst="straightConnector1">
            <a:avLst/>
          </a:prstGeom>
          <a:noFill/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39" name="44 - Ελεύθερη σχεδίαση"/>
          <p:cNvSpPr/>
          <p:nvPr/>
        </p:nvSpPr>
        <p:spPr bwMode="auto">
          <a:xfrm rot="5400000" flipH="1">
            <a:off x="3111491" y="4816997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0" name="49 - Ελεύθερη σχεδίαση"/>
          <p:cNvSpPr/>
          <p:nvPr/>
        </p:nvSpPr>
        <p:spPr bwMode="auto">
          <a:xfrm rot="5400000" flipH="1">
            <a:off x="2898295" y="4817592"/>
            <a:ext cx="3658" cy="252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1" name="51 - Ελεύθερη σχεδίαση"/>
          <p:cNvSpPr/>
          <p:nvPr/>
        </p:nvSpPr>
        <p:spPr bwMode="auto">
          <a:xfrm rot="5400000" flipH="1">
            <a:off x="2642170" y="4809118"/>
            <a:ext cx="3658" cy="288000"/>
          </a:xfrm>
          <a:custGeom>
            <a:avLst/>
            <a:gdLst>
              <a:gd name="connsiteX0" fmla="*/ 3658 w 3658"/>
              <a:gd name="connsiteY0" fmla="*/ 0 h 274320"/>
              <a:gd name="connsiteX1" fmla="*/ 0 w 3658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8" h="274320">
                <a:moveTo>
                  <a:pt x="3658" y="0"/>
                </a:moveTo>
                <a:cubicBezTo>
                  <a:pt x="2439" y="91440"/>
                  <a:pt x="1219" y="182880"/>
                  <a:pt x="0" y="274320"/>
                </a:cubicBezTo>
              </a:path>
            </a:pathLst>
          </a:cu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42" name="54 - TextBox"/>
          <p:cNvSpPr txBox="1"/>
          <p:nvPr/>
        </p:nvSpPr>
        <p:spPr>
          <a:xfrm>
            <a:off x="1653976" y="4737745"/>
            <a:ext cx="838201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Λευκίτης + Κ-άστριος                            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" name="56 - TextBox"/>
          <p:cNvSpPr txBox="1"/>
          <p:nvPr/>
        </p:nvSpPr>
        <p:spPr>
          <a:xfrm>
            <a:off x="4031035" y="5063877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Τριδυμίτης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" name="57 - TextBox"/>
          <p:cNvSpPr txBox="1"/>
          <p:nvPr/>
        </p:nvSpPr>
        <p:spPr>
          <a:xfrm>
            <a:off x="4031432" y="5445224"/>
            <a:ext cx="1647825" cy="1846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Κ-</a:t>
            </a:r>
            <a:r>
              <a:rPr lang="el-GR" sz="1200" b="1" dirty="0" err="1" smtClean="0">
                <a:solidFill>
                  <a:srgbClr val="000000"/>
                </a:solidFill>
                <a:latin typeface="Times New Roman" charset="0"/>
              </a:rPr>
              <a:t>άστριος </a:t>
            </a:r>
            <a:r>
              <a:rPr lang="el-GR" sz="1200" b="1" dirty="0" smtClean="0">
                <a:solidFill>
                  <a:srgbClr val="000000"/>
                </a:solidFill>
                <a:latin typeface="Times New Roman" charset="0"/>
              </a:rPr>
              <a:t>+ Χαλαζίας</a:t>
            </a:r>
            <a:endParaRPr lang="el-GR" sz="1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" name="58 - TextBox"/>
          <p:cNvSpPr txBox="1"/>
          <p:nvPr/>
        </p:nvSpPr>
        <p:spPr>
          <a:xfrm>
            <a:off x="5063927" y="2492896"/>
            <a:ext cx="933450" cy="38933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err="1" smtClean="0">
                <a:solidFill>
                  <a:srgbClr val="000000"/>
                </a:solidFill>
                <a:latin typeface="Times New Roman" charset="0"/>
              </a:rPr>
              <a:t>Χριστοβαλίτης</a:t>
            </a: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150" b="1" dirty="0" smtClean="0">
                <a:solidFill>
                  <a:srgbClr val="000000"/>
                </a:solidFill>
                <a:latin typeface="Times New Roman" charset="0"/>
              </a:rPr>
              <a:t>+ Υγρό</a:t>
            </a:r>
            <a:endParaRPr lang="el-GR" sz="115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" name="60 - TextBox"/>
          <p:cNvSpPr txBox="1"/>
          <p:nvPr/>
        </p:nvSpPr>
        <p:spPr>
          <a:xfrm rot="16200000">
            <a:off x="204119" y="2591717"/>
            <a:ext cx="1224136" cy="47706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T </a:t>
            </a:r>
            <a:r>
              <a:rPr lang="en-US" sz="1800" b="1" baseline="30000" dirty="0" err="1" smtClean="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charset="0"/>
              </a:rPr>
              <a:t>C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7" name="59 - TextBox"/>
          <p:cNvSpPr txBox="1"/>
          <p:nvPr/>
        </p:nvSpPr>
        <p:spPr>
          <a:xfrm>
            <a:off x="3095328" y="6021288"/>
            <a:ext cx="1224136" cy="3326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SiO</a:t>
            </a:r>
            <a:r>
              <a:rPr lang="en-US" sz="1800" b="1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</a:rPr>
              <a:t> wt. %</a:t>
            </a:r>
            <a:endParaRPr lang="el-GR" sz="1800" b="1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8" name="78 - TextBox"/>
          <p:cNvSpPr txBox="1"/>
          <p:nvPr/>
        </p:nvSpPr>
        <p:spPr>
          <a:xfrm>
            <a:off x="1048287" y="1340767"/>
            <a:ext cx="462865" cy="457105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1200</a:t>
            </a:r>
          </a:p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1000</a:t>
            </a:r>
          </a:p>
          <a:p>
            <a:pPr marL="0" marR="0" lvl="0" indent="0" algn="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9" name="65 - Ελεύθερη σχεδίαση"/>
          <p:cNvSpPr/>
          <p:nvPr/>
        </p:nvSpPr>
        <p:spPr bwMode="auto">
          <a:xfrm rot="5400000">
            <a:off x="2669874" y="3265490"/>
            <a:ext cx="45719" cy="2532981"/>
          </a:xfrm>
          <a:custGeom>
            <a:avLst/>
            <a:gdLst>
              <a:gd name="connsiteX0" fmla="*/ 13647 w 13647"/>
              <a:gd name="connsiteY0" fmla="*/ 4667535 h 4667535"/>
              <a:gd name="connsiteX1" fmla="*/ 0 w 13647"/>
              <a:gd name="connsiteY1" fmla="*/ 0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7" h="4667535">
                <a:moveTo>
                  <a:pt x="13647" y="4667535"/>
                </a:moveTo>
                <a:lnTo>
                  <a:pt x="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0" name="72 - Ελεύθερη σχεδίαση"/>
          <p:cNvSpPr/>
          <p:nvPr/>
        </p:nvSpPr>
        <p:spPr bwMode="auto">
          <a:xfrm>
            <a:off x="3699759" y="4491629"/>
            <a:ext cx="203626" cy="443605"/>
          </a:xfrm>
          <a:custGeom>
            <a:avLst/>
            <a:gdLst>
              <a:gd name="connsiteX0" fmla="*/ 177914 w 177914"/>
              <a:gd name="connsiteY0" fmla="*/ 413756 h 413756"/>
              <a:gd name="connsiteX1" fmla="*/ 148952 w 177914"/>
              <a:gd name="connsiteY1" fmla="*/ 326867 h 413756"/>
              <a:gd name="connsiteX2" fmla="*/ 115851 w 177914"/>
              <a:gd name="connsiteY2" fmla="*/ 239979 h 413756"/>
              <a:gd name="connsiteX3" fmla="*/ 78613 w 177914"/>
              <a:gd name="connsiteY3" fmla="*/ 148952 h 413756"/>
              <a:gd name="connsiteX4" fmla="*/ 33100 w 177914"/>
              <a:gd name="connsiteY4" fmla="*/ 45513 h 413756"/>
              <a:gd name="connsiteX5" fmla="*/ 0 w 177914"/>
              <a:gd name="connsiteY5" fmla="*/ 0 h 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" h="413756">
                <a:moveTo>
                  <a:pt x="177914" y="413756"/>
                </a:moveTo>
                <a:lnTo>
                  <a:pt x="148952" y="326867"/>
                </a:lnTo>
                <a:lnTo>
                  <a:pt x="115851" y="239979"/>
                </a:lnTo>
                <a:lnTo>
                  <a:pt x="78613" y="148952"/>
                </a:lnTo>
                <a:lnTo>
                  <a:pt x="33100" y="45513"/>
                </a:lnTo>
                <a:lnTo>
                  <a:pt x="0" y="0"/>
                </a:lnTo>
              </a:path>
            </a:pathLst>
          </a:custGeom>
          <a:solidFill>
            <a:srgbClr val="0066FF">
              <a:lumMod val="50000"/>
            </a:srgbClr>
          </a:solidFill>
          <a:ln w="38100" cap="sq" cmpd="sng" algn="ctr">
            <a:solidFill>
              <a:srgbClr val="0066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151" name="43 - Έλλειψη"/>
          <p:cNvSpPr/>
          <p:nvPr/>
        </p:nvSpPr>
        <p:spPr bwMode="auto">
          <a:xfrm>
            <a:off x="3859120" y="4904998"/>
            <a:ext cx="90000" cy="90000"/>
          </a:xfrm>
          <a:prstGeom prst="ellipse">
            <a:avLst/>
          </a:prstGeom>
          <a:solidFill>
            <a:srgbClr val="0066FF">
              <a:lumMod val="50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4" grpId="0" animBg="1"/>
      <p:bldP spid="94" grpId="1" animBg="1"/>
      <p:bldP spid="95" grpId="0" animBg="1"/>
      <p:bldP spid="96" grpId="0" animBg="1"/>
      <p:bldP spid="97" grpId="0" animBg="1"/>
      <p:bldP spid="133" grpId="0" animBg="1"/>
      <p:bldP spid="134" grpId="0" animBg="1"/>
      <p:bldP spid="135" grpId="0" animBg="1"/>
      <p:bldP spid="136" grpId="0" animBg="1"/>
      <p:bldP spid="139" grpId="0" animBg="1"/>
      <p:bldP spid="140" grpId="0" animBg="1"/>
      <p:bldP spid="141" grpId="0" animBg="1"/>
      <p:bldP spid="149" grpId="0" animBg="1"/>
      <p:bldP spid="150" grpId="0" animBg="1"/>
      <p:bldP spid="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156176" y="1556792"/>
            <a:ext cx="2808312" cy="4608512"/>
          </a:xfrm>
        </p:spPr>
        <p:txBody>
          <a:bodyPr>
            <a:no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Μη αναμίξιμα υγρά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Παράγεται ένα υγρό πλούσιο σε </a:t>
            </a:r>
            <a:r>
              <a:rPr lang="el-GR" sz="2400" dirty="0" err="1" smtClean="0">
                <a:latin typeface="Calibri" pitchFamily="34" charset="0"/>
              </a:rPr>
              <a:t>μαφικά</a:t>
            </a:r>
            <a:r>
              <a:rPr lang="el-GR" sz="2400" dirty="0" smtClean="0">
                <a:latin typeface="Calibri" pitchFamily="34" charset="0"/>
              </a:rPr>
              <a:t> συστατικά  και ένα υγρό πλούσιο σε </a:t>
            </a:r>
            <a:r>
              <a:rPr lang="en-US" sz="2400" dirty="0" smtClean="0">
                <a:latin typeface="Calibri" pitchFamily="34" charset="0"/>
              </a:rPr>
              <a:t>SiO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endParaRPr lang="el-GR" sz="2400" baseline="-25000" dirty="0" smtClean="0">
              <a:latin typeface="Calibri" pitchFamily="34" charset="0"/>
            </a:endParaRPr>
          </a:p>
          <a:p>
            <a:pPr algn="ctr"/>
            <a:r>
              <a:rPr lang="el-GR" sz="2400" u="sng" dirty="0" smtClean="0">
                <a:latin typeface="Calibri" pitchFamily="34" charset="0"/>
              </a:rPr>
              <a:t>ΠΡΟΣΟΧΗ</a:t>
            </a:r>
            <a:r>
              <a:rPr lang="el-GR" sz="2400" dirty="0" smtClean="0">
                <a:latin typeface="Calibri" pitchFamily="34" charset="0"/>
              </a:rPr>
              <a:t>! </a:t>
            </a:r>
            <a:r>
              <a:rPr lang="en-US" sz="2400" dirty="0" smtClean="0">
                <a:latin typeface="Calibri" pitchFamily="34" charset="0"/>
              </a:rPr>
              <a:t>      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Σε περίπτωση τήξης ο </a:t>
            </a:r>
            <a:r>
              <a:rPr lang="en-US" sz="2400" dirty="0" smtClean="0">
                <a:latin typeface="Calibri" pitchFamily="34" charset="0"/>
              </a:rPr>
              <a:t>En </a:t>
            </a:r>
            <a:r>
              <a:rPr lang="el-GR" sz="2400" dirty="0" smtClean="0">
                <a:latin typeface="Calibri" pitchFamily="34" charset="0"/>
              </a:rPr>
              <a:t>τήκεται ασύμφωνα σε </a:t>
            </a:r>
            <a:r>
              <a:rPr lang="en-US" sz="2400" dirty="0" err="1" smtClean="0">
                <a:latin typeface="Calibri" pitchFamily="34" charset="0"/>
              </a:rPr>
              <a:t>Fo</a:t>
            </a:r>
            <a:r>
              <a:rPr lang="el-GR" sz="2400" dirty="0" smtClean="0">
                <a:latin typeface="Calibri" pitchFamily="34" charset="0"/>
              </a:rPr>
              <a:t> +  Υ</a:t>
            </a:r>
            <a:endParaRPr lang="el-GR" sz="2400" baseline="-25000" dirty="0" smtClean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 </a:t>
            </a:r>
            <a:endParaRPr lang="el-GR" sz="3200" dirty="0"/>
          </a:p>
        </p:txBody>
      </p:sp>
      <p:grpSp>
        <p:nvGrpSpPr>
          <p:cNvPr id="42" name="40 - Ομάδα"/>
          <p:cNvGrpSpPr/>
          <p:nvPr/>
        </p:nvGrpSpPr>
        <p:grpSpPr>
          <a:xfrm>
            <a:off x="827584" y="1340768"/>
            <a:ext cx="5095875" cy="5341937"/>
            <a:chOff x="179512" y="1484784"/>
            <a:chExt cx="5095875" cy="5341937"/>
          </a:xfrm>
        </p:grpSpPr>
        <p:pic>
          <p:nvPicPr>
            <p:cNvPr id="43" name="Picture 81" descr="Fig 6-12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C7DCE1"/>
                </a:clrFrom>
                <a:clrTo>
                  <a:srgbClr val="C7DC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484784"/>
              <a:ext cx="5095875" cy="534193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4" name="50 - TextBox"/>
            <p:cNvSpPr txBox="1"/>
            <p:nvPr/>
          </p:nvSpPr>
          <p:spPr>
            <a:xfrm>
              <a:off x="1619672" y="1916832"/>
              <a:ext cx="129614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800" b="1" dirty="0" smtClean="0">
                  <a:solidFill>
                    <a:srgbClr val="000000"/>
                  </a:solidFill>
                  <a:latin typeface="Times New Roman" charset="0"/>
                </a:rPr>
                <a:t>Υγρό (</a:t>
              </a:r>
              <a:r>
                <a:rPr lang="en-US" sz="1800" b="1" dirty="0" smtClean="0">
                  <a:solidFill>
                    <a:srgbClr val="000000"/>
                  </a:solidFill>
                  <a:latin typeface="Times New Roman" charset="0"/>
                </a:rPr>
                <a:t>L)</a:t>
              </a:r>
              <a:endParaRPr lang="el-GR" sz="18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" name="51 - TextBox"/>
            <p:cNvSpPr txBox="1"/>
            <p:nvPr/>
          </p:nvSpPr>
          <p:spPr>
            <a:xfrm>
              <a:off x="3059832" y="3203684"/>
              <a:ext cx="144016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800" b="1" dirty="0" smtClean="0">
                  <a:solidFill>
                    <a:srgbClr val="000000"/>
                  </a:solidFill>
                  <a:latin typeface="Times New Roman" charset="0"/>
                </a:rPr>
                <a:t>Δυο Υγρά</a:t>
              </a:r>
              <a:endParaRPr lang="el-GR" sz="18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6" name="52 - TextBox"/>
            <p:cNvSpPr txBox="1"/>
            <p:nvPr/>
          </p:nvSpPr>
          <p:spPr>
            <a:xfrm>
              <a:off x="2627784" y="4499828"/>
              <a:ext cx="208823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800" b="1" dirty="0" err="1" smtClean="0">
                  <a:solidFill>
                    <a:srgbClr val="000000"/>
                  </a:solidFill>
                  <a:latin typeface="Times New Roman" charset="0"/>
                </a:rPr>
                <a:t>Χριστοβαλίτης</a:t>
              </a:r>
              <a:r>
                <a:rPr lang="el-GR" sz="1800" b="1" dirty="0" smtClean="0">
                  <a:solidFill>
                    <a:srgbClr val="000000"/>
                  </a:solidFill>
                  <a:latin typeface="Times New Roman" charset="0"/>
                </a:rPr>
                <a:t> + Υ</a:t>
              </a:r>
              <a:endParaRPr lang="el-GR" sz="18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7" name="53 - TextBox"/>
            <p:cNvSpPr txBox="1"/>
            <p:nvPr/>
          </p:nvSpPr>
          <p:spPr>
            <a:xfrm>
              <a:off x="2090226" y="5235297"/>
              <a:ext cx="2769806" cy="35394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700" b="1" dirty="0" err="1" smtClean="0">
                  <a:solidFill>
                    <a:srgbClr val="000000"/>
                  </a:solidFill>
                  <a:latin typeface="Times New Roman" charset="0"/>
                </a:rPr>
                <a:t>Χριστοβαλίτης</a:t>
              </a:r>
              <a:r>
                <a:rPr lang="el-GR" sz="1700" b="1" dirty="0" smtClean="0">
                  <a:solidFill>
                    <a:srgbClr val="000000"/>
                  </a:solidFill>
                  <a:latin typeface="Times New Roman" charset="0"/>
                </a:rPr>
                <a:t> + </a:t>
              </a:r>
              <a:r>
                <a:rPr lang="el-GR" sz="1700" b="1" dirty="0" err="1" smtClean="0">
                  <a:solidFill>
                    <a:srgbClr val="000000"/>
                  </a:solidFill>
                  <a:latin typeface="Times New Roman" charset="0"/>
                </a:rPr>
                <a:t>Ενστατίτης</a:t>
              </a:r>
              <a:endParaRPr lang="el-GR" sz="17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8" name="54 - TextBox"/>
            <p:cNvSpPr txBox="1"/>
            <p:nvPr/>
          </p:nvSpPr>
          <p:spPr>
            <a:xfrm>
              <a:off x="2123728" y="5739353"/>
              <a:ext cx="2736304" cy="35394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700" b="1" dirty="0" err="1" smtClean="0">
                  <a:solidFill>
                    <a:srgbClr val="000000"/>
                  </a:solidFill>
                  <a:latin typeface="Times New Roman" charset="0"/>
                </a:rPr>
                <a:t>Τριδυμίτης</a:t>
              </a:r>
              <a:r>
                <a:rPr lang="el-GR" sz="1700" b="1" dirty="0" smtClean="0">
                  <a:solidFill>
                    <a:srgbClr val="000000"/>
                  </a:solidFill>
                  <a:latin typeface="Times New Roman" charset="0"/>
                </a:rPr>
                <a:t>+ </a:t>
              </a:r>
              <a:r>
                <a:rPr lang="el-GR" sz="1700" b="1" dirty="0" err="1" smtClean="0">
                  <a:solidFill>
                    <a:srgbClr val="000000"/>
                  </a:solidFill>
                  <a:latin typeface="Times New Roman" charset="0"/>
                </a:rPr>
                <a:t>Ενστατίτης</a:t>
              </a:r>
              <a:endParaRPr lang="el-GR" sz="17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9" name="55 - TextBox"/>
            <p:cNvSpPr txBox="1"/>
            <p:nvPr/>
          </p:nvSpPr>
          <p:spPr>
            <a:xfrm>
              <a:off x="827584" y="5517232"/>
              <a:ext cx="1152128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200" b="1" dirty="0" err="1" smtClean="0">
                  <a:solidFill>
                    <a:srgbClr val="000000"/>
                  </a:solidFill>
                  <a:latin typeface="Times New Roman" charset="0"/>
                </a:rPr>
                <a:t>Φορστερίτης</a:t>
              </a:r>
              <a:r>
                <a:rPr lang="el-GR" sz="1200" b="1" dirty="0" smtClean="0">
                  <a:solidFill>
                    <a:srgbClr val="000000"/>
                  </a:solidFill>
                  <a:latin typeface="Times New Roman" charset="0"/>
                </a:rPr>
                <a:t>  + </a:t>
              </a:r>
              <a:r>
                <a:rPr lang="el-GR" sz="1200" b="1" dirty="0" err="1" smtClean="0">
                  <a:solidFill>
                    <a:srgbClr val="000000"/>
                  </a:solidFill>
                  <a:latin typeface="Times New Roman" charset="0"/>
                </a:rPr>
                <a:t>Ενστατίτης</a:t>
              </a:r>
              <a:endParaRPr lang="el-GR" sz="12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0" name="57 - Ορθογώνιο"/>
            <p:cNvSpPr/>
            <p:nvPr/>
          </p:nvSpPr>
          <p:spPr bwMode="auto">
            <a:xfrm>
              <a:off x="899592" y="4005064"/>
              <a:ext cx="576064" cy="648072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Clr>
                  <a:srgbClr val="FFFF00"/>
                </a:buClr>
              </a:pPr>
              <a:endParaRPr lang="el-GR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" name="56 - TextBox"/>
            <p:cNvSpPr txBox="1"/>
            <p:nvPr/>
          </p:nvSpPr>
          <p:spPr>
            <a:xfrm rot="3868977">
              <a:off x="569810" y="3980251"/>
              <a:ext cx="1575376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400" b="1" dirty="0" err="1" smtClean="0">
                  <a:solidFill>
                    <a:srgbClr val="000000"/>
                  </a:solidFill>
                  <a:latin typeface="Times New Roman" charset="0"/>
                </a:rPr>
                <a:t>Φορστερίτης</a:t>
              </a:r>
              <a:r>
                <a:rPr lang="el-GR" sz="1400" b="1" dirty="0" smtClean="0">
                  <a:solidFill>
                    <a:srgbClr val="000000"/>
                  </a:solidFill>
                  <a:latin typeface="Times New Roman" charset="0"/>
                </a:rPr>
                <a:t>  + Υ</a:t>
              </a:r>
              <a:endParaRPr lang="el-GR" sz="14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2" name="60 - Ελεύθερη σχεδίαση"/>
            <p:cNvSpPr/>
            <p:nvPr/>
          </p:nvSpPr>
          <p:spPr bwMode="auto">
            <a:xfrm>
              <a:off x="1676158" y="2835094"/>
              <a:ext cx="1078301" cy="2277373"/>
            </a:xfrm>
            <a:custGeom>
              <a:avLst/>
              <a:gdLst>
                <a:gd name="connsiteX0" fmla="*/ 0 w 1078301"/>
                <a:gd name="connsiteY0" fmla="*/ 1026543 h 2277373"/>
                <a:gd name="connsiteX1" fmla="*/ 207034 w 1078301"/>
                <a:gd name="connsiteY1" fmla="*/ 1621766 h 2277373"/>
                <a:gd name="connsiteX2" fmla="*/ 319177 w 1078301"/>
                <a:gd name="connsiteY2" fmla="*/ 1785668 h 2277373"/>
                <a:gd name="connsiteX3" fmla="*/ 560717 w 1078301"/>
                <a:gd name="connsiteY3" fmla="*/ 2216989 h 2277373"/>
                <a:gd name="connsiteX4" fmla="*/ 646981 w 1078301"/>
                <a:gd name="connsiteY4" fmla="*/ 2277373 h 2277373"/>
                <a:gd name="connsiteX5" fmla="*/ 940279 w 1078301"/>
                <a:gd name="connsiteY5" fmla="*/ 1397479 h 2277373"/>
                <a:gd name="connsiteX6" fmla="*/ 1078301 w 1078301"/>
                <a:gd name="connsiteY6" fmla="*/ 0 h 2277373"/>
                <a:gd name="connsiteX7" fmla="*/ 715992 w 1078301"/>
                <a:gd name="connsiteY7" fmla="*/ 301924 h 2277373"/>
                <a:gd name="connsiteX8" fmla="*/ 767751 w 1078301"/>
                <a:gd name="connsiteY8" fmla="*/ 1069675 h 2277373"/>
                <a:gd name="connsiteX9" fmla="*/ 474452 w 1078301"/>
                <a:gd name="connsiteY9" fmla="*/ 1147313 h 2277373"/>
                <a:gd name="connsiteX10" fmla="*/ 0 w 1078301"/>
                <a:gd name="connsiteY10" fmla="*/ 1026543 h 227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8301" h="2277373">
                  <a:moveTo>
                    <a:pt x="0" y="1026543"/>
                  </a:moveTo>
                  <a:lnTo>
                    <a:pt x="207034" y="1621766"/>
                  </a:lnTo>
                  <a:lnTo>
                    <a:pt x="319177" y="1785668"/>
                  </a:lnTo>
                  <a:lnTo>
                    <a:pt x="560717" y="2216989"/>
                  </a:lnTo>
                  <a:lnTo>
                    <a:pt x="646981" y="2277373"/>
                  </a:lnTo>
                  <a:lnTo>
                    <a:pt x="940279" y="1397479"/>
                  </a:lnTo>
                  <a:lnTo>
                    <a:pt x="1078301" y="0"/>
                  </a:lnTo>
                  <a:lnTo>
                    <a:pt x="715992" y="301924"/>
                  </a:lnTo>
                  <a:lnTo>
                    <a:pt x="767751" y="1069675"/>
                  </a:lnTo>
                  <a:lnTo>
                    <a:pt x="474452" y="1147313"/>
                  </a:lnTo>
                  <a:lnTo>
                    <a:pt x="0" y="1026543"/>
                  </a:lnTo>
                  <a:close/>
                </a:path>
              </a:pathLst>
            </a:cu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Clr>
                  <a:srgbClr val="FFFF00"/>
                </a:buClr>
              </a:pPr>
              <a:endParaRPr lang="el-GR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3" name="65 - Ελεύθερη σχεδίαση"/>
            <p:cNvSpPr/>
            <p:nvPr/>
          </p:nvSpPr>
          <p:spPr bwMode="auto">
            <a:xfrm>
              <a:off x="2520243" y="4424340"/>
              <a:ext cx="138147" cy="759807"/>
            </a:xfrm>
            <a:custGeom>
              <a:avLst/>
              <a:gdLst>
                <a:gd name="connsiteX0" fmla="*/ 9868 w 138147"/>
                <a:gd name="connsiteY0" fmla="*/ 190774 h 759807"/>
                <a:gd name="connsiteX1" fmla="*/ 42760 w 138147"/>
                <a:gd name="connsiteY1" fmla="*/ 88809 h 759807"/>
                <a:gd name="connsiteX2" fmla="*/ 92098 w 138147"/>
                <a:gd name="connsiteY2" fmla="*/ 0 h 759807"/>
                <a:gd name="connsiteX3" fmla="*/ 138147 w 138147"/>
                <a:gd name="connsiteY3" fmla="*/ 450622 h 759807"/>
                <a:gd name="connsiteX4" fmla="*/ 124990 w 138147"/>
                <a:gd name="connsiteY4" fmla="*/ 733494 h 759807"/>
                <a:gd name="connsiteX5" fmla="*/ 78941 w 138147"/>
                <a:gd name="connsiteY5" fmla="*/ 759807 h 759807"/>
                <a:gd name="connsiteX6" fmla="*/ 6578 w 138147"/>
                <a:gd name="connsiteY6" fmla="*/ 756518 h 759807"/>
                <a:gd name="connsiteX7" fmla="*/ 0 w 138147"/>
                <a:gd name="connsiteY7" fmla="*/ 460489 h 759807"/>
                <a:gd name="connsiteX8" fmla="*/ 9868 w 138147"/>
                <a:gd name="connsiteY8" fmla="*/ 190774 h 75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47" h="759807">
                  <a:moveTo>
                    <a:pt x="9868" y="190774"/>
                  </a:moveTo>
                  <a:lnTo>
                    <a:pt x="42760" y="88809"/>
                  </a:lnTo>
                  <a:lnTo>
                    <a:pt x="92098" y="0"/>
                  </a:lnTo>
                  <a:lnTo>
                    <a:pt x="138147" y="450622"/>
                  </a:lnTo>
                  <a:lnTo>
                    <a:pt x="124990" y="733494"/>
                  </a:lnTo>
                  <a:lnTo>
                    <a:pt x="78941" y="759807"/>
                  </a:lnTo>
                  <a:lnTo>
                    <a:pt x="6578" y="756518"/>
                  </a:lnTo>
                  <a:lnTo>
                    <a:pt x="0" y="460489"/>
                  </a:lnTo>
                  <a:lnTo>
                    <a:pt x="9868" y="190774"/>
                  </a:lnTo>
                  <a:close/>
                </a:path>
              </a:pathLst>
            </a:cu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Clr>
                  <a:srgbClr val="FFFF00"/>
                </a:buClr>
              </a:pPr>
              <a:endParaRPr lang="el-GR" dirty="0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4" name="66 - Ελεύθερη σχεδίαση"/>
            <p:cNvSpPr/>
            <p:nvPr/>
          </p:nvSpPr>
          <p:spPr bwMode="auto">
            <a:xfrm>
              <a:off x="2203897" y="5114355"/>
              <a:ext cx="92868" cy="80962"/>
            </a:xfrm>
            <a:custGeom>
              <a:avLst/>
              <a:gdLst>
                <a:gd name="connsiteX0" fmla="*/ 14287 w 92868"/>
                <a:gd name="connsiteY0" fmla="*/ 0 h 80962"/>
                <a:gd name="connsiteX1" fmla="*/ 57150 w 92868"/>
                <a:gd name="connsiteY1" fmla="*/ 14287 h 80962"/>
                <a:gd name="connsiteX2" fmla="*/ 85725 w 92868"/>
                <a:gd name="connsiteY2" fmla="*/ 33337 h 80962"/>
                <a:gd name="connsiteX3" fmla="*/ 92868 w 92868"/>
                <a:gd name="connsiteY3" fmla="*/ 69056 h 80962"/>
                <a:gd name="connsiteX4" fmla="*/ 80962 w 92868"/>
                <a:gd name="connsiteY4" fmla="*/ 80962 h 80962"/>
                <a:gd name="connsiteX5" fmla="*/ 11906 w 92868"/>
                <a:gd name="connsiteY5" fmla="*/ 80962 h 80962"/>
                <a:gd name="connsiteX6" fmla="*/ 0 w 92868"/>
                <a:gd name="connsiteY6" fmla="*/ 64293 h 80962"/>
                <a:gd name="connsiteX7" fmla="*/ 14287 w 92868"/>
                <a:gd name="connsiteY7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68" h="80962">
                  <a:moveTo>
                    <a:pt x="14287" y="0"/>
                  </a:moveTo>
                  <a:lnTo>
                    <a:pt x="57150" y="14287"/>
                  </a:lnTo>
                  <a:lnTo>
                    <a:pt x="85725" y="33337"/>
                  </a:lnTo>
                  <a:lnTo>
                    <a:pt x="92868" y="69056"/>
                  </a:lnTo>
                  <a:lnTo>
                    <a:pt x="80962" y="80962"/>
                  </a:lnTo>
                  <a:lnTo>
                    <a:pt x="11906" y="80962"/>
                  </a:lnTo>
                  <a:lnTo>
                    <a:pt x="0" y="64293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Clr>
                  <a:srgbClr val="FFFF00"/>
                </a:buClr>
              </a:pPr>
              <a:endParaRPr lang="el-GR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5" name="67 - Ελεύθερη σχεδίαση"/>
            <p:cNvSpPr/>
            <p:nvPr/>
          </p:nvSpPr>
          <p:spPr bwMode="auto">
            <a:xfrm>
              <a:off x="2222947" y="5038155"/>
              <a:ext cx="73818" cy="85725"/>
            </a:xfrm>
            <a:custGeom>
              <a:avLst/>
              <a:gdLst>
                <a:gd name="connsiteX0" fmla="*/ 0 w 73818"/>
                <a:gd name="connsiteY0" fmla="*/ 0 h 85725"/>
                <a:gd name="connsiteX1" fmla="*/ 0 w 73818"/>
                <a:gd name="connsiteY1" fmla="*/ 0 h 85725"/>
                <a:gd name="connsiteX2" fmla="*/ 19050 w 73818"/>
                <a:gd name="connsiteY2" fmla="*/ 66675 h 85725"/>
                <a:gd name="connsiteX3" fmla="*/ 66675 w 73818"/>
                <a:gd name="connsiteY3" fmla="*/ 85725 h 85725"/>
                <a:gd name="connsiteX4" fmla="*/ 73818 w 73818"/>
                <a:gd name="connsiteY4" fmla="*/ 59531 h 85725"/>
                <a:gd name="connsiteX5" fmla="*/ 59531 w 73818"/>
                <a:gd name="connsiteY5" fmla="*/ 9525 h 85725"/>
                <a:gd name="connsiteX6" fmla="*/ 0 w 73818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" h="85725">
                  <a:moveTo>
                    <a:pt x="0" y="0"/>
                  </a:moveTo>
                  <a:lnTo>
                    <a:pt x="0" y="0"/>
                  </a:lnTo>
                  <a:lnTo>
                    <a:pt x="19050" y="66675"/>
                  </a:lnTo>
                  <a:lnTo>
                    <a:pt x="66675" y="85725"/>
                  </a:lnTo>
                  <a:lnTo>
                    <a:pt x="73818" y="59531"/>
                  </a:lnTo>
                  <a:lnTo>
                    <a:pt x="59531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Clr>
                  <a:srgbClr val="FFFF00"/>
                </a:buClr>
              </a:pPr>
              <a:endParaRPr lang="el-GR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6" name="68 - TextBox"/>
            <p:cNvSpPr txBox="1"/>
            <p:nvPr/>
          </p:nvSpPr>
          <p:spPr>
            <a:xfrm>
              <a:off x="323528" y="6453336"/>
              <a:ext cx="1080120" cy="276999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200" b="1" dirty="0" err="1" smtClean="0">
                  <a:solidFill>
                    <a:srgbClr val="000000"/>
                  </a:solidFill>
                  <a:latin typeface="Times New Roman" charset="0"/>
                </a:rPr>
                <a:t>Φορστερίτης</a:t>
              </a:r>
              <a:endParaRPr lang="el-GR" sz="12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7" name="73 - TextBox"/>
            <p:cNvSpPr txBox="1"/>
            <p:nvPr/>
          </p:nvSpPr>
          <p:spPr>
            <a:xfrm>
              <a:off x="1475656" y="6453336"/>
              <a:ext cx="1152128" cy="276999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200" b="1" dirty="0" err="1" smtClean="0">
                  <a:solidFill>
                    <a:srgbClr val="000000"/>
                  </a:solidFill>
                  <a:latin typeface="Times New Roman" charset="0"/>
                </a:rPr>
                <a:t>Ενστατίτης</a:t>
              </a:r>
              <a:endParaRPr lang="el-GR" sz="12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8" name="74 - TextBox"/>
            <p:cNvSpPr txBox="1"/>
            <p:nvPr/>
          </p:nvSpPr>
          <p:spPr>
            <a:xfrm>
              <a:off x="323528" y="6220072"/>
              <a:ext cx="1080120" cy="233264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  <a:latin typeface="Times New Roman" charset="0"/>
                </a:rPr>
                <a:t>Mg</a:t>
              </a:r>
              <a:r>
                <a:rPr lang="en-US" sz="1200" b="1" baseline="-25000" dirty="0" smtClean="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200" b="1" dirty="0" smtClean="0">
                  <a:solidFill>
                    <a:srgbClr val="000000"/>
                  </a:solidFill>
                  <a:latin typeface="Times New Roman" charset="0"/>
                </a:rPr>
                <a:t>SiO</a:t>
              </a:r>
              <a:r>
                <a:rPr lang="en-US" sz="1200" b="1" baseline="-25000" dirty="0" smtClean="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l-GR" sz="12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9" name="75 - TextBox"/>
            <p:cNvSpPr txBox="1"/>
            <p:nvPr/>
          </p:nvSpPr>
          <p:spPr>
            <a:xfrm>
              <a:off x="1751459" y="6237312"/>
              <a:ext cx="588293" cy="216024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  <a:latin typeface="Times New Roman" charset="0"/>
                </a:rPr>
                <a:t>MgSiO</a:t>
              </a:r>
              <a:r>
                <a:rPr lang="en-US" sz="1200" b="1" baseline="-25000" dirty="0" smtClean="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l-GR" sz="12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0" name="76 - TextBox"/>
            <p:cNvSpPr txBox="1"/>
            <p:nvPr/>
          </p:nvSpPr>
          <p:spPr>
            <a:xfrm>
              <a:off x="2627784" y="6453336"/>
              <a:ext cx="1224136" cy="332656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n-US" sz="1800" b="1" dirty="0" smtClean="0">
                  <a:solidFill>
                    <a:srgbClr val="000000"/>
                  </a:solidFill>
                  <a:latin typeface="Times New Roman" charset="0"/>
                </a:rPr>
                <a:t>SiO</a:t>
              </a:r>
              <a:r>
                <a:rPr lang="en-US" sz="1800" b="1" baseline="-25000" dirty="0" smtClean="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800" b="1" dirty="0" smtClean="0">
                  <a:solidFill>
                    <a:srgbClr val="000000"/>
                  </a:solidFill>
                  <a:latin typeface="Times New Roman" charset="0"/>
                </a:rPr>
                <a:t> wt. %</a:t>
              </a:r>
              <a:endParaRPr lang="el-GR" sz="18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1" name="77 - TextBox"/>
            <p:cNvSpPr txBox="1"/>
            <p:nvPr/>
          </p:nvSpPr>
          <p:spPr>
            <a:xfrm>
              <a:off x="4576763" y="6220072"/>
              <a:ext cx="588293" cy="272874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  <a:latin typeface="Times New Roman" charset="0"/>
                </a:rPr>
                <a:t>SiO</a:t>
              </a:r>
              <a:r>
                <a:rPr lang="en-US" sz="1200" b="1" baseline="-25000" dirty="0" smtClean="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l-GR" sz="12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2" name="79 - Ορθογώνιο"/>
            <p:cNvSpPr/>
            <p:nvPr/>
          </p:nvSpPr>
          <p:spPr bwMode="auto">
            <a:xfrm>
              <a:off x="395536" y="3645024"/>
              <a:ext cx="360040" cy="432048"/>
            </a:xfrm>
            <a:prstGeom prst="rect">
              <a:avLst/>
            </a:prstGeom>
            <a:solidFill>
              <a:srgbClr val="FEE3C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Clr>
                  <a:srgbClr val="FFFF00"/>
                </a:buClr>
              </a:pPr>
              <a:endParaRPr lang="el-GR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3" name="78 - TextBox"/>
            <p:cNvSpPr txBox="1"/>
            <p:nvPr/>
          </p:nvSpPr>
          <p:spPr>
            <a:xfrm rot="16200000">
              <a:off x="-238844" y="3946748"/>
              <a:ext cx="1224136" cy="332656"/>
            </a:xfrm>
            <a:prstGeom prst="rect">
              <a:avLst/>
            </a:prstGeom>
            <a:solidFill>
              <a:srgbClr val="FEE3C6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n-US" sz="1800" b="1" dirty="0" smtClean="0">
                  <a:solidFill>
                    <a:srgbClr val="000000"/>
                  </a:solidFill>
                  <a:latin typeface="Times New Roman" charset="0"/>
                </a:rPr>
                <a:t>T </a:t>
              </a:r>
              <a:r>
                <a:rPr lang="en-US" sz="1800" b="1" baseline="30000" dirty="0" err="1" smtClean="0">
                  <a:solidFill>
                    <a:srgbClr val="000000"/>
                  </a:solidFill>
                  <a:latin typeface="Times New Roman" charset="0"/>
                </a:rPr>
                <a:t>o</a:t>
              </a:r>
              <a:r>
                <a:rPr lang="en-US" sz="1800" b="1" dirty="0" err="1" smtClean="0">
                  <a:solidFill>
                    <a:srgbClr val="000000"/>
                  </a:solidFill>
                  <a:latin typeface="Times New Roman" charset="0"/>
                </a:rPr>
                <a:t>C</a:t>
              </a:r>
              <a:endParaRPr lang="el-GR" sz="1800" b="1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cxnSp>
          <p:nvCxnSpPr>
            <p:cNvPr id="64" name="62 - Ευθύγραμμο βέλος σύνδεσης"/>
            <p:cNvCxnSpPr/>
            <p:nvPr/>
          </p:nvCxnSpPr>
          <p:spPr bwMode="auto">
            <a:xfrm rot="5400000">
              <a:off x="1674308" y="4563755"/>
              <a:ext cx="1128255" cy="58619"/>
            </a:xfrm>
            <a:prstGeom prst="straightConnector1">
              <a:avLst/>
            </a:prstGeom>
            <a:noFill/>
            <a:ln w="2222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65" name="58 - TextBox"/>
            <p:cNvSpPr txBox="1"/>
            <p:nvPr/>
          </p:nvSpPr>
          <p:spPr>
            <a:xfrm>
              <a:off x="1643526" y="3828349"/>
              <a:ext cx="1080120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rgbClr val="FFFF00"/>
                </a:buClr>
                <a:buFont typeface="Wingdings" pitchFamily="2" charset="2"/>
                <a:buNone/>
              </a:pPr>
              <a:r>
                <a:rPr lang="el-GR" sz="1200" b="1" dirty="0" err="1" smtClean="0">
                  <a:solidFill>
                    <a:srgbClr val="000000"/>
                  </a:solidFill>
                  <a:latin typeface="Times New Roman" charset="0"/>
                </a:rPr>
                <a:t>Ενστατίτης</a:t>
              </a:r>
              <a:r>
                <a:rPr lang="el-GR" sz="1200" b="1" dirty="0" smtClean="0">
                  <a:solidFill>
                    <a:srgbClr val="000000"/>
                  </a:solidFill>
                  <a:latin typeface="Times New Roman" charset="0"/>
                </a:rPr>
                <a:t> + Υ</a:t>
              </a:r>
              <a:endParaRPr lang="el-GR" sz="12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66" name="Line 90"/>
          <p:cNvSpPr>
            <a:spLocks noChangeShapeType="1"/>
          </p:cNvSpPr>
          <p:nvPr/>
        </p:nvSpPr>
        <p:spPr bwMode="auto">
          <a:xfrm>
            <a:off x="3779912" y="1700809"/>
            <a:ext cx="0" cy="504056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3787904" y="2203790"/>
            <a:ext cx="1216144" cy="1074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8" name="Oval 36"/>
          <p:cNvSpPr>
            <a:spLocks noChangeAspect="1" noChangeArrowheads="1"/>
          </p:cNvSpPr>
          <p:nvPr/>
        </p:nvSpPr>
        <p:spPr bwMode="auto">
          <a:xfrm>
            <a:off x="3664531" y="1507169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9" name="41 - Ελεύθερη σχεδίαση"/>
          <p:cNvSpPr/>
          <p:nvPr/>
        </p:nvSpPr>
        <p:spPr bwMode="auto">
          <a:xfrm>
            <a:off x="4987059" y="2210829"/>
            <a:ext cx="183586" cy="289501"/>
          </a:xfrm>
          <a:custGeom>
            <a:avLst/>
            <a:gdLst>
              <a:gd name="connsiteX0" fmla="*/ 0 w 183586"/>
              <a:gd name="connsiteY0" fmla="*/ 0 h 289501"/>
              <a:gd name="connsiteX1" fmla="*/ 42366 w 183586"/>
              <a:gd name="connsiteY1" fmla="*/ 35305 h 289501"/>
              <a:gd name="connsiteX2" fmla="*/ 74140 w 183586"/>
              <a:gd name="connsiteY2" fmla="*/ 77671 h 289501"/>
              <a:gd name="connsiteX3" fmla="*/ 105915 w 183586"/>
              <a:gd name="connsiteY3" fmla="*/ 123567 h 289501"/>
              <a:gd name="connsiteX4" fmla="*/ 127098 w 183586"/>
              <a:gd name="connsiteY4" fmla="*/ 155342 h 289501"/>
              <a:gd name="connsiteX5" fmla="*/ 144750 w 183586"/>
              <a:gd name="connsiteY5" fmla="*/ 194177 h 289501"/>
              <a:gd name="connsiteX6" fmla="*/ 169464 w 183586"/>
              <a:gd name="connsiteY6" fmla="*/ 240074 h 289501"/>
              <a:gd name="connsiteX7" fmla="*/ 183586 w 183586"/>
              <a:gd name="connsiteY7" fmla="*/ 289501 h 2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86" h="289501">
                <a:moveTo>
                  <a:pt x="0" y="0"/>
                </a:moveTo>
                <a:cubicBezTo>
                  <a:pt x="15004" y="11180"/>
                  <a:pt x="30009" y="22360"/>
                  <a:pt x="42366" y="35305"/>
                </a:cubicBezTo>
                <a:cubicBezTo>
                  <a:pt x="54723" y="48250"/>
                  <a:pt x="63549" y="62961"/>
                  <a:pt x="74140" y="77671"/>
                </a:cubicBezTo>
                <a:cubicBezTo>
                  <a:pt x="84731" y="92381"/>
                  <a:pt x="97089" y="110622"/>
                  <a:pt x="105915" y="123567"/>
                </a:cubicBezTo>
                <a:cubicBezTo>
                  <a:pt x="114741" y="136512"/>
                  <a:pt x="120626" y="143574"/>
                  <a:pt x="127098" y="155342"/>
                </a:cubicBezTo>
                <a:cubicBezTo>
                  <a:pt x="133570" y="167110"/>
                  <a:pt x="137689" y="180055"/>
                  <a:pt x="144750" y="194177"/>
                </a:cubicBezTo>
                <a:cubicBezTo>
                  <a:pt x="151811" y="208299"/>
                  <a:pt x="162991" y="224187"/>
                  <a:pt x="169464" y="240074"/>
                </a:cubicBezTo>
                <a:cubicBezTo>
                  <a:pt x="175937" y="255961"/>
                  <a:pt x="179761" y="272731"/>
                  <a:pt x="183586" y="289501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0" name="42 - Ελεύθερη σχεδίαση"/>
          <p:cNvSpPr/>
          <p:nvPr/>
        </p:nvSpPr>
        <p:spPr bwMode="auto">
          <a:xfrm>
            <a:off x="5170645" y="2493269"/>
            <a:ext cx="148281" cy="518984"/>
          </a:xfrm>
          <a:custGeom>
            <a:avLst/>
            <a:gdLst>
              <a:gd name="connsiteX0" fmla="*/ 0 w 148281"/>
              <a:gd name="connsiteY0" fmla="*/ 0 h 518984"/>
              <a:gd name="connsiteX1" fmla="*/ 28244 w 148281"/>
              <a:gd name="connsiteY1" fmla="*/ 77671 h 518984"/>
              <a:gd name="connsiteX2" fmla="*/ 45896 w 148281"/>
              <a:gd name="connsiteY2" fmla="*/ 141220 h 518984"/>
              <a:gd name="connsiteX3" fmla="*/ 60019 w 148281"/>
              <a:gd name="connsiteY3" fmla="*/ 169464 h 518984"/>
              <a:gd name="connsiteX4" fmla="*/ 70610 w 148281"/>
              <a:gd name="connsiteY4" fmla="*/ 194178 h 518984"/>
              <a:gd name="connsiteX5" fmla="*/ 74141 w 148281"/>
              <a:gd name="connsiteY5" fmla="*/ 218891 h 518984"/>
              <a:gd name="connsiteX6" fmla="*/ 81202 w 148281"/>
              <a:gd name="connsiteY6" fmla="*/ 240074 h 518984"/>
              <a:gd name="connsiteX7" fmla="*/ 88263 w 148281"/>
              <a:gd name="connsiteY7" fmla="*/ 271849 h 518984"/>
              <a:gd name="connsiteX8" fmla="*/ 98854 w 148281"/>
              <a:gd name="connsiteY8" fmla="*/ 293032 h 518984"/>
              <a:gd name="connsiteX9" fmla="*/ 105915 w 148281"/>
              <a:gd name="connsiteY9" fmla="*/ 331867 h 518984"/>
              <a:gd name="connsiteX10" fmla="*/ 109446 w 148281"/>
              <a:gd name="connsiteY10" fmla="*/ 360111 h 518984"/>
              <a:gd name="connsiteX11" fmla="*/ 120037 w 148281"/>
              <a:gd name="connsiteY11" fmla="*/ 391886 h 518984"/>
              <a:gd name="connsiteX12" fmla="*/ 127098 w 148281"/>
              <a:gd name="connsiteY12" fmla="*/ 416599 h 518984"/>
              <a:gd name="connsiteX13" fmla="*/ 137690 w 148281"/>
              <a:gd name="connsiteY13" fmla="*/ 448374 h 518984"/>
              <a:gd name="connsiteX14" fmla="*/ 141220 w 148281"/>
              <a:gd name="connsiteY14" fmla="*/ 473087 h 518984"/>
              <a:gd name="connsiteX15" fmla="*/ 148281 w 148281"/>
              <a:gd name="connsiteY15" fmla="*/ 51898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8281" h="518984">
                <a:moveTo>
                  <a:pt x="0" y="0"/>
                </a:moveTo>
                <a:cubicBezTo>
                  <a:pt x="10297" y="27067"/>
                  <a:pt x="20595" y="54134"/>
                  <a:pt x="28244" y="77671"/>
                </a:cubicBezTo>
                <a:cubicBezTo>
                  <a:pt x="35893" y="101208"/>
                  <a:pt x="40600" y="125921"/>
                  <a:pt x="45896" y="141220"/>
                </a:cubicBezTo>
                <a:cubicBezTo>
                  <a:pt x="51192" y="156519"/>
                  <a:pt x="55900" y="160638"/>
                  <a:pt x="60019" y="169464"/>
                </a:cubicBezTo>
                <a:cubicBezTo>
                  <a:pt x="64138" y="178290"/>
                  <a:pt x="68256" y="185940"/>
                  <a:pt x="70610" y="194178"/>
                </a:cubicBezTo>
                <a:cubicBezTo>
                  <a:pt x="72964" y="202416"/>
                  <a:pt x="72376" y="211242"/>
                  <a:pt x="74141" y="218891"/>
                </a:cubicBezTo>
                <a:cubicBezTo>
                  <a:pt x="75906" y="226540"/>
                  <a:pt x="78848" y="231248"/>
                  <a:pt x="81202" y="240074"/>
                </a:cubicBezTo>
                <a:cubicBezTo>
                  <a:pt x="83556" y="248900"/>
                  <a:pt x="85321" y="263023"/>
                  <a:pt x="88263" y="271849"/>
                </a:cubicBezTo>
                <a:cubicBezTo>
                  <a:pt x="91205" y="280675"/>
                  <a:pt x="95912" y="283029"/>
                  <a:pt x="98854" y="293032"/>
                </a:cubicBezTo>
                <a:cubicBezTo>
                  <a:pt x="101796" y="303035"/>
                  <a:pt x="104150" y="320687"/>
                  <a:pt x="105915" y="331867"/>
                </a:cubicBezTo>
                <a:cubicBezTo>
                  <a:pt x="107680" y="343047"/>
                  <a:pt x="107092" y="350108"/>
                  <a:pt x="109446" y="360111"/>
                </a:cubicBezTo>
                <a:cubicBezTo>
                  <a:pt x="111800" y="370114"/>
                  <a:pt x="117095" y="382471"/>
                  <a:pt x="120037" y="391886"/>
                </a:cubicBezTo>
                <a:cubicBezTo>
                  <a:pt x="122979" y="401301"/>
                  <a:pt x="124156" y="407184"/>
                  <a:pt x="127098" y="416599"/>
                </a:cubicBezTo>
                <a:cubicBezTo>
                  <a:pt x="130040" y="426014"/>
                  <a:pt x="135336" y="438959"/>
                  <a:pt x="137690" y="448374"/>
                </a:cubicBezTo>
                <a:cubicBezTo>
                  <a:pt x="140044" y="457789"/>
                  <a:pt x="139455" y="461319"/>
                  <a:pt x="141220" y="473087"/>
                </a:cubicBezTo>
                <a:cubicBezTo>
                  <a:pt x="142985" y="484855"/>
                  <a:pt x="145633" y="501919"/>
                  <a:pt x="148281" y="518984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1" name="43 - Ελεύθερη σχεδίαση"/>
          <p:cNvSpPr/>
          <p:nvPr/>
        </p:nvSpPr>
        <p:spPr bwMode="auto">
          <a:xfrm>
            <a:off x="5318926" y="3015783"/>
            <a:ext cx="81202" cy="497801"/>
          </a:xfrm>
          <a:custGeom>
            <a:avLst/>
            <a:gdLst>
              <a:gd name="connsiteX0" fmla="*/ 0 w 81202"/>
              <a:gd name="connsiteY0" fmla="*/ 0 h 497801"/>
              <a:gd name="connsiteX1" fmla="*/ 28244 w 81202"/>
              <a:gd name="connsiteY1" fmla="*/ 155342 h 497801"/>
              <a:gd name="connsiteX2" fmla="*/ 49427 w 81202"/>
              <a:gd name="connsiteY2" fmla="*/ 264788 h 497801"/>
              <a:gd name="connsiteX3" fmla="*/ 63549 w 81202"/>
              <a:gd name="connsiteY3" fmla="*/ 388355 h 497801"/>
              <a:gd name="connsiteX4" fmla="*/ 81202 w 81202"/>
              <a:gd name="connsiteY4" fmla="*/ 497801 h 49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02" h="497801">
                <a:moveTo>
                  <a:pt x="0" y="0"/>
                </a:moveTo>
                <a:cubicBezTo>
                  <a:pt x="10003" y="55605"/>
                  <a:pt x="20006" y="111211"/>
                  <a:pt x="28244" y="155342"/>
                </a:cubicBezTo>
                <a:cubicBezTo>
                  <a:pt x="36482" y="199473"/>
                  <a:pt x="43543" y="225953"/>
                  <a:pt x="49427" y="264788"/>
                </a:cubicBezTo>
                <a:cubicBezTo>
                  <a:pt x="55311" y="303624"/>
                  <a:pt x="58253" y="349520"/>
                  <a:pt x="63549" y="388355"/>
                </a:cubicBezTo>
                <a:cubicBezTo>
                  <a:pt x="68845" y="427191"/>
                  <a:pt x="75023" y="462496"/>
                  <a:pt x="81202" y="497801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2" name="44 - Ελεύθερη σχεδίαση"/>
          <p:cNvSpPr/>
          <p:nvPr/>
        </p:nvSpPr>
        <p:spPr bwMode="auto">
          <a:xfrm>
            <a:off x="5400128" y="3517115"/>
            <a:ext cx="67079" cy="455434"/>
          </a:xfrm>
          <a:custGeom>
            <a:avLst/>
            <a:gdLst>
              <a:gd name="connsiteX0" fmla="*/ 0 w 67079"/>
              <a:gd name="connsiteY0" fmla="*/ 0 h 430721"/>
              <a:gd name="connsiteX1" fmla="*/ 14122 w 67079"/>
              <a:gd name="connsiteY1" fmla="*/ 112976 h 430721"/>
              <a:gd name="connsiteX2" fmla="*/ 35305 w 67079"/>
              <a:gd name="connsiteY2" fmla="*/ 215360 h 430721"/>
              <a:gd name="connsiteX3" fmla="*/ 56488 w 67079"/>
              <a:gd name="connsiteY3" fmla="*/ 331867 h 430721"/>
              <a:gd name="connsiteX4" fmla="*/ 67079 w 67079"/>
              <a:gd name="connsiteY4" fmla="*/ 430721 h 43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9" h="430721">
                <a:moveTo>
                  <a:pt x="0" y="0"/>
                </a:moveTo>
                <a:cubicBezTo>
                  <a:pt x="4119" y="38541"/>
                  <a:pt x="8238" y="77083"/>
                  <a:pt x="14122" y="112976"/>
                </a:cubicBezTo>
                <a:cubicBezTo>
                  <a:pt x="20006" y="148869"/>
                  <a:pt x="28244" y="178878"/>
                  <a:pt x="35305" y="215360"/>
                </a:cubicBezTo>
                <a:cubicBezTo>
                  <a:pt x="42366" y="251842"/>
                  <a:pt x="51192" y="295974"/>
                  <a:pt x="56488" y="331867"/>
                </a:cubicBezTo>
                <a:cubicBezTo>
                  <a:pt x="61784" y="367760"/>
                  <a:pt x="64431" y="399240"/>
                  <a:pt x="67079" y="430721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3" name="47 - Ελεύθερη σχεδίαση"/>
          <p:cNvSpPr/>
          <p:nvPr/>
        </p:nvSpPr>
        <p:spPr bwMode="auto">
          <a:xfrm>
            <a:off x="3578389" y="2196707"/>
            <a:ext cx="204769" cy="307153"/>
          </a:xfrm>
          <a:custGeom>
            <a:avLst/>
            <a:gdLst>
              <a:gd name="connsiteX0" fmla="*/ 204769 w 204769"/>
              <a:gd name="connsiteY0" fmla="*/ 0 h 307153"/>
              <a:gd name="connsiteX1" fmla="*/ 144750 w 204769"/>
              <a:gd name="connsiteY1" fmla="*/ 67079 h 307153"/>
              <a:gd name="connsiteX2" fmla="*/ 98854 w 204769"/>
              <a:gd name="connsiteY2" fmla="*/ 116506 h 307153"/>
              <a:gd name="connsiteX3" fmla="*/ 74140 w 204769"/>
              <a:gd name="connsiteY3" fmla="*/ 162403 h 307153"/>
              <a:gd name="connsiteX4" fmla="*/ 28244 w 204769"/>
              <a:gd name="connsiteY4" fmla="*/ 254196 h 307153"/>
              <a:gd name="connsiteX5" fmla="*/ 0 w 204769"/>
              <a:gd name="connsiteY5" fmla="*/ 307153 h 307153"/>
              <a:gd name="connsiteX0" fmla="*/ 204769 w 204769"/>
              <a:gd name="connsiteY0" fmla="*/ 0 h 307153"/>
              <a:gd name="connsiteX1" fmla="*/ 144750 w 204769"/>
              <a:gd name="connsiteY1" fmla="*/ 67079 h 307153"/>
              <a:gd name="connsiteX2" fmla="*/ 98854 w 204769"/>
              <a:gd name="connsiteY2" fmla="*/ 116506 h 307153"/>
              <a:gd name="connsiteX3" fmla="*/ 74140 w 204769"/>
              <a:gd name="connsiteY3" fmla="*/ 162403 h 307153"/>
              <a:gd name="connsiteX4" fmla="*/ 28244 w 204769"/>
              <a:gd name="connsiteY4" fmla="*/ 254196 h 307153"/>
              <a:gd name="connsiteX5" fmla="*/ 0 w 204769"/>
              <a:gd name="connsiteY5" fmla="*/ 307153 h 307153"/>
              <a:gd name="connsiteX0" fmla="*/ 204769 w 204769"/>
              <a:gd name="connsiteY0" fmla="*/ 0 h 307153"/>
              <a:gd name="connsiteX1" fmla="*/ 144750 w 204769"/>
              <a:gd name="connsiteY1" fmla="*/ 67079 h 307153"/>
              <a:gd name="connsiteX2" fmla="*/ 74140 w 204769"/>
              <a:gd name="connsiteY2" fmla="*/ 162403 h 307153"/>
              <a:gd name="connsiteX3" fmla="*/ 28244 w 204769"/>
              <a:gd name="connsiteY3" fmla="*/ 254196 h 307153"/>
              <a:gd name="connsiteX4" fmla="*/ 0 w 204769"/>
              <a:gd name="connsiteY4" fmla="*/ 307153 h 30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" h="307153">
                <a:moveTo>
                  <a:pt x="204769" y="0"/>
                </a:moveTo>
                <a:lnTo>
                  <a:pt x="144750" y="67079"/>
                </a:lnTo>
                <a:cubicBezTo>
                  <a:pt x="122979" y="94146"/>
                  <a:pt x="93558" y="131217"/>
                  <a:pt x="74140" y="162403"/>
                </a:cubicBezTo>
                <a:cubicBezTo>
                  <a:pt x="54722" y="193589"/>
                  <a:pt x="40601" y="230071"/>
                  <a:pt x="28244" y="254196"/>
                </a:cubicBezTo>
                <a:cubicBezTo>
                  <a:pt x="15887" y="278321"/>
                  <a:pt x="7943" y="292737"/>
                  <a:pt x="0" y="307153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4" name="48 - Ελεύθερη σχεδίαση"/>
          <p:cNvSpPr/>
          <p:nvPr/>
        </p:nvSpPr>
        <p:spPr bwMode="auto">
          <a:xfrm>
            <a:off x="3440699" y="2500330"/>
            <a:ext cx="134159" cy="586063"/>
          </a:xfrm>
          <a:custGeom>
            <a:avLst/>
            <a:gdLst>
              <a:gd name="connsiteX0" fmla="*/ 134159 w 134159"/>
              <a:gd name="connsiteY0" fmla="*/ 0 h 586063"/>
              <a:gd name="connsiteX1" fmla="*/ 98854 w 134159"/>
              <a:gd name="connsiteY1" fmla="*/ 98854 h 586063"/>
              <a:gd name="connsiteX2" fmla="*/ 74141 w 134159"/>
              <a:gd name="connsiteY2" fmla="*/ 172995 h 586063"/>
              <a:gd name="connsiteX3" fmla="*/ 52958 w 134159"/>
              <a:gd name="connsiteY3" fmla="*/ 236544 h 586063"/>
              <a:gd name="connsiteX4" fmla="*/ 42366 w 134159"/>
              <a:gd name="connsiteY4" fmla="*/ 321276 h 586063"/>
              <a:gd name="connsiteX5" fmla="*/ 24714 w 134159"/>
              <a:gd name="connsiteY5" fmla="*/ 388355 h 586063"/>
              <a:gd name="connsiteX6" fmla="*/ 10592 w 134159"/>
              <a:gd name="connsiteY6" fmla="*/ 501331 h 586063"/>
              <a:gd name="connsiteX7" fmla="*/ 0 w 134159"/>
              <a:gd name="connsiteY7" fmla="*/ 586063 h 586063"/>
              <a:gd name="connsiteX0" fmla="*/ 134159 w 134159"/>
              <a:gd name="connsiteY0" fmla="*/ 0 h 586063"/>
              <a:gd name="connsiteX1" fmla="*/ 98854 w 134159"/>
              <a:gd name="connsiteY1" fmla="*/ 98854 h 586063"/>
              <a:gd name="connsiteX2" fmla="*/ 74141 w 134159"/>
              <a:gd name="connsiteY2" fmla="*/ 172995 h 586063"/>
              <a:gd name="connsiteX3" fmla="*/ 52958 w 134159"/>
              <a:gd name="connsiteY3" fmla="*/ 236544 h 586063"/>
              <a:gd name="connsiteX4" fmla="*/ 24714 w 134159"/>
              <a:gd name="connsiteY4" fmla="*/ 388355 h 586063"/>
              <a:gd name="connsiteX5" fmla="*/ 10592 w 134159"/>
              <a:gd name="connsiteY5" fmla="*/ 501331 h 586063"/>
              <a:gd name="connsiteX6" fmla="*/ 0 w 134159"/>
              <a:gd name="connsiteY6" fmla="*/ 586063 h 5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59" h="586063">
                <a:moveTo>
                  <a:pt x="134159" y="0"/>
                </a:moveTo>
                <a:cubicBezTo>
                  <a:pt x="121508" y="35011"/>
                  <a:pt x="108857" y="70022"/>
                  <a:pt x="98854" y="98854"/>
                </a:cubicBezTo>
                <a:cubicBezTo>
                  <a:pt x="88851" y="127686"/>
                  <a:pt x="74141" y="172995"/>
                  <a:pt x="74141" y="172995"/>
                </a:cubicBezTo>
                <a:cubicBezTo>
                  <a:pt x="66492" y="195943"/>
                  <a:pt x="61196" y="200651"/>
                  <a:pt x="52958" y="236544"/>
                </a:cubicBezTo>
                <a:cubicBezTo>
                  <a:pt x="44720" y="272437"/>
                  <a:pt x="31775" y="344224"/>
                  <a:pt x="24714" y="388355"/>
                </a:cubicBezTo>
                <a:cubicBezTo>
                  <a:pt x="19418" y="418364"/>
                  <a:pt x="10592" y="501331"/>
                  <a:pt x="10592" y="501331"/>
                </a:cubicBezTo>
                <a:lnTo>
                  <a:pt x="0" y="586063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5" name="59 - Ελεύθερη σχεδίαση"/>
          <p:cNvSpPr/>
          <p:nvPr/>
        </p:nvSpPr>
        <p:spPr bwMode="auto">
          <a:xfrm>
            <a:off x="3401864" y="3075802"/>
            <a:ext cx="38835" cy="501331"/>
          </a:xfrm>
          <a:custGeom>
            <a:avLst/>
            <a:gdLst>
              <a:gd name="connsiteX0" fmla="*/ 38835 w 38835"/>
              <a:gd name="connsiteY0" fmla="*/ 0 h 501331"/>
              <a:gd name="connsiteX1" fmla="*/ 24713 w 38835"/>
              <a:gd name="connsiteY1" fmla="*/ 127098 h 501331"/>
              <a:gd name="connsiteX2" fmla="*/ 21183 w 38835"/>
              <a:gd name="connsiteY2" fmla="*/ 240074 h 501331"/>
              <a:gd name="connsiteX3" fmla="*/ 10591 w 38835"/>
              <a:gd name="connsiteY3" fmla="*/ 328336 h 501331"/>
              <a:gd name="connsiteX4" fmla="*/ 7061 w 38835"/>
              <a:gd name="connsiteY4" fmla="*/ 427190 h 501331"/>
              <a:gd name="connsiteX5" fmla="*/ 0 w 38835"/>
              <a:gd name="connsiteY5" fmla="*/ 501331 h 50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5" h="501331">
                <a:moveTo>
                  <a:pt x="38835" y="0"/>
                </a:moveTo>
                <a:cubicBezTo>
                  <a:pt x="33245" y="43543"/>
                  <a:pt x="27655" y="87086"/>
                  <a:pt x="24713" y="127098"/>
                </a:cubicBezTo>
                <a:cubicBezTo>
                  <a:pt x="21771" y="167110"/>
                  <a:pt x="23537" y="206534"/>
                  <a:pt x="21183" y="240074"/>
                </a:cubicBezTo>
                <a:cubicBezTo>
                  <a:pt x="18829" y="273614"/>
                  <a:pt x="12945" y="297150"/>
                  <a:pt x="10591" y="328336"/>
                </a:cubicBezTo>
                <a:cubicBezTo>
                  <a:pt x="8237" y="359522"/>
                  <a:pt x="8826" y="398358"/>
                  <a:pt x="7061" y="427190"/>
                </a:cubicBezTo>
                <a:cubicBezTo>
                  <a:pt x="5296" y="456022"/>
                  <a:pt x="2648" y="478676"/>
                  <a:pt x="0" y="501331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6" name="61 - Ελεύθερη σχεδίαση"/>
          <p:cNvSpPr/>
          <p:nvPr/>
        </p:nvSpPr>
        <p:spPr bwMode="auto">
          <a:xfrm>
            <a:off x="3363028" y="3555950"/>
            <a:ext cx="42366" cy="420130"/>
          </a:xfrm>
          <a:custGeom>
            <a:avLst/>
            <a:gdLst>
              <a:gd name="connsiteX0" fmla="*/ 42366 w 42366"/>
              <a:gd name="connsiteY0" fmla="*/ 0 h 420130"/>
              <a:gd name="connsiteX1" fmla="*/ 31775 w 42366"/>
              <a:gd name="connsiteY1" fmla="*/ 134159 h 420130"/>
              <a:gd name="connsiteX2" fmla="*/ 24713 w 42366"/>
              <a:gd name="connsiteY2" fmla="*/ 243605 h 420130"/>
              <a:gd name="connsiteX3" fmla="*/ 14122 w 42366"/>
              <a:gd name="connsiteY3" fmla="*/ 338928 h 420130"/>
              <a:gd name="connsiteX4" fmla="*/ 0 w 42366"/>
              <a:gd name="connsiteY4" fmla="*/ 420130 h 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6" h="420130">
                <a:moveTo>
                  <a:pt x="42366" y="0"/>
                </a:moveTo>
                <a:cubicBezTo>
                  <a:pt x="38541" y="46779"/>
                  <a:pt x="34717" y="93558"/>
                  <a:pt x="31775" y="134159"/>
                </a:cubicBezTo>
                <a:cubicBezTo>
                  <a:pt x="28833" y="174760"/>
                  <a:pt x="27655" y="209477"/>
                  <a:pt x="24713" y="243605"/>
                </a:cubicBezTo>
                <a:cubicBezTo>
                  <a:pt x="21771" y="277733"/>
                  <a:pt x="18241" y="309507"/>
                  <a:pt x="14122" y="338928"/>
                </a:cubicBezTo>
                <a:cubicBezTo>
                  <a:pt x="10003" y="368349"/>
                  <a:pt x="5001" y="394239"/>
                  <a:pt x="0" y="420130"/>
                </a:cubicBez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7" name="Oval 36"/>
          <p:cNvSpPr>
            <a:spLocks noChangeAspect="1" noChangeArrowheads="1"/>
          </p:cNvSpPr>
          <p:nvPr/>
        </p:nvSpPr>
        <p:spPr bwMode="auto">
          <a:xfrm>
            <a:off x="5364212" y="3861048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3600000">
              <a:rot lat="21594000" lon="0" rev="198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8" name="Oval 36"/>
          <p:cNvSpPr>
            <a:spLocks noChangeAspect="1" noChangeArrowheads="1"/>
          </p:cNvSpPr>
          <p:nvPr/>
        </p:nvSpPr>
        <p:spPr bwMode="auto">
          <a:xfrm>
            <a:off x="3242807" y="387796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3600000">
              <a:rot lat="21594000" lon="0" rev="198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buClr>
                <a:srgbClr val="FFFF00"/>
              </a:buClr>
            </a:pPr>
            <a:endParaRPr lang="el-G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1131</Words>
  <Application>Microsoft Office PowerPoint</Application>
  <PresentationFormat>On-screen Show (4:3)</PresentationFormat>
  <Paragraphs>319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Θέμα του Office</vt:lpstr>
      <vt:lpstr>Προσαρμοσμένη σχεδίαση</vt:lpstr>
      <vt:lpstr>ΠΕΤΡΟΛΟΓΙΑ ΜΑΓΜΑΤΙΚΩΝ &amp; ΜΕΤΑΜΟΡΦΩΜΕΝΩΝ ΠΕΤΡΩΜΑΤΩΝ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Διάγραμμα με Περιτηκτικό Σημείο </vt:lpstr>
      <vt:lpstr>Επίδραση πίεσης</vt:lpstr>
      <vt:lpstr>Διάγραμμα με Στερεό Διάλυμα και Ευτηκτικό Σημείο</vt:lpstr>
      <vt:lpstr>Διάγραμμα με Στερεό Διάλυμα και Ευτηκτικό Σημείο</vt:lpstr>
      <vt:lpstr> Επίδραση P H2O στο Ab-Or 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329</cp:revision>
  <dcterms:created xsi:type="dcterms:W3CDTF">2012-09-06T09:03:05Z</dcterms:created>
  <dcterms:modified xsi:type="dcterms:W3CDTF">2015-09-09T08:51:22Z</dcterms:modified>
</cp:coreProperties>
</file>