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27" r:id="rId11"/>
    <p:sldId id="328" r:id="rId12"/>
    <p:sldId id="329" r:id="rId13"/>
    <p:sldId id="339" r:id="rId14"/>
    <p:sldId id="337" r:id="rId15"/>
    <p:sldId id="338" r:id="rId16"/>
    <p:sldId id="331" r:id="rId17"/>
    <p:sldId id="332" r:id="rId18"/>
    <p:sldId id="333" r:id="rId19"/>
    <p:sldId id="334" r:id="rId20"/>
    <p:sldId id="280" r:id="rId21"/>
    <p:sldId id="290" r:id="rId22"/>
    <p:sldId id="295" r:id="rId23"/>
    <p:sldId id="299" r:id="rId24"/>
    <p:sldId id="292" r:id="rId25"/>
    <p:sldId id="291" r:id="rId26"/>
    <p:sldId id="294" r:id="rId27"/>
    <p:sldId id="293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http://scienzaduepuntozero.pbworks.com/f/1195142358/diagramma%20stato.gif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5962128" y="1422400"/>
            <a:ext cx="264232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650286"/>
            <a:ext cx="3250704" cy="3385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Κανόνας</a:t>
            </a:r>
            <a:r>
              <a:rPr kumimoji="0" lang="el-GR" sz="2200" i="1" u="none" strike="noStrike" kern="0" cap="none" spc="0" normalizeH="0" noProof="0" dirty="0" smtClean="0">
                <a:ln>
                  <a:noFill/>
                </a:ln>
                <a:uLnTx/>
                <a:uFillTx/>
              </a:rPr>
              <a:t> του μοχλού!</a:t>
            </a:r>
            <a:endParaRPr kumimoji="0" lang="el-GR" sz="2200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12160" y="3861048"/>
            <a:ext cx="29523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700" dirty="0" smtClean="0">
                <a:solidFill>
                  <a:prstClr val="black"/>
                </a:solidFill>
              </a:rPr>
              <a:t>Ποια η αναλογία Σ/Υ στους </a:t>
            </a:r>
            <a:r>
              <a:rPr lang="el-GR" sz="2700" dirty="0" err="1" smtClean="0">
                <a:solidFill>
                  <a:prstClr val="black"/>
                </a:solidFill>
              </a:rPr>
              <a:t>ω</a:t>
            </a:r>
            <a:r>
              <a:rPr lang="el-GR" sz="27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700" baseline="30000" dirty="0" smtClean="0">
                <a:solidFill>
                  <a:prstClr val="black"/>
                </a:solidFill>
              </a:rPr>
              <a:t> </a:t>
            </a:r>
            <a:r>
              <a:rPr lang="el-GR" sz="2700" dirty="0" smtClean="0">
                <a:solidFill>
                  <a:prstClr val="black"/>
                </a:solidFill>
              </a:rPr>
              <a:t>C;</a:t>
            </a:r>
          </a:p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700" dirty="0" smtClean="0">
                <a:solidFill>
                  <a:prstClr val="black"/>
                </a:solidFill>
              </a:rPr>
              <a:t>Σ/Υ = </a:t>
            </a:r>
            <a:r>
              <a:rPr lang="it-IT" sz="2700" dirty="0" smtClean="0">
                <a:solidFill>
                  <a:prstClr val="black"/>
                </a:solidFill>
              </a:rPr>
              <a:t>l</a:t>
            </a:r>
            <a:r>
              <a:rPr lang="it-IT" sz="2700" baseline="-25000" dirty="0" smtClean="0">
                <a:solidFill>
                  <a:prstClr val="black"/>
                </a:solidFill>
              </a:rPr>
              <a:t>2</a:t>
            </a:r>
            <a:r>
              <a:rPr lang="it-IT" sz="2700" dirty="0" smtClean="0">
                <a:solidFill>
                  <a:prstClr val="black"/>
                </a:solidFill>
              </a:rPr>
              <a:t>/l</a:t>
            </a:r>
            <a:r>
              <a:rPr lang="it-IT" sz="2700" baseline="-25000" dirty="0" smtClean="0">
                <a:solidFill>
                  <a:prstClr val="black"/>
                </a:solidFill>
              </a:rPr>
              <a:t>1</a:t>
            </a:r>
          </a:p>
        </p:txBody>
      </p:sp>
      <p:grpSp>
        <p:nvGrpSpPr>
          <p:cNvPr id="113" name="Group 72" descr="Εικόνα 11: Απλό Ευτηκτικό Διάγραμμα - Κρυστάλλωση Ισορροπίας - Κανόνας του μοχλού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6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7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1519" y="3270"/>
              <a:ext cx="1633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1701" y="1649"/>
              <a:ext cx="1271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7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5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36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37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9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0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1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142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4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5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8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59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0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1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162" name="Group 82"/>
          <p:cNvGrpSpPr>
            <a:grpSpLocks/>
          </p:cNvGrpSpPr>
          <p:nvPr/>
        </p:nvGrpSpPr>
        <p:grpSpPr bwMode="auto">
          <a:xfrm>
            <a:off x="1836738" y="4180731"/>
            <a:ext cx="1211262" cy="336550"/>
            <a:chOff x="1157" y="2798"/>
            <a:chExt cx="763" cy="212"/>
          </a:xfrm>
        </p:grpSpPr>
        <p:sp>
          <p:nvSpPr>
            <p:cNvPr id="163" name="Line 76"/>
            <p:cNvSpPr>
              <a:spLocks noChangeShapeType="1"/>
            </p:cNvSpPr>
            <p:nvPr/>
          </p:nvSpPr>
          <p:spPr bwMode="auto">
            <a:xfrm>
              <a:off x="1157" y="2910"/>
              <a:ext cx="76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4" name="Text Box 78"/>
            <p:cNvSpPr txBox="1">
              <a:spLocks noChangeArrowheads="1"/>
            </p:cNvSpPr>
            <p:nvPr/>
          </p:nvSpPr>
          <p:spPr bwMode="auto">
            <a:xfrm>
              <a:off x="1386" y="2798"/>
              <a:ext cx="232" cy="212"/>
            </a:xfrm>
            <a:prstGeom prst="rect">
              <a:avLst/>
            </a:prstGeom>
            <a:solidFill>
              <a:srgbClr val="0099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</a:t>
              </a:r>
              <a:endParaRPr kumimoji="0" lang="el-GR" sz="1600" b="1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5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166" name="Group 81"/>
          <p:cNvGrpSpPr>
            <a:grpSpLocks/>
          </p:cNvGrpSpPr>
          <p:nvPr/>
        </p:nvGrpSpPr>
        <p:grpSpPr bwMode="auto">
          <a:xfrm>
            <a:off x="914400" y="3791794"/>
            <a:ext cx="882650" cy="336550"/>
            <a:chOff x="576" y="2553"/>
            <a:chExt cx="556" cy="212"/>
          </a:xfrm>
        </p:grpSpPr>
        <p:sp>
          <p:nvSpPr>
            <p:cNvPr id="167" name="Line 80"/>
            <p:cNvSpPr>
              <a:spLocks noChangeShapeType="1"/>
            </p:cNvSpPr>
            <p:nvPr/>
          </p:nvSpPr>
          <p:spPr bwMode="auto">
            <a:xfrm>
              <a:off x="576" y="2688"/>
              <a:ext cx="556" cy="0"/>
            </a:xfrm>
            <a:prstGeom prst="line">
              <a:avLst/>
            </a:prstGeom>
            <a:noFill/>
            <a:ln w="12700" cap="sq">
              <a:solidFill>
                <a:srgbClr val="003399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8" name="Text Box 77"/>
            <p:cNvSpPr txBox="1">
              <a:spLocks noChangeArrowheads="1"/>
            </p:cNvSpPr>
            <p:nvPr/>
          </p:nvSpPr>
          <p:spPr bwMode="auto">
            <a:xfrm>
              <a:off x="765" y="2553"/>
              <a:ext cx="232" cy="212"/>
            </a:xfrm>
            <a:prstGeom prst="rect">
              <a:avLst/>
            </a:prstGeom>
            <a:solidFill>
              <a:srgbClr val="0099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1</a:t>
              </a:r>
              <a:endParaRPr kumimoji="0" lang="el-GR" sz="1600" b="1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9" name="Text Box 65"/>
          <p:cNvSpPr txBox="1">
            <a:spLocks noChangeArrowheads="1"/>
          </p:cNvSpPr>
          <p:nvPr/>
        </p:nvSpPr>
        <p:spPr bwMode="auto">
          <a:xfrm>
            <a:off x="6755903" y="3007985"/>
            <a:ext cx="2136577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170" name="Line 62"/>
          <p:cNvSpPr>
            <a:spLocks noChangeShapeType="1"/>
          </p:cNvSpPr>
          <p:nvPr/>
        </p:nvSpPr>
        <p:spPr bwMode="auto">
          <a:xfrm rot="16200000" flipH="1">
            <a:off x="6428490" y="294618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71" name="Text Box 64"/>
          <p:cNvSpPr txBox="1">
            <a:spLocks noChangeArrowheads="1"/>
          </p:cNvSpPr>
          <p:nvPr/>
        </p:nvSpPr>
        <p:spPr bwMode="auto">
          <a:xfrm>
            <a:off x="6755903" y="2708920"/>
            <a:ext cx="199256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174" name="Line 63"/>
          <p:cNvSpPr>
            <a:spLocks noChangeShapeType="1"/>
          </p:cNvSpPr>
          <p:nvPr/>
        </p:nvSpPr>
        <p:spPr bwMode="auto">
          <a:xfrm rot="16200000" flipH="1">
            <a:off x="6417567" y="267676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159" grpId="0" autoUpdateAnimBg="0"/>
      <p:bldP spid="160" grpId="0" animBg="1"/>
      <p:bldP spid="161" grpId="0" animBg="1"/>
      <p:bldP spid="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722294"/>
            <a:ext cx="3034680" cy="3385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Κανόνας</a:t>
            </a:r>
            <a:r>
              <a:rPr kumimoji="0" lang="el-GR" sz="2200" i="1" u="none" strike="noStrike" kern="0" cap="none" spc="0" normalizeH="0" noProof="0" dirty="0" smtClean="0">
                <a:ln>
                  <a:noFill/>
                </a:ln>
                <a:uLnTx/>
                <a:uFillTx/>
              </a:rPr>
              <a:t> του μοχλού!</a:t>
            </a:r>
            <a:endParaRPr kumimoji="0" lang="el-GR" sz="2200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401072" y="2287905"/>
            <a:ext cx="2347392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145666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401071" y="1988840"/>
            <a:ext cx="209941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134743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8144" y="3140968"/>
            <a:ext cx="316835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σύσταση του Υ και ποια του Σ στους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 err="1" smtClean="0">
                <a:solidFill>
                  <a:prstClr val="black"/>
                </a:solidFill>
              </a:rPr>
              <a:t>ω</a:t>
            </a:r>
            <a:r>
              <a:rPr lang="el-GR" sz="22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200" baseline="30000" dirty="0" smtClean="0">
                <a:solidFill>
                  <a:prstClr val="black"/>
                </a:solidFill>
              </a:rPr>
              <a:t> </a:t>
            </a:r>
            <a:r>
              <a:rPr lang="el-GR" sz="2200" dirty="0" smtClean="0">
                <a:solidFill>
                  <a:prstClr val="black"/>
                </a:solidFill>
              </a:rPr>
              <a:t>C;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Υ: Α/Β = </a:t>
            </a:r>
            <a:r>
              <a:rPr lang="el-GR" sz="2200" dirty="0" err="1" smtClean="0">
                <a:solidFill>
                  <a:prstClr val="black"/>
                </a:solidFill>
              </a:rPr>
              <a:t>l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el-GR" sz="2200" dirty="0" err="1" smtClean="0">
                <a:solidFill>
                  <a:prstClr val="black"/>
                </a:solidFill>
              </a:rPr>
              <a:t>l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B</a:t>
            </a:r>
            <a:endParaRPr lang="el-GR" sz="2200" baseline="-250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Σ: 100% Α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αναλογία Σ/Υ και ποια η σύσταση του καθενός στο Ν;</a:t>
            </a:r>
          </a:p>
        </p:txBody>
      </p:sp>
      <p:grpSp>
        <p:nvGrpSpPr>
          <p:cNvPr id="189" name="Group 69" descr="Εικόνα 12: Απλό Ευτηκτικό Διάγραμμα - Κρυστάλλωση Ισορροπίας - Κανόνας του μοχλού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90" name="Rectangle 70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1" name="Rectangle 71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2" name="Arc 72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3" name="Arc 73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4" name="Text Box 74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95" name="Text Box 75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96" name="Text Box 76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97" name="Text Box 77"/>
            <p:cNvSpPr txBox="1">
              <a:spLocks noChangeArrowheads="1"/>
            </p:cNvSpPr>
            <p:nvPr/>
          </p:nvSpPr>
          <p:spPr bwMode="auto">
            <a:xfrm>
              <a:off x="1673" y="3270"/>
              <a:ext cx="166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98" name="Text Box 78"/>
            <p:cNvSpPr txBox="1">
              <a:spLocks noChangeArrowheads="1"/>
            </p:cNvSpPr>
            <p:nvPr/>
          </p:nvSpPr>
          <p:spPr bwMode="auto">
            <a:xfrm>
              <a:off x="1519" y="1649"/>
              <a:ext cx="1453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99" name="Text Box 79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0" name="Text Box 80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201" name="Line 81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2" name="Line 82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3" name="Line 83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4" name="Line 84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5" name="Line 85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6" name="Line 86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7" name="Line 87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8" name="Line 88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9" name="Line 89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10" name="Text Box 90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211" name="Text Box 91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212" name="Text Box 92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213" name="Text Box 93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214" name="Text Box 94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15" name="Text Box 95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216" name="Text Box 96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217" name="Text Box 97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218" name="Line 98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19" name="Text Box 99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220" name="Line 100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1" name="Oval 101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4" name="Line 102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7" name="Line 103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8" name="Line 104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0" name="Line 106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1" name="Line 107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2" name="Line 108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3" name="Line 109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4" name="Freeform 110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5" name="Freeform 111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6" name="Freeform 112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7" name="Freeform 113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8" name="Freeform 114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239" name="Text Box 56"/>
          <p:cNvSpPr txBox="1">
            <a:spLocks noChangeArrowheads="1"/>
          </p:cNvSpPr>
          <p:nvPr/>
        </p:nvSpPr>
        <p:spPr bwMode="auto">
          <a:xfrm>
            <a:off x="1895475" y="4688731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Ν</a:t>
            </a:r>
          </a:p>
        </p:txBody>
      </p:sp>
      <p:sp>
        <p:nvSpPr>
          <p:cNvPr id="240" name="Oval 57"/>
          <p:cNvSpPr>
            <a:spLocks noChangeAspect="1" noChangeArrowheads="1"/>
          </p:cNvSpPr>
          <p:nvPr/>
        </p:nvSpPr>
        <p:spPr bwMode="auto">
          <a:xfrm>
            <a:off x="1724025" y="4791919"/>
            <a:ext cx="144463" cy="144462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241" name="Line 62"/>
          <p:cNvSpPr>
            <a:spLocks noChangeShapeType="1"/>
          </p:cNvSpPr>
          <p:nvPr/>
        </p:nvSpPr>
        <p:spPr bwMode="auto">
          <a:xfrm flipH="1" flipV="1">
            <a:off x="2982913" y="4150569"/>
            <a:ext cx="19050" cy="1911350"/>
          </a:xfrm>
          <a:prstGeom prst="line">
            <a:avLst/>
          </a:prstGeom>
          <a:noFill/>
          <a:ln w="44450">
            <a:solidFill>
              <a:srgbClr val="00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242" name="Group 116"/>
          <p:cNvGrpSpPr>
            <a:grpSpLocks/>
          </p:cNvGrpSpPr>
          <p:nvPr/>
        </p:nvGrpSpPr>
        <p:grpSpPr bwMode="auto">
          <a:xfrm>
            <a:off x="914400" y="5912694"/>
            <a:ext cx="2057400" cy="336550"/>
            <a:chOff x="576" y="3889"/>
            <a:chExt cx="1296" cy="212"/>
          </a:xfrm>
        </p:grpSpPr>
        <p:sp>
          <p:nvSpPr>
            <p:cNvPr id="243" name="Line 2"/>
            <p:cNvSpPr>
              <a:spLocks noChangeShapeType="1"/>
            </p:cNvSpPr>
            <p:nvPr/>
          </p:nvSpPr>
          <p:spPr bwMode="auto">
            <a:xfrm>
              <a:off x="576" y="3984"/>
              <a:ext cx="12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44" name="Text Box 64"/>
            <p:cNvSpPr txBox="1">
              <a:spLocks noChangeArrowheads="1"/>
            </p:cNvSpPr>
            <p:nvPr/>
          </p:nvSpPr>
          <p:spPr bwMode="auto">
            <a:xfrm>
              <a:off x="1187" y="3889"/>
              <a:ext cx="232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245" name="Group 117"/>
          <p:cNvGrpSpPr>
            <a:grpSpLocks/>
          </p:cNvGrpSpPr>
          <p:nvPr/>
        </p:nvGrpSpPr>
        <p:grpSpPr bwMode="auto">
          <a:xfrm>
            <a:off x="2987675" y="5961906"/>
            <a:ext cx="2457450" cy="336550"/>
            <a:chOff x="1882" y="3920"/>
            <a:chExt cx="1548" cy="212"/>
          </a:xfrm>
        </p:grpSpPr>
        <p:sp>
          <p:nvSpPr>
            <p:cNvPr id="246" name="Line 63"/>
            <p:cNvSpPr>
              <a:spLocks noChangeShapeType="1"/>
            </p:cNvSpPr>
            <p:nvPr/>
          </p:nvSpPr>
          <p:spPr bwMode="auto">
            <a:xfrm>
              <a:off x="1882" y="4032"/>
              <a:ext cx="1548" cy="0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47" name="Text Box 65"/>
            <p:cNvSpPr txBox="1">
              <a:spLocks noChangeArrowheads="1"/>
            </p:cNvSpPr>
            <p:nvPr/>
          </p:nvSpPr>
          <p:spPr bwMode="auto">
            <a:xfrm>
              <a:off x="2533" y="3920"/>
              <a:ext cx="232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</p:grpSp>
      <p:sp>
        <p:nvSpPr>
          <p:cNvPr id="248" name="Line 68"/>
          <p:cNvSpPr>
            <a:spLocks noChangeShapeType="1"/>
          </p:cNvSpPr>
          <p:nvPr/>
        </p:nvSpPr>
        <p:spPr bwMode="auto">
          <a:xfrm>
            <a:off x="914400" y="4158506"/>
            <a:ext cx="2057400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249" name="Text Box 115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pic>
        <p:nvPicPr>
          <p:cNvPr id="6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239" grpId="0" autoUpdateAnimBg="0"/>
      <p:bldP spid="240" grpId="0" animBg="1"/>
      <p:bldP spid="241" grpId="0" animBg="1"/>
      <p:bldP spid="248" grpId="0" animBg="1"/>
      <p:bldP spid="24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3581672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51246" y="1922348"/>
            <a:ext cx="264063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595841" y="1860543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851246" y="1623283"/>
            <a:ext cx="235260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584918" y="1591126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0152" y="2354104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Ποιες οι αντιδράσεις που συμβαίνουν;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Αρχικά η </a:t>
            </a:r>
            <a:r>
              <a:rPr lang="el-GR" sz="2200" b="1" dirty="0" smtClean="0">
                <a:solidFill>
                  <a:prstClr val="black"/>
                </a:solidFill>
              </a:rPr>
              <a:t>συνεχής </a:t>
            </a:r>
            <a:r>
              <a:rPr lang="el-GR" sz="2200" dirty="0" smtClean="0">
                <a:solidFill>
                  <a:prstClr val="black"/>
                </a:solidFill>
              </a:rPr>
              <a:t>αντίδραση: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117" name="Group 72" descr="Εικόνα 13: Απλό Ευτηκτικό Διάγραμμα - Κρυστάλλωση Ισορροπίας - Αντιδράσεις"/>
          <p:cNvGrpSpPr>
            <a:grpSpLocks/>
          </p:cNvGrpSpPr>
          <p:nvPr/>
        </p:nvGrpSpPr>
        <p:grpSpPr bwMode="auto">
          <a:xfrm>
            <a:off x="136376" y="2393950"/>
            <a:ext cx="6019800" cy="4006850"/>
            <a:chOff x="0" y="1508"/>
            <a:chExt cx="3792" cy="2524"/>
          </a:xfrm>
        </p:grpSpPr>
        <p:sp>
          <p:nvSpPr>
            <p:cNvPr id="118" name="Rectangle 14" descr="Εικόνα 13: Απλό Ευτηκτικό Διάγραμμα - Κρυστάλλωση Ισορροπίας - Αντιδράσεις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80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33" y="1649"/>
              <a:ext cx="153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517376" y="4191000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1034901" y="4419600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888976" y="4411663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933426" y="3744913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33" y="4293096"/>
            <a:ext cx="3048339" cy="432048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3581672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51246" y="1922348"/>
            <a:ext cx="264063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595841" y="1860543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851246" y="1623283"/>
            <a:ext cx="235260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584918" y="1591126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0152" y="2132856"/>
            <a:ext cx="30963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</a:pPr>
            <a:endParaRPr lang="el-GR" sz="22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Ακολουθεί η </a:t>
            </a:r>
            <a:r>
              <a:rPr lang="el-GR" sz="2200" b="1" dirty="0" smtClean="0">
                <a:solidFill>
                  <a:prstClr val="black"/>
                </a:solidFill>
              </a:rPr>
              <a:t>ασυνεχής</a:t>
            </a:r>
            <a:r>
              <a:rPr lang="el-GR" sz="2200" dirty="0" smtClean="0">
                <a:solidFill>
                  <a:prstClr val="black"/>
                </a:solidFill>
              </a:rPr>
              <a:t> αντίδραση: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(</a:t>
            </a:r>
            <a:r>
              <a:rPr lang="el-GR" sz="2200" dirty="0" smtClean="0">
                <a:solidFill>
                  <a:prstClr val="black"/>
                </a:solidFill>
              </a:rPr>
              <a:t>ολοκληρώνεται σε μια μοναδική Τ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72" descr="Εικόνα 14: Απλό Ευτηκτικό Διάγραμμα - Κρυστάλλωση Ισορροπίας - Αντιδράσεις"/>
          <p:cNvGrpSpPr>
            <a:grpSpLocks/>
          </p:cNvGrpSpPr>
          <p:nvPr/>
        </p:nvGrpSpPr>
        <p:grpSpPr bwMode="auto">
          <a:xfrm>
            <a:off x="136376" y="2393950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80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33" y="1649"/>
              <a:ext cx="153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517376" y="4191000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1034901" y="4419600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888976" y="4411663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933426" y="3744913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6172" y="3645024"/>
            <a:ext cx="2326376" cy="486916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sng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  <a:endParaRPr kumimoji="0" lang="el-GR" sz="2200" b="1" i="1" u="sng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611886" y="2287905"/>
            <a:ext cx="214739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356481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611886" y="1988840"/>
            <a:ext cx="192055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345558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6136" y="2636912"/>
            <a:ext cx="334786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Οι κρύσταλλοι απομακρύνονται άρα δεν αντιδρούν για να αλλάξουν σύσταση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Δεν επηρεάζεται ούτε η σύσταση των κρυστάλλων, ούτε εκείνη του τελευταίου υγρού</a:t>
            </a:r>
          </a:p>
        </p:txBody>
      </p:sp>
      <p:grpSp>
        <p:nvGrpSpPr>
          <p:cNvPr id="3" name="Group 72" descr="Εικόνα 15: Απλό Ευτηκτικό Διάγραμμα - Κλασματική Κρυστάλλωση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615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519" y="1649"/>
              <a:ext cx="1453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sng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  <a:endParaRPr kumimoji="0" lang="el-GR" sz="2200" b="1" i="1" u="sng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611886" y="2287905"/>
            <a:ext cx="214739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356481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611886" y="1988840"/>
            <a:ext cx="192055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345558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8144" y="2897068"/>
            <a:ext cx="3275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Το μόνο που θα αλλάξει είναι η σύσταση του τελικού πετρώματος</a:t>
            </a:r>
          </a:p>
        </p:txBody>
      </p:sp>
      <p:grpSp>
        <p:nvGrpSpPr>
          <p:cNvPr id="3" name="Group 72" descr="Εικόνα 16: Απλό Ευτηκτικό Διάγραμμα - Κλασματική Κρυστάλλωση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615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74" y="1649"/>
              <a:ext cx="1498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56" name="Rectangle 55"/>
          <p:cNvSpPr/>
          <p:nvPr/>
        </p:nvSpPr>
        <p:spPr>
          <a:xfrm>
            <a:off x="5940152" y="1772816"/>
            <a:ext cx="302433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Σημεία τήξης των Α και Β;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Πόσες και ποιες φάσεις στα σημεία Κ, Ν και Ε;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b="1" dirty="0" smtClean="0">
                <a:solidFill>
                  <a:prstClr val="black"/>
                </a:solidFill>
              </a:rPr>
              <a:t>P + F = C + 1</a:t>
            </a:r>
            <a:r>
              <a:rPr lang="el-GR" sz="2200" dirty="0" smtClean="0">
                <a:solidFill>
                  <a:prstClr val="black"/>
                </a:solidFill>
              </a:rPr>
              <a:t/>
            </a:r>
            <a:br>
              <a:rPr lang="el-GR" sz="2200" dirty="0" smtClean="0">
                <a:solidFill>
                  <a:prstClr val="black"/>
                </a:solidFill>
              </a:rPr>
            </a:br>
            <a:r>
              <a:rPr lang="el-GR" sz="2200" dirty="0" smtClean="0">
                <a:solidFill>
                  <a:prstClr val="black"/>
                </a:solidFill>
              </a:rPr>
              <a:t>(πίεση σταθερή) 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Συστατικά;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Φάσεις;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Βαθμοί ελευθερίας, στα Κ, Ν και Ε;</a:t>
            </a:r>
          </a:p>
        </p:txBody>
      </p:sp>
      <p:grpSp>
        <p:nvGrpSpPr>
          <p:cNvPr id="95" name="Group 67" descr="Εικόνα 17: Διάγραμμα με πλήρες Στερεό Διάλυμα"/>
          <p:cNvGrpSpPr>
            <a:grpSpLocks/>
          </p:cNvGrpSpPr>
          <p:nvPr/>
        </p:nvGrpSpPr>
        <p:grpSpPr bwMode="auto">
          <a:xfrm>
            <a:off x="7938" y="1676400"/>
            <a:ext cx="5918200" cy="4495800"/>
            <a:chOff x="5" y="1056"/>
            <a:chExt cx="3728" cy="2832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3395" y="2950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grpSp>
          <p:nvGrpSpPr>
            <p:cNvPr id="97" name="Group 66"/>
            <p:cNvGrpSpPr>
              <a:grpSpLocks/>
            </p:cNvGrpSpPr>
            <p:nvPr/>
          </p:nvGrpSpPr>
          <p:grpSpPr bwMode="auto">
            <a:xfrm>
              <a:off x="5" y="1056"/>
              <a:ext cx="3709" cy="2832"/>
              <a:chOff x="5" y="1056"/>
              <a:chExt cx="3709" cy="2832"/>
            </a:xfrm>
          </p:grpSpPr>
          <p:sp>
            <p:nvSpPr>
              <p:cNvPr id="98" name="Text Box 9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5" y="1056"/>
                <a:ext cx="3351" cy="2822"/>
                <a:chOff x="5" y="1056"/>
                <a:chExt cx="3351" cy="2822"/>
              </a:xfrm>
            </p:grpSpPr>
            <p:sp>
              <p:nvSpPr>
                <p:cNvPr id="100" name="Rectangle 15"/>
                <p:cNvSpPr>
                  <a:spLocks noChangeArrowheads="1"/>
                </p:cNvSpPr>
                <p:nvPr/>
              </p:nvSpPr>
              <p:spPr bwMode="auto">
                <a:xfrm>
                  <a:off x="485" y="1152"/>
                  <a:ext cx="2871" cy="2415"/>
                </a:xfrm>
                <a:prstGeom prst="rect">
                  <a:avLst/>
                </a:prstGeom>
                <a:solidFill>
                  <a:srgbClr val="009900"/>
                </a:solidFill>
                <a:ln w="381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6" y="3589"/>
                  <a:ext cx="450" cy="28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Α</a:t>
                  </a:r>
                </a:p>
              </p:txBody>
            </p:sp>
            <p:sp>
              <p:nvSpPr>
                <p:cNvPr id="10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8" y="2418"/>
                  <a:ext cx="788" cy="28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3" name="Line 16"/>
                <p:cNvSpPr>
                  <a:spLocks noChangeShapeType="1"/>
                </p:cNvSpPr>
                <p:nvPr/>
              </p:nvSpPr>
              <p:spPr bwMode="auto">
                <a:xfrm>
                  <a:off x="775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4" name="Line 17"/>
                <p:cNvSpPr>
                  <a:spLocks noChangeShapeType="1"/>
                </p:cNvSpPr>
                <p:nvPr/>
              </p:nvSpPr>
              <p:spPr bwMode="auto">
                <a:xfrm>
                  <a:off x="1062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5" name="Line 18"/>
                <p:cNvSpPr>
                  <a:spLocks noChangeShapeType="1"/>
                </p:cNvSpPr>
                <p:nvPr/>
              </p:nvSpPr>
              <p:spPr bwMode="auto">
                <a:xfrm>
                  <a:off x="1348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6" name="Line 19"/>
                <p:cNvSpPr>
                  <a:spLocks noChangeShapeType="1"/>
                </p:cNvSpPr>
                <p:nvPr/>
              </p:nvSpPr>
              <p:spPr bwMode="auto">
                <a:xfrm>
                  <a:off x="1636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7" name="Line 20"/>
                <p:cNvSpPr>
                  <a:spLocks noChangeShapeType="1"/>
                </p:cNvSpPr>
                <p:nvPr/>
              </p:nvSpPr>
              <p:spPr bwMode="auto">
                <a:xfrm>
                  <a:off x="1922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8" name="Line 21"/>
                <p:cNvSpPr>
                  <a:spLocks noChangeShapeType="1"/>
                </p:cNvSpPr>
                <p:nvPr/>
              </p:nvSpPr>
              <p:spPr bwMode="auto">
                <a:xfrm>
                  <a:off x="2209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9" name="Line 22"/>
                <p:cNvSpPr>
                  <a:spLocks noChangeShapeType="1"/>
                </p:cNvSpPr>
                <p:nvPr/>
              </p:nvSpPr>
              <p:spPr bwMode="auto">
                <a:xfrm>
                  <a:off x="2495" y="3470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0" name="Line 23"/>
                <p:cNvSpPr>
                  <a:spLocks noChangeShapeType="1"/>
                </p:cNvSpPr>
                <p:nvPr/>
              </p:nvSpPr>
              <p:spPr bwMode="auto">
                <a:xfrm>
                  <a:off x="2783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1" name="Line 24"/>
                <p:cNvSpPr>
                  <a:spLocks noChangeShapeType="1"/>
                </p:cNvSpPr>
                <p:nvPr/>
              </p:nvSpPr>
              <p:spPr bwMode="auto">
                <a:xfrm>
                  <a:off x="3069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18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20</a:t>
                  </a:r>
                </a:p>
              </p:txBody>
            </p:sp>
            <p:sp>
              <p:nvSpPr>
                <p:cNvPr id="1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89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40</a:t>
                  </a:r>
                </a:p>
              </p:txBody>
            </p:sp>
            <p:sp>
              <p:nvSpPr>
                <p:cNvPr id="11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60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60</a:t>
                  </a:r>
                </a:p>
              </p:txBody>
            </p:sp>
            <p:sp>
              <p:nvSpPr>
                <p:cNvPr id="1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31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80</a:t>
                  </a:r>
                </a:p>
              </p:txBody>
            </p:sp>
            <p:sp>
              <p:nvSpPr>
                <p:cNvPr id="1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" y="1056"/>
                  <a:ext cx="6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Τ</a:t>
                  </a:r>
                  <a:r>
                    <a:rPr kumimoji="0" lang="en-GB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 </a:t>
                  </a:r>
                  <a:r>
                    <a:rPr kumimoji="0" lang="en-GB" sz="2400" b="1" i="0" u="none" strike="noStrike" kern="0" cap="none" spc="0" normalizeH="0" baseline="3000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o</a:t>
                  </a:r>
                  <a:r>
                    <a:rPr kumimoji="0" lang="en-GB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C</a:t>
                  </a:r>
                  <a:endPara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11" y="1319"/>
                  <a:ext cx="337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Χ</a:t>
                  </a:r>
                </a:p>
              </p:txBody>
            </p:sp>
            <p:sp>
              <p:nvSpPr>
                <p:cNvPr id="167" name="Arc 38"/>
                <p:cNvSpPr>
                  <a:spLocks/>
                </p:cNvSpPr>
                <p:nvPr/>
              </p:nvSpPr>
              <p:spPr bwMode="auto">
                <a:xfrm flipH="1" flipV="1">
                  <a:off x="482" y="1397"/>
                  <a:ext cx="2872" cy="16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68" name="Arc 35"/>
                <p:cNvSpPr>
                  <a:spLocks/>
                </p:cNvSpPr>
                <p:nvPr/>
              </p:nvSpPr>
              <p:spPr bwMode="auto">
                <a:xfrm>
                  <a:off x="498" y="1392"/>
                  <a:ext cx="2856" cy="17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3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69" name="Text Box 57"/>
          <p:cNvSpPr txBox="1">
            <a:spLocks noChangeArrowheads="1"/>
          </p:cNvSpPr>
          <p:nvPr/>
        </p:nvSpPr>
        <p:spPr bwMode="auto">
          <a:xfrm>
            <a:off x="1247775" y="2708920"/>
            <a:ext cx="29718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ΑΒ Στερεό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Διάλυμα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+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</a:t>
            </a:r>
          </a:p>
        </p:txBody>
      </p:sp>
      <p:sp>
        <p:nvSpPr>
          <p:cNvPr id="170" name="Text Box 55"/>
          <p:cNvSpPr txBox="1">
            <a:spLocks noChangeArrowheads="1"/>
          </p:cNvSpPr>
          <p:nvPr/>
        </p:nvSpPr>
        <p:spPr bwMode="auto">
          <a:xfrm>
            <a:off x="3457575" y="2057400"/>
            <a:ext cx="2050529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 (Υ)</a:t>
            </a:r>
          </a:p>
        </p:txBody>
      </p:sp>
      <p:sp>
        <p:nvSpPr>
          <p:cNvPr id="171" name="Text Box 56"/>
          <p:cNvSpPr txBox="1">
            <a:spLocks noChangeArrowheads="1"/>
          </p:cNvSpPr>
          <p:nvPr/>
        </p:nvSpPr>
        <p:spPr bwMode="auto">
          <a:xfrm>
            <a:off x="1247774" y="4800600"/>
            <a:ext cx="3900289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ΑΒ Στερεό Διάλυμα</a:t>
            </a:r>
          </a:p>
        </p:txBody>
      </p:sp>
      <p:sp>
        <p:nvSpPr>
          <p:cNvPr id="173" name="Text Box 58"/>
          <p:cNvSpPr txBox="1">
            <a:spLocks noChangeArrowheads="1"/>
          </p:cNvSpPr>
          <p:nvPr/>
        </p:nvSpPr>
        <p:spPr bwMode="auto">
          <a:xfrm>
            <a:off x="3563888" y="3486150"/>
            <a:ext cx="131767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liquidus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4" name="Text Box 59"/>
          <p:cNvSpPr txBox="1">
            <a:spLocks noChangeArrowheads="1"/>
          </p:cNvSpPr>
          <p:nvPr/>
        </p:nvSpPr>
        <p:spPr bwMode="auto">
          <a:xfrm>
            <a:off x="3233738" y="4187825"/>
            <a:ext cx="141027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solidus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5" name="Text Box 60"/>
          <p:cNvSpPr txBox="1">
            <a:spLocks noChangeArrowheads="1"/>
          </p:cNvSpPr>
          <p:nvPr/>
        </p:nvSpPr>
        <p:spPr bwMode="auto">
          <a:xfrm>
            <a:off x="4267200" y="2667000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Κ</a:t>
            </a:r>
          </a:p>
        </p:txBody>
      </p:sp>
      <p:sp>
        <p:nvSpPr>
          <p:cNvPr id="176" name="Text Box 61"/>
          <p:cNvSpPr txBox="1">
            <a:spLocks noChangeArrowheads="1"/>
          </p:cNvSpPr>
          <p:nvPr/>
        </p:nvSpPr>
        <p:spPr bwMode="auto">
          <a:xfrm>
            <a:off x="3352800" y="3748088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Ν</a:t>
            </a:r>
          </a:p>
        </p:txBody>
      </p:sp>
      <p:sp>
        <p:nvSpPr>
          <p:cNvPr id="177" name="Text Box 62"/>
          <p:cNvSpPr txBox="1">
            <a:spLocks noChangeArrowheads="1"/>
          </p:cNvSpPr>
          <p:nvPr/>
        </p:nvSpPr>
        <p:spPr bwMode="auto">
          <a:xfrm>
            <a:off x="1143000" y="4281488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Ε</a:t>
            </a:r>
          </a:p>
        </p:txBody>
      </p:sp>
      <p:sp>
        <p:nvSpPr>
          <p:cNvPr id="178" name="Oval 63"/>
          <p:cNvSpPr>
            <a:spLocks noChangeAspect="1" noChangeArrowheads="1"/>
          </p:cNvSpPr>
          <p:nvPr/>
        </p:nvSpPr>
        <p:spPr bwMode="auto">
          <a:xfrm>
            <a:off x="4573588" y="2774950"/>
            <a:ext cx="144462" cy="144463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9" name="Oval 64"/>
          <p:cNvSpPr>
            <a:spLocks noChangeAspect="1" noChangeArrowheads="1"/>
          </p:cNvSpPr>
          <p:nvPr/>
        </p:nvSpPr>
        <p:spPr bwMode="auto">
          <a:xfrm>
            <a:off x="3659188" y="3856038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80" name="Oval 65"/>
          <p:cNvSpPr>
            <a:spLocks noChangeAspect="1" noChangeArrowheads="1"/>
          </p:cNvSpPr>
          <p:nvPr/>
        </p:nvSpPr>
        <p:spPr bwMode="auto">
          <a:xfrm>
            <a:off x="1449388" y="4389438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1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utoUpdateAnimBg="0"/>
      <p:bldP spid="170" grpId="0" autoUpdateAnimBg="0"/>
      <p:bldP spid="171" grpId="0" autoUpdateAnimBg="0"/>
      <p:bldP spid="173" grpId="0" autoUpdateAnimBg="0"/>
      <p:bldP spid="174" grpId="0" autoUpdateAnimBg="0"/>
      <p:bldP spid="175" grpId="0" autoUpdateAnimBg="0"/>
      <p:bldP spid="176" grpId="0" autoUpdateAnimBg="0"/>
      <p:bldP spid="177" grpId="0" autoUpdateAnimBg="0"/>
      <p:bldP spid="178" grpId="0" animBg="1"/>
      <p:bldP spid="179" grpId="0" animBg="1"/>
      <p:bldP spid="1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6109320" y="2204864"/>
            <a:ext cx="2783160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Αρχική σύσταση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υγρού: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60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Β -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40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Α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7043936" y="4346520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758881" y="4348331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7043936" y="3510875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777607" y="3556242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93" name="Group 76" descr="Εικόνα 18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9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99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127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328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202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300192" y="1422400"/>
            <a:ext cx="2592288" cy="8544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6395862" y="2647945"/>
            <a:ext cx="2748137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56" name="Line 62"/>
          <p:cNvSpPr>
            <a:spLocks noChangeShapeType="1"/>
          </p:cNvSpPr>
          <p:nvPr/>
        </p:nvSpPr>
        <p:spPr bwMode="auto">
          <a:xfrm rot="16200000" flipH="1">
            <a:off x="6140457" y="258614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6395862" y="2348880"/>
            <a:ext cx="2568625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 rot="16200000" flipH="1">
            <a:off x="6129534" y="231672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12160" y="2996952"/>
            <a:ext cx="313184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σύσταση του Υ και ποια του Σ στους </a:t>
            </a:r>
            <a:r>
              <a:rPr lang="el-GR" sz="2200" dirty="0" err="1" smtClean="0">
                <a:solidFill>
                  <a:prstClr val="black"/>
                </a:solidFill>
              </a:rPr>
              <a:t>ω</a:t>
            </a:r>
            <a:r>
              <a:rPr lang="el-GR" sz="22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200" dirty="0" smtClean="0">
                <a:solidFill>
                  <a:prstClr val="black"/>
                </a:solidFill>
              </a:rPr>
              <a:t> C;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Υ: Α/Β = 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baseline="-25000" dirty="0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it-IT" sz="2200" baseline="-25000" dirty="0" smtClean="0">
                <a:solidFill>
                  <a:prstClr val="black"/>
                </a:solidFill>
              </a:rPr>
              <a:t>B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Σ: Α/Β = 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dirty="0" err="1" smtClean="0">
                <a:solidFill>
                  <a:prstClr val="black"/>
                </a:solidFill>
              </a:rPr>
              <a:t>΄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dirty="0" smtClean="0">
                <a:solidFill>
                  <a:prstClr val="black"/>
                </a:solidFill>
              </a:rPr>
              <a:t>΄</a:t>
            </a:r>
            <a:r>
              <a:rPr lang="it-IT" sz="2200" baseline="-25000" dirty="0" smtClean="0">
                <a:solidFill>
                  <a:prstClr val="black"/>
                </a:solidFill>
              </a:rPr>
              <a:t>B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αναλογία Σ/Υ και ποια η σύσταση του καθενός στο Ν;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22" name="Group 157" descr="Εικόνα 19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76200" y="1628800"/>
            <a:ext cx="5918200" cy="4495800"/>
            <a:chOff x="48" y="1296"/>
            <a:chExt cx="3728" cy="2832"/>
          </a:xfrm>
        </p:grpSpPr>
        <p:sp>
          <p:nvSpPr>
            <p:cNvPr id="323" name="Rectangle 158"/>
            <p:cNvSpPr>
              <a:spLocks noChangeArrowheads="1"/>
            </p:cNvSpPr>
            <p:nvPr/>
          </p:nvSpPr>
          <p:spPr bwMode="auto">
            <a:xfrm>
              <a:off x="528" y="1392"/>
              <a:ext cx="2871" cy="2415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4" name="Line 159"/>
            <p:cNvSpPr>
              <a:spLocks noChangeShapeType="1"/>
            </p:cNvSpPr>
            <p:nvPr/>
          </p:nvSpPr>
          <p:spPr bwMode="auto">
            <a:xfrm flipV="1">
              <a:off x="2256" y="1680"/>
              <a:ext cx="1139" cy="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5" name="Text Box 160"/>
            <p:cNvSpPr txBox="1">
              <a:spLocks noChangeArrowheads="1"/>
            </p:cNvSpPr>
            <p:nvPr/>
          </p:nvSpPr>
          <p:spPr bwMode="auto">
            <a:xfrm>
              <a:off x="349" y="3829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326" name="Text Box 161"/>
            <p:cNvSpPr txBox="1">
              <a:spLocks noChangeArrowheads="1"/>
            </p:cNvSpPr>
            <p:nvPr/>
          </p:nvSpPr>
          <p:spPr bwMode="auto">
            <a:xfrm>
              <a:off x="3307" y="3840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327" name="Text Box 162"/>
            <p:cNvSpPr txBox="1">
              <a:spLocks noChangeArrowheads="1"/>
            </p:cNvSpPr>
            <p:nvPr/>
          </p:nvSpPr>
          <p:spPr bwMode="auto">
            <a:xfrm>
              <a:off x="1046" y="1391"/>
              <a:ext cx="1014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328" name="Text Box 163"/>
            <p:cNvSpPr txBox="1">
              <a:spLocks noChangeArrowheads="1"/>
            </p:cNvSpPr>
            <p:nvPr/>
          </p:nvSpPr>
          <p:spPr bwMode="auto">
            <a:xfrm>
              <a:off x="711" y="2658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9" name="Text Box 164"/>
            <p:cNvSpPr txBox="1">
              <a:spLocks noChangeArrowheads="1"/>
            </p:cNvSpPr>
            <p:nvPr/>
          </p:nvSpPr>
          <p:spPr bwMode="auto">
            <a:xfrm>
              <a:off x="533" y="3283"/>
              <a:ext cx="187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  <p:sp>
          <p:nvSpPr>
            <p:cNvPr id="330" name="Line 165"/>
            <p:cNvSpPr>
              <a:spLocks noChangeShapeType="1"/>
            </p:cNvSpPr>
            <p:nvPr/>
          </p:nvSpPr>
          <p:spPr bwMode="auto">
            <a:xfrm>
              <a:off x="818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1" name="Line 166"/>
            <p:cNvSpPr>
              <a:spLocks noChangeShapeType="1"/>
            </p:cNvSpPr>
            <p:nvPr/>
          </p:nvSpPr>
          <p:spPr bwMode="auto">
            <a:xfrm>
              <a:off x="1105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2" name="Line 167"/>
            <p:cNvSpPr>
              <a:spLocks noChangeShapeType="1"/>
            </p:cNvSpPr>
            <p:nvPr/>
          </p:nvSpPr>
          <p:spPr bwMode="auto">
            <a:xfrm>
              <a:off x="1391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3" name="Line 168"/>
            <p:cNvSpPr>
              <a:spLocks noChangeShapeType="1"/>
            </p:cNvSpPr>
            <p:nvPr/>
          </p:nvSpPr>
          <p:spPr bwMode="auto">
            <a:xfrm>
              <a:off x="1679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4" name="Line 169"/>
            <p:cNvSpPr>
              <a:spLocks noChangeShapeType="1"/>
            </p:cNvSpPr>
            <p:nvPr/>
          </p:nvSpPr>
          <p:spPr bwMode="auto">
            <a:xfrm>
              <a:off x="1965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5" name="Line 170"/>
            <p:cNvSpPr>
              <a:spLocks noChangeShapeType="1"/>
            </p:cNvSpPr>
            <p:nvPr/>
          </p:nvSpPr>
          <p:spPr bwMode="auto">
            <a:xfrm>
              <a:off x="2252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6" name="Line 171"/>
            <p:cNvSpPr>
              <a:spLocks noChangeShapeType="1"/>
            </p:cNvSpPr>
            <p:nvPr/>
          </p:nvSpPr>
          <p:spPr bwMode="auto">
            <a:xfrm>
              <a:off x="2538" y="3710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7" name="Line 172"/>
            <p:cNvSpPr>
              <a:spLocks noChangeShapeType="1"/>
            </p:cNvSpPr>
            <p:nvPr/>
          </p:nvSpPr>
          <p:spPr bwMode="auto">
            <a:xfrm>
              <a:off x="2826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8" name="Line 173"/>
            <p:cNvSpPr>
              <a:spLocks noChangeShapeType="1"/>
            </p:cNvSpPr>
            <p:nvPr/>
          </p:nvSpPr>
          <p:spPr bwMode="auto">
            <a:xfrm>
              <a:off x="3112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9" name="Text Box 174"/>
            <p:cNvSpPr txBox="1">
              <a:spLocks noChangeArrowheads="1"/>
            </p:cNvSpPr>
            <p:nvPr/>
          </p:nvSpPr>
          <p:spPr bwMode="auto">
            <a:xfrm>
              <a:off x="961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340" name="Text Box 175"/>
            <p:cNvSpPr txBox="1">
              <a:spLocks noChangeArrowheads="1"/>
            </p:cNvSpPr>
            <p:nvPr/>
          </p:nvSpPr>
          <p:spPr bwMode="auto">
            <a:xfrm>
              <a:off x="1532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341" name="Text Box 176"/>
            <p:cNvSpPr txBox="1">
              <a:spLocks noChangeArrowheads="1"/>
            </p:cNvSpPr>
            <p:nvPr/>
          </p:nvSpPr>
          <p:spPr bwMode="auto">
            <a:xfrm>
              <a:off x="2103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342" name="Text Box 177"/>
            <p:cNvSpPr txBox="1">
              <a:spLocks noChangeArrowheads="1"/>
            </p:cNvSpPr>
            <p:nvPr/>
          </p:nvSpPr>
          <p:spPr bwMode="auto">
            <a:xfrm>
              <a:off x="2674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343" name="Text Box 178"/>
            <p:cNvSpPr txBox="1">
              <a:spLocks noChangeArrowheads="1"/>
            </p:cNvSpPr>
            <p:nvPr/>
          </p:nvSpPr>
          <p:spPr bwMode="auto">
            <a:xfrm>
              <a:off x="48" y="1296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4" name="Text Box 179"/>
            <p:cNvSpPr txBox="1">
              <a:spLocks noChangeArrowheads="1"/>
            </p:cNvSpPr>
            <p:nvPr/>
          </p:nvSpPr>
          <p:spPr bwMode="auto">
            <a:xfrm>
              <a:off x="154" y="155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345" name="Text Box 180"/>
            <p:cNvSpPr txBox="1">
              <a:spLocks noChangeArrowheads="1"/>
            </p:cNvSpPr>
            <p:nvPr/>
          </p:nvSpPr>
          <p:spPr bwMode="auto">
            <a:xfrm>
              <a:off x="3438" y="3190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346" name="Arc 181"/>
            <p:cNvSpPr>
              <a:spLocks/>
            </p:cNvSpPr>
            <p:nvPr/>
          </p:nvSpPr>
          <p:spPr bwMode="auto">
            <a:xfrm>
              <a:off x="541" y="1632"/>
              <a:ext cx="2856" cy="17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7" name="Arc 182"/>
            <p:cNvSpPr>
              <a:spLocks/>
            </p:cNvSpPr>
            <p:nvPr/>
          </p:nvSpPr>
          <p:spPr bwMode="auto">
            <a:xfrm flipH="1" flipV="1">
              <a:off x="525" y="1637"/>
              <a:ext cx="2872" cy="16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8" name="Text Box 183"/>
            <p:cNvSpPr txBox="1">
              <a:spLocks noChangeArrowheads="1"/>
            </p:cNvSpPr>
            <p:nvPr/>
          </p:nvSpPr>
          <p:spPr bwMode="auto">
            <a:xfrm>
              <a:off x="3321" y="1573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349" name="Freeform 184"/>
            <p:cNvSpPr>
              <a:spLocks/>
            </p:cNvSpPr>
            <p:nvPr/>
          </p:nvSpPr>
          <p:spPr bwMode="auto">
            <a:xfrm>
              <a:off x="584" y="1963"/>
              <a:ext cx="16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78" y="1"/>
                </a:cxn>
              </a:cxnLst>
              <a:rect l="0" t="0" r="r" b="b"/>
              <a:pathLst>
                <a:path w="1678" h="1">
                  <a:moveTo>
                    <a:pt x="0" y="0"/>
                  </a:moveTo>
                  <a:lnTo>
                    <a:pt x="1678" y="1"/>
                  </a:ln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0" name="Text Box 185"/>
            <p:cNvSpPr txBox="1">
              <a:spLocks noChangeArrowheads="1"/>
            </p:cNvSpPr>
            <p:nvPr/>
          </p:nvSpPr>
          <p:spPr bwMode="auto">
            <a:xfrm>
              <a:off x="3408" y="2448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ω</a:t>
              </a:r>
            </a:p>
          </p:txBody>
        </p:sp>
        <p:sp>
          <p:nvSpPr>
            <p:cNvPr id="351" name="Line 186"/>
            <p:cNvSpPr>
              <a:spLocks noChangeShapeType="1"/>
            </p:cNvSpPr>
            <p:nvPr/>
          </p:nvSpPr>
          <p:spPr bwMode="auto">
            <a:xfrm>
              <a:off x="2227" y="1720"/>
              <a:ext cx="0" cy="247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2" name="Oval 187"/>
            <p:cNvSpPr>
              <a:spLocks noChangeAspect="1" noChangeArrowheads="1"/>
            </p:cNvSpPr>
            <p:nvPr/>
          </p:nvSpPr>
          <p:spPr bwMode="auto">
            <a:xfrm>
              <a:off x="2156" y="1632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3" name="Freeform 188"/>
            <p:cNvSpPr>
              <a:spLocks/>
            </p:cNvSpPr>
            <p:nvPr/>
          </p:nvSpPr>
          <p:spPr bwMode="auto">
            <a:xfrm>
              <a:off x="2622" y="2172"/>
              <a:ext cx="273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84"/>
                </a:cxn>
                <a:cxn ang="0">
                  <a:pos x="273" y="195"/>
                </a:cxn>
              </a:cxnLst>
              <a:rect l="0" t="0" r="r" b="b"/>
              <a:pathLst>
                <a:path w="273" h="195">
                  <a:moveTo>
                    <a:pt x="0" y="0"/>
                  </a:moveTo>
                  <a:cubicBezTo>
                    <a:pt x="22" y="14"/>
                    <a:pt x="86" y="52"/>
                    <a:pt x="132" y="84"/>
                  </a:cubicBezTo>
                  <a:cubicBezTo>
                    <a:pt x="178" y="116"/>
                    <a:pt x="244" y="172"/>
                    <a:pt x="273" y="19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4" name="Freeform 189"/>
            <p:cNvSpPr>
              <a:spLocks/>
            </p:cNvSpPr>
            <p:nvPr/>
          </p:nvSpPr>
          <p:spPr bwMode="auto">
            <a:xfrm>
              <a:off x="2883" y="2361"/>
              <a:ext cx="228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51"/>
                </a:cxn>
                <a:cxn ang="0">
                  <a:pos x="228" y="225"/>
                </a:cxn>
              </a:cxnLst>
              <a:rect l="0" t="0" r="r" b="b"/>
              <a:pathLst>
                <a:path w="228" h="225">
                  <a:moveTo>
                    <a:pt x="0" y="0"/>
                  </a:moveTo>
                  <a:cubicBezTo>
                    <a:pt x="9" y="8"/>
                    <a:pt x="19" y="14"/>
                    <a:pt x="57" y="51"/>
                  </a:cubicBezTo>
                  <a:cubicBezTo>
                    <a:pt x="95" y="88"/>
                    <a:pt x="193" y="189"/>
                    <a:pt x="228" y="22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5" name="Freeform 190"/>
            <p:cNvSpPr>
              <a:spLocks/>
            </p:cNvSpPr>
            <p:nvPr/>
          </p:nvSpPr>
          <p:spPr bwMode="auto">
            <a:xfrm>
              <a:off x="3096" y="2580"/>
              <a:ext cx="19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66"/>
                </a:cxn>
                <a:cxn ang="0">
                  <a:pos x="111" y="141"/>
                </a:cxn>
                <a:cxn ang="0">
                  <a:pos x="192" y="285"/>
                </a:cxn>
              </a:cxnLst>
              <a:rect l="0" t="0" r="r" b="b"/>
              <a:pathLst>
                <a:path w="192" h="285">
                  <a:moveTo>
                    <a:pt x="0" y="0"/>
                  </a:moveTo>
                  <a:cubicBezTo>
                    <a:pt x="10" y="11"/>
                    <a:pt x="42" y="43"/>
                    <a:pt x="60" y="66"/>
                  </a:cubicBezTo>
                  <a:cubicBezTo>
                    <a:pt x="78" y="89"/>
                    <a:pt x="89" y="104"/>
                    <a:pt x="111" y="141"/>
                  </a:cubicBezTo>
                  <a:cubicBezTo>
                    <a:pt x="133" y="178"/>
                    <a:pt x="175" y="255"/>
                    <a:pt x="192" y="28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6" name="Line 191"/>
            <p:cNvSpPr>
              <a:spLocks noChangeShapeType="1"/>
            </p:cNvSpPr>
            <p:nvPr/>
          </p:nvSpPr>
          <p:spPr bwMode="auto">
            <a:xfrm rot="5400000" flipV="1">
              <a:off x="1655" y="2544"/>
              <a:ext cx="1164" cy="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7" name="Freeform 192"/>
            <p:cNvSpPr>
              <a:spLocks/>
            </p:cNvSpPr>
            <p:nvPr/>
          </p:nvSpPr>
          <p:spPr bwMode="auto">
            <a:xfrm>
              <a:off x="597" y="1977"/>
              <a:ext cx="318" cy="4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123"/>
                </a:cxn>
                <a:cxn ang="0">
                  <a:pos x="231" y="381"/>
                </a:cxn>
                <a:cxn ang="0">
                  <a:pos x="318" y="474"/>
                </a:cxn>
              </a:cxnLst>
              <a:rect l="0" t="0" r="r" b="b"/>
              <a:pathLst>
                <a:path w="318" h="474">
                  <a:moveTo>
                    <a:pt x="0" y="0"/>
                  </a:moveTo>
                  <a:cubicBezTo>
                    <a:pt x="9" y="21"/>
                    <a:pt x="16" y="60"/>
                    <a:pt x="54" y="123"/>
                  </a:cubicBezTo>
                  <a:cubicBezTo>
                    <a:pt x="92" y="186"/>
                    <a:pt x="187" y="323"/>
                    <a:pt x="231" y="381"/>
                  </a:cubicBezTo>
                  <a:cubicBezTo>
                    <a:pt x="275" y="439"/>
                    <a:pt x="300" y="455"/>
                    <a:pt x="318" y="474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8" name="Freeform 193"/>
            <p:cNvSpPr>
              <a:spLocks/>
            </p:cNvSpPr>
            <p:nvPr/>
          </p:nvSpPr>
          <p:spPr bwMode="auto">
            <a:xfrm>
              <a:off x="903" y="2442"/>
              <a:ext cx="345" cy="2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132"/>
                </a:cxn>
                <a:cxn ang="0">
                  <a:pos x="345" y="276"/>
                </a:cxn>
              </a:cxnLst>
              <a:rect l="0" t="0" r="r" b="b"/>
              <a:pathLst>
                <a:path w="345" h="276">
                  <a:moveTo>
                    <a:pt x="0" y="0"/>
                  </a:moveTo>
                  <a:cubicBezTo>
                    <a:pt x="24" y="22"/>
                    <a:pt x="89" y="86"/>
                    <a:pt x="147" y="132"/>
                  </a:cubicBezTo>
                  <a:cubicBezTo>
                    <a:pt x="205" y="178"/>
                    <a:pt x="304" y="246"/>
                    <a:pt x="345" y="276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9" name="Freeform 194"/>
            <p:cNvSpPr>
              <a:spLocks/>
            </p:cNvSpPr>
            <p:nvPr/>
          </p:nvSpPr>
          <p:spPr bwMode="auto">
            <a:xfrm>
              <a:off x="1246" y="2711"/>
              <a:ext cx="408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70"/>
                </a:cxn>
                <a:cxn ang="0">
                  <a:pos x="279" y="156"/>
                </a:cxn>
                <a:cxn ang="0">
                  <a:pos x="408" y="213"/>
                </a:cxn>
              </a:cxnLst>
              <a:rect l="0" t="0" r="r" b="b"/>
              <a:pathLst>
                <a:path w="408" h="213">
                  <a:moveTo>
                    <a:pt x="0" y="0"/>
                  </a:moveTo>
                  <a:cubicBezTo>
                    <a:pt x="18" y="12"/>
                    <a:pt x="64" y="44"/>
                    <a:pt x="110" y="70"/>
                  </a:cubicBezTo>
                  <a:cubicBezTo>
                    <a:pt x="156" y="96"/>
                    <a:pt x="229" y="132"/>
                    <a:pt x="279" y="156"/>
                  </a:cubicBezTo>
                  <a:cubicBezTo>
                    <a:pt x="329" y="180"/>
                    <a:pt x="381" y="201"/>
                    <a:pt x="408" y="213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0" name="Freeform 195"/>
            <p:cNvSpPr>
              <a:spLocks/>
            </p:cNvSpPr>
            <p:nvPr/>
          </p:nvSpPr>
          <p:spPr bwMode="auto">
            <a:xfrm>
              <a:off x="1643" y="2924"/>
              <a:ext cx="42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0"/>
                </a:cxn>
                <a:cxn ang="0">
                  <a:pos x="285" y="111"/>
                </a:cxn>
                <a:cxn ang="0">
                  <a:pos x="423" y="150"/>
                </a:cxn>
              </a:cxnLst>
              <a:rect l="0" t="0" r="r" b="b"/>
              <a:pathLst>
                <a:path w="423" h="150">
                  <a:moveTo>
                    <a:pt x="0" y="0"/>
                  </a:moveTo>
                  <a:cubicBezTo>
                    <a:pt x="24" y="10"/>
                    <a:pt x="97" y="42"/>
                    <a:pt x="144" y="60"/>
                  </a:cubicBezTo>
                  <a:cubicBezTo>
                    <a:pt x="191" y="78"/>
                    <a:pt x="238" y="96"/>
                    <a:pt x="285" y="111"/>
                  </a:cubicBezTo>
                  <a:cubicBezTo>
                    <a:pt x="332" y="126"/>
                    <a:pt x="394" y="142"/>
                    <a:pt x="423" y="150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1" name="Freeform 196"/>
            <p:cNvSpPr>
              <a:spLocks/>
            </p:cNvSpPr>
            <p:nvPr/>
          </p:nvSpPr>
          <p:spPr bwMode="auto">
            <a:xfrm>
              <a:off x="2013" y="3069"/>
              <a:ext cx="23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6"/>
                </a:cxn>
                <a:cxn ang="0">
                  <a:pos x="138" y="33"/>
                </a:cxn>
                <a:cxn ang="0">
                  <a:pos x="231" y="57"/>
                </a:cxn>
              </a:cxnLst>
              <a:rect l="0" t="0" r="r" b="b"/>
              <a:pathLst>
                <a:path w="231" h="57">
                  <a:moveTo>
                    <a:pt x="0" y="0"/>
                  </a:moveTo>
                  <a:cubicBezTo>
                    <a:pt x="6" y="1"/>
                    <a:pt x="16" y="0"/>
                    <a:pt x="39" y="6"/>
                  </a:cubicBezTo>
                  <a:cubicBezTo>
                    <a:pt x="62" y="12"/>
                    <a:pt x="106" y="25"/>
                    <a:pt x="138" y="33"/>
                  </a:cubicBezTo>
                  <a:cubicBezTo>
                    <a:pt x="170" y="41"/>
                    <a:pt x="212" y="52"/>
                    <a:pt x="231" y="57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2" name="Freeform 197"/>
            <p:cNvSpPr>
              <a:spLocks/>
            </p:cNvSpPr>
            <p:nvPr/>
          </p:nvSpPr>
          <p:spPr bwMode="auto">
            <a:xfrm flipH="1">
              <a:off x="2200" y="3130"/>
              <a:ext cx="47" cy="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9"/>
                </a:cxn>
              </a:cxnLst>
              <a:rect l="0" t="0" r="r" b="b"/>
              <a:pathLst>
                <a:path w="1" h="309">
                  <a:moveTo>
                    <a:pt x="0" y="0"/>
                  </a:moveTo>
                  <a:cubicBezTo>
                    <a:pt x="0" y="51"/>
                    <a:pt x="0" y="245"/>
                    <a:pt x="0" y="309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3" name="Freeform 198"/>
            <p:cNvSpPr>
              <a:spLocks/>
            </p:cNvSpPr>
            <p:nvPr/>
          </p:nvSpPr>
          <p:spPr bwMode="auto">
            <a:xfrm>
              <a:off x="3276" y="2856"/>
              <a:ext cx="90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87"/>
                </a:cxn>
                <a:cxn ang="0">
                  <a:pos x="90" y="231"/>
                </a:cxn>
              </a:cxnLst>
              <a:rect l="0" t="0" r="r" b="b"/>
              <a:pathLst>
                <a:path w="90" h="231">
                  <a:moveTo>
                    <a:pt x="0" y="0"/>
                  </a:moveTo>
                  <a:cubicBezTo>
                    <a:pt x="7" y="14"/>
                    <a:pt x="30" y="48"/>
                    <a:pt x="45" y="87"/>
                  </a:cubicBezTo>
                  <a:cubicBezTo>
                    <a:pt x="60" y="126"/>
                    <a:pt x="81" y="201"/>
                    <a:pt x="90" y="231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4" name="Line 199"/>
            <p:cNvSpPr>
              <a:spLocks noChangeShapeType="1"/>
            </p:cNvSpPr>
            <p:nvPr/>
          </p:nvSpPr>
          <p:spPr bwMode="auto">
            <a:xfrm flipV="1">
              <a:off x="2251" y="3101"/>
              <a:ext cx="1093" cy="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5" name="Freeform 200"/>
            <p:cNvSpPr>
              <a:spLocks/>
            </p:cNvSpPr>
            <p:nvPr/>
          </p:nvSpPr>
          <p:spPr bwMode="auto">
            <a:xfrm>
              <a:off x="2235" y="1962"/>
              <a:ext cx="393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78"/>
                </a:cxn>
                <a:cxn ang="0">
                  <a:pos x="393" y="213"/>
                </a:cxn>
              </a:cxnLst>
              <a:rect l="0" t="0" r="r" b="b"/>
              <a:pathLst>
                <a:path w="393" h="213">
                  <a:moveTo>
                    <a:pt x="0" y="0"/>
                  </a:moveTo>
                  <a:cubicBezTo>
                    <a:pt x="26" y="13"/>
                    <a:pt x="94" y="43"/>
                    <a:pt x="159" y="78"/>
                  </a:cubicBezTo>
                  <a:cubicBezTo>
                    <a:pt x="224" y="113"/>
                    <a:pt x="344" y="185"/>
                    <a:pt x="393" y="21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grpSp>
        <p:nvGrpSpPr>
          <p:cNvPr id="366" name="Group 214"/>
          <p:cNvGrpSpPr>
            <a:grpSpLocks/>
          </p:cNvGrpSpPr>
          <p:nvPr/>
        </p:nvGrpSpPr>
        <p:grpSpPr bwMode="auto">
          <a:xfrm>
            <a:off x="838200" y="5896000"/>
            <a:ext cx="4114800" cy="244475"/>
            <a:chOff x="528" y="3984"/>
            <a:chExt cx="2592" cy="154"/>
          </a:xfrm>
          <a:solidFill>
            <a:schemeClr val="bg1"/>
          </a:solidFill>
        </p:grpSpPr>
        <p:sp>
          <p:nvSpPr>
            <p:cNvPr id="367" name="Line 202"/>
            <p:cNvSpPr>
              <a:spLocks noChangeShapeType="1"/>
            </p:cNvSpPr>
            <p:nvPr/>
          </p:nvSpPr>
          <p:spPr bwMode="auto">
            <a:xfrm flipV="1">
              <a:off x="528" y="4080"/>
              <a:ext cx="2592" cy="19"/>
            </a:xfrm>
            <a:prstGeom prst="line">
              <a:avLst/>
            </a:prstGeom>
            <a:grpFill/>
            <a:ln w="38100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8" name="Text Box 204"/>
            <p:cNvSpPr txBox="1">
              <a:spLocks noChangeArrowheads="1"/>
            </p:cNvSpPr>
            <p:nvPr/>
          </p:nvSpPr>
          <p:spPr bwMode="auto">
            <a:xfrm>
              <a:off x="1728" y="3984"/>
              <a:ext cx="144" cy="154"/>
            </a:xfrm>
            <a:prstGeom prst="rect">
              <a:avLst/>
            </a:prstGeom>
            <a:grpFill/>
            <a:ln w="28575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369" name="Group 216"/>
          <p:cNvGrpSpPr>
            <a:grpSpLocks/>
          </p:cNvGrpSpPr>
          <p:nvPr/>
        </p:nvGrpSpPr>
        <p:grpSpPr bwMode="auto">
          <a:xfrm>
            <a:off x="4953000" y="6062688"/>
            <a:ext cx="457200" cy="244475"/>
            <a:chOff x="3120" y="4089"/>
            <a:chExt cx="288" cy="154"/>
          </a:xfrm>
        </p:grpSpPr>
        <p:sp>
          <p:nvSpPr>
            <p:cNvPr id="370" name="Line 203"/>
            <p:cNvSpPr>
              <a:spLocks noChangeShapeType="1"/>
            </p:cNvSpPr>
            <p:nvPr/>
          </p:nvSpPr>
          <p:spPr bwMode="auto">
            <a:xfrm>
              <a:off x="3120" y="4176"/>
              <a:ext cx="2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71" name="Text Box 205"/>
            <p:cNvSpPr txBox="1">
              <a:spLocks noChangeArrowheads="1"/>
            </p:cNvSpPr>
            <p:nvPr/>
          </p:nvSpPr>
          <p:spPr bwMode="auto">
            <a:xfrm>
              <a:off x="3189" y="4089"/>
              <a:ext cx="144" cy="15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</p:grpSp>
      <p:sp>
        <p:nvSpPr>
          <p:cNvPr id="372" name="Freeform 206"/>
          <p:cNvSpPr>
            <a:spLocks/>
          </p:cNvSpPr>
          <p:nvPr/>
        </p:nvSpPr>
        <p:spPr bwMode="auto">
          <a:xfrm>
            <a:off x="1752600" y="3686200"/>
            <a:ext cx="35988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3" name="Line 207"/>
          <p:cNvSpPr>
            <a:spLocks noChangeShapeType="1"/>
          </p:cNvSpPr>
          <p:nvPr/>
        </p:nvSpPr>
        <p:spPr bwMode="auto">
          <a:xfrm rot="5400000" flipV="1">
            <a:off x="835025" y="4679975"/>
            <a:ext cx="1847850" cy="127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4" name="Line 208"/>
          <p:cNvSpPr>
            <a:spLocks noChangeShapeType="1"/>
          </p:cNvSpPr>
          <p:nvPr/>
        </p:nvSpPr>
        <p:spPr bwMode="auto">
          <a:xfrm rot="5400000" flipV="1">
            <a:off x="4035425" y="4603775"/>
            <a:ext cx="1847850" cy="12700"/>
          </a:xfrm>
          <a:prstGeom prst="line">
            <a:avLst/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5" name="Text Box 209"/>
          <p:cNvSpPr txBox="1">
            <a:spLocks noChangeArrowheads="1"/>
          </p:cNvSpPr>
          <p:nvPr/>
        </p:nvSpPr>
        <p:spPr bwMode="auto">
          <a:xfrm>
            <a:off x="3657600" y="47530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Ν</a:t>
            </a:r>
          </a:p>
        </p:txBody>
      </p:sp>
      <p:sp>
        <p:nvSpPr>
          <p:cNvPr id="376" name="Oval 210"/>
          <p:cNvSpPr>
            <a:spLocks noChangeAspect="1" noChangeArrowheads="1"/>
          </p:cNvSpPr>
          <p:nvPr/>
        </p:nvSpPr>
        <p:spPr bwMode="auto">
          <a:xfrm>
            <a:off x="3486150" y="4856188"/>
            <a:ext cx="144463" cy="144462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377" name="Group 215"/>
          <p:cNvGrpSpPr>
            <a:grpSpLocks/>
          </p:cNvGrpSpPr>
          <p:nvPr/>
        </p:nvGrpSpPr>
        <p:grpSpPr bwMode="auto">
          <a:xfrm>
            <a:off x="838200" y="6099200"/>
            <a:ext cx="914400" cy="244475"/>
            <a:chOff x="528" y="4112"/>
            <a:chExt cx="576" cy="154"/>
          </a:xfrm>
          <a:solidFill>
            <a:schemeClr val="bg1"/>
          </a:solidFill>
        </p:grpSpPr>
        <p:sp>
          <p:nvSpPr>
            <p:cNvPr id="378" name="Line 201"/>
            <p:cNvSpPr>
              <a:spLocks noChangeShapeType="1"/>
            </p:cNvSpPr>
            <p:nvPr/>
          </p:nvSpPr>
          <p:spPr bwMode="auto">
            <a:xfrm>
              <a:off x="528" y="4176"/>
              <a:ext cx="576" cy="0"/>
            </a:xfrm>
            <a:prstGeom prst="line">
              <a:avLst/>
            </a:prstGeom>
            <a:grpFill/>
            <a:ln w="38100" cap="sq">
              <a:solidFill>
                <a:srgbClr val="00CC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79" name="Text Box 212"/>
            <p:cNvSpPr txBox="1">
              <a:spLocks noChangeArrowheads="1"/>
            </p:cNvSpPr>
            <p:nvPr/>
          </p:nvSpPr>
          <p:spPr bwMode="auto">
            <a:xfrm>
              <a:off x="736" y="4112"/>
              <a:ext cx="184" cy="154"/>
            </a:xfrm>
            <a:prstGeom prst="rect">
              <a:avLst/>
            </a:prstGeom>
            <a:grp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΄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380" name="Group 217"/>
          <p:cNvGrpSpPr>
            <a:grpSpLocks/>
          </p:cNvGrpSpPr>
          <p:nvPr/>
        </p:nvGrpSpPr>
        <p:grpSpPr bwMode="auto">
          <a:xfrm>
            <a:off x="1752600" y="6184925"/>
            <a:ext cx="3657600" cy="244475"/>
            <a:chOff x="1104" y="4166"/>
            <a:chExt cx="2304" cy="154"/>
          </a:xfrm>
          <a:solidFill>
            <a:schemeClr val="bg1"/>
          </a:solidFill>
        </p:grpSpPr>
        <p:sp>
          <p:nvSpPr>
            <p:cNvPr id="381" name="Line 211"/>
            <p:cNvSpPr>
              <a:spLocks noChangeShapeType="1"/>
            </p:cNvSpPr>
            <p:nvPr/>
          </p:nvSpPr>
          <p:spPr bwMode="auto">
            <a:xfrm>
              <a:off x="1104" y="4256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82" name="Text Box 213"/>
            <p:cNvSpPr txBox="1">
              <a:spLocks noChangeArrowheads="1"/>
            </p:cNvSpPr>
            <p:nvPr/>
          </p:nvSpPr>
          <p:spPr bwMode="auto">
            <a:xfrm>
              <a:off x="2064" y="4166"/>
              <a:ext cx="184" cy="154"/>
            </a:xfrm>
            <a:prstGeom prst="rect">
              <a:avLst/>
            </a:prstGeom>
            <a:grp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΄</a:t>
              </a:r>
              <a:r>
                <a:rPr kumimoji="0" lang="el-GR" sz="1600" b="1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  <a:endParaRPr kumimoji="0" lang="el-GR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pic>
        <p:nvPicPr>
          <p:cNvPr id="7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372" grpId="0" animBg="1"/>
      <p:bldP spid="373" grpId="0" animBg="1"/>
      <p:bldP spid="374" grpId="0" animBg="1"/>
      <p:bldP spid="375" grpId="0" autoUpdateAnimBg="0"/>
      <p:bldP spid="3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012160" y="1988840"/>
            <a:ext cx="3131840" cy="180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i="1" kern="0" dirty="0" smtClean="0"/>
              <a:t>Τήξη Ισορροπίας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Μερική Τήξη</a:t>
            </a:r>
            <a:endParaRPr kumimoji="0" lang="el-GR" sz="2400" b="1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6796608" y="5200749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511553" y="5202560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6796608" y="4365104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530279" y="4410471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3" name="Group 76" descr="Εικόνα 20: Διάγραμμα με πλήρες Στερεό Διάλυμα - Κλασματική Κρυστάλλωση - Τήξη Ισορροπίας - Μερική Τήξη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5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6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014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187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el-GR" dirty="0"/>
              <a:t>ΔΙΑΓΡΑΜΜΑΤΑ ΦΑΣΕΩΝ</a:t>
            </a: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l-GR" sz="2000" dirty="0" smtClean="0"/>
              <a:t>&lt;</a:t>
            </a:r>
            <a:r>
              <a:rPr lang="en-US" sz="2000" dirty="0" smtClean="0"/>
              <a:t> http://commons.wikimedia.org/wiki/File:Metastable_equilibrium.svg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l-GR" sz="2000" dirty="0" smtClean="0"/>
              <a:t>&lt;</a:t>
            </a:r>
            <a:r>
              <a:rPr lang="it-IT" sz="2000" dirty="0" smtClean="0"/>
              <a:t>http://scienzaduepuntozero.pbworks.com/f/1195142358/diagramma%20stato.gif</a:t>
            </a:r>
            <a:r>
              <a:rPr lang="el-GR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8: </a:t>
            </a:r>
            <a:r>
              <a:rPr lang="el-GR" sz="2000" dirty="0" smtClean="0"/>
              <a:t>&lt;</a:t>
            </a:r>
            <a:r>
              <a:rPr lang="en-US" sz="2000" dirty="0" smtClean="0"/>
              <a:t>http://www.brocku.ca/earthsciences/people/gfinn/petrology/silica.gif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Κανόνας των φάσεων</a:t>
            </a:r>
            <a:endParaRPr lang="el-G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b="1" i="1" smtClean="0"/>
              <a:t>P + F = C + </a:t>
            </a:r>
            <a:r>
              <a:rPr lang="en-GB" sz="4000" b="1" smtClean="0"/>
              <a:t>2</a:t>
            </a:r>
          </a:p>
          <a:p>
            <a:pPr algn="ctr">
              <a:buNone/>
            </a:pPr>
            <a:r>
              <a:rPr lang="el-GR" sz="4000" smtClean="0"/>
              <a:t>ή</a:t>
            </a:r>
            <a:endParaRPr lang="en-GB" sz="4000" smtClean="0"/>
          </a:p>
          <a:p>
            <a:pPr algn="ctr">
              <a:buNone/>
            </a:pPr>
            <a:r>
              <a:rPr lang="en-GB" sz="4000" b="1" smtClean="0"/>
              <a:t>F = C + 2 - P</a:t>
            </a:r>
          </a:p>
          <a:p>
            <a:pPr>
              <a:buNone/>
            </a:pPr>
            <a:r>
              <a:rPr lang="en-GB" i="1" smtClean="0"/>
              <a:t>P: </a:t>
            </a:r>
            <a:r>
              <a:rPr lang="el-GR" smtClean="0"/>
              <a:t>αριθμός φάσεων</a:t>
            </a:r>
            <a:endParaRPr lang="en-GB" smtClean="0"/>
          </a:p>
          <a:p>
            <a:pPr>
              <a:buNone/>
            </a:pPr>
            <a:r>
              <a:rPr lang="en-GB" i="1" smtClean="0"/>
              <a:t>F:</a:t>
            </a:r>
            <a:r>
              <a:rPr lang="el-GR" smtClean="0"/>
              <a:t> βαθμοί ελευθερίας</a:t>
            </a:r>
            <a:endParaRPr lang="en-GB" i="1" smtClean="0"/>
          </a:p>
          <a:p>
            <a:pPr>
              <a:buNone/>
            </a:pPr>
            <a:r>
              <a:rPr lang="en-GB" i="1" smtClean="0"/>
              <a:t>C:</a:t>
            </a:r>
            <a:r>
              <a:rPr lang="el-GR" smtClean="0"/>
              <a:t> αριθμός συστατικών</a:t>
            </a:r>
            <a:endParaRPr lang="el-GR" i="1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Διαγράμματα ενός συστατικού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772816"/>
            <a:ext cx="8010188" cy="4309939"/>
          </a:xfrm>
        </p:spPr>
        <p:txBody>
          <a:bodyPr/>
          <a:lstStyle/>
          <a:p>
            <a:r>
              <a:rPr lang="el-GR" sz="3600" dirty="0" smtClean="0"/>
              <a:t>Συμμετέχει ένα συστατικό</a:t>
            </a:r>
            <a:r>
              <a:rPr lang="en-GB" sz="3600" dirty="0" smtClean="0"/>
              <a:t> (Unary Systems)</a:t>
            </a:r>
            <a:endParaRPr lang="el-GR" sz="3600" dirty="0" smtClean="0"/>
          </a:p>
          <a:p>
            <a:r>
              <a:rPr lang="el-GR" sz="3600" dirty="0" smtClean="0"/>
              <a:t>Τυπικές περιπτώσεις: τα συστήματα </a:t>
            </a:r>
            <a:r>
              <a:rPr lang="en-GB" sz="3600" dirty="0" smtClean="0"/>
              <a:t>H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O</a:t>
            </a:r>
            <a:r>
              <a:rPr lang="el-GR" sz="3600" dirty="0" smtClean="0"/>
              <a:t> και</a:t>
            </a:r>
            <a:r>
              <a:rPr lang="en-GB" sz="3600" dirty="0" smtClean="0"/>
              <a:t> SiO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</a:t>
            </a:r>
            <a:endParaRPr lang="el-GR" sz="3600" baseline="-25000" dirty="0" smtClean="0"/>
          </a:p>
          <a:p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Εικόνα 6: Διάγραμμα φάσεων νερού &#10;http://scienzaduepuntozero.pbworks.com/f/1195142358/diagramma%20stato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74" y="1916832"/>
            <a:ext cx="5780101" cy="3456384"/>
          </a:xfrm>
          <a:prstGeom prst="rect">
            <a:avLst/>
          </a:prstGeom>
          <a:noFill/>
        </p:spPr>
      </p:pic>
      <p:sp>
        <p:nvSpPr>
          <p:cNvPr id="19" name="18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213993" cy="4608512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el-GR" sz="2400" dirty="0" smtClean="0"/>
              <a:t>Συστατικά;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800" b="1" i="1" dirty="0" smtClean="0"/>
              <a:t>P + F = </a:t>
            </a:r>
            <a:r>
              <a:rPr lang="el-GR" sz="2800" b="1" dirty="0" smtClean="0"/>
              <a:t>3</a:t>
            </a:r>
            <a:r>
              <a:rPr lang="el-GR" sz="2400" b="1" dirty="0" smtClean="0"/>
              <a:t>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400" dirty="0" smtClean="0"/>
              <a:t>Φάσεις;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400" dirty="0" smtClean="0"/>
              <a:t>Βαθμοί ελευθερίας</a:t>
            </a:r>
            <a:r>
              <a:rPr lang="en-US" sz="2400" dirty="0" smtClean="0"/>
              <a:t> </a:t>
            </a:r>
            <a:r>
              <a:rPr lang="el-GR" sz="2400" dirty="0" smtClean="0"/>
              <a:t>στα σημεία Α, Β και </a:t>
            </a:r>
            <a:r>
              <a:rPr lang="en-US" sz="2400" dirty="0" smtClean="0"/>
              <a:t>C</a:t>
            </a:r>
            <a:r>
              <a:rPr lang="el-GR" sz="2400" dirty="0" smtClean="0"/>
              <a:t>;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5652120" y="27089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834064" y="21328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23" name="22 - Έλλειψη"/>
          <p:cNvSpPr/>
          <p:nvPr/>
        </p:nvSpPr>
        <p:spPr>
          <a:xfrm>
            <a:off x="8048378" y="276094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5512664" y="454000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5169768" y="40050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26" name="25 - Έλλειψη"/>
          <p:cNvSpPr/>
          <p:nvPr/>
        </p:nvSpPr>
        <p:spPr>
          <a:xfrm>
            <a:off x="5937872" y="33153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TextBox"/>
          <p:cNvSpPr txBox="1"/>
          <p:nvPr/>
        </p:nvSpPr>
        <p:spPr>
          <a:xfrm>
            <a:off x="6084168" y="2996952"/>
            <a:ext cx="72008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b="1" dirty="0" smtClean="0"/>
              <a:t>Νερό</a:t>
            </a:r>
          </a:p>
        </p:txBody>
      </p:sp>
      <p:sp>
        <p:nvSpPr>
          <p:cNvPr id="18" name="27 - TextBox"/>
          <p:cNvSpPr txBox="1"/>
          <p:nvPr/>
        </p:nvSpPr>
        <p:spPr>
          <a:xfrm>
            <a:off x="4644008" y="3645024"/>
            <a:ext cx="72008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b="1" dirty="0" smtClean="0"/>
              <a:t>Πάγος</a:t>
            </a:r>
          </a:p>
        </p:txBody>
      </p:sp>
      <p:sp>
        <p:nvSpPr>
          <p:cNvPr id="30" name="27 - TextBox"/>
          <p:cNvSpPr txBox="1"/>
          <p:nvPr/>
        </p:nvSpPr>
        <p:spPr>
          <a:xfrm>
            <a:off x="6804248" y="4221088"/>
            <a:ext cx="1008112" cy="2880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b="1" dirty="0" smtClean="0"/>
              <a:t>Υδρατμοί</a:t>
            </a:r>
          </a:p>
        </p:txBody>
      </p:sp>
      <p:pic>
        <p:nvPicPr>
          <p:cNvPr id="15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Εικόνα 7: Διάγραμμα φάσεων SiO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t="8060" b="12883"/>
          <a:stretch>
            <a:fillRect/>
          </a:stretch>
        </p:blipFill>
        <p:spPr>
          <a:xfrm>
            <a:off x="4303313" y="1643050"/>
            <a:ext cx="3792325" cy="3780000"/>
          </a:xfrm>
          <a:ln>
            <a:solidFill>
              <a:schemeClr val="tx1"/>
            </a:solidFill>
          </a:ln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GB" sz="3200" b="1" i="1" dirty="0" smtClean="0"/>
              <a:t>P + F = </a:t>
            </a:r>
            <a:r>
              <a:rPr lang="el-GR" sz="3200" b="1" dirty="0" smtClean="0"/>
              <a:t>3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l-GR" sz="2800" dirty="0" smtClean="0"/>
              <a:t>Συστατικά;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l-GR" sz="2800" dirty="0" smtClean="0"/>
              <a:t>Φάσεις;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l-GR" sz="2800" dirty="0" smtClean="0"/>
              <a:t>Βαθμοί  ελευθερίας</a:t>
            </a:r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 </a:t>
            </a:r>
            <a:r>
              <a:rPr lang="en-GB" dirty="0" smtClean="0"/>
              <a:t>SiO</a:t>
            </a:r>
            <a:r>
              <a:rPr lang="en-GB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Διαγράμματα δύο συστατικών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/>
              <a:t>Συμμετέχουν δυο συστατικά </a:t>
            </a:r>
            <a:r>
              <a:rPr lang="en-GB" dirty="0" smtClean="0"/>
              <a:t>(Binary Systems)</a:t>
            </a:r>
            <a:endParaRPr lang="en-GB" sz="3600" dirty="0" smtClean="0"/>
          </a:p>
          <a:p>
            <a:r>
              <a:rPr lang="el-GR" sz="3600" dirty="0" smtClean="0"/>
              <a:t>Υπάρχουν 8 διαφορετικές περιπτώσεις!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l-GR" dirty="0"/>
              <a:t>Απλό </a:t>
            </a:r>
            <a:r>
              <a:rPr lang="el-GR" dirty="0" err="1"/>
              <a:t>Ευτηκτικό</a:t>
            </a:r>
            <a:r>
              <a:rPr lang="el-GR" dirty="0"/>
              <a:t> Διάγραμμα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5273764" y="1412777"/>
            <a:ext cx="3618716" cy="424847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/>
              <a:t>Σημεία τήξης των Α και Β;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/>
              <a:t>Πόσες και ποιες φάσεις στα σημεία Κ, </a:t>
            </a:r>
            <a:r>
              <a:rPr lang="en-US" sz="2800" dirty="0"/>
              <a:t>N, </a:t>
            </a:r>
            <a:r>
              <a:rPr lang="el-GR" sz="2800" dirty="0"/>
              <a:t>Μ και Ε</a:t>
            </a:r>
            <a:r>
              <a:rPr lang="el-GR" sz="2800" dirty="0" smtClean="0"/>
              <a:t>;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n-GB" sz="2800" b="1" i="1" dirty="0" smtClean="0"/>
              <a:t>P + F = C + </a:t>
            </a:r>
            <a:r>
              <a:rPr lang="el-GR" sz="2800" b="1" dirty="0" smtClean="0"/>
              <a:t>1  </a:t>
            </a:r>
            <a:br>
              <a:rPr lang="el-GR" sz="2800" b="1" dirty="0" smtClean="0"/>
            </a:br>
            <a:r>
              <a:rPr lang="el-GR" sz="2800" dirty="0" smtClean="0"/>
              <a:t>(πίεση σταθερή)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 smtClean="0"/>
              <a:t>Συστατικά;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 smtClean="0"/>
              <a:t>Φάσεις;</a:t>
            </a:r>
            <a:endParaRPr lang="en-US" sz="2800" dirty="0" smtClean="0"/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 smtClean="0"/>
              <a:t>Βαθμοί ελευθερίας</a:t>
            </a:r>
            <a:r>
              <a:rPr lang="en-GB" sz="2800" dirty="0" smtClean="0"/>
              <a:t>, </a:t>
            </a:r>
            <a:r>
              <a:rPr lang="el-GR" sz="2800" dirty="0" smtClean="0"/>
              <a:t>στα Κ, Ν και Ε;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l-GR" sz="2400" dirty="0"/>
          </a:p>
        </p:txBody>
      </p:sp>
      <p:grpSp>
        <p:nvGrpSpPr>
          <p:cNvPr id="83" name="Group 62" descr="Εικόνα 9: Απλό Ευτηκτικό Διάγραμμα"/>
          <p:cNvGrpSpPr>
            <a:grpSpLocks/>
          </p:cNvGrpSpPr>
          <p:nvPr/>
        </p:nvGrpSpPr>
        <p:grpSpPr bwMode="auto">
          <a:xfrm>
            <a:off x="76200" y="2133600"/>
            <a:ext cx="5132388" cy="3163888"/>
            <a:chOff x="48" y="1344"/>
            <a:chExt cx="3233" cy="1993"/>
          </a:xfrm>
        </p:grpSpPr>
        <p:grpSp>
          <p:nvGrpSpPr>
            <p:cNvPr id="84" name="Group 61"/>
            <p:cNvGrpSpPr>
              <a:grpSpLocks/>
            </p:cNvGrpSpPr>
            <p:nvPr/>
          </p:nvGrpSpPr>
          <p:grpSpPr bwMode="auto">
            <a:xfrm>
              <a:off x="48" y="1344"/>
              <a:ext cx="3233" cy="1993"/>
              <a:chOff x="48" y="1344"/>
              <a:chExt cx="3233" cy="1993"/>
            </a:xfrm>
          </p:grpSpPr>
          <p:grpSp>
            <p:nvGrpSpPr>
              <p:cNvPr id="89" name="Group 60"/>
              <p:cNvGrpSpPr>
                <a:grpSpLocks/>
              </p:cNvGrpSpPr>
              <p:nvPr/>
            </p:nvGrpSpPr>
            <p:grpSpPr bwMode="auto">
              <a:xfrm>
                <a:off x="375" y="1392"/>
                <a:ext cx="2889" cy="1945"/>
                <a:chOff x="375" y="1392"/>
                <a:chExt cx="2889" cy="1945"/>
              </a:xfrm>
            </p:grpSpPr>
            <p:grpSp>
              <p:nvGrpSpPr>
                <p:cNvPr id="94" name="Group 59"/>
                <p:cNvGrpSpPr>
                  <a:grpSpLocks/>
                </p:cNvGrpSpPr>
                <p:nvPr/>
              </p:nvGrpSpPr>
              <p:grpSpPr bwMode="auto">
                <a:xfrm>
                  <a:off x="526" y="1392"/>
                  <a:ext cx="2450" cy="1632"/>
                  <a:chOff x="526" y="1392"/>
                  <a:chExt cx="2450" cy="1632"/>
                </a:xfrm>
              </p:grpSpPr>
              <p:grpSp>
                <p:nvGrpSpPr>
                  <p:cNvPr id="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6" y="1392"/>
                    <a:ext cx="2450" cy="1632"/>
                    <a:chOff x="526" y="1392"/>
                    <a:chExt cx="2450" cy="1632"/>
                  </a:xfrm>
                </p:grpSpPr>
                <p:sp>
                  <p:nvSpPr>
                    <p:cNvPr id="10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392"/>
                      <a:ext cx="2448" cy="1632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 w="38100" cap="sq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8" name="Arc 6"/>
                    <p:cNvSpPr>
                      <a:spLocks/>
                    </p:cNvSpPr>
                    <p:nvPr/>
                  </p:nvSpPr>
                  <p:spPr bwMode="auto">
                    <a:xfrm>
                      <a:off x="528" y="1920"/>
                      <a:ext cx="1200" cy="6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 cap="sq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9" name="Arc 8"/>
                    <p:cNvSpPr>
                      <a:spLocks/>
                    </p:cNvSpPr>
                    <p:nvPr/>
                  </p:nvSpPr>
                  <p:spPr bwMode="auto">
                    <a:xfrm flipH="1">
                      <a:off x="1728" y="1556"/>
                      <a:ext cx="1245" cy="1009"/>
                    </a:xfrm>
                    <a:custGeom>
                      <a:avLst/>
                      <a:gdLst>
                        <a:gd name="G0" fmla="+- 163 0 0"/>
                        <a:gd name="G1" fmla="+- 21600 0 0"/>
                        <a:gd name="G2" fmla="+- 21600 0 0"/>
                        <a:gd name="T0" fmla="*/ 0 w 21762"/>
                        <a:gd name="T1" fmla="*/ 1 h 21600"/>
                        <a:gd name="T2" fmla="*/ 21762 w 21762"/>
                        <a:gd name="T3" fmla="*/ 21450 h 21600"/>
                        <a:gd name="T4" fmla="*/ 163 w 21762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62" h="21600" fill="none" extrusionOk="0">
                          <a:moveTo>
                            <a:pt x="-1" y="0"/>
                          </a:moveTo>
                          <a:cubicBezTo>
                            <a:pt x="54" y="0"/>
                            <a:pt x="108" y="-1"/>
                            <a:pt x="163" y="0"/>
                          </a:cubicBezTo>
                          <a:cubicBezTo>
                            <a:pt x="12033" y="0"/>
                            <a:pt x="21680" y="9579"/>
                            <a:pt x="21762" y="21449"/>
                          </a:cubicBezTo>
                        </a:path>
                        <a:path w="21762" h="21600" stroke="0" extrusionOk="0">
                          <a:moveTo>
                            <a:pt x="-1" y="0"/>
                          </a:moveTo>
                          <a:cubicBezTo>
                            <a:pt x="54" y="0"/>
                            <a:pt x="108" y="-1"/>
                            <a:pt x="163" y="0"/>
                          </a:cubicBezTo>
                          <a:cubicBezTo>
                            <a:pt x="12033" y="0"/>
                            <a:pt x="21680" y="9579"/>
                            <a:pt x="21762" y="21449"/>
                          </a:cubicBezTo>
                          <a:lnTo>
                            <a:pt x="163" y="21600"/>
                          </a:lnTo>
                          <a:close/>
                        </a:path>
                      </a:pathLst>
                    </a:custGeom>
                    <a:noFill/>
                    <a:ln w="38100" cap="sq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6" y="2555"/>
                      <a:ext cx="2442" cy="9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9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75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264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509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753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998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731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5" y="3041"/>
                  <a:ext cx="38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Α</a:t>
                  </a:r>
                </a:p>
              </p:txBody>
            </p:sp>
            <p:sp>
              <p:nvSpPr>
                <p:cNvPr id="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80" y="3049"/>
                  <a:ext cx="38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Β</a:t>
                  </a:r>
                </a:p>
              </p:txBody>
            </p:sp>
          </p:grpSp>
          <p:sp>
            <p:nvSpPr>
              <p:cNvPr id="90" name="Text Box 39"/>
              <p:cNvSpPr txBox="1">
                <a:spLocks noChangeArrowheads="1"/>
              </p:cNvSpPr>
              <p:nvPr/>
            </p:nvSpPr>
            <p:spPr bwMode="auto">
              <a:xfrm>
                <a:off x="48" y="1344"/>
                <a:ext cx="52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Τ</a:t>
                </a:r>
                <a:r>
                  <a:rPr kumimoji="0" lang="en-GB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 </a:t>
                </a:r>
                <a:r>
                  <a:rPr kumimoji="0" lang="en-GB" sz="2400" i="0" u="none" strike="noStrike" kern="0" cap="none" spc="0" normalizeH="0" baseline="3000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o</a:t>
                </a:r>
                <a:r>
                  <a:rPr kumimoji="0" lang="en-GB" sz="240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C</a:t>
                </a:r>
                <a:endParaRPr kumimoji="0" lang="el-GR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91" name="Text Box 40"/>
              <p:cNvSpPr txBox="1">
                <a:spLocks noChangeArrowheads="1"/>
              </p:cNvSpPr>
              <p:nvPr/>
            </p:nvSpPr>
            <p:spPr bwMode="auto">
              <a:xfrm>
                <a:off x="237" y="1825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92" name="Text Box 41"/>
              <p:cNvSpPr txBox="1">
                <a:spLocks noChangeArrowheads="1"/>
              </p:cNvSpPr>
              <p:nvPr/>
            </p:nvSpPr>
            <p:spPr bwMode="auto">
              <a:xfrm>
                <a:off x="2993" y="1451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</a:t>
                </a:r>
              </a:p>
            </p:txBody>
          </p:sp>
          <p:sp>
            <p:nvSpPr>
              <p:cNvPr id="93" name="Text Box 42"/>
              <p:cNvSpPr txBox="1">
                <a:spLocks noChangeArrowheads="1"/>
              </p:cNvSpPr>
              <p:nvPr/>
            </p:nvSpPr>
            <p:spPr bwMode="auto">
              <a:xfrm>
                <a:off x="2985" y="2456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85" name="Text Box 35"/>
            <p:cNvSpPr txBox="1">
              <a:spLocks noChangeArrowheads="1"/>
            </p:cNvSpPr>
            <p:nvPr/>
          </p:nvSpPr>
          <p:spPr bwMode="auto">
            <a:xfrm>
              <a:off x="897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86" name="Text Box 36"/>
            <p:cNvSpPr txBox="1">
              <a:spLocks noChangeArrowheads="1"/>
            </p:cNvSpPr>
            <p:nvPr/>
          </p:nvSpPr>
          <p:spPr bwMode="auto">
            <a:xfrm>
              <a:off x="1384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87" name="Text Box 37"/>
            <p:cNvSpPr txBox="1">
              <a:spLocks noChangeArrowheads="1"/>
            </p:cNvSpPr>
            <p:nvPr/>
          </p:nvSpPr>
          <p:spPr bwMode="auto">
            <a:xfrm>
              <a:off x="1871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88" name="Text Box 38"/>
            <p:cNvSpPr txBox="1">
              <a:spLocks noChangeArrowheads="1"/>
            </p:cNvSpPr>
            <p:nvPr/>
          </p:nvSpPr>
          <p:spPr bwMode="auto">
            <a:xfrm>
              <a:off x="2358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</p:grpSp>
      <p:sp>
        <p:nvSpPr>
          <p:cNvPr id="111" name="Text Box 14"/>
          <p:cNvSpPr txBox="1">
            <a:spLocks noChangeArrowheads="1"/>
          </p:cNvSpPr>
          <p:nvPr/>
        </p:nvSpPr>
        <p:spPr bwMode="auto">
          <a:xfrm>
            <a:off x="1676400" y="4267200"/>
            <a:ext cx="2463552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Α+Β Στερεά</a:t>
            </a:r>
          </a:p>
        </p:txBody>
      </p:sp>
      <p:sp>
        <p:nvSpPr>
          <p:cNvPr id="112" name="Text Box 15"/>
          <p:cNvSpPr txBox="1">
            <a:spLocks noChangeArrowheads="1"/>
          </p:cNvSpPr>
          <p:nvPr/>
        </p:nvSpPr>
        <p:spPr bwMode="auto">
          <a:xfrm>
            <a:off x="827584" y="2362200"/>
            <a:ext cx="1728192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 (Υ)</a:t>
            </a:r>
          </a:p>
        </p:txBody>
      </p:sp>
      <p:sp>
        <p:nvSpPr>
          <p:cNvPr id="113" name="Text Box 16"/>
          <p:cNvSpPr txBox="1">
            <a:spLocks noChangeArrowheads="1"/>
          </p:cNvSpPr>
          <p:nvPr/>
        </p:nvSpPr>
        <p:spPr bwMode="auto">
          <a:xfrm>
            <a:off x="1085850" y="340995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Α+Υ</a:t>
            </a: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3352800" y="320040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B</a:t>
            </a:r>
            <a:r>
              <a:rPr kumimoji="0" lang="el-GR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+Υ</a:t>
            </a:r>
          </a:p>
        </p:txBody>
      </p: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2159000" y="2514600"/>
            <a:ext cx="1188864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liquidus</a:t>
            </a:r>
            <a:endParaRPr kumimoji="0" lang="el-GR" sz="180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</a:endParaRPr>
          </a:p>
        </p:txBody>
      </p:sp>
      <p:sp>
        <p:nvSpPr>
          <p:cNvPr id="116" name="Text Box 20"/>
          <p:cNvSpPr txBox="1">
            <a:spLocks noChangeArrowheads="1"/>
          </p:cNvSpPr>
          <p:nvPr/>
        </p:nvSpPr>
        <p:spPr bwMode="auto">
          <a:xfrm>
            <a:off x="3587750" y="4027488"/>
            <a:ext cx="1272282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</a:rPr>
              <a:t>solidus</a:t>
            </a:r>
            <a:endParaRPr kumimoji="0" lang="el-GR" sz="180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</a:endParaRPr>
          </a:p>
        </p:txBody>
      </p:sp>
      <p:sp>
        <p:nvSpPr>
          <p:cNvPr id="117" name="Line 22"/>
          <p:cNvSpPr>
            <a:spLocks noChangeShapeType="1"/>
          </p:cNvSpPr>
          <p:nvPr/>
        </p:nvSpPr>
        <p:spPr bwMode="auto">
          <a:xfrm flipH="1">
            <a:off x="1981200" y="2895600"/>
            <a:ext cx="381000" cy="381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 type="stealth" w="med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>
            <a:off x="2806700" y="2919413"/>
            <a:ext cx="185738" cy="30321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 type="stealth" w="med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19" name="Text Box 43"/>
          <p:cNvSpPr txBox="1">
            <a:spLocks noChangeArrowheads="1"/>
          </p:cNvSpPr>
          <p:nvPr/>
        </p:nvSpPr>
        <p:spPr bwMode="auto">
          <a:xfrm>
            <a:off x="3286125" y="230505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Κ</a:t>
            </a:r>
          </a:p>
        </p:txBody>
      </p:sp>
      <p:sp>
        <p:nvSpPr>
          <p:cNvPr id="120" name="Oval 47"/>
          <p:cNvSpPr>
            <a:spLocks noChangeAspect="1" noChangeArrowheads="1"/>
          </p:cNvSpPr>
          <p:nvPr/>
        </p:nvSpPr>
        <p:spPr bwMode="auto">
          <a:xfrm>
            <a:off x="3581400" y="2438400"/>
            <a:ext cx="144463" cy="144463"/>
          </a:xfrm>
          <a:prstGeom prst="ellipse">
            <a:avLst/>
          </a:prstGeom>
          <a:solidFill>
            <a:srgbClr val="FF33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990600" y="41148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Μ</a:t>
            </a:r>
          </a:p>
        </p:txBody>
      </p:sp>
      <p:sp>
        <p:nvSpPr>
          <p:cNvPr id="122" name="Oval 49"/>
          <p:cNvSpPr>
            <a:spLocks noChangeAspect="1" noChangeArrowheads="1"/>
          </p:cNvSpPr>
          <p:nvPr/>
        </p:nvSpPr>
        <p:spPr bwMode="auto">
          <a:xfrm>
            <a:off x="1295400" y="4267200"/>
            <a:ext cx="144463" cy="144463"/>
          </a:xfrm>
          <a:prstGeom prst="ellipse">
            <a:avLst/>
          </a:prstGeom>
          <a:solidFill>
            <a:srgbClr val="FF33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23" name="Text Box 51"/>
          <p:cNvSpPr txBox="1">
            <a:spLocks noChangeArrowheads="1"/>
          </p:cNvSpPr>
          <p:nvPr/>
        </p:nvSpPr>
        <p:spPr bwMode="auto">
          <a:xfrm>
            <a:off x="2895600" y="35052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N</a:t>
            </a: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24" name="Oval 52"/>
          <p:cNvSpPr>
            <a:spLocks noChangeAspect="1" noChangeArrowheads="1"/>
          </p:cNvSpPr>
          <p:nvPr/>
        </p:nvSpPr>
        <p:spPr bwMode="auto">
          <a:xfrm>
            <a:off x="2762250" y="3527425"/>
            <a:ext cx="144463" cy="144463"/>
          </a:xfrm>
          <a:prstGeom prst="ellipse">
            <a:avLst/>
          </a:prstGeom>
          <a:solidFill>
            <a:srgbClr val="FF33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111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16" grpId="0" autoUpdateAnimBg="0"/>
      <p:bldP spid="117" grpId="0" animBg="1"/>
      <p:bldP spid="118" grpId="0" animBg="1"/>
      <p:bldP spid="119" grpId="0" autoUpdateAnimBg="0"/>
      <p:bldP spid="120" grpId="0" animBg="1"/>
      <p:bldP spid="121" grpId="0" autoUpdateAnimBg="0"/>
      <p:bldP spid="122" grpId="0" animBg="1"/>
      <p:bldP spid="123" grpId="0" autoUpdateAnimBg="0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5868144" y="1422400"/>
            <a:ext cx="2808312" cy="10704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422400"/>
            <a:ext cx="3970784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Αρχική σύσταση υγρού: 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20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Β - 80% Α</a:t>
            </a:r>
          </a:p>
        </p:txBody>
      </p:sp>
      <p:grpSp>
        <p:nvGrpSpPr>
          <p:cNvPr id="174" name="Group 89" descr="Εικόνα 10: Απλό Ευτηκτικό Διάγραμμα - Κρυστάλλωση Ισορροπίας"/>
          <p:cNvGrpSpPr>
            <a:grpSpLocks/>
          </p:cNvGrpSpPr>
          <p:nvPr/>
        </p:nvGrpSpPr>
        <p:grpSpPr bwMode="auto">
          <a:xfrm>
            <a:off x="1219200" y="2393951"/>
            <a:ext cx="6019800" cy="4006851"/>
            <a:chOff x="768" y="1508"/>
            <a:chExt cx="3792" cy="2524"/>
          </a:xfrm>
        </p:grpSpPr>
        <p:sp>
          <p:nvSpPr>
            <p:cNvPr id="175" name="Text Box 34"/>
            <p:cNvSpPr txBox="1">
              <a:spLocks noChangeArrowheads="1"/>
            </p:cNvSpPr>
            <p:nvPr/>
          </p:nvSpPr>
          <p:spPr bwMode="auto">
            <a:xfrm>
              <a:off x="768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grpSp>
          <p:nvGrpSpPr>
            <p:cNvPr id="176" name="Group 88"/>
            <p:cNvGrpSpPr>
              <a:grpSpLocks/>
            </p:cNvGrpSpPr>
            <p:nvPr/>
          </p:nvGrpSpPr>
          <p:grpSpPr bwMode="auto">
            <a:xfrm>
              <a:off x="990" y="1571"/>
              <a:ext cx="3570" cy="2461"/>
              <a:chOff x="990" y="1571"/>
              <a:chExt cx="3570" cy="2461"/>
            </a:xfrm>
          </p:grpSpPr>
          <p:sp>
            <p:nvSpPr>
              <p:cNvPr id="177" name="Rectangle 18"/>
              <p:cNvSpPr>
                <a:spLocks noChangeArrowheads="1"/>
              </p:cNvSpPr>
              <p:nvPr/>
            </p:nvSpPr>
            <p:spPr bwMode="auto">
              <a:xfrm>
                <a:off x="1344" y="1571"/>
                <a:ext cx="2871" cy="2140"/>
              </a:xfrm>
              <a:prstGeom prst="rect">
                <a:avLst/>
              </a:prstGeom>
              <a:solidFill>
                <a:srgbClr val="009900"/>
              </a:solidFill>
              <a:ln w="38100" cap="sq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Rectangle 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2870" cy="611"/>
              </a:xfrm>
              <a:prstGeom prst="rect">
                <a:avLst/>
              </a:prstGeom>
              <a:noFill/>
              <a:ln w="38100" cap="sq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Arc 5"/>
              <p:cNvSpPr>
                <a:spLocks/>
              </p:cNvSpPr>
              <p:nvPr/>
            </p:nvSpPr>
            <p:spPr bwMode="auto">
              <a:xfrm>
                <a:off x="1331" y="2263"/>
                <a:ext cx="1407" cy="8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Arc 6"/>
              <p:cNvSpPr>
                <a:spLocks/>
              </p:cNvSpPr>
              <p:nvPr/>
            </p:nvSpPr>
            <p:spPr bwMode="auto">
              <a:xfrm flipH="1">
                <a:off x="2738" y="1786"/>
                <a:ext cx="1461" cy="1323"/>
              </a:xfrm>
              <a:custGeom>
                <a:avLst/>
                <a:gdLst>
                  <a:gd name="G0" fmla="+- 163 0 0"/>
                  <a:gd name="G1" fmla="+- 21600 0 0"/>
                  <a:gd name="G2" fmla="+- 21600 0 0"/>
                  <a:gd name="T0" fmla="*/ 0 w 21762"/>
                  <a:gd name="T1" fmla="*/ 1 h 21600"/>
                  <a:gd name="T2" fmla="*/ 21762 w 21762"/>
                  <a:gd name="T3" fmla="*/ 21450 h 21600"/>
                  <a:gd name="T4" fmla="*/ 163 w 217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62" h="21600" fill="none" extrusionOk="0">
                    <a:moveTo>
                      <a:pt x="-1" y="0"/>
                    </a:moveTo>
                    <a:cubicBezTo>
                      <a:pt x="54" y="0"/>
                      <a:pt x="108" y="-1"/>
                      <a:pt x="163" y="0"/>
                    </a:cubicBezTo>
                    <a:cubicBezTo>
                      <a:pt x="12033" y="0"/>
                      <a:pt x="21680" y="9579"/>
                      <a:pt x="21762" y="21449"/>
                    </a:cubicBezTo>
                  </a:path>
                  <a:path w="21762" h="21600" stroke="0" extrusionOk="0">
                    <a:moveTo>
                      <a:pt x="-1" y="0"/>
                    </a:moveTo>
                    <a:cubicBezTo>
                      <a:pt x="54" y="0"/>
                      <a:pt x="108" y="-1"/>
                      <a:pt x="163" y="0"/>
                    </a:cubicBezTo>
                    <a:cubicBezTo>
                      <a:pt x="12033" y="0"/>
                      <a:pt x="21680" y="9579"/>
                      <a:pt x="21762" y="21449"/>
                    </a:cubicBezTo>
                    <a:lnTo>
                      <a:pt x="163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Text Box 9"/>
              <p:cNvSpPr txBox="1">
                <a:spLocks noChangeArrowheads="1"/>
              </p:cNvSpPr>
              <p:nvPr/>
            </p:nvSpPr>
            <p:spPr bwMode="auto">
              <a:xfrm>
                <a:off x="1152" y="3733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82" name="Text Box 10"/>
              <p:cNvSpPr txBox="1">
                <a:spLocks noChangeArrowheads="1"/>
              </p:cNvSpPr>
              <p:nvPr/>
            </p:nvSpPr>
            <p:spPr bwMode="auto">
              <a:xfrm>
                <a:off x="4090" y="374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83" name="Text Box 11"/>
              <p:cNvSpPr txBox="1">
                <a:spLocks noChangeArrowheads="1"/>
              </p:cNvSpPr>
              <p:nvPr/>
            </p:nvSpPr>
            <p:spPr bwMode="auto">
              <a:xfrm>
                <a:off x="2634" y="3075"/>
                <a:ext cx="23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</a:rPr>
                  <a:t>Ε</a:t>
                </a:r>
              </a:p>
            </p:txBody>
          </p:sp>
          <p:sp>
            <p:nvSpPr>
              <p:cNvPr id="184" name="Text Box 12"/>
              <p:cNvSpPr txBox="1">
                <a:spLocks noChangeArrowheads="1"/>
              </p:cNvSpPr>
              <p:nvPr/>
            </p:nvSpPr>
            <p:spPr bwMode="auto">
              <a:xfrm>
                <a:off x="2201" y="3312"/>
                <a:ext cx="1813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Α+Β Στερεά</a:t>
                </a:r>
              </a:p>
            </p:txBody>
          </p:sp>
          <p:sp>
            <p:nvSpPr>
              <p:cNvPr id="185" name="Text Box 13"/>
              <p:cNvSpPr txBox="1">
                <a:spLocks noChangeArrowheads="1"/>
              </p:cNvSpPr>
              <p:nvPr/>
            </p:nvSpPr>
            <p:spPr bwMode="auto">
              <a:xfrm>
                <a:off x="2426" y="1649"/>
                <a:ext cx="1314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Υγρό (Υ)</a:t>
                </a:r>
              </a:p>
            </p:txBody>
          </p:sp>
          <p:sp>
            <p:nvSpPr>
              <p:cNvPr id="186" name="Text Box 14"/>
              <p:cNvSpPr txBox="1">
                <a:spLocks noChangeArrowheads="1"/>
              </p:cNvSpPr>
              <p:nvPr/>
            </p:nvSpPr>
            <p:spPr bwMode="auto">
              <a:xfrm>
                <a:off x="1514" y="2562"/>
                <a:ext cx="7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Α+Υ</a:t>
                </a:r>
              </a:p>
            </p:txBody>
          </p:sp>
          <p:sp>
            <p:nvSpPr>
              <p:cNvPr id="187" name="Text Box 15"/>
              <p:cNvSpPr txBox="1">
                <a:spLocks noChangeArrowheads="1"/>
              </p:cNvSpPr>
              <p:nvPr/>
            </p:nvSpPr>
            <p:spPr bwMode="auto">
              <a:xfrm>
                <a:off x="3189" y="2389"/>
                <a:ext cx="7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B</a:t>
                </a: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+Υ</a:t>
                </a:r>
              </a:p>
            </p:txBody>
          </p:sp>
          <p:sp>
            <p:nvSpPr>
              <p:cNvPr id="188" name="Line 21"/>
              <p:cNvSpPr>
                <a:spLocks noChangeShapeType="1"/>
              </p:cNvSpPr>
              <p:nvPr/>
            </p:nvSpPr>
            <p:spPr bwMode="auto">
              <a:xfrm>
                <a:off x="1621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Line 22"/>
              <p:cNvSpPr>
                <a:spLocks noChangeShapeType="1"/>
              </p:cNvSpPr>
              <p:nvPr/>
            </p:nvSpPr>
            <p:spPr bwMode="auto">
              <a:xfrm>
                <a:off x="1908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Line 23"/>
              <p:cNvSpPr>
                <a:spLocks noChangeShapeType="1"/>
              </p:cNvSpPr>
              <p:nvPr/>
            </p:nvSpPr>
            <p:spPr bwMode="auto">
              <a:xfrm>
                <a:off x="2194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Line 24"/>
              <p:cNvSpPr>
                <a:spLocks noChangeShapeType="1"/>
              </p:cNvSpPr>
              <p:nvPr/>
            </p:nvSpPr>
            <p:spPr bwMode="auto">
              <a:xfrm>
                <a:off x="2482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Line 25"/>
              <p:cNvSpPr>
                <a:spLocks noChangeShapeType="1"/>
              </p:cNvSpPr>
              <p:nvPr/>
            </p:nvSpPr>
            <p:spPr bwMode="auto">
              <a:xfrm>
                <a:off x="2768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Line 26"/>
              <p:cNvSpPr>
                <a:spLocks noChangeShapeType="1"/>
              </p:cNvSpPr>
              <p:nvPr/>
            </p:nvSpPr>
            <p:spPr bwMode="auto">
              <a:xfrm>
                <a:off x="3055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Line 27"/>
              <p:cNvSpPr>
                <a:spLocks noChangeShapeType="1"/>
              </p:cNvSpPr>
              <p:nvPr/>
            </p:nvSpPr>
            <p:spPr bwMode="auto">
              <a:xfrm>
                <a:off x="3341" y="3614"/>
                <a:ext cx="2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Line 28"/>
              <p:cNvSpPr>
                <a:spLocks noChangeShapeType="1"/>
              </p:cNvSpPr>
              <p:nvPr/>
            </p:nvSpPr>
            <p:spPr bwMode="auto">
              <a:xfrm>
                <a:off x="3629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Line 29"/>
              <p:cNvSpPr>
                <a:spLocks noChangeShapeType="1"/>
              </p:cNvSpPr>
              <p:nvPr/>
            </p:nvSpPr>
            <p:spPr bwMode="auto">
              <a:xfrm>
                <a:off x="3915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Text Box 30"/>
              <p:cNvSpPr txBox="1">
                <a:spLocks noChangeArrowheads="1"/>
              </p:cNvSpPr>
              <p:nvPr/>
            </p:nvSpPr>
            <p:spPr bwMode="auto">
              <a:xfrm>
                <a:off x="1764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98" name="Text Box 31"/>
              <p:cNvSpPr txBox="1">
                <a:spLocks noChangeArrowheads="1"/>
              </p:cNvSpPr>
              <p:nvPr/>
            </p:nvSpPr>
            <p:spPr bwMode="auto">
              <a:xfrm>
                <a:off x="2335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99" name="Text Box 32"/>
              <p:cNvSpPr txBox="1">
                <a:spLocks noChangeArrowheads="1"/>
              </p:cNvSpPr>
              <p:nvPr/>
            </p:nvSpPr>
            <p:spPr bwMode="auto">
              <a:xfrm>
                <a:off x="2906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200" name="Text Box 33"/>
              <p:cNvSpPr txBox="1">
                <a:spLocks noChangeArrowheads="1"/>
              </p:cNvSpPr>
              <p:nvPr/>
            </p:nvSpPr>
            <p:spPr bwMode="auto">
              <a:xfrm>
                <a:off x="3477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201" name="Text Box 35"/>
              <p:cNvSpPr txBox="1">
                <a:spLocks noChangeArrowheads="1"/>
              </p:cNvSpPr>
              <p:nvPr/>
            </p:nvSpPr>
            <p:spPr bwMode="auto">
              <a:xfrm>
                <a:off x="990" y="2139"/>
                <a:ext cx="337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202" name="Text Box 36"/>
              <p:cNvSpPr txBox="1">
                <a:spLocks noChangeArrowheads="1"/>
              </p:cNvSpPr>
              <p:nvPr/>
            </p:nvSpPr>
            <p:spPr bwMode="auto">
              <a:xfrm>
                <a:off x="4222" y="1648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</a:t>
                </a:r>
              </a:p>
            </p:txBody>
          </p:sp>
          <p:sp>
            <p:nvSpPr>
              <p:cNvPr id="203" name="Text Box 37"/>
              <p:cNvSpPr txBox="1">
                <a:spLocks noChangeArrowheads="1"/>
              </p:cNvSpPr>
              <p:nvPr/>
            </p:nvSpPr>
            <p:spPr bwMode="auto">
              <a:xfrm>
                <a:off x="4213" y="2966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  <p:sp>
            <p:nvSpPr>
              <p:cNvPr id="204" name="Text Box 72"/>
              <p:cNvSpPr txBox="1">
                <a:spLocks noChangeArrowheads="1"/>
              </p:cNvSpPr>
              <p:nvPr/>
            </p:nvSpPr>
            <p:spPr bwMode="auto">
              <a:xfrm>
                <a:off x="1019" y="1741"/>
                <a:ext cx="29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θ</a:t>
                </a:r>
              </a:p>
            </p:txBody>
          </p:sp>
        </p:grpSp>
      </p:grpSp>
      <p:sp>
        <p:nvSpPr>
          <p:cNvPr id="205" name="Line 90"/>
          <p:cNvSpPr>
            <a:spLocks noChangeShapeType="1"/>
          </p:cNvSpPr>
          <p:nvPr/>
        </p:nvSpPr>
        <p:spPr bwMode="auto">
          <a:xfrm>
            <a:off x="3038475" y="2989263"/>
            <a:ext cx="14288" cy="744537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Line 91"/>
          <p:cNvSpPr>
            <a:spLocks noChangeShapeType="1"/>
          </p:cNvSpPr>
          <p:nvPr/>
        </p:nvSpPr>
        <p:spPr bwMode="auto">
          <a:xfrm>
            <a:off x="2133600" y="2962275"/>
            <a:ext cx="935038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Oval 92"/>
          <p:cNvSpPr>
            <a:spLocks noChangeAspect="1" noChangeArrowheads="1"/>
          </p:cNvSpPr>
          <p:nvPr/>
        </p:nvSpPr>
        <p:spPr bwMode="auto">
          <a:xfrm>
            <a:off x="2921000" y="288290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Line 93"/>
          <p:cNvSpPr>
            <a:spLocks noChangeShapeType="1"/>
          </p:cNvSpPr>
          <p:nvPr/>
        </p:nvSpPr>
        <p:spPr bwMode="auto">
          <a:xfrm>
            <a:off x="3024188" y="4935538"/>
            <a:ext cx="14287" cy="4746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94"/>
          <p:cNvSpPr>
            <a:spLocks noChangeShapeType="1"/>
          </p:cNvSpPr>
          <p:nvPr/>
        </p:nvSpPr>
        <p:spPr bwMode="auto">
          <a:xfrm>
            <a:off x="2162175" y="3733800"/>
            <a:ext cx="928688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Line 95"/>
          <p:cNvSpPr>
            <a:spLocks noChangeShapeType="1"/>
          </p:cNvSpPr>
          <p:nvPr/>
        </p:nvSpPr>
        <p:spPr bwMode="auto">
          <a:xfrm flipH="1">
            <a:off x="2133600" y="3738563"/>
            <a:ext cx="0" cy="4841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Line 96"/>
          <p:cNvSpPr>
            <a:spLocks noChangeShapeType="1"/>
          </p:cNvSpPr>
          <p:nvPr/>
        </p:nvSpPr>
        <p:spPr bwMode="auto">
          <a:xfrm flipH="1">
            <a:off x="2133600" y="4191000"/>
            <a:ext cx="0" cy="4841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2" name="Line 97"/>
          <p:cNvSpPr>
            <a:spLocks noChangeShapeType="1"/>
          </p:cNvSpPr>
          <p:nvPr/>
        </p:nvSpPr>
        <p:spPr bwMode="auto">
          <a:xfrm>
            <a:off x="2133600" y="4572000"/>
            <a:ext cx="0" cy="3937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98"/>
          <p:cNvSpPr>
            <a:spLocks noChangeShapeType="1"/>
          </p:cNvSpPr>
          <p:nvPr/>
        </p:nvSpPr>
        <p:spPr bwMode="auto">
          <a:xfrm rot="16200000" flipH="1">
            <a:off x="2309019" y="4785519"/>
            <a:ext cx="0" cy="3413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99"/>
          <p:cNvSpPr>
            <a:spLocks noChangeShapeType="1"/>
          </p:cNvSpPr>
          <p:nvPr/>
        </p:nvSpPr>
        <p:spPr bwMode="auto">
          <a:xfrm rot="16200000" flipH="1">
            <a:off x="2599532" y="4785518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100"/>
          <p:cNvSpPr>
            <a:spLocks noChangeShapeType="1"/>
          </p:cNvSpPr>
          <p:nvPr/>
        </p:nvSpPr>
        <p:spPr bwMode="auto">
          <a:xfrm rot="16200000" flipH="1">
            <a:off x="2856707" y="4780756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Freeform 101"/>
          <p:cNvSpPr>
            <a:spLocks/>
          </p:cNvSpPr>
          <p:nvPr/>
        </p:nvSpPr>
        <p:spPr bwMode="auto">
          <a:xfrm>
            <a:off x="3043238" y="3709988"/>
            <a:ext cx="352425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1"/>
              </a:cxn>
              <a:cxn ang="0">
                <a:pos x="162" y="48"/>
              </a:cxn>
              <a:cxn ang="0">
                <a:pos x="195" y="63"/>
              </a:cxn>
              <a:cxn ang="0">
                <a:pos x="213" y="72"/>
              </a:cxn>
              <a:cxn ang="0">
                <a:pos x="222" y="78"/>
              </a:cxn>
              <a:cxn ang="0">
                <a:pos x="204" y="63"/>
              </a:cxn>
            </a:cxnLst>
            <a:rect l="0" t="0" r="r" b="b"/>
            <a:pathLst>
              <a:path w="222" h="80">
                <a:moveTo>
                  <a:pt x="0" y="0"/>
                </a:moveTo>
                <a:cubicBezTo>
                  <a:pt x="11" y="4"/>
                  <a:pt x="50" y="13"/>
                  <a:pt x="75" y="21"/>
                </a:cubicBezTo>
                <a:cubicBezTo>
                  <a:pt x="102" y="29"/>
                  <a:pt x="142" y="41"/>
                  <a:pt x="162" y="48"/>
                </a:cubicBezTo>
                <a:cubicBezTo>
                  <a:pt x="175" y="52"/>
                  <a:pt x="183" y="55"/>
                  <a:pt x="195" y="63"/>
                </a:cubicBezTo>
                <a:cubicBezTo>
                  <a:pt x="221" y="80"/>
                  <a:pt x="188" y="60"/>
                  <a:pt x="213" y="72"/>
                </a:cubicBezTo>
                <a:cubicBezTo>
                  <a:pt x="216" y="74"/>
                  <a:pt x="222" y="78"/>
                  <a:pt x="222" y="78"/>
                </a:cubicBezTo>
                <a:lnTo>
                  <a:pt x="204" y="63"/>
                </a:ln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7" name="Freeform 102"/>
          <p:cNvSpPr>
            <a:spLocks/>
          </p:cNvSpPr>
          <p:nvPr/>
        </p:nvSpPr>
        <p:spPr bwMode="auto">
          <a:xfrm>
            <a:off x="3352800" y="3810000"/>
            <a:ext cx="347663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39"/>
              </a:cxn>
              <a:cxn ang="0">
                <a:pos x="153" y="66"/>
              </a:cxn>
              <a:cxn ang="0">
                <a:pos x="219" y="108"/>
              </a:cxn>
            </a:cxnLst>
            <a:rect l="0" t="0" r="r" b="b"/>
            <a:pathLst>
              <a:path w="219" h="108">
                <a:moveTo>
                  <a:pt x="0" y="0"/>
                </a:moveTo>
                <a:cubicBezTo>
                  <a:pt x="11" y="4"/>
                  <a:pt x="62" y="28"/>
                  <a:pt x="87" y="39"/>
                </a:cubicBezTo>
                <a:cubicBezTo>
                  <a:pt x="112" y="50"/>
                  <a:pt x="131" y="54"/>
                  <a:pt x="153" y="66"/>
                </a:cubicBezTo>
                <a:cubicBezTo>
                  <a:pt x="175" y="79"/>
                  <a:pt x="208" y="101"/>
                  <a:pt x="219" y="108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8" name="Freeform 103"/>
          <p:cNvSpPr>
            <a:spLocks/>
          </p:cNvSpPr>
          <p:nvPr/>
        </p:nvSpPr>
        <p:spPr bwMode="auto">
          <a:xfrm>
            <a:off x="3671888" y="3962400"/>
            <a:ext cx="319087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39"/>
              </a:cxn>
              <a:cxn ang="0">
                <a:pos x="132" y="84"/>
              </a:cxn>
              <a:cxn ang="0">
                <a:pos x="201" y="132"/>
              </a:cxn>
            </a:cxnLst>
            <a:rect l="0" t="0" r="r" b="b"/>
            <a:pathLst>
              <a:path w="201" h="132">
                <a:moveTo>
                  <a:pt x="0" y="0"/>
                </a:moveTo>
                <a:cubicBezTo>
                  <a:pt x="11" y="4"/>
                  <a:pt x="47" y="25"/>
                  <a:pt x="69" y="39"/>
                </a:cubicBezTo>
                <a:cubicBezTo>
                  <a:pt x="91" y="53"/>
                  <a:pt x="110" y="68"/>
                  <a:pt x="132" y="84"/>
                </a:cubicBezTo>
                <a:cubicBezTo>
                  <a:pt x="154" y="97"/>
                  <a:pt x="190" y="125"/>
                  <a:pt x="201" y="132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9" name="Freeform 104"/>
          <p:cNvSpPr>
            <a:spLocks/>
          </p:cNvSpPr>
          <p:nvPr/>
        </p:nvSpPr>
        <p:spPr bwMode="auto">
          <a:xfrm>
            <a:off x="3938588" y="4143375"/>
            <a:ext cx="26670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54"/>
              </a:cxn>
              <a:cxn ang="0">
                <a:pos x="129" y="126"/>
              </a:cxn>
              <a:cxn ang="0">
                <a:pos x="168" y="180"/>
              </a:cxn>
            </a:cxnLst>
            <a:rect l="0" t="0" r="r" b="b"/>
            <a:pathLst>
              <a:path w="168" h="180">
                <a:moveTo>
                  <a:pt x="0" y="0"/>
                </a:moveTo>
                <a:cubicBezTo>
                  <a:pt x="11" y="4"/>
                  <a:pt x="45" y="33"/>
                  <a:pt x="66" y="54"/>
                </a:cubicBezTo>
                <a:cubicBezTo>
                  <a:pt x="87" y="75"/>
                  <a:pt x="112" y="105"/>
                  <a:pt x="129" y="126"/>
                </a:cubicBezTo>
                <a:cubicBezTo>
                  <a:pt x="151" y="139"/>
                  <a:pt x="157" y="173"/>
                  <a:pt x="168" y="180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Freeform 105"/>
          <p:cNvSpPr>
            <a:spLocks/>
          </p:cNvSpPr>
          <p:nvPr/>
        </p:nvSpPr>
        <p:spPr bwMode="auto">
          <a:xfrm>
            <a:off x="4171950" y="4381500"/>
            <a:ext cx="171450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75"/>
              </a:cxn>
              <a:cxn ang="0">
                <a:pos x="75" y="150"/>
              </a:cxn>
              <a:cxn ang="0">
                <a:pos x="108" y="342"/>
              </a:cxn>
            </a:cxnLst>
            <a:rect l="0" t="0" r="r" b="b"/>
            <a:pathLst>
              <a:path w="108" h="342">
                <a:moveTo>
                  <a:pt x="0" y="0"/>
                </a:moveTo>
                <a:cubicBezTo>
                  <a:pt x="11" y="4"/>
                  <a:pt x="37" y="50"/>
                  <a:pt x="51" y="75"/>
                </a:cubicBezTo>
                <a:cubicBezTo>
                  <a:pt x="63" y="100"/>
                  <a:pt x="66" y="106"/>
                  <a:pt x="75" y="150"/>
                </a:cubicBezTo>
                <a:cubicBezTo>
                  <a:pt x="97" y="163"/>
                  <a:pt x="97" y="335"/>
                  <a:pt x="108" y="342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7620000" y="4048621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7334945" y="4050432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7620000" y="3212976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7353671" y="325834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pic>
        <p:nvPicPr>
          <p:cNvPr id="5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1074</Words>
  <Application>Microsoft Office PowerPoint</Application>
  <PresentationFormat>On-screen Show (4:3)</PresentationFormat>
  <Paragraphs>359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ΠΕΤΡΟΛΟΓΙΑ ΜΑΓΜΑΤΙΚΩΝ &amp; ΜΕΤΑΜΟΡΦΩΜΕΝΩΝ ΠΕΤΡΩΜΑΤΩΝ </vt:lpstr>
      <vt:lpstr>ΔΙΑΓΡΑΜΜΑΤΑ ΦΑΣΕΩΝ</vt:lpstr>
      <vt:lpstr>Κανόνας των φάσεων</vt:lpstr>
      <vt:lpstr>Διαγράμματα ενός συστατικού</vt:lpstr>
      <vt:lpstr>Το σύστημα H2O </vt:lpstr>
      <vt:lpstr>Το σύστημα SiO2 </vt:lpstr>
      <vt:lpstr>Διαγράμματα δύο συστατικών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Διάγραμμα με πλήρες  Στερεό Διάλυμα</vt:lpstr>
      <vt:lpstr>Διάγραμμα με πλήρες  Στερεό Διάλυμα</vt:lpstr>
      <vt:lpstr>Διάγραμμα με πλήρες  Στερεό Διάλυμα</vt:lpstr>
      <vt:lpstr>Διάγραμμα με πλήρες  Στερεό Διάλυμα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384</cp:revision>
  <dcterms:created xsi:type="dcterms:W3CDTF">2012-09-06T09:03:05Z</dcterms:created>
  <dcterms:modified xsi:type="dcterms:W3CDTF">2015-09-09T08:35:18Z</dcterms:modified>
</cp:coreProperties>
</file>