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1" r:id="rId2"/>
    <p:sldId id="256" r:id="rId3"/>
    <p:sldId id="257" r:id="rId4"/>
    <p:sldId id="262" r:id="rId5"/>
    <p:sldId id="261" r:id="rId6"/>
    <p:sldId id="260" r:id="rId7"/>
    <p:sldId id="259" r:id="rId8"/>
    <p:sldId id="258" r:id="rId9"/>
    <p:sldId id="263" r:id="rId10"/>
    <p:sldId id="287" r:id="rId11"/>
    <p:sldId id="289" r:id="rId12"/>
    <p:sldId id="290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264" r:id="rId22"/>
    <p:sldId id="265" r:id="rId23"/>
    <p:sldId id="268" r:id="rId24"/>
    <p:sldId id="269" r:id="rId25"/>
    <p:sldId id="270" r:id="rId26"/>
    <p:sldId id="271" r:id="rId27"/>
    <p:sldId id="272" r:id="rId28"/>
    <p:sldId id="273" r:id="rId29"/>
    <p:sldId id="300" r:id="rId30"/>
    <p:sldId id="301" r:id="rId31"/>
    <p:sldId id="302" r:id="rId32"/>
    <p:sldId id="303" r:id="rId33"/>
    <p:sldId id="304" r:id="rId34"/>
    <p:sldId id="305" r:id="rId35"/>
    <p:sldId id="285" r:id="rId36"/>
    <p:sldId id="506" r:id="rId37"/>
    <p:sldId id="507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-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80494-859A-4581-8E99-5530062B724B}" type="datetimeFigureOut">
              <a:rPr lang="en-PH" smtClean="0"/>
              <a:t>6/2/2026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88048-F625-4CD4-A837-B4EBA9EEF48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7441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38600" y="1066800"/>
            <a:ext cx="4648200" cy="1470025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Title 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5029200"/>
            <a:ext cx="4724400" cy="114300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2600" y="35859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>
            <a:extLst>
              <a:ext uri="{FF2B5EF4-FFF2-40B4-BE49-F238E27FC236}">
                <a16:creationId xmlns:a16="http://schemas.microsoft.com/office/drawing/2014/main" id="{0E29ED7B-4999-86F8-F571-D18DF6A8C6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3976688"/>
            <a:ext cx="9144000" cy="2881312"/>
          </a:xfrm>
        </p:spPr>
        <p:txBody>
          <a:bodyPr/>
          <a:lstStyle/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Διοίκηση Ολικής Ποιότητας &amp;</a:t>
            </a:r>
          </a:p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Επιχειρηματική Αριστεία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endParaRPr lang="el-GR" altLang="el-GR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Ευάγγελος Ψωμάς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Καθηγητής</a:t>
            </a:r>
          </a:p>
        </p:txBody>
      </p:sp>
      <p:pic>
        <p:nvPicPr>
          <p:cNvPr id="3075" name="Εικόνα 2">
            <a:extLst>
              <a:ext uri="{FF2B5EF4-FFF2-40B4-BE49-F238E27FC236}">
                <a16:creationId xmlns:a16="http://schemas.microsoft.com/office/drawing/2014/main" id="{1AE0CCB1-9AAB-9943-DDBF-A312A0247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Εικόνα 3">
            <a:extLst>
              <a:ext uri="{FF2B5EF4-FFF2-40B4-BE49-F238E27FC236}">
                <a16:creationId xmlns:a16="http://schemas.microsoft.com/office/drawing/2014/main" id="{EE6D19FB-037E-01E3-5324-5B8F798CB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43" y="2005965"/>
            <a:ext cx="6335713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94400-3FAC-0708-47B2-2F3B370DE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7A74B-F200-E6D8-C3BD-F22B31880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28600"/>
            <a:ext cx="7239000" cy="1143000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Μοντέλο EFQM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8B05-1BC7-0BD3-B7A8-71E9B371C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72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1️⃣  Direction – Γιατί</a:t>
            </a: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does this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exist? What Purpose does it fulfil? Why this particular Strategy?</a:t>
            </a:r>
            <a:endParaRPr lang="el-GR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indent="-263525" algn="just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Στρατηγική και Όραμα: Καθορισμός σκοπού, αξιών και στρατηγικής για δημιουργία αξίας</a:t>
            </a:r>
          </a:p>
          <a:p>
            <a:pPr marL="263525" indent="-263525" algn="just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Ηγεσία: Ανάπτυξη ηγετικών ικανοτήτων και ενίσχυση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οργανωσιακής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κουλτούρας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2️⃣   Execution – Πώς;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does it intend to deliver on its Purpose and its Strategy? </a:t>
            </a:r>
            <a:endParaRPr lang="el-GR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Υλοποίηση Στρατηγικής: Οργάνωση διαδικασιών και καινοτομίας </a:t>
            </a:r>
          </a:p>
          <a:p>
            <a:pPr algn="just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Συμμετοχή Ενδιαφερομένων: Συνεργασία με πελάτες, εργαζόμενους, προμηθευτές και κοινωνία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3️⃣  Results – Τι;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has it actually achieved to date? “What” does it intend to achieve tomorrow? </a:t>
            </a:r>
            <a:endParaRPr lang="el-GR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Αποτελέσματα: Επίδοση σε επίπεδο ανθρώπων, πελατών, κοινωνίας και επιχειρηματικά αποτελέσματα</a:t>
            </a:r>
            <a:r>
              <a:rPr lang="en-PH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543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0D58C-C776-318E-F2C8-B0DAA1B9F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iagram with text and arrows">
            <a:extLst>
              <a:ext uri="{FF2B5EF4-FFF2-40B4-BE49-F238E27FC236}">
                <a16:creationId xmlns:a16="http://schemas.microsoft.com/office/drawing/2014/main" id="{4F9F4A3A-7569-F4E0-383F-4259F7A5D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78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9774B-C90E-8DB1-0D86-D2B19960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B6626D-FC2D-5866-965C-5A96C7C0E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68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D3ABB7-0E20-2888-63A1-DE99AA58BEEE}"/>
              </a:ext>
            </a:extLst>
          </p:cNvPr>
          <p:cNvSpPr txBox="1"/>
          <p:nvPr/>
        </p:nvSpPr>
        <p:spPr>
          <a:xfrm>
            <a:off x="2819400" y="15240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Μοντέλο EFQM 2020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40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2C9A05-BA90-1836-5C03-234DE9672E20}"/>
              </a:ext>
            </a:extLst>
          </p:cNvPr>
          <p:cNvSpPr txBox="1"/>
          <p:nvPr/>
        </p:nvSpPr>
        <p:spPr>
          <a:xfrm>
            <a:off x="0" y="1981200"/>
            <a:ext cx="914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1: Purpose, Vision &amp; Strategy </a:t>
            </a:r>
          </a:p>
          <a:p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2: </a:t>
            </a:r>
            <a:r>
              <a:rPr lang="en-US" sz="2400" b="0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Organisational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Culture &amp; Leadership </a:t>
            </a:r>
          </a:p>
          <a:p>
            <a:endParaRPr lang="en-US" sz="2400" b="0" i="0" u="none" strike="noStrike" baseline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Execution </a:t>
            </a:r>
          </a:p>
          <a:p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3: Engaging Stakeholders </a:t>
            </a:r>
          </a:p>
          <a:p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4: Creating Sustainable Value </a:t>
            </a:r>
          </a:p>
          <a:p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5: Driving Performance &amp; Transformation </a:t>
            </a:r>
          </a:p>
          <a:p>
            <a:endParaRPr lang="en-US" sz="2400" b="0" i="0" u="none" strike="noStrike" baseline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  <a:p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6: Stakeholder Perceptions </a:t>
            </a:r>
          </a:p>
          <a:p>
            <a:r>
              <a:rPr lang="it-IT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7: Strategic &amp; Operational Performance </a:t>
            </a:r>
            <a:endParaRPr lang="el-G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977C0-A2DD-B3F2-D24B-DC83EB781F74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3328948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F9F46-EF92-E35C-4FB8-D1FB6DF91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9F5423-8BD1-A5DF-CAD7-DF80B5DCBDE3}"/>
              </a:ext>
            </a:extLst>
          </p:cNvPr>
          <p:cNvSpPr txBox="1"/>
          <p:nvPr/>
        </p:nvSpPr>
        <p:spPr>
          <a:xfrm>
            <a:off x="0" y="1981200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1: 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Purpose, Vision &amp; Strategy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 Define Purpose &amp; Vision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Identify &amp; Understand Stakeholders Needs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 Understand the Ecosystem, own Capabilities &amp; Major Challenges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 Develop Strategy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 Design &amp; Implement a Governance &amp; Performance Management System </a:t>
            </a:r>
            <a:r>
              <a:rPr lang="en-US" sz="240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79CE5-B107-30CB-A292-90DD8713BB52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3482220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EE564-E98A-0D8A-11A6-81D34ED3A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287F90-DAF2-FE47-EE57-C73B84714784}"/>
              </a:ext>
            </a:extLst>
          </p:cNvPr>
          <p:cNvSpPr txBox="1"/>
          <p:nvPr/>
        </p:nvSpPr>
        <p:spPr>
          <a:xfrm>
            <a:off x="0" y="1981200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2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0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Organisational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Culture &amp; Leadership </a:t>
            </a:r>
          </a:p>
          <a:p>
            <a:endParaRPr lang="en-US" sz="2400" b="0" i="0" u="none" strike="noStrike" baseline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 Steer the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Organisation’s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Culture &amp; Nurture Values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Create the Conditions for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Realising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Change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 Enable Creativity &amp; Innovation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 Unite Behind &amp; Engage in Purpose, Vision &amp; Strategy </a:t>
            </a:r>
            <a:endParaRPr lang="el-G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BAC6B7-60EA-5F7B-C2E3-304DE35F6CB6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610228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726C-D6A0-2481-FE83-52CF83E74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253C42-9717-2653-9CDA-8438A2125669}"/>
              </a:ext>
            </a:extLst>
          </p:cNvPr>
          <p:cNvSpPr txBox="1"/>
          <p:nvPr/>
        </p:nvSpPr>
        <p:spPr>
          <a:xfrm>
            <a:off x="0" y="1981200"/>
            <a:ext cx="9144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Execution </a:t>
            </a: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3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Engaging Stakeholders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</a:t>
            </a:r>
          </a:p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Customers: Build Sustainable Relationships </a:t>
            </a:r>
          </a:p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 People: Attract, Engage, Develop &amp; Retain </a:t>
            </a:r>
          </a:p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 Business &amp; Governing Stakeholders – Secure &amp; Sustain Ongoing Support </a:t>
            </a:r>
          </a:p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Society: Contribute to Development, Well-Being &amp; Prosperity </a:t>
            </a:r>
          </a:p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Partners &amp; Suppliers: Build Relationships &amp; Ensure Support for Creating Sustainable Value 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0" i="0" u="none" strike="noStrike" baseline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8C72F3-3C22-D27D-3F6A-FEAD4F77ABB8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3902744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4593B-EB89-3A01-66F4-F66ED50C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853FFB-17A9-5AEB-4A67-05318DD8C7E4}"/>
              </a:ext>
            </a:extLst>
          </p:cNvPr>
          <p:cNvSpPr txBox="1"/>
          <p:nvPr/>
        </p:nvSpPr>
        <p:spPr>
          <a:xfrm>
            <a:off x="0" y="1981200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Execution </a:t>
            </a: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4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Creating Sustainable Value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 Design the Value &amp; How it is Created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 Communicate &amp; Sell the Value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 Deliver the Value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 Define &amp; Implement the Overall Experience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5439E2-A60A-A557-971E-F86B6311E283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774819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E33CA-F5DB-565E-5D07-E5DED5F33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3C6E82-38E2-B2CD-D116-324CE6315E5F}"/>
              </a:ext>
            </a:extLst>
          </p:cNvPr>
          <p:cNvSpPr txBox="1"/>
          <p:nvPr/>
        </p:nvSpPr>
        <p:spPr>
          <a:xfrm>
            <a:off x="0" y="1981200"/>
            <a:ext cx="914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Execution </a:t>
            </a: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5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Driving Performance &amp; Transformation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 Drive Performance &amp; Manage Risk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 Transform the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the Future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 Drive Innovation &amp;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Technology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5.4 Leverage Data, Information &amp; Knowledge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 Manage Assets &amp; Resources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B0E7FD-9189-FB11-3AA5-68AFFB4F3A93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1220617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39177-00E1-5935-58E1-A0BE81AF8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F5938A-A3DB-BF86-8174-2051F1B90E4B}"/>
              </a:ext>
            </a:extLst>
          </p:cNvPr>
          <p:cNvSpPr txBox="1"/>
          <p:nvPr/>
        </p:nvSpPr>
        <p:spPr>
          <a:xfrm>
            <a:off x="0" y="1981200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6</a:t>
            </a:r>
            <a:r>
              <a:rPr lang="en-US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Stakeholder Perceptions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Sub-criteria: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include, but are not listed in any priority order or limited to: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 Customer Perception Results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 People Perception Results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 Business &amp; Governing Stakeholders Perception Results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 Society Perception Results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6.5 Partners &amp; Suppliers Perception Results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8349F5-C144-0BF5-DABD-039DE51554BC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917062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690562"/>
            <a:ext cx="4648200" cy="2357438"/>
          </a:xfrm>
        </p:spPr>
        <p:txBody>
          <a:bodyPr/>
          <a:lstStyle/>
          <a:p>
            <a:r>
              <a:rPr lang="el-G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 νέο μοντέλο του 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EFQM</a:t>
            </a:r>
            <a:r>
              <a:rPr lang="el-GR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2020 και η σημασία του για επιχειρήσεις και οργανισμούς </a:t>
            </a:r>
            <a:endParaRPr lang="en-PH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5105400"/>
            <a:ext cx="3810000" cy="1143000"/>
          </a:xfrm>
        </p:spPr>
        <p:txBody>
          <a:bodyPr/>
          <a:lstStyle/>
          <a:p>
            <a:r>
              <a:rPr lang="en-PH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EFQM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  <a:r>
              <a:rPr lang="en-PH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RADAR, </a:t>
            </a:r>
            <a:endParaRPr lang="el-G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Επίπεδα πιστοποίησης </a:t>
            </a:r>
            <a:r>
              <a:rPr lang="en-PH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038600" y="1806575"/>
            <a:ext cx="4648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8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en-PH" sz="3600" dirty="0"/>
          </a:p>
        </p:txBody>
      </p:sp>
    </p:spTree>
    <p:extLst>
      <p:ext uri="{BB962C8B-B14F-4D97-AF65-F5344CB8AC3E}">
        <p14:creationId xmlns:p14="http://schemas.microsoft.com/office/powerpoint/2010/main" val="1802411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1D1BA-9238-CA2E-20F3-52F43E21E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823798-617D-9C09-FCC0-84C1B91AE692}"/>
              </a:ext>
            </a:extLst>
          </p:cNvPr>
          <p:cNvSpPr txBox="1"/>
          <p:nvPr/>
        </p:nvSpPr>
        <p:spPr>
          <a:xfrm>
            <a:off x="0" y="1981200"/>
            <a:ext cx="9144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  <a:p>
            <a:r>
              <a:rPr lang="it-IT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Criterion 7: </a:t>
            </a:r>
            <a:r>
              <a:rPr lang="it-IT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&amp; Operational Performance</a:t>
            </a:r>
          </a:p>
          <a:p>
            <a:endParaRPr lang="it-IT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Sub-criteria: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and Operational Performance indicators, could include, but are not limited to: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7.1 Achievements in delivering its Purpose and Creating Sustainable Value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7.2 Financial Performance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7.3 Fulfilment of Key Stakeholders Expectations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7.4 Achievement of Strategic Objectives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7.5 Achievements in Driving Performance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7.6Achievements in Driving Transformation </a:t>
            </a:r>
          </a:p>
          <a:p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7.7 Predictive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Measures for the Future.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F16A73-B4C6-3F62-F460-2F00B0E1C960}"/>
              </a:ext>
            </a:extLst>
          </p:cNvPr>
          <p:cNvSpPr txBox="1"/>
          <p:nvPr/>
        </p:nvSpPr>
        <p:spPr>
          <a:xfrm>
            <a:off x="1905000" y="15240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Model - Criteria </a:t>
            </a:r>
          </a:p>
        </p:txBody>
      </p:sp>
    </p:spTree>
    <p:extLst>
      <p:ext uri="{BB962C8B-B14F-4D97-AF65-F5344CB8AC3E}">
        <p14:creationId xmlns:p14="http://schemas.microsoft.com/office/powerpoint/2010/main" val="2704119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7C5A4-EB56-5650-EBDE-6189C25F9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D952-E97A-0010-1499-717B9A2D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160337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Επίπεδα Πιστοποίησης EFQM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73F6B-E57E-62C9-2906-EB1312A24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4564063"/>
          </a:xfrm>
        </p:spPr>
        <p:txBody>
          <a:bodyPr>
            <a:normAutofit/>
          </a:bodyPr>
          <a:lstStyle/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1ο στάδιο: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Validated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EFQM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επικύρωση και ανατροφοδότηση.</a:t>
            </a:r>
          </a:p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2ο στάδιο: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Qualified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EFQM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βαθύτερη ανάλυση και βαθμολογία ωριμότητας.</a:t>
            </a:r>
          </a:p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3ο στάδιο: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Certified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EFQM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αξιολόγηση σε διεθνές επίπεδο με αστέρια.</a:t>
            </a:r>
          </a:p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4ο στάδιο: EFQM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Award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αναγνώριση κορυφαίων οργανισμών </a:t>
            </a:r>
            <a:endParaRPr lang="en-PH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605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865D7-D5E7-198A-556E-1A5E2FFDA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97CCF-0A23-46B5-1DA5-B245F996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60337"/>
            <a:ext cx="7239000" cy="114300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Στόχοι των πιστοποιήσεων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C4F5B-165A-D60F-90EB-47BEAC966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068763"/>
          </a:xfrm>
        </p:spPr>
        <p:txBody>
          <a:bodyPr/>
          <a:lstStyle/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 προόδου οργανισμών.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στρατηγικής και διαδικασιών.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Διεθνής αναγνώριση και μάθηση από βέλτιστες πρακτικές</a:t>
            </a:r>
          </a:p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744481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48802-E8C7-F231-02BC-0C5ADA55B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989FC-A2BD-4AD9-FB20-70BD94705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60337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Διαδικασία πιστοποίησης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1ου επιπέδου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0409C-342A-8DD0-D029-8DEE8E5A9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33600"/>
            <a:ext cx="9067800" cy="3992563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Υποβολή αίτησης και ανάθεση επικυρωτή.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επικυρωτή στον οργανισμό.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Σύνταξη και υποβολή </a:t>
            </a:r>
            <a:r>
              <a:rPr lang="el-GR" sz="2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σχεδίου δράσης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σχέδια βελτίωσης).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 εφαρμογής και τελική επίσκεψη επικύρωσης.</a:t>
            </a:r>
          </a:p>
        </p:txBody>
      </p:sp>
    </p:spTree>
    <p:extLst>
      <p:ext uri="{BB962C8B-B14F-4D97-AF65-F5344CB8AC3E}">
        <p14:creationId xmlns:p14="http://schemas.microsoft.com/office/powerpoint/2010/main" val="1922229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090F2-A4A1-D5E0-855D-CAE17D6F5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57F1E-D5D2-2ED1-46A8-C59576AF3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52399"/>
            <a:ext cx="7239000" cy="1219201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Στάδιο Δημιουργίας Σχεδίου Δράσης (Μέρος Α)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43D8-994F-AD1F-C2AD-236E4D682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068763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Βασικά στοιχεία οργανισμού: επωνυμία, διεύθυνση, επικοινωνία.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Προγραμματισμός επίσκεψης, λειτουργία, στρατηγική, προκλήσεις.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αγοράς, πελατολόγιο, λειτουργίες, εταίροι, προμηθευτές.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Διοικητική δομή, αξίες, κουλτούρα, διαδικασίες λήψης αποφάσεων.</a:t>
            </a:r>
          </a:p>
        </p:txBody>
      </p:sp>
    </p:spTree>
    <p:extLst>
      <p:ext uri="{BB962C8B-B14F-4D97-AF65-F5344CB8AC3E}">
        <p14:creationId xmlns:p14="http://schemas.microsoft.com/office/powerpoint/2010/main" val="3256074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94C2A-A9D8-B8A1-BE81-E8DB3212C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02D44-7E1C-ED64-A15B-4CE2054B3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Στάδιο Δημιουργίας Σχεδίου Δράσης (Μέρος Β)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7FBD5-F0CB-ED9E-3E74-AABF641F9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38400"/>
            <a:ext cx="9144000" cy="3687763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Διενέργεια αυτοαξιολόγησης, μέθοδος, διδάγματα.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αυτοαξιολόγησης: δυνάμεις και ευκαιρίες βελτίωσης.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Ιεράρχηση βελτιώσεων, επιλογή τριών βασικών δράσεων.</a:t>
            </a:r>
          </a:p>
        </p:txBody>
      </p:sp>
    </p:spTree>
    <p:extLst>
      <p:ext uri="{BB962C8B-B14F-4D97-AF65-F5344CB8AC3E}">
        <p14:creationId xmlns:p14="http://schemas.microsoft.com/office/powerpoint/2010/main" val="3275852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8246-3C93-6059-E667-C9402CE46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2E5E-0963-2248-EE5C-2EA727720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Στάδιο Δημιουργίας Σχεδίου Δράσης (Μέρος Γ)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E908F-091A-B044-7C00-3F9F5A4CC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068763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επιθυμητού αποτελέσματος: στόχος, σημασία, μέτρηση.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προσέγγισης: πρόβλημα, εντοπισμός, σχεδιασμός δράσης, αιτιολόγηση.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ανάπτυξης: εφαρμογή, τοποθεσία, υπεύθυνοι.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αξιολόγησης &amp; βελτίωσης: παρακολούθηση προόδου, μάθηση, διορθωτικά μέτρα.</a:t>
            </a:r>
          </a:p>
        </p:txBody>
      </p:sp>
    </p:spTree>
    <p:extLst>
      <p:ext uri="{BB962C8B-B14F-4D97-AF65-F5344CB8AC3E}">
        <p14:creationId xmlns:p14="http://schemas.microsoft.com/office/powerpoint/2010/main" val="2283497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BBABF-BABC-8527-AC4E-100169973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96164-C1F5-A3F1-E466-33CBBD671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860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Διαγνωστικό εργαλείο RADAR (EFQM)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30DD8-99F1-3F7B-EF9B-6B7AEC7F5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14600"/>
            <a:ext cx="9144000" cy="3611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RADAR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RADAR</a:t>
            </a:r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Διαγνωστικό εργαλείο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EFQM</a:t>
            </a:r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βελτίωση διαδικασιών και αποτελεσμάτων.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Λογική: Καθορισμός στόχων, εφαρμογή προσεγγίσεων, ανάπτυξη, αξιολόγηση &amp; βελτίωση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09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36571-EB98-9FF0-8C45-B6ACEEAA8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352F6-24BC-3E24-4652-1B5E9807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RADAR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5D35E-82BE-2781-04B3-6E6852062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38400"/>
            <a:ext cx="9144000" cy="3916363"/>
          </a:xfrm>
        </p:spPr>
        <p:txBody>
          <a:bodyPr>
            <a:normAutofit/>
          </a:bodyPr>
          <a:lstStyle/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esults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(R)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– τι επιτυγχάνει ο οργανισμός.</a:t>
            </a:r>
          </a:p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pproach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(A)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Προσέγγιση – τι θα κάνει και πώς.</a:t>
            </a:r>
          </a:p>
          <a:p>
            <a:pPr algn="just"/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evelopment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(D)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 – πώς εφαρμόζεται η προσέγγιση.</a:t>
            </a:r>
          </a:p>
          <a:p>
            <a:pPr algn="just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 and Refinement (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&amp; Τελειοποίηση – βελτίωση και μάθηση.</a:t>
            </a:r>
          </a:p>
        </p:txBody>
      </p:sp>
    </p:spTree>
    <p:extLst>
      <p:ext uri="{BB962C8B-B14F-4D97-AF65-F5344CB8AC3E}">
        <p14:creationId xmlns:p14="http://schemas.microsoft.com/office/powerpoint/2010/main" val="1391940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7802F81-5B2B-37F3-B097-DC254D660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DA85EC-623E-1422-B4D3-781AAC219E83}"/>
              </a:ext>
            </a:extLst>
          </p:cNvPr>
          <p:cNvSpPr txBox="1"/>
          <p:nvPr/>
        </p:nvSpPr>
        <p:spPr>
          <a:xfrm>
            <a:off x="152400" y="0"/>
            <a:ext cx="8981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EFQM Diagnostic Tool: RADAR </a:t>
            </a:r>
            <a:endParaRPr lang="el-GR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10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7239000" cy="838200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στο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EFQM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3200400"/>
          </a:xfrm>
        </p:spPr>
        <p:txBody>
          <a:bodyPr>
            <a:normAutofit/>
          </a:bodyPr>
          <a:lstStyle/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EFQM είναι ένα πλαίσιο επιχειρησιακής αριστείας.</a:t>
            </a:r>
          </a:p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Σκοπός: προσφέρει βοήθεια στους οργανισμούς να δημιουργήσουν βιώσιμη αξία και εξαιρετικά αποτελέσματα.</a:t>
            </a:r>
          </a:p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Χρήση: Αναλύει στρατηγική, διαδικασίες, ανάπτυξη και αποτελέσματα.</a:t>
            </a:r>
          </a:p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Προσφέρει μέθοδο αυτοαξιολόγησης και βελτίωσης.</a:t>
            </a:r>
          </a:p>
        </p:txBody>
      </p:sp>
    </p:spTree>
    <p:extLst>
      <p:ext uri="{BB962C8B-B14F-4D97-AF65-F5344CB8AC3E}">
        <p14:creationId xmlns:p14="http://schemas.microsoft.com/office/powerpoint/2010/main" val="4224107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17FEF7-7704-3613-0584-9645DBEAE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348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B60AEC-A6BE-18CE-1BFD-F90F82364CD0}"/>
              </a:ext>
            </a:extLst>
          </p:cNvPr>
          <p:cNvSpPr txBox="1"/>
          <p:nvPr/>
        </p:nvSpPr>
        <p:spPr>
          <a:xfrm>
            <a:off x="38100" y="6134874"/>
            <a:ext cx="906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1 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 to support the analysis of the approaches within Criterion 1 (Purpose, Vision &amp; Strategy) and Criterion 2 (</a:t>
            </a:r>
            <a:r>
              <a:rPr lang="en-US" sz="2000" b="0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Organisational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Culture &amp; Leadership). </a:t>
            </a:r>
            <a:endParaRPr lang="el-G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93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4C1306-3EEB-5089-F8D6-BC948F29C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67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19E463-2B99-ECCB-F29D-201DF3ECE7B3}"/>
              </a:ext>
            </a:extLst>
          </p:cNvPr>
          <p:cNvSpPr txBox="1"/>
          <p:nvPr/>
        </p:nvSpPr>
        <p:spPr>
          <a:xfrm>
            <a:off x="0" y="5867400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2 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 to support the analysis of the approaches within Criterion 3 (Engaging Stakeholders), Criterion 4 (Creating Sustainable Value) and Criterion 5 (Driving Performance &amp; Transformation). </a:t>
            </a:r>
            <a:endParaRPr lang="el-G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98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57C9DB5-C937-83C1-611E-E89935748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2116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2ACD3C-0CA2-1878-2BAD-E541AC93C1A5}"/>
              </a:ext>
            </a:extLst>
          </p:cNvPr>
          <p:cNvSpPr txBox="1"/>
          <p:nvPr/>
        </p:nvSpPr>
        <p:spPr>
          <a:xfrm>
            <a:off x="0" y="6211669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RADAR Results </a:t>
            </a:r>
            <a:r>
              <a:rPr lang="en-US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3 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 to support the analysis of Criterion 6 (Stakeholder Perceptions) and Criterion 7 (Strategic &amp; Operational Performance). </a:t>
            </a:r>
            <a:endParaRPr lang="el-G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777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248538-A4F0-279C-1AD6-1C302F197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71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EFC0E8-C9F6-BF1E-32A1-9EE32CD41B7D}"/>
              </a:ext>
            </a:extLst>
          </p:cNvPr>
          <p:cNvSpPr txBox="1"/>
          <p:nvPr/>
        </p:nvSpPr>
        <p:spPr>
          <a:xfrm>
            <a:off x="0" y="0"/>
            <a:ext cx="220980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Scoring using the </a:t>
            </a:r>
          </a:p>
          <a:p>
            <a:r>
              <a:rPr lang="en-US" sz="2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RADAR </a:t>
            </a:r>
          </a:p>
          <a:p>
            <a:r>
              <a:rPr lang="en-US" sz="2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Matrix Charts</a:t>
            </a:r>
            <a:r>
              <a:rPr lang="en-US" sz="2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7D628C-41A1-5527-E50F-95214FE2124B}"/>
              </a:ext>
            </a:extLst>
          </p:cNvPr>
          <p:cNvSpPr txBox="1"/>
          <p:nvPr/>
        </p:nvSpPr>
        <p:spPr>
          <a:xfrm>
            <a:off x="25400" y="5909270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0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Organisations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applying for recognition when assessed against the EFQM Model are scored out of 1000 points. The 1000 points are divided across the seven criteria as illustrated in the graphic.</a:t>
            </a:r>
            <a:endParaRPr lang="el-G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99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F2B16B-4244-7CF9-038F-EEB46B26AD73}"/>
              </a:ext>
            </a:extLst>
          </p:cNvPr>
          <p:cNvSpPr txBox="1"/>
          <p:nvPr/>
        </p:nvSpPr>
        <p:spPr>
          <a:xfrm>
            <a:off x="0" y="1905000"/>
            <a:ext cx="90932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Direction &amp; Execution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each Criterion part is allocated equal weight within that Criterion. For example: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Each of the five parts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Criterion 1: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Purpose, Vision &amp; Strategy contributes 20% of the 100 points allocated to Criterion 1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1.1 = 20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1.2 = 20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1.3 = 20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1.4 = 20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1.5 = 20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Each of the four parts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Criterion 4: </a:t>
            </a:r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Sustainable Value contributes 25% of the 200 points allocated to Criterion 4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4.1 = 50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4.2 = 50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4.3 = 50 points </a:t>
            </a:r>
          </a:p>
          <a:p>
            <a:pPr algn="just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4.4 = 50 points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ABA52-DEED-8890-5203-3C98CD02B291}"/>
              </a:ext>
            </a:extLst>
          </p:cNvPr>
          <p:cNvSpPr txBox="1"/>
          <p:nvPr/>
        </p:nvSpPr>
        <p:spPr>
          <a:xfrm>
            <a:off x="1828800" y="228779"/>
            <a:ext cx="7391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Scoring using the RADAR Matrix Charts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00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84F51-6B40-1D0D-EEAA-A22B5BBB5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CD9F1-30A7-8EFA-CCBA-29C67F1D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Οφέλη από RADAR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3F94D-EC1B-A227-B41E-85C25348B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0"/>
            <a:ext cx="9067800" cy="3840163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Ολοκληρωμένη εικόνα επιδόσεων οργανισμού.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Ανάδειξη ισχυρών σημείων και περιοχών βελτίωσης.</a:t>
            </a:r>
          </a:p>
          <a:p>
            <a:pPr algn="just"/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Υποστήριξη στρατηγικής λήψης αποφάσεων και καινοτομίας.</a:t>
            </a:r>
          </a:p>
        </p:txBody>
      </p:sp>
    </p:spTree>
    <p:extLst>
      <p:ext uri="{BB962C8B-B14F-4D97-AF65-F5344CB8AC3E}">
        <p14:creationId xmlns:p14="http://schemas.microsoft.com/office/powerpoint/2010/main" val="3832212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787934-1701-2817-975A-8089D0B6C803}"/>
              </a:ext>
            </a:extLst>
          </p:cNvPr>
          <p:cNvSpPr txBox="1"/>
          <p:nvPr/>
        </p:nvSpPr>
        <p:spPr>
          <a:xfrm>
            <a:off x="-20320" y="2057400"/>
            <a:ext cx="9144000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Αεροπορικές μεταφορές - Σιδηροδρομικές μεταβιβάσεις - Ακτοπλοϊκές μεταβιβάσεις: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Interjet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Αεροπορικές &amp; Τουριστικές Επιχειρήσεις Α.Ε. •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Lamda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Flisvos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Marina S.A. • Norstar Enterprises, 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urism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Trade S.A. • 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Αττικό Μετρό Εταιρεία Λειτουργίας Α.Ε. (Διεύθυνση Τροχαίου Υλικού, Υπηρεσίες Συμβάσεων, Προμηθειών &amp; Ανεφοδιασμού) • Διεθνής Αερολιμένας Αθηνών (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Corporate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spcBef>
                <a:spcPts val="600"/>
              </a:spcBef>
              <a:defRPr/>
            </a:pP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Ασφαλιστικές: 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Metrolife - Εμπορική Α.Ε.Α.Ε.Ζ. • Αγροτική Ασφαλιστική Α.Ε. • Ασφαλιστική Εταιρεία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Laiki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Cyprialife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Εθνική Ασφαλιστική A.Ε.Ε.Γ.Α. • Όμιλος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Interamerican (Client Service Division)</a:t>
            </a:r>
          </a:p>
          <a:p>
            <a:pPr algn="just">
              <a:spcBef>
                <a:spcPts val="600"/>
              </a:spcBef>
              <a:defRPr/>
            </a:pP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Βιομηχανία (είδη διατροφής):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McCain Hellas Ltd. • Unilever Hellas A.E.B.E. (Algida)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Γαία Τρόφιμα 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Α.Β.Ε.Ε., • ΕΛΓΕΚΑ Α.Ε. • Ιωνική Σφολιάτα Α.Ε. •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Κουφετοποϊία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Χατζηγιαννάκη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Α.Ε. •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Mελισσοκομική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Εταιρεία Αττική – Αλέξανδρος Πίττας Α.Ε.Β.Ε.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454F-A32F-8A93-BDA1-3B8AF6EFFEBD}"/>
              </a:ext>
            </a:extLst>
          </p:cNvPr>
          <p:cNvSpPr txBox="1"/>
          <p:nvPr/>
        </p:nvSpPr>
        <p:spPr>
          <a:xfrm>
            <a:off x="1981200" y="228600"/>
            <a:ext cx="6477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EFQM </a:t>
            </a:r>
            <a:r>
              <a:rPr lang="el-G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Βραβεία Αριστείας</a:t>
            </a:r>
            <a:endParaRPr lang="el-GR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74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23813F-B958-EFAF-6E5A-76CB287E05EB}"/>
              </a:ext>
            </a:extLst>
          </p:cNvPr>
          <p:cNvSpPr txBox="1"/>
          <p:nvPr/>
        </p:nvSpPr>
        <p:spPr>
          <a:xfrm>
            <a:off x="0" y="2133600"/>
            <a:ext cx="9144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Βιομηχανία προϊόντων μη μεταλλικών ορυκτών / Βιομηχανικές Εφαρμογές / Τεχνικές Οικοδομικές: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Pieralisi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Hellas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A.E. • Άκτωρ Α.Τ.Ε. •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Δομοτεχνική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Α.Ε. • Μάρμαρα Θάσου </a:t>
            </a:r>
          </a:p>
          <a:p>
            <a:pPr algn="just">
              <a:spcBef>
                <a:spcPts val="600"/>
              </a:spcBef>
              <a:defRPr/>
            </a:pP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Βιομηχανία, ηλεκτρονικά και ηλεκτρικός εξοπλισμός: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Olympia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Electronics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S.A. </a:t>
            </a: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Εκπαιδευτικοί Οργανισμοί: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ECDL Hellas A.E. • European University Cyprus • Intercollege •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Peoplecert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A.E. • 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ΑΚΜΗ Ανώνυμη Εκπαιδευτική Εταιρία • Εκπαιδευτήρια Δούκα Α.Ε. • Ελληνοαμερικανικό Εκπαιδευτικό Ίδρυμα Κολλέγιο Αθηνών – Κολλέγιο Ψυχικού • Νέα Γενιά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Ζηρίδη</a:t>
            </a:r>
            <a:endParaRPr lang="el-GR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defRPr/>
            </a:pPr>
            <a:r>
              <a:rPr lang="el-G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Εμπόριο (Η/Υ - μηχανές γραφείου) - Πληροφορική: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 Computer Hellas •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Deskot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Solutions IKE • GAIA </a:t>
            </a:r>
            <a:r>
              <a:rPr lang="el-GR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Επιχειρείν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Info-Quest A.E.</a:t>
            </a:r>
            <a:r>
              <a:rPr lang="el-GR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Printec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Group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D09E54-3B0E-4B49-4F3B-B5ECB3FDE6E2}"/>
              </a:ext>
            </a:extLst>
          </p:cNvPr>
          <p:cNvSpPr txBox="1"/>
          <p:nvPr/>
        </p:nvSpPr>
        <p:spPr>
          <a:xfrm>
            <a:off x="1981200" y="228600"/>
            <a:ext cx="6477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EFQM </a:t>
            </a:r>
            <a:r>
              <a:rPr lang="el-G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Βραβεία Αριστείας</a:t>
            </a:r>
            <a:endParaRPr lang="el-GR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54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5FD64-AAE7-E0FB-FB56-B347B9B23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DBC3-1BE9-AE7C-95A7-15A28B68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 Στρατηγική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A1D44-E3D5-8AA6-E5D1-5D1285CC7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221163"/>
          </a:xfrm>
        </p:spPr>
        <p:txBody>
          <a:bodyPr/>
          <a:lstStyle/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Καθορίζει πώς η στρατηγική οδηγεί σε εξαιρετικά αποτελέσματα.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Επικεντρώνεται σε: όραμα, αποστολή, στρατηγικούς στόχους.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Επισημαίνει τη σύνδεση της στρατηγικής με τις λειτουργίες του οργανισμού.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64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8701D-861C-D2FB-3026-F65581A81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012AF-890D-37A7-5455-F474D0F8D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609600"/>
            <a:ext cx="7239000" cy="874058"/>
          </a:xfrm>
        </p:spPr>
        <p:txBody>
          <a:bodyPr>
            <a:normAutofit fontScale="90000"/>
          </a:bodyPr>
          <a:lstStyle/>
          <a:p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Διαχείριση ενδιαφερόμενων μερών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(Stakeholders)</a:t>
            </a:r>
            <a:b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PH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67073-0D7F-E605-718E-92F241499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480" y="2209800"/>
            <a:ext cx="9144000" cy="3584524"/>
          </a:xfrm>
        </p:spPr>
        <p:txBody>
          <a:bodyPr>
            <a:normAutofit/>
          </a:bodyPr>
          <a:lstStyle/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κύριων ενδιαφερόμενων μερών: πελάτες, εργαζόμενοι, επενδυτές, κοινωνία.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αναγκών και προσδοκιών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στρατηγικής με αξία για τα ενδιαφερόμενα μέρη.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66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126F-80EC-29EA-BB99-B5B96AA10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95C38-DCBD-B597-DBDD-80FA4C78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Οργανωτική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Δομή και Διακυβέρνηση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1660C-EA7B-BDED-185C-D0DCB345E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14600"/>
            <a:ext cx="9144000" cy="3611563"/>
          </a:xfrm>
        </p:spPr>
        <p:txBody>
          <a:bodyPr/>
          <a:lstStyle/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διοικητικής δομής και κουλτούρας.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Μοντέλο λήψης αποφάσεων και ροή πληροφοριών.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Συνάφεια με στρατηγικούς στόχους και βελτίωση διαδικασιών.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41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8E7CD-9E47-A398-860E-8F0FE238E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8D5D2-C548-DEDB-885E-B584CC36F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8100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Διαχείριση Διαδικασιών</a:t>
            </a:r>
            <a:br>
              <a:rPr lang="en-US" dirty="0"/>
            </a:b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E6F6A-73AA-6479-DAF6-8D6FABC0B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20277"/>
            <a:ext cx="9144000" cy="1894523"/>
          </a:xfrm>
        </p:spPr>
        <p:txBody>
          <a:bodyPr/>
          <a:lstStyle/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βασικών διαδικασιών και λειτουργιών.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κρίσιμων παραγόντων επιτυχίας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Συσχέτιση με στρατηγική και ενδιαφερόμενα μέρη.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625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6883F-D830-7012-473B-5B37F6396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7EE83-86F0-55A4-3EEA-1DEB99A17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86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και Διαχείριση Αξίας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536DB-6E1B-7E85-474C-F6ADE158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38400"/>
            <a:ext cx="9144000" cy="3687763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Πώς οι διαδικασίες οδηγούν στη δημιουργία βιώσιμης αξίας.</a:t>
            </a:r>
          </a:p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μετρήσιμων αποτελεσμάτων.</a:t>
            </a:r>
          </a:p>
          <a:p>
            <a:pPr algn="just"/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Εστίαση σε καινοτομία και βελτίωση.</a:t>
            </a:r>
          </a:p>
        </p:txBody>
      </p:sp>
    </p:spTree>
    <p:extLst>
      <p:ext uri="{BB962C8B-B14F-4D97-AF65-F5344CB8AC3E}">
        <p14:creationId xmlns:p14="http://schemas.microsoft.com/office/powerpoint/2010/main" val="977645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5BF71-3701-3104-C11C-C5C90F2E3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C6BEE-399C-6646-C219-A7972332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2860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Συνεχής Βελτίωση και Καινοτομία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9B857-2BEA-A0E0-9E2D-742756476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14601"/>
            <a:ext cx="9144000" cy="3429000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Προώθηση κουλτούρας μάθησης και βελτίωσης.</a:t>
            </a:r>
          </a:p>
          <a:p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καινοτόμων πρακτικών.</a:t>
            </a:r>
          </a:p>
          <a:p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αποτελεσμάτων και ανατροφοδότηση για μάθηση.</a:t>
            </a:r>
          </a:p>
        </p:txBody>
      </p:sp>
    </p:spTree>
    <p:extLst>
      <p:ext uri="{BB962C8B-B14F-4D97-AF65-F5344CB8AC3E}">
        <p14:creationId xmlns:p14="http://schemas.microsoft.com/office/powerpoint/2010/main" val="3984549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1709</Words>
  <Application>Microsoft Office PowerPoint</Application>
  <PresentationFormat>Προβολή στην οθόνη (4:3)</PresentationFormat>
  <Paragraphs>205</Paragraphs>
  <Slides>37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Office Theme</vt:lpstr>
      <vt:lpstr>Παρουσίαση του PowerPoint</vt:lpstr>
      <vt:lpstr>Το νέο μοντέλο του EFQM 2020 και η σημασία του για επιχειρήσεις και οργανισμούς </vt:lpstr>
      <vt:lpstr>Εισαγωγή στο EFQM</vt:lpstr>
      <vt:lpstr>Σκοπός και Στρατηγική</vt:lpstr>
      <vt:lpstr>Διαχείριση ενδιαφερόμενων μερών (Stakeholders)  </vt:lpstr>
      <vt:lpstr>Οργανωτική Δομή και Διακυβέρνηση</vt:lpstr>
      <vt:lpstr>Διαχείριση Διαδικασιών </vt:lpstr>
      <vt:lpstr>Δημιουργία και Διαχείριση Αξίας</vt:lpstr>
      <vt:lpstr>Συνεχής Βελτίωση και Καινοτομία</vt:lpstr>
      <vt:lpstr>Το Μοντέλο EFQM 2020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Επίπεδα Πιστοποίησης EFQM</vt:lpstr>
      <vt:lpstr>Στόχοι των πιστοποιήσεων</vt:lpstr>
      <vt:lpstr>Διαδικασία πιστοποίησης  1ου επιπέδου</vt:lpstr>
      <vt:lpstr>Στάδιο Δημιουργίας Σχεδίου Δράσης (Μέρος Α)</vt:lpstr>
      <vt:lpstr>Στάδιο Δημιουργίας Σχεδίου Δράσης (Μέρος Β)</vt:lpstr>
      <vt:lpstr>Στάδιο Δημιουργίας Σχεδίου Δράσης (Μέρος Γ)</vt:lpstr>
      <vt:lpstr>Διαγνωστικό εργαλείο RADAR (EFQM)</vt:lpstr>
      <vt:lpstr>Στοιχεία RADAR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Οφέλη από RADAR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Cleopatra</dc:creator>
  <cp:lastModifiedBy>Psomas Evangelos</cp:lastModifiedBy>
  <cp:revision>35</cp:revision>
  <dcterms:created xsi:type="dcterms:W3CDTF">2006-08-16T00:00:00Z</dcterms:created>
  <dcterms:modified xsi:type="dcterms:W3CDTF">2026-06-02T04:23:31Z</dcterms:modified>
</cp:coreProperties>
</file>