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4021" r:id="rId2"/>
  </p:sldMasterIdLst>
  <p:notesMasterIdLst>
    <p:notesMasterId r:id="rId10"/>
  </p:notesMasterIdLst>
  <p:handoutMasterIdLst>
    <p:handoutMasterId r:id="rId11"/>
  </p:handoutMasterIdLst>
  <p:sldIdLst>
    <p:sldId id="1555" r:id="rId3"/>
    <p:sldId id="1558" r:id="rId4"/>
    <p:sldId id="1594" r:id="rId5"/>
    <p:sldId id="1596" r:id="rId6"/>
    <p:sldId id="1600" r:id="rId7"/>
    <p:sldId id="1601" r:id="rId8"/>
    <p:sldId id="1605" r:id="rId9"/>
  </p:sldIdLst>
  <p:sldSz cx="9144000" cy="6858000" type="screen4x3"/>
  <p:notesSz cx="6864350" cy="999807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">
          <p15:clr>
            <a:srgbClr val="A4A3A4"/>
          </p15:clr>
        </p15:guide>
        <p15:guide id="2" pos="27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0">
          <p15:clr>
            <a:srgbClr val="A4A3A4"/>
          </p15:clr>
        </p15:guide>
        <p15:guide id="2" pos="216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xs" initials="i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CC"/>
    <a:srgbClr val="F65252"/>
    <a:srgbClr val="0000FF"/>
    <a:srgbClr val="66FFFF"/>
    <a:srgbClr val="FF0000"/>
    <a:srgbClr val="FEFECE"/>
    <a:srgbClr val="CC0099"/>
    <a:srgbClr val="CCCCFF"/>
    <a:srgbClr val="CCCC00"/>
    <a:srgbClr val="FF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73" autoAdjust="0"/>
    <p:restoredTop sz="91459" autoAdjust="0"/>
  </p:normalViewPr>
  <p:slideViewPr>
    <p:cSldViewPr snapToGrid="0">
      <p:cViewPr varScale="1">
        <p:scale>
          <a:sx n="100" d="100"/>
          <a:sy n="100" d="100"/>
        </p:scale>
        <p:origin x="1278" y="72"/>
      </p:cViewPr>
      <p:guideLst>
        <p:guide orient="horz" pos="29"/>
        <p:guide pos="27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-2940" y="-108"/>
      </p:cViewPr>
      <p:guideLst>
        <p:guide orient="horz" pos="3150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74338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99" tIns="46801" rIns="93599" bIns="46801" numCol="1" anchor="t" anchorCtr="0" compatLnSpc="1">
            <a:prstTxWarp prst="textNoShape">
              <a:avLst/>
            </a:prstTxWarp>
          </a:bodyPr>
          <a:lstStyle>
            <a:lvl1pPr algn="l" defTabSz="929390"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0013" y="1"/>
            <a:ext cx="2974338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99" tIns="46801" rIns="93599" bIns="46801" numCol="1" anchor="t" anchorCtr="0" compatLnSpc="1">
            <a:prstTxWarp prst="textNoShape">
              <a:avLst/>
            </a:prstTxWarp>
          </a:bodyPr>
          <a:lstStyle>
            <a:lvl1pPr algn="r" defTabSz="929390"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0013" y="9498252"/>
            <a:ext cx="2974338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99" tIns="46801" rIns="93599" bIns="46801" numCol="1" anchor="b" anchorCtr="0" compatLnSpc="1">
            <a:prstTxWarp prst="textNoShape">
              <a:avLst/>
            </a:prstTxWarp>
          </a:bodyPr>
          <a:lstStyle>
            <a:lvl1pPr algn="r" defTabSz="929390"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 sz="13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7"/>
          <p:cNvSpPr/>
          <p:nvPr/>
        </p:nvSpPr>
        <p:spPr>
          <a:xfrm rot="16200000">
            <a:off x="-2634449" y="3877039"/>
            <a:ext cx="5576107" cy="337929"/>
          </a:xfrm>
          <a:prstGeom prst="rect">
            <a:avLst/>
          </a:prstGeom>
        </p:spPr>
        <p:txBody>
          <a:bodyPr wrap="square" lIns="91349" tIns="45674" rIns="91349" bIns="45674">
            <a:spAutoFit/>
          </a:bodyPr>
          <a:lstStyle/>
          <a:p>
            <a:pPr defTabSz="913486">
              <a:defRPr/>
            </a:pPr>
            <a:r>
              <a:rPr lang="el-GR" sz="1600" b="1" dirty="0">
                <a:latin typeface="+mn-lt"/>
              </a:rPr>
              <a:t>Δρ Ιωάννης Παπαδάκης - ΔΙΠ 61 / ΑΘΗ 1 , 4η ΟΣΣ / 2018-03-17 </a:t>
            </a:r>
          </a:p>
        </p:txBody>
      </p:sp>
    </p:spTree>
    <p:extLst>
      <p:ext uri="{BB962C8B-B14F-4D97-AF65-F5344CB8AC3E}">
        <p14:creationId xmlns:p14="http://schemas.microsoft.com/office/powerpoint/2010/main" val="36143645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74338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99" tIns="46801" rIns="93599" bIns="46801" numCol="1" anchor="t" anchorCtr="0" compatLnSpc="1">
            <a:prstTxWarp prst="textNoShape">
              <a:avLst/>
            </a:prstTxWarp>
          </a:bodyPr>
          <a:lstStyle>
            <a:lvl1pPr algn="l" defTabSz="929390"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0013" y="1"/>
            <a:ext cx="2974338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99" tIns="46801" rIns="93599" bIns="46801" numCol="1" anchor="t" anchorCtr="0" compatLnSpc="1">
            <a:prstTxWarp prst="textNoShape">
              <a:avLst/>
            </a:prstTxWarp>
          </a:bodyPr>
          <a:lstStyle>
            <a:lvl1pPr algn="r" defTabSz="929390"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5038" y="750888"/>
            <a:ext cx="4994275" cy="37465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074" y="4747529"/>
            <a:ext cx="5036204" cy="4501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99" tIns="46801" rIns="93599" bIns="468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98252"/>
            <a:ext cx="2974338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99" tIns="46801" rIns="93599" bIns="46801" numCol="1" anchor="b" anchorCtr="0" compatLnSpc="1">
            <a:prstTxWarp prst="textNoShape">
              <a:avLst/>
            </a:prstTxWarp>
          </a:bodyPr>
          <a:lstStyle>
            <a:lvl1pPr algn="l" defTabSz="929390"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 sz="13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0013" y="9498252"/>
            <a:ext cx="2974338" cy="49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99" tIns="46801" rIns="93599" bIns="46801" numCol="1" anchor="b" anchorCtr="0" compatLnSpc="1">
            <a:prstTxWarp prst="textNoShape">
              <a:avLst/>
            </a:prstTxWarp>
          </a:bodyPr>
          <a:lstStyle>
            <a:lvl1pPr algn="r" defTabSz="929390"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 sz="1300"/>
            </a:lvl1pPr>
          </a:lstStyle>
          <a:p>
            <a:pPr>
              <a:defRPr/>
            </a:pPr>
            <a:fld id="{3C70ED93-B8A1-4496-ACA7-AAB48CA7C3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9789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0ED93-B8A1-4496-ACA7-AAB48CA7C368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978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0ED93-B8A1-4496-ACA7-AAB48CA7C368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158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0ED93-B8A1-4496-ACA7-AAB48CA7C368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771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0ED93-B8A1-4496-ACA7-AAB48CA7C368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508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0ED93-B8A1-4496-ACA7-AAB48CA7C368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420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0ED93-B8A1-4496-ACA7-AAB48CA7C368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707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70ED93-B8A1-4496-ACA7-AAB48CA7C368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247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98588" y="38100"/>
            <a:ext cx="6924675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8CCE-8744-4F9B-AF5D-52A44B33338A}" type="datetimeFigureOut">
              <a:rPr lang="el-GR" smtClean="0"/>
              <a:t>11/4/2026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F343-F58D-4093-A4CE-3B6B6287693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7722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8CCE-8744-4F9B-AF5D-52A44B33338A}" type="datetimeFigureOut">
              <a:rPr lang="el-GR" smtClean="0"/>
              <a:t>11/4/2026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F343-F58D-4093-A4CE-3B6B6287693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2924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8CCE-8744-4F9B-AF5D-52A44B33338A}" type="datetimeFigureOut">
              <a:rPr lang="el-GR" smtClean="0"/>
              <a:t>11/4/2026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F343-F58D-4093-A4CE-3B6B6287693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1899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8CCE-8744-4F9B-AF5D-52A44B33338A}" type="datetimeFigureOut">
              <a:rPr lang="el-GR" smtClean="0"/>
              <a:t>11/4/2026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F343-F58D-4093-A4CE-3B6B6287693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737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8CCE-8744-4F9B-AF5D-52A44B33338A}" type="datetimeFigureOut">
              <a:rPr lang="el-GR" smtClean="0"/>
              <a:t>11/4/2026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F343-F58D-4093-A4CE-3B6B6287693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3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8CCE-8744-4F9B-AF5D-52A44B33338A}" type="datetimeFigureOut">
              <a:rPr lang="el-GR" smtClean="0"/>
              <a:t>11/4/2026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F343-F58D-4093-A4CE-3B6B6287693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4181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98588" y="38100"/>
            <a:ext cx="6924675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0325" y="1981200"/>
            <a:ext cx="7316788" cy="2058988"/>
          </a:xfrm>
          <a:prstGeom prst="rect">
            <a:avLst/>
          </a:prstGeom>
        </p:spPr>
        <p:txBody>
          <a:bodyPr/>
          <a:lstStyle>
            <a:lvl1pPr>
              <a:buClr>
                <a:srgbClr val="0000FF"/>
              </a:buClr>
              <a:buFont typeface="Wingdings 3" pitchFamily="18" charset="2"/>
              <a:buChar char="u"/>
              <a:defRPr/>
            </a:lvl1pPr>
            <a:lvl2pPr>
              <a:buClr>
                <a:srgbClr val="0000FF"/>
              </a:buClr>
              <a:buFont typeface="Wingdings 3" pitchFamily="18" charset="2"/>
              <a:buChar char="}"/>
              <a:defRPr/>
            </a:lvl2pPr>
            <a:lvl3pPr>
              <a:buClr>
                <a:srgbClr val="0000FF"/>
              </a:buClr>
              <a:buFont typeface="Webdings" pitchFamily="18" charset="2"/>
              <a:buChar char="8"/>
              <a:defRPr/>
            </a:lvl3pPr>
            <a:lvl4pPr>
              <a:buClr>
                <a:srgbClr val="0000FF"/>
              </a:buClr>
              <a:buFont typeface="Calibri" pitchFamily="34" charset="0"/>
              <a:buChar char="–"/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8CCE-8744-4F9B-AF5D-52A44B33338A}" type="datetimeFigureOut">
              <a:rPr lang="el-GR" smtClean="0"/>
              <a:t>11/4/2026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F343-F58D-4093-A4CE-3B6B6287693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4844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8CCE-8744-4F9B-AF5D-52A44B33338A}" type="datetimeFigureOut">
              <a:rPr lang="el-GR" smtClean="0"/>
              <a:t>11/4/2026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F343-F58D-4093-A4CE-3B6B6287693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8179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8CCE-8744-4F9B-AF5D-52A44B33338A}" type="datetimeFigureOut">
              <a:rPr lang="el-GR" smtClean="0"/>
              <a:t>11/4/2026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F343-F58D-4093-A4CE-3B6B6287693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4692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8CCE-8744-4F9B-AF5D-52A44B33338A}" type="datetimeFigureOut">
              <a:rPr lang="el-GR" smtClean="0"/>
              <a:t>11/4/2026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F343-F58D-4093-A4CE-3B6B6287693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7548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8CCE-8744-4F9B-AF5D-52A44B33338A}" type="datetimeFigureOut">
              <a:rPr lang="el-GR" smtClean="0"/>
              <a:t>11/4/2026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F343-F58D-4093-A4CE-3B6B6287693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8189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98588" y="38100"/>
            <a:ext cx="6924675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l-GR" dirty="0"/>
          </a:p>
        </p:txBody>
      </p:sp>
      <p:sp>
        <p:nvSpPr>
          <p:cNvPr id="1051" name="Rectangle 27"/>
          <p:cNvSpPr>
            <a:spLocks noChangeArrowheads="1"/>
          </p:cNvSpPr>
          <p:nvPr userDrawn="1"/>
        </p:nvSpPr>
        <p:spPr bwMode="auto">
          <a:xfrm>
            <a:off x="1241425" y="814388"/>
            <a:ext cx="7362825" cy="92075"/>
          </a:xfrm>
          <a:prstGeom prst="rect">
            <a:avLst/>
          </a:prstGeom>
          <a:solidFill>
            <a:srgbClr val="F6525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l-GR"/>
          </a:p>
        </p:txBody>
      </p:sp>
      <p:sp>
        <p:nvSpPr>
          <p:cNvPr id="7" name="Rectangle 25"/>
          <p:cNvSpPr>
            <a:spLocks noChangeArrowheads="1"/>
          </p:cNvSpPr>
          <p:nvPr userDrawn="1"/>
        </p:nvSpPr>
        <p:spPr bwMode="auto">
          <a:xfrm>
            <a:off x="271463" y="1164771"/>
            <a:ext cx="317500" cy="5693230"/>
          </a:xfrm>
          <a:prstGeom prst="rect">
            <a:avLst/>
          </a:prstGeom>
          <a:solidFill>
            <a:srgbClr val="F6525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el-GR"/>
          </a:p>
        </p:txBody>
      </p:sp>
      <p:sp>
        <p:nvSpPr>
          <p:cNvPr id="10" name="Rectangle 25"/>
          <p:cNvSpPr>
            <a:spLocks noChangeArrowheads="1"/>
          </p:cNvSpPr>
          <p:nvPr userDrawn="1"/>
        </p:nvSpPr>
        <p:spPr bwMode="auto">
          <a:xfrm>
            <a:off x="271463" y="1"/>
            <a:ext cx="317500" cy="358588"/>
          </a:xfrm>
          <a:prstGeom prst="rect">
            <a:avLst/>
          </a:prstGeom>
          <a:solidFill>
            <a:srgbClr val="F6525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endParaRPr lang="el-GR" sz="2400" kern="1200" dirty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 userDrawn="1"/>
        </p:nvSpPr>
        <p:spPr>
          <a:xfrm rot="16200000">
            <a:off x="-2635050" y="3775459"/>
            <a:ext cx="55778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600" b="1" baseline="0" dirty="0" err="1">
                <a:latin typeface="+mn-lt"/>
              </a:rPr>
              <a:t>Δρ</a:t>
            </a:r>
            <a:r>
              <a:rPr lang="el-GR" sz="1600" b="1" baseline="0" dirty="0">
                <a:latin typeface="+mn-lt"/>
              </a:rPr>
              <a:t> Ιωάννης Παπαδάκης</a:t>
            </a:r>
            <a:r>
              <a:rPr lang="en-US" sz="1600" b="1" baseline="0" dirty="0">
                <a:latin typeface="+mn-lt"/>
              </a:rPr>
              <a:t> </a:t>
            </a:r>
            <a:r>
              <a:rPr lang="el-GR" sz="1600" b="1" baseline="0" dirty="0">
                <a:latin typeface="+mn-lt"/>
              </a:rPr>
              <a:t>– </a:t>
            </a:r>
            <a:r>
              <a:rPr lang="en-US" sz="1600" b="1" baseline="0" dirty="0">
                <a:latin typeface="+mn-lt"/>
              </a:rPr>
              <a:t>TQM - MBA – 2026-0</a:t>
            </a:r>
            <a:r>
              <a:rPr lang="el-GR" sz="1600" b="1" baseline="0" dirty="0">
                <a:latin typeface="+mn-lt"/>
              </a:rPr>
              <a:t>4</a:t>
            </a:r>
            <a:r>
              <a:rPr lang="en-US" sz="1600" b="1" baseline="0" dirty="0">
                <a:latin typeface="+mn-lt"/>
              </a:rPr>
              <a:t>-</a:t>
            </a:r>
            <a:r>
              <a:rPr lang="el-GR" sz="1600" b="1" baseline="0" dirty="0">
                <a:latin typeface="+mn-lt"/>
              </a:rPr>
              <a:t>21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D8DD60B1-5FA5-440A-AE43-29BB518C7461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2" y="367563"/>
            <a:ext cx="1117601" cy="70669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7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ü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A8CCE-8744-4F9B-AF5D-52A44B33338A}" type="datetimeFigureOut">
              <a:rPr lang="el-GR" smtClean="0"/>
              <a:t>11/4/2026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7F343-F58D-4093-A4CE-3B6B6287693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376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2950" y="1257337"/>
            <a:ext cx="8201025" cy="2304256"/>
          </a:xfrm>
        </p:spPr>
        <p:txBody>
          <a:bodyPr>
            <a:noAutofit/>
          </a:bodyPr>
          <a:lstStyle/>
          <a:p>
            <a:pPr marL="914400" lvl="1" indent="-514350">
              <a:buClr>
                <a:srgbClr val="FFC000"/>
              </a:buClr>
              <a:buFont typeface="+mj-lt"/>
              <a:buAutoNum type="arabicPeriod"/>
            </a:pPr>
            <a:r>
              <a:rPr lang="el-GR" sz="2600" b="1" dirty="0"/>
              <a:t>….</a:t>
            </a:r>
          </a:p>
          <a:p>
            <a:pPr marL="914400" lvl="1" indent="-514350">
              <a:buClr>
                <a:srgbClr val="FFC000"/>
              </a:buClr>
              <a:buFont typeface="+mj-lt"/>
              <a:buAutoNum type="arabicPeriod"/>
            </a:pPr>
            <a:r>
              <a:rPr lang="el-GR" sz="2600" b="1" dirty="0"/>
              <a:t>….</a:t>
            </a:r>
            <a:endParaRPr lang="en-US" sz="2600" b="1" dirty="0"/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1547813" y="1951062"/>
            <a:ext cx="582930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200" b="1" u="sng">
              <a:solidFill>
                <a:srgbClr val="FFFF00"/>
              </a:solidFill>
            </a:endParaRPr>
          </a:p>
        </p:txBody>
      </p:sp>
      <p:sp>
        <p:nvSpPr>
          <p:cNvPr id="13319" name="7 - Τίτλος"/>
          <p:cNvSpPr>
            <a:spLocks noGrp="1"/>
          </p:cNvSpPr>
          <p:nvPr>
            <p:ph type="title"/>
          </p:nvPr>
        </p:nvSpPr>
        <p:spPr>
          <a:xfrm>
            <a:off x="1485900" y="149849"/>
            <a:ext cx="6172200" cy="686865"/>
          </a:xfrm>
        </p:spPr>
        <p:txBody>
          <a:bodyPr>
            <a:normAutofit fontScale="90000"/>
          </a:bodyPr>
          <a:lstStyle/>
          <a:p>
            <a:r>
              <a:rPr lang="el-GR" altLang="en-US" sz="4000" dirty="0"/>
              <a:t>Ενδιαφερόμενα Μέρη</a:t>
            </a:r>
            <a:endParaRPr lang="en-US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32323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p"/>
      <p:bldP spid="133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7 - Τίτλος"/>
          <p:cNvSpPr>
            <a:spLocks noGrp="1"/>
          </p:cNvSpPr>
          <p:nvPr>
            <p:ph type="title"/>
          </p:nvPr>
        </p:nvSpPr>
        <p:spPr>
          <a:xfrm>
            <a:off x="1485900" y="149849"/>
            <a:ext cx="6172200" cy="686865"/>
          </a:xfrm>
        </p:spPr>
        <p:txBody>
          <a:bodyPr>
            <a:normAutofit fontScale="90000"/>
          </a:bodyPr>
          <a:lstStyle/>
          <a:p>
            <a:r>
              <a:rPr lang="el-GR" altLang="en-US" sz="4000" dirty="0"/>
              <a:t>Ανάγκες και Προσδοκίες</a:t>
            </a:r>
            <a:endParaRPr lang="en-US" altLang="en-US" sz="4000" dirty="0"/>
          </a:p>
        </p:txBody>
      </p:sp>
      <p:graphicFrame>
        <p:nvGraphicFramePr>
          <p:cNvPr id="2" name="Πίνακας 2">
            <a:extLst>
              <a:ext uri="{FF2B5EF4-FFF2-40B4-BE49-F238E27FC236}">
                <a16:creationId xmlns:a16="http://schemas.microsoft.com/office/drawing/2014/main" id="{EE5BF56C-6AC0-45C9-B6FE-FF3D377F1F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969836"/>
              </p:ext>
            </p:extLst>
          </p:nvPr>
        </p:nvGraphicFramePr>
        <p:xfrm>
          <a:off x="942976" y="1478279"/>
          <a:ext cx="7734298" cy="4219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549">
                  <a:extLst>
                    <a:ext uri="{9D8B030D-6E8A-4147-A177-3AD203B41FA5}">
                      <a16:colId xmlns:a16="http://schemas.microsoft.com/office/drawing/2014/main" val="2246099248"/>
                    </a:ext>
                  </a:extLst>
                </a:gridCol>
                <a:gridCol w="2676525">
                  <a:extLst>
                    <a:ext uri="{9D8B030D-6E8A-4147-A177-3AD203B41FA5}">
                      <a16:colId xmlns:a16="http://schemas.microsoft.com/office/drawing/2014/main" val="1829328293"/>
                    </a:ext>
                  </a:extLst>
                </a:gridCol>
                <a:gridCol w="4467224">
                  <a:extLst>
                    <a:ext uri="{9D8B030D-6E8A-4147-A177-3AD203B41FA5}">
                      <a16:colId xmlns:a16="http://schemas.microsoft.com/office/drawing/2014/main" val="3552094182"/>
                    </a:ext>
                  </a:extLst>
                </a:gridCol>
              </a:tblGrid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α/α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5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Ενδιαφερόμενα Μέρη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5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Ανάγκες και Προσδοκίες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52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001212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352206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5961115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507629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6349749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5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485156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37609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7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934260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1614935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9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73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44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1547813" y="1951062"/>
            <a:ext cx="582930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200" b="1" u="sng">
              <a:solidFill>
                <a:srgbClr val="FFFF00"/>
              </a:solidFill>
            </a:endParaRPr>
          </a:p>
        </p:txBody>
      </p:sp>
      <p:sp>
        <p:nvSpPr>
          <p:cNvPr id="13319" name="7 - Τίτλος"/>
          <p:cNvSpPr>
            <a:spLocks noGrp="1"/>
          </p:cNvSpPr>
          <p:nvPr>
            <p:ph type="title"/>
          </p:nvPr>
        </p:nvSpPr>
        <p:spPr>
          <a:xfrm>
            <a:off x="1485900" y="149849"/>
            <a:ext cx="6172200" cy="686865"/>
          </a:xfrm>
        </p:spPr>
        <p:txBody>
          <a:bodyPr>
            <a:noAutofit/>
          </a:bodyPr>
          <a:lstStyle/>
          <a:p>
            <a:r>
              <a:rPr lang="en-US" altLang="en-US" sz="4000" dirty="0"/>
              <a:t>SWOT ANALYSIS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3F31C90-515C-429F-8F71-2D8967667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530" y="3429000"/>
            <a:ext cx="3342786" cy="2219041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92C79C75-B859-4470-A8A2-8842985271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5735" y="1435211"/>
            <a:ext cx="4331393" cy="1395291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C87EA8DB-EC10-487D-894A-734B7570E3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6308" y="2985453"/>
            <a:ext cx="4340820" cy="298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6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7 - Τίτλος"/>
          <p:cNvSpPr>
            <a:spLocks noGrp="1"/>
          </p:cNvSpPr>
          <p:nvPr>
            <p:ph type="title"/>
          </p:nvPr>
        </p:nvSpPr>
        <p:spPr>
          <a:xfrm>
            <a:off x="1485900" y="149849"/>
            <a:ext cx="6172200" cy="686865"/>
          </a:xfrm>
        </p:spPr>
        <p:txBody>
          <a:bodyPr>
            <a:normAutofit fontScale="90000"/>
          </a:bodyPr>
          <a:lstStyle/>
          <a:p>
            <a:r>
              <a:rPr lang="en-US" altLang="en-US" sz="4000" dirty="0"/>
              <a:t>SWOT ANALYSIS</a:t>
            </a:r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17586D96-59A2-4F17-BD77-51E22BD5FD89}"/>
              </a:ext>
            </a:extLst>
          </p:cNvPr>
          <p:cNvSpPr txBox="1">
            <a:spLocks/>
          </p:cNvSpPr>
          <p:nvPr/>
        </p:nvSpPr>
        <p:spPr>
          <a:xfrm>
            <a:off x="766353" y="1667693"/>
            <a:ext cx="1699410" cy="5667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u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}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ebdings" pitchFamily="18" charset="2"/>
              <a:buChar char="8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Calibri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Wingdings 3" pitchFamily="18" charset="2"/>
              <a:buNone/>
            </a:pPr>
            <a:r>
              <a:rPr lang="en-US" sz="2800" b="1" kern="0" dirty="0">
                <a:solidFill>
                  <a:srgbClr val="0000FF"/>
                </a:solidFill>
              </a:rPr>
              <a:t>Strengths</a:t>
            </a:r>
            <a:endParaRPr lang="el-GR" sz="2800" b="1" kern="0" dirty="0">
              <a:solidFill>
                <a:srgbClr val="0000FF"/>
              </a:solidFill>
            </a:endParaRPr>
          </a:p>
        </p:txBody>
      </p:sp>
      <p:sp>
        <p:nvSpPr>
          <p:cNvPr id="7" name="Θέση περιεχομένου 2">
            <a:extLst>
              <a:ext uri="{FF2B5EF4-FFF2-40B4-BE49-F238E27FC236}">
                <a16:creationId xmlns:a16="http://schemas.microsoft.com/office/drawing/2014/main" id="{2F09954C-5FEC-4A32-92B2-03CEA818BCB1}"/>
              </a:ext>
            </a:extLst>
          </p:cNvPr>
          <p:cNvSpPr txBox="1">
            <a:spLocks/>
          </p:cNvSpPr>
          <p:nvPr/>
        </p:nvSpPr>
        <p:spPr>
          <a:xfrm>
            <a:off x="2504991" y="1667693"/>
            <a:ext cx="2247639" cy="5667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u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}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ebdings" pitchFamily="18" charset="2"/>
              <a:buChar char="8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Calibri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Wingdings 3" pitchFamily="18" charset="2"/>
              <a:buNone/>
            </a:pPr>
            <a:r>
              <a:rPr lang="en-US" sz="2800" b="1" kern="0" dirty="0">
                <a:solidFill>
                  <a:srgbClr val="FFC000"/>
                </a:solidFill>
              </a:rPr>
              <a:t>Weaknesses</a:t>
            </a:r>
            <a:endParaRPr lang="el-GR" sz="2800" b="1" kern="0" dirty="0">
              <a:solidFill>
                <a:srgbClr val="FFC000"/>
              </a:solidFill>
            </a:endParaRPr>
          </a:p>
        </p:txBody>
      </p:sp>
      <p:sp>
        <p:nvSpPr>
          <p:cNvPr id="8" name="Θέση περιεχομένου 2">
            <a:extLst>
              <a:ext uri="{FF2B5EF4-FFF2-40B4-BE49-F238E27FC236}">
                <a16:creationId xmlns:a16="http://schemas.microsoft.com/office/drawing/2014/main" id="{6CA462CF-10C4-48C9-94E6-9A847CC49E57}"/>
              </a:ext>
            </a:extLst>
          </p:cNvPr>
          <p:cNvSpPr txBox="1">
            <a:spLocks/>
          </p:cNvSpPr>
          <p:nvPr/>
        </p:nvSpPr>
        <p:spPr>
          <a:xfrm>
            <a:off x="4806366" y="1687689"/>
            <a:ext cx="2247639" cy="5667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u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}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ebdings" pitchFamily="18" charset="2"/>
              <a:buChar char="8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Calibri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Wingdings 3" pitchFamily="18" charset="2"/>
              <a:buNone/>
            </a:pPr>
            <a:r>
              <a:rPr lang="en-US" sz="2800" b="1" kern="0" dirty="0">
                <a:solidFill>
                  <a:srgbClr val="00B050"/>
                </a:solidFill>
              </a:rPr>
              <a:t>Opportunities</a:t>
            </a:r>
            <a:endParaRPr lang="el-GR" sz="2800" b="1" kern="0" dirty="0">
              <a:solidFill>
                <a:srgbClr val="00B050"/>
              </a:solidFill>
            </a:endParaRPr>
          </a:p>
        </p:txBody>
      </p:sp>
      <p:sp>
        <p:nvSpPr>
          <p:cNvPr id="9" name="Θέση περιεχομένου 2">
            <a:extLst>
              <a:ext uri="{FF2B5EF4-FFF2-40B4-BE49-F238E27FC236}">
                <a16:creationId xmlns:a16="http://schemas.microsoft.com/office/drawing/2014/main" id="{F860996B-0719-4A6A-B04B-0038860E1F67}"/>
              </a:ext>
            </a:extLst>
          </p:cNvPr>
          <p:cNvSpPr txBox="1">
            <a:spLocks/>
          </p:cNvSpPr>
          <p:nvPr/>
        </p:nvSpPr>
        <p:spPr>
          <a:xfrm>
            <a:off x="7107742" y="1667693"/>
            <a:ext cx="1699410" cy="5667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u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}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ebdings" pitchFamily="18" charset="2"/>
              <a:buChar char="8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Calibri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 typeface="Wingdings 3" pitchFamily="18" charset="2"/>
              <a:buNone/>
            </a:pPr>
            <a:r>
              <a:rPr lang="en-US" sz="2800" b="1" kern="0" dirty="0">
                <a:solidFill>
                  <a:srgbClr val="FF0000"/>
                </a:solidFill>
              </a:rPr>
              <a:t>Threats</a:t>
            </a:r>
            <a:endParaRPr lang="el-GR" sz="2800" b="1" kern="0" dirty="0">
              <a:solidFill>
                <a:srgbClr val="FF0000"/>
              </a:solidFill>
            </a:endParaRPr>
          </a:p>
        </p:txBody>
      </p:sp>
      <p:sp>
        <p:nvSpPr>
          <p:cNvPr id="10" name="Θέση περιεχομένου 2">
            <a:extLst>
              <a:ext uri="{FF2B5EF4-FFF2-40B4-BE49-F238E27FC236}">
                <a16:creationId xmlns:a16="http://schemas.microsoft.com/office/drawing/2014/main" id="{4040F608-CB76-469D-9CFC-8505EBACE60E}"/>
              </a:ext>
            </a:extLst>
          </p:cNvPr>
          <p:cNvSpPr txBox="1">
            <a:spLocks/>
          </p:cNvSpPr>
          <p:nvPr/>
        </p:nvSpPr>
        <p:spPr>
          <a:xfrm>
            <a:off x="636194" y="2337839"/>
            <a:ext cx="2027493" cy="5667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u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}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ebdings" pitchFamily="18" charset="2"/>
              <a:buChar char="8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Calibri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l-GR" sz="1600" b="1" kern="0" dirty="0">
                <a:solidFill>
                  <a:srgbClr val="0000FF"/>
                </a:solidFill>
              </a:rPr>
              <a:t>…</a:t>
            </a:r>
          </a:p>
        </p:txBody>
      </p:sp>
      <p:sp>
        <p:nvSpPr>
          <p:cNvPr id="11" name="Θέση περιεχομένου 2">
            <a:extLst>
              <a:ext uri="{FF2B5EF4-FFF2-40B4-BE49-F238E27FC236}">
                <a16:creationId xmlns:a16="http://schemas.microsoft.com/office/drawing/2014/main" id="{30EC3CB3-7344-44AB-81CA-AE833C733132}"/>
              </a:ext>
            </a:extLst>
          </p:cNvPr>
          <p:cNvSpPr txBox="1">
            <a:spLocks/>
          </p:cNvSpPr>
          <p:nvPr/>
        </p:nvSpPr>
        <p:spPr>
          <a:xfrm>
            <a:off x="2593665" y="2335340"/>
            <a:ext cx="2304337" cy="5667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u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}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ebdings" pitchFamily="18" charset="2"/>
              <a:buChar char="8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Calibri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C000"/>
              </a:buClr>
            </a:pPr>
            <a:r>
              <a:rPr lang="el-GR" sz="1600" b="1" kern="0" dirty="0">
                <a:solidFill>
                  <a:srgbClr val="FFC000"/>
                </a:solidFill>
              </a:rPr>
              <a:t>…</a:t>
            </a:r>
          </a:p>
          <a:p>
            <a:pPr>
              <a:buClr>
                <a:srgbClr val="FFC000"/>
              </a:buClr>
            </a:pPr>
            <a:endParaRPr lang="el-GR" sz="1600" b="1" kern="0" dirty="0">
              <a:solidFill>
                <a:srgbClr val="FFC000"/>
              </a:solidFill>
            </a:endParaRPr>
          </a:p>
        </p:txBody>
      </p:sp>
      <p:sp>
        <p:nvSpPr>
          <p:cNvPr id="12" name="Θέση περιεχομένου 2">
            <a:extLst>
              <a:ext uri="{FF2B5EF4-FFF2-40B4-BE49-F238E27FC236}">
                <a16:creationId xmlns:a16="http://schemas.microsoft.com/office/drawing/2014/main" id="{428BADD6-2764-4B8D-89D8-0F435F1EF206}"/>
              </a:ext>
            </a:extLst>
          </p:cNvPr>
          <p:cNvSpPr txBox="1">
            <a:spLocks/>
          </p:cNvSpPr>
          <p:nvPr/>
        </p:nvSpPr>
        <p:spPr>
          <a:xfrm>
            <a:off x="4806366" y="2377831"/>
            <a:ext cx="2119220" cy="5667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u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}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ebdings" pitchFamily="18" charset="2"/>
              <a:buChar char="8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Calibri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B050"/>
              </a:buClr>
            </a:pPr>
            <a:r>
              <a:rPr lang="el-GR" sz="1600" b="1" kern="0" dirty="0">
                <a:solidFill>
                  <a:srgbClr val="00B050"/>
                </a:solidFill>
              </a:rPr>
              <a:t>….</a:t>
            </a:r>
          </a:p>
          <a:p>
            <a:pPr marL="0" indent="0">
              <a:buClr>
                <a:srgbClr val="00B050"/>
              </a:buClr>
              <a:buNone/>
            </a:pPr>
            <a:endParaRPr lang="el-GR" sz="1600" b="1" kern="0" dirty="0">
              <a:solidFill>
                <a:srgbClr val="00B050"/>
              </a:solidFill>
            </a:endParaRPr>
          </a:p>
        </p:txBody>
      </p:sp>
      <p:sp>
        <p:nvSpPr>
          <p:cNvPr id="13" name="Θέση περιεχομένου 2">
            <a:extLst>
              <a:ext uri="{FF2B5EF4-FFF2-40B4-BE49-F238E27FC236}">
                <a16:creationId xmlns:a16="http://schemas.microsoft.com/office/drawing/2014/main" id="{5957ED05-5BED-419A-99CF-54B553F419A3}"/>
              </a:ext>
            </a:extLst>
          </p:cNvPr>
          <p:cNvSpPr txBox="1">
            <a:spLocks/>
          </p:cNvSpPr>
          <p:nvPr/>
        </p:nvSpPr>
        <p:spPr>
          <a:xfrm>
            <a:off x="7054006" y="2385367"/>
            <a:ext cx="1972526" cy="5667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u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 3" pitchFamily="18" charset="2"/>
              <a:buChar char="}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ebdings" pitchFamily="18" charset="2"/>
              <a:buChar char="8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Calibri" pitchFamily="34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FF0000"/>
              </a:buClr>
            </a:pPr>
            <a:r>
              <a:rPr lang="el-GR" sz="1600" b="1" kern="0" dirty="0">
                <a:solidFill>
                  <a:srgbClr val="FF0000"/>
                </a:solidFill>
              </a:rPr>
              <a:t>….</a:t>
            </a:r>
          </a:p>
          <a:p>
            <a:pPr>
              <a:buClr>
                <a:srgbClr val="FF0000"/>
              </a:buClr>
            </a:pPr>
            <a:endParaRPr lang="el-GR" sz="1600" b="1" kern="0" dirty="0">
              <a:solidFill>
                <a:srgbClr val="FF0000"/>
              </a:solidFill>
            </a:endParaRPr>
          </a:p>
          <a:p>
            <a:pPr>
              <a:buClr>
                <a:srgbClr val="FF0000"/>
              </a:buClr>
            </a:pPr>
            <a:endParaRPr lang="el-GR" sz="1600" b="1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46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  <p:bldP spid="6" grpId="0" build="p"/>
      <p:bldP spid="7" grpId="0" build="p"/>
      <p:bldP spid="8" grpId="0" build="p"/>
      <p:bldP spid="9" grpId="0" build="p"/>
      <p:bldP spid="10" grpId="0" build="p"/>
      <p:bldP spid="12" grpId="0" build="p"/>
      <p:bldP spid="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1547813" y="1951062"/>
            <a:ext cx="582930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200" b="1" u="sng">
              <a:solidFill>
                <a:srgbClr val="FFFF00"/>
              </a:solidFill>
            </a:endParaRPr>
          </a:p>
        </p:txBody>
      </p:sp>
      <p:sp>
        <p:nvSpPr>
          <p:cNvPr id="13319" name="7 - Τίτλος"/>
          <p:cNvSpPr>
            <a:spLocks noGrp="1"/>
          </p:cNvSpPr>
          <p:nvPr>
            <p:ph type="title"/>
          </p:nvPr>
        </p:nvSpPr>
        <p:spPr>
          <a:xfrm>
            <a:off x="1547813" y="104044"/>
            <a:ext cx="6172200" cy="686865"/>
          </a:xfrm>
        </p:spPr>
        <p:txBody>
          <a:bodyPr>
            <a:noAutofit/>
          </a:bodyPr>
          <a:lstStyle/>
          <a:p>
            <a:pPr marL="463550" indent="-463550">
              <a:buClr>
                <a:srgbClr val="FFC000"/>
              </a:buClr>
            </a:pPr>
            <a:r>
              <a:rPr lang="en-US" sz="3600" dirty="0"/>
              <a:t>Risk </a:t>
            </a:r>
            <a:r>
              <a:rPr lang="en-US" sz="3600" dirty="0" err="1"/>
              <a:t>Martix</a:t>
            </a:r>
            <a:endParaRPr lang="el-GR" sz="3600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835AF65A-D7AE-4DCC-B611-435B625B0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048" y="2647950"/>
            <a:ext cx="8306227" cy="240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52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7 - Τίτλος"/>
          <p:cNvSpPr>
            <a:spLocks noGrp="1"/>
          </p:cNvSpPr>
          <p:nvPr>
            <p:ph type="title"/>
          </p:nvPr>
        </p:nvSpPr>
        <p:spPr>
          <a:xfrm>
            <a:off x="1485900" y="149849"/>
            <a:ext cx="6172200" cy="686865"/>
          </a:xfrm>
        </p:spPr>
        <p:txBody>
          <a:bodyPr>
            <a:normAutofit fontScale="90000"/>
          </a:bodyPr>
          <a:lstStyle/>
          <a:p>
            <a:r>
              <a:rPr lang="en-US" altLang="en-US" sz="4000" dirty="0"/>
              <a:t>Risk </a:t>
            </a:r>
            <a:r>
              <a:rPr lang="en-US" altLang="en-US" sz="4000" dirty="0" err="1"/>
              <a:t>Martix</a:t>
            </a:r>
            <a:endParaRPr lang="en-US" altLang="en-US" sz="4000" dirty="0"/>
          </a:p>
        </p:txBody>
      </p:sp>
      <p:graphicFrame>
        <p:nvGraphicFramePr>
          <p:cNvPr id="5" name="Πίνακας 2">
            <a:extLst>
              <a:ext uri="{FF2B5EF4-FFF2-40B4-BE49-F238E27FC236}">
                <a16:creationId xmlns:a16="http://schemas.microsoft.com/office/drawing/2014/main" id="{A7ECB469-7D3B-4FA8-9A87-06C093391D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314254"/>
              </p:ext>
            </p:extLst>
          </p:nvPr>
        </p:nvGraphicFramePr>
        <p:xfrm>
          <a:off x="990601" y="1564004"/>
          <a:ext cx="7734299" cy="4219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274">
                  <a:extLst>
                    <a:ext uri="{9D8B030D-6E8A-4147-A177-3AD203B41FA5}">
                      <a16:colId xmlns:a16="http://schemas.microsoft.com/office/drawing/2014/main" val="224609924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829328293"/>
                    </a:ext>
                  </a:extLst>
                </a:gridCol>
                <a:gridCol w="1628775">
                  <a:extLst>
                    <a:ext uri="{9D8B030D-6E8A-4147-A177-3AD203B41FA5}">
                      <a16:colId xmlns:a16="http://schemas.microsoft.com/office/drawing/2014/main" val="955256000"/>
                    </a:ext>
                  </a:extLst>
                </a:gridCol>
                <a:gridCol w="1628775">
                  <a:extLst>
                    <a:ext uri="{9D8B030D-6E8A-4147-A177-3AD203B41FA5}">
                      <a16:colId xmlns:a16="http://schemas.microsoft.com/office/drawing/2014/main" val="3552094182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3063343871"/>
                    </a:ext>
                  </a:extLst>
                </a:gridCol>
              </a:tblGrid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α/α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5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Ευκαιρία / Απειλή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5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Πιθανότητα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5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Συνέπεια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52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Score</a:t>
                      </a:r>
                      <a:endParaRPr lang="el-GR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52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001212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352206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5961115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507629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6349749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5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485156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37609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7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934260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1614935"/>
                  </a:ext>
                </a:extLst>
              </a:tr>
              <a:tr h="421958"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9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73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056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365672"/>
            <a:ext cx="8201025" cy="2304256"/>
          </a:xfrm>
        </p:spPr>
        <p:txBody>
          <a:bodyPr>
            <a:noAutofit/>
          </a:bodyPr>
          <a:lstStyle/>
          <a:p>
            <a:pPr marL="914400" lvl="1" indent="-514350">
              <a:buClr>
                <a:srgbClr val="FFC000"/>
              </a:buClr>
              <a:buFont typeface="+mj-lt"/>
              <a:buAutoNum type="arabicPeriod"/>
            </a:pPr>
            <a:r>
              <a:rPr lang="el-GR" sz="2600" b="1" dirty="0"/>
              <a:t>Αντιμετώπιση Σημαντικότερης Απειλής</a:t>
            </a:r>
          </a:p>
          <a:p>
            <a:pPr marL="1314450" lvl="2" indent="-514350">
              <a:buClr>
                <a:srgbClr val="FFC000"/>
              </a:buClr>
            </a:pPr>
            <a:r>
              <a:rPr lang="el-GR" sz="2400" b="1" dirty="0"/>
              <a:t>Απειλή:</a:t>
            </a:r>
          </a:p>
          <a:p>
            <a:pPr marL="1314450" lvl="2" indent="-514350">
              <a:buClr>
                <a:srgbClr val="FFC000"/>
              </a:buClr>
            </a:pPr>
            <a:r>
              <a:rPr lang="el-GR" sz="2400" b="1" dirty="0"/>
              <a:t>…</a:t>
            </a:r>
          </a:p>
          <a:p>
            <a:pPr marL="1314450" lvl="2" indent="-514350">
              <a:buClr>
                <a:srgbClr val="FFC000"/>
              </a:buClr>
            </a:pPr>
            <a:r>
              <a:rPr lang="el-GR" sz="2400" b="1" dirty="0"/>
              <a:t>…</a:t>
            </a:r>
          </a:p>
          <a:p>
            <a:pPr marL="914400" lvl="1" indent="-514350">
              <a:buClr>
                <a:srgbClr val="FFC000"/>
              </a:buClr>
              <a:buFont typeface="+mj-lt"/>
              <a:buAutoNum type="arabicPeriod"/>
            </a:pPr>
            <a:r>
              <a:rPr lang="el-GR" sz="2600" b="1" dirty="0"/>
              <a:t>Αξιοποίηση Σημαντικότερης Ευκαιρίας</a:t>
            </a:r>
          </a:p>
          <a:p>
            <a:pPr marL="1314450" lvl="2" indent="-514350">
              <a:buClr>
                <a:srgbClr val="FFC000"/>
              </a:buClr>
            </a:pPr>
            <a:r>
              <a:rPr lang="el-GR" sz="2400" b="1" dirty="0"/>
              <a:t>Ευκαιρία</a:t>
            </a:r>
          </a:p>
          <a:p>
            <a:pPr marL="1314450" lvl="2" indent="-514350">
              <a:buClr>
                <a:srgbClr val="FFC000"/>
              </a:buClr>
            </a:pPr>
            <a:r>
              <a:rPr lang="el-GR" sz="2400" b="1" dirty="0"/>
              <a:t>…</a:t>
            </a:r>
          </a:p>
          <a:p>
            <a:pPr marL="1314450" lvl="2" indent="-514350">
              <a:buClr>
                <a:srgbClr val="FFC000"/>
              </a:buClr>
            </a:pPr>
            <a:r>
              <a:rPr lang="el-GR" sz="2400" b="1" dirty="0"/>
              <a:t>…</a:t>
            </a:r>
            <a:endParaRPr lang="en-US" sz="2400" b="1" dirty="0"/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1547813" y="1951062"/>
            <a:ext cx="582930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3200" b="1" u="sng">
              <a:solidFill>
                <a:srgbClr val="FFFF00"/>
              </a:solidFill>
            </a:endParaRPr>
          </a:p>
        </p:txBody>
      </p:sp>
      <p:sp>
        <p:nvSpPr>
          <p:cNvPr id="13319" name="7 - Τίτλος"/>
          <p:cNvSpPr>
            <a:spLocks noGrp="1"/>
          </p:cNvSpPr>
          <p:nvPr>
            <p:ph type="title"/>
          </p:nvPr>
        </p:nvSpPr>
        <p:spPr>
          <a:xfrm>
            <a:off x="981075" y="130799"/>
            <a:ext cx="7981950" cy="686865"/>
          </a:xfrm>
        </p:spPr>
        <p:txBody>
          <a:bodyPr>
            <a:noAutofit/>
          </a:bodyPr>
          <a:lstStyle/>
          <a:p>
            <a:r>
              <a:rPr lang="el-GR" altLang="en-US" sz="3600" dirty="0"/>
              <a:t>Ενέργειες για Ευκαιρίες/Απειλές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3892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p"/>
      <p:bldP spid="13319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</Template>
  <TotalTime>28761</TotalTime>
  <Words>83</Words>
  <Application>Microsoft Office PowerPoint</Application>
  <PresentationFormat>Προβολή στην οθόνη (4:3)</PresentationFormat>
  <Paragraphs>58</Paragraphs>
  <Slides>7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7</vt:i4>
      </vt:variant>
    </vt:vector>
  </HeadingPairs>
  <TitlesOfParts>
    <vt:vector size="16" baseType="lpstr">
      <vt:lpstr>Arial</vt:lpstr>
      <vt:lpstr>Calibri</vt:lpstr>
      <vt:lpstr>Tahoma</vt:lpstr>
      <vt:lpstr>Times New Roman</vt:lpstr>
      <vt:lpstr>Webdings</vt:lpstr>
      <vt:lpstr>Wingdings</vt:lpstr>
      <vt:lpstr>Wingdings 3</vt:lpstr>
      <vt:lpstr>Default Design</vt:lpstr>
      <vt:lpstr>Προσαρμοσμένη σχεδίαση</vt:lpstr>
      <vt:lpstr>Ενδιαφερόμενα Μέρη</vt:lpstr>
      <vt:lpstr>Ανάγκες και Προσδοκίες</vt:lpstr>
      <vt:lpstr>SWOT ANALYSIS</vt:lpstr>
      <vt:lpstr>SWOT ANALYSIS</vt:lpstr>
      <vt:lpstr>Risk Martix</vt:lpstr>
      <vt:lpstr>Risk Martix</vt:lpstr>
      <vt:lpstr>Ενέργειες για Ευκαιρίες/Απειλές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IB</dc:creator>
  <cp:lastModifiedBy>Papadakis</cp:lastModifiedBy>
  <cp:revision>1237</cp:revision>
  <cp:lastPrinted>2018-02-03T06:07:40Z</cp:lastPrinted>
  <dcterms:created xsi:type="dcterms:W3CDTF">1998-09-14T11:53:12Z</dcterms:created>
  <dcterms:modified xsi:type="dcterms:W3CDTF">2026-04-11T10:27:32Z</dcterms:modified>
</cp:coreProperties>
</file>