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324" r:id="rId2"/>
    <p:sldId id="325" r:id="rId3"/>
    <p:sldId id="326" r:id="rId4"/>
    <p:sldId id="327" r:id="rId5"/>
    <p:sldId id="328" r:id="rId6"/>
    <p:sldId id="329" r:id="rId7"/>
    <p:sldId id="330" r:id="rId8"/>
    <p:sldId id="331" r:id="rId9"/>
    <p:sldId id="332" r:id="rId10"/>
    <p:sldId id="333" r:id="rId11"/>
    <p:sldId id="334" r:id="rId12"/>
    <p:sldId id="335" r:id="rId13"/>
    <p:sldId id="336" r:id="rId14"/>
    <p:sldId id="337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>
    <p:restoredLeft sz="15602" autoAdjust="0"/>
    <p:restoredTop sz="94704" autoAdjust="0"/>
  </p:normalViewPr>
  <p:slideViewPr>
    <p:cSldViewPr snapToGrid="0" snapToObjects="1">
      <p:cViewPr varScale="1">
        <p:scale>
          <a:sx n="65" d="100"/>
          <a:sy n="65" d="100"/>
        </p:scale>
        <p:origin x="-144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86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6" d="100"/>
        <a:sy n="106" d="100"/>
      </p:scale>
      <p:origin x="0" y="402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FFEE3E-31A8-F240-B81D-CA08BDAE5165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FED19E-A33E-764B-ACA2-570047647F2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386466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F7828-75FC-7A49-8533-46C8645D2C1D}" type="datetimeFigureOut">
              <a:rPr lang="en-US" smtClean="0"/>
              <a:pPr/>
              <a:t>3/25/2015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1799BD-49B3-F640-BAB8-A84F0FE902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2240568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D44FCB-E637-FC45-92E1-AF1E6452C170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1341" y="449005"/>
            <a:ext cx="7808976" cy="1088136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marL="0" algn="l" defTabSz="914400" rtl="0" eaLnBrk="1" latinLnBrk="0" hangingPunct="1">
              <a:lnSpc>
                <a:spcPts val="4600"/>
              </a:lnSpc>
              <a:spcBef>
                <a:spcPct val="0"/>
              </a:spcBef>
              <a:buNone/>
              <a:defRPr sz="42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6205" y="1532427"/>
            <a:ext cx="7754112" cy="484632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  <p:sp>
        <p:nvSpPr>
          <p:cNvPr id="13" name="Rectangle 12"/>
          <p:cNvSpPr/>
          <p:nvPr/>
        </p:nvSpPr>
        <p:spPr>
          <a:xfrm>
            <a:off x="284163" y="6227064"/>
            <a:ext cx="8574087" cy="173736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941" y="1298762"/>
            <a:ext cx="4069080" cy="1162050"/>
          </a:xfrm>
          <a:noFill/>
        </p:spPr>
        <p:txBody>
          <a:bodyPr anchor="b">
            <a:noAutofit/>
          </a:bodyPr>
          <a:lstStyle>
            <a:lvl1pPr algn="ctr">
              <a:defRPr sz="3200" b="1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3567" y="914400"/>
            <a:ext cx="4069080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941" y="2456329"/>
            <a:ext cx="4069080" cy="318247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BCD6B-A606-3B4C-828E-1A852A85F831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800600"/>
            <a:ext cx="8360242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199"/>
            <a:ext cx="8577072" cy="435254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67338"/>
            <a:ext cx="8304213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E0F61-9200-2A45-9B97-77AAA8705C90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284163" y="4280647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071" y="4778189"/>
            <a:ext cx="8360242" cy="566738"/>
          </a:xfrm>
          <a:noFill/>
        </p:spPr>
        <p:txBody>
          <a:bodyPr anchor="b">
            <a:normAutofit/>
          </a:bodyPr>
          <a:lstStyle>
            <a:lvl1pPr algn="l">
              <a:defRPr sz="2800" b="0">
                <a:solidFill>
                  <a:schemeClr val="accent2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4163" y="457200"/>
            <a:ext cx="8577072" cy="382219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099" y="5344927"/>
            <a:ext cx="8304213" cy="804862"/>
          </a:xfrm>
          <a:noFill/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969ECA-F6D8-A948-B197-652D80BC247F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, Picture,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7600" y="914400"/>
            <a:ext cx="5195047" cy="5211763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14FBDF-9582-BC43-9BDF-96FEE4A08B78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84163" y="4267200"/>
            <a:ext cx="2743200" cy="2120153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9101" y="4953001"/>
            <a:ext cx="2472017" cy="1246094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0764" y="4419600"/>
            <a:ext cx="2475395" cy="510988"/>
          </a:xfrm>
          <a:noFill/>
        </p:spPr>
        <p:txBody>
          <a:bodyPr anchor="b">
            <a:normAutofit/>
          </a:bodyPr>
          <a:lstStyle>
            <a:lvl1pPr algn="l">
              <a:defRPr sz="2000" b="1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3"/>
          </p:nvPr>
        </p:nvSpPr>
        <p:spPr>
          <a:xfrm>
            <a:off x="284164" y="594360"/>
            <a:ext cx="2743200" cy="3675888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grpSp>
        <p:nvGrpSpPr>
          <p:cNvPr id="8" name="Group 14"/>
          <p:cNvGrpSpPr/>
          <p:nvPr/>
        </p:nvGrpSpPr>
        <p:grpSpPr>
          <a:xfrm>
            <a:off x="284163" y="461682"/>
            <a:ext cx="8576373" cy="137411"/>
            <a:chOff x="284163" y="1759424"/>
            <a:chExt cx="8576373" cy="137411"/>
          </a:xfrm>
        </p:grpSpPr>
        <p:sp>
          <p:nvSpPr>
            <p:cNvPr id="16" name="Rectangle 15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021013" y="4801575"/>
            <a:ext cx="583723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1661" y="4800600"/>
            <a:ext cx="5691651" cy="566738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21014" y="457199"/>
            <a:ext cx="5833872" cy="435254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69805" y="5367338"/>
            <a:ext cx="5653507" cy="804862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DDD815-1617-2447-8A69-8A2FC3706154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Picture Placeholder 2"/>
          <p:cNvSpPr>
            <a:spLocks noGrp="1"/>
          </p:cNvSpPr>
          <p:nvPr>
            <p:ph type="pic" idx="13"/>
          </p:nvPr>
        </p:nvSpPr>
        <p:spPr>
          <a:xfrm>
            <a:off x="284164" y="457200"/>
            <a:ext cx="2736850" cy="2907792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14" name="Picture Placeholder 2"/>
          <p:cNvSpPr>
            <a:spLocks noGrp="1"/>
          </p:cNvSpPr>
          <p:nvPr>
            <p:ph type="pic" idx="14"/>
          </p:nvPr>
        </p:nvSpPr>
        <p:spPr>
          <a:xfrm>
            <a:off x="284164" y="3364992"/>
            <a:ext cx="2736850" cy="2898648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2133600"/>
            <a:ext cx="8574087" cy="40132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323906-DF9A-614A-A8DA-19670B67A81F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5313882" y="2857535"/>
            <a:ext cx="5934615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95124" y="473075"/>
            <a:ext cx="969264" cy="5921375"/>
          </a:xfrm>
        </p:spPr>
        <p:txBody>
          <a:bodyPr vert="eaVert"/>
          <a:lstStyle>
            <a:lvl1pPr algn="l">
              <a:defRPr sz="340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4163" y="457200"/>
            <a:ext cx="6497637" cy="5937250"/>
          </a:xfrm>
        </p:spPr>
        <p:txBody>
          <a:bodyPr vert="eaVert"/>
          <a:lstStyle>
            <a:lvl5pPr algn="l"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547889-854F-E04D-AECF-DA813F882D88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 rot="5400000">
            <a:off x="4658724" y="3355723"/>
            <a:ext cx="5934456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8" name="Group 7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ABA331-A9D3-9B4E-827F-1A399E01FE56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284163" y="444728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8E873F-727A-7847-BE89-4A76914CA344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2017058"/>
            <a:ext cx="8574087" cy="4377391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2420" y="1532965"/>
            <a:ext cx="7754284" cy="484094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Click to edit Master subtitle style</a:t>
            </a:r>
            <a:endParaRPr dirty="0"/>
          </a:p>
        </p:txBody>
      </p:sp>
      <p:grpSp>
        <p:nvGrpSpPr>
          <p:cNvPr id="7" name="Group 16"/>
          <p:cNvGrpSpPr/>
          <p:nvPr/>
        </p:nvGrpSpPr>
        <p:grpSpPr>
          <a:xfrm>
            <a:off x="284163" y="1906542"/>
            <a:ext cx="8576373" cy="137411"/>
            <a:chOff x="284163" y="1759424"/>
            <a:chExt cx="8576373" cy="137411"/>
          </a:xfrm>
        </p:grpSpPr>
        <p:sp>
          <p:nvSpPr>
            <p:cNvPr id="11" name="Rectangle 10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8230889" y="444728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8633" y="444728"/>
            <a:ext cx="7810967" cy="1088237"/>
          </a:xfrm>
          <a:noFill/>
        </p:spPr>
        <p:txBody>
          <a:bodyPr bIns="45720" anchor="b" anchorCtr="0">
            <a:normAutofit/>
          </a:bodyPr>
          <a:lstStyle>
            <a:lvl1pPr algn="l">
              <a:lnSpc>
                <a:spcPts val="4600"/>
              </a:lnSpc>
              <a:defRPr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TextBox 12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4814125"/>
            <a:ext cx="7772400" cy="1051560"/>
          </a:xfrm>
          <a:noFill/>
        </p:spPr>
        <p:txBody>
          <a:bodyPr vert="horz" lIns="91440" tIns="45720" rIns="91440" bIns="45720" rtlCol="0" anchor="b" anchorCtr="0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200" b="0" i="0" kern="1200" cap="none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5488" y="5861304"/>
            <a:ext cx="7735824" cy="402336"/>
          </a:xfrm>
        </p:spPr>
        <p:txBody>
          <a:bodyPr vert="horz" lIns="91440" tIns="45720" rIns="91440" bIns="4572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Clr>
                <a:schemeClr val="bg1">
                  <a:lumMod val="65000"/>
                </a:schemeClr>
              </a:buClr>
              <a:buSzPct val="90000"/>
              <a:buFont typeface="Wingdings" pitchFamily="2" charset="2"/>
              <a:buNone/>
            </a:pPr>
            <a:r>
              <a:rPr lang="el-G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38C31D-0061-D648-9887-9EE21D02C502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284162" y="443754"/>
            <a:ext cx="8574087" cy="4370293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l-GR" smtClean="0"/>
              <a:t>Drag picture to placeholder or click icon to add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DAEF1-3DB3-2A4D-8B71-493D3FBC4112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4163" y="4801575"/>
            <a:ext cx="8574087" cy="1468437"/>
          </a:xfrm>
          <a:prstGeom prst="rect">
            <a:avLst/>
          </a:prstGeom>
          <a:solidFill>
            <a:schemeClr val="tx1">
              <a:lumMod val="85000"/>
              <a:lumOff val="15000"/>
              <a:alpha val="85000"/>
            </a:schemeClr>
          </a:solidFill>
        </p:spPr>
        <p:txBody>
          <a:bodyPr vert="horz" lIns="91440" tIns="45720" rIns="182880" bIns="365760" rtlCol="0" anchor="b" anchorCtr="0">
            <a:normAutofit/>
          </a:bodyPr>
          <a:lstStyle/>
          <a:p>
            <a:pPr algn="l" defTabSz="914400" rtl="0" eaLnBrk="1" latinLnBrk="0" hangingPunct="1">
              <a:spcBef>
                <a:spcPct val="0"/>
              </a:spcBef>
              <a:buNone/>
            </a:pPr>
            <a:endParaRPr sz="4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84163" y="6263389"/>
            <a:ext cx="8576373" cy="137411"/>
            <a:chOff x="284163" y="1759424"/>
            <a:chExt cx="8576373" cy="137411"/>
          </a:xfrm>
        </p:grpSpPr>
        <p:sp>
          <p:nvSpPr>
            <p:cNvPr id="9" name="Rectangle 8"/>
            <p:cNvSpPr/>
            <p:nvPr/>
          </p:nvSpPr>
          <p:spPr>
            <a:xfrm>
              <a:off x="284163" y="1759424"/>
              <a:ext cx="2743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3026392" y="1759424"/>
              <a:ext cx="1600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4626864" y="1759424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230889" y="4801575"/>
            <a:ext cx="5870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sz="3600">
                <a:solidFill>
                  <a:schemeClr val="bg1"/>
                </a:solidFill>
                <a:sym typeface="Wingdings"/>
              </a:rPr>
              <a:t></a:t>
            </a:r>
            <a:endParaRPr sz="3600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0306" y="4814047"/>
            <a:ext cx="7772400" cy="1048871"/>
          </a:xfrm>
          <a:noFill/>
        </p:spPr>
        <p:txBody>
          <a:bodyPr anchor="b" anchorCtr="0">
            <a:normAutofit/>
          </a:bodyPr>
          <a:lstStyle>
            <a:lvl1pPr algn="l">
              <a:defRPr sz="4200" b="0" i="0" cap="none" baseline="0"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0647" y="5862918"/>
            <a:ext cx="7732059" cy="403412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9" name="Group 8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0" name="Rectangle 9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78188" y="2151063"/>
            <a:ext cx="3931920" cy="39751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81778-3783-AE42-99D3-177964401CE2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11" name="Group 10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12" name="Rectangle 11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03412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03412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9495" y="1735138"/>
            <a:ext cx="3931920" cy="833250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spcBef>
                <a:spcPts val="600"/>
              </a:spcBef>
              <a:buNone/>
              <a:defRPr sz="26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9495" y="2590800"/>
            <a:ext cx="3931920" cy="3535362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02C41-6804-9A42-A3F5-DFB921CD69D6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163" y="455773"/>
            <a:ext cx="8574087" cy="1133949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grpSp>
        <p:nvGrpSpPr>
          <p:cNvPr id="7" name="Group 6"/>
          <p:cNvGrpSpPr/>
          <p:nvPr/>
        </p:nvGrpSpPr>
        <p:grpSpPr>
          <a:xfrm>
            <a:off x="284163" y="1577847"/>
            <a:ext cx="8576373" cy="137411"/>
            <a:chOff x="284163" y="1577847"/>
            <a:chExt cx="8576373" cy="137411"/>
          </a:xfrm>
        </p:grpSpPr>
        <p:sp>
          <p:nvSpPr>
            <p:cNvPr id="8" name="Rectangle 7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9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D315B-B835-594F-8904-CE0759A54C9C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6DFFA-CBED-F84C-9A32-48C443910412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284163" y="452718"/>
            <a:ext cx="8576373" cy="137411"/>
            <a:chOff x="284163" y="1577847"/>
            <a:chExt cx="8576373" cy="137411"/>
          </a:xfrm>
        </p:grpSpPr>
        <p:sp>
          <p:nvSpPr>
            <p:cNvPr id="6" name="Rectangle 5"/>
            <p:cNvSpPr/>
            <p:nvPr/>
          </p:nvSpPr>
          <p:spPr>
            <a:xfrm>
              <a:off x="284163" y="1577847"/>
              <a:ext cx="1600200" cy="13741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85174" y="1577847"/>
              <a:ext cx="2743200" cy="13741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8" name="Rectangle 7"/>
            <p:cNvSpPr/>
            <p:nvPr/>
          </p:nvSpPr>
          <p:spPr>
            <a:xfrm>
              <a:off x="4626864" y="1577847"/>
              <a:ext cx="4233672" cy="13741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1503" y="2133600"/>
            <a:ext cx="7076747" cy="3992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Click to edit Master text styles</a:t>
            </a:r>
          </a:p>
          <a:p>
            <a:pPr lvl="1"/>
            <a:r>
              <a:rPr lang="el-GR" smtClean="0"/>
              <a:t>Second level</a:t>
            </a:r>
          </a:p>
          <a:p>
            <a:pPr lvl="2"/>
            <a:r>
              <a:rPr lang="el-GR" smtClean="0"/>
              <a:t>Third level</a:t>
            </a:r>
          </a:p>
          <a:p>
            <a:pPr lvl="3"/>
            <a:r>
              <a:rPr lang="el-GR" smtClean="0"/>
              <a:t>Fourth level</a:t>
            </a:r>
          </a:p>
          <a:p>
            <a:pPr lvl="4"/>
            <a:r>
              <a:rPr lang="el-GR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4936" y="643703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BD77B182-D1A2-8647-8F12-B1DB878996E6}" type="datetime1">
              <a:rPr lang="el-GR" smtClean="0"/>
              <a:pPr/>
              <a:t>25/3/2015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9698" y="6437032"/>
            <a:ext cx="61249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r>
              <a:rPr lang="el-GR" smtClean="0"/>
              <a:t>ΜΑΡΙΑ ΚΟΕΜΤΖΗ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6459" y="167347"/>
            <a:ext cx="630621" cy="359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fld id="{5FD889E0-CAB2-4699-909D-B9A88D47ACB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4163" y="630382"/>
            <a:ext cx="8574087" cy="967840"/>
          </a:xfrm>
          <a:prstGeom prst="rect">
            <a:avLst/>
          </a:prstGeom>
          <a:solidFill>
            <a:schemeClr val="tx1">
              <a:lumMod val="85000"/>
              <a:lumOff val="15000"/>
              <a:alpha val="70000"/>
            </a:scheme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Click to edit Master title style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r" defTabSz="914400" rtl="0" eaLnBrk="1" latinLnBrk="0" hangingPunct="1">
        <a:spcBef>
          <a:spcPct val="0"/>
        </a:spcBef>
        <a:buNone/>
        <a:defRPr sz="4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454025" indent="-454025" algn="l" defTabSz="914400" rtl="0" eaLnBrk="1" latinLnBrk="0" hangingPunct="1">
        <a:spcBef>
          <a:spcPts val="20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22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1260475" indent="-346075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20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1600200" indent="-339725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939925" indent="-3317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ts val="600"/>
        </a:spcBef>
        <a:buClr>
          <a:schemeClr val="tx1">
            <a:lumMod val="75000"/>
            <a:lumOff val="25000"/>
          </a:schemeClr>
        </a:buClr>
        <a:buSzPct val="90000"/>
        <a:buFont typeface="Wingdings" pitchFamily="2" charset="2"/>
        <a:buChar char=""/>
        <a:defRPr lang="en-US" sz="1800" kern="1200" dirty="0" smtClean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ts val="600"/>
        </a:spcBef>
        <a:buClr>
          <a:schemeClr val="bg1">
            <a:lumMod val="65000"/>
          </a:schemeClr>
        </a:buClr>
        <a:buSzPct val="90000"/>
        <a:buFont typeface="Wingdings" pitchFamily="2" charset="2"/>
        <a:buChar char=""/>
        <a:defRPr lang="en-US" sz="1800" kern="1200" dirty="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ΑΛΛΕΣ ΑΠΟΨΕΙΣ ΓΙΑ ΤΗ ΒΕΛΤΙΩΣΗ ΤΗΣ ΠΟΙΟΤΗΤΑΣ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932039"/>
            <a:ext cx="8224069" cy="42917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ΟΙ ΓΚΟΥΡΟΥ ΤΗΣ ΠΟΙΟΤΗΤΑΣ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DEMING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JURAN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CROSBY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GARVIN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ISHIKAWA</a:t>
            </a:r>
          </a:p>
          <a:p>
            <a:pPr>
              <a:buFont typeface="Wingdings" charset="2"/>
              <a:buChar char="ü"/>
            </a:pPr>
            <a:r>
              <a:rPr lang="en-US" dirty="0" smtClean="0">
                <a:solidFill>
                  <a:srgbClr val="FF0000"/>
                </a:solidFill>
              </a:rPr>
              <a:t>TAGUCHI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40683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GARVIN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163" y="1843548"/>
            <a:ext cx="8574087" cy="459348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b="1" dirty="0" smtClean="0">
                <a:solidFill>
                  <a:srgbClr val="FF0000"/>
                </a:solidFill>
              </a:rPr>
              <a:t>8 ΔΙΑΣΤΑΣΕΙΣ ΤΗΣ ΠΟΙΟΤΗΤΑΣ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απόδοση (πρωταρχικά χαρακτηριστικά)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χαρακτηριστικά (επιπλέον χαρακτηριστικά)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αξιοπιστία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συμμόρφωση (σε σχέση με το σχεδιασμό)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διάρκεια ζωής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ικανότητα υποστήριξης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αισθητική</a:t>
            </a:r>
          </a:p>
          <a:p>
            <a:pPr marL="457200" indent="-457200">
              <a:buFont typeface="+mj-lt"/>
              <a:buAutoNum type="arabicPeriod"/>
            </a:pPr>
            <a:r>
              <a:rPr lang="el-GR" b="1" dirty="0" smtClean="0"/>
              <a:t>αντιλαμβανόμενη ποιότητα (αίσθηση που προκαλεί και φήμη που το συνοδεύει)</a:t>
            </a:r>
          </a:p>
          <a:p>
            <a:pPr marL="457200" indent="-457200">
              <a:buFont typeface="+mj-lt"/>
              <a:buAutoNum type="arabicPeriod"/>
            </a:pPr>
            <a:endParaRPr lang="el-GR" b="1" dirty="0" smtClean="0"/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878937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ISHIKAWA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 smtClean="0"/>
              <a:t>έμφαση στις </a:t>
            </a:r>
            <a:r>
              <a:rPr lang="el-GR" dirty="0" smtClean="0">
                <a:solidFill>
                  <a:srgbClr val="FF0000"/>
                </a:solidFill>
              </a:rPr>
              <a:t>στατιστικές τεχνικές</a:t>
            </a:r>
          </a:p>
          <a:p>
            <a:r>
              <a:rPr lang="el-GR" dirty="0" smtClean="0"/>
              <a:t>ανάπτυξη του </a:t>
            </a:r>
            <a:r>
              <a:rPr lang="el-GR" dirty="0" smtClean="0">
                <a:solidFill>
                  <a:srgbClr val="FF0000"/>
                </a:solidFill>
              </a:rPr>
              <a:t>διαγράμματος Αιτίου – Αποτελέσματος</a:t>
            </a:r>
          </a:p>
          <a:p>
            <a:r>
              <a:rPr lang="el-GR" dirty="0" smtClean="0"/>
              <a:t>προώθηση της χρήσης των </a:t>
            </a:r>
            <a:r>
              <a:rPr lang="el-GR" dirty="0" smtClean="0">
                <a:solidFill>
                  <a:srgbClr val="FF0000"/>
                </a:solidFill>
              </a:rPr>
              <a:t>εργαλείων</a:t>
            </a:r>
            <a:r>
              <a:rPr lang="el-GR" dirty="0" smtClean="0"/>
              <a:t> Ποιότητας και των </a:t>
            </a:r>
            <a:r>
              <a:rPr lang="el-GR" dirty="0" smtClean="0">
                <a:solidFill>
                  <a:srgbClr val="FF0000"/>
                </a:solidFill>
              </a:rPr>
              <a:t>Κύκλων</a:t>
            </a:r>
            <a:r>
              <a:rPr lang="el-GR" dirty="0" smtClean="0"/>
              <a:t> Ποιότητας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25101" r="-25101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54200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ISHIKAWA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163" y="2133600"/>
            <a:ext cx="8574087" cy="3992563"/>
          </a:xfrm>
        </p:spPr>
        <p:txBody>
          <a:bodyPr>
            <a:normAutofit lnSpcReduction="10000"/>
          </a:bodyPr>
          <a:lstStyle/>
          <a:p>
            <a:r>
              <a:rPr lang="el-GR" dirty="0" smtClean="0"/>
              <a:t>3 κατηγορίες στατιστικών τεχνικών</a:t>
            </a:r>
            <a:br>
              <a:rPr lang="el-GR" dirty="0" smtClean="0"/>
            </a:br>
            <a:r>
              <a:rPr lang="el-GR" i="1" dirty="0" smtClean="0"/>
              <a:t>1</a:t>
            </a:r>
            <a:r>
              <a:rPr lang="el-GR" i="1" baseline="30000" dirty="0" smtClean="0"/>
              <a:t>η</a:t>
            </a:r>
            <a:r>
              <a:rPr lang="el-GR" i="1" dirty="0" smtClean="0"/>
              <a:t>: </a:t>
            </a:r>
            <a:r>
              <a:rPr lang="el-GR" i="1" dirty="0" smtClean="0">
                <a:solidFill>
                  <a:srgbClr val="FF0000"/>
                </a:solidFill>
              </a:rPr>
              <a:t>7 εργαλεία ποιότητας </a:t>
            </a:r>
            <a:r>
              <a:rPr lang="el-GR" i="1" dirty="0" smtClean="0"/>
              <a:t>– εφαρμογή από το σύνολο των εργαζομένων</a:t>
            </a:r>
            <a:br>
              <a:rPr lang="el-GR" i="1" dirty="0" smtClean="0"/>
            </a:br>
            <a:r>
              <a:rPr lang="el-GR" i="1" dirty="0" smtClean="0"/>
              <a:t>2</a:t>
            </a:r>
            <a:r>
              <a:rPr lang="el-GR" i="1" baseline="30000" dirty="0" smtClean="0"/>
              <a:t>η</a:t>
            </a:r>
            <a:r>
              <a:rPr lang="el-GR" i="1" dirty="0" smtClean="0"/>
              <a:t>: </a:t>
            </a:r>
            <a:r>
              <a:rPr lang="el-GR" i="1" dirty="0" smtClean="0">
                <a:solidFill>
                  <a:srgbClr val="FF0000"/>
                </a:solidFill>
              </a:rPr>
              <a:t>συνθετότερες στατιστικές μέθοδοι </a:t>
            </a:r>
            <a:r>
              <a:rPr lang="el-GR" i="1" dirty="0" smtClean="0"/>
              <a:t>– εφαρμογή από Υπεύθυνο Ποιοτικού Ελέγχου και Υπευθύνους Τμημάτων</a:t>
            </a:r>
            <a:br>
              <a:rPr lang="el-GR" i="1" dirty="0" smtClean="0"/>
            </a:br>
            <a:r>
              <a:rPr lang="el-GR" i="1" dirty="0" smtClean="0"/>
              <a:t>3</a:t>
            </a:r>
            <a:r>
              <a:rPr lang="el-GR" i="1" baseline="30000" dirty="0" smtClean="0"/>
              <a:t>η</a:t>
            </a:r>
            <a:r>
              <a:rPr lang="el-GR" i="1" dirty="0" smtClean="0"/>
              <a:t>: </a:t>
            </a:r>
            <a:r>
              <a:rPr lang="el-GR" i="1" dirty="0" smtClean="0">
                <a:solidFill>
                  <a:srgbClr val="FF0000"/>
                </a:solidFill>
              </a:rPr>
              <a:t>εξειδικευμένες τεχνικές </a:t>
            </a:r>
            <a:r>
              <a:rPr lang="el-GR" i="1" dirty="0" smtClean="0"/>
              <a:t>– εξειδικευμένο προσωπικό Ποιότητας και Συμβούλους</a:t>
            </a:r>
          </a:p>
          <a:p>
            <a:r>
              <a:rPr lang="el-GR" dirty="0" smtClean="0"/>
              <a:t>«</a:t>
            </a:r>
            <a:r>
              <a:rPr lang="el-GR" dirty="0" smtClean="0">
                <a:solidFill>
                  <a:srgbClr val="FF0000"/>
                </a:solidFill>
              </a:rPr>
              <a:t>Έλεγχος Ποιότητας Ολόκληρης της Εταιρείας</a:t>
            </a:r>
            <a:r>
              <a:rPr lang="el-GR" dirty="0" smtClean="0"/>
              <a:t>» (</a:t>
            </a:r>
            <a:r>
              <a:rPr lang="en-US" dirty="0" smtClean="0"/>
              <a:t>Company-wide Quality Control) – </a:t>
            </a:r>
            <a:r>
              <a:rPr lang="el-GR" dirty="0" smtClean="0"/>
              <a:t>κίνημα που προωθούσε τη συμμετοχή όλης της εταιρείας στον ΄Ελεγχο Ποιότητας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039719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TAGUCHI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3412" y="1858296"/>
            <a:ext cx="3931920" cy="4578735"/>
          </a:xfrm>
        </p:spPr>
        <p:txBody>
          <a:bodyPr>
            <a:normAutofit fontScale="92500"/>
          </a:bodyPr>
          <a:lstStyle/>
          <a:p>
            <a:r>
              <a:rPr lang="el-GR" dirty="0" smtClean="0"/>
              <a:t>χρήση </a:t>
            </a:r>
            <a:r>
              <a:rPr lang="el-GR" dirty="0" smtClean="0">
                <a:solidFill>
                  <a:srgbClr val="FF0000"/>
                </a:solidFill>
              </a:rPr>
              <a:t>στατιστικών τεχνικών </a:t>
            </a:r>
            <a:r>
              <a:rPr lang="el-GR" dirty="0" smtClean="0"/>
              <a:t>πριν το στάδιο της παραγωγής, κατά το σχεδιασμό</a:t>
            </a:r>
          </a:p>
          <a:p>
            <a:r>
              <a:rPr lang="el-GR" dirty="0" smtClean="0"/>
              <a:t>«</a:t>
            </a:r>
            <a:r>
              <a:rPr lang="el-GR" dirty="0" smtClean="0">
                <a:solidFill>
                  <a:srgbClr val="FF0000"/>
                </a:solidFill>
              </a:rPr>
              <a:t>συνάρτηση ζημιάς</a:t>
            </a:r>
            <a:r>
              <a:rPr lang="el-GR" dirty="0" smtClean="0"/>
              <a:t>» (</a:t>
            </a:r>
            <a:r>
              <a:rPr lang="en-US" dirty="0" smtClean="0"/>
              <a:t>loss function)</a:t>
            </a:r>
            <a:r>
              <a:rPr lang="el-GR" dirty="0" smtClean="0"/>
              <a:t> – άμεση και έμμεση ζημιά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Ορθογωνικές Διατάξεις</a:t>
            </a:r>
            <a:r>
              <a:rPr lang="el-GR" dirty="0" smtClean="0"/>
              <a:t>: μεθοδολογία διεξαγωγής δοκιμών ώστε να μειώνονται οι απαιτούμενες δοκιμές και να ελαχιστοποιείται το κόστος σχεδιασμού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14484" r="-14484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759798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TAGUCHI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45691" y="2133600"/>
            <a:ext cx="8312560" cy="4303432"/>
          </a:xfrm>
        </p:spPr>
        <p:txBody>
          <a:bodyPr>
            <a:normAutofit lnSpcReduction="10000"/>
          </a:bodyPr>
          <a:lstStyle/>
          <a:p>
            <a:r>
              <a:rPr lang="el-GR" dirty="0" smtClean="0">
                <a:solidFill>
                  <a:srgbClr val="FF0000"/>
                </a:solidFill>
              </a:rPr>
              <a:t>Εκτός σειράς έλεγχος ποιότητας</a:t>
            </a:r>
            <a:r>
              <a:rPr lang="el-GR" dirty="0" smtClean="0"/>
              <a:t>:</a:t>
            </a:r>
            <a:br>
              <a:rPr lang="el-GR" dirty="0" smtClean="0"/>
            </a:br>
            <a:r>
              <a:rPr lang="el-GR" dirty="0" smtClean="0"/>
              <a:t>1</a:t>
            </a:r>
            <a:r>
              <a:rPr lang="el-GR" baseline="30000" dirty="0" smtClean="0"/>
              <a:t>η</a:t>
            </a:r>
            <a:r>
              <a:rPr lang="el-GR" dirty="0" smtClean="0"/>
              <a:t> φάση: σχεδιασμός του Συστήματος</a:t>
            </a:r>
            <a:br>
              <a:rPr lang="el-GR" dirty="0" smtClean="0"/>
            </a:br>
            <a:r>
              <a:rPr lang="el-GR" dirty="0" smtClean="0"/>
              <a:t>2</a:t>
            </a:r>
            <a:r>
              <a:rPr lang="el-GR" baseline="30000" dirty="0" smtClean="0"/>
              <a:t>η</a:t>
            </a:r>
            <a:r>
              <a:rPr lang="el-GR" dirty="0" smtClean="0"/>
              <a:t> φάση: σχεδιασμός των παραμέτρων</a:t>
            </a:r>
            <a:br>
              <a:rPr lang="el-GR" dirty="0" smtClean="0"/>
            </a:br>
            <a:r>
              <a:rPr lang="el-GR" dirty="0" smtClean="0"/>
              <a:t>3</a:t>
            </a:r>
            <a:r>
              <a:rPr lang="el-GR" baseline="30000" dirty="0" smtClean="0"/>
              <a:t>η</a:t>
            </a:r>
            <a:r>
              <a:rPr lang="el-GR" dirty="0" smtClean="0"/>
              <a:t> φάση: προσδιορισμός των ανοχών</a:t>
            </a:r>
          </a:p>
          <a:p>
            <a:r>
              <a:rPr lang="el-GR" dirty="0" smtClean="0">
                <a:solidFill>
                  <a:srgbClr val="FF0000"/>
                </a:solidFill>
              </a:rPr>
              <a:t>Συνάρτηση ζημιάς</a:t>
            </a:r>
            <a:r>
              <a:rPr lang="el-GR" dirty="0" smtClean="0"/>
              <a:t>: η μείωση της απόκλισης από την επιθυμητή τιμή για τα χαρακτηριστικά ενός προϊόντος οδηγεί σε μείωση του κόστους και </a:t>
            </a:r>
            <a:r>
              <a:rPr lang="el-GR" dirty="0" smtClean="0"/>
              <a:t>αύ</a:t>
            </a:r>
            <a:r>
              <a:rPr lang="el-GR" dirty="0" smtClean="0"/>
              <a:t>ξηση </a:t>
            </a:r>
            <a:r>
              <a:rPr lang="el-GR" dirty="0" smtClean="0"/>
              <a:t>της ποιότητας με σχέση τετραγώνου (χ2)</a:t>
            </a:r>
          </a:p>
          <a:p>
            <a:r>
              <a:rPr lang="el-GR" dirty="0">
                <a:solidFill>
                  <a:srgbClr val="FF0000"/>
                </a:solidFill>
              </a:rPr>
              <a:t>Σ</a:t>
            </a:r>
            <a:r>
              <a:rPr lang="el-GR" dirty="0" smtClean="0">
                <a:solidFill>
                  <a:srgbClr val="FF0000"/>
                </a:solidFill>
              </a:rPr>
              <a:t>τατιστικώς σχεδιασμένα πειράματα</a:t>
            </a:r>
            <a:r>
              <a:rPr lang="el-GR" dirty="0" smtClean="0"/>
              <a:t>: προσδιορίζουν τις τιμές των παραμέτρων που ελαχιστοποιούν τις αποκλίσεις – σχεδιαστικές παραμέτρους και παράγοντες θορύβου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478620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9699" y="1843548"/>
            <a:ext cx="5640662" cy="495860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sz="2600" b="1" u="sng" dirty="0" smtClean="0"/>
              <a:t>ΤΑ 14 ΣΗΜΕΙΑ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300" dirty="0" smtClean="0">
                <a:solidFill>
                  <a:srgbClr val="FF0000"/>
                </a:solidFill>
              </a:rPr>
              <a:t>σταθερό μήνυμα/σκοπός </a:t>
            </a:r>
            <a:r>
              <a:rPr lang="el-GR" sz="2300" dirty="0" smtClean="0"/>
              <a:t>σχετικά με την Ποιότητα μέσα στην επιχείρηση – Πολιτική Ποιότητας: ξεκάθαρη δήλωση της Διοίκησης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300" dirty="0" smtClean="0">
                <a:solidFill>
                  <a:srgbClr val="FF0000"/>
                </a:solidFill>
              </a:rPr>
              <a:t>δέσμευση</a:t>
            </a:r>
            <a:r>
              <a:rPr lang="el-GR" sz="2300" dirty="0" smtClean="0"/>
              <a:t> και αφοσίωση στη συνεχή βελτίωση</a:t>
            </a:r>
            <a:endParaRPr lang="en-US" sz="2300" dirty="0" smtClean="0"/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300" dirty="0" smtClean="0">
                <a:solidFill>
                  <a:srgbClr val="FF0000"/>
                </a:solidFill>
              </a:rPr>
              <a:t>πρόληψη</a:t>
            </a:r>
            <a:r>
              <a:rPr lang="el-GR" sz="2300" dirty="0" smtClean="0"/>
              <a:t> και όχι εντοπισμός των ελαττωματικών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300" dirty="0" smtClean="0">
                <a:solidFill>
                  <a:srgbClr val="FF0000"/>
                </a:solidFill>
              </a:rPr>
              <a:t>επιλογή προμηθευτών </a:t>
            </a:r>
            <a:r>
              <a:rPr lang="el-GR" sz="2300" dirty="0" smtClean="0"/>
              <a:t>όχι με βάση την τιμή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300" dirty="0" smtClean="0">
                <a:solidFill>
                  <a:srgbClr val="FF0000"/>
                </a:solidFill>
              </a:rPr>
              <a:t>συνεχής βελτίωση </a:t>
            </a:r>
            <a:r>
              <a:rPr lang="el-GR" sz="2300" dirty="0" smtClean="0"/>
              <a:t>σε όλες τις δραστηριότητες της επιχείρησης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300" dirty="0" smtClean="0">
                <a:solidFill>
                  <a:srgbClr val="FF0000"/>
                </a:solidFill>
              </a:rPr>
              <a:t>εκπαίδευση</a:t>
            </a:r>
            <a:r>
              <a:rPr lang="el-GR" sz="2300" dirty="0" smtClean="0"/>
              <a:t> του προσωπικού σε θέματα ποιότητας</a:t>
            </a:r>
          </a:p>
          <a:p>
            <a:pPr marL="457200" indent="-457200">
              <a:spcBef>
                <a:spcPts val="600"/>
              </a:spcBef>
              <a:buFont typeface="+mj-lt"/>
              <a:buAutoNum type="arabicPeriod"/>
            </a:pPr>
            <a:r>
              <a:rPr lang="el-GR" sz="2300" dirty="0" smtClean="0">
                <a:solidFill>
                  <a:srgbClr val="FF0000"/>
                </a:solidFill>
              </a:rPr>
              <a:t>υιοθέτηση σύγχρονων μεθόδων </a:t>
            </a:r>
            <a:r>
              <a:rPr lang="en-US" sz="2300" dirty="0" smtClean="0"/>
              <a:t>management</a:t>
            </a:r>
            <a:endParaRPr lang="el-GR" sz="2300" dirty="0" smtClean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27295" r="-27295"/>
          <a:stretch>
            <a:fillRect/>
          </a:stretch>
        </p:blipFill>
        <p:spPr>
          <a:xfrm>
            <a:off x="5383160" y="2151063"/>
            <a:ext cx="3760840" cy="342382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717581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4163" y="1778353"/>
            <a:ext cx="8574087" cy="5023804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l-GR" dirty="0" smtClean="0">
                <a:solidFill>
                  <a:srgbClr val="FF0000"/>
                </a:solidFill>
              </a:rPr>
              <a:t>ελαχιστοποίηση του φόβου </a:t>
            </a:r>
            <a:r>
              <a:rPr lang="el-GR" dirty="0" smtClean="0"/>
              <a:t>και προώθηση της αμφίδρομης επικοινωνίας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dirty="0" smtClean="0">
                <a:solidFill>
                  <a:srgbClr val="FF0000"/>
                </a:solidFill>
              </a:rPr>
              <a:t>βελτίωση της επικοινωνίας </a:t>
            </a:r>
            <a:r>
              <a:rPr lang="el-GR" dirty="0" smtClean="0"/>
              <a:t>μεταξύ των τμημάτων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dirty="0" smtClean="0">
                <a:solidFill>
                  <a:srgbClr val="FF0000"/>
                </a:solidFill>
              </a:rPr>
              <a:t>αποφυγή χρήσης των σλόγκαν</a:t>
            </a:r>
            <a:r>
              <a:rPr lang="el-GR" dirty="0" smtClean="0"/>
              <a:t>, αφισών και παραινέσεων – θέσπιση πραγματικών στόχων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dirty="0" smtClean="0">
                <a:solidFill>
                  <a:srgbClr val="FF0000"/>
                </a:solidFill>
              </a:rPr>
              <a:t>κατάργηση πρότυπων εργασίας </a:t>
            </a:r>
            <a:r>
              <a:rPr lang="el-GR" dirty="0" smtClean="0"/>
              <a:t>και αριθμητικών ποσοστών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dirty="0" smtClean="0"/>
              <a:t>απομάκρυνση των εμποδίων που δεν επιτρέπουν στους εργαζόμενους να νιώθουν </a:t>
            </a:r>
            <a:r>
              <a:rPr lang="el-GR" dirty="0" smtClean="0">
                <a:solidFill>
                  <a:srgbClr val="FF0000"/>
                </a:solidFill>
              </a:rPr>
              <a:t>περήφανοι για την εργασία τους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dirty="0" smtClean="0">
                <a:solidFill>
                  <a:srgbClr val="FF0000"/>
                </a:solidFill>
              </a:rPr>
              <a:t>επιμόρφωση</a:t>
            </a:r>
            <a:r>
              <a:rPr lang="el-GR" dirty="0" smtClean="0"/>
              <a:t> και συνεχής εκπαίδευση του προσωπικού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dirty="0" smtClean="0">
                <a:solidFill>
                  <a:srgbClr val="FF0000"/>
                </a:solidFill>
              </a:rPr>
              <a:t>ανάπτυξη οργανωτικής δομής και δέσμευση της Διοίκησης για την εφαρμογή όλων των προηγούμενων σημείων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899498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ΟΙ ΘΑΝΑΤΗΦΟΡΕΣ ΑΣΘΕΝΕΙΕΣ</a:t>
            </a:r>
          </a:p>
          <a:p>
            <a:pPr>
              <a:buFont typeface="Wingdings" charset="2"/>
              <a:buChar char="Ø"/>
            </a:pPr>
            <a:r>
              <a:rPr lang="el-GR" dirty="0" smtClean="0"/>
              <a:t>η έλλειψη σταθερότητας σκοπού</a:t>
            </a:r>
          </a:p>
          <a:p>
            <a:pPr>
              <a:buFont typeface="Wingdings" charset="2"/>
              <a:buChar char="Ø"/>
            </a:pPr>
            <a:r>
              <a:rPr lang="el-GR" dirty="0" smtClean="0"/>
              <a:t>έμφαση στα βραχυπρόθεσμα οφέλη</a:t>
            </a:r>
          </a:p>
          <a:p>
            <a:pPr>
              <a:buFont typeface="Wingdings" charset="2"/>
              <a:buChar char="Ø"/>
            </a:pPr>
            <a:r>
              <a:rPr lang="el-GR" dirty="0" smtClean="0"/>
              <a:t>έμφαση στην αξιολόγηση της απόδοσης (κυρίς σε οικονομικά μεγέθη)</a:t>
            </a:r>
          </a:p>
          <a:p>
            <a:pPr>
              <a:buFont typeface="Wingdings" charset="2"/>
              <a:buChar char="Ø"/>
            </a:pPr>
            <a:r>
              <a:rPr lang="el-GR" dirty="0" smtClean="0"/>
              <a:t>υπερβολικές μετακινήσεις στελεχών</a:t>
            </a:r>
          </a:p>
          <a:p>
            <a:pPr>
              <a:buFont typeface="Wingdings" charset="2"/>
              <a:buChar char="Ø"/>
            </a:pPr>
            <a:r>
              <a:rPr lang="el-GR" dirty="0" smtClean="0"/>
              <a:t>υπερβολική εξάρτηση από αριθμητικά μεγέθη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l-GR" dirty="0" smtClean="0"/>
              <a:t>Ο ΚΥΚΛΟΣ ΤΟΥ </a:t>
            </a:r>
            <a:r>
              <a:rPr lang="en-US" dirty="0" smtClean="0"/>
              <a:t>DEMING</a:t>
            </a:r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/>
          <a:srcRect t="-5053" b="-5053"/>
          <a:stretch>
            <a:fillRect/>
          </a:stretch>
        </p:blipFill>
        <p:spPr>
          <a:xfrm>
            <a:off x="4967750" y="2700746"/>
            <a:ext cx="3439327" cy="3317330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07870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1" y="1785938"/>
            <a:ext cx="4729027" cy="4651094"/>
          </a:xfrm>
        </p:spPr>
        <p:txBody>
          <a:bodyPr>
            <a:noAutofit/>
          </a:bodyPr>
          <a:lstStyle/>
          <a:p>
            <a:r>
              <a:rPr lang="el-GR" sz="1800" dirty="0" smtClean="0"/>
              <a:t>η </a:t>
            </a:r>
            <a:r>
              <a:rPr lang="el-GR" sz="1800" dirty="0" smtClean="0">
                <a:solidFill>
                  <a:srgbClr val="FF0000"/>
                </a:solidFill>
              </a:rPr>
              <a:t>ποιότητα σχεδιάζεται </a:t>
            </a:r>
            <a:r>
              <a:rPr lang="el-GR" sz="1800" dirty="0" smtClean="0"/>
              <a:t>και δεν είναι ποτέ τυχαία</a:t>
            </a:r>
          </a:p>
          <a:p>
            <a:r>
              <a:rPr lang="el-GR" sz="1800" dirty="0" smtClean="0">
                <a:solidFill>
                  <a:srgbClr val="FF0000"/>
                </a:solidFill>
              </a:rPr>
              <a:t>τριλογία</a:t>
            </a:r>
            <a:r>
              <a:rPr lang="el-GR" sz="1800" dirty="0" smtClean="0"/>
              <a:t> του </a:t>
            </a:r>
            <a:r>
              <a:rPr lang="en-US" sz="1800" dirty="0" err="1" smtClean="0"/>
              <a:t>Juran</a:t>
            </a:r>
            <a:r>
              <a:rPr lang="el-GR" sz="1800" dirty="0" smtClean="0"/>
              <a:t>: Σχεδιασμός για την ποιότητα – Έλεγχος ποιότητας - Βελτίωση της ποιότητας</a:t>
            </a:r>
          </a:p>
          <a:p>
            <a:r>
              <a:rPr lang="el-GR" sz="1800" dirty="0" smtClean="0"/>
              <a:t>δύο διαστάσεις της ποιότητας: (α) </a:t>
            </a:r>
            <a:r>
              <a:rPr lang="el-GR" sz="1800" dirty="0" smtClean="0">
                <a:solidFill>
                  <a:srgbClr val="FF0000"/>
                </a:solidFill>
              </a:rPr>
              <a:t>εξωτερική</a:t>
            </a:r>
            <a:r>
              <a:rPr lang="el-GR" sz="1800" dirty="0" smtClean="0"/>
              <a:t> – η ικανοποίηση των αναγκών του πελάτη και (β) </a:t>
            </a:r>
            <a:r>
              <a:rPr lang="el-GR" sz="1800" dirty="0" smtClean="0">
                <a:solidFill>
                  <a:srgbClr val="FF0000"/>
                </a:solidFill>
              </a:rPr>
              <a:t>εσωτερική</a:t>
            </a:r>
            <a:r>
              <a:rPr lang="el-GR" sz="1800" dirty="0" smtClean="0"/>
              <a:t> – η χωρίς λάθη παραγωγή προϊόντος</a:t>
            </a:r>
          </a:p>
          <a:p>
            <a:r>
              <a:rPr lang="el-GR" sz="1800" dirty="0" smtClean="0"/>
              <a:t>ανάγκη </a:t>
            </a:r>
            <a:r>
              <a:rPr lang="el-GR" sz="1800" dirty="0" smtClean="0">
                <a:solidFill>
                  <a:srgbClr val="FF0000"/>
                </a:solidFill>
              </a:rPr>
              <a:t>ικανοποίησης του «εσωτερικού» πελάτη</a:t>
            </a:r>
          </a:p>
          <a:p>
            <a:r>
              <a:rPr lang="el-GR" sz="1800" dirty="0" smtClean="0"/>
              <a:t>η </a:t>
            </a:r>
            <a:r>
              <a:rPr lang="el-GR" sz="1800" dirty="0" smtClean="0">
                <a:solidFill>
                  <a:srgbClr val="FF0000"/>
                </a:solidFill>
              </a:rPr>
              <a:t>ευθύνη</a:t>
            </a:r>
            <a:r>
              <a:rPr lang="el-GR" sz="1800" dirty="0" smtClean="0"/>
              <a:t> για τη «χαμηλή» ποιότητα ανήκει κυρίως στη </a:t>
            </a:r>
            <a:r>
              <a:rPr lang="el-GR" sz="1800" dirty="0" smtClean="0">
                <a:solidFill>
                  <a:srgbClr val="FF0000"/>
                </a:solidFill>
              </a:rPr>
              <a:t>Διοίκηση</a:t>
            </a:r>
            <a:endParaRPr lang="en-US" sz="1800" dirty="0">
              <a:solidFill>
                <a:srgbClr val="FF0000"/>
              </a:solidFill>
            </a:endParaRP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24037" r="-24037"/>
          <a:stretch>
            <a:fillRect/>
          </a:stretch>
        </p:blipFill>
        <p:spPr>
          <a:xfrm>
            <a:off x="5132438" y="2151063"/>
            <a:ext cx="3931920" cy="39751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059323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JURAN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84163" y="1917290"/>
            <a:ext cx="8092921" cy="4519742"/>
          </a:xfrm>
        </p:spPr>
        <p:txBody>
          <a:bodyPr>
            <a:noAutofit/>
          </a:bodyPr>
          <a:lstStyle/>
          <a:p>
            <a:pPr marL="0" indent="0">
              <a:spcBef>
                <a:spcPts val="600"/>
              </a:spcBef>
              <a:buNone/>
            </a:pPr>
            <a:r>
              <a:rPr lang="el-GR" sz="1800" b="1" dirty="0" smtClean="0">
                <a:solidFill>
                  <a:srgbClr val="FF0000"/>
                </a:solidFill>
              </a:rPr>
              <a:t>ΟΔΙΚΟΣ ΧΑΡΤΗΣ ΓΙΑ ΤΟ ΣΧΕΔΙΑΣΜΟ ΤΗΣ ΠΟΙΟΤΗΤΑΣ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1800" b="1" dirty="0" smtClean="0"/>
              <a:t>προσδιορίστε τους πελάτες σας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1800" b="1" dirty="0" smtClean="0"/>
              <a:t>προσδιορίστε τις ανάγκες των πελατών σας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1800" b="1" dirty="0" smtClean="0"/>
              <a:t>μεταφράστε τις ανάγκες σε τεχνικές προδιαγραφές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1800" b="1" dirty="0" smtClean="0"/>
              <a:t>αναπτύξτε προϊόν που ικανοποιεί τις ανάγκες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1800" b="1" dirty="0" smtClean="0"/>
              <a:t>βελτιώστε το προϊόν ώστε να ικανοποιεί τόσο τις ανάγκες του πελάτη όσο και τις δικές σας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1800" b="1" dirty="0" smtClean="0"/>
              <a:t>αναπτύξτε διαδικασία που ανα παράγει το προϊόν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1800" b="1" dirty="0" smtClean="0"/>
              <a:t>βελτιώστε τη διαδικασία παραγωγής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1800" b="1" dirty="0" smtClean="0"/>
              <a:t>αποδείξτε ότι μπορεί να λειτουργήσει σε πραγματικές συνθήκες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l-GR" sz="1800" b="1" dirty="0" smtClean="0"/>
              <a:t>εντάξτε τη διαδικασία στην παραγωγή</a:t>
            </a:r>
            <a:endParaRPr lang="en-US" sz="18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133198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CROSBY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03412" y="2151063"/>
            <a:ext cx="4374776" cy="39751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l-GR" dirty="0" smtClean="0">
                <a:solidFill>
                  <a:srgbClr val="FF0000"/>
                </a:solidFill>
              </a:rPr>
              <a:t>4 Απόλυτα</a:t>
            </a:r>
            <a:r>
              <a:rPr lang="el-GR" dirty="0" smtClean="0"/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ποιότητα είναι η </a:t>
            </a:r>
            <a:r>
              <a:rPr lang="el-GR" dirty="0" smtClean="0">
                <a:solidFill>
                  <a:srgbClr val="FF0000"/>
                </a:solidFill>
              </a:rPr>
              <a:t>συμμόρφωση</a:t>
            </a:r>
            <a:r>
              <a:rPr lang="el-GR" dirty="0" smtClean="0"/>
              <a:t> προς τις απαιτήσεις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πρόληψη</a:t>
            </a:r>
            <a:r>
              <a:rPr lang="el-GR" dirty="0" smtClean="0"/>
              <a:t> αντί για εκτίμηση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/>
              <a:t>πρότυπο </a:t>
            </a:r>
            <a:r>
              <a:rPr lang="el-GR" dirty="0"/>
              <a:t>είναι τα </a:t>
            </a:r>
            <a:r>
              <a:rPr lang="el-GR" dirty="0">
                <a:solidFill>
                  <a:srgbClr val="FF0000"/>
                </a:solidFill>
              </a:rPr>
              <a:t>μηδέν ελαττωματικά</a:t>
            </a:r>
            <a:r>
              <a:rPr lang="el-GR" dirty="0"/>
              <a:t> – «σωστά με την πρώτη φορά</a:t>
            </a:r>
            <a:r>
              <a:rPr lang="el-GR" dirty="0" smtClean="0"/>
              <a:t>»</a:t>
            </a:r>
          </a:p>
          <a:p>
            <a:pPr marL="457200" indent="-457200">
              <a:buFont typeface="+mj-lt"/>
              <a:buAutoNum type="arabicPeriod"/>
            </a:pPr>
            <a:r>
              <a:rPr lang="el-GR" dirty="0" smtClean="0">
                <a:solidFill>
                  <a:srgbClr val="FF0000"/>
                </a:solidFill>
              </a:rPr>
              <a:t>μέτρο της ποιότητας </a:t>
            </a:r>
            <a:r>
              <a:rPr lang="el-GR" dirty="0" smtClean="0"/>
              <a:t>είναι η αξία των μη συμμορφώσεων – κόστος συμμόρφωσης και κόστος μη συμμόρφωσης</a:t>
            </a:r>
          </a:p>
          <a:p>
            <a:pPr>
              <a:buFont typeface="Wingdings" charset="2"/>
              <a:buChar char="Ø"/>
            </a:pPr>
            <a:endParaRPr lang="el-GR" dirty="0"/>
          </a:p>
          <a:p>
            <a:endParaRPr lang="el-GR" dirty="0" smtClean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34077" r="-34077"/>
          <a:stretch>
            <a:fillRect/>
          </a:stretch>
        </p:blipFill>
        <p:spPr/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84609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CROSBY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199698" y="1843548"/>
            <a:ext cx="4135634" cy="4593484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600" b="1" dirty="0" smtClean="0">
                <a:solidFill>
                  <a:srgbClr val="FF0000"/>
                </a:solidFill>
              </a:rPr>
              <a:t>14</a:t>
            </a:r>
            <a:r>
              <a:rPr lang="el-GR" sz="2600" b="1" dirty="0" smtClean="0">
                <a:solidFill>
                  <a:srgbClr val="FF0000"/>
                </a:solidFill>
              </a:rPr>
              <a:t> ΒΗΜΑΤΑ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600" b="1" dirty="0" smtClean="0"/>
              <a:t>δέσμευση της Διοίκησης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600" b="1" dirty="0"/>
              <a:t>ο</a:t>
            </a:r>
            <a:r>
              <a:rPr lang="el-GR" sz="2600" b="1" dirty="0" smtClean="0"/>
              <a:t>μάδα βελτίωσης της Ποιότητας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600" b="1" dirty="0"/>
              <a:t>μ</a:t>
            </a:r>
            <a:r>
              <a:rPr lang="el-GR" sz="2600" b="1" dirty="0" smtClean="0"/>
              <a:t>έτρηση των μη συμμορφώσεων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600" b="1" dirty="0"/>
              <a:t>μ</a:t>
            </a:r>
            <a:r>
              <a:rPr lang="el-GR" sz="2600" b="1" dirty="0" smtClean="0"/>
              <a:t>έτρηση του κόστους Ποιότητας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600" b="1" dirty="0" smtClean="0"/>
              <a:t>ευαισθητοποίηση σχετικά με την Ποιότητα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600" b="1" dirty="0" smtClean="0"/>
              <a:t>διορθωτικές ενέργειες</a:t>
            </a:r>
          </a:p>
          <a:p>
            <a:pPr marL="457200" indent="-457200">
              <a:buFont typeface="+mj-lt"/>
              <a:buAutoNum type="arabicPeriod"/>
            </a:pPr>
            <a:r>
              <a:rPr lang="el-GR" sz="2600" b="1" dirty="0" smtClean="0"/>
              <a:t>σχεδιασμός για μηδενικά ελαττωματικά</a:t>
            </a:r>
          </a:p>
          <a:p>
            <a:pPr marL="457200" indent="-457200">
              <a:buFont typeface="+mj-lt"/>
              <a:buAutoNum type="arabicPeriod"/>
            </a:pP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4542503" y="1843547"/>
            <a:ext cx="4167605" cy="4958609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8"/>
            </a:pPr>
            <a:r>
              <a:rPr lang="el-GR" sz="2000" b="1" dirty="0"/>
              <a:t>εκπαίδευση των υπαλλήλων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sz="2000" b="1" dirty="0"/>
              <a:t>ημέρα των μηδενικών </a:t>
            </a:r>
            <a:r>
              <a:rPr lang="el-GR" sz="2000" b="1" dirty="0" smtClean="0"/>
              <a:t>ελαττωμάτων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sz="2000" b="1" dirty="0" smtClean="0"/>
              <a:t>προσδιορισμός των στόχων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sz="2000" b="1" dirty="0" smtClean="0"/>
              <a:t>εξάλειψη των αιτίων των σφαλμάτων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sz="2000" b="1" dirty="0" smtClean="0"/>
              <a:t>αναγνώριση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sz="2000" b="1" dirty="0" smtClean="0"/>
              <a:t>Συμβούλια Ποιότητας</a:t>
            </a:r>
          </a:p>
          <a:p>
            <a:pPr marL="457200" indent="-457200">
              <a:buFont typeface="+mj-lt"/>
              <a:buAutoNum type="arabicPeriod" startAt="8"/>
            </a:pPr>
            <a:r>
              <a:rPr lang="el-GR" sz="2000" b="1" dirty="0" smtClean="0"/>
              <a:t>επανάληψη όλων των προηγούμενων βημάτων από την αρχή</a:t>
            </a:r>
            <a:endParaRPr lang="en-US" sz="2000" b="1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48058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GARVIN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03412" y="1858296"/>
            <a:ext cx="3931920" cy="4578735"/>
          </a:xfrm>
        </p:spPr>
        <p:txBody>
          <a:bodyPr>
            <a:normAutofit fontScale="92500"/>
          </a:bodyPr>
          <a:lstStyle/>
          <a:p>
            <a:r>
              <a:rPr lang="el-GR" b="1" dirty="0" smtClean="0">
                <a:solidFill>
                  <a:srgbClr val="FF0000"/>
                </a:solidFill>
              </a:rPr>
              <a:t>8 διαστάσεις </a:t>
            </a:r>
            <a:r>
              <a:rPr lang="el-GR" b="1" dirty="0" smtClean="0"/>
              <a:t>της Ποιότητας</a:t>
            </a:r>
          </a:p>
          <a:p>
            <a:r>
              <a:rPr lang="el-GR" b="1" dirty="0" smtClean="0"/>
              <a:t>ο καθένας έχει διαφορετική αντίληψη σχετικά με το ποιος συνδυασμός των διαστάσεων αντιπροσωπεύει τη βέλτιστη ποιότητα</a:t>
            </a:r>
          </a:p>
          <a:p>
            <a:r>
              <a:rPr lang="el-GR" b="1" dirty="0" smtClean="0"/>
              <a:t>με τη χρήση των διαστάσεων η Διοίκηση μπορεί να αντιληφθεί τις πραγματικές ανάγκες των πελατών της ώστε να εστιάσει στην Ποιότητα και στη βελτίωσή της</a:t>
            </a:r>
            <a:endParaRPr lang="en-US" b="1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rcRect l="-25053" r="-25053"/>
          <a:stretch>
            <a:fillRect/>
          </a:stretch>
        </p:blipFill>
        <p:spPr/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l-GR" smtClean="0"/>
              <a:t>ΜΑΡΙΑ ΚΟΕΜΤΖΗ</a:t>
            </a:r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9795458"/>
      </p:ext>
    </p:extLst>
  </p:cSld>
  <p:clrMapOvr>
    <a:masterClrMapping/>
  </p:clrMapOvr>
</p:sld>
</file>

<file path=ppt/theme/theme1.xml><?xml version="1.0" encoding="utf-8"?>
<a:theme xmlns:a="http://schemas.openxmlformats.org/drawingml/2006/main" name="Spectrum">
  <a:themeElements>
    <a:clrScheme name="Spectrum">
      <a:dk1>
        <a:sysClr val="windowText" lastClr="000000"/>
      </a:dk1>
      <a:lt1>
        <a:sysClr val="window" lastClr="FFFFFF"/>
      </a:lt1>
      <a:dk2>
        <a:srgbClr val="252731"/>
      </a:dk2>
      <a:lt2>
        <a:srgbClr val="EAE7E4"/>
      </a:lt2>
      <a:accent1>
        <a:srgbClr val="990000"/>
      </a:accent1>
      <a:accent2>
        <a:srgbClr val="FF6600"/>
      </a:accent2>
      <a:accent3>
        <a:srgbClr val="FFBA00"/>
      </a:accent3>
      <a:accent4>
        <a:srgbClr val="99CC00"/>
      </a:accent4>
      <a:accent5>
        <a:srgbClr val="528A02"/>
      </a:accent5>
      <a:accent6>
        <a:srgbClr val="333333"/>
      </a:accent6>
      <a:hlink>
        <a:srgbClr val="660000"/>
      </a:hlink>
      <a:folHlink>
        <a:srgbClr val="CC3300"/>
      </a:folHlink>
    </a:clrScheme>
    <a:fontScheme name="Spectrum">
      <a:majorFont>
        <a:latin typeface="Corbel"/>
        <a:ea typeface=""/>
        <a:cs typeface=""/>
        <a:font script="Jpan" typeface="ＭＳ ゴシック"/>
      </a:majorFont>
      <a:minorFont>
        <a:latin typeface="Calibri"/>
        <a:ea typeface=""/>
        <a:cs typeface=""/>
        <a:font script="Jpan" typeface="ＭＳ ゴシック"/>
      </a:minorFont>
    </a:fontScheme>
    <a:fmtScheme name="Spectrum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70000"/>
                <a:satMod val="150000"/>
              </a:schemeClr>
            </a:gs>
            <a:gs pos="100000">
              <a:schemeClr val="phClr">
                <a:tint val="95000"/>
                <a:satMod val="1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95000"/>
                <a:shade val="70000"/>
                <a:satMod val="150000"/>
              </a:schemeClr>
            </a:gs>
            <a:gs pos="100000">
              <a:schemeClr val="phClr">
                <a:tint val="100000"/>
                <a:shade val="100000"/>
                <a:satMod val="150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6600000" sx="101000" sy="101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50800" dir="5400000" sx="105000" sy="105000" algn="ct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4800000"/>
            </a:lightRig>
          </a:scene3d>
          <a:sp3d prstMaterial="matte">
            <a:bevelT w="63500" h="50800" prst="angl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Spectrum.thmx</Template>
  <TotalTime>14663</TotalTime>
  <Words>608</Words>
  <Application>Microsoft Macintosh PowerPoint</Application>
  <PresentationFormat>Προβολή στην οθόνη (4:3)</PresentationFormat>
  <Paragraphs>115</Paragraphs>
  <Slides>14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5" baseType="lpstr">
      <vt:lpstr>Spectrum</vt:lpstr>
      <vt:lpstr>ΑΛΛΕΣ ΑΠΟΨΕΙΣ ΓΙΑ ΤΗ ΒΕΛΤΙΩΣΗ ΤΗΣ ΠΟΙΟΤΗΤΑΣ</vt:lpstr>
      <vt:lpstr>DEMING</vt:lpstr>
      <vt:lpstr>DEMING</vt:lpstr>
      <vt:lpstr>DEMING</vt:lpstr>
      <vt:lpstr>JURAN</vt:lpstr>
      <vt:lpstr>JURAN</vt:lpstr>
      <vt:lpstr>CROSBY</vt:lpstr>
      <vt:lpstr>CROSBY</vt:lpstr>
      <vt:lpstr>GARVIN</vt:lpstr>
      <vt:lpstr>GARVIN</vt:lpstr>
      <vt:lpstr>ISHIKAWA</vt:lpstr>
      <vt:lpstr>ISHIKAWA</vt:lpstr>
      <vt:lpstr>TAGUCHI</vt:lpstr>
      <vt:lpstr>TAGUCHI</vt:lpstr>
    </vt:vector>
  </TitlesOfParts>
  <Manager/>
  <Company/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Ολική Ποιότητα</dc:title>
  <dc:subject/>
  <dc:creator/>
  <cp:keywords/>
  <dc:description/>
  <cp:lastModifiedBy>ΒΑΓΓΕΛΗΣ</cp:lastModifiedBy>
  <cp:revision>137</cp:revision>
  <dcterms:created xsi:type="dcterms:W3CDTF">2014-10-22T14:32:41Z</dcterms:created>
  <dcterms:modified xsi:type="dcterms:W3CDTF">2015-03-25T14:55:30Z</dcterms:modified>
  <cp:category/>
</cp:coreProperties>
</file>