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74" r:id="rId4"/>
    <p:sldId id="298" r:id="rId5"/>
    <p:sldId id="275" r:id="rId6"/>
    <p:sldId id="300" r:id="rId7"/>
    <p:sldId id="283" r:id="rId8"/>
    <p:sldId id="290" r:id="rId9"/>
    <p:sldId id="291" r:id="rId10"/>
    <p:sldId id="297" r:id="rId11"/>
    <p:sldId id="282" r:id="rId12"/>
    <p:sldId id="285" r:id="rId13"/>
    <p:sldId id="288" r:id="rId14"/>
    <p:sldId id="28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84A"/>
    <a:srgbClr val="1025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914;&#913;&#915;&#915;&#917;&#923;&#919;&#931;\Desktop\IFOSMA%20(8-6-2012)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Val val="1"/>
          </c:dLbls>
          <c:cat>
            <c:strRef>
              <c:f>Φύλλο1!$A$1:$A$7</c:f>
              <c:strCache>
                <c:ptCount val="7"/>
                <c:pt idx="0">
                  <c:v>UK</c:v>
                </c:pt>
                <c:pt idx="1">
                  <c:v>Spain</c:v>
                </c:pt>
                <c:pt idx="2">
                  <c:v>Germany</c:v>
                </c:pt>
                <c:pt idx="3">
                  <c:v>Turkey</c:v>
                </c:pt>
                <c:pt idx="4">
                  <c:v>France</c:v>
                </c:pt>
                <c:pt idx="5">
                  <c:v>Hungary</c:v>
                </c:pt>
                <c:pt idx="6">
                  <c:v>Italy</c:v>
                </c:pt>
              </c:strCache>
            </c:strRef>
          </c:cat>
          <c:val>
            <c:numRef>
              <c:f>Φύλλο1!$B$1:$B$7</c:f>
              <c:numCache>
                <c:formatCode>General</c:formatCode>
                <c:ptCount val="7"/>
                <c:pt idx="0">
                  <c:v>52</c:v>
                </c:pt>
                <c:pt idx="1">
                  <c:v>40</c:v>
                </c:pt>
                <c:pt idx="2">
                  <c:v>29</c:v>
                </c:pt>
                <c:pt idx="3">
                  <c:v>26</c:v>
                </c:pt>
                <c:pt idx="4">
                  <c:v>17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</c:ser>
        <c:axId val="92658304"/>
        <c:axId val="91967872"/>
      </c:barChart>
      <c:catAx>
        <c:axId val="92658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91967872"/>
        <c:crosses val="autoZero"/>
        <c:auto val="1"/>
        <c:lblAlgn val="ctr"/>
        <c:lblOffset val="100"/>
      </c:catAx>
      <c:valAx>
        <c:axId val="91967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9265830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13/5/2019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/>
          <a:lstStyle/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the pursue of 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Excellence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Psomas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330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road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el-GR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usiness E</a:t>
            </a:r>
            <a:r>
              <a:rPr kumimoji="0" lang="el-GR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xcellence</a:t>
            </a:r>
            <a:endParaRPr kumimoji="0" lang="el-GR" sz="2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Γράφημα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 countries with companies that reached the final phase of EQA </a:t>
            </a:r>
            <a:endParaRPr lang="el-GR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Some relevant known prior adopters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EFQM/</a:t>
            </a:r>
            <a:r>
              <a:rPr lang="en-US" dirty="0" err="1" smtClean="0">
                <a:solidFill>
                  <a:srgbClr val="FF0000"/>
                </a:solidFill>
              </a:rPr>
              <a:t>Baldrige</a:t>
            </a:r>
            <a:r>
              <a:rPr lang="en-US" dirty="0" smtClean="0">
                <a:solidFill>
                  <a:srgbClr val="FF0000"/>
                </a:solidFill>
              </a:rPr>
              <a:t> Award Winners....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TNT Express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TNT Post Group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Philips Distribution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DHL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FedEx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TQM adopters in Transport and Shipping...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•Train Operating Companies in UK (part of franchise bid)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•</a:t>
            </a:r>
            <a:r>
              <a:rPr lang="en-US" dirty="0" err="1" smtClean="0">
                <a:solidFill>
                  <a:schemeClr val="tx1"/>
                </a:solidFill>
              </a:rPr>
              <a:t>Maersk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•P &amp; O Ferries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</a:rPr>
              <a:t>• 3663 First for Food Service 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additional information and milestones associated with the EFQM model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organization that has been distinguished with the Award Winner category was Rank Xerox (UK branch).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2000 for the first time an university did reach the Finalist category – Marmara University, Faculty of Engineering, Turkey.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2001 for the first time a teaching institution did win an award – St. Mary’s College, in Northern Ireland.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the time period that ranged from 1992 to 2009, 13 teaching institutions reached the final phase of the EQA, including three universities.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2005 the first hospital – </a:t>
            </a:r>
            <a:r>
              <a:rPr lang="en-US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Zumarraga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Hospital, Spain, was distinguished in the Prize Winner category.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1999 the first financial institution – Bank International </a:t>
            </a:r>
            <a:r>
              <a:rPr lang="en-US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d’Andorra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Andorra, was distinguished in the Prize Winner category.</a:t>
            </a:r>
            <a:endParaRPr lang="el-GR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European Foundation for Quality Management (EFQM) Business Excellence Model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widely recognized as a representative theory to improve traditional TQM by expanding the quality concept into a holistic management concept.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and Business Excellence offer a sound way of managing organizations in the 21st century.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ΒΑΓΓΕΛΗΣ\Desktop\IFOSMA (8-6-2012)\Photos\phot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4437112"/>
            <a:ext cx="2771800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69875" indent="-2698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organizations, the EFQM model is widely used in different ways: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tool for self-assessment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way to benchmark with other organizations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guide to identify areas for improvement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the basis for a common vocabulary and a way of thinking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structure for the organization’s management system.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2050" name="Picture 2" descr="C:\Users\ΒΑΓΓΕΛΗΣ\Desktop\IFOSMA (8-6-2012)\Photos\phot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771801" cy="227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Fundamental concepts of Excellence </a:t>
            </a:r>
            <a:endParaRPr lang="el-GR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EFQM-Model of Excellence – The criteria</a:t>
            </a:r>
            <a:endParaRPr lang="el-GR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14913" y="3568700"/>
            <a:ext cx="571500" cy="549275"/>
            <a:chOff x="902" y="2374"/>
            <a:chExt cx="264" cy="314"/>
          </a:xfrm>
        </p:grpSpPr>
        <p:sp>
          <p:nvSpPr>
            <p:cNvPr id="15380" name="Rectangle 3"/>
            <p:cNvSpPr>
              <a:spLocks noChangeArrowheads="1"/>
            </p:cNvSpPr>
            <p:nvPr/>
          </p:nvSpPr>
          <p:spPr bwMode="auto">
            <a:xfrm>
              <a:off x="1166" y="2374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600" i="1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15381" name="Rectangle 4"/>
            <p:cNvSpPr>
              <a:spLocks noChangeArrowheads="1"/>
            </p:cNvSpPr>
            <p:nvPr/>
          </p:nvSpPr>
          <p:spPr bwMode="auto">
            <a:xfrm>
              <a:off x="902" y="2548"/>
              <a:ext cx="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600" i="1">
                <a:solidFill>
                  <a:srgbClr val="000066"/>
                </a:solidFill>
                <a:latin typeface="Times New Roman" charset="0"/>
              </a:endParaRPr>
            </a:p>
          </p:txBody>
        </p:sp>
      </p:grp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-35056" y="980728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500" b="1" i="1">
                <a:solidFill>
                  <a:schemeClr val="tx2"/>
                </a:solidFill>
                <a:latin typeface="Tahoma" charset="0"/>
              </a:rPr>
              <a:t>Οι «σταθμοί» του Ταξιδιού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252413" y="3429000"/>
            <a:ext cx="250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l-GR" sz="2000" b="1" i="1" dirty="0">
                <a:solidFill>
                  <a:schemeClr val="tx2"/>
                </a:solidFill>
              </a:rPr>
              <a:t>Σχεδιάστε και Καταγράψτε τη πρόοδό σας…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771775" y="4652963"/>
            <a:ext cx="14144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300 – 399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076825" y="4652963"/>
            <a:ext cx="14144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400 – 499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7667625" y="4652963"/>
            <a:ext cx="1157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l-GR" sz="1100" b="1">
                <a:solidFill>
                  <a:schemeClr val="tx2"/>
                </a:solidFill>
                <a:latin typeface="Tahoma" charset="0"/>
                <a:cs typeface="Tahoma" charset="0"/>
              </a:rPr>
              <a:t>&gt;</a:t>
            </a:r>
            <a:r>
              <a:rPr lang="fr-FR" sz="1100" b="1">
                <a:solidFill>
                  <a:schemeClr val="tx2"/>
                </a:solidFill>
                <a:latin typeface="Tahoma" charset="0"/>
                <a:cs typeface="Tahoma" charset="0"/>
              </a:rPr>
              <a:t> 500 βαθμοί</a:t>
            </a:r>
            <a:endParaRPr lang="el-GR" sz="1100" b="1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5267325" y="1628775"/>
            <a:ext cx="3876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l-GR" sz="2000" b="1" i="1">
                <a:solidFill>
                  <a:srgbClr val="FF9933"/>
                </a:solidFill>
              </a:rPr>
              <a:t>Συγκριθείτε με τις καλύτερες  Επιχειρήσεις στην Ευρώπη</a:t>
            </a:r>
            <a:endParaRPr lang="en-GB" sz="2000" i="1">
              <a:solidFill>
                <a:srgbClr val="FF9933"/>
              </a:solidFill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148263" y="5445125"/>
            <a:ext cx="375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sz="2000" b="1" i="1">
                <a:solidFill>
                  <a:srgbClr val="333300"/>
                </a:solidFill>
              </a:rPr>
              <a:t>Δημιουργήστε Πάθος και Δέσμευση…</a:t>
            </a:r>
            <a:endParaRPr lang="el-GR" sz="2000" i="1">
              <a:solidFill>
                <a:srgbClr val="333300"/>
              </a:solidFill>
            </a:endParaRPr>
          </a:p>
        </p:txBody>
      </p:sp>
      <p:pic>
        <p:nvPicPr>
          <p:cNvPr id="15370" name="Picture 12" descr="Logo_EFQM_Exc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2588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Logo_EFQM_Exc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06550"/>
            <a:ext cx="129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Logo_EFQM_Exc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129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Logo_EFQM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73688"/>
            <a:ext cx="22320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AutoShape 16"/>
          <p:cNvSpPr>
            <a:spLocks noChangeArrowheads="1"/>
          </p:cNvSpPr>
          <p:nvPr/>
        </p:nvSpPr>
        <p:spPr bwMode="auto">
          <a:xfrm rot="7782352">
            <a:off x="1795463" y="4333875"/>
            <a:ext cx="711200" cy="1638300"/>
          </a:xfrm>
          <a:prstGeom prst="curvedLeftArrow">
            <a:avLst>
              <a:gd name="adj1" fmla="val 46071"/>
              <a:gd name="adj2" fmla="val 92143"/>
              <a:gd name="adj3" fmla="val 33333"/>
            </a:avLst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7" descr="Logo_EFQM_Rec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2100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8" descr="Logo_EFQM_Rec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421063"/>
            <a:ext cx="21018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9" descr="Logo_EFQM_Reco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429000"/>
            <a:ext cx="21018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AutoShape 20"/>
          <p:cNvSpPr>
            <a:spLocks noChangeArrowheads="1"/>
          </p:cNvSpPr>
          <p:nvPr/>
        </p:nvSpPr>
        <p:spPr bwMode="auto">
          <a:xfrm rot="-4101844">
            <a:off x="7231857" y="2469356"/>
            <a:ext cx="1117600" cy="798513"/>
          </a:xfrm>
          <a:prstGeom prst="curvedUpArrow">
            <a:avLst>
              <a:gd name="adj1" fmla="val 39850"/>
              <a:gd name="adj2" fmla="val 69980"/>
              <a:gd name="adj3" fmla="val 33333"/>
            </a:avLst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Πιστοποιήσεις Επιχειρηματικής Αριστείας</a:t>
            </a:r>
          </a:p>
          <a:p>
            <a:pPr algn="r" eaLnBrk="1" hangingPunct="1"/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Levels of Excellence</a:t>
            </a:r>
            <a:endParaRPr lang="el-GR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200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different levels exist</a:t>
            </a:r>
          </a:p>
          <a:p>
            <a:pPr algn="just"/>
            <a:endPara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>
              <a:spcBef>
                <a:spcPts val="1200"/>
              </a:spcBef>
            </a:pP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EFQM Committed to Excellence </a:t>
            </a:r>
          </a:p>
          <a:p>
            <a:pPr algn="just">
              <a:spcBef>
                <a:spcPts val="1200"/>
              </a:spcBef>
            </a:pP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the first milestone in the journey towards Excellence. </a:t>
            </a:r>
          </a:p>
          <a:p>
            <a:pPr algn="just">
              <a:spcBef>
                <a:spcPts val="1200"/>
              </a:spcBef>
            </a:pP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organisation needs to identify 3 priority improvement initiatives from a self-assessment and, over the next 6 – 12 months implement these projects (they </a:t>
            </a:r>
            <a:r>
              <a:rPr lang="en-GB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validated by an external assessor)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sz="2800" dirty="0" smtClean="0"/>
          </a:p>
          <a:p>
            <a:pPr algn="just">
              <a:spcBef>
                <a:spcPts val="1200"/>
              </a:spcBef>
            </a:pPr>
            <a:endParaRPr lang="en-GB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en-GB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ΒΑΓΓΕΛΗΣ\Desktop\IFOSMA (8-6-2012)\Photos\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2771800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07488" cy="6858000"/>
          </a:xfrm>
        </p:spPr>
        <p:txBody>
          <a:bodyPr>
            <a:normAutofit/>
          </a:bodyPr>
          <a:lstStyle/>
          <a:p>
            <a:pPr algn="just"/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2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EFQM Recognised for Excellence (3, 4, 5 star)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recognises the efforts and identifies good practices.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Organisations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assess themselves against the EFQM Model above 300 points.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assessment is carried out by an independent team of  EFQM Assessors.</a:t>
            </a:r>
            <a:endParaRPr lang="en-US" sz="2800" dirty="0" smtClean="0"/>
          </a:p>
          <a:p>
            <a:pPr algn="just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4101" name="Picture 5" descr="C:\Users\ΒΑΓΓΕΛΗΣ\Desktop\IFOSMA (8-6-2012)\Photos\phot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1168"/>
            <a:ext cx="2771800" cy="1916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EFQM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Excellence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(Finalist, Prize Winner, Award Winner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Compare the organisation against other world-class leaders based on complete assessment by an expert assessor team spending on average 500 hours on each application.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applicants are qualified at 500 points before they can enter the Award process.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5122" name="Picture 2" descr="C:\Users\ΒΑΓΓΕΛΗΣ\Desktop\IFOSMA (8-6-2012)\Photos\phot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2771800" cy="234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1460</TotalTime>
  <Words>516</Words>
  <Application>Microsoft Office PowerPoint</Application>
  <PresentationFormat>Προβολή στην οθόνη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International Forum on Shipping Marketing &amp; Management</dc:title>
  <dc:creator>ΒΑΓΓΕΛΗΣ</dc:creator>
  <cp:lastModifiedBy>ΒΑΓΓΕΛΗΣ</cp:lastModifiedBy>
  <cp:revision>152</cp:revision>
  <dcterms:created xsi:type="dcterms:W3CDTF">2012-05-26T06:06:59Z</dcterms:created>
  <dcterms:modified xsi:type="dcterms:W3CDTF">2019-05-13T15:18:18Z</dcterms:modified>
</cp:coreProperties>
</file>