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31" r:id="rId2"/>
    <p:sldId id="257" r:id="rId3"/>
    <p:sldId id="340" r:id="rId4"/>
    <p:sldId id="373" r:id="rId5"/>
    <p:sldId id="361" r:id="rId6"/>
    <p:sldId id="362" r:id="rId7"/>
    <p:sldId id="363" r:id="rId8"/>
    <p:sldId id="364" r:id="rId9"/>
    <p:sldId id="365" r:id="rId10"/>
    <p:sldId id="367" r:id="rId11"/>
    <p:sldId id="368" r:id="rId12"/>
    <p:sldId id="369" r:id="rId13"/>
    <p:sldId id="371" r:id="rId14"/>
    <p:sldId id="372" r:id="rId15"/>
    <p:sldId id="347" r:id="rId16"/>
    <p:sldId id="348" r:id="rId17"/>
    <p:sldId id="358" r:id="rId18"/>
    <p:sldId id="359" r:id="rId19"/>
    <p:sldId id="286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52" autoAdjust="0"/>
  </p:normalViewPr>
  <p:slideViewPr>
    <p:cSldViewPr>
      <p:cViewPr>
        <p:scale>
          <a:sx n="60" d="100"/>
          <a:sy n="60" d="100"/>
        </p:scale>
        <p:origin x="-157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A0B22-703F-4D00-9AA4-BA6153588355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FD753-712A-44E7-8E3B-D8EB1DA71DE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FD753-712A-44E7-8E3B-D8EB1DA71DE1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15/4/2018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shop.bsigroup.com/ProductDetail/?pid=000000000030246105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Patras</a:t>
            </a:r>
            <a:endParaRPr lang="en-US" sz="3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Department of Business Administration of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Food and Agricultural Enterprises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Patra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Greece</a:t>
            </a:r>
            <a:endParaRPr lang="en-GB" sz="3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39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 </a:t>
            </a:r>
          </a:p>
          <a:p>
            <a:r>
              <a:rPr lang="en-GB" sz="39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9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9001:2015</a:t>
            </a:r>
            <a:endParaRPr lang="el-GR" sz="39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90000"/>
              </a:lnSpc>
            </a:pPr>
            <a:endParaRPr lang="el-GR" sz="3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90000"/>
              </a:lnSpc>
            </a:pPr>
            <a:endParaRPr lang="pt-B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90000"/>
              </a:lnSpc>
            </a:pPr>
            <a:endParaRPr lang="pt-B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pt-BR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Evangelos L. Psomas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pt-BR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pPr marR="0" algn="ctr" eaLnBrk="1" hangingPunct="1">
              <a:lnSpc>
                <a:spcPct val="90000"/>
              </a:lnSpc>
            </a:pPr>
            <a:endParaRPr lang="en-US" sz="31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1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1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l-GR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April</a:t>
            </a:r>
            <a:r>
              <a:rPr lang="el-GR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201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8, Rome, Italy</a:t>
            </a:r>
            <a:endParaRPr lang="el-GR" sz="3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Risk Assessment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can be defined by two (2) parameters – 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spcBef>
                <a:spcPts val="180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Severity - This is the Seriousness of the harm</a:t>
            </a:r>
          </a:p>
          <a:p>
            <a:pPr marL="514350" indent="-514350" algn="just">
              <a:spcBef>
                <a:spcPts val="1800"/>
              </a:spcBef>
              <a:buFont typeface="+mj-lt"/>
              <a:buAutoNum type="arabicPeriod" startAt="2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Probability - This is the Probability that the harm will occur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14400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93096"/>
            <a:ext cx="7164288" cy="2337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4581128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Assessment - Quantitative</a:t>
            </a:r>
            <a:endParaRPr lang="el-GR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16" y="0"/>
            <a:ext cx="91450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Importance of a Risk Register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risk register becomes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essential as it records identified risks, their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severity, and the actions steps to be taken.</a:t>
            </a: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can be a simple document, spreadsheet,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 a database system, but the most effective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format is a table.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table presents a great deal of information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 just a few pages.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Components of a Risk Register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There is no standard list of components that should be included in the risk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register. Some of the most widely used components are:</a:t>
            </a: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Dates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that risks are identified.</a:t>
            </a: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Description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the Risk.</a:t>
            </a: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Type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(business, project, stage): Classification of the risk: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Business risks relate to delivery of achieved benefit, project risks relate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the management of the project such as timeframes and resources,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stage risks are risks associated with a specific stage of the plan.</a:t>
            </a: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Likelihood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Occurrence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Severity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 Effect.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Countermeasures: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Actions to be taken to prevent, reduce, or transfer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risk.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Owner</a:t>
            </a:r>
            <a:endParaRPr lang="el-GR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Status: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Indicates whether this is a current risk or if risk can no longer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Where is risk addressed in ISO 9001:2015?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concept of risk-based thinking is explained in the introduction of ISO 9001:2015 as an integral part of the process approach.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r>
              <a:rPr lang="en-US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9001:2015 uses risk-based thinking in the following way: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68288" indent="-26828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The concept of risk-based thinking is explained.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68288" indent="-26828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4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The organization is required to determine its QMS processes and to address its risks and opportunities.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68288" indent="-26828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5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Top management is required to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98525" indent="-268288" algn="just">
              <a:spcBef>
                <a:spcPts val="1800"/>
              </a:spcBef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promote awareness of risk-based thinking 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98525" indent="-268288" algn="just">
              <a:spcBef>
                <a:spcPts val="1800"/>
              </a:spcBef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determine and address risks and opportunities that can affect product /service conformity.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buClr>
                <a:schemeClr val="accent3"/>
              </a:buClr>
              <a:buNone/>
              <a:defRPr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l-GR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3000"/>
              </a:spcBef>
              <a:buNone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None/>
              <a:defRPr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Where is risk addressed in ISO 9001:2015?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6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The organization is required to identify risks and opportunities related to QMS performance and take appropriate actions to address them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7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The organization is required to determine and provide necessary resources.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8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The organization is required to manage its operational processes.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9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The organization is required to monitor, measure, analyse and evaluate effectiveness of actions taken to address the risks and opportunities.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GB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Clause 10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The organization is required to correct, prevent or reduce undesired effects and improve the QMS and update risks and opportunities.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l-GR" sz="24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3000"/>
              </a:spcBef>
              <a:buNone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None/>
              <a:defRPr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pt-PT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800"/>
              </a:spcBef>
              <a:buNone/>
            </a:pPr>
            <a:r>
              <a:rPr lang="en-US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thinking: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 not new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 something you do already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 on-going 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ensures greater knowledge of risks and improves preparedness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increases the probability of reaching objectives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reduces the probability of negative results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makes prevention a habit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spcBef>
                <a:spcPts val="2400"/>
              </a:spcBef>
              <a:buNone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Other useful documents</a:t>
            </a:r>
            <a:endParaRPr lang="el-GR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4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31000:2009 Risk Management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Principles and guidelines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4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PD ISO/TR 31004:2013 Risk management - Guidance for the implementation of ISO 31000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400"/>
              </a:spcBef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31010:2010  Risk management - Risk assessment techniques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el-GR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structure of the presentation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Objectives and Risk.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is Risk? Examples.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thinking?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use risk-based thinking?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Should I Do?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Key Points to Remember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Assessment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Register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Where is risk addressed in ISO 9001:2015? 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Main Objectives of International Standards</a:t>
            </a:r>
            <a:r>
              <a:rPr lang="el-GR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Risk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provide confidence in the organization’s ability to consistently provide customers with conforming goods and services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enhance customer satisfaction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/>
            <a:endParaRPr lang="en-US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concept of “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risk”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in the context of the international standards relates to the uncertainty in achieving these objectives.</a:t>
            </a:r>
          </a:p>
        </p:txBody>
      </p:sp>
      <p:sp>
        <p:nvSpPr>
          <p:cNvPr id="3" name="2 - Βέλος προς τα κάτω"/>
          <p:cNvSpPr/>
          <p:nvPr/>
        </p:nvSpPr>
        <p:spPr>
          <a:xfrm>
            <a:off x="4139952" y="2420888"/>
            <a:ext cx="792088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is Risk?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is the possibility of events or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activities impeding the achievement of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organization’s strategic and operational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objectives.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Suppliers does meet delivery requirements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e.g. Medium Probability and high impact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Customer does not provide timely feedback on interim releases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e.g. Low Probability and medium impact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project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 delayed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because of insufficient test resources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e.g. Medium Probability and medium impact.</a:t>
            </a: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Based Thinking</a:t>
            </a:r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 is something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 all do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automatically and often sub-consciously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19050" algn="ctr">
              <a:spcBef>
                <a:spcPts val="1800"/>
              </a:spcBef>
              <a:buNone/>
            </a:pP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example: If I wish to cross a road I look for traffic before I begin. I will not step in front of a moving car.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concept of risk has always been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implicit in ISO 9001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the 2015 revision makes it more explicit and builds it into the whole management system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 is already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part of the process approach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 makes preventive action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part of the routine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is often thought of only in the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negative sense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 can also help to identify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opportunities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This can be considered to be the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positive side of risk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use risk-based thinking?</a:t>
            </a:r>
            <a:endParaRPr lang="el-GR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r>
              <a:rPr lang="en-US" sz="2400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Risk-based thinking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establishes a proactive culture of improvement,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assists with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regulatory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compliance,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assures consistency of quality of products and services,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improves customer confidence and satisfaction,</a:t>
            </a:r>
          </a:p>
          <a:p>
            <a:pPr marL="0" lvl="0" indent="0" algn="just"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successful companies intuitively take a risk based approach.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None/>
              <a:defRPr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Should I Do?</a:t>
            </a:r>
          </a:p>
          <a:p>
            <a:pPr algn="just"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Identify what the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risks and opportunities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are in your organization – it depends on context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9001:2015 will not automatically require you to carry out a full, formal risk assessment, or to maintain a “risk register”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ISO 31000 (“Risk management — Principles and guidelines”) will be a useful reference (but not mandated)</a:t>
            </a:r>
            <a:r>
              <a:rPr lang="el-GR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None/>
              <a:defRPr/>
            </a:pP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spcBef>
                <a:spcPts val="1800"/>
              </a:spcBef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Should I Do?</a:t>
            </a:r>
          </a:p>
          <a:p>
            <a:pPr algn="just">
              <a:spcBef>
                <a:spcPts val="1800"/>
              </a:spcBef>
            </a:pP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prioritize the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risks and opportunities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 your organization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is acceptable?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is unacceptable?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Plan actions to address the risks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how can I avoid or eliminate the risk?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how can I mitigate the risk?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Implement the plan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take action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Check the effectiveness of the actions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does it work?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Learn from experience </a:t>
            </a:r>
            <a:r>
              <a:rPr lang="en-US" sz="24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continual improvement</a:t>
            </a:r>
            <a:endParaRPr lang="el-GR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Key Points to Remember</a:t>
            </a:r>
          </a:p>
          <a:p>
            <a:pPr marL="268288" indent="-268288"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Based Thinking = Preventative Action</a:t>
            </a:r>
          </a:p>
          <a:p>
            <a:pPr marL="268288" indent="-268288" algn="just">
              <a:spcBef>
                <a:spcPts val="1800"/>
              </a:spcBef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Based Thinking is everybody’s business!</a:t>
            </a:r>
          </a:p>
          <a:p>
            <a:pPr marL="803275" indent="-173038" algn="just">
              <a:spcBef>
                <a:spcPts val="1800"/>
              </a:spcBef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Based Thinking is not just the responsibility of management</a:t>
            </a:r>
          </a:p>
          <a:p>
            <a:pPr marL="803275" indent="-173038" algn="just">
              <a:spcBef>
                <a:spcPts val="1800"/>
              </a:spcBef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Based Thinking must become an integral part of the organizational culture.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4790</TotalTime>
  <Words>1079</Words>
  <Application>Microsoft Office PowerPoint</Application>
  <PresentationFormat>Προβολή στην οθόνη (4:3)</PresentationFormat>
  <Paragraphs>144</Paragraphs>
  <Slides>19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Patras Department of Business Administration of Food and Agricultural Enterprises</dc:title>
  <dc:creator>ΒΑΓΓΕΛΗΣ</dc:creator>
  <cp:lastModifiedBy>ΒΑΓΓΕΛΗΣ</cp:lastModifiedBy>
  <cp:revision>654</cp:revision>
  <dcterms:created xsi:type="dcterms:W3CDTF">2013-08-07T14:37:16Z</dcterms:created>
  <dcterms:modified xsi:type="dcterms:W3CDTF">2018-04-15T07:08:16Z</dcterms:modified>
</cp:coreProperties>
</file>