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1"/>
  </p:notesMasterIdLst>
  <p:handoutMasterIdLst>
    <p:handoutMasterId r:id="rId22"/>
  </p:handoutMasterIdLst>
  <p:sldIdLst>
    <p:sldId id="397" r:id="rId2"/>
    <p:sldId id="322" r:id="rId3"/>
    <p:sldId id="422" r:id="rId4"/>
    <p:sldId id="323" r:id="rId5"/>
    <p:sldId id="377" r:id="rId6"/>
    <p:sldId id="396" r:id="rId7"/>
    <p:sldId id="306" r:id="rId8"/>
    <p:sldId id="333" r:id="rId9"/>
    <p:sldId id="335" r:id="rId10"/>
    <p:sldId id="412" r:id="rId11"/>
    <p:sldId id="428" r:id="rId12"/>
    <p:sldId id="423" r:id="rId13"/>
    <p:sldId id="415" r:id="rId14"/>
    <p:sldId id="416" r:id="rId15"/>
    <p:sldId id="417" r:id="rId16"/>
    <p:sldId id="429" r:id="rId17"/>
    <p:sldId id="420" r:id="rId18"/>
    <p:sldId id="421" r:id="rId19"/>
    <p:sldId id="282" r:id="rId20"/>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5595" autoAdjust="0"/>
  </p:normalViewPr>
  <p:slideViewPr>
    <p:cSldViewPr>
      <p:cViewPr varScale="1">
        <p:scale>
          <a:sx n="75" d="100"/>
          <a:sy n="75" d="100"/>
        </p:scale>
        <p:origin x="874" y="53"/>
      </p:cViewPr>
      <p:guideLst>
        <p:guide orient="horz" pos="2160"/>
        <p:guide pos="2880"/>
      </p:guideLst>
    </p:cSldViewPr>
  </p:slideViewPr>
  <p:outlineViewPr>
    <p:cViewPr>
      <p:scale>
        <a:sx n="33" d="100"/>
        <a:sy n="33" d="100"/>
      </p:scale>
      <p:origin x="0" y="3702"/>
    </p:cViewPr>
  </p:outlineViewPr>
  <p:notesTextViewPr>
    <p:cViewPr>
      <p:scale>
        <a:sx n="100" d="100"/>
        <a:sy n="100" d="100"/>
      </p:scale>
      <p:origin x="0" y="0"/>
    </p:cViewPr>
  </p:notesTextViewPr>
  <p:sorterViewPr>
    <p:cViewPr>
      <p:scale>
        <a:sx n="66" d="100"/>
        <a:sy n="66" d="100"/>
      </p:scale>
      <p:origin x="0" y="684"/>
    </p:cViewPr>
  </p:sorterViewPr>
  <p:notesViewPr>
    <p:cSldViewPr>
      <p:cViewPr varScale="1">
        <p:scale>
          <a:sx n="80" d="100"/>
          <a:sy n="80" d="100"/>
        </p:scale>
        <p:origin x="-197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2DD1F0-1F4F-46FB-9372-4B4CF54DC2B7}"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l-GR"/>
        </a:p>
      </dgm:t>
    </dgm:pt>
    <dgm:pt modelId="{C9C61F17-CD73-41F5-86FB-C406E99CA125}">
      <dgm:prSet phldrT="[Κείμενο]"/>
      <dgm:spPr/>
      <dgm:t>
        <a:bodyPr/>
        <a:lstStyle/>
        <a:p>
          <a:r>
            <a:rPr lang="el-GR" dirty="0"/>
            <a:t>Ε.Ι.Μ</a:t>
          </a:r>
        </a:p>
      </dgm:t>
    </dgm:pt>
    <dgm:pt modelId="{10711EA6-3F8B-44C9-A856-B75F805C8B80}" type="parTrans" cxnId="{BE591F63-915D-4941-B640-FF9E6FA94022}">
      <dgm:prSet/>
      <dgm:spPr/>
      <dgm:t>
        <a:bodyPr/>
        <a:lstStyle/>
        <a:p>
          <a:endParaRPr lang="el-GR"/>
        </a:p>
      </dgm:t>
    </dgm:pt>
    <dgm:pt modelId="{35EE8660-D44D-4276-AA83-E56FF61CE67D}" type="sibTrans" cxnId="{BE591F63-915D-4941-B640-FF9E6FA94022}">
      <dgm:prSet/>
      <dgm:spPr/>
      <dgm:t>
        <a:bodyPr/>
        <a:lstStyle/>
        <a:p>
          <a:endParaRPr lang="el-GR"/>
        </a:p>
      </dgm:t>
    </dgm:pt>
    <dgm:pt modelId="{DB0F06D4-BB34-48BB-88DB-A1CA2E83CC6F}">
      <dgm:prSet phldrT="[Κείμενο]"/>
      <dgm:spPr/>
      <dgm:t>
        <a:bodyPr/>
        <a:lstStyle/>
        <a:p>
          <a:r>
            <a:rPr lang="el-GR" dirty="0"/>
            <a:t>Εθνικός Φορέας Μετρολογίας</a:t>
          </a:r>
        </a:p>
      </dgm:t>
    </dgm:pt>
    <dgm:pt modelId="{E2525C4B-3F55-43FA-87D7-5BB4E0B126D8}" type="parTrans" cxnId="{5F1B6A2B-A29C-4E8D-B1AE-37125042FD1B}">
      <dgm:prSet/>
      <dgm:spPr/>
      <dgm:t>
        <a:bodyPr/>
        <a:lstStyle/>
        <a:p>
          <a:endParaRPr lang="el-GR"/>
        </a:p>
      </dgm:t>
    </dgm:pt>
    <dgm:pt modelId="{2257A41E-BA0B-4655-9637-3E550A30C8B4}" type="sibTrans" cxnId="{5F1B6A2B-A29C-4E8D-B1AE-37125042FD1B}">
      <dgm:prSet/>
      <dgm:spPr/>
      <dgm:t>
        <a:bodyPr/>
        <a:lstStyle/>
        <a:p>
          <a:endParaRPr lang="el-GR"/>
        </a:p>
      </dgm:t>
    </dgm:pt>
    <dgm:pt modelId="{1F99C861-663C-47E8-82A2-5E1D48B2D4FD}">
      <dgm:prSet phldrT="[Κείμενο]"/>
      <dgm:spPr/>
      <dgm:t>
        <a:bodyPr/>
        <a:lstStyle/>
        <a:p>
          <a:r>
            <a:rPr lang="el-GR" dirty="0"/>
            <a:t>ΕΛ.Ο.Τ.</a:t>
          </a:r>
        </a:p>
      </dgm:t>
    </dgm:pt>
    <dgm:pt modelId="{DBCCD125-6B65-40CA-A09D-CC2C0CBB6C95}" type="parTrans" cxnId="{517845F5-70B9-47F9-88F1-008A7CADD86F}">
      <dgm:prSet/>
      <dgm:spPr/>
      <dgm:t>
        <a:bodyPr/>
        <a:lstStyle/>
        <a:p>
          <a:endParaRPr lang="el-GR"/>
        </a:p>
      </dgm:t>
    </dgm:pt>
    <dgm:pt modelId="{6B165A0A-5D8D-44F6-AA04-1489C342230C}" type="sibTrans" cxnId="{517845F5-70B9-47F9-88F1-008A7CADD86F}">
      <dgm:prSet/>
      <dgm:spPr/>
      <dgm:t>
        <a:bodyPr/>
        <a:lstStyle/>
        <a:p>
          <a:endParaRPr lang="el-GR"/>
        </a:p>
      </dgm:t>
    </dgm:pt>
    <dgm:pt modelId="{3192A4D6-0324-4B36-A944-84428CCF38C9}">
      <dgm:prSet phldrT="[Κείμενο]"/>
      <dgm:spPr/>
      <dgm:t>
        <a:bodyPr/>
        <a:lstStyle/>
        <a:p>
          <a:r>
            <a:rPr lang="el-GR" dirty="0"/>
            <a:t>Ελληνικός Οργανισμός Τυποποίησης</a:t>
          </a:r>
        </a:p>
      </dgm:t>
    </dgm:pt>
    <dgm:pt modelId="{A7C93FB8-A3E5-43ED-9616-A20AD3361562}" type="parTrans" cxnId="{4FE07656-343E-4136-A6DC-887B157F7022}">
      <dgm:prSet/>
      <dgm:spPr/>
      <dgm:t>
        <a:bodyPr/>
        <a:lstStyle/>
        <a:p>
          <a:endParaRPr lang="el-GR"/>
        </a:p>
      </dgm:t>
    </dgm:pt>
    <dgm:pt modelId="{F27D308A-74F3-4CC2-A652-AB9B35D3BB2A}" type="sibTrans" cxnId="{4FE07656-343E-4136-A6DC-887B157F7022}">
      <dgm:prSet/>
      <dgm:spPr/>
      <dgm:t>
        <a:bodyPr/>
        <a:lstStyle/>
        <a:p>
          <a:endParaRPr lang="el-GR"/>
        </a:p>
      </dgm:t>
    </dgm:pt>
    <dgm:pt modelId="{8A792FAE-9EC9-47C9-AF00-F8C509C8AFA2}">
      <dgm:prSet phldrT="[Κείμενο]"/>
      <dgm:spPr/>
      <dgm:t>
        <a:bodyPr/>
        <a:lstStyle/>
        <a:p>
          <a:r>
            <a:rPr lang="el-GR" dirty="0"/>
            <a:t>Εγκρίνει, εκπονεί και διαθέτει τα Ελληνικά Πρότυπα (Ν. 272/1976)</a:t>
          </a:r>
        </a:p>
      </dgm:t>
    </dgm:pt>
    <dgm:pt modelId="{5DB6DB30-1A6F-4F3E-84AD-FDE9E167760E}" type="parTrans" cxnId="{8BEE87ED-E8E2-4393-95B3-7C3815F08A81}">
      <dgm:prSet/>
      <dgm:spPr/>
      <dgm:t>
        <a:bodyPr/>
        <a:lstStyle/>
        <a:p>
          <a:endParaRPr lang="el-GR"/>
        </a:p>
      </dgm:t>
    </dgm:pt>
    <dgm:pt modelId="{417F63A8-73A0-405C-B902-C31EA0DBBF85}" type="sibTrans" cxnId="{8BEE87ED-E8E2-4393-95B3-7C3815F08A81}">
      <dgm:prSet/>
      <dgm:spPr/>
      <dgm:t>
        <a:bodyPr/>
        <a:lstStyle/>
        <a:p>
          <a:endParaRPr lang="el-GR"/>
        </a:p>
      </dgm:t>
    </dgm:pt>
    <dgm:pt modelId="{DDC12E12-DB93-417D-85E6-C5F34223AEF6}">
      <dgm:prSet phldrT="[Κείμενο]"/>
      <dgm:spPr/>
      <dgm:t>
        <a:bodyPr/>
        <a:lstStyle/>
        <a:p>
          <a:r>
            <a:rPr lang="el-GR" dirty="0"/>
            <a:t>Ε.ΣΥ.Δ.</a:t>
          </a:r>
        </a:p>
      </dgm:t>
    </dgm:pt>
    <dgm:pt modelId="{1627E585-624A-490B-95D1-CD7200F41348}" type="parTrans" cxnId="{D0A7CAFB-F1ED-43BC-992F-6D1F2A373946}">
      <dgm:prSet/>
      <dgm:spPr/>
      <dgm:t>
        <a:bodyPr/>
        <a:lstStyle/>
        <a:p>
          <a:endParaRPr lang="el-GR"/>
        </a:p>
      </dgm:t>
    </dgm:pt>
    <dgm:pt modelId="{DFD22597-2931-404E-B7B8-2728D367FB8B}" type="sibTrans" cxnId="{D0A7CAFB-F1ED-43BC-992F-6D1F2A373946}">
      <dgm:prSet/>
      <dgm:spPr/>
      <dgm:t>
        <a:bodyPr/>
        <a:lstStyle/>
        <a:p>
          <a:endParaRPr lang="el-GR"/>
        </a:p>
      </dgm:t>
    </dgm:pt>
    <dgm:pt modelId="{84AEE91C-C19A-461D-81E4-99F957C22C8C}">
      <dgm:prSet phldrT="[Κείμενο]"/>
      <dgm:spPr/>
      <dgm:t>
        <a:bodyPr/>
        <a:lstStyle/>
        <a:p>
          <a:r>
            <a:rPr lang="el-GR" dirty="0"/>
            <a:t>Εθνικός Οργανισμός Διαπίστευσης της Ελλάδας</a:t>
          </a:r>
        </a:p>
      </dgm:t>
    </dgm:pt>
    <dgm:pt modelId="{BB411AFA-E587-4C6C-85AF-F29C48386337}" type="parTrans" cxnId="{3DB2DDD8-D280-46CE-9C48-D34BC17151E5}">
      <dgm:prSet/>
      <dgm:spPr/>
      <dgm:t>
        <a:bodyPr/>
        <a:lstStyle/>
        <a:p>
          <a:endParaRPr lang="el-GR"/>
        </a:p>
      </dgm:t>
    </dgm:pt>
    <dgm:pt modelId="{DBE4AA78-E681-4429-9243-7FCB8B81B051}" type="sibTrans" cxnId="{3DB2DDD8-D280-46CE-9C48-D34BC17151E5}">
      <dgm:prSet/>
      <dgm:spPr/>
      <dgm:t>
        <a:bodyPr/>
        <a:lstStyle/>
        <a:p>
          <a:endParaRPr lang="el-GR"/>
        </a:p>
      </dgm:t>
    </dgm:pt>
    <dgm:pt modelId="{FCEA8B3A-91E7-4D8A-A006-68D01CB937C0}">
      <dgm:prSet/>
      <dgm:spPr/>
      <dgm:t>
        <a:bodyPr/>
        <a:lstStyle/>
        <a:p>
          <a:r>
            <a:rPr lang="el-GR" dirty="0"/>
            <a:t>Σύμβουλος της Ελληνικής Πολιτείας σε θέματα μετρήσεων και μετρολογίας</a:t>
          </a:r>
        </a:p>
      </dgm:t>
    </dgm:pt>
    <dgm:pt modelId="{E6F1AA93-355C-4ED2-94BF-B8EC76A901DF}" type="parTrans" cxnId="{25D0127A-5372-4494-B573-0E26A17FC32B}">
      <dgm:prSet/>
      <dgm:spPr/>
      <dgm:t>
        <a:bodyPr/>
        <a:lstStyle/>
        <a:p>
          <a:endParaRPr lang="el-GR"/>
        </a:p>
      </dgm:t>
    </dgm:pt>
    <dgm:pt modelId="{6902DDE4-E09F-4541-8A62-9994BA770D59}" type="sibTrans" cxnId="{25D0127A-5372-4494-B573-0E26A17FC32B}">
      <dgm:prSet/>
      <dgm:spPr/>
      <dgm:t>
        <a:bodyPr/>
        <a:lstStyle/>
        <a:p>
          <a:endParaRPr lang="el-GR"/>
        </a:p>
      </dgm:t>
    </dgm:pt>
    <dgm:pt modelId="{7665BC29-BC59-4538-A4E7-D49E9A42E988}">
      <dgm:prSet/>
      <dgm:spPr/>
      <dgm:t>
        <a:bodyPr/>
        <a:lstStyle/>
        <a:p>
          <a:r>
            <a:rPr lang="el-GR" dirty="0"/>
            <a:t>Τα πρότυπα και τα τυποποιητικά έγγραφα προέρχονται από: α) Υιοθέτηση ευρωπαϊκών προτύπων, β) υιοθέτηση προτύπων από διεθνείς Οργανισμούς τυποποίησης (ISO και IEC) και γ) εκπόνηση αμιγώς ελληνικών προτύπων.</a:t>
          </a:r>
        </a:p>
      </dgm:t>
    </dgm:pt>
    <dgm:pt modelId="{77F085CF-2B64-439F-8AE5-8E79444D74AC}" type="sibTrans" cxnId="{9371DD16-1914-4E89-8394-88E806B2A62D}">
      <dgm:prSet/>
      <dgm:spPr/>
      <dgm:t>
        <a:bodyPr/>
        <a:lstStyle/>
        <a:p>
          <a:endParaRPr lang="el-GR"/>
        </a:p>
      </dgm:t>
    </dgm:pt>
    <dgm:pt modelId="{E31F02E9-7F2D-4AF4-B4AD-38F5C8DF47E1}" type="parTrans" cxnId="{9371DD16-1914-4E89-8394-88E806B2A62D}">
      <dgm:prSet/>
      <dgm:spPr/>
      <dgm:t>
        <a:bodyPr/>
        <a:lstStyle/>
        <a:p>
          <a:endParaRPr lang="el-GR"/>
        </a:p>
      </dgm:t>
    </dgm:pt>
    <dgm:pt modelId="{53F13B97-588B-4575-BC5D-B8BDF340ABE6}">
      <dgm:prSet phldrT="[Κείμενο]"/>
      <dgm:spPr/>
      <dgm:t>
        <a:bodyPr/>
        <a:lstStyle/>
        <a:p>
          <a:r>
            <a:rPr lang="el-GR" dirty="0"/>
            <a:t>Εξασφάλιση του επιπέδου λειτουργίας των φορέων που εκτελούν πιστοποίηση</a:t>
          </a:r>
        </a:p>
      </dgm:t>
    </dgm:pt>
    <dgm:pt modelId="{DE3D0B4F-2E92-4DAB-B3D4-FA286580F567}" type="parTrans" cxnId="{FC52D15C-1042-4960-BEE1-95B95849CD4F}">
      <dgm:prSet/>
      <dgm:spPr/>
      <dgm:t>
        <a:bodyPr/>
        <a:lstStyle/>
        <a:p>
          <a:endParaRPr lang="el-GR"/>
        </a:p>
      </dgm:t>
    </dgm:pt>
    <dgm:pt modelId="{9BEAC4DE-6C87-4832-BC65-160C1F89B556}" type="sibTrans" cxnId="{FC52D15C-1042-4960-BEE1-95B95849CD4F}">
      <dgm:prSet/>
      <dgm:spPr/>
      <dgm:t>
        <a:bodyPr/>
        <a:lstStyle/>
        <a:p>
          <a:endParaRPr lang="el-GR"/>
        </a:p>
      </dgm:t>
    </dgm:pt>
    <dgm:pt modelId="{643F92F8-4435-4B89-A493-6B28E704BD7D}">
      <dgm:prSet phldrT="[Κείμενο]"/>
      <dgm:spPr/>
      <dgm:t>
        <a:bodyPr/>
        <a:lstStyle/>
        <a:p>
          <a:r>
            <a:rPr lang="el-GR" dirty="0"/>
            <a:t>Ελληνικό Ινστιτούτο Μετρολογίας</a:t>
          </a:r>
        </a:p>
      </dgm:t>
    </dgm:pt>
    <dgm:pt modelId="{B9D05D69-7464-4CF9-A4C0-70FD2457E289}" type="parTrans" cxnId="{03D46311-C297-4B47-A284-FBB6C8FA8A02}">
      <dgm:prSet/>
      <dgm:spPr/>
      <dgm:t>
        <a:bodyPr/>
        <a:lstStyle/>
        <a:p>
          <a:endParaRPr lang="el-GR"/>
        </a:p>
      </dgm:t>
    </dgm:pt>
    <dgm:pt modelId="{F49588D4-C9B9-4407-9983-D84C9F9473AC}" type="sibTrans" cxnId="{03D46311-C297-4B47-A284-FBB6C8FA8A02}">
      <dgm:prSet/>
      <dgm:spPr/>
      <dgm:t>
        <a:bodyPr/>
        <a:lstStyle/>
        <a:p>
          <a:endParaRPr lang="el-GR"/>
        </a:p>
      </dgm:t>
    </dgm:pt>
    <dgm:pt modelId="{812B7D2C-E4CA-4F17-A95F-49D7A53DFB79}">
      <dgm:prSet phldrT="[Κείμενο]"/>
      <dgm:spPr/>
      <dgm:t>
        <a:bodyPr/>
        <a:lstStyle/>
        <a:p>
          <a:r>
            <a:rPr lang="el-GR" dirty="0"/>
            <a:t>Εθνικό Σύστημα Διαπίστευσης</a:t>
          </a:r>
        </a:p>
      </dgm:t>
    </dgm:pt>
    <dgm:pt modelId="{58FBE90D-95FE-45C7-9F4F-C7ABA1F069E0}" type="parTrans" cxnId="{E39A0289-7768-485D-A2AC-5C8A754B2D98}">
      <dgm:prSet/>
      <dgm:spPr/>
      <dgm:t>
        <a:bodyPr/>
        <a:lstStyle/>
        <a:p>
          <a:endParaRPr lang="el-GR"/>
        </a:p>
      </dgm:t>
    </dgm:pt>
    <dgm:pt modelId="{4BAE7083-98B2-499E-824E-098A93DE1ED3}" type="sibTrans" cxnId="{E39A0289-7768-485D-A2AC-5C8A754B2D98}">
      <dgm:prSet/>
      <dgm:spPr/>
      <dgm:t>
        <a:bodyPr/>
        <a:lstStyle/>
        <a:p>
          <a:endParaRPr lang="el-GR"/>
        </a:p>
      </dgm:t>
    </dgm:pt>
    <dgm:pt modelId="{B4E6758A-0916-4EC0-BB5D-3C84A7AD142F}" type="pres">
      <dgm:prSet presAssocID="{BA2DD1F0-1F4F-46FB-9372-4B4CF54DC2B7}" presName="linearFlow" presStyleCnt="0">
        <dgm:presLayoutVars>
          <dgm:dir/>
          <dgm:animLvl val="lvl"/>
          <dgm:resizeHandles val="exact"/>
        </dgm:presLayoutVars>
      </dgm:prSet>
      <dgm:spPr/>
    </dgm:pt>
    <dgm:pt modelId="{84A814AB-7682-480C-AA80-0B42F710C784}" type="pres">
      <dgm:prSet presAssocID="{C9C61F17-CD73-41F5-86FB-C406E99CA125}" presName="composite" presStyleCnt="0"/>
      <dgm:spPr/>
    </dgm:pt>
    <dgm:pt modelId="{BC5FA701-5C7A-4123-99A0-6C42F6BFEF88}" type="pres">
      <dgm:prSet presAssocID="{C9C61F17-CD73-41F5-86FB-C406E99CA125}" presName="parentText" presStyleLbl="alignNode1" presStyleIdx="0" presStyleCnt="3">
        <dgm:presLayoutVars>
          <dgm:chMax val="1"/>
          <dgm:bulletEnabled val="1"/>
        </dgm:presLayoutVars>
      </dgm:prSet>
      <dgm:spPr/>
    </dgm:pt>
    <dgm:pt modelId="{8571F270-F7BA-483F-94F6-5461511C9442}" type="pres">
      <dgm:prSet presAssocID="{C9C61F17-CD73-41F5-86FB-C406E99CA125}" presName="descendantText" presStyleLbl="alignAcc1" presStyleIdx="0" presStyleCnt="3">
        <dgm:presLayoutVars>
          <dgm:bulletEnabled val="1"/>
        </dgm:presLayoutVars>
      </dgm:prSet>
      <dgm:spPr/>
    </dgm:pt>
    <dgm:pt modelId="{5EF960A4-DB68-4E81-AA1F-3922C5B57CEF}" type="pres">
      <dgm:prSet presAssocID="{35EE8660-D44D-4276-AA83-E56FF61CE67D}" presName="sp" presStyleCnt="0"/>
      <dgm:spPr/>
    </dgm:pt>
    <dgm:pt modelId="{E466AC6B-3A29-408F-BF0D-09BE3674D025}" type="pres">
      <dgm:prSet presAssocID="{1F99C861-663C-47E8-82A2-5E1D48B2D4FD}" presName="composite" presStyleCnt="0"/>
      <dgm:spPr/>
    </dgm:pt>
    <dgm:pt modelId="{CDBE2D7D-460E-4180-8B2E-C999CB978F8F}" type="pres">
      <dgm:prSet presAssocID="{1F99C861-663C-47E8-82A2-5E1D48B2D4FD}" presName="parentText" presStyleLbl="alignNode1" presStyleIdx="1" presStyleCnt="3">
        <dgm:presLayoutVars>
          <dgm:chMax val="1"/>
          <dgm:bulletEnabled val="1"/>
        </dgm:presLayoutVars>
      </dgm:prSet>
      <dgm:spPr/>
    </dgm:pt>
    <dgm:pt modelId="{E6C0C1BB-A130-4573-BF58-6A1D955F9766}" type="pres">
      <dgm:prSet presAssocID="{1F99C861-663C-47E8-82A2-5E1D48B2D4FD}" presName="descendantText" presStyleLbl="alignAcc1" presStyleIdx="1" presStyleCnt="3">
        <dgm:presLayoutVars>
          <dgm:bulletEnabled val="1"/>
        </dgm:presLayoutVars>
      </dgm:prSet>
      <dgm:spPr/>
    </dgm:pt>
    <dgm:pt modelId="{E93B5417-5EC2-46BF-890D-6E1B56AA85EF}" type="pres">
      <dgm:prSet presAssocID="{6B165A0A-5D8D-44F6-AA04-1489C342230C}" presName="sp" presStyleCnt="0"/>
      <dgm:spPr/>
    </dgm:pt>
    <dgm:pt modelId="{A440E30A-C695-48DE-BCD9-C1EEABE8C707}" type="pres">
      <dgm:prSet presAssocID="{DDC12E12-DB93-417D-85E6-C5F34223AEF6}" presName="composite" presStyleCnt="0"/>
      <dgm:spPr/>
    </dgm:pt>
    <dgm:pt modelId="{332D682E-7ED4-4471-AB03-0BC66881E4E8}" type="pres">
      <dgm:prSet presAssocID="{DDC12E12-DB93-417D-85E6-C5F34223AEF6}" presName="parentText" presStyleLbl="alignNode1" presStyleIdx="2" presStyleCnt="3">
        <dgm:presLayoutVars>
          <dgm:chMax val="1"/>
          <dgm:bulletEnabled val="1"/>
        </dgm:presLayoutVars>
      </dgm:prSet>
      <dgm:spPr/>
    </dgm:pt>
    <dgm:pt modelId="{CCBCF5DE-5FB1-4263-8E33-5F388426DC14}" type="pres">
      <dgm:prSet presAssocID="{DDC12E12-DB93-417D-85E6-C5F34223AEF6}" presName="descendantText" presStyleLbl="alignAcc1" presStyleIdx="2" presStyleCnt="3">
        <dgm:presLayoutVars>
          <dgm:bulletEnabled val="1"/>
        </dgm:presLayoutVars>
      </dgm:prSet>
      <dgm:spPr/>
    </dgm:pt>
  </dgm:ptLst>
  <dgm:cxnLst>
    <dgm:cxn modelId="{E0A97000-C20A-4AB0-96F3-92C92CDC2C84}" type="presOf" srcId="{C9C61F17-CD73-41F5-86FB-C406E99CA125}" destId="{BC5FA701-5C7A-4123-99A0-6C42F6BFEF88}" srcOrd="0" destOrd="0" presId="urn:microsoft.com/office/officeart/2005/8/layout/chevron2"/>
    <dgm:cxn modelId="{03D46311-C297-4B47-A284-FBB6C8FA8A02}" srcId="{C9C61F17-CD73-41F5-86FB-C406E99CA125}" destId="{643F92F8-4435-4B89-A493-6B28E704BD7D}" srcOrd="0" destOrd="0" parTransId="{B9D05D69-7464-4CF9-A4C0-70FD2457E289}" sibTransId="{F49588D4-C9B9-4407-9983-D84C9F9473AC}"/>
    <dgm:cxn modelId="{9371DD16-1914-4E89-8394-88E806B2A62D}" srcId="{1F99C861-663C-47E8-82A2-5E1D48B2D4FD}" destId="{7665BC29-BC59-4538-A4E7-D49E9A42E988}" srcOrd="2" destOrd="0" parTransId="{E31F02E9-7F2D-4AF4-B4AD-38F5C8DF47E1}" sibTransId="{77F085CF-2B64-439F-8AE5-8E79444D74AC}"/>
    <dgm:cxn modelId="{7CCABC1C-D0B5-4601-A975-284235DE0294}" type="presOf" srcId="{7665BC29-BC59-4538-A4E7-D49E9A42E988}" destId="{E6C0C1BB-A130-4573-BF58-6A1D955F9766}" srcOrd="0" destOrd="2" presId="urn:microsoft.com/office/officeart/2005/8/layout/chevron2"/>
    <dgm:cxn modelId="{8043A528-EEEC-40D8-8C78-0BAC31CCDDF3}" type="presOf" srcId="{BA2DD1F0-1F4F-46FB-9372-4B4CF54DC2B7}" destId="{B4E6758A-0916-4EC0-BB5D-3C84A7AD142F}" srcOrd="0" destOrd="0" presId="urn:microsoft.com/office/officeart/2005/8/layout/chevron2"/>
    <dgm:cxn modelId="{FA85D628-1BB4-4472-A233-62D22349B557}" type="presOf" srcId="{53F13B97-588B-4575-BC5D-B8BDF340ABE6}" destId="{CCBCF5DE-5FB1-4263-8E33-5F388426DC14}" srcOrd="0" destOrd="2" presId="urn:microsoft.com/office/officeart/2005/8/layout/chevron2"/>
    <dgm:cxn modelId="{5F1B6A2B-A29C-4E8D-B1AE-37125042FD1B}" srcId="{C9C61F17-CD73-41F5-86FB-C406E99CA125}" destId="{DB0F06D4-BB34-48BB-88DB-A1CA2E83CC6F}" srcOrd="1" destOrd="0" parTransId="{E2525C4B-3F55-43FA-87D7-5BB4E0B126D8}" sibTransId="{2257A41E-BA0B-4655-9637-3E550A30C8B4}"/>
    <dgm:cxn modelId="{FC52D15C-1042-4960-BEE1-95B95849CD4F}" srcId="{DDC12E12-DB93-417D-85E6-C5F34223AEF6}" destId="{53F13B97-588B-4575-BC5D-B8BDF340ABE6}" srcOrd="2" destOrd="0" parTransId="{DE3D0B4F-2E92-4DAB-B3D4-FA286580F567}" sibTransId="{9BEAC4DE-6C87-4832-BC65-160C1F89B556}"/>
    <dgm:cxn modelId="{BF32E25C-9920-4644-9C9C-F72D80FBFD15}" type="presOf" srcId="{FCEA8B3A-91E7-4D8A-A006-68D01CB937C0}" destId="{8571F270-F7BA-483F-94F6-5461511C9442}" srcOrd="0" destOrd="2" presId="urn:microsoft.com/office/officeart/2005/8/layout/chevron2"/>
    <dgm:cxn modelId="{BE591F63-915D-4941-B640-FF9E6FA94022}" srcId="{BA2DD1F0-1F4F-46FB-9372-4B4CF54DC2B7}" destId="{C9C61F17-CD73-41F5-86FB-C406E99CA125}" srcOrd="0" destOrd="0" parTransId="{10711EA6-3F8B-44C9-A856-B75F805C8B80}" sibTransId="{35EE8660-D44D-4276-AA83-E56FF61CE67D}"/>
    <dgm:cxn modelId="{D1F51370-69B1-42B4-B634-B46535C8DB63}" type="presOf" srcId="{8A792FAE-9EC9-47C9-AF00-F8C509C8AFA2}" destId="{E6C0C1BB-A130-4573-BF58-6A1D955F9766}" srcOrd="0" destOrd="1" presId="urn:microsoft.com/office/officeart/2005/8/layout/chevron2"/>
    <dgm:cxn modelId="{4FE07656-343E-4136-A6DC-887B157F7022}" srcId="{1F99C861-663C-47E8-82A2-5E1D48B2D4FD}" destId="{3192A4D6-0324-4B36-A944-84428CCF38C9}" srcOrd="0" destOrd="0" parTransId="{A7C93FB8-A3E5-43ED-9616-A20AD3361562}" sibTransId="{F27D308A-74F3-4CC2-A652-AB9B35D3BB2A}"/>
    <dgm:cxn modelId="{25D0127A-5372-4494-B573-0E26A17FC32B}" srcId="{C9C61F17-CD73-41F5-86FB-C406E99CA125}" destId="{FCEA8B3A-91E7-4D8A-A006-68D01CB937C0}" srcOrd="2" destOrd="0" parTransId="{E6F1AA93-355C-4ED2-94BF-B8EC76A901DF}" sibTransId="{6902DDE4-E09F-4541-8A62-9994BA770D59}"/>
    <dgm:cxn modelId="{AA0CE181-47AC-4F71-B85E-55A5FD5D6BEF}" type="presOf" srcId="{1F99C861-663C-47E8-82A2-5E1D48B2D4FD}" destId="{CDBE2D7D-460E-4180-8B2E-C999CB978F8F}" srcOrd="0" destOrd="0" presId="urn:microsoft.com/office/officeart/2005/8/layout/chevron2"/>
    <dgm:cxn modelId="{E39A0289-7768-485D-A2AC-5C8A754B2D98}" srcId="{DDC12E12-DB93-417D-85E6-C5F34223AEF6}" destId="{812B7D2C-E4CA-4F17-A95F-49D7A53DFB79}" srcOrd="0" destOrd="0" parTransId="{58FBE90D-95FE-45C7-9F4F-C7ABA1F069E0}" sibTransId="{4BAE7083-98B2-499E-824E-098A93DE1ED3}"/>
    <dgm:cxn modelId="{E212958B-790F-458E-B055-3267EF38317D}" type="presOf" srcId="{3192A4D6-0324-4B36-A944-84428CCF38C9}" destId="{E6C0C1BB-A130-4573-BF58-6A1D955F9766}" srcOrd="0" destOrd="0" presId="urn:microsoft.com/office/officeart/2005/8/layout/chevron2"/>
    <dgm:cxn modelId="{CD8548AA-67C6-43E5-90D2-4306F1627046}" type="presOf" srcId="{643F92F8-4435-4B89-A493-6B28E704BD7D}" destId="{8571F270-F7BA-483F-94F6-5461511C9442}" srcOrd="0" destOrd="0" presId="urn:microsoft.com/office/officeart/2005/8/layout/chevron2"/>
    <dgm:cxn modelId="{92242FAC-B317-4CFD-8BEF-FA3F36DD4E97}" type="presOf" srcId="{DDC12E12-DB93-417D-85E6-C5F34223AEF6}" destId="{332D682E-7ED4-4471-AB03-0BC66881E4E8}" srcOrd="0" destOrd="0" presId="urn:microsoft.com/office/officeart/2005/8/layout/chevron2"/>
    <dgm:cxn modelId="{3F43C9AC-172E-4584-BF4F-D2AE82211C6B}" type="presOf" srcId="{DB0F06D4-BB34-48BB-88DB-A1CA2E83CC6F}" destId="{8571F270-F7BA-483F-94F6-5461511C9442}" srcOrd="0" destOrd="1" presId="urn:microsoft.com/office/officeart/2005/8/layout/chevron2"/>
    <dgm:cxn modelId="{9F154CCB-CD2A-4CBC-B382-90A97DD9BAA6}" type="presOf" srcId="{84AEE91C-C19A-461D-81E4-99F957C22C8C}" destId="{CCBCF5DE-5FB1-4263-8E33-5F388426DC14}" srcOrd="0" destOrd="1" presId="urn:microsoft.com/office/officeart/2005/8/layout/chevron2"/>
    <dgm:cxn modelId="{6161BFCC-9475-4B69-AB95-6953F7F5B0C9}" type="presOf" srcId="{812B7D2C-E4CA-4F17-A95F-49D7A53DFB79}" destId="{CCBCF5DE-5FB1-4263-8E33-5F388426DC14}" srcOrd="0" destOrd="0" presId="urn:microsoft.com/office/officeart/2005/8/layout/chevron2"/>
    <dgm:cxn modelId="{3DB2DDD8-D280-46CE-9C48-D34BC17151E5}" srcId="{DDC12E12-DB93-417D-85E6-C5F34223AEF6}" destId="{84AEE91C-C19A-461D-81E4-99F957C22C8C}" srcOrd="1" destOrd="0" parTransId="{BB411AFA-E587-4C6C-85AF-F29C48386337}" sibTransId="{DBE4AA78-E681-4429-9243-7FCB8B81B051}"/>
    <dgm:cxn modelId="{8BEE87ED-E8E2-4393-95B3-7C3815F08A81}" srcId="{1F99C861-663C-47E8-82A2-5E1D48B2D4FD}" destId="{8A792FAE-9EC9-47C9-AF00-F8C509C8AFA2}" srcOrd="1" destOrd="0" parTransId="{5DB6DB30-1A6F-4F3E-84AD-FDE9E167760E}" sibTransId="{417F63A8-73A0-405C-B902-C31EA0DBBF85}"/>
    <dgm:cxn modelId="{517845F5-70B9-47F9-88F1-008A7CADD86F}" srcId="{BA2DD1F0-1F4F-46FB-9372-4B4CF54DC2B7}" destId="{1F99C861-663C-47E8-82A2-5E1D48B2D4FD}" srcOrd="1" destOrd="0" parTransId="{DBCCD125-6B65-40CA-A09D-CC2C0CBB6C95}" sibTransId="{6B165A0A-5D8D-44F6-AA04-1489C342230C}"/>
    <dgm:cxn modelId="{D0A7CAFB-F1ED-43BC-992F-6D1F2A373946}" srcId="{BA2DD1F0-1F4F-46FB-9372-4B4CF54DC2B7}" destId="{DDC12E12-DB93-417D-85E6-C5F34223AEF6}" srcOrd="2" destOrd="0" parTransId="{1627E585-624A-490B-95D1-CD7200F41348}" sibTransId="{DFD22597-2931-404E-B7B8-2728D367FB8B}"/>
    <dgm:cxn modelId="{3690589F-486E-44D2-BDA2-E9D19139D7CD}" type="presParOf" srcId="{B4E6758A-0916-4EC0-BB5D-3C84A7AD142F}" destId="{84A814AB-7682-480C-AA80-0B42F710C784}" srcOrd="0" destOrd="0" presId="urn:microsoft.com/office/officeart/2005/8/layout/chevron2"/>
    <dgm:cxn modelId="{CB9B175C-F9D6-4975-A976-3B9DC86BBC96}" type="presParOf" srcId="{84A814AB-7682-480C-AA80-0B42F710C784}" destId="{BC5FA701-5C7A-4123-99A0-6C42F6BFEF88}" srcOrd="0" destOrd="0" presId="urn:microsoft.com/office/officeart/2005/8/layout/chevron2"/>
    <dgm:cxn modelId="{E5EBFE63-FD8D-43D0-A4EF-97767C78018B}" type="presParOf" srcId="{84A814AB-7682-480C-AA80-0B42F710C784}" destId="{8571F270-F7BA-483F-94F6-5461511C9442}" srcOrd="1" destOrd="0" presId="urn:microsoft.com/office/officeart/2005/8/layout/chevron2"/>
    <dgm:cxn modelId="{4BC795D6-6371-4587-B66D-1FCCFBB796AE}" type="presParOf" srcId="{B4E6758A-0916-4EC0-BB5D-3C84A7AD142F}" destId="{5EF960A4-DB68-4E81-AA1F-3922C5B57CEF}" srcOrd="1" destOrd="0" presId="urn:microsoft.com/office/officeart/2005/8/layout/chevron2"/>
    <dgm:cxn modelId="{A921C4CE-4F1B-49B7-8873-AD86D2BFE54B}" type="presParOf" srcId="{B4E6758A-0916-4EC0-BB5D-3C84A7AD142F}" destId="{E466AC6B-3A29-408F-BF0D-09BE3674D025}" srcOrd="2" destOrd="0" presId="urn:microsoft.com/office/officeart/2005/8/layout/chevron2"/>
    <dgm:cxn modelId="{D443C6A2-81F3-4153-949F-85834D6CB05F}" type="presParOf" srcId="{E466AC6B-3A29-408F-BF0D-09BE3674D025}" destId="{CDBE2D7D-460E-4180-8B2E-C999CB978F8F}" srcOrd="0" destOrd="0" presId="urn:microsoft.com/office/officeart/2005/8/layout/chevron2"/>
    <dgm:cxn modelId="{DB95C914-E419-4281-9A4F-E550CEF5FA93}" type="presParOf" srcId="{E466AC6B-3A29-408F-BF0D-09BE3674D025}" destId="{E6C0C1BB-A130-4573-BF58-6A1D955F9766}" srcOrd="1" destOrd="0" presId="urn:microsoft.com/office/officeart/2005/8/layout/chevron2"/>
    <dgm:cxn modelId="{D934F49A-D7E4-4A83-9CD9-50642EBA26F3}" type="presParOf" srcId="{B4E6758A-0916-4EC0-BB5D-3C84A7AD142F}" destId="{E93B5417-5EC2-46BF-890D-6E1B56AA85EF}" srcOrd="3" destOrd="0" presId="urn:microsoft.com/office/officeart/2005/8/layout/chevron2"/>
    <dgm:cxn modelId="{A19E1456-2691-41A5-A061-65D8B6C2BE93}" type="presParOf" srcId="{B4E6758A-0916-4EC0-BB5D-3C84A7AD142F}" destId="{A440E30A-C695-48DE-BCD9-C1EEABE8C707}" srcOrd="4" destOrd="0" presId="urn:microsoft.com/office/officeart/2005/8/layout/chevron2"/>
    <dgm:cxn modelId="{62313DBC-7242-44F3-9B44-9665EF2DAB85}" type="presParOf" srcId="{A440E30A-C695-48DE-BCD9-C1EEABE8C707}" destId="{332D682E-7ED4-4471-AB03-0BC66881E4E8}" srcOrd="0" destOrd="0" presId="urn:microsoft.com/office/officeart/2005/8/layout/chevron2"/>
    <dgm:cxn modelId="{ACF72CC8-5408-44F6-A724-FE050F522209}" type="presParOf" srcId="{A440E30A-C695-48DE-BCD9-C1EEABE8C707}" destId="{CCBCF5DE-5FB1-4263-8E33-5F388426DC14}"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5FA701-5C7A-4123-99A0-6C42F6BFEF88}">
      <dsp:nvSpPr>
        <dsp:cNvPr id="0" name=""/>
        <dsp:cNvSpPr/>
      </dsp:nvSpPr>
      <dsp:spPr>
        <a:xfrm rot="5400000">
          <a:off x="-245635" y="24608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l-GR" sz="2500" kern="1200" dirty="0"/>
            <a:t>Ε.Ι.Μ</a:t>
          </a:r>
        </a:p>
      </dsp:txBody>
      <dsp:txXfrm rot="-5400000">
        <a:off x="1" y="573596"/>
        <a:ext cx="1146297" cy="491270"/>
      </dsp:txXfrm>
    </dsp:sp>
    <dsp:sp modelId="{8571F270-F7BA-483F-94F6-5461511C9442}">
      <dsp:nvSpPr>
        <dsp:cNvPr id="0" name=""/>
        <dsp:cNvSpPr/>
      </dsp:nvSpPr>
      <dsp:spPr>
        <a:xfrm rot="5400000">
          <a:off x="4155739" y="-3008994"/>
          <a:ext cx="1064418" cy="70833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l-GR" sz="1300" kern="1200" dirty="0"/>
            <a:t>Ελληνικό Ινστιτούτο Μετρολογίας</a:t>
          </a:r>
        </a:p>
        <a:p>
          <a:pPr marL="114300" lvl="1" indent="-114300" algn="l" defTabSz="577850">
            <a:lnSpc>
              <a:spcPct val="90000"/>
            </a:lnSpc>
            <a:spcBef>
              <a:spcPct val="0"/>
            </a:spcBef>
            <a:spcAft>
              <a:spcPct val="15000"/>
            </a:spcAft>
            <a:buChar char="•"/>
          </a:pPr>
          <a:r>
            <a:rPr lang="el-GR" sz="1300" kern="1200" dirty="0"/>
            <a:t>Εθνικός Φορέας Μετρολογίας</a:t>
          </a:r>
        </a:p>
        <a:p>
          <a:pPr marL="114300" lvl="1" indent="-114300" algn="l" defTabSz="577850">
            <a:lnSpc>
              <a:spcPct val="90000"/>
            </a:lnSpc>
            <a:spcBef>
              <a:spcPct val="0"/>
            </a:spcBef>
            <a:spcAft>
              <a:spcPct val="15000"/>
            </a:spcAft>
            <a:buChar char="•"/>
          </a:pPr>
          <a:r>
            <a:rPr lang="el-GR" sz="1300" kern="1200" dirty="0"/>
            <a:t>Σύμβουλος της Ελληνικής Πολιτείας σε θέματα μετρήσεων και μετρολογίας</a:t>
          </a:r>
        </a:p>
      </dsp:txBody>
      <dsp:txXfrm rot="-5400000">
        <a:off x="1146298" y="52408"/>
        <a:ext cx="7031341" cy="960496"/>
      </dsp:txXfrm>
    </dsp:sp>
    <dsp:sp modelId="{CDBE2D7D-460E-4180-8B2E-C999CB978F8F}">
      <dsp:nvSpPr>
        <dsp:cNvPr id="0" name=""/>
        <dsp:cNvSpPr/>
      </dsp:nvSpPr>
      <dsp:spPr>
        <a:xfrm rot="5400000">
          <a:off x="-245635" y="168983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l-GR" sz="2500" kern="1200" dirty="0"/>
            <a:t>ΕΛ.Ο.Τ.</a:t>
          </a:r>
        </a:p>
      </dsp:txBody>
      <dsp:txXfrm rot="-5400000">
        <a:off x="1" y="2017346"/>
        <a:ext cx="1146297" cy="491270"/>
      </dsp:txXfrm>
    </dsp:sp>
    <dsp:sp modelId="{E6C0C1BB-A130-4573-BF58-6A1D955F9766}">
      <dsp:nvSpPr>
        <dsp:cNvPr id="0" name=""/>
        <dsp:cNvSpPr/>
      </dsp:nvSpPr>
      <dsp:spPr>
        <a:xfrm rot="5400000">
          <a:off x="4155739" y="-1565244"/>
          <a:ext cx="1064418" cy="70833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l-GR" sz="1300" kern="1200" dirty="0"/>
            <a:t>Ελληνικός Οργανισμός Τυποποίησης</a:t>
          </a:r>
        </a:p>
        <a:p>
          <a:pPr marL="114300" lvl="1" indent="-114300" algn="l" defTabSz="577850">
            <a:lnSpc>
              <a:spcPct val="90000"/>
            </a:lnSpc>
            <a:spcBef>
              <a:spcPct val="0"/>
            </a:spcBef>
            <a:spcAft>
              <a:spcPct val="15000"/>
            </a:spcAft>
            <a:buChar char="•"/>
          </a:pPr>
          <a:r>
            <a:rPr lang="el-GR" sz="1300" kern="1200" dirty="0"/>
            <a:t>Εγκρίνει, εκπονεί και διαθέτει τα Ελληνικά Πρότυπα (Ν. 272/1976)</a:t>
          </a:r>
        </a:p>
        <a:p>
          <a:pPr marL="114300" lvl="1" indent="-114300" algn="l" defTabSz="577850">
            <a:lnSpc>
              <a:spcPct val="90000"/>
            </a:lnSpc>
            <a:spcBef>
              <a:spcPct val="0"/>
            </a:spcBef>
            <a:spcAft>
              <a:spcPct val="15000"/>
            </a:spcAft>
            <a:buChar char="•"/>
          </a:pPr>
          <a:r>
            <a:rPr lang="el-GR" sz="1300" kern="1200" dirty="0"/>
            <a:t>Τα πρότυπα και τα τυποποιητικά έγγραφα προέρχονται από: α) Υιοθέτηση ευρωπαϊκών προτύπων, β) υιοθέτηση προτύπων από διεθνείς Οργανισμούς τυποποίησης (ISO και IEC) και γ) εκπόνηση αμιγώς ελληνικών προτύπων.</a:t>
          </a:r>
        </a:p>
      </dsp:txBody>
      <dsp:txXfrm rot="-5400000">
        <a:off x="1146298" y="1496158"/>
        <a:ext cx="7031341" cy="960496"/>
      </dsp:txXfrm>
    </dsp:sp>
    <dsp:sp modelId="{332D682E-7ED4-4471-AB03-0BC66881E4E8}">
      <dsp:nvSpPr>
        <dsp:cNvPr id="0" name=""/>
        <dsp:cNvSpPr/>
      </dsp:nvSpPr>
      <dsp:spPr>
        <a:xfrm rot="5400000">
          <a:off x="-245635" y="313358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l-GR" sz="2500" kern="1200" dirty="0"/>
            <a:t>Ε.ΣΥ.Δ.</a:t>
          </a:r>
        </a:p>
      </dsp:txBody>
      <dsp:txXfrm rot="-5400000">
        <a:off x="1" y="3461096"/>
        <a:ext cx="1146297" cy="491270"/>
      </dsp:txXfrm>
    </dsp:sp>
    <dsp:sp modelId="{CCBCF5DE-5FB1-4263-8E33-5F388426DC14}">
      <dsp:nvSpPr>
        <dsp:cNvPr id="0" name=""/>
        <dsp:cNvSpPr/>
      </dsp:nvSpPr>
      <dsp:spPr>
        <a:xfrm rot="5400000">
          <a:off x="4155739" y="-121494"/>
          <a:ext cx="1064418" cy="70833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l-GR" sz="1300" kern="1200" dirty="0"/>
            <a:t>Εθνικό Σύστημα Διαπίστευσης</a:t>
          </a:r>
        </a:p>
        <a:p>
          <a:pPr marL="114300" lvl="1" indent="-114300" algn="l" defTabSz="577850">
            <a:lnSpc>
              <a:spcPct val="90000"/>
            </a:lnSpc>
            <a:spcBef>
              <a:spcPct val="0"/>
            </a:spcBef>
            <a:spcAft>
              <a:spcPct val="15000"/>
            </a:spcAft>
            <a:buChar char="•"/>
          </a:pPr>
          <a:r>
            <a:rPr lang="el-GR" sz="1300" kern="1200" dirty="0"/>
            <a:t>Εθνικός Οργανισμός Διαπίστευσης της Ελλάδας</a:t>
          </a:r>
        </a:p>
        <a:p>
          <a:pPr marL="114300" lvl="1" indent="-114300" algn="l" defTabSz="577850">
            <a:lnSpc>
              <a:spcPct val="90000"/>
            </a:lnSpc>
            <a:spcBef>
              <a:spcPct val="0"/>
            </a:spcBef>
            <a:spcAft>
              <a:spcPct val="15000"/>
            </a:spcAft>
            <a:buChar char="•"/>
          </a:pPr>
          <a:r>
            <a:rPr lang="el-GR" sz="1300" kern="1200" dirty="0"/>
            <a:t>Εξασφάλιση του επιπέδου λειτουργίας των φορέων που εκτελούν πιστοποίηση</a:t>
          </a:r>
        </a:p>
      </dsp:txBody>
      <dsp:txXfrm rot="-5400000">
        <a:off x="1146298" y="2939908"/>
        <a:ext cx="7031341" cy="96049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l-GR" dirty="0"/>
              <a:t>Ιωάννης Πολίτης – ΔΙΠ51 / ΑΘΗ-4</a:t>
            </a:r>
          </a:p>
          <a:p>
            <a:r>
              <a:rPr lang="el-GR" dirty="0"/>
              <a:t>3</a:t>
            </a:r>
            <a:r>
              <a:rPr lang="el-GR" baseline="30000" dirty="0"/>
              <a:t>η</a:t>
            </a:r>
            <a:r>
              <a:rPr lang="el-GR" dirty="0"/>
              <a:t> ΟΣΣ</a:t>
            </a: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el-GR" dirty="0"/>
              <a:t>08/02/2015</a:t>
            </a: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3B584C6-9A8C-44DF-8227-D964198658FD}" type="slidenum">
              <a:rPr lang="el-GR" smtClean="0"/>
              <a:pPr/>
              <a:t>‹#›</a:t>
            </a:fld>
            <a:endParaRPr lang="el-G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l-GR"/>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l-GR"/>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l-GR"/>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45D6140-B636-45ED-8DCB-EC6D35B37789}"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p:spPr>
        <p:txBody>
          <a:bodyPr/>
          <a:lstStyle/>
          <a:p>
            <a:fld id="{C250387F-2051-4A42-9C30-AC59E4156387}" type="slidenum">
              <a:rPr lang="el-GR" smtClean="0"/>
              <a:pPr/>
              <a:t>1</a:t>
            </a:fld>
            <a:endParaRPr lang="el-GR"/>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p:spPr>
        <p:txBody>
          <a:bodyPr/>
          <a:lstStyle/>
          <a:p>
            <a:pPr eaLnBrk="1" hangingPunct="1"/>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245D6140-B636-45ED-8DCB-EC6D35B37789}" type="slidenum">
              <a:rPr lang="el-GR" smtClean="0"/>
              <a:pPr>
                <a:defRPr/>
              </a:pPr>
              <a:t>17</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245D6140-B636-45ED-8DCB-EC6D35B37789}" type="slidenum">
              <a:rPr lang="el-GR" smtClean="0"/>
              <a:pPr>
                <a:defRPr/>
              </a:pPr>
              <a:t>18</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245D6140-B636-45ED-8DCB-EC6D35B37789}" type="slidenum">
              <a:rPr lang="el-GR" smtClean="0"/>
              <a:pPr>
                <a:defRPr/>
              </a:pPr>
              <a:t>6</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245D6140-B636-45ED-8DCB-EC6D35B37789}" type="slidenum">
              <a:rPr lang="el-GR" smtClean="0"/>
              <a:pPr>
                <a:defRPr/>
              </a:pPr>
              <a:t>10</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245D6140-B636-45ED-8DCB-EC6D35B37789}" type="slidenum">
              <a:rPr lang="el-GR" smtClean="0"/>
              <a:pPr>
                <a:defRPr/>
              </a:pPr>
              <a:t>11</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12</a:t>
            </a:fld>
            <a:endParaRPr lang="en-US" dirty="0"/>
          </a:p>
        </p:txBody>
      </p:sp>
    </p:spTree>
    <p:extLst>
      <p:ext uri="{BB962C8B-B14F-4D97-AF65-F5344CB8AC3E}">
        <p14:creationId xmlns:p14="http://schemas.microsoft.com/office/powerpoint/2010/main" val="26252186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245D6140-B636-45ED-8DCB-EC6D35B37789}" type="slidenum">
              <a:rPr lang="el-GR" smtClean="0"/>
              <a:pPr>
                <a:defRPr/>
              </a:pPr>
              <a:t>13</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245D6140-B636-45ED-8DCB-EC6D35B37789}" type="slidenum">
              <a:rPr lang="el-GR" smtClean="0"/>
              <a:pPr>
                <a:defRPr/>
              </a:pPr>
              <a:t>14</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245D6140-B636-45ED-8DCB-EC6D35B37789}" type="slidenum">
              <a:rPr lang="el-GR" smtClean="0"/>
              <a:pPr>
                <a:defRPr/>
              </a:pPr>
              <a:t>15</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pPr>
              <a:defRPr/>
            </a:pPr>
            <a:fld id="{245D6140-B636-45ED-8DCB-EC6D35B37789}" type="slidenum">
              <a:rPr lang="el-GR" smtClean="0"/>
              <a:pPr>
                <a:defRPr/>
              </a:pPr>
              <a:t>16</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a:t>Κάντε κλικ για να επεξεργαστείτε τον υπότιτλο του υποδείγματος</a:t>
            </a:r>
          </a:p>
        </p:txBody>
      </p:sp>
      <p:sp>
        <p:nvSpPr>
          <p:cNvPr id="4" name="Rectangle 4"/>
          <p:cNvSpPr>
            <a:spLocks noGrp="1" noChangeArrowheads="1"/>
          </p:cNvSpPr>
          <p:nvPr>
            <p:ph type="dt" sz="half" idx="10"/>
          </p:nvPr>
        </p:nvSpPr>
        <p:spPr>
          <a:ln/>
        </p:spPr>
        <p:txBody>
          <a:bodyPr/>
          <a:lstStyle>
            <a:lvl1pPr>
              <a:defRPr/>
            </a:lvl1pPr>
          </a:lstStyle>
          <a:p>
            <a:pPr>
              <a:defRPr/>
            </a:pPr>
            <a:endParaRPr lang="el-GR"/>
          </a:p>
        </p:txBody>
      </p:sp>
      <p:sp>
        <p:nvSpPr>
          <p:cNvPr id="5" name="Rectangle 5"/>
          <p:cNvSpPr>
            <a:spLocks noGrp="1" noChangeArrowheads="1"/>
          </p:cNvSpPr>
          <p:nvPr>
            <p:ph type="ftr" sz="quarter" idx="11"/>
          </p:nvPr>
        </p:nvSpPr>
        <p:spPr>
          <a:ln/>
        </p:spPr>
        <p:txBody>
          <a:bodyPr/>
          <a:lstStyle>
            <a:lvl1pPr>
              <a:defRPr/>
            </a:lvl1pPr>
          </a:lstStyle>
          <a:p>
            <a:pPr>
              <a:defRPr/>
            </a:pPr>
            <a:r>
              <a:rPr lang="el-GR"/>
              <a:t>ΕΛΛΗΝΙΚΗ ΔΗΜΟΚΡΑΤΙΑ</a:t>
            </a:r>
          </a:p>
          <a:p>
            <a:pPr>
              <a:defRPr/>
            </a:pPr>
            <a:r>
              <a:rPr lang="el-GR"/>
              <a:t>ΕΛΛΗΝΙΚΟ ΑΝΟΙΚΤΟ ΠΑΝΕΠΙΣΤΗΜΙΟ</a:t>
            </a:r>
          </a:p>
        </p:txBody>
      </p:sp>
      <p:sp>
        <p:nvSpPr>
          <p:cNvPr id="6" name="Rectangle 6"/>
          <p:cNvSpPr>
            <a:spLocks noGrp="1" noChangeArrowheads="1"/>
          </p:cNvSpPr>
          <p:nvPr>
            <p:ph type="sldNum" sz="quarter" idx="12"/>
          </p:nvPr>
        </p:nvSpPr>
        <p:spPr>
          <a:ln/>
        </p:spPr>
        <p:txBody>
          <a:bodyPr/>
          <a:lstStyle>
            <a:lvl1pPr>
              <a:defRPr/>
            </a:lvl1pPr>
          </a:lstStyle>
          <a:p>
            <a:pPr>
              <a:defRPr/>
            </a:pPr>
            <a:fld id="{AA4810DC-BF5D-480A-8075-0919A55B0C53}"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4"/>
          <p:cNvSpPr>
            <a:spLocks noGrp="1" noChangeArrowheads="1"/>
          </p:cNvSpPr>
          <p:nvPr>
            <p:ph type="dt" sz="half" idx="10"/>
          </p:nvPr>
        </p:nvSpPr>
        <p:spPr>
          <a:ln/>
        </p:spPr>
        <p:txBody>
          <a:bodyPr/>
          <a:lstStyle>
            <a:lvl1pPr>
              <a:defRPr/>
            </a:lvl1pPr>
          </a:lstStyle>
          <a:p>
            <a:pPr>
              <a:defRPr/>
            </a:pPr>
            <a:endParaRPr lang="el-GR"/>
          </a:p>
        </p:txBody>
      </p:sp>
      <p:sp>
        <p:nvSpPr>
          <p:cNvPr id="5" name="Rectangle 5"/>
          <p:cNvSpPr>
            <a:spLocks noGrp="1" noChangeArrowheads="1"/>
          </p:cNvSpPr>
          <p:nvPr>
            <p:ph type="ftr" sz="quarter" idx="11"/>
          </p:nvPr>
        </p:nvSpPr>
        <p:spPr>
          <a:ln/>
        </p:spPr>
        <p:txBody>
          <a:bodyPr/>
          <a:lstStyle>
            <a:lvl1pPr>
              <a:defRPr/>
            </a:lvl1pPr>
          </a:lstStyle>
          <a:p>
            <a:pPr>
              <a:defRPr/>
            </a:pPr>
            <a:r>
              <a:rPr lang="el-GR"/>
              <a:t>ΕΛΛΗΝΙΚΗ ΔΗΜΟΚΡΑΤΙΑ</a:t>
            </a:r>
          </a:p>
          <a:p>
            <a:pPr>
              <a:defRPr/>
            </a:pPr>
            <a:r>
              <a:rPr lang="el-GR"/>
              <a:t>ΕΛΛΗΝΙΚΟ ΑΝΟΙΚΤΟ ΠΑΝΕΠΙΣΤΗΜΙΟ</a:t>
            </a:r>
          </a:p>
        </p:txBody>
      </p:sp>
      <p:sp>
        <p:nvSpPr>
          <p:cNvPr id="6" name="Rectangle 6"/>
          <p:cNvSpPr>
            <a:spLocks noGrp="1" noChangeArrowheads="1"/>
          </p:cNvSpPr>
          <p:nvPr>
            <p:ph type="sldNum" sz="quarter" idx="12"/>
          </p:nvPr>
        </p:nvSpPr>
        <p:spPr>
          <a:ln/>
        </p:spPr>
        <p:txBody>
          <a:bodyPr/>
          <a:lstStyle>
            <a:lvl1pPr>
              <a:defRPr/>
            </a:lvl1pPr>
          </a:lstStyle>
          <a:p>
            <a:pPr>
              <a:defRPr/>
            </a:pPr>
            <a:fld id="{1B96DFFB-AF0F-47F2-816C-766BDF0FA609}"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4"/>
          <p:cNvSpPr>
            <a:spLocks noGrp="1" noChangeArrowheads="1"/>
          </p:cNvSpPr>
          <p:nvPr>
            <p:ph type="dt" sz="half" idx="10"/>
          </p:nvPr>
        </p:nvSpPr>
        <p:spPr>
          <a:ln/>
        </p:spPr>
        <p:txBody>
          <a:bodyPr/>
          <a:lstStyle>
            <a:lvl1pPr>
              <a:defRPr/>
            </a:lvl1pPr>
          </a:lstStyle>
          <a:p>
            <a:pPr>
              <a:defRPr/>
            </a:pPr>
            <a:endParaRPr lang="el-GR"/>
          </a:p>
        </p:txBody>
      </p:sp>
      <p:sp>
        <p:nvSpPr>
          <p:cNvPr id="5" name="Rectangle 5"/>
          <p:cNvSpPr>
            <a:spLocks noGrp="1" noChangeArrowheads="1"/>
          </p:cNvSpPr>
          <p:nvPr>
            <p:ph type="ftr" sz="quarter" idx="11"/>
          </p:nvPr>
        </p:nvSpPr>
        <p:spPr>
          <a:ln/>
        </p:spPr>
        <p:txBody>
          <a:bodyPr/>
          <a:lstStyle>
            <a:lvl1pPr>
              <a:defRPr/>
            </a:lvl1pPr>
          </a:lstStyle>
          <a:p>
            <a:pPr>
              <a:defRPr/>
            </a:pPr>
            <a:r>
              <a:rPr lang="el-GR"/>
              <a:t>ΕΛΛΗΝΙΚΗ ΔΗΜΟΚΡΑΤΙΑ</a:t>
            </a:r>
          </a:p>
          <a:p>
            <a:pPr>
              <a:defRPr/>
            </a:pPr>
            <a:r>
              <a:rPr lang="el-GR"/>
              <a:t>ΕΛΛΗΝΙΚΟ ΑΝΟΙΚΤΟ ΠΑΝΕΠΙΣΤΗΜΙΟ</a:t>
            </a:r>
          </a:p>
        </p:txBody>
      </p:sp>
      <p:sp>
        <p:nvSpPr>
          <p:cNvPr id="6" name="Rectangle 6"/>
          <p:cNvSpPr>
            <a:spLocks noGrp="1" noChangeArrowheads="1"/>
          </p:cNvSpPr>
          <p:nvPr>
            <p:ph type="sldNum" sz="quarter" idx="12"/>
          </p:nvPr>
        </p:nvSpPr>
        <p:spPr>
          <a:ln/>
        </p:spPr>
        <p:txBody>
          <a:bodyPr/>
          <a:lstStyle>
            <a:lvl1pPr>
              <a:defRPr/>
            </a:lvl1pPr>
          </a:lstStyle>
          <a:p>
            <a:pPr>
              <a:defRPr/>
            </a:pPr>
            <a:fld id="{4C124339-E2AF-4B00-BA26-86D052D9E3CB}" type="slidenum">
              <a:rPr lang="el-GR"/>
              <a:pPr>
                <a:defRPr/>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reserve="1">
  <p:cSld name="Τίτλος και Πίνακ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p>
            <a:r>
              <a:rPr lang="el-GR"/>
              <a:t>Kλικ για επεξεργασία του τίτλου</a:t>
            </a:r>
          </a:p>
        </p:txBody>
      </p:sp>
      <p:sp>
        <p:nvSpPr>
          <p:cNvPr id="3" name="2 - Θέση πίνακα"/>
          <p:cNvSpPr>
            <a:spLocks noGrp="1"/>
          </p:cNvSpPr>
          <p:nvPr>
            <p:ph type="tbl" idx="1"/>
          </p:nvPr>
        </p:nvSpPr>
        <p:spPr>
          <a:xfrm>
            <a:off x="457200" y="1600200"/>
            <a:ext cx="8229600" cy="4525963"/>
          </a:xfrm>
        </p:spPr>
        <p:txBody>
          <a:bodyPr/>
          <a:lstStyle/>
          <a:p>
            <a:pPr lvl="0"/>
            <a:endParaRPr lang="el-GR" noProof="0"/>
          </a:p>
        </p:txBody>
      </p:sp>
      <p:sp>
        <p:nvSpPr>
          <p:cNvPr id="4" name="Rectangle 4"/>
          <p:cNvSpPr>
            <a:spLocks noGrp="1" noChangeArrowheads="1"/>
          </p:cNvSpPr>
          <p:nvPr>
            <p:ph type="dt" sz="half" idx="10"/>
          </p:nvPr>
        </p:nvSpPr>
        <p:spPr>
          <a:ln/>
        </p:spPr>
        <p:txBody>
          <a:bodyPr/>
          <a:lstStyle>
            <a:lvl1pPr>
              <a:defRPr/>
            </a:lvl1pPr>
          </a:lstStyle>
          <a:p>
            <a:pPr>
              <a:defRPr/>
            </a:pPr>
            <a:endParaRPr lang="el-GR"/>
          </a:p>
        </p:txBody>
      </p:sp>
      <p:sp>
        <p:nvSpPr>
          <p:cNvPr id="5" name="Rectangle 5"/>
          <p:cNvSpPr>
            <a:spLocks noGrp="1" noChangeArrowheads="1"/>
          </p:cNvSpPr>
          <p:nvPr>
            <p:ph type="ftr" sz="quarter" idx="11"/>
          </p:nvPr>
        </p:nvSpPr>
        <p:spPr>
          <a:ln/>
        </p:spPr>
        <p:txBody>
          <a:bodyPr/>
          <a:lstStyle>
            <a:lvl1pPr>
              <a:defRPr/>
            </a:lvl1pPr>
          </a:lstStyle>
          <a:p>
            <a:pPr>
              <a:defRPr/>
            </a:pPr>
            <a:r>
              <a:rPr lang="el-GR"/>
              <a:t>ΕΛΛΗΝΙΚΗ ΔΗΜΟΚΡΑΤΙΑ</a:t>
            </a:r>
          </a:p>
          <a:p>
            <a:pPr>
              <a:defRPr/>
            </a:pPr>
            <a:r>
              <a:rPr lang="el-GR"/>
              <a:t>ΕΛΛΗΝΙΚΟ ΑΝΟΙΚΤΟ ΠΑΝΕΠΙΣΤΗΜΙΟ</a:t>
            </a:r>
          </a:p>
        </p:txBody>
      </p:sp>
      <p:sp>
        <p:nvSpPr>
          <p:cNvPr id="6" name="Rectangle 6"/>
          <p:cNvSpPr>
            <a:spLocks noGrp="1" noChangeArrowheads="1"/>
          </p:cNvSpPr>
          <p:nvPr>
            <p:ph type="sldNum" sz="quarter" idx="12"/>
          </p:nvPr>
        </p:nvSpPr>
        <p:spPr>
          <a:ln/>
        </p:spPr>
        <p:txBody>
          <a:bodyPr/>
          <a:lstStyle>
            <a:lvl1pPr>
              <a:defRPr/>
            </a:lvl1pPr>
          </a:lstStyle>
          <a:p>
            <a:pPr>
              <a:defRPr/>
            </a:pPr>
            <a:fld id="{DC6AD304-68B0-42AE-93CF-5F19FDEB1DCE}" type="slidenum">
              <a:rPr lang="el-GR"/>
              <a:pPr>
                <a:defRPr/>
              </a:pPr>
              <a:t>‹#›</a:t>
            </a:fld>
            <a:endParaRPr lang="el-G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Only" preserve="1">
  <p:cSld name="Αντικείμενο">
    <p:spTree>
      <p:nvGrpSpPr>
        <p:cNvPr id="1" name=""/>
        <p:cNvGrpSpPr/>
        <p:nvPr/>
      </p:nvGrpSpPr>
      <p:grpSpPr>
        <a:xfrm>
          <a:off x="0" y="0"/>
          <a:ext cx="0" cy="0"/>
          <a:chOff x="0" y="0"/>
          <a:chExt cx="0" cy="0"/>
        </a:xfrm>
      </p:grpSpPr>
      <p:sp>
        <p:nvSpPr>
          <p:cNvPr id="2" name="1 - Θέση περιεχομένου"/>
          <p:cNvSpPr>
            <a:spLocks noGrp="1"/>
          </p:cNvSpPr>
          <p:nvPr>
            <p:ph/>
          </p:nvPr>
        </p:nvSpPr>
        <p:spPr>
          <a:xfrm>
            <a:off x="457200" y="274638"/>
            <a:ext cx="8229600" cy="5851525"/>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3" name="Rectangle 4"/>
          <p:cNvSpPr>
            <a:spLocks noGrp="1" noChangeArrowheads="1"/>
          </p:cNvSpPr>
          <p:nvPr>
            <p:ph type="dt" sz="half" idx="10"/>
          </p:nvPr>
        </p:nvSpPr>
        <p:spPr>
          <a:ln/>
        </p:spPr>
        <p:txBody>
          <a:bodyPr/>
          <a:lstStyle>
            <a:lvl1pPr>
              <a:defRPr/>
            </a:lvl1pPr>
          </a:lstStyle>
          <a:p>
            <a:pPr>
              <a:defRPr/>
            </a:pPr>
            <a:endParaRPr lang="el-GR"/>
          </a:p>
        </p:txBody>
      </p:sp>
      <p:sp>
        <p:nvSpPr>
          <p:cNvPr id="4" name="Rectangle 5"/>
          <p:cNvSpPr>
            <a:spLocks noGrp="1" noChangeArrowheads="1"/>
          </p:cNvSpPr>
          <p:nvPr>
            <p:ph type="ftr" sz="quarter" idx="11"/>
          </p:nvPr>
        </p:nvSpPr>
        <p:spPr>
          <a:ln/>
        </p:spPr>
        <p:txBody>
          <a:bodyPr/>
          <a:lstStyle>
            <a:lvl1pPr>
              <a:defRPr/>
            </a:lvl1pPr>
          </a:lstStyle>
          <a:p>
            <a:pPr>
              <a:defRPr/>
            </a:pPr>
            <a:r>
              <a:rPr lang="el-GR"/>
              <a:t>ΕΛΛΗΝΙΚΗ ΔΗΜΟΚΡΑΤΙΑ</a:t>
            </a:r>
          </a:p>
          <a:p>
            <a:pPr>
              <a:defRPr/>
            </a:pPr>
            <a:r>
              <a:rPr lang="el-GR"/>
              <a:t>ΕΛΛΗΝΙΚΟ ΑΝΟΙΚΤΟ ΠΑΝΕΠΙΣΤΗΜΙΟ</a:t>
            </a:r>
          </a:p>
        </p:txBody>
      </p:sp>
      <p:sp>
        <p:nvSpPr>
          <p:cNvPr id="5" name="Rectangle 6"/>
          <p:cNvSpPr>
            <a:spLocks noGrp="1" noChangeArrowheads="1"/>
          </p:cNvSpPr>
          <p:nvPr>
            <p:ph type="sldNum" sz="quarter" idx="12"/>
          </p:nvPr>
        </p:nvSpPr>
        <p:spPr>
          <a:ln/>
        </p:spPr>
        <p:txBody>
          <a:bodyPr/>
          <a:lstStyle>
            <a:lvl1pPr>
              <a:defRPr/>
            </a:lvl1pPr>
          </a:lstStyle>
          <a:p>
            <a:pPr>
              <a:defRPr/>
            </a:pPr>
            <a:fld id="{44721716-73BA-4479-ABFD-DC01D2AC505D}" type="slidenum">
              <a:rPr lang="el-GR"/>
              <a:pPr>
                <a:defRPr/>
              </a:pPr>
              <a:t>‹#›</a:t>
            </a:fld>
            <a:endParaRPr lang="el-G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3" name="Rectangle 24"/>
          <p:cNvSpPr txBox="1">
            <a:spLocks noChangeArrowheads="1"/>
          </p:cNvSpPr>
          <p:nvPr userDrawn="1"/>
        </p:nvSpPr>
        <p:spPr bwMode="auto">
          <a:xfrm rot="16200000">
            <a:off x="-1401763" y="4868863"/>
            <a:ext cx="3451225"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a:ln>
                  <a:noFill/>
                </a:ln>
                <a:solidFill>
                  <a:schemeClr val="bg1"/>
                </a:solidFill>
                <a:effectLst/>
                <a:uLnTx/>
                <a:uFillTx/>
                <a:latin typeface="+mn-lt"/>
                <a:ea typeface="+mn-ea"/>
                <a:cs typeface="+mn-cs"/>
              </a:rPr>
              <a:t>ISO/TC 176/SC 2/ N1282</a:t>
            </a:r>
          </a:p>
        </p:txBody>
      </p:sp>
      <p:sp>
        <p:nvSpPr>
          <p:cNvPr id="4" name="Rectangle 6"/>
          <p:cNvSpPr>
            <a:spLocks noChangeArrowheads="1"/>
          </p:cNvSpPr>
          <p:nvPr userDrawn="1"/>
        </p:nvSpPr>
        <p:spPr bwMode="auto">
          <a:xfrm>
            <a:off x="8823325" y="6626225"/>
            <a:ext cx="320675" cy="234950"/>
          </a:xfrm>
          <a:prstGeom prst="rect">
            <a:avLst/>
          </a:prstGeom>
          <a:noFill/>
          <a:ln w="9525" algn="ctr">
            <a:noFill/>
            <a:miter lim="800000"/>
            <a:headEnd/>
            <a:tailEnd/>
          </a:ln>
        </p:spPr>
        <p:txBody>
          <a:bodyPr wrap="none" lIns="82124" tIns="41061" rIns="82124" bIns="41061" anchor="b">
            <a:spAutoFit/>
          </a:bodyPr>
          <a:lstStyle/>
          <a:p>
            <a:pPr algn="r" defTabSz="814388">
              <a:lnSpc>
                <a:spcPct val="100000"/>
              </a:lnSpc>
            </a:pPr>
            <a:fld id="{14DFD8DF-A962-4AEE-93AD-C8A17EDE8546}" type="slidenum">
              <a:rPr lang="en-US" sz="1000">
                <a:solidFill>
                  <a:srgbClr val="003399"/>
                </a:solidFill>
              </a:rPr>
              <a:pPr algn="r" defTabSz="814388">
                <a:lnSpc>
                  <a:spcPct val="100000"/>
                </a:lnSpc>
              </a:pPr>
              <a:t>‹#›</a:t>
            </a:fld>
            <a:endParaRPr lang="en-US" sz="1000" dirty="0">
              <a:solidFill>
                <a:srgbClr val="003399"/>
              </a:solidFill>
            </a:endParaRPr>
          </a:p>
        </p:txBody>
      </p:sp>
    </p:spTree>
    <p:extLst>
      <p:ext uri="{BB962C8B-B14F-4D97-AF65-F5344CB8AC3E}">
        <p14:creationId xmlns:p14="http://schemas.microsoft.com/office/powerpoint/2010/main" val="1755577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4"/>
          <p:cNvSpPr>
            <a:spLocks noGrp="1" noChangeArrowheads="1"/>
          </p:cNvSpPr>
          <p:nvPr>
            <p:ph type="dt" sz="half" idx="10"/>
          </p:nvPr>
        </p:nvSpPr>
        <p:spPr>
          <a:ln/>
        </p:spPr>
        <p:txBody>
          <a:bodyPr/>
          <a:lstStyle>
            <a:lvl1pPr>
              <a:defRPr/>
            </a:lvl1pPr>
          </a:lstStyle>
          <a:p>
            <a:pPr>
              <a:defRPr/>
            </a:pPr>
            <a:endParaRPr lang="el-GR"/>
          </a:p>
        </p:txBody>
      </p:sp>
      <p:sp>
        <p:nvSpPr>
          <p:cNvPr id="5" name="Rectangle 5"/>
          <p:cNvSpPr>
            <a:spLocks noGrp="1" noChangeArrowheads="1"/>
          </p:cNvSpPr>
          <p:nvPr>
            <p:ph type="ftr" sz="quarter" idx="11"/>
          </p:nvPr>
        </p:nvSpPr>
        <p:spPr>
          <a:ln/>
        </p:spPr>
        <p:txBody>
          <a:bodyPr/>
          <a:lstStyle>
            <a:lvl1pPr>
              <a:defRPr/>
            </a:lvl1pPr>
          </a:lstStyle>
          <a:p>
            <a:pPr>
              <a:defRPr/>
            </a:pPr>
            <a:r>
              <a:rPr lang="el-GR"/>
              <a:t>ΕΛΛΗΝΙΚΗ ΔΗΜΟΚΡΑΤΙΑ</a:t>
            </a:r>
          </a:p>
          <a:p>
            <a:pPr>
              <a:defRPr/>
            </a:pPr>
            <a:r>
              <a:rPr lang="el-GR"/>
              <a:t>ΕΛΛΗΝΙΚΟ ΑΝΟΙΚΤΟ ΠΑΝΕΠΙΣΤΗΜΙΟ</a:t>
            </a:r>
          </a:p>
        </p:txBody>
      </p:sp>
      <p:sp>
        <p:nvSpPr>
          <p:cNvPr id="6" name="Rectangle 6"/>
          <p:cNvSpPr>
            <a:spLocks noGrp="1" noChangeArrowheads="1"/>
          </p:cNvSpPr>
          <p:nvPr>
            <p:ph type="sldNum" sz="quarter" idx="12"/>
          </p:nvPr>
        </p:nvSpPr>
        <p:spPr>
          <a:ln/>
        </p:spPr>
        <p:txBody>
          <a:bodyPr/>
          <a:lstStyle>
            <a:lvl1pPr>
              <a:defRPr/>
            </a:lvl1pPr>
          </a:lstStyle>
          <a:p>
            <a:pPr>
              <a:defRPr/>
            </a:pPr>
            <a:fld id="{82FE841A-416B-40A7-B2C0-33B1DA4C9EC1}"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a:t>Kλικ για επεξεργασία των στυλ του υποδείγματος</a:t>
            </a:r>
          </a:p>
        </p:txBody>
      </p:sp>
      <p:sp>
        <p:nvSpPr>
          <p:cNvPr id="4" name="Rectangle 4"/>
          <p:cNvSpPr>
            <a:spLocks noGrp="1" noChangeArrowheads="1"/>
          </p:cNvSpPr>
          <p:nvPr>
            <p:ph type="dt" sz="half" idx="10"/>
          </p:nvPr>
        </p:nvSpPr>
        <p:spPr>
          <a:ln/>
        </p:spPr>
        <p:txBody>
          <a:bodyPr/>
          <a:lstStyle>
            <a:lvl1pPr>
              <a:defRPr/>
            </a:lvl1pPr>
          </a:lstStyle>
          <a:p>
            <a:pPr>
              <a:defRPr/>
            </a:pPr>
            <a:endParaRPr lang="el-GR"/>
          </a:p>
        </p:txBody>
      </p:sp>
      <p:sp>
        <p:nvSpPr>
          <p:cNvPr id="5" name="Rectangle 5"/>
          <p:cNvSpPr>
            <a:spLocks noGrp="1" noChangeArrowheads="1"/>
          </p:cNvSpPr>
          <p:nvPr>
            <p:ph type="ftr" sz="quarter" idx="11"/>
          </p:nvPr>
        </p:nvSpPr>
        <p:spPr>
          <a:ln/>
        </p:spPr>
        <p:txBody>
          <a:bodyPr/>
          <a:lstStyle>
            <a:lvl1pPr>
              <a:defRPr/>
            </a:lvl1pPr>
          </a:lstStyle>
          <a:p>
            <a:pPr>
              <a:defRPr/>
            </a:pPr>
            <a:r>
              <a:rPr lang="el-GR"/>
              <a:t>ΕΛΛΗΝΙΚΗ ΔΗΜΟΚΡΑΤΙΑ</a:t>
            </a:r>
          </a:p>
          <a:p>
            <a:pPr>
              <a:defRPr/>
            </a:pPr>
            <a:r>
              <a:rPr lang="el-GR"/>
              <a:t>ΕΛΛΗΝΙΚΟ ΑΝΟΙΚΤΟ ΠΑΝΕΠΙΣΤΗΜΙΟ</a:t>
            </a:r>
          </a:p>
        </p:txBody>
      </p:sp>
      <p:sp>
        <p:nvSpPr>
          <p:cNvPr id="6" name="Rectangle 6"/>
          <p:cNvSpPr>
            <a:spLocks noGrp="1" noChangeArrowheads="1"/>
          </p:cNvSpPr>
          <p:nvPr>
            <p:ph type="sldNum" sz="quarter" idx="12"/>
          </p:nvPr>
        </p:nvSpPr>
        <p:spPr>
          <a:ln/>
        </p:spPr>
        <p:txBody>
          <a:bodyPr/>
          <a:lstStyle>
            <a:lvl1pPr>
              <a:defRPr/>
            </a:lvl1pPr>
          </a:lstStyle>
          <a:p>
            <a:pPr>
              <a:defRPr/>
            </a:pPr>
            <a:fld id="{AADC954B-D6E9-4768-B234-84DA5488CF34}"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Rectangle 4"/>
          <p:cNvSpPr>
            <a:spLocks noGrp="1" noChangeArrowheads="1"/>
          </p:cNvSpPr>
          <p:nvPr>
            <p:ph type="dt" sz="half" idx="10"/>
          </p:nvPr>
        </p:nvSpPr>
        <p:spPr>
          <a:ln/>
        </p:spPr>
        <p:txBody>
          <a:bodyPr/>
          <a:lstStyle>
            <a:lvl1pPr>
              <a:defRPr/>
            </a:lvl1pPr>
          </a:lstStyle>
          <a:p>
            <a:pPr>
              <a:defRPr/>
            </a:pPr>
            <a:endParaRPr lang="el-GR"/>
          </a:p>
        </p:txBody>
      </p:sp>
      <p:sp>
        <p:nvSpPr>
          <p:cNvPr id="6" name="Rectangle 5"/>
          <p:cNvSpPr>
            <a:spLocks noGrp="1" noChangeArrowheads="1"/>
          </p:cNvSpPr>
          <p:nvPr>
            <p:ph type="ftr" sz="quarter" idx="11"/>
          </p:nvPr>
        </p:nvSpPr>
        <p:spPr>
          <a:ln/>
        </p:spPr>
        <p:txBody>
          <a:bodyPr/>
          <a:lstStyle>
            <a:lvl1pPr>
              <a:defRPr/>
            </a:lvl1pPr>
          </a:lstStyle>
          <a:p>
            <a:pPr>
              <a:defRPr/>
            </a:pPr>
            <a:r>
              <a:rPr lang="el-GR"/>
              <a:t>ΕΛΛΗΝΙΚΗ ΔΗΜΟΚΡΑΤΙΑ</a:t>
            </a:r>
          </a:p>
          <a:p>
            <a:pPr>
              <a:defRPr/>
            </a:pPr>
            <a:r>
              <a:rPr lang="el-GR"/>
              <a:t>ΕΛΛΗΝΙΚΟ ΑΝΟΙΚΤΟ ΠΑΝΕΠΙΣΤΗΜΙΟ</a:t>
            </a:r>
          </a:p>
        </p:txBody>
      </p:sp>
      <p:sp>
        <p:nvSpPr>
          <p:cNvPr id="7" name="Rectangle 6"/>
          <p:cNvSpPr>
            <a:spLocks noGrp="1" noChangeArrowheads="1"/>
          </p:cNvSpPr>
          <p:nvPr>
            <p:ph type="sldNum" sz="quarter" idx="12"/>
          </p:nvPr>
        </p:nvSpPr>
        <p:spPr>
          <a:ln/>
        </p:spPr>
        <p:txBody>
          <a:bodyPr/>
          <a:lstStyle>
            <a:lvl1pPr>
              <a:defRPr/>
            </a:lvl1pPr>
          </a:lstStyle>
          <a:p>
            <a:pPr>
              <a:defRPr/>
            </a:pPr>
            <a:fld id="{1A72F9B2-3F18-4629-BBDF-66C546833E11}"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Rectangle 4"/>
          <p:cNvSpPr>
            <a:spLocks noGrp="1" noChangeArrowheads="1"/>
          </p:cNvSpPr>
          <p:nvPr>
            <p:ph type="dt" sz="half" idx="10"/>
          </p:nvPr>
        </p:nvSpPr>
        <p:spPr>
          <a:ln/>
        </p:spPr>
        <p:txBody>
          <a:bodyPr/>
          <a:lstStyle>
            <a:lvl1pPr>
              <a:defRPr/>
            </a:lvl1pPr>
          </a:lstStyle>
          <a:p>
            <a:pPr>
              <a:defRPr/>
            </a:pPr>
            <a:endParaRPr lang="el-GR"/>
          </a:p>
        </p:txBody>
      </p:sp>
      <p:sp>
        <p:nvSpPr>
          <p:cNvPr id="8" name="Rectangle 5"/>
          <p:cNvSpPr>
            <a:spLocks noGrp="1" noChangeArrowheads="1"/>
          </p:cNvSpPr>
          <p:nvPr>
            <p:ph type="ftr" sz="quarter" idx="11"/>
          </p:nvPr>
        </p:nvSpPr>
        <p:spPr>
          <a:ln/>
        </p:spPr>
        <p:txBody>
          <a:bodyPr/>
          <a:lstStyle>
            <a:lvl1pPr>
              <a:defRPr/>
            </a:lvl1pPr>
          </a:lstStyle>
          <a:p>
            <a:pPr>
              <a:defRPr/>
            </a:pPr>
            <a:r>
              <a:rPr lang="el-GR"/>
              <a:t>ΕΛΛΗΝΙΚΗ ΔΗΜΟΚΡΑΤΙΑ</a:t>
            </a:r>
          </a:p>
          <a:p>
            <a:pPr>
              <a:defRPr/>
            </a:pPr>
            <a:r>
              <a:rPr lang="el-GR"/>
              <a:t>ΕΛΛΗΝΙΚΟ ΑΝΟΙΚΤΟ ΠΑΝΕΠΙΣΤΗΜΙΟ</a:t>
            </a:r>
          </a:p>
        </p:txBody>
      </p:sp>
      <p:sp>
        <p:nvSpPr>
          <p:cNvPr id="9" name="Rectangle 6"/>
          <p:cNvSpPr>
            <a:spLocks noGrp="1" noChangeArrowheads="1"/>
          </p:cNvSpPr>
          <p:nvPr>
            <p:ph type="sldNum" sz="quarter" idx="12"/>
          </p:nvPr>
        </p:nvSpPr>
        <p:spPr>
          <a:ln/>
        </p:spPr>
        <p:txBody>
          <a:bodyPr/>
          <a:lstStyle>
            <a:lvl1pPr>
              <a:defRPr/>
            </a:lvl1pPr>
          </a:lstStyle>
          <a:p>
            <a:pPr>
              <a:defRPr/>
            </a:pPr>
            <a:fld id="{9A4E551D-96A6-489E-A382-4C87884DBB23}"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Rectangle 4"/>
          <p:cNvSpPr>
            <a:spLocks noGrp="1" noChangeArrowheads="1"/>
          </p:cNvSpPr>
          <p:nvPr>
            <p:ph type="dt" sz="half" idx="10"/>
          </p:nvPr>
        </p:nvSpPr>
        <p:spPr>
          <a:ln/>
        </p:spPr>
        <p:txBody>
          <a:bodyPr/>
          <a:lstStyle>
            <a:lvl1pPr>
              <a:defRPr/>
            </a:lvl1pPr>
          </a:lstStyle>
          <a:p>
            <a:pPr>
              <a:defRPr/>
            </a:pPr>
            <a:endParaRPr lang="el-GR"/>
          </a:p>
        </p:txBody>
      </p:sp>
      <p:sp>
        <p:nvSpPr>
          <p:cNvPr id="4" name="Rectangle 5"/>
          <p:cNvSpPr>
            <a:spLocks noGrp="1" noChangeArrowheads="1"/>
          </p:cNvSpPr>
          <p:nvPr>
            <p:ph type="ftr" sz="quarter" idx="11"/>
          </p:nvPr>
        </p:nvSpPr>
        <p:spPr>
          <a:ln/>
        </p:spPr>
        <p:txBody>
          <a:bodyPr/>
          <a:lstStyle>
            <a:lvl1pPr>
              <a:defRPr/>
            </a:lvl1pPr>
          </a:lstStyle>
          <a:p>
            <a:pPr>
              <a:defRPr/>
            </a:pPr>
            <a:r>
              <a:rPr lang="el-GR"/>
              <a:t>ΕΛΛΗΝΙΚΗ ΔΗΜΟΚΡΑΤΙΑ</a:t>
            </a:r>
          </a:p>
          <a:p>
            <a:pPr>
              <a:defRPr/>
            </a:pPr>
            <a:r>
              <a:rPr lang="el-GR"/>
              <a:t>ΕΛΛΗΝΙΚΟ ΑΝΟΙΚΤΟ ΠΑΝΕΠΙΣΤΗΜΙΟ</a:t>
            </a:r>
          </a:p>
        </p:txBody>
      </p:sp>
      <p:sp>
        <p:nvSpPr>
          <p:cNvPr id="5" name="Rectangle 6"/>
          <p:cNvSpPr>
            <a:spLocks noGrp="1" noChangeArrowheads="1"/>
          </p:cNvSpPr>
          <p:nvPr>
            <p:ph type="sldNum" sz="quarter" idx="12"/>
          </p:nvPr>
        </p:nvSpPr>
        <p:spPr>
          <a:ln/>
        </p:spPr>
        <p:txBody>
          <a:bodyPr/>
          <a:lstStyle>
            <a:lvl1pPr>
              <a:defRPr/>
            </a:lvl1pPr>
          </a:lstStyle>
          <a:p>
            <a:pPr>
              <a:defRPr/>
            </a:pPr>
            <a:fld id="{3C1C167E-F04D-4E7E-B603-C9C5AF3BA1FB}"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l-GR"/>
          </a:p>
        </p:txBody>
      </p:sp>
      <p:sp>
        <p:nvSpPr>
          <p:cNvPr id="3" name="Rectangle 5"/>
          <p:cNvSpPr>
            <a:spLocks noGrp="1" noChangeArrowheads="1"/>
          </p:cNvSpPr>
          <p:nvPr>
            <p:ph type="ftr" sz="quarter" idx="11"/>
          </p:nvPr>
        </p:nvSpPr>
        <p:spPr>
          <a:ln/>
        </p:spPr>
        <p:txBody>
          <a:bodyPr/>
          <a:lstStyle>
            <a:lvl1pPr>
              <a:defRPr/>
            </a:lvl1pPr>
          </a:lstStyle>
          <a:p>
            <a:pPr>
              <a:defRPr/>
            </a:pPr>
            <a:r>
              <a:rPr lang="el-GR"/>
              <a:t>ΕΛΛΗΝΙΚΗ ΔΗΜΟΚΡΑΤΙΑ</a:t>
            </a:r>
          </a:p>
          <a:p>
            <a:pPr>
              <a:defRPr/>
            </a:pPr>
            <a:r>
              <a:rPr lang="el-GR"/>
              <a:t>ΕΛΛΗΝΙΚΟ ΑΝΟΙΚΤΟ ΠΑΝΕΠΙΣΤΗΜΙΟ</a:t>
            </a:r>
          </a:p>
        </p:txBody>
      </p:sp>
      <p:sp>
        <p:nvSpPr>
          <p:cNvPr id="4" name="Rectangle 6"/>
          <p:cNvSpPr>
            <a:spLocks noGrp="1" noChangeArrowheads="1"/>
          </p:cNvSpPr>
          <p:nvPr>
            <p:ph type="sldNum" sz="quarter" idx="12"/>
          </p:nvPr>
        </p:nvSpPr>
        <p:spPr>
          <a:ln/>
        </p:spPr>
        <p:txBody>
          <a:bodyPr/>
          <a:lstStyle>
            <a:lvl1pPr>
              <a:defRPr/>
            </a:lvl1pPr>
          </a:lstStyle>
          <a:p>
            <a:pPr>
              <a:defRPr/>
            </a:pPr>
            <a:fld id="{3F52AE4B-8DAF-4836-957C-68E6B74A5FEE}"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Rectangle 4"/>
          <p:cNvSpPr>
            <a:spLocks noGrp="1" noChangeArrowheads="1"/>
          </p:cNvSpPr>
          <p:nvPr>
            <p:ph type="dt" sz="half" idx="10"/>
          </p:nvPr>
        </p:nvSpPr>
        <p:spPr>
          <a:ln/>
        </p:spPr>
        <p:txBody>
          <a:bodyPr/>
          <a:lstStyle>
            <a:lvl1pPr>
              <a:defRPr/>
            </a:lvl1pPr>
          </a:lstStyle>
          <a:p>
            <a:pPr>
              <a:defRPr/>
            </a:pPr>
            <a:endParaRPr lang="el-GR"/>
          </a:p>
        </p:txBody>
      </p:sp>
      <p:sp>
        <p:nvSpPr>
          <p:cNvPr id="6" name="Rectangle 5"/>
          <p:cNvSpPr>
            <a:spLocks noGrp="1" noChangeArrowheads="1"/>
          </p:cNvSpPr>
          <p:nvPr>
            <p:ph type="ftr" sz="quarter" idx="11"/>
          </p:nvPr>
        </p:nvSpPr>
        <p:spPr>
          <a:ln/>
        </p:spPr>
        <p:txBody>
          <a:bodyPr/>
          <a:lstStyle>
            <a:lvl1pPr>
              <a:defRPr/>
            </a:lvl1pPr>
          </a:lstStyle>
          <a:p>
            <a:pPr>
              <a:defRPr/>
            </a:pPr>
            <a:r>
              <a:rPr lang="el-GR"/>
              <a:t>ΕΛΛΗΝΙΚΗ ΔΗΜΟΚΡΑΤΙΑ</a:t>
            </a:r>
          </a:p>
          <a:p>
            <a:pPr>
              <a:defRPr/>
            </a:pPr>
            <a:r>
              <a:rPr lang="el-GR"/>
              <a:t>ΕΛΛΗΝΙΚΟ ΑΝΟΙΚΤΟ ΠΑΝΕΠΙΣΤΗΜΙΟ</a:t>
            </a:r>
          </a:p>
        </p:txBody>
      </p:sp>
      <p:sp>
        <p:nvSpPr>
          <p:cNvPr id="7" name="Rectangle 6"/>
          <p:cNvSpPr>
            <a:spLocks noGrp="1" noChangeArrowheads="1"/>
          </p:cNvSpPr>
          <p:nvPr>
            <p:ph type="sldNum" sz="quarter" idx="12"/>
          </p:nvPr>
        </p:nvSpPr>
        <p:spPr>
          <a:ln/>
        </p:spPr>
        <p:txBody>
          <a:bodyPr/>
          <a:lstStyle>
            <a:lvl1pPr>
              <a:defRPr/>
            </a:lvl1pPr>
          </a:lstStyle>
          <a:p>
            <a:pPr>
              <a:defRPr/>
            </a:pPr>
            <a:fld id="{A3D13AB0-0DBD-4928-B944-77648F44E06B}"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Rectangle 4"/>
          <p:cNvSpPr>
            <a:spLocks noGrp="1" noChangeArrowheads="1"/>
          </p:cNvSpPr>
          <p:nvPr>
            <p:ph type="dt" sz="half" idx="10"/>
          </p:nvPr>
        </p:nvSpPr>
        <p:spPr>
          <a:ln/>
        </p:spPr>
        <p:txBody>
          <a:bodyPr/>
          <a:lstStyle>
            <a:lvl1pPr>
              <a:defRPr/>
            </a:lvl1pPr>
          </a:lstStyle>
          <a:p>
            <a:pPr>
              <a:defRPr/>
            </a:pPr>
            <a:endParaRPr lang="el-GR"/>
          </a:p>
        </p:txBody>
      </p:sp>
      <p:sp>
        <p:nvSpPr>
          <p:cNvPr id="6" name="Rectangle 5"/>
          <p:cNvSpPr>
            <a:spLocks noGrp="1" noChangeArrowheads="1"/>
          </p:cNvSpPr>
          <p:nvPr>
            <p:ph type="ftr" sz="quarter" idx="11"/>
          </p:nvPr>
        </p:nvSpPr>
        <p:spPr>
          <a:ln/>
        </p:spPr>
        <p:txBody>
          <a:bodyPr/>
          <a:lstStyle>
            <a:lvl1pPr>
              <a:defRPr/>
            </a:lvl1pPr>
          </a:lstStyle>
          <a:p>
            <a:pPr>
              <a:defRPr/>
            </a:pPr>
            <a:r>
              <a:rPr lang="el-GR"/>
              <a:t>ΕΛΛΗΝΙΚΗ ΔΗΜΟΚΡΑΤΙΑ</a:t>
            </a:r>
          </a:p>
          <a:p>
            <a:pPr>
              <a:defRPr/>
            </a:pPr>
            <a:r>
              <a:rPr lang="el-GR"/>
              <a:t>ΕΛΛΗΝΙΚΟ ΑΝΟΙΚΤΟ ΠΑΝΕΠΙΣΤΗΜΙΟ</a:t>
            </a:r>
          </a:p>
        </p:txBody>
      </p:sp>
      <p:sp>
        <p:nvSpPr>
          <p:cNvPr id="7" name="Rectangle 6"/>
          <p:cNvSpPr>
            <a:spLocks noGrp="1" noChangeArrowheads="1"/>
          </p:cNvSpPr>
          <p:nvPr>
            <p:ph type="sldNum" sz="quarter" idx="12"/>
          </p:nvPr>
        </p:nvSpPr>
        <p:spPr>
          <a:ln/>
        </p:spPr>
        <p:txBody>
          <a:bodyPr/>
          <a:lstStyle>
            <a:lvl1pPr>
              <a:defRPr/>
            </a:lvl1pPr>
          </a:lstStyle>
          <a:p>
            <a:pPr>
              <a:defRPr/>
            </a:pPr>
            <a:fld id="{B9D3B3D2-DC4A-4C41-AC17-9ACACC8C360A}"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a:t>Κάντε κλικ για επεξεργασία του τίτλου</a:t>
            </a:r>
          </a:p>
        </p:txBody>
      </p:sp>
      <p:sp>
        <p:nvSpPr>
          <p:cNvPr id="4301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47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l-GR"/>
          </a:p>
        </p:txBody>
      </p:sp>
      <p:sp>
        <p:nvSpPr>
          <p:cNvPr id="74757" name="Rectangle 5"/>
          <p:cNvSpPr>
            <a:spLocks noGrp="1" noChangeArrowheads="1"/>
          </p:cNvSpPr>
          <p:nvPr>
            <p:ph type="ftr" sz="quarter" idx="3"/>
          </p:nvPr>
        </p:nvSpPr>
        <p:spPr bwMode="auto">
          <a:xfrm>
            <a:off x="1116013" y="260350"/>
            <a:ext cx="4897437"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1">
                <a:solidFill>
                  <a:schemeClr val="tx2"/>
                </a:solidFill>
              </a:defRPr>
            </a:lvl1pPr>
          </a:lstStyle>
          <a:p>
            <a:pPr>
              <a:defRPr/>
            </a:pPr>
            <a:r>
              <a:rPr lang="el-GR"/>
              <a:t>ΕΛΛΗΝΙΚΗ ΔΗΜΟΚΡΑΤΙΑ</a:t>
            </a:r>
          </a:p>
          <a:p>
            <a:pPr>
              <a:defRPr/>
            </a:pPr>
            <a:r>
              <a:rPr lang="el-GR"/>
              <a:t>ΕΛΛΗΝΙΚΟ ΑΝΟΙΚΤΟ ΠΑΝΕΠΙΣΤΗΜΙΟ</a:t>
            </a:r>
          </a:p>
        </p:txBody>
      </p:sp>
      <p:sp>
        <p:nvSpPr>
          <p:cNvPr id="747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EF0220B3-0744-4B0F-A3D2-E2315EB50561}" type="slidenum">
              <a:rPr lang="el-GR"/>
              <a:pPr>
                <a:defRPr/>
              </a:pPr>
              <a:t>‹#›</a:t>
            </a:fld>
            <a:endParaRPr lang="el-GR"/>
          </a:p>
        </p:txBody>
      </p:sp>
      <p:pic>
        <p:nvPicPr>
          <p:cNvPr id="43015" name="Picture 7"/>
          <p:cNvPicPr>
            <a:picLocks noChangeAspect="1" noChangeArrowheads="1"/>
          </p:cNvPicPr>
          <p:nvPr/>
        </p:nvPicPr>
        <p:blipFill>
          <a:blip r:embed="rId16" cstate="print"/>
          <a:srcRect/>
          <a:stretch>
            <a:fillRect/>
          </a:stretch>
        </p:blipFill>
        <p:spPr bwMode="auto">
          <a:xfrm>
            <a:off x="0" y="0"/>
            <a:ext cx="1009650" cy="914400"/>
          </a:xfrm>
          <a:prstGeom prst="rect">
            <a:avLst/>
          </a:prstGeom>
          <a:noFill/>
          <a:ln w="9525">
            <a:noFill/>
            <a:miter lim="800000"/>
            <a:headEnd/>
            <a:tailEnd/>
          </a:ln>
        </p:spPr>
      </p:pic>
      <p:grpSp>
        <p:nvGrpSpPr>
          <p:cNvPr id="43016" name="Group 8"/>
          <p:cNvGrpSpPr>
            <a:grpSpLocks/>
          </p:cNvGrpSpPr>
          <p:nvPr/>
        </p:nvGrpSpPr>
        <p:grpSpPr bwMode="auto">
          <a:xfrm>
            <a:off x="506413" y="866775"/>
            <a:ext cx="6629400" cy="114300"/>
            <a:chOff x="0" y="-10"/>
            <a:chExt cx="20000" cy="20010"/>
          </a:xfrm>
        </p:grpSpPr>
        <p:sp>
          <p:nvSpPr>
            <p:cNvPr id="74761" name="Line 9"/>
            <p:cNvSpPr>
              <a:spLocks noChangeShapeType="1"/>
            </p:cNvSpPr>
            <p:nvPr/>
          </p:nvSpPr>
          <p:spPr bwMode="auto">
            <a:xfrm>
              <a:off x="0" y="20000"/>
              <a:ext cx="20000" cy="0"/>
            </a:xfrm>
            <a:prstGeom prst="line">
              <a:avLst/>
            </a:prstGeom>
            <a:noFill/>
            <a:ln w="76200">
              <a:solidFill>
                <a:srgbClr val="000080"/>
              </a:solidFill>
              <a:round/>
              <a:headEnd type="none" w="sm" len="sm"/>
              <a:tailEnd type="none" w="sm" len="sm"/>
            </a:ln>
            <a:effectLst/>
          </p:spPr>
          <p:txBody>
            <a:bodyPr/>
            <a:lstStyle/>
            <a:p>
              <a:pPr eaLnBrk="0" hangingPunct="0">
                <a:defRPr/>
              </a:pPr>
              <a:endParaRPr lang="el-GR"/>
            </a:p>
          </p:txBody>
        </p:sp>
        <p:sp>
          <p:nvSpPr>
            <p:cNvPr id="74762" name="Line 10"/>
            <p:cNvSpPr>
              <a:spLocks noChangeShapeType="1"/>
            </p:cNvSpPr>
            <p:nvPr/>
          </p:nvSpPr>
          <p:spPr bwMode="auto">
            <a:xfrm>
              <a:off x="0" y="-10"/>
              <a:ext cx="20000" cy="0"/>
            </a:xfrm>
            <a:prstGeom prst="line">
              <a:avLst/>
            </a:prstGeom>
            <a:noFill/>
            <a:ln w="12700">
              <a:solidFill>
                <a:srgbClr val="000080"/>
              </a:solidFill>
              <a:round/>
              <a:headEnd type="none" w="sm" len="sm"/>
              <a:tailEnd type="none" w="sm" len="sm"/>
            </a:ln>
            <a:effectLst/>
          </p:spPr>
          <p:txBody>
            <a:bodyPr/>
            <a:lstStyle/>
            <a:p>
              <a:pPr eaLnBrk="0" hangingPunct="0">
                <a:defRPr/>
              </a:pPr>
              <a:endParaRPr lang="el-GR"/>
            </a:p>
          </p:txBody>
        </p:sp>
      </p:grpSp>
      <p:pic>
        <p:nvPicPr>
          <p:cNvPr id="43017" name="Picture 11"/>
          <p:cNvPicPr>
            <a:picLocks noChangeAspect="1" noChangeArrowheads="1"/>
          </p:cNvPicPr>
          <p:nvPr userDrawn="1"/>
        </p:nvPicPr>
        <p:blipFill>
          <a:blip r:embed="rId16" cstate="print"/>
          <a:srcRect/>
          <a:stretch>
            <a:fillRect/>
          </a:stretch>
        </p:blipFill>
        <p:spPr bwMode="auto">
          <a:xfrm>
            <a:off x="0" y="0"/>
            <a:ext cx="1009650" cy="914400"/>
          </a:xfrm>
          <a:prstGeom prst="rect">
            <a:avLst/>
          </a:prstGeom>
          <a:noFill/>
          <a:ln w="9525">
            <a:noFill/>
            <a:miter lim="800000"/>
            <a:headEnd/>
            <a:tailEnd/>
          </a:ln>
        </p:spPr>
      </p:pic>
      <p:grpSp>
        <p:nvGrpSpPr>
          <p:cNvPr id="43018" name="Group 12"/>
          <p:cNvGrpSpPr>
            <a:grpSpLocks/>
          </p:cNvGrpSpPr>
          <p:nvPr userDrawn="1"/>
        </p:nvGrpSpPr>
        <p:grpSpPr bwMode="auto">
          <a:xfrm>
            <a:off x="506413" y="866775"/>
            <a:ext cx="6629400" cy="114300"/>
            <a:chOff x="0" y="-10"/>
            <a:chExt cx="20000" cy="20010"/>
          </a:xfrm>
        </p:grpSpPr>
        <p:sp>
          <p:nvSpPr>
            <p:cNvPr id="74765" name="Line 13"/>
            <p:cNvSpPr>
              <a:spLocks noChangeShapeType="1"/>
            </p:cNvSpPr>
            <p:nvPr/>
          </p:nvSpPr>
          <p:spPr bwMode="auto">
            <a:xfrm>
              <a:off x="0" y="20000"/>
              <a:ext cx="20000" cy="0"/>
            </a:xfrm>
            <a:prstGeom prst="line">
              <a:avLst/>
            </a:prstGeom>
            <a:noFill/>
            <a:ln w="76200">
              <a:solidFill>
                <a:srgbClr val="000080"/>
              </a:solidFill>
              <a:round/>
              <a:headEnd type="none" w="sm" len="sm"/>
              <a:tailEnd type="none" w="sm" len="sm"/>
            </a:ln>
            <a:effectLst/>
          </p:spPr>
          <p:txBody>
            <a:bodyPr/>
            <a:lstStyle/>
            <a:p>
              <a:pPr eaLnBrk="0" hangingPunct="0">
                <a:defRPr/>
              </a:pPr>
              <a:endParaRPr lang="el-GR"/>
            </a:p>
          </p:txBody>
        </p:sp>
        <p:sp>
          <p:nvSpPr>
            <p:cNvPr id="74766" name="Line 14"/>
            <p:cNvSpPr>
              <a:spLocks noChangeShapeType="1"/>
            </p:cNvSpPr>
            <p:nvPr/>
          </p:nvSpPr>
          <p:spPr bwMode="auto">
            <a:xfrm>
              <a:off x="0" y="-10"/>
              <a:ext cx="20000" cy="0"/>
            </a:xfrm>
            <a:prstGeom prst="line">
              <a:avLst/>
            </a:prstGeom>
            <a:noFill/>
            <a:ln w="12700">
              <a:solidFill>
                <a:srgbClr val="000080"/>
              </a:solidFill>
              <a:round/>
              <a:headEnd type="none" w="sm" len="sm"/>
              <a:tailEnd type="none" w="sm" len="sm"/>
            </a:ln>
            <a:effectLst/>
          </p:spPr>
          <p:txBody>
            <a:bodyPr/>
            <a:lstStyle/>
            <a:p>
              <a:pPr eaLnBrk="0" hangingPunct="0">
                <a:defRPr/>
              </a:pPr>
              <a:endParaRPr lang="el-GR"/>
            </a:p>
          </p:txBody>
        </p:sp>
      </p:grpSp>
    </p:spTree>
  </p:cSld>
  <p:clrMap bg1="dk2" tx1="lt1" bg2="dk1" tx2="lt2" accent1="accent1" accent2="accent2" accent3="accent3" accent4="accent4" accent5="accent5" accent6="accent6" hlink="hlink" folHlink="folHlink"/>
  <p:sldLayoutIdLst>
    <p:sldLayoutId id="2147483675" r:id="rId1"/>
    <p:sldLayoutId id="2147483674" r:id="rId2"/>
    <p:sldLayoutId id="2147483673" r:id="rId3"/>
    <p:sldLayoutId id="2147483672" r:id="rId4"/>
    <p:sldLayoutId id="2147483671" r:id="rId5"/>
    <p:sldLayoutId id="2147483670" r:id="rId6"/>
    <p:sldLayoutId id="2147483669" r:id="rId7"/>
    <p:sldLayoutId id="2147483668" r:id="rId8"/>
    <p:sldLayoutId id="2147483667" r:id="rId9"/>
    <p:sldLayoutId id="2147483666" r:id="rId10"/>
    <p:sldLayoutId id="2147483665" r:id="rId11"/>
    <p:sldLayoutId id="2147483664" r:id="rId12"/>
    <p:sldLayoutId id="2147483663" r:id="rId13"/>
    <p:sldLayoutId id="2147483676" r:id="rId14"/>
  </p:sldLayoutIdLst>
  <p:hf sldNum="0"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4"/>
          <p:cNvSpPr>
            <a:spLocks noGrp="1" noChangeArrowheads="1"/>
          </p:cNvSpPr>
          <p:nvPr>
            <p:ph type="ctrTitle"/>
          </p:nvPr>
        </p:nvSpPr>
        <p:spPr>
          <a:xfrm>
            <a:off x="685800" y="2601913"/>
            <a:ext cx="7772400" cy="1470025"/>
          </a:xfrm>
        </p:spPr>
        <p:txBody>
          <a:bodyPr/>
          <a:lstStyle/>
          <a:p>
            <a:pPr eaLnBrk="1" hangingPunct="1"/>
            <a:r>
              <a:rPr lang="el-GR" dirty="0"/>
              <a:t>ΤΟ ΠΡΟΤΥΠΟ </a:t>
            </a:r>
            <a:br>
              <a:rPr lang="el-GR" dirty="0"/>
            </a:br>
            <a:r>
              <a:rPr lang="en-US" dirty="0"/>
              <a:t>ISO 9001:2</a:t>
            </a:r>
            <a:r>
              <a:rPr lang="el-GR" dirty="0"/>
              <a:t>015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214422"/>
            <a:ext cx="9144000" cy="5643578"/>
          </a:xfrm>
        </p:spPr>
        <p:txBody>
          <a:bodyPr/>
          <a:lstStyle/>
          <a:p>
            <a:pPr marL="177800" indent="-177800" algn="just">
              <a:spcBef>
                <a:spcPts val="1200"/>
              </a:spcBef>
            </a:pPr>
            <a:r>
              <a:rPr lang="el-GR" sz="2000" dirty="0">
                <a:latin typeface="Times New Roman" pitchFamily="18" charset="0"/>
                <a:cs typeface="Times New Roman" pitchFamily="18" charset="0"/>
              </a:rPr>
              <a:t>Το πρότυπο </a:t>
            </a:r>
            <a:r>
              <a:rPr lang="en-US" sz="2000" dirty="0">
                <a:latin typeface="Times New Roman" pitchFamily="18" charset="0"/>
                <a:cs typeface="Times New Roman" pitchFamily="18" charset="0"/>
              </a:rPr>
              <a:t>ISO 9001 </a:t>
            </a:r>
            <a:r>
              <a:rPr lang="el-GR" sz="2000" dirty="0">
                <a:latin typeface="Times New Roman" pitchFamily="18" charset="0"/>
                <a:cs typeface="Times New Roman" pitchFamily="18" charset="0"/>
              </a:rPr>
              <a:t>αναθεωρήθηκε το Σεπτέμβριο του 2015. Το πρότυπο </a:t>
            </a:r>
            <a:r>
              <a:rPr lang="en-US" sz="2000" dirty="0">
                <a:latin typeface="Times New Roman" pitchFamily="18" charset="0"/>
                <a:cs typeface="Times New Roman" pitchFamily="18" charset="0"/>
              </a:rPr>
              <a:t>ISO 9001:2008 </a:t>
            </a:r>
            <a:r>
              <a:rPr lang="el-GR" sz="2000" dirty="0">
                <a:latin typeface="Times New Roman" pitchFamily="18" charset="0"/>
                <a:cs typeface="Times New Roman" pitchFamily="18" charset="0"/>
              </a:rPr>
              <a:t>θα έχει ισχύ μέχρι το Σεπτέμβριο του 2018.</a:t>
            </a:r>
          </a:p>
          <a:p>
            <a:pPr marL="177800" indent="-177800" algn="just">
              <a:spcBef>
                <a:spcPts val="1200"/>
              </a:spcBef>
            </a:pPr>
            <a:r>
              <a:rPr lang="el-GR" sz="2000" dirty="0">
                <a:latin typeface="Times New Roman" pitchFamily="18" charset="0"/>
                <a:cs typeface="Times New Roman" pitchFamily="18" charset="0"/>
              </a:rPr>
              <a:t>Έχει ενιαία δομή με τα υπόλοιπα πρότυπα Συστημάτων Διαχείρισης, ταυτόσημο βασικό κείμενο και κοινούς όρους και ορισμούς των βασικών εννοιών (π.χ. </a:t>
            </a:r>
            <a:r>
              <a:rPr lang="en-US" sz="2000" dirty="0">
                <a:latin typeface="Times New Roman" pitchFamily="18" charset="0"/>
                <a:cs typeface="Times New Roman" pitchFamily="18" charset="0"/>
              </a:rPr>
              <a:t>ISO 14001, </a:t>
            </a:r>
            <a:r>
              <a:rPr lang="el-GR" sz="2000" dirty="0">
                <a:latin typeface="Times New Roman" pitchFamily="18" charset="0"/>
                <a:cs typeface="Times New Roman" pitchFamily="18" charset="0"/>
              </a:rPr>
              <a:t> </a:t>
            </a:r>
            <a:r>
              <a:rPr lang="en-US" sz="2000" dirty="0">
                <a:latin typeface="Times New Roman" pitchFamily="18" charset="0"/>
                <a:cs typeface="Times New Roman" pitchFamily="18" charset="0"/>
              </a:rPr>
              <a:t>ISO 22000</a:t>
            </a:r>
            <a:r>
              <a:rPr lang="el-GR" sz="2000" dirty="0">
                <a:latin typeface="Times New Roman" pitchFamily="18" charset="0"/>
                <a:cs typeface="Times New Roman" pitchFamily="18" charset="0"/>
              </a:rPr>
              <a:t>, κλπ).</a:t>
            </a:r>
          </a:p>
          <a:p>
            <a:pPr marL="177800" indent="-177800" algn="just">
              <a:spcBef>
                <a:spcPts val="1200"/>
              </a:spcBef>
            </a:pPr>
            <a:r>
              <a:rPr lang="el-GR" sz="2000" dirty="0">
                <a:latin typeface="Times New Roman" pitchFamily="18" charset="0"/>
                <a:cs typeface="Times New Roman" pitchFamily="18" charset="0"/>
              </a:rPr>
              <a:t>Κατανόηση του πλαισίου λειτουργίας του Οργανισμού.</a:t>
            </a:r>
          </a:p>
          <a:p>
            <a:pPr marL="177800" lvl="0" indent="-177800" algn="just">
              <a:spcBef>
                <a:spcPts val="1200"/>
              </a:spcBef>
            </a:pPr>
            <a:r>
              <a:rPr lang="el-GR" sz="2000" dirty="0">
                <a:latin typeface="Times New Roman" pitchFamily="18" charset="0"/>
                <a:cs typeface="Times New Roman" pitchFamily="18" charset="0"/>
              </a:rPr>
              <a:t>Προσδιορισμός των εσωτερικών και εξωτερικών παραμέτρων που μπορεί να επηρεάζουν την ικανότητα του Οργανισμού.</a:t>
            </a:r>
          </a:p>
          <a:p>
            <a:pPr marL="177800" indent="-177800" algn="just">
              <a:spcBef>
                <a:spcPts val="1200"/>
              </a:spcBef>
            </a:pPr>
            <a:r>
              <a:rPr lang="el-GR" sz="2000" dirty="0">
                <a:latin typeface="Times New Roman" pitchFamily="18" charset="0"/>
                <a:cs typeface="Times New Roman" pitchFamily="18" charset="0"/>
              </a:rPr>
              <a:t>Προσδιορισμός και κατανόηση των αναγκών και των προσδοκιών όλων των ενδιαφερομένων μερών.</a:t>
            </a:r>
          </a:p>
          <a:p>
            <a:pPr marL="177800" indent="-177800" algn="just">
              <a:spcBef>
                <a:spcPts val="1200"/>
              </a:spcBef>
            </a:pPr>
            <a:r>
              <a:rPr lang="el-GR" sz="2000" dirty="0">
                <a:latin typeface="Times New Roman" pitchFamily="18" charset="0"/>
                <a:cs typeface="Times New Roman" pitchFamily="18" charset="0"/>
              </a:rPr>
              <a:t>Έμφαση στην αντιμετώπιση απειλών και αξιοποίηση ευκαιριών – Προσέγγιση Διακινδύνευσης (</a:t>
            </a:r>
            <a:r>
              <a:rPr lang="en-US" sz="2000" dirty="0">
                <a:latin typeface="Times New Roman" pitchFamily="18" charset="0"/>
                <a:cs typeface="Times New Roman" pitchFamily="18" charset="0"/>
              </a:rPr>
              <a:t>risk based thinking).</a:t>
            </a:r>
            <a:endParaRPr lang="el-GR" sz="2000" dirty="0">
              <a:latin typeface="Times New Roman" pitchFamily="18" charset="0"/>
              <a:cs typeface="Times New Roman" pitchFamily="18" charset="0"/>
            </a:endParaRPr>
          </a:p>
          <a:p>
            <a:pPr marL="177800" indent="-177800" algn="just">
              <a:spcBef>
                <a:spcPts val="1200"/>
              </a:spcBef>
            </a:pPr>
            <a:r>
              <a:rPr lang="el-GR" sz="2000" dirty="0">
                <a:latin typeface="Times New Roman" pitchFamily="18" charset="0"/>
                <a:cs typeface="Times New Roman" pitchFamily="18" charset="0"/>
              </a:rPr>
              <a:t>Υιοθέτηση της </a:t>
            </a:r>
            <a:r>
              <a:rPr lang="el-GR" sz="2000" dirty="0" err="1">
                <a:latin typeface="Times New Roman" pitchFamily="18" charset="0"/>
                <a:cs typeface="Times New Roman" pitchFamily="18" charset="0"/>
              </a:rPr>
              <a:t>Διεργασιακής</a:t>
            </a:r>
            <a:r>
              <a:rPr lang="el-GR" sz="2000" dirty="0">
                <a:latin typeface="Times New Roman" pitchFamily="18" charset="0"/>
                <a:cs typeface="Times New Roman" pitchFamily="18" charset="0"/>
              </a:rPr>
              <a:t> Προσέγγισης </a:t>
            </a:r>
            <a:r>
              <a:rPr lang="en-US" sz="2000" dirty="0">
                <a:latin typeface="Times New Roman" pitchFamily="18" charset="0"/>
                <a:cs typeface="Times New Roman" pitchFamily="18" charset="0"/>
              </a:rPr>
              <a:t>(process approach)</a:t>
            </a:r>
            <a:r>
              <a:rPr lang="el-GR" sz="2000" dirty="0">
                <a:latin typeface="Times New Roman" pitchFamily="18" charset="0"/>
                <a:cs typeface="Times New Roman" pitchFamily="18" charset="0"/>
              </a:rPr>
              <a:t>.</a:t>
            </a:r>
          </a:p>
          <a:p>
            <a:pPr marL="177800" lvl="0" indent="-177800" algn="just">
              <a:spcBef>
                <a:spcPts val="1200"/>
              </a:spcBef>
            </a:pPr>
            <a:r>
              <a:rPr lang="el-GR" sz="2000" dirty="0">
                <a:latin typeface="Times New Roman" pitchFamily="18" charset="0"/>
                <a:cs typeface="Times New Roman" pitchFamily="18" charset="0"/>
              </a:rPr>
              <a:t>Απόσυρση της απαίτησης διατήρησης Εγχειριδίου Ποιότητας και 6 τεκμηριωμένων διαδικασιών</a:t>
            </a:r>
          </a:p>
          <a:p>
            <a:endParaRPr lang="el-GR" sz="1800" dirty="0"/>
          </a:p>
          <a:p>
            <a:endParaRPr lang="el-GR" sz="1800" dirty="0"/>
          </a:p>
          <a:p>
            <a:endParaRPr lang="el-GR" sz="1800" dirty="0"/>
          </a:p>
          <a:p>
            <a:endParaRPr lang="el-GR" sz="1800" dirty="0"/>
          </a:p>
        </p:txBody>
      </p:sp>
      <p:sp>
        <p:nvSpPr>
          <p:cNvPr id="5" name="Rectangle 4"/>
          <p:cNvSpPr txBox="1">
            <a:spLocks noChangeArrowheads="1"/>
          </p:cNvSpPr>
          <p:nvPr/>
        </p:nvSpPr>
        <p:spPr bwMode="auto">
          <a:xfrm>
            <a:off x="571472" y="642918"/>
            <a:ext cx="8229600" cy="71020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l-GR" sz="2000" b="1" kern="0" dirty="0">
                <a:solidFill>
                  <a:schemeClr val="hlink"/>
                </a:solidFill>
                <a:effectLst>
                  <a:outerShdw blurRad="38100" dist="38100" dir="2700000" algn="tl">
                    <a:srgbClr val="000000"/>
                  </a:outerShdw>
                </a:effectLst>
                <a:latin typeface="+mj-lt"/>
                <a:ea typeface="+mj-ea"/>
                <a:cs typeface="+mj-cs"/>
              </a:rPr>
              <a:t>Σύνοψη των βασικών σημείων του </a:t>
            </a:r>
            <a:r>
              <a:rPr kumimoji="0" lang="el-GR" sz="2000" b="1" i="0" u="none" strike="noStrike" kern="0" cap="none" spc="0" normalizeH="0" baseline="0" noProof="0" dirty="0">
                <a:ln>
                  <a:noFill/>
                </a:ln>
                <a:solidFill>
                  <a:schemeClr val="hlink"/>
                </a:solidFill>
                <a:effectLst>
                  <a:outerShdw blurRad="38100" dist="38100" dir="2700000" algn="tl">
                    <a:srgbClr val="000000"/>
                  </a:outerShdw>
                </a:effectLst>
                <a:uLnTx/>
                <a:uFillTx/>
                <a:latin typeface="+mj-lt"/>
                <a:ea typeface="+mj-ea"/>
                <a:cs typeface="+mj-cs"/>
              </a:rPr>
              <a:t>νέου προτύπου </a:t>
            </a:r>
            <a:r>
              <a:rPr kumimoji="0" lang="en-US" sz="2000" b="1" i="0" u="none" strike="noStrike" kern="0" cap="none" spc="0" normalizeH="0" baseline="0" noProof="0" dirty="0">
                <a:ln>
                  <a:noFill/>
                </a:ln>
                <a:solidFill>
                  <a:schemeClr val="hlink"/>
                </a:solidFill>
                <a:effectLst>
                  <a:outerShdw blurRad="38100" dist="38100" dir="2700000" algn="tl">
                    <a:srgbClr val="000000"/>
                  </a:outerShdw>
                </a:effectLst>
                <a:uLnTx/>
                <a:uFillTx/>
                <a:latin typeface="+mj-lt"/>
                <a:ea typeface="+mj-ea"/>
                <a:cs typeface="+mj-cs"/>
              </a:rPr>
              <a:t>ISO</a:t>
            </a:r>
            <a:r>
              <a:rPr kumimoji="0" lang="en-US" sz="2000" b="1" i="0" u="none" strike="noStrike" kern="0" cap="none" spc="0" normalizeH="0" noProof="0" dirty="0">
                <a:ln>
                  <a:noFill/>
                </a:ln>
                <a:solidFill>
                  <a:schemeClr val="hlink"/>
                </a:solidFill>
                <a:effectLst>
                  <a:outerShdw blurRad="38100" dist="38100" dir="2700000" algn="tl">
                    <a:srgbClr val="000000"/>
                  </a:outerShdw>
                </a:effectLst>
                <a:uLnTx/>
                <a:uFillTx/>
                <a:latin typeface="+mj-lt"/>
                <a:ea typeface="+mj-ea"/>
                <a:cs typeface="+mj-cs"/>
              </a:rPr>
              <a:t> 9001:2015</a:t>
            </a:r>
            <a:endParaRPr kumimoji="0" lang="el-GR" sz="2000" b="1" i="0" u="none" strike="noStrike" kern="0" cap="none" spc="0" normalizeH="0" baseline="0" noProof="0" dirty="0">
              <a:ln>
                <a:noFill/>
              </a:ln>
              <a:solidFill>
                <a:schemeClr val="hlink"/>
              </a:solidFill>
              <a:effectLst>
                <a:outerShdw blurRad="38100" dist="38100" dir="2700000" algn="tl">
                  <a:srgbClr val="000000"/>
                </a:outerShdw>
              </a:effectLst>
              <a:uLnTx/>
              <a:uFillTx/>
              <a:latin typeface="+mj-lt"/>
              <a:ea typeface="+mj-ea"/>
              <a:cs typeface="+mj-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214422"/>
            <a:ext cx="9144000" cy="5643578"/>
          </a:xfrm>
        </p:spPr>
        <p:txBody>
          <a:bodyPr/>
          <a:lstStyle/>
          <a:p>
            <a:endParaRPr lang="el-GR" sz="1800" dirty="0"/>
          </a:p>
          <a:p>
            <a:endParaRPr lang="el-GR" sz="1800" dirty="0"/>
          </a:p>
          <a:p>
            <a:pPr marL="177800" lvl="0" indent="-177800" algn="just">
              <a:spcBef>
                <a:spcPts val="1200"/>
              </a:spcBef>
            </a:pPr>
            <a:r>
              <a:rPr lang="el-GR" sz="2000" dirty="0">
                <a:latin typeface="Times New Roman" pitchFamily="18" charset="0"/>
                <a:cs typeface="Times New Roman" pitchFamily="18" charset="0"/>
              </a:rPr>
              <a:t>Απαλοιφή της απαίτησης ορισμού Εκπροσώπου της Διοίκησης</a:t>
            </a:r>
          </a:p>
          <a:p>
            <a:pPr marL="177800" indent="-177800" algn="just">
              <a:spcBef>
                <a:spcPts val="1200"/>
              </a:spcBef>
            </a:pPr>
            <a:r>
              <a:rPr lang="el-GR" sz="2000" dirty="0">
                <a:latin typeface="Times New Roman" pitchFamily="18" charset="0"/>
                <a:cs typeface="Times New Roman" pitchFamily="18" charset="0"/>
              </a:rPr>
              <a:t>Ευελιξία στην απαίτηση για διατήρηση τεκμηριωμένων πληροφοριών (εγγράφων, αρχείων, εγχειριδίου ποιότητας, κλπ) ανάλογα με τις ανάγκες του ΣΔΠ.</a:t>
            </a:r>
          </a:p>
          <a:p>
            <a:pPr marL="177800" indent="-177800" algn="just">
              <a:spcBef>
                <a:spcPts val="1200"/>
              </a:spcBef>
            </a:pPr>
            <a:r>
              <a:rPr lang="el-GR" sz="2000" dirty="0">
                <a:latin typeface="Times New Roman" pitchFamily="18" charset="0"/>
                <a:cs typeface="Times New Roman" pitchFamily="18" charset="0"/>
              </a:rPr>
              <a:t>Δεν υπάρχει απαίτηση για την ύπαρξη συγκεκριμένων τεκμηριωμένων διαδικασιών. </a:t>
            </a:r>
          </a:p>
          <a:p>
            <a:pPr marL="177800" indent="-177800" algn="just">
              <a:spcBef>
                <a:spcPts val="1200"/>
              </a:spcBef>
            </a:pPr>
            <a:r>
              <a:rPr lang="el-GR" sz="2000" dirty="0">
                <a:latin typeface="Times New Roman" pitchFamily="18" charset="0"/>
                <a:cs typeface="Times New Roman" pitchFamily="18" charset="0"/>
              </a:rPr>
              <a:t>Απαιτήσεις του προτύπου που δεν έχουν εφαρμογή στον οργανισμό μπορούν να εξαιρεθούν αν υπάρχει κατάλληλη τεκμηρίωση.</a:t>
            </a:r>
          </a:p>
        </p:txBody>
      </p:sp>
      <p:sp>
        <p:nvSpPr>
          <p:cNvPr id="5" name="Rectangle 4"/>
          <p:cNvSpPr txBox="1">
            <a:spLocks noChangeArrowheads="1"/>
          </p:cNvSpPr>
          <p:nvPr/>
        </p:nvSpPr>
        <p:spPr bwMode="auto">
          <a:xfrm>
            <a:off x="457200" y="1052736"/>
            <a:ext cx="8229600" cy="71020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l-GR" sz="2000" b="1" kern="0" dirty="0">
                <a:solidFill>
                  <a:schemeClr val="hlink"/>
                </a:solidFill>
                <a:effectLst>
                  <a:outerShdw blurRad="38100" dist="38100" dir="2700000" algn="tl">
                    <a:srgbClr val="000000"/>
                  </a:outerShdw>
                </a:effectLst>
                <a:latin typeface="+mj-lt"/>
                <a:ea typeface="+mj-ea"/>
                <a:cs typeface="+mj-cs"/>
              </a:rPr>
              <a:t>Σύνοψη των βασικών σημείων του </a:t>
            </a:r>
            <a:r>
              <a:rPr kumimoji="0" lang="el-GR" sz="2000" b="1" i="0" u="none" strike="noStrike" kern="0" cap="none" spc="0" normalizeH="0" baseline="0" noProof="0" dirty="0">
                <a:ln>
                  <a:noFill/>
                </a:ln>
                <a:solidFill>
                  <a:schemeClr val="hlink"/>
                </a:solidFill>
                <a:effectLst>
                  <a:outerShdw blurRad="38100" dist="38100" dir="2700000" algn="tl">
                    <a:srgbClr val="000000"/>
                  </a:outerShdw>
                </a:effectLst>
                <a:uLnTx/>
                <a:uFillTx/>
                <a:latin typeface="+mj-lt"/>
                <a:ea typeface="+mj-ea"/>
                <a:cs typeface="+mj-cs"/>
              </a:rPr>
              <a:t>νέου προτύπου </a:t>
            </a:r>
            <a:r>
              <a:rPr kumimoji="0" lang="en-US" sz="2000" b="1" i="0" u="none" strike="noStrike" kern="0" cap="none" spc="0" normalizeH="0" baseline="0" noProof="0" dirty="0">
                <a:ln>
                  <a:noFill/>
                </a:ln>
                <a:solidFill>
                  <a:schemeClr val="hlink"/>
                </a:solidFill>
                <a:effectLst>
                  <a:outerShdw blurRad="38100" dist="38100" dir="2700000" algn="tl">
                    <a:srgbClr val="000000"/>
                  </a:outerShdw>
                </a:effectLst>
                <a:uLnTx/>
                <a:uFillTx/>
                <a:latin typeface="+mj-lt"/>
                <a:ea typeface="+mj-ea"/>
                <a:cs typeface="+mj-cs"/>
              </a:rPr>
              <a:t>ISO</a:t>
            </a:r>
            <a:r>
              <a:rPr kumimoji="0" lang="en-US" sz="2000" b="1" i="0" u="none" strike="noStrike" kern="0" cap="none" spc="0" normalizeH="0" noProof="0" dirty="0">
                <a:ln>
                  <a:noFill/>
                </a:ln>
                <a:solidFill>
                  <a:schemeClr val="hlink"/>
                </a:solidFill>
                <a:effectLst>
                  <a:outerShdw blurRad="38100" dist="38100" dir="2700000" algn="tl">
                    <a:srgbClr val="000000"/>
                  </a:outerShdw>
                </a:effectLst>
                <a:uLnTx/>
                <a:uFillTx/>
                <a:latin typeface="+mj-lt"/>
                <a:ea typeface="+mj-ea"/>
                <a:cs typeface="+mj-cs"/>
              </a:rPr>
              <a:t> 9001:2015</a:t>
            </a:r>
            <a:endParaRPr kumimoji="0" lang="el-GR" sz="2000" b="1" i="0" u="none" strike="noStrike" kern="0" cap="none" spc="0" normalizeH="0" baseline="0" noProof="0" dirty="0">
              <a:ln>
                <a:noFill/>
              </a:ln>
              <a:solidFill>
                <a:schemeClr val="hlink"/>
              </a:solidFill>
              <a:effectLst>
                <a:outerShdw blurRad="38100" dist="38100" dir="2700000" algn="tl">
                  <a:srgbClr val="000000"/>
                </a:outerShdw>
              </a:effectLst>
              <a:uLnTx/>
              <a:uFillTx/>
              <a:latin typeface="+mj-lt"/>
              <a:ea typeface="+mj-ea"/>
              <a:cs typeface="+mj-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 name="Rectangle 111"/>
          <p:cNvSpPr/>
          <p:nvPr/>
        </p:nvSpPr>
        <p:spPr bwMode="auto">
          <a:xfrm>
            <a:off x="5410200" y="1996752"/>
            <a:ext cx="1221391" cy="4528592"/>
          </a:xfrm>
          <a:prstGeom prst="rect">
            <a:avLst/>
          </a:prstGeom>
          <a:solidFill>
            <a:srgbClr val="92D050"/>
          </a:solidFill>
          <a:ln w="9525" cap="flat" cmpd="sng" algn="ctr">
            <a:solidFill>
              <a:schemeClr val="accent5">
                <a:lumMod val="20000"/>
                <a:lumOff val="80000"/>
              </a:schemeClr>
            </a:solidFill>
            <a:prstDash val="solid"/>
            <a:round/>
            <a:headEnd type="none" w="med" len="med"/>
            <a:tailEnd type="none" w="med" len="med"/>
          </a:ln>
          <a:effectLst/>
        </p:spPr>
        <p:style>
          <a:lnRef idx="0">
            <a:scrgbClr r="0" g="0" b="0"/>
          </a:lnRef>
          <a:fillRef idx="1002">
            <a:schemeClr val="dk2"/>
          </a:fillRef>
          <a:effectRef idx="0">
            <a:scrgbClr r="0" g="0" b="0"/>
          </a:effectRef>
          <a:fontRef idx="major"/>
        </p:style>
        <p:txBody>
          <a:bodyPr vert="horz" wrap="square" lIns="82124" tIns="41061" rIns="82124" bIns="41061" numCol="1" rtlCol="0" anchor="t" anchorCtr="0" compatLnSpc="1">
            <a:prstTxWarp prst="textNoShape">
              <a:avLst/>
            </a:prstTxWarp>
          </a:bodyPr>
          <a:lstStyle/>
          <a:p>
            <a:pPr marL="0" marR="0" indent="0" algn="ctr" defTabSz="814388" rtl="0" eaLnBrk="0" fontAlgn="base" latinLnBrk="0" hangingPunct="0">
              <a:lnSpc>
                <a:spcPct val="9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Arial" charset="0"/>
              </a:rPr>
              <a:t>Do</a:t>
            </a:r>
          </a:p>
        </p:txBody>
      </p:sp>
      <p:sp>
        <p:nvSpPr>
          <p:cNvPr id="113" name="Rectangle 112"/>
          <p:cNvSpPr/>
          <p:nvPr/>
        </p:nvSpPr>
        <p:spPr bwMode="auto">
          <a:xfrm>
            <a:off x="6631591" y="1996752"/>
            <a:ext cx="1381441" cy="4528592"/>
          </a:xfrm>
          <a:prstGeom prst="rect">
            <a:avLst/>
          </a:prstGeom>
          <a:solidFill>
            <a:srgbClr val="C00000"/>
          </a:solidFill>
          <a:ln w="9525" cap="flat" cmpd="sng" algn="ctr">
            <a:noFill/>
            <a:prstDash val="solid"/>
            <a:round/>
            <a:headEnd type="none" w="med" len="med"/>
            <a:tailEnd type="none" w="med" len="med"/>
          </a:ln>
          <a:effectLst/>
        </p:spPr>
        <p:style>
          <a:lnRef idx="0">
            <a:scrgbClr r="0" g="0" b="0"/>
          </a:lnRef>
          <a:fillRef idx="1003">
            <a:schemeClr val="lt1"/>
          </a:fillRef>
          <a:effectRef idx="0">
            <a:scrgbClr r="0" g="0" b="0"/>
          </a:effectRef>
          <a:fontRef idx="major"/>
        </p:style>
        <p:txBody>
          <a:bodyPr vert="horz" wrap="square" lIns="82124" tIns="41061" rIns="82124" bIns="41061" numCol="1" rtlCol="0" anchor="t" anchorCtr="0" compatLnSpc="1">
            <a:prstTxWarp prst="textNoShape">
              <a:avLst/>
            </a:prstTxWarp>
          </a:bodyPr>
          <a:lstStyle/>
          <a:p>
            <a:pPr algn="ctr" defTabSz="814388"/>
            <a:r>
              <a:rPr lang="en-US" sz="2000" b="1" dirty="0">
                <a:solidFill>
                  <a:schemeClr val="tx1"/>
                </a:solidFill>
                <a:latin typeface="Arial" charset="0"/>
                <a:ea typeface="+mj-ea"/>
                <a:cs typeface="+mj-cs"/>
              </a:rPr>
              <a:t>Check</a:t>
            </a:r>
          </a:p>
        </p:txBody>
      </p:sp>
      <p:sp>
        <p:nvSpPr>
          <p:cNvPr id="114" name="Rectangle 113"/>
          <p:cNvSpPr/>
          <p:nvPr/>
        </p:nvSpPr>
        <p:spPr bwMode="auto">
          <a:xfrm>
            <a:off x="7924800" y="1988840"/>
            <a:ext cx="1219200" cy="4528592"/>
          </a:xfrm>
          <a:prstGeom prst="rect">
            <a:avLst/>
          </a:prstGeom>
          <a:solidFill>
            <a:srgbClr val="92D050"/>
          </a:solidFill>
          <a:ln w="9525" cap="flat" cmpd="sng" algn="ctr">
            <a:solidFill>
              <a:schemeClr val="accent5">
                <a:lumMod val="20000"/>
                <a:lumOff val="80000"/>
              </a:schemeClr>
            </a:solidFill>
            <a:prstDash val="solid"/>
            <a:round/>
            <a:headEnd type="none" w="med" len="med"/>
            <a:tailEnd type="none" w="med" len="med"/>
          </a:ln>
          <a:effectLst/>
        </p:spPr>
        <p:style>
          <a:lnRef idx="0">
            <a:scrgbClr r="0" g="0" b="0"/>
          </a:lnRef>
          <a:fillRef idx="1002">
            <a:schemeClr val="dk2"/>
          </a:fillRef>
          <a:effectRef idx="0">
            <a:scrgbClr r="0" g="0" b="0"/>
          </a:effectRef>
          <a:fontRef idx="major"/>
        </p:style>
        <p:txBody>
          <a:bodyPr vert="horz" wrap="square" lIns="82124" tIns="41061" rIns="82124" bIns="41061" numCol="1" rtlCol="0" anchor="t" anchorCtr="0" compatLnSpc="1">
            <a:prstTxWarp prst="textNoShape">
              <a:avLst/>
            </a:prstTxWarp>
          </a:bodyPr>
          <a:lstStyle/>
          <a:p>
            <a:pPr algn="ctr" defTabSz="814388"/>
            <a:r>
              <a:rPr lang="en-US" sz="2000" b="1" dirty="0">
                <a:solidFill>
                  <a:schemeClr val="tx1"/>
                </a:solidFill>
                <a:latin typeface="Arial" charset="0"/>
                <a:ea typeface="+mj-ea"/>
                <a:cs typeface="+mj-cs"/>
              </a:rPr>
              <a:t>Act</a:t>
            </a:r>
          </a:p>
        </p:txBody>
      </p:sp>
      <p:sp>
        <p:nvSpPr>
          <p:cNvPr id="111" name="Rectangle 110"/>
          <p:cNvSpPr/>
          <p:nvPr/>
        </p:nvSpPr>
        <p:spPr bwMode="auto">
          <a:xfrm>
            <a:off x="0" y="1996752"/>
            <a:ext cx="5401221" cy="4528592"/>
          </a:xfrm>
          <a:prstGeom prst="rect">
            <a:avLst/>
          </a:prstGeom>
          <a:solidFill>
            <a:srgbClr val="C00000"/>
          </a:solidFill>
          <a:ln w="9525" cap="flat" cmpd="sng" algn="ctr">
            <a:noFill/>
            <a:prstDash val="solid"/>
            <a:round/>
            <a:headEnd type="none" w="med" len="med"/>
            <a:tailEnd type="none" w="med" len="med"/>
          </a:ln>
          <a:effectLst/>
        </p:spPr>
        <p:style>
          <a:lnRef idx="0">
            <a:scrgbClr r="0" g="0" b="0"/>
          </a:lnRef>
          <a:fillRef idx="1003">
            <a:schemeClr val="lt1"/>
          </a:fillRef>
          <a:effectRef idx="0">
            <a:scrgbClr r="0" g="0" b="0"/>
          </a:effectRef>
          <a:fontRef idx="major"/>
        </p:style>
        <p:txBody>
          <a:bodyPr vert="horz" wrap="square" lIns="82124" tIns="41061" rIns="82124" bIns="41061" numCol="1" rtlCol="0" anchor="t" anchorCtr="0" compatLnSpc="1">
            <a:prstTxWarp prst="textNoShape">
              <a:avLst/>
            </a:prstTxWarp>
          </a:bodyPr>
          <a:lstStyle/>
          <a:p>
            <a:pPr marL="0" marR="0" indent="0" algn="ctr" defTabSz="814388" rtl="0" eaLnBrk="0" fontAlgn="base" latinLnBrk="0" hangingPunct="0">
              <a:lnSpc>
                <a:spcPct val="9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Arial" charset="0"/>
              </a:rPr>
              <a:t>Plan</a:t>
            </a:r>
          </a:p>
        </p:txBody>
      </p:sp>
      <p:sp>
        <p:nvSpPr>
          <p:cNvPr id="2" name="Rectangle 1"/>
          <p:cNvSpPr>
            <a:spLocks noChangeArrowheads="1"/>
          </p:cNvSpPr>
          <p:nvPr/>
        </p:nvSpPr>
        <p:spPr bwMode="auto">
          <a:xfrm>
            <a:off x="251520" y="2377752"/>
            <a:ext cx="1134021" cy="601293"/>
          </a:xfrm>
          <a:prstGeom prst="rect">
            <a:avLst/>
          </a:prstGeom>
          <a:solidFill>
            <a:srgbClr val="FFC000"/>
          </a:solidFill>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1100" dirty="0">
                <a:solidFill>
                  <a:schemeClr val="tx1"/>
                </a:solidFill>
                <a:cs typeface="Tahoma" pitchFamily="34" charset="0"/>
              </a:rPr>
              <a:t>4 </a:t>
            </a:r>
          </a:p>
          <a:p>
            <a:pPr algn="ctr"/>
            <a:r>
              <a:rPr lang="en-US" sz="1100" dirty="0">
                <a:solidFill>
                  <a:schemeClr val="tx1"/>
                </a:solidFill>
                <a:cs typeface="Tahoma" pitchFamily="34" charset="0"/>
              </a:rPr>
              <a:t>Context of organization</a:t>
            </a:r>
          </a:p>
        </p:txBody>
      </p:sp>
      <p:sp>
        <p:nvSpPr>
          <p:cNvPr id="3" name="Rectangle 10"/>
          <p:cNvSpPr>
            <a:spLocks noChangeArrowheads="1"/>
          </p:cNvSpPr>
          <p:nvPr/>
        </p:nvSpPr>
        <p:spPr bwMode="auto">
          <a:xfrm>
            <a:off x="1461741" y="2377752"/>
            <a:ext cx="1136211" cy="601293"/>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5 </a:t>
            </a:r>
          </a:p>
          <a:p>
            <a:pPr algn="ctr"/>
            <a:r>
              <a:rPr lang="en-US" sz="1100" dirty="0">
                <a:solidFill>
                  <a:schemeClr val="tx1"/>
                </a:solidFill>
                <a:cs typeface="Tahoma" pitchFamily="34" charset="0"/>
              </a:rPr>
              <a:t>Leadership</a:t>
            </a:r>
          </a:p>
        </p:txBody>
      </p:sp>
      <p:sp>
        <p:nvSpPr>
          <p:cNvPr id="4" name="Rectangle 19"/>
          <p:cNvSpPr>
            <a:spLocks noChangeArrowheads="1"/>
          </p:cNvSpPr>
          <p:nvPr/>
        </p:nvSpPr>
        <p:spPr bwMode="auto">
          <a:xfrm>
            <a:off x="2680941" y="2377752"/>
            <a:ext cx="1134021" cy="601293"/>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6 </a:t>
            </a:r>
          </a:p>
          <a:p>
            <a:pPr algn="ctr"/>
            <a:r>
              <a:rPr lang="en-US" sz="1100" dirty="0">
                <a:solidFill>
                  <a:schemeClr val="tx1"/>
                </a:solidFill>
                <a:cs typeface="Tahoma" pitchFamily="34" charset="0"/>
              </a:rPr>
              <a:t>Planning</a:t>
            </a:r>
          </a:p>
        </p:txBody>
      </p:sp>
      <p:sp>
        <p:nvSpPr>
          <p:cNvPr id="6" name="Rectangle 33"/>
          <p:cNvSpPr>
            <a:spLocks noChangeArrowheads="1"/>
          </p:cNvSpPr>
          <p:nvPr/>
        </p:nvSpPr>
        <p:spPr bwMode="auto">
          <a:xfrm>
            <a:off x="5436097" y="2377752"/>
            <a:ext cx="1136211" cy="601293"/>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8 </a:t>
            </a:r>
          </a:p>
          <a:p>
            <a:pPr algn="ctr"/>
            <a:r>
              <a:rPr lang="en-US" sz="1100" dirty="0">
                <a:solidFill>
                  <a:schemeClr val="tx1"/>
                </a:solidFill>
                <a:cs typeface="Tahoma" pitchFamily="34" charset="0"/>
              </a:rPr>
              <a:t>Operation</a:t>
            </a:r>
          </a:p>
        </p:txBody>
      </p:sp>
      <p:sp>
        <p:nvSpPr>
          <p:cNvPr id="7" name="Rectangle 40"/>
          <p:cNvSpPr>
            <a:spLocks noChangeArrowheads="1"/>
          </p:cNvSpPr>
          <p:nvPr/>
        </p:nvSpPr>
        <p:spPr bwMode="auto">
          <a:xfrm>
            <a:off x="6705600" y="2377752"/>
            <a:ext cx="1163088" cy="601293"/>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9 </a:t>
            </a:r>
          </a:p>
          <a:p>
            <a:pPr algn="ctr"/>
            <a:r>
              <a:rPr lang="en-US" sz="1100" dirty="0">
                <a:solidFill>
                  <a:schemeClr val="tx1"/>
                </a:solidFill>
                <a:cs typeface="Tahoma" pitchFamily="34" charset="0"/>
              </a:rPr>
              <a:t>Performance and Evaluation</a:t>
            </a:r>
          </a:p>
        </p:txBody>
      </p:sp>
      <p:sp>
        <p:nvSpPr>
          <p:cNvPr id="8" name="Rectangle 47"/>
          <p:cNvSpPr>
            <a:spLocks noChangeArrowheads="1"/>
          </p:cNvSpPr>
          <p:nvPr/>
        </p:nvSpPr>
        <p:spPr bwMode="auto">
          <a:xfrm>
            <a:off x="7980912" y="2377752"/>
            <a:ext cx="1163088" cy="601293"/>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10 </a:t>
            </a:r>
          </a:p>
          <a:p>
            <a:pPr algn="ctr"/>
            <a:r>
              <a:rPr lang="en-US" sz="1100" dirty="0">
                <a:solidFill>
                  <a:schemeClr val="tx1"/>
                </a:solidFill>
                <a:cs typeface="Tahoma" pitchFamily="34" charset="0"/>
              </a:rPr>
              <a:t>Improvement</a:t>
            </a:r>
          </a:p>
        </p:txBody>
      </p:sp>
      <p:sp>
        <p:nvSpPr>
          <p:cNvPr id="9" name="Rectangle 8"/>
          <p:cNvSpPr>
            <a:spLocks noChangeArrowheads="1"/>
          </p:cNvSpPr>
          <p:nvPr/>
        </p:nvSpPr>
        <p:spPr bwMode="auto">
          <a:xfrm>
            <a:off x="269106" y="3156272"/>
            <a:ext cx="1098848" cy="364480"/>
          </a:xfrm>
          <a:prstGeom prst="rect">
            <a:avLst/>
          </a:prstGeom>
          <a:solidFill>
            <a:srgbClr val="FFC000"/>
          </a:solidFill>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a:solidFill>
                  <a:schemeClr val="tx1"/>
                </a:solidFill>
                <a:cs typeface="Tahoma" pitchFamily="34" charset="0"/>
              </a:rPr>
              <a:t>4.1 </a:t>
            </a:r>
          </a:p>
          <a:p>
            <a:pPr algn="ctr"/>
            <a:r>
              <a:rPr lang="en-US" sz="900" dirty="0">
                <a:solidFill>
                  <a:schemeClr val="tx1"/>
                </a:solidFill>
                <a:cs typeface="Tahoma" pitchFamily="34" charset="0"/>
              </a:rPr>
              <a:t>Understanding context</a:t>
            </a:r>
          </a:p>
        </p:txBody>
      </p:sp>
      <p:sp>
        <p:nvSpPr>
          <p:cNvPr id="10" name="Rectangle 9"/>
          <p:cNvSpPr>
            <a:spLocks noChangeArrowheads="1"/>
          </p:cNvSpPr>
          <p:nvPr/>
        </p:nvSpPr>
        <p:spPr bwMode="auto">
          <a:xfrm>
            <a:off x="269106" y="3689672"/>
            <a:ext cx="1098848" cy="364480"/>
          </a:xfrm>
          <a:prstGeom prst="rect">
            <a:avLst/>
          </a:prstGeom>
          <a:solidFill>
            <a:srgbClr val="FFC000"/>
          </a:solidFill>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a:solidFill>
                  <a:schemeClr val="tx1"/>
                </a:solidFill>
                <a:cs typeface="Tahoma" pitchFamily="34" charset="0"/>
              </a:rPr>
              <a:t>4.2 </a:t>
            </a:r>
          </a:p>
          <a:p>
            <a:pPr algn="ctr"/>
            <a:r>
              <a:rPr lang="en-US" sz="900" dirty="0">
                <a:solidFill>
                  <a:schemeClr val="tx1"/>
                </a:solidFill>
                <a:cs typeface="Tahoma" pitchFamily="34" charset="0"/>
              </a:rPr>
              <a:t>Interested parties</a:t>
            </a:r>
          </a:p>
        </p:txBody>
      </p:sp>
      <p:sp>
        <p:nvSpPr>
          <p:cNvPr id="11" name="Rectangle 10"/>
          <p:cNvSpPr>
            <a:spLocks noChangeArrowheads="1"/>
          </p:cNvSpPr>
          <p:nvPr/>
        </p:nvSpPr>
        <p:spPr bwMode="auto">
          <a:xfrm>
            <a:off x="269106" y="4223072"/>
            <a:ext cx="1098848" cy="364480"/>
          </a:xfrm>
          <a:prstGeom prst="rect">
            <a:avLst/>
          </a:prstGeom>
          <a:solidFill>
            <a:srgbClr val="FFC000"/>
          </a:solidFill>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a:solidFill>
                  <a:schemeClr val="tx1"/>
                </a:solidFill>
                <a:cs typeface="Tahoma" pitchFamily="34" charset="0"/>
              </a:rPr>
              <a:t>4.3 </a:t>
            </a:r>
          </a:p>
          <a:p>
            <a:pPr algn="ctr"/>
            <a:r>
              <a:rPr lang="en-US" sz="900" dirty="0">
                <a:solidFill>
                  <a:schemeClr val="tx1"/>
                </a:solidFill>
                <a:cs typeface="Tahoma" pitchFamily="34" charset="0"/>
              </a:rPr>
              <a:t>Scope</a:t>
            </a:r>
          </a:p>
        </p:txBody>
      </p:sp>
      <p:sp>
        <p:nvSpPr>
          <p:cNvPr id="12" name="Rectangle 11"/>
          <p:cNvSpPr>
            <a:spLocks noChangeArrowheads="1"/>
          </p:cNvSpPr>
          <p:nvPr/>
        </p:nvSpPr>
        <p:spPr bwMode="auto">
          <a:xfrm>
            <a:off x="269106" y="4756472"/>
            <a:ext cx="1098848" cy="364480"/>
          </a:xfrm>
          <a:prstGeom prst="rect">
            <a:avLst/>
          </a:prstGeom>
          <a:solidFill>
            <a:srgbClr val="FFC000"/>
          </a:solidFill>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a:solidFill>
                  <a:schemeClr val="tx1"/>
                </a:solidFill>
                <a:cs typeface="Tahoma" pitchFamily="34" charset="0"/>
              </a:rPr>
              <a:t>4.4</a:t>
            </a:r>
          </a:p>
          <a:p>
            <a:pPr algn="ctr"/>
            <a:r>
              <a:rPr lang="en-US" sz="900" dirty="0">
                <a:solidFill>
                  <a:schemeClr val="tx1"/>
                </a:solidFill>
                <a:cs typeface="Tahoma" pitchFamily="34" charset="0"/>
              </a:rPr>
              <a:t> QMS</a:t>
            </a:r>
          </a:p>
        </p:txBody>
      </p:sp>
      <p:sp>
        <p:nvSpPr>
          <p:cNvPr id="13" name="Rectangle 12"/>
          <p:cNvSpPr>
            <a:spLocks noChangeArrowheads="1"/>
          </p:cNvSpPr>
          <p:nvPr/>
        </p:nvSpPr>
        <p:spPr bwMode="auto">
          <a:xfrm>
            <a:off x="1480422" y="3232472"/>
            <a:ext cx="1098848" cy="364480"/>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5.1 </a:t>
            </a:r>
          </a:p>
          <a:p>
            <a:pPr algn="ctr"/>
            <a:r>
              <a:rPr lang="en-US" sz="900" dirty="0">
                <a:solidFill>
                  <a:schemeClr val="tx1"/>
                </a:solidFill>
                <a:cs typeface="Tahoma" pitchFamily="34" charset="0"/>
              </a:rPr>
              <a:t>Leadership and commitment </a:t>
            </a:r>
          </a:p>
        </p:txBody>
      </p:sp>
      <p:sp>
        <p:nvSpPr>
          <p:cNvPr id="14" name="Rectangle 13"/>
          <p:cNvSpPr>
            <a:spLocks noChangeArrowheads="1"/>
          </p:cNvSpPr>
          <p:nvPr/>
        </p:nvSpPr>
        <p:spPr bwMode="auto">
          <a:xfrm>
            <a:off x="2698527" y="3178497"/>
            <a:ext cx="1098848" cy="570855"/>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6.1 </a:t>
            </a:r>
          </a:p>
          <a:p>
            <a:pPr algn="ctr"/>
            <a:r>
              <a:rPr lang="en-US" sz="900" dirty="0">
                <a:solidFill>
                  <a:schemeClr val="tx1"/>
                </a:solidFill>
                <a:cs typeface="Tahoma" pitchFamily="34" charset="0"/>
              </a:rPr>
              <a:t>Actions to address risks and opportunities</a:t>
            </a:r>
          </a:p>
        </p:txBody>
      </p:sp>
      <p:sp>
        <p:nvSpPr>
          <p:cNvPr id="15" name="Rectangle 14"/>
          <p:cNvSpPr>
            <a:spLocks noChangeArrowheads="1"/>
          </p:cNvSpPr>
          <p:nvPr/>
        </p:nvSpPr>
        <p:spPr bwMode="auto">
          <a:xfrm>
            <a:off x="2698527" y="3954231"/>
            <a:ext cx="1098848" cy="480921"/>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6.2 </a:t>
            </a:r>
          </a:p>
          <a:p>
            <a:pPr algn="ctr"/>
            <a:r>
              <a:rPr lang="en-US" sz="900" dirty="0">
                <a:solidFill>
                  <a:schemeClr val="tx1"/>
                </a:solidFill>
                <a:cs typeface="Tahoma" pitchFamily="34" charset="0"/>
              </a:rPr>
              <a:t>Quality objectives and planning</a:t>
            </a:r>
          </a:p>
        </p:txBody>
      </p:sp>
      <p:sp>
        <p:nvSpPr>
          <p:cNvPr id="17" name="Rectangle 16"/>
          <p:cNvSpPr>
            <a:spLocks noChangeArrowheads="1"/>
          </p:cNvSpPr>
          <p:nvPr/>
        </p:nvSpPr>
        <p:spPr bwMode="auto">
          <a:xfrm>
            <a:off x="6737720" y="3139752"/>
            <a:ext cx="1098848" cy="621643"/>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9.1 </a:t>
            </a:r>
          </a:p>
          <a:p>
            <a:pPr algn="ctr"/>
            <a:r>
              <a:rPr lang="en-US" sz="900" dirty="0">
                <a:solidFill>
                  <a:schemeClr val="tx1"/>
                </a:solidFill>
                <a:cs typeface="Tahoma" pitchFamily="34" charset="0"/>
              </a:rPr>
              <a:t>Monitoring, measurement, analysis and evaluation</a:t>
            </a:r>
          </a:p>
        </p:txBody>
      </p:sp>
      <p:sp>
        <p:nvSpPr>
          <p:cNvPr id="18" name="Rectangle 17"/>
          <p:cNvSpPr>
            <a:spLocks noChangeArrowheads="1"/>
          </p:cNvSpPr>
          <p:nvPr/>
        </p:nvSpPr>
        <p:spPr bwMode="auto">
          <a:xfrm>
            <a:off x="8013032" y="3704749"/>
            <a:ext cx="1098848" cy="603055"/>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10.2 Nonconformity and corrective action</a:t>
            </a:r>
          </a:p>
        </p:txBody>
      </p:sp>
      <p:sp>
        <p:nvSpPr>
          <p:cNvPr id="19" name="Rectangle 18"/>
          <p:cNvSpPr>
            <a:spLocks noChangeArrowheads="1"/>
          </p:cNvSpPr>
          <p:nvPr/>
        </p:nvSpPr>
        <p:spPr bwMode="auto">
          <a:xfrm>
            <a:off x="8013032" y="4504324"/>
            <a:ext cx="1098848" cy="489280"/>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10.3</a:t>
            </a:r>
          </a:p>
          <a:p>
            <a:pPr algn="ctr"/>
            <a:r>
              <a:rPr lang="en-US" sz="900" dirty="0">
                <a:solidFill>
                  <a:schemeClr val="tx1"/>
                </a:solidFill>
                <a:cs typeface="Tahoma" pitchFamily="34" charset="0"/>
              </a:rPr>
              <a:t>Continual improvement</a:t>
            </a:r>
          </a:p>
        </p:txBody>
      </p:sp>
      <p:sp>
        <p:nvSpPr>
          <p:cNvPr id="37" name="Rectangle 36"/>
          <p:cNvSpPr>
            <a:spLocks noChangeArrowheads="1"/>
          </p:cNvSpPr>
          <p:nvPr/>
        </p:nvSpPr>
        <p:spPr bwMode="auto">
          <a:xfrm>
            <a:off x="1480422" y="4293637"/>
            <a:ext cx="1098848" cy="674915"/>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5.3</a:t>
            </a:r>
          </a:p>
          <a:p>
            <a:pPr algn="ctr"/>
            <a:r>
              <a:rPr lang="en-US" sz="900" dirty="0">
                <a:solidFill>
                  <a:schemeClr val="tx1"/>
                </a:solidFill>
                <a:cs typeface="Tahoma" pitchFamily="34" charset="0"/>
              </a:rPr>
              <a:t>Organizational roles, responsibilities and authorities</a:t>
            </a:r>
          </a:p>
        </p:txBody>
      </p:sp>
      <p:sp>
        <p:nvSpPr>
          <p:cNvPr id="51" name="Rectangle 50"/>
          <p:cNvSpPr>
            <a:spLocks noChangeArrowheads="1"/>
          </p:cNvSpPr>
          <p:nvPr/>
        </p:nvSpPr>
        <p:spPr bwMode="auto">
          <a:xfrm>
            <a:off x="6737720" y="3921421"/>
            <a:ext cx="1098848" cy="364480"/>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9.2</a:t>
            </a:r>
          </a:p>
          <a:p>
            <a:pPr algn="ctr"/>
            <a:r>
              <a:rPr lang="en-US" sz="900" dirty="0">
                <a:solidFill>
                  <a:schemeClr val="tx1"/>
                </a:solidFill>
                <a:cs typeface="Tahoma" pitchFamily="34" charset="0"/>
              </a:rPr>
              <a:t>Internal audit</a:t>
            </a:r>
          </a:p>
        </p:txBody>
      </p:sp>
      <p:sp>
        <p:nvSpPr>
          <p:cNvPr id="52" name="Rectangle 51"/>
          <p:cNvSpPr>
            <a:spLocks noChangeArrowheads="1"/>
          </p:cNvSpPr>
          <p:nvPr/>
        </p:nvSpPr>
        <p:spPr bwMode="auto">
          <a:xfrm>
            <a:off x="6737720" y="4473910"/>
            <a:ext cx="1098848" cy="400278"/>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9.3 </a:t>
            </a:r>
          </a:p>
          <a:p>
            <a:pPr algn="ctr"/>
            <a:r>
              <a:rPr lang="en-US" sz="900" dirty="0">
                <a:solidFill>
                  <a:schemeClr val="tx1"/>
                </a:solidFill>
                <a:cs typeface="Tahoma" pitchFamily="34" charset="0"/>
              </a:rPr>
              <a:t>Management review</a:t>
            </a:r>
          </a:p>
        </p:txBody>
      </p:sp>
      <p:sp>
        <p:nvSpPr>
          <p:cNvPr id="56" name="Rectangle 55"/>
          <p:cNvSpPr>
            <a:spLocks noChangeArrowheads="1"/>
          </p:cNvSpPr>
          <p:nvPr/>
        </p:nvSpPr>
        <p:spPr bwMode="auto">
          <a:xfrm>
            <a:off x="5436096" y="3139752"/>
            <a:ext cx="1136212" cy="584188"/>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8.1 </a:t>
            </a:r>
          </a:p>
          <a:p>
            <a:pPr algn="ctr"/>
            <a:r>
              <a:rPr lang="en-US" sz="900" dirty="0">
                <a:solidFill>
                  <a:schemeClr val="tx1"/>
                </a:solidFill>
                <a:cs typeface="Tahoma" pitchFamily="34" charset="0"/>
              </a:rPr>
              <a:t>Operational planning and control</a:t>
            </a:r>
          </a:p>
        </p:txBody>
      </p:sp>
      <p:sp>
        <p:nvSpPr>
          <p:cNvPr id="59" name="Rectangle 58"/>
          <p:cNvSpPr>
            <a:spLocks noChangeArrowheads="1"/>
          </p:cNvSpPr>
          <p:nvPr/>
        </p:nvSpPr>
        <p:spPr bwMode="auto">
          <a:xfrm>
            <a:off x="1480422" y="3765872"/>
            <a:ext cx="1098848" cy="364480"/>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5.2 </a:t>
            </a:r>
          </a:p>
          <a:p>
            <a:pPr algn="ctr"/>
            <a:r>
              <a:rPr lang="en-US" sz="900" dirty="0">
                <a:solidFill>
                  <a:schemeClr val="tx1"/>
                </a:solidFill>
                <a:cs typeface="Tahoma" pitchFamily="34" charset="0"/>
              </a:rPr>
              <a:t>Policy</a:t>
            </a:r>
          </a:p>
        </p:txBody>
      </p:sp>
      <p:cxnSp>
        <p:nvCxnSpPr>
          <p:cNvPr id="21" name="Straight Arrow Connector 20"/>
          <p:cNvCxnSpPr/>
          <p:nvPr/>
        </p:nvCxnSpPr>
        <p:spPr bwMode="auto">
          <a:xfrm flipH="1">
            <a:off x="2029846" y="2979045"/>
            <a:ext cx="1" cy="25342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24" name="Straight Arrow Connector 23"/>
          <p:cNvCxnSpPr/>
          <p:nvPr/>
        </p:nvCxnSpPr>
        <p:spPr bwMode="auto">
          <a:xfrm>
            <a:off x="2029846" y="4130352"/>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28" name="Straight Arrow Connector 27"/>
          <p:cNvCxnSpPr/>
          <p:nvPr/>
        </p:nvCxnSpPr>
        <p:spPr bwMode="auto">
          <a:xfrm>
            <a:off x="2029846" y="3596952"/>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30" name="Straight Arrow Connector 29"/>
          <p:cNvCxnSpPr>
            <a:stCxn id="2" idx="2"/>
            <a:endCxn id="9" idx="0"/>
          </p:cNvCxnSpPr>
          <p:nvPr/>
        </p:nvCxnSpPr>
        <p:spPr bwMode="auto">
          <a:xfrm flipH="1">
            <a:off x="818530" y="2979045"/>
            <a:ext cx="1" cy="17722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32" name="Straight Arrow Connector 31"/>
          <p:cNvCxnSpPr>
            <a:stCxn id="9" idx="2"/>
            <a:endCxn id="10" idx="0"/>
          </p:cNvCxnSpPr>
          <p:nvPr/>
        </p:nvCxnSpPr>
        <p:spPr bwMode="auto">
          <a:xfrm>
            <a:off x="818530" y="3520752"/>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34" name="Straight Arrow Connector 33"/>
          <p:cNvCxnSpPr>
            <a:stCxn id="10" idx="2"/>
            <a:endCxn id="11" idx="0"/>
          </p:cNvCxnSpPr>
          <p:nvPr/>
        </p:nvCxnSpPr>
        <p:spPr bwMode="auto">
          <a:xfrm>
            <a:off x="818530" y="4054152"/>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40" name="Straight Arrow Connector 39"/>
          <p:cNvCxnSpPr>
            <a:stCxn id="11" idx="2"/>
            <a:endCxn id="12" idx="0"/>
          </p:cNvCxnSpPr>
          <p:nvPr/>
        </p:nvCxnSpPr>
        <p:spPr bwMode="auto">
          <a:xfrm>
            <a:off x="818530" y="4587552"/>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54" name="Straight Arrow Connector 53"/>
          <p:cNvCxnSpPr>
            <a:stCxn id="4" idx="2"/>
            <a:endCxn id="14" idx="0"/>
          </p:cNvCxnSpPr>
          <p:nvPr/>
        </p:nvCxnSpPr>
        <p:spPr bwMode="auto">
          <a:xfrm flipH="1">
            <a:off x="3247951" y="2979045"/>
            <a:ext cx="1" cy="19945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57" name="Straight Arrow Connector 56"/>
          <p:cNvCxnSpPr>
            <a:stCxn id="14" idx="2"/>
            <a:endCxn id="15" idx="0"/>
          </p:cNvCxnSpPr>
          <p:nvPr/>
        </p:nvCxnSpPr>
        <p:spPr bwMode="auto">
          <a:xfrm>
            <a:off x="3247951" y="3749352"/>
            <a:ext cx="0" cy="20487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91" name="Straight Arrow Connector 90"/>
          <p:cNvCxnSpPr>
            <a:stCxn id="6" idx="2"/>
            <a:endCxn id="56" idx="0"/>
          </p:cNvCxnSpPr>
          <p:nvPr/>
        </p:nvCxnSpPr>
        <p:spPr bwMode="auto">
          <a:xfrm flipH="1">
            <a:off x="6004202" y="2979045"/>
            <a:ext cx="1"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95" name="Straight Arrow Connector 94"/>
          <p:cNvCxnSpPr>
            <a:stCxn id="7" idx="2"/>
            <a:endCxn id="17" idx="0"/>
          </p:cNvCxnSpPr>
          <p:nvPr/>
        </p:nvCxnSpPr>
        <p:spPr bwMode="auto">
          <a:xfrm>
            <a:off x="7287144" y="2979045"/>
            <a:ext cx="0"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04" name="Straight Arrow Connector 103"/>
          <p:cNvCxnSpPr>
            <a:stCxn id="17" idx="2"/>
            <a:endCxn id="51" idx="0"/>
          </p:cNvCxnSpPr>
          <p:nvPr/>
        </p:nvCxnSpPr>
        <p:spPr bwMode="auto">
          <a:xfrm>
            <a:off x="7287144" y="3761395"/>
            <a:ext cx="0" cy="160026"/>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06" name="Straight Arrow Connector 105"/>
          <p:cNvCxnSpPr>
            <a:stCxn id="51" idx="2"/>
            <a:endCxn id="52" idx="0"/>
          </p:cNvCxnSpPr>
          <p:nvPr/>
        </p:nvCxnSpPr>
        <p:spPr bwMode="auto">
          <a:xfrm>
            <a:off x="7287144" y="4285901"/>
            <a:ext cx="0" cy="18800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08" name="Straight Arrow Connector 107"/>
          <p:cNvCxnSpPr>
            <a:stCxn id="8" idx="2"/>
            <a:endCxn id="73" idx="0"/>
          </p:cNvCxnSpPr>
          <p:nvPr/>
        </p:nvCxnSpPr>
        <p:spPr bwMode="auto">
          <a:xfrm>
            <a:off x="8562456" y="2979045"/>
            <a:ext cx="6510"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0" name="Straight Arrow Connector 109"/>
          <p:cNvCxnSpPr>
            <a:stCxn id="18" idx="2"/>
            <a:endCxn id="19" idx="0"/>
          </p:cNvCxnSpPr>
          <p:nvPr/>
        </p:nvCxnSpPr>
        <p:spPr bwMode="auto">
          <a:xfrm>
            <a:off x="8562456" y="4307804"/>
            <a:ext cx="0" cy="1965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74" name="Rectangle 26"/>
          <p:cNvSpPr>
            <a:spLocks noChangeArrowheads="1"/>
          </p:cNvSpPr>
          <p:nvPr/>
        </p:nvSpPr>
        <p:spPr bwMode="auto">
          <a:xfrm>
            <a:off x="3994386" y="2377752"/>
            <a:ext cx="1134021" cy="601293"/>
          </a:xfrm>
          <a:prstGeom prst="rect">
            <a:avLst/>
          </a:prstGeom>
          <a:solidFill>
            <a:srgbClr val="FFC000"/>
          </a:solidFill>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1100" dirty="0">
                <a:solidFill>
                  <a:schemeClr val="tx1"/>
                </a:solidFill>
                <a:cs typeface="Tahoma" pitchFamily="34" charset="0"/>
              </a:rPr>
              <a:t>7 </a:t>
            </a:r>
          </a:p>
          <a:p>
            <a:pPr algn="ctr"/>
            <a:r>
              <a:rPr lang="en-US" sz="1100" dirty="0">
                <a:solidFill>
                  <a:schemeClr val="tx1"/>
                </a:solidFill>
                <a:cs typeface="Tahoma" pitchFamily="34" charset="0"/>
              </a:rPr>
              <a:t>Support</a:t>
            </a:r>
          </a:p>
        </p:txBody>
      </p:sp>
      <p:sp>
        <p:nvSpPr>
          <p:cNvPr id="82" name="Rectangle 81"/>
          <p:cNvSpPr>
            <a:spLocks noChangeArrowheads="1"/>
          </p:cNvSpPr>
          <p:nvPr/>
        </p:nvSpPr>
        <p:spPr bwMode="auto">
          <a:xfrm>
            <a:off x="3963887" y="3139752"/>
            <a:ext cx="1195018" cy="295064"/>
          </a:xfrm>
          <a:prstGeom prst="rect">
            <a:avLst/>
          </a:prstGeom>
          <a:solidFill>
            <a:srgbClr val="FFC000"/>
          </a:solidFill>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a:solidFill>
                  <a:schemeClr val="tx1"/>
                </a:solidFill>
                <a:cs typeface="Tahoma" pitchFamily="34" charset="0"/>
              </a:rPr>
              <a:t>7.1 </a:t>
            </a:r>
          </a:p>
          <a:p>
            <a:pPr algn="ctr"/>
            <a:r>
              <a:rPr lang="en-US" sz="900" dirty="0">
                <a:solidFill>
                  <a:schemeClr val="tx1"/>
                </a:solidFill>
                <a:cs typeface="Tahoma" pitchFamily="34" charset="0"/>
              </a:rPr>
              <a:t>Resources</a:t>
            </a:r>
          </a:p>
        </p:txBody>
      </p:sp>
      <p:sp>
        <p:nvSpPr>
          <p:cNvPr id="84" name="Rectangle 83"/>
          <p:cNvSpPr>
            <a:spLocks noChangeArrowheads="1"/>
          </p:cNvSpPr>
          <p:nvPr/>
        </p:nvSpPr>
        <p:spPr bwMode="auto">
          <a:xfrm>
            <a:off x="3963887" y="4110744"/>
            <a:ext cx="1195018" cy="295064"/>
          </a:xfrm>
          <a:prstGeom prst="rect">
            <a:avLst/>
          </a:prstGeom>
          <a:solidFill>
            <a:srgbClr val="FFC000"/>
          </a:solidFill>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a:solidFill>
                  <a:schemeClr val="tx1"/>
                </a:solidFill>
                <a:cs typeface="Tahoma" pitchFamily="34" charset="0"/>
              </a:rPr>
              <a:t>7.3 </a:t>
            </a:r>
          </a:p>
          <a:p>
            <a:pPr algn="ctr"/>
            <a:r>
              <a:rPr lang="en-US" sz="900" dirty="0">
                <a:solidFill>
                  <a:schemeClr val="tx1"/>
                </a:solidFill>
                <a:cs typeface="Tahoma" pitchFamily="34" charset="0"/>
              </a:rPr>
              <a:t>Awareness</a:t>
            </a:r>
          </a:p>
        </p:txBody>
      </p:sp>
      <p:sp>
        <p:nvSpPr>
          <p:cNvPr id="86" name="Rectangle 85"/>
          <p:cNvSpPr>
            <a:spLocks noChangeArrowheads="1"/>
          </p:cNvSpPr>
          <p:nvPr/>
        </p:nvSpPr>
        <p:spPr bwMode="auto">
          <a:xfrm>
            <a:off x="3963887" y="4567944"/>
            <a:ext cx="1195018" cy="295064"/>
          </a:xfrm>
          <a:prstGeom prst="rect">
            <a:avLst/>
          </a:prstGeom>
          <a:solidFill>
            <a:srgbClr val="FFC000"/>
          </a:solidFill>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a:solidFill>
                  <a:schemeClr val="tx1"/>
                </a:solidFill>
                <a:cs typeface="Tahoma" pitchFamily="34" charset="0"/>
              </a:rPr>
              <a:t>7.4 </a:t>
            </a:r>
          </a:p>
          <a:p>
            <a:pPr algn="ctr"/>
            <a:r>
              <a:rPr lang="en-US" sz="900" dirty="0">
                <a:solidFill>
                  <a:schemeClr val="tx1"/>
                </a:solidFill>
                <a:cs typeface="Tahoma" pitchFamily="34" charset="0"/>
              </a:rPr>
              <a:t>Communication</a:t>
            </a:r>
          </a:p>
        </p:txBody>
      </p:sp>
      <p:sp>
        <p:nvSpPr>
          <p:cNvPr id="88" name="Rectangle 87"/>
          <p:cNvSpPr>
            <a:spLocks noChangeArrowheads="1"/>
          </p:cNvSpPr>
          <p:nvPr/>
        </p:nvSpPr>
        <p:spPr bwMode="auto">
          <a:xfrm>
            <a:off x="3963887" y="5024180"/>
            <a:ext cx="1195018" cy="448428"/>
          </a:xfrm>
          <a:prstGeom prst="rect">
            <a:avLst/>
          </a:prstGeom>
          <a:solidFill>
            <a:srgbClr val="FFC000"/>
          </a:solidFill>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a:solidFill>
                  <a:schemeClr val="tx1"/>
                </a:solidFill>
                <a:cs typeface="Tahoma" pitchFamily="34" charset="0"/>
              </a:rPr>
              <a:t>7.5 </a:t>
            </a:r>
          </a:p>
          <a:p>
            <a:pPr algn="ctr"/>
            <a:r>
              <a:rPr lang="en-US" sz="900" dirty="0">
                <a:solidFill>
                  <a:schemeClr val="tx1"/>
                </a:solidFill>
                <a:cs typeface="Tahoma" pitchFamily="34" charset="0"/>
              </a:rPr>
              <a:t>Documented information</a:t>
            </a:r>
          </a:p>
        </p:txBody>
      </p:sp>
      <p:sp>
        <p:nvSpPr>
          <p:cNvPr id="90" name="Rectangle 89"/>
          <p:cNvSpPr>
            <a:spLocks noChangeArrowheads="1"/>
          </p:cNvSpPr>
          <p:nvPr/>
        </p:nvSpPr>
        <p:spPr bwMode="auto">
          <a:xfrm>
            <a:off x="3963887" y="3600400"/>
            <a:ext cx="1195018" cy="295064"/>
          </a:xfrm>
          <a:prstGeom prst="rect">
            <a:avLst/>
          </a:prstGeom>
          <a:solidFill>
            <a:srgbClr val="FFC000"/>
          </a:solidFill>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a:solidFill>
                  <a:schemeClr val="tx1"/>
                </a:solidFill>
                <a:cs typeface="Tahoma" pitchFamily="34" charset="0"/>
              </a:rPr>
              <a:t>7.2 </a:t>
            </a:r>
          </a:p>
          <a:p>
            <a:pPr algn="ctr"/>
            <a:r>
              <a:rPr lang="en-US" sz="900" dirty="0">
                <a:solidFill>
                  <a:schemeClr val="tx1"/>
                </a:solidFill>
                <a:cs typeface="Tahoma" pitchFamily="34" charset="0"/>
              </a:rPr>
              <a:t>Competence</a:t>
            </a:r>
          </a:p>
        </p:txBody>
      </p:sp>
      <p:cxnSp>
        <p:nvCxnSpPr>
          <p:cNvPr id="101" name="Straight Arrow Connector 100"/>
          <p:cNvCxnSpPr/>
          <p:nvPr/>
        </p:nvCxnSpPr>
        <p:spPr bwMode="auto">
          <a:xfrm flipH="1">
            <a:off x="4561396" y="2979045"/>
            <a:ext cx="1" cy="160707"/>
          </a:xfrm>
          <a:prstGeom prst="straightConnector1">
            <a:avLst/>
          </a:prstGeom>
          <a:ln>
            <a:solidFill>
              <a:schemeClr val="tx1"/>
            </a:solidFill>
            <a:headEnd type="none" w="med" len="med"/>
            <a:tailEnd type="arrow"/>
          </a:ln>
        </p:spPr>
        <p:style>
          <a:lnRef idx="1">
            <a:schemeClr val="dk1"/>
          </a:lnRef>
          <a:fillRef idx="2">
            <a:schemeClr val="dk1"/>
          </a:fillRef>
          <a:effectRef idx="1">
            <a:schemeClr val="dk1"/>
          </a:effectRef>
          <a:fontRef idx="minor">
            <a:schemeClr val="dk1"/>
          </a:fontRef>
        </p:style>
      </p:cxnSp>
      <p:cxnSp>
        <p:nvCxnSpPr>
          <p:cNvPr id="109" name="Straight Arrow Connector 108"/>
          <p:cNvCxnSpPr>
            <a:stCxn id="90" idx="2"/>
          </p:cNvCxnSpPr>
          <p:nvPr/>
        </p:nvCxnSpPr>
        <p:spPr bwMode="auto">
          <a:xfrm>
            <a:off x="4561396" y="3895464"/>
            <a:ext cx="0" cy="215280"/>
          </a:xfrm>
          <a:prstGeom prst="straightConnector1">
            <a:avLst/>
          </a:prstGeom>
          <a:ln>
            <a:solidFill>
              <a:schemeClr val="tx1"/>
            </a:solidFill>
            <a:headEnd type="none" w="med" len="med"/>
            <a:tailEnd type="arrow"/>
          </a:ln>
        </p:spPr>
        <p:style>
          <a:lnRef idx="1">
            <a:schemeClr val="dk1"/>
          </a:lnRef>
          <a:fillRef idx="2">
            <a:schemeClr val="dk1"/>
          </a:fillRef>
          <a:effectRef idx="1">
            <a:schemeClr val="dk1"/>
          </a:effectRef>
          <a:fontRef idx="minor">
            <a:schemeClr val="dk1"/>
          </a:fontRef>
        </p:style>
      </p:cxnSp>
      <p:cxnSp>
        <p:nvCxnSpPr>
          <p:cNvPr id="115" name="Straight Arrow Connector 114"/>
          <p:cNvCxnSpPr/>
          <p:nvPr/>
        </p:nvCxnSpPr>
        <p:spPr bwMode="auto">
          <a:xfrm>
            <a:off x="4561396" y="4405808"/>
            <a:ext cx="0" cy="162136"/>
          </a:xfrm>
          <a:prstGeom prst="straightConnector1">
            <a:avLst/>
          </a:prstGeom>
          <a:ln>
            <a:solidFill>
              <a:schemeClr val="tx1"/>
            </a:solidFill>
            <a:headEnd type="none" w="med" len="med"/>
            <a:tailEnd type="arrow"/>
          </a:ln>
        </p:spPr>
        <p:style>
          <a:lnRef idx="1">
            <a:schemeClr val="dk1"/>
          </a:lnRef>
          <a:fillRef idx="2">
            <a:schemeClr val="dk1"/>
          </a:fillRef>
          <a:effectRef idx="1">
            <a:schemeClr val="dk1"/>
          </a:effectRef>
          <a:fontRef idx="minor">
            <a:schemeClr val="dk1"/>
          </a:fontRef>
        </p:style>
      </p:cxnSp>
      <p:cxnSp>
        <p:nvCxnSpPr>
          <p:cNvPr id="116" name="Straight Arrow Connector 115"/>
          <p:cNvCxnSpPr/>
          <p:nvPr/>
        </p:nvCxnSpPr>
        <p:spPr bwMode="auto">
          <a:xfrm>
            <a:off x="4561396" y="4863008"/>
            <a:ext cx="0" cy="161172"/>
          </a:xfrm>
          <a:prstGeom prst="straightConnector1">
            <a:avLst/>
          </a:prstGeom>
          <a:ln>
            <a:solidFill>
              <a:schemeClr val="tx1"/>
            </a:solidFill>
            <a:headEnd type="none" w="med" len="med"/>
            <a:tailEnd type="arrow"/>
          </a:ln>
        </p:spPr>
        <p:style>
          <a:lnRef idx="1">
            <a:schemeClr val="dk1"/>
          </a:lnRef>
          <a:fillRef idx="2">
            <a:schemeClr val="dk1"/>
          </a:fillRef>
          <a:effectRef idx="1">
            <a:schemeClr val="dk1"/>
          </a:effectRef>
          <a:fontRef idx="minor">
            <a:schemeClr val="dk1"/>
          </a:fontRef>
        </p:style>
      </p:cxnSp>
      <p:cxnSp>
        <p:nvCxnSpPr>
          <p:cNvPr id="119" name="Straight Arrow Connector 118"/>
          <p:cNvCxnSpPr>
            <a:stCxn id="82" idx="2"/>
            <a:endCxn id="90" idx="0"/>
          </p:cNvCxnSpPr>
          <p:nvPr/>
        </p:nvCxnSpPr>
        <p:spPr bwMode="auto">
          <a:xfrm>
            <a:off x="4561396" y="3434816"/>
            <a:ext cx="0" cy="165584"/>
          </a:xfrm>
          <a:prstGeom prst="straightConnector1">
            <a:avLst/>
          </a:prstGeom>
          <a:ln>
            <a:solidFill>
              <a:schemeClr val="tx1"/>
            </a:solidFill>
            <a:headEnd type="none" w="med" len="med"/>
            <a:tailEnd type="arrow"/>
          </a:ln>
        </p:spPr>
        <p:style>
          <a:lnRef idx="1">
            <a:schemeClr val="dk1"/>
          </a:lnRef>
          <a:fillRef idx="2">
            <a:schemeClr val="dk1"/>
          </a:fillRef>
          <a:effectRef idx="1">
            <a:schemeClr val="dk1"/>
          </a:effectRef>
          <a:fontRef idx="minor">
            <a:schemeClr val="dk1"/>
          </a:fontRef>
        </p:style>
      </p:cxnSp>
      <p:sp>
        <p:nvSpPr>
          <p:cNvPr id="73" name="Rectangle 72"/>
          <p:cNvSpPr>
            <a:spLocks noChangeArrowheads="1"/>
          </p:cNvSpPr>
          <p:nvPr/>
        </p:nvSpPr>
        <p:spPr bwMode="auto">
          <a:xfrm>
            <a:off x="8026052" y="3139752"/>
            <a:ext cx="1085828" cy="364480"/>
          </a:xfrm>
          <a:prstGeom prst="rect">
            <a:avLst/>
          </a:prstGeom>
          <a:solidFill>
            <a:srgbClr val="FFC000"/>
          </a:solidFill>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10.1</a:t>
            </a:r>
          </a:p>
          <a:p>
            <a:pPr algn="ctr"/>
            <a:r>
              <a:rPr lang="en-US" sz="900" dirty="0">
                <a:solidFill>
                  <a:schemeClr val="tx1"/>
                </a:solidFill>
                <a:cs typeface="Tahoma" pitchFamily="34" charset="0"/>
              </a:rPr>
              <a:t>General</a:t>
            </a:r>
          </a:p>
        </p:txBody>
      </p:sp>
      <p:cxnSp>
        <p:nvCxnSpPr>
          <p:cNvPr id="78" name="Straight Arrow Connector 77"/>
          <p:cNvCxnSpPr>
            <a:stCxn id="73" idx="2"/>
            <a:endCxn id="18" idx="0"/>
          </p:cNvCxnSpPr>
          <p:nvPr/>
        </p:nvCxnSpPr>
        <p:spPr bwMode="auto">
          <a:xfrm flipH="1">
            <a:off x="8562456" y="3504232"/>
            <a:ext cx="6510" cy="20051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83" name="Rectangle 4"/>
          <p:cNvSpPr txBox="1">
            <a:spLocks noChangeArrowheads="1"/>
          </p:cNvSpPr>
          <p:nvPr/>
        </p:nvSpPr>
        <p:spPr bwMode="auto">
          <a:xfrm>
            <a:off x="0" y="990600"/>
            <a:ext cx="9144000" cy="71020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l-GR" sz="2400" b="1" kern="0" dirty="0">
                <a:solidFill>
                  <a:schemeClr val="hlink"/>
                </a:solidFill>
                <a:effectLst>
                  <a:outerShdw blurRad="38100" dist="38100" dir="2700000" algn="tl">
                    <a:srgbClr val="000000"/>
                  </a:outerShdw>
                </a:effectLst>
                <a:latin typeface="+mj-lt"/>
                <a:ea typeface="+mj-ea"/>
                <a:cs typeface="+mj-cs"/>
              </a:rPr>
              <a:t>Ενιαία δομή (</a:t>
            </a:r>
            <a:r>
              <a:rPr lang="en-US" sz="2400" b="1" kern="0" dirty="0">
                <a:solidFill>
                  <a:schemeClr val="hlink"/>
                </a:solidFill>
                <a:effectLst>
                  <a:outerShdw blurRad="38100" dist="38100" dir="2700000" algn="tl">
                    <a:srgbClr val="000000"/>
                  </a:outerShdw>
                </a:effectLst>
                <a:latin typeface="+mj-lt"/>
                <a:ea typeface="+mj-ea"/>
                <a:cs typeface="+mj-cs"/>
              </a:rPr>
              <a:t>High Level Structure) </a:t>
            </a:r>
            <a:r>
              <a:rPr lang="el-GR" sz="2400" b="1" kern="0" dirty="0">
                <a:solidFill>
                  <a:schemeClr val="hlink"/>
                </a:solidFill>
                <a:effectLst>
                  <a:outerShdw blurRad="38100" dist="38100" dir="2700000" algn="tl">
                    <a:srgbClr val="000000"/>
                  </a:outerShdw>
                </a:effectLst>
                <a:latin typeface="+mj-lt"/>
                <a:ea typeface="+mj-ea"/>
                <a:cs typeface="+mj-cs"/>
              </a:rPr>
              <a:t>και κύκλος του </a:t>
            </a:r>
            <a:r>
              <a:rPr lang="en-US" sz="2400" b="1" kern="0" dirty="0">
                <a:solidFill>
                  <a:schemeClr val="hlink"/>
                </a:solidFill>
                <a:effectLst>
                  <a:outerShdw blurRad="38100" dist="38100" dir="2700000" algn="tl">
                    <a:srgbClr val="000000"/>
                  </a:outerShdw>
                </a:effectLst>
                <a:latin typeface="+mj-lt"/>
                <a:ea typeface="+mj-ea"/>
                <a:cs typeface="+mj-cs"/>
              </a:rPr>
              <a:t>Deming</a:t>
            </a:r>
            <a:endParaRPr kumimoji="0" lang="el-GR" sz="2400" b="1" i="0" u="none" strike="noStrike" kern="0" cap="none" spc="0" normalizeH="0" baseline="0" noProof="0" dirty="0">
              <a:ln>
                <a:noFill/>
              </a:ln>
              <a:solidFill>
                <a:schemeClr val="hlink"/>
              </a:solidFill>
              <a:effectLst>
                <a:outerShdw blurRad="38100" dist="38100" dir="2700000" algn="tl">
                  <a:srgbClr val="000000"/>
                </a:outerShdw>
              </a:effectLst>
              <a:uLnTx/>
              <a:uFillTx/>
              <a:latin typeface="+mj-lt"/>
              <a:ea typeface="+mj-ea"/>
              <a:cs typeface="+mj-cs"/>
            </a:endParaRPr>
          </a:p>
        </p:txBody>
      </p:sp>
    </p:spTree>
    <p:extLst>
      <p:ext uri="{BB962C8B-B14F-4D97-AF65-F5344CB8AC3E}">
        <p14:creationId xmlns:p14="http://schemas.microsoft.com/office/powerpoint/2010/main" val="3662789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11"/>
                                        </p:tgtEl>
                                        <p:attrNameLst>
                                          <p:attrName>style.visibility</p:attrName>
                                        </p:attrNameLst>
                                      </p:cBhvr>
                                      <p:to>
                                        <p:strVal val="visible"/>
                                      </p:to>
                                    </p:set>
                                    <p:animEffect transition="in" filter="diamond(in)">
                                      <p:cBhvr>
                                        <p:cTn id="7" dur="2000"/>
                                        <p:tgtEl>
                                          <p:spTgt spid="11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12"/>
                                        </p:tgtEl>
                                        <p:attrNameLst>
                                          <p:attrName>style.visibility</p:attrName>
                                        </p:attrNameLst>
                                      </p:cBhvr>
                                      <p:to>
                                        <p:strVal val="visible"/>
                                      </p:to>
                                    </p:set>
                                    <p:animEffect transition="in" filter="diamond(in)">
                                      <p:cBhvr>
                                        <p:cTn id="12" dur="2000"/>
                                        <p:tgtEl>
                                          <p:spTgt spid="112"/>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13"/>
                                        </p:tgtEl>
                                        <p:attrNameLst>
                                          <p:attrName>style.visibility</p:attrName>
                                        </p:attrNameLst>
                                      </p:cBhvr>
                                      <p:to>
                                        <p:strVal val="visible"/>
                                      </p:to>
                                    </p:set>
                                    <p:animEffect transition="in" filter="diamond(in)">
                                      <p:cBhvr>
                                        <p:cTn id="17" dur="2000"/>
                                        <p:tgtEl>
                                          <p:spTgt spid="113"/>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14"/>
                                        </p:tgtEl>
                                        <p:attrNameLst>
                                          <p:attrName>style.visibility</p:attrName>
                                        </p:attrNameLst>
                                      </p:cBhvr>
                                      <p:to>
                                        <p:strVal val="visible"/>
                                      </p:to>
                                    </p:set>
                                    <p:animEffect transition="in" filter="diamond(in)">
                                      <p:cBhvr>
                                        <p:cTn id="22" dur="2000"/>
                                        <p:tgtEl>
                                          <p:spTgt spid="1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 grpId="0" animBg="1"/>
      <p:bldP spid="113" grpId="0" animBg="1"/>
      <p:bldP spid="114" grpId="0" animBg="1"/>
      <p:bldP spid="111"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71612"/>
            <a:ext cx="9144000" cy="5286388"/>
          </a:xfrm>
        </p:spPr>
        <p:txBody>
          <a:bodyPr/>
          <a:lstStyle/>
          <a:p>
            <a:pPr algn="just"/>
            <a:r>
              <a:rPr lang="el-GR" sz="2400" dirty="0">
                <a:latin typeface="Times New Roman" pitchFamily="18" charset="0"/>
                <a:cs typeface="Times New Roman" pitchFamily="18" charset="0"/>
              </a:rPr>
              <a:t>Προσδιορισμός και κατανόηση </a:t>
            </a:r>
            <a:r>
              <a:rPr lang="el-GR" sz="2400" b="1" dirty="0">
                <a:latin typeface="Times New Roman" pitchFamily="18" charset="0"/>
                <a:cs typeface="Times New Roman" pitchFamily="18" charset="0"/>
              </a:rPr>
              <a:t>εσωτερικών</a:t>
            </a:r>
            <a:r>
              <a:rPr lang="el-GR" sz="2400" dirty="0">
                <a:latin typeface="Times New Roman" pitchFamily="18" charset="0"/>
                <a:cs typeface="Times New Roman" pitchFamily="18" charset="0"/>
              </a:rPr>
              <a:t> και </a:t>
            </a:r>
            <a:r>
              <a:rPr lang="el-GR" sz="2400" b="1" dirty="0">
                <a:latin typeface="Times New Roman" pitchFamily="18" charset="0"/>
                <a:cs typeface="Times New Roman" pitchFamily="18" charset="0"/>
              </a:rPr>
              <a:t>εξωτερικών</a:t>
            </a:r>
            <a:r>
              <a:rPr lang="el-GR" sz="2400" dirty="0">
                <a:latin typeface="Times New Roman" pitchFamily="18" charset="0"/>
                <a:cs typeface="Times New Roman" pitchFamily="18" charset="0"/>
              </a:rPr>
              <a:t> παραμέτρων που αφορούν το </a:t>
            </a:r>
            <a:r>
              <a:rPr lang="el-GR" sz="2400" b="1" dirty="0">
                <a:latin typeface="Times New Roman" pitchFamily="18" charset="0"/>
                <a:cs typeface="Times New Roman" pitchFamily="18" charset="0"/>
              </a:rPr>
              <a:t>σκοπό</a:t>
            </a:r>
            <a:r>
              <a:rPr lang="el-GR" sz="2400" dirty="0">
                <a:latin typeface="Times New Roman" pitchFamily="18" charset="0"/>
                <a:cs typeface="Times New Roman" pitchFamily="18" charset="0"/>
              </a:rPr>
              <a:t> και τη </a:t>
            </a:r>
            <a:r>
              <a:rPr lang="el-GR" sz="2400" b="1" dirty="0">
                <a:latin typeface="Times New Roman" pitchFamily="18" charset="0"/>
                <a:cs typeface="Times New Roman" pitchFamily="18" charset="0"/>
              </a:rPr>
              <a:t>στρατηγική</a:t>
            </a:r>
            <a:r>
              <a:rPr lang="el-GR" sz="2400" dirty="0">
                <a:latin typeface="Times New Roman" pitchFamily="18" charset="0"/>
                <a:cs typeface="Times New Roman" pitchFamily="18" charset="0"/>
              </a:rPr>
              <a:t> του Οργανισμού και οι οποίες μπορεί να επηρεάσουν – θετικά ή αρνητικά – την αποτελεσματικότητα του ΣΔ </a:t>
            </a:r>
          </a:p>
          <a:p>
            <a:pPr algn="just"/>
            <a:r>
              <a:rPr lang="el-GR" sz="2400" dirty="0">
                <a:latin typeface="Times New Roman" pitchFamily="18" charset="0"/>
                <a:cs typeface="Times New Roman" pitchFamily="18" charset="0"/>
              </a:rPr>
              <a:t>Εξωτερικές παράμετροι</a:t>
            </a:r>
            <a:r>
              <a:rPr lang="el-GR" sz="2000" dirty="0"/>
              <a:t> </a:t>
            </a:r>
          </a:p>
          <a:p>
            <a:pPr lvl="1"/>
            <a:r>
              <a:rPr lang="el-GR" sz="1600" dirty="0"/>
              <a:t>θεσμικό και τεχνολογικό περιβάλλον, </a:t>
            </a:r>
          </a:p>
          <a:p>
            <a:pPr lvl="1"/>
            <a:r>
              <a:rPr lang="el-GR" sz="1600" dirty="0"/>
              <a:t>ανταγωνισμός, αγορά, </a:t>
            </a:r>
          </a:p>
          <a:p>
            <a:pPr lvl="1"/>
            <a:r>
              <a:rPr lang="el-GR" sz="1600" dirty="0"/>
              <a:t>πολιτιστικό, κοινωνικό και οικονομικό περιβάλλον </a:t>
            </a:r>
          </a:p>
          <a:p>
            <a:r>
              <a:rPr lang="el-GR" sz="2400" dirty="0">
                <a:latin typeface="Times New Roman" pitchFamily="18" charset="0"/>
                <a:cs typeface="Times New Roman" pitchFamily="18" charset="0"/>
              </a:rPr>
              <a:t>Εσωτερικές παράμετροι </a:t>
            </a:r>
          </a:p>
          <a:p>
            <a:pPr lvl="1"/>
            <a:r>
              <a:rPr lang="el-GR" sz="1600" dirty="0"/>
              <a:t>Οργανωτική δομή, διοίκηση, εφαρμοζόμενες πρακτικές </a:t>
            </a:r>
          </a:p>
          <a:p>
            <a:pPr lvl="1"/>
            <a:r>
              <a:rPr lang="el-GR" sz="1600" dirty="0"/>
              <a:t>Πόροι </a:t>
            </a:r>
          </a:p>
          <a:p>
            <a:pPr lvl="1"/>
            <a:r>
              <a:rPr lang="el-GR" sz="1600" dirty="0"/>
              <a:t>Αξίες, κουλτούρα </a:t>
            </a:r>
          </a:p>
          <a:p>
            <a:pPr lvl="1"/>
            <a:r>
              <a:rPr lang="el-GR" sz="1600" dirty="0"/>
              <a:t>Γνώσεις</a:t>
            </a:r>
          </a:p>
          <a:p>
            <a:pPr lvl="1"/>
            <a:r>
              <a:rPr lang="el-GR" sz="1600" dirty="0"/>
              <a:t>Επιδόσεις οργανισμού</a:t>
            </a:r>
          </a:p>
          <a:p>
            <a:endParaRPr lang="el-GR" sz="2000" dirty="0"/>
          </a:p>
          <a:p>
            <a:endParaRPr lang="el-GR" sz="2000" dirty="0"/>
          </a:p>
          <a:p>
            <a:endParaRPr lang="el-GR" sz="2000" dirty="0"/>
          </a:p>
          <a:p>
            <a:endParaRPr lang="el-GR" sz="2000" dirty="0"/>
          </a:p>
          <a:p>
            <a:endParaRPr lang="el-GR" sz="2000" dirty="0"/>
          </a:p>
        </p:txBody>
      </p:sp>
      <p:sp>
        <p:nvSpPr>
          <p:cNvPr id="5" name="Rectangle 4"/>
          <p:cNvSpPr txBox="1">
            <a:spLocks noChangeArrowheads="1"/>
          </p:cNvSpPr>
          <p:nvPr/>
        </p:nvSpPr>
        <p:spPr bwMode="auto">
          <a:xfrm>
            <a:off x="0" y="1062608"/>
            <a:ext cx="9144000" cy="58044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l-GR" sz="2600" b="1" kern="0" noProof="0" dirty="0">
                <a:solidFill>
                  <a:schemeClr val="hlink"/>
                </a:solidFill>
                <a:effectLst>
                  <a:outerShdw blurRad="38100" dist="38100" dir="2700000" algn="tl">
                    <a:srgbClr val="000000"/>
                  </a:outerShdw>
                </a:effectLst>
                <a:latin typeface="+mj-lt"/>
                <a:ea typeface="+mj-ea"/>
                <a:cs typeface="+mj-cs"/>
              </a:rPr>
              <a:t>Κατανόηση του πλαισίου λειτουργίας του Οργανισμού</a:t>
            </a:r>
            <a:endParaRPr kumimoji="0" lang="el-GR" sz="2600" b="1" i="0" u="none" strike="noStrike" kern="0" cap="none" spc="0" normalizeH="0" baseline="0" noProof="0" dirty="0">
              <a:ln>
                <a:noFill/>
              </a:ln>
              <a:solidFill>
                <a:schemeClr val="hlink"/>
              </a:solidFill>
              <a:effectLst>
                <a:outerShdw blurRad="38100" dist="38100" dir="2700000" algn="tl">
                  <a:srgbClr val="000000"/>
                </a:outerShdw>
              </a:effectLst>
              <a:uLnTx/>
              <a:uFillTx/>
              <a:latin typeface="+mj-lt"/>
              <a:ea typeface="+mj-ea"/>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700808"/>
            <a:ext cx="9036496" cy="5157192"/>
          </a:xfrm>
        </p:spPr>
        <p:txBody>
          <a:bodyPr/>
          <a:lstStyle/>
          <a:p>
            <a:pPr algn="just"/>
            <a:r>
              <a:rPr lang="el-GR" sz="2400" dirty="0">
                <a:latin typeface="Times New Roman" pitchFamily="18" charset="0"/>
                <a:cs typeface="Times New Roman" pitchFamily="18" charset="0"/>
              </a:rPr>
              <a:t>Φυσικό πρόσωπο ή οργανισμός που μπορεί να επηρεάζει, να επηρεάζεται ή να θεωρεί ότι επηρεάζεται από μια απόφαση ή μια δραστηριότητα (</a:t>
            </a:r>
            <a:r>
              <a:rPr lang="el-GR" sz="2400" i="1" dirty="0">
                <a:latin typeface="Times New Roman" pitchFamily="18" charset="0"/>
                <a:cs typeface="Times New Roman" pitchFamily="18" charset="0"/>
              </a:rPr>
              <a:t>ΕΛΟΤ ΕΝ ISO 9000) </a:t>
            </a:r>
          </a:p>
          <a:p>
            <a:pPr lvl="1" algn="just"/>
            <a:r>
              <a:rPr lang="el-GR" sz="1800" dirty="0">
                <a:latin typeface="Times New Roman" pitchFamily="18" charset="0"/>
                <a:cs typeface="Times New Roman" pitchFamily="18" charset="0"/>
              </a:rPr>
              <a:t>πελάτες </a:t>
            </a:r>
          </a:p>
          <a:p>
            <a:pPr lvl="1" algn="just"/>
            <a:r>
              <a:rPr lang="el-GR" sz="1800" dirty="0">
                <a:latin typeface="Times New Roman" pitchFamily="18" charset="0"/>
                <a:cs typeface="Times New Roman" pitchFamily="18" charset="0"/>
              </a:rPr>
              <a:t>ιδιοκτήτες </a:t>
            </a:r>
          </a:p>
          <a:p>
            <a:pPr lvl="1" algn="just"/>
            <a:r>
              <a:rPr lang="el-GR" sz="1800" dirty="0">
                <a:latin typeface="Times New Roman" pitchFamily="18" charset="0"/>
                <a:cs typeface="Times New Roman" pitchFamily="18" charset="0"/>
              </a:rPr>
              <a:t>το προσωπικό του Οργανισμού </a:t>
            </a:r>
          </a:p>
          <a:p>
            <a:pPr lvl="1" algn="just"/>
            <a:r>
              <a:rPr lang="el-GR" sz="1800" dirty="0" err="1">
                <a:latin typeface="Times New Roman" pitchFamily="18" charset="0"/>
                <a:cs typeface="Times New Roman" pitchFamily="18" charset="0"/>
              </a:rPr>
              <a:t>πάροχοι</a:t>
            </a:r>
            <a:r>
              <a:rPr lang="el-GR" sz="1800" dirty="0">
                <a:latin typeface="Times New Roman" pitchFamily="18" charset="0"/>
                <a:cs typeface="Times New Roman" pitchFamily="18" charset="0"/>
              </a:rPr>
              <a:t> (προμηθευτές / υπεργολάβοι) </a:t>
            </a:r>
          </a:p>
          <a:p>
            <a:pPr lvl="1" algn="just"/>
            <a:r>
              <a:rPr lang="el-GR" sz="1800" dirty="0">
                <a:latin typeface="Times New Roman" pitchFamily="18" charset="0"/>
                <a:cs typeface="Times New Roman" pitchFamily="18" charset="0"/>
              </a:rPr>
              <a:t>ρυθμιστικές Αρχές, </a:t>
            </a:r>
          </a:p>
          <a:p>
            <a:pPr lvl="1" algn="just"/>
            <a:r>
              <a:rPr lang="el-GR" sz="1800" dirty="0">
                <a:latin typeface="Times New Roman" pitchFamily="18" charset="0"/>
                <a:cs typeface="Times New Roman" pitchFamily="18" charset="0"/>
              </a:rPr>
              <a:t>ενώσεις, εταίροι ή κοινωνικά μέρη που μπορεί να περιλαμβάνουν ανταγωνιστές ή ομάδες ανταγωνιστικών συμφερόντων </a:t>
            </a:r>
          </a:p>
          <a:p>
            <a:pPr algn="just"/>
            <a:r>
              <a:rPr lang="el-GR" sz="2400" dirty="0">
                <a:latin typeface="Times New Roman" pitchFamily="18" charset="0"/>
                <a:cs typeface="Times New Roman" pitchFamily="18" charset="0"/>
              </a:rPr>
              <a:t>Προσδιορισμός και κατανόηση των αναγκών και των προσδοκιών των ενδιαφερομένων μερών </a:t>
            </a:r>
          </a:p>
          <a:p>
            <a:pPr lvl="1"/>
            <a:r>
              <a:rPr lang="el-GR" sz="1800" dirty="0">
                <a:latin typeface="Times New Roman" pitchFamily="18" charset="0"/>
                <a:cs typeface="Times New Roman" pitchFamily="18" charset="0"/>
              </a:rPr>
              <a:t>τα ενδιαφερόμενα μέρη που σχετίζονται με το ΣΔ, </a:t>
            </a:r>
          </a:p>
          <a:p>
            <a:pPr lvl="1"/>
            <a:r>
              <a:rPr lang="el-GR" sz="1800" dirty="0">
                <a:latin typeface="Times New Roman" pitchFamily="18" charset="0"/>
                <a:cs typeface="Times New Roman" pitchFamily="18" charset="0"/>
              </a:rPr>
              <a:t>τις απαιτήσεις των εν λόγω ενδιαφερομένων μερών που σχετίζονται με το ΣΔ </a:t>
            </a:r>
          </a:p>
          <a:p>
            <a:endParaRPr lang="el-GR" sz="2400" dirty="0"/>
          </a:p>
          <a:p>
            <a:pPr>
              <a:buNone/>
            </a:pPr>
            <a:endParaRPr lang="el-GR" sz="2400" i="1" dirty="0"/>
          </a:p>
          <a:p>
            <a:pPr>
              <a:buNone/>
            </a:pPr>
            <a:endParaRPr lang="el-GR" sz="2400" dirty="0"/>
          </a:p>
          <a:p>
            <a:endParaRPr lang="el-GR" sz="2400" dirty="0"/>
          </a:p>
          <a:p>
            <a:endParaRPr lang="el-GR" sz="2400" dirty="0"/>
          </a:p>
          <a:p>
            <a:endParaRPr lang="el-GR" sz="2400" dirty="0"/>
          </a:p>
          <a:p>
            <a:endParaRPr lang="el-GR" sz="2400" dirty="0"/>
          </a:p>
        </p:txBody>
      </p:sp>
      <p:sp>
        <p:nvSpPr>
          <p:cNvPr id="5" name="Rectangle 4"/>
          <p:cNvSpPr txBox="1">
            <a:spLocks noChangeArrowheads="1"/>
          </p:cNvSpPr>
          <p:nvPr/>
        </p:nvSpPr>
        <p:spPr bwMode="auto">
          <a:xfrm>
            <a:off x="457200" y="1052736"/>
            <a:ext cx="8229600" cy="59031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l-GR" sz="3200" b="1" kern="0" noProof="0" dirty="0">
                <a:solidFill>
                  <a:schemeClr val="hlink"/>
                </a:solidFill>
                <a:effectLst>
                  <a:outerShdw blurRad="38100" dist="38100" dir="2700000" algn="tl">
                    <a:srgbClr val="000000"/>
                  </a:outerShdw>
                </a:effectLst>
                <a:latin typeface="+mj-lt"/>
                <a:ea typeface="+mj-ea"/>
                <a:cs typeface="+mj-cs"/>
              </a:rPr>
              <a:t>Ενδιαφερόμενο μέρος</a:t>
            </a:r>
            <a:endParaRPr kumimoji="0" lang="el-GR" sz="3200" b="1" i="0" u="none" strike="noStrike" kern="0" cap="none" spc="0" normalizeH="0" baseline="0" noProof="0" dirty="0">
              <a:ln>
                <a:noFill/>
              </a:ln>
              <a:solidFill>
                <a:schemeClr val="hlink"/>
              </a:solidFill>
              <a:effectLst>
                <a:outerShdw blurRad="38100" dist="38100" dir="2700000" algn="tl">
                  <a:srgbClr val="000000"/>
                </a:outerShdw>
              </a:effectLst>
              <a:uLnTx/>
              <a:uFillTx/>
              <a:latin typeface="+mj-lt"/>
              <a:ea typeface="+mj-ea"/>
              <a:cs typeface="+mj-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571612"/>
            <a:ext cx="9144000" cy="5286388"/>
          </a:xfrm>
        </p:spPr>
        <p:txBody>
          <a:bodyPr/>
          <a:lstStyle/>
          <a:p>
            <a:pPr algn="just"/>
            <a:r>
              <a:rPr lang="el-GR" sz="2000" b="1" dirty="0">
                <a:solidFill>
                  <a:srgbClr val="FFFF00"/>
                </a:solidFill>
                <a:latin typeface="Times New Roman" pitchFamily="18" charset="0"/>
                <a:cs typeface="Times New Roman" pitchFamily="18" charset="0"/>
              </a:rPr>
              <a:t>Διακινδύνευση (</a:t>
            </a:r>
            <a:r>
              <a:rPr lang="en-US" sz="2000" b="1" dirty="0">
                <a:solidFill>
                  <a:srgbClr val="FFFF00"/>
                </a:solidFill>
                <a:latin typeface="Times New Roman" pitchFamily="18" charset="0"/>
                <a:cs typeface="Times New Roman" pitchFamily="18" charset="0"/>
              </a:rPr>
              <a:t>risk)</a:t>
            </a:r>
            <a:r>
              <a:rPr lang="en-US" sz="2000" dirty="0">
                <a:latin typeface="Times New Roman" pitchFamily="18" charset="0"/>
                <a:cs typeface="Times New Roman" pitchFamily="18" charset="0"/>
              </a:rPr>
              <a:t> - </a:t>
            </a:r>
            <a:r>
              <a:rPr lang="el-GR" sz="2000" dirty="0">
                <a:latin typeface="Times New Roman" pitchFamily="18" charset="0"/>
                <a:cs typeface="Times New Roman" pitchFamily="18" charset="0"/>
              </a:rPr>
              <a:t>Είναι η πιθανότητα εμφάνισης ενός γεγονότος το οποίο θα έχει αρνητικό αντίκτυπο στην επίτευξη των επιδιώξεων / σκοπών του οργανισμού. Η σύγχρονη προσέγγιση της διακινδύνευσης περιλαμβάνει την απώλεια της ευκαιρίας - την πιθανότητα ότι μια ευκαιρία για να επιτευχθεί κάτι θετικό θα μπορούσε να χαθεί. Η διακινδύνευση μετριέται με όρους πιθανότητας εμφάνισης και επίπτωσης</a:t>
            </a:r>
            <a:r>
              <a:rPr lang="el-GR" sz="2000" i="1" dirty="0">
                <a:latin typeface="Times New Roman" pitchFamily="18" charset="0"/>
                <a:cs typeface="Times New Roman" pitchFamily="18" charset="0"/>
              </a:rPr>
              <a:t> .</a:t>
            </a:r>
          </a:p>
          <a:p>
            <a:pPr>
              <a:spcBef>
                <a:spcPts val="0"/>
              </a:spcBef>
            </a:pPr>
            <a:r>
              <a:rPr lang="el-GR" sz="2000" b="1" dirty="0">
                <a:solidFill>
                  <a:srgbClr val="FFFF00"/>
                </a:solidFill>
                <a:latin typeface="Times New Roman" pitchFamily="18" charset="0"/>
                <a:cs typeface="Times New Roman" pitchFamily="18" charset="0"/>
              </a:rPr>
              <a:t>Αντιμετώπιση της διακινδύνευσης</a:t>
            </a:r>
          </a:p>
          <a:p>
            <a:pPr lvl="1" algn="just">
              <a:spcBef>
                <a:spcPts val="0"/>
              </a:spcBef>
            </a:pPr>
            <a:r>
              <a:rPr lang="el-GR" sz="2000" dirty="0">
                <a:latin typeface="Times New Roman" pitchFamily="18" charset="0"/>
                <a:cs typeface="Times New Roman" pitchFamily="18" charset="0"/>
              </a:rPr>
              <a:t>αποφυγή της διακινδύνευσης αποφασίζοντας να μην αρχίσει ή να μη συνεχιστεί η δραστηριότητα που προκαλεί τη διακινδύνευση </a:t>
            </a:r>
          </a:p>
          <a:p>
            <a:pPr lvl="1" algn="just">
              <a:spcBef>
                <a:spcPts val="0"/>
              </a:spcBef>
            </a:pPr>
            <a:r>
              <a:rPr lang="el-GR" sz="2000" dirty="0">
                <a:latin typeface="Times New Roman" pitchFamily="18" charset="0"/>
                <a:cs typeface="Times New Roman" pitchFamily="18" charset="0"/>
              </a:rPr>
              <a:t>ανάληψη ή επαύξηση μιας διακινδύνευσης, προκειμένου να επιδιωχθεί μια ευκαιρία </a:t>
            </a:r>
          </a:p>
          <a:p>
            <a:pPr lvl="1">
              <a:spcBef>
                <a:spcPts val="0"/>
              </a:spcBef>
            </a:pPr>
            <a:r>
              <a:rPr lang="el-GR" sz="2000" dirty="0">
                <a:latin typeface="Times New Roman" pitchFamily="18" charset="0"/>
                <a:cs typeface="Times New Roman" pitchFamily="18" charset="0"/>
              </a:rPr>
              <a:t>εξάλειψη της πηγής ή γενεσιουργού αιτίου της διακινδύνευσης </a:t>
            </a:r>
          </a:p>
          <a:p>
            <a:pPr lvl="1">
              <a:spcBef>
                <a:spcPts val="0"/>
              </a:spcBef>
            </a:pPr>
            <a:r>
              <a:rPr lang="el-GR" sz="2000" dirty="0">
                <a:latin typeface="Times New Roman" pitchFamily="18" charset="0"/>
                <a:cs typeface="Times New Roman" pitchFamily="18" charset="0"/>
              </a:rPr>
              <a:t>τροποποίηση της πιθανότητας (εμφάνισης) </a:t>
            </a:r>
          </a:p>
          <a:p>
            <a:pPr lvl="1">
              <a:spcBef>
                <a:spcPts val="0"/>
              </a:spcBef>
            </a:pPr>
            <a:r>
              <a:rPr lang="el-GR" sz="2000" dirty="0">
                <a:latin typeface="Times New Roman" pitchFamily="18" charset="0"/>
                <a:cs typeface="Times New Roman" pitchFamily="18" charset="0"/>
              </a:rPr>
              <a:t>τροποποίηση των συνεπειών </a:t>
            </a:r>
          </a:p>
          <a:p>
            <a:pPr lvl="1">
              <a:spcBef>
                <a:spcPts val="0"/>
              </a:spcBef>
            </a:pPr>
            <a:r>
              <a:rPr lang="el-GR" sz="2000" dirty="0">
                <a:latin typeface="Times New Roman" pitchFamily="18" charset="0"/>
                <a:cs typeface="Times New Roman" pitchFamily="18" charset="0"/>
              </a:rPr>
              <a:t>επιμερισμός της διακινδύνευσης με ένα άλλο μέρος ή μέρη (συμπεριλαμβάνονται συμβόλαια και χρηματοδότηση της διακινδύνευσης) και </a:t>
            </a:r>
          </a:p>
          <a:p>
            <a:pPr lvl="1">
              <a:spcBef>
                <a:spcPts val="0"/>
              </a:spcBef>
            </a:pPr>
            <a:r>
              <a:rPr lang="el-GR" sz="2000" dirty="0">
                <a:latin typeface="Times New Roman" pitchFamily="18" charset="0"/>
                <a:cs typeface="Times New Roman" pitchFamily="18" charset="0"/>
              </a:rPr>
              <a:t>αποδοχή της διακινδύνευσης βάσει τεκμηριωμένης απόφασης </a:t>
            </a:r>
          </a:p>
          <a:p>
            <a:pPr lvl="1"/>
            <a:endParaRPr lang="el-GR" sz="1400" b="1" dirty="0">
              <a:latin typeface="Times New Roman" pitchFamily="18" charset="0"/>
              <a:cs typeface="Times New Roman" pitchFamily="18" charset="0"/>
            </a:endParaRPr>
          </a:p>
          <a:p>
            <a:endParaRPr lang="el-GR" sz="2400" dirty="0"/>
          </a:p>
          <a:p>
            <a:pPr>
              <a:buNone/>
            </a:pPr>
            <a:endParaRPr lang="el-GR" sz="2400" i="1" dirty="0"/>
          </a:p>
          <a:p>
            <a:pPr>
              <a:buNone/>
            </a:pPr>
            <a:endParaRPr lang="el-GR" sz="2400" dirty="0"/>
          </a:p>
          <a:p>
            <a:endParaRPr lang="el-GR" sz="2400" dirty="0"/>
          </a:p>
          <a:p>
            <a:endParaRPr lang="el-GR" sz="2400" dirty="0"/>
          </a:p>
          <a:p>
            <a:endParaRPr lang="el-GR" sz="2400" dirty="0"/>
          </a:p>
          <a:p>
            <a:endParaRPr lang="el-GR" sz="2400" dirty="0"/>
          </a:p>
        </p:txBody>
      </p:sp>
      <p:sp>
        <p:nvSpPr>
          <p:cNvPr id="5" name="Rectangle 4"/>
          <p:cNvSpPr txBox="1">
            <a:spLocks noChangeArrowheads="1"/>
          </p:cNvSpPr>
          <p:nvPr/>
        </p:nvSpPr>
        <p:spPr bwMode="auto">
          <a:xfrm>
            <a:off x="457200" y="1052736"/>
            <a:ext cx="8229600" cy="59031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l-GR" sz="3200" b="1" kern="0" noProof="0" dirty="0">
                <a:solidFill>
                  <a:schemeClr val="hlink"/>
                </a:solidFill>
                <a:effectLst>
                  <a:outerShdw blurRad="38100" dist="38100" dir="2700000" algn="tl">
                    <a:srgbClr val="000000"/>
                  </a:outerShdw>
                </a:effectLst>
                <a:latin typeface="+mj-lt"/>
                <a:ea typeface="+mj-ea"/>
                <a:cs typeface="+mj-cs"/>
              </a:rPr>
              <a:t>Προσέγγιση Διακινδύνευσης</a:t>
            </a:r>
            <a:endParaRPr kumimoji="0" lang="el-GR" sz="3200" b="1" i="0" u="none" strike="noStrike" kern="0" cap="none" spc="0" normalizeH="0" baseline="0" noProof="0" dirty="0">
              <a:ln>
                <a:noFill/>
              </a:ln>
              <a:solidFill>
                <a:schemeClr val="hlink"/>
              </a:solidFill>
              <a:effectLst>
                <a:outerShdw blurRad="38100" dist="38100" dir="2700000" algn="tl">
                  <a:srgbClr val="000000"/>
                </a:outerShdw>
              </a:effectLst>
              <a:uLnTx/>
              <a:uFillTx/>
              <a:latin typeface="+mj-lt"/>
              <a:ea typeface="+mj-ea"/>
              <a:cs typeface="+mj-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142984"/>
            <a:ext cx="9144000" cy="5715016"/>
          </a:xfrm>
        </p:spPr>
        <p:txBody>
          <a:bodyPr/>
          <a:lstStyle/>
          <a:p>
            <a:pPr marL="177800" indent="-177800" algn="just"/>
            <a:r>
              <a:rPr lang="el-GR" sz="1800" b="1" dirty="0">
                <a:solidFill>
                  <a:srgbClr val="FFFF00"/>
                </a:solidFill>
                <a:latin typeface="Times New Roman" pitchFamily="18" charset="0"/>
                <a:cs typeface="Times New Roman" pitchFamily="18" charset="0"/>
              </a:rPr>
              <a:t>Κεφ. 4 Πλαίσιο λειτουργίας του Οργανισμού </a:t>
            </a:r>
            <a:r>
              <a:rPr lang="el-GR" sz="1800" dirty="0">
                <a:latin typeface="Times New Roman" pitchFamily="18" charset="0"/>
                <a:cs typeface="Times New Roman" pitchFamily="18" charset="0"/>
              </a:rPr>
              <a:t>– αντιμετώπιση απειλών που μπορεί να προκαλέσουν αρνητική απόκλιση στην επίτευξη των στόχων των διεργασιών του ΣΔΠ αλλά και αξιοποίηση ευκαιριών για ευεργετικές επιπτώσεις στην επίτευξη των στόχων και υπέρβαση στην ικανοποίηση των απαιτήσεων. </a:t>
            </a:r>
          </a:p>
          <a:p>
            <a:pPr marL="177800" indent="-177800" algn="just"/>
            <a:r>
              <a:rPr lang="el-GR" sz="1800" b="1" dirty="0">
                <a:solidFill>
                  <a:srgbClr val="FFFF00"/>
                </a:solidFill>
                <a:latin typeface="Times New Roman" pitchFamily="18" charset="0"/>
                <a:cs typeface="Times New Roman" pitchFamily="18" charset="0"/>
              </a:rPr>
              <a:t>Κεφ. 5 Ηγεσία </a:t>
            </a:r>
            <a:r>
              <a:rPr lang="el-GR" sz="1800" dirty="0">
                <a:latin typeface="Times New Roman" pitchFamily="18" charset="0"/>
                <a:cs typeface="Times New Roman" pitchFamily="18" charset="0"/>
              </a:rPr>
              <a:t>– η Διοίκηση απαιτείται να προάγει την προσέγγιση διακινδύνευσης, να προσδιορίζει τις απειλές και τις ευκαιρίες που μπορεί να επηρεάσουν τη συμμόρφωση των προϊόντων και υπηρεσιών του Οργανισμού.</a:t>
            </a:r>
          </a:p>
          <a:p>
            <a:pPr marL="177800" indent="-177800" algn="just"/>
            <a:r>
              <a:rPr lang="el-GR" sz="1800" b="1" dirty="0">
                <a:solidFill>
                  <a:srgbClr val="FFFF00"/>
                </a:solidFill>
                <a:latin typeface="Times New Roman" pitchFamily="18" charset="0"/>
                <a:cs typeface="Times New Roman" pitchFamily="18" charset="0"/>
              </a:rPr>
              <a:t>Κεφ. 6 Σχεδιασμός </a:t>
            </a:r>
            <a:r>
              <a:rPr lang="el-GR" sz="1800" dirty="0">
                <a:latin typeface="Times New Roman" pitchFamily="18" charset="0"/>
                <a:cs typeface="Times New Roman" pitchFamily="18" charset="0"/>
              </a:rPr>
              <a:t>– ο Οργανισμός πρέπει να εντοπίζει απειλές και ευκαιρίες για τις συνολικές επιδόσεις του ΣΔΠ και να τις αντιμετωπίζει και αξιοποιεί, αντίστοιχα.</a:t>
            </a:r>
          </a:p>
          <a:p>
            <a:pPr marL="177800" indent="-177800" algn="just"/>
            <a:r>
              <a:rPr lang="el-GR" sz="1800" b="1" dirty="0">
                <a:solidFill>
                  <a:srgbClr val="FFFF00"/>
                </a:solidFill>
                <a:latin typeface="Times New Roman" pitchFamily="18" charset="0"/>
                <a:cs typeface="Times New Roman" pitchFamily="18" charset="0"/>
              </a:rPr>
              <a:t>Κεφ. 7 Υποστήριξη </a:t>
            </a:r>
            <a:r>
              <a:rPr lang="el-GR" sz="1800" dirty="0">
                <a:latin typeface="Times New Roman" pitchFamily="18" charset="0"/>
                <a:cs typeface="Times New Roman" pitchFamily="18" charset="0"/>
              </a:rPr>
              <a:t>– ο Οργανισμός απαιτείται να προσδιορίζει και να εξασφαλίζει τη διαθεσιμότητα των πόρων για όλες τις διεργασίες του ΣΔΠ.</a:t>
            </a:r>
          </a:p>
          <a:p>
            <a:pPr marL="177800" indent="-177800" algn="just"/>
            <a:r>
              <a:rPr lang="el-GR" sz="1800" b="1" dirty="0">
                <a:solidFill>
                  <a:srgbClr val="FFFF00"/>
                </a:solidFill>
                <a:latin typeface="Times New Roman" pitchFamily="18" charset="0"/>
                <a:cs typeface="Times New Roman" pitchFamily="18" charset="0"/>
              </a:rPr>
              <a:t>Κεφ. 8 Λειτουργία </a:t>
            </a:r>
            <a:r>
              <a:rPr lang="el-GR" sz="1800" dirty="0">
                <a:latin typeface="Times New Roman" pitchFamily="18" charset="0"/>
                <a:cs typeface="Times New Roman" pitchFamily="18" charset="0"/>
              </a:rPr>
              <a:t>– ο Οργανισμός διασφαλίζει τη λειτουργία υπό έλεγχο όλων διεργασιών υλοποίησης του προϊόντος/υπηρεσίας.</a:t>
            </a:r>
          </a:p>
          <a:p>
            <a:pPr marL="177800" indent="-177800" algn="just"/>
            <a:r>
              <a:rPr lang="el-GR" sz="1800" b="1" dirty="0">
                <a:solidFill>
                  <a:srgbClr val="FFFF00"/>
                </a:solidFill>
                <a:latin typeface="Times New Roman" pitchFamily="18" charset="0"/>
                <a:cs typeface="Times New Roman" pitchFamily="18" charset="0"/>
              </a:rPr>
              <a:t>Κεφ. 9 Αξιολόγηση επιδόσεων </a:t>
            </a:r>
            <a:r>
              <a:rPr lang="el-GR" sz="1800" dirty="0">
                <a:latin typeface="Times New Roman" pitchFamily="18" charset="0"/>
                <a:cs typeface="Times New Roman" pitchFamily="18" charset="0"/>
              </a:rPr>
              <a:t>– ο Οργανισμός απαιτείται να αναλύει και να αποτιμά την αποτελεσματικότητα των ενεργειών αντιμετώπισης της διακινδύνευσης.</a:t>
            </a:r>
          </a:p>
          <a:p>
            <a:pPr marL="177800" indent="-177800" algn="just"/>
            <a:r>
              <a:rPr lang="el-GR" sz="1800" b="1" dirty="0">
                <a:solidFill>
                  <a:srgbClr val="FFFF00"/>
                </a:solidFill>
                <a:latin typeface="Times New Roman" pitchFamily="18" charset="0"/>
                <a:cs typeface="Times New Roman" pitchFamily="18" charset="0"/>
              </a:rPr>
              <a:t>Κεφ. 10 Βελτίωση </a:t>
            </a:r>
            <a:r>
              <a:rPr lang="el-GR" sz="1800" dirty="0">
                <a:latin typeface="Times New Roman" pitchFamily="18" charset="0"/>
                <a:cs typeface="Times New Roman" pitchFamily="18" charset="0"/>
              </a:rPr>
              <a:t>– ο Οργανισμός απαιτείται να διορθώνει, προλαμβάνει ή μειώνει τα μη επιθυμητά αποτελέσματα σε αποδεκτό επίπεδο, να βελτιώνει την αποτελεσματικότητα του ΣΔΠ και να εντοπίζει τις νέες απειλές και ευκαιρίες/</a:t>
            </a:r>
            <a:r>
              <a:rPr lang="el-GR" sz="1800" dirty="0" err="1">
                <a:latin typeface="Times New Roman" pitchFamily="18" charset="0"/>
                <a:cs typeface="Times New Roman" pitchFamily="18" charset="0"/>
              </a:rPr>
              <a:t>επικαιροποίηση</a:t>
            </a:r>
            <a:r>
              <a:rPr lang="el-GR" sz="1800" dirty="0">
                <a:latin typeface="Times New Roman" pitchFamily="18" charset="0"/>
                <a:cs typeface="Times New Roman" pitchFamily="18" charset="0"/>
              </a:rPr>
              <a:t>.</a:t>
            </a:r>
          </a:p>
          <a:p>
            <a:pPr marL="177800" indent="-177800" algn="just"/>
            <a:r>
              <a:rPr lang="el-GR" sz="1800" b="1" i="1" dirty="0">
                <a:solidFill>
                  <a:srgbClr val="FFFF00"/>
                </a:solidFill>
                <a:latin typeface="Times New Roman" pitchFamily="18" charset="0"/>
                <a:cs typeface="Times New Roman" pitchFamily="18" charset="0"/>
              </a:rPr>
              <a:t>Κεφ. 7 και 8 </a:t>
            </a:r>
            <a:r>
              <a:rPr lang="el-GR" sz="1800" i="1" dirty="0">
                <a:latin typeface="Times New Roman" pitchFamily="18" charset="0"/>
                <a:cs typeface="Times New Roman" pitchFamily="18" charset="0"/>
              </a:rPr>
              <a:t>– η διακινδύνευση ενυπάρχει σε κάθε αναφορά για «κατάλληλα» (</a:t>
            </a:r>
            <a:r>
              <a:rPr lang="el-GR" sz="1800" i="1" dirty="0" err="1">
                <a:latin typeface="Times New Roman" pitchFamily="18" charset="0"/>
                <a:cs typeface="Times New Roman" pitchFamily="18" charset="0"/>
              </a:rPr>
              <a:t>suitable</a:t>
            </a:r>
            <a:r>
              <a:rPr lang="el-GR" sz="1800" i="1" dirty="0">
                <a:latin typeface="Times New Roman" pitchFamily="18" charset="0"/>
                <a:cs typeface="Times New Roman" pitchFamily="18" charset="0"/>
              </a:rPr>
              <a:t>). </a:t>
            </a:r>
          </a:p>
          <a:p>
            <a:endParaRPr lang="el-GR" sz="1600" dirty="0"/>
          </a:p>
          <a:p>
            <a:pPr lvl="1"/>
            <a:endParaRPr lang="el-GR" sz="1200" dirty="0"/>
          </a:p>
          <a:p>
            <a:endParaRPr lang="el-GR" sz="2000" dirty="0"/>
          </a:p>
          <a:p>
            <a:pPr>
              <a:buNone/>
            </a:pPr>
            <a:endParaRPr lang="el-GR" sz="2000" i="1" dirty="0"/>
          </a:p>
          <a:p>
            <a:pPr>
              <a:buNone/>
            </a:pPr>
            <a:endParaRPr lang="el-GR" sz="2000" dirty="0"/>
          </a:p>
          <a:p>
            <a:endParaRPr lang="el-GR" sz="2000" dirty="0"/>
          </a:p>
          <a:p>
            <a:endParaRPr lang="el-GR" sz="2000" dirty="0"/>
          </a:p>
          <a:p>
            <a:endParaRPr lang="el-GR" sz="2000" dirty="0"/>
          </a:p>
          <a:p>
            <a:endParaRPr lang="el-GR" sz="2000" dirty="0"/>
          </a:p>
        </p:txBody>
      </p:sp>
      <p:sp>
        <p:nvSpPr>
          <p:cNvPr id="5" name="Rectangle 4"/>
          <p:cNvSpPr txBox="1">
            <a:spLocks noChangeArrowheads="1"/>
          </p:cNvSpPr>
          <p:nvPr/>
        </p:nvSpPr>
        <p:spPr bwMode="auto">
          <a:xfrm>
            <a:off x="714348" y="571480"/>
            <a:ext cx="8429652" cy="71020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l-GR" sz="2400" b="1" kern="0" noProof="0" dirty="0">
                <a:solidFill>
                  <a:schemeClr val="hlink"/>
                </a:solidFill>
                <a:effectLst>
                  <a:outerShdw blurRad="38100" dist="38100" dir="2700000" algn="tl">
                    <a:srgbClr val="000000"/>
                  </a:outerShdw>
                </a:effectLst>
                <a:latin typeface="+mj-lt"/>
                <a:ea typeface="+mj-ea"/>
                <a:cs typeface="+mj-cs"/>
              </a:rPr>
              <a:t>Προσέγγιση Διακινδύνευσης – αναφορές στο πρότυπο </a:t>
            </a:r>
            <a:endParaRPr kumimoji="0" lang="el-GR" sz="2400" b="1" i="0" u="none" strike="noStrike" kern="0" cap="none" spc="0" normalizeH="0" baseline="0" noProof="0" dirty="0">
              <a:ln>
                <a:noFill/>
              </a:ln>
              <a:solidFill>
                <a:schemeClr val="hlink"/>
              </a:solidFill>
              <a:effectLst>
                <a:outerShdw blurRad="38100" dist="38100" dir="2700000" algn="tl">
                  <a:srgbClr val="000000"/>
                </a:outerShdw>
              </a:effectLst>
              <a:uLnTx/>
              <a:uFillTx/>
              <a:latin typeface="+mj-lt"/>
              <a:ea typeface="+mj-ea"/>
              <a:cs typeface="+mj-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428736"/>
            <a:ext cx="9144000" cy="5429264"/>
          </a:xfrm>
        </p:spPr>
        <p:txBody>
          <a:bodyPr/>
          <a:lstStyle/>
          <a:p>
            <a:pPr algn="just">
              <a:spcBef>
                <a:spcPts val="600"/>
              </a:spcBef>
            </a:pPr>
            <a:r>
              <a:rPr lang="el-GR" sz="2000" dirty="0">
                <a:latin typeface="Times New Roman" pitchFamily="18" charset="0"/>
                <a:cs typeface="Times New Roman" pitchFamily="18" charset="0"/>
              </a:rPr>
              <a:t>δεν απαιτείται, η χρήση τυπικών μεθόδων διαχείρισης της διακινδύνευσης ή τεκμηριωμένη διεργασία διαχείρισης της διακινδύνευσης </a:t>
            </a:r>
          </a:p>
          <a:p>
            <a:pPr algn="just">
              <a:spcBef>
                <a:spcPts val="600"/>
              </a:spcBef>
            </a:pPr>
            <a:r>
              <a:rPr lang="el-GR" sz="2000" dirty="0">
                <a:latin typeface="Times New Roman" pitchFamily="18" charset="0"/>
                <a:cs typeface="Times New Roman" pitchFamily="18" charset="0"/>
              </a:rPr>
              <a:t>οι Οργανισμοί μπορεί να αποφασίζουν να αναπτύξουν ή όχι μια περισσότερο εκτεταμένη μεθοδολογία διαχείρισης της διακινδύνευσης, π.χ. μέσω της εφαρμογής άλλων οδηγών ή προτύπων </a:t>
            </a:r>
          </a:p>
          <a:p>
            <a:pPr algn="just">
              <a:spcBef>
                <a:spcPts val="600"/>
              </a:spcBef>
            </a:pPr>
            <a:r>
              <a:rPr lang="el-GR" sz="2000" dirty="0">
                <a:latin typeface="Times New Roman" pitchFamily="18" charset="0"/>
                <a:cs typeface="Times New Roman" pitchFamily="18" charset="0"/>
              </a:rPr>
              <a:t>πρότυπα ορθής πρακτικής: </a:t>
            </a:r>
          </a:p>
          <a:p>
            <a:pPr lvl="1">
              <a:spcBef>
                <a:spcPts val="600"/>
              </a:spcBef>
            </a:pPr>
            <a:r>
              <a:rPr lang="el-GR" sz="1600" dirty="0"/>
              <a:t>ΕΛΟΤ ISO 31000 «Διαχείριση της διακινδύνευσης – Αρχές και κατευθυντήριες οδηγίες». </a:t>
            </a:r>
          </a:p>
          <a:p>
            <a:pPr lvl="1">
              <a:spcBef>
                <a:spcPts val="600"/>
              </a:spcBef>
            </a:pPr>
            <a:r>
              <a:rPr lang="el-GR" sz="1600" dirty="0"/>
              <a:t>ISO/IEC 31010 - Διαχείριση της διακινδύνευσης - Τεχνικές αξιολόγησης της διακινδύνευσης </a:t>
            </a:r>
          </a:p>
          <a:p>
            <a:pPr>
              <a:spcBef>
                <a:spcPts val="600"/>
              </a:spcBef>
            </a:pPr>
            <a:r>
              <a:rPr lang="el-GR" sz="2000" dirty="0">
                <a:latin typeface="Times New Roman" pitchFamily="18" charset="0"/>
                <a:cs typeface="Times New Roman" pitchFamily="18" charset="0"/>
              </a:rPr>
              <a:t>τεχνικές:</a:t>
            </a:r>
          </a:p>
          <a:p>
            <a:pPr lvl="1">
              <a:spcBef>
                <a:spcPts val="600"/>
              </a:spcBef>
            </a:pPr>
            <a:r>
              <a:rPr lang="en-US" sz="1600" dirty="0"/>
              <a:t>SWOT analysis, FMEA, risk matrices</a:t>
            </a:r>
            <a:r>
              <a:rPr lang="el-GR" sz="1600" dirty="0"/>
              <a:t>, κλπ </a:t>
            </a:r>
          </a:p>
          <a:p>
            <a:pPr algn="just">
              <a:spcBef>
                <a:spcPts val="600"/>
              </a:spcBef>
            </a:pPr>
            <a:r>
              <a:rPr lang="el-GR" sz="2000" dirty="0">
                <a:latin typeface="Times New Roman" pitchFamily="18" charset="0"/>
                <a:cs typeface="Times New Roman" pitchFamily="18" charset="0"/>
              </a:rPr>
              <a:t>ο Οργανισμός είναι υπεύθυνος για την εφαρμογή της προσέγγισης διακινδύνευσης και τις ενέργειες που αναλαμβάνει για την αντιμετώπισή της, συμπεριλαμβανομένης και της τήρησης ή μη τεκμηριωμένων πληροφοριών ως τεκμηρίου του προσδιορισμού της διακινδύνευσης </a:t>
            </a:r>
          </a:p>
          <a:p>
            <a:pPr lvl="1"/>
            <a:endParaRPr lang="el-GR" sz="1600" b="1" dirty="0"/>
          </a:p>
          <a:p>
            <a:endParaRPr lang="el-GR" sz="2800" dirty="0"/>
          </a:p>
          <a:p>
            <a:pPr>
              <a:buNone/>
            </a:pPr>
            <a:endParaRPr lang="el-GR" sz="2800" i="1" dirty="0"/>
          </a:p>
          <a:p>
            <a:pPr>
              <a:buNone/>
            </a:pPr>
            <a:endParaRPr lang="el-GR" sz="2800" dirty="0"/>
          </a:p>
          <a:p>
            <a:endParaRPr lang="el-GR" sz="2800" dirty="0"/>
          </a:p>
          <a:p>
            <a:endParaRPr lang="el-GR" sz="2800" dirty="0"/>
          </a:p>
          <a:p>
            <a:endParaRPr lang="el-GR" sz="2800" dirty="0"/>
          </a:p>
          <a:p>
            <a:endParaRPr lang="el-GR" sz="2800" dirty="0"/>
          </a:p>
        </p:txBody>
      </p:sp>
      <p:sp>
        <p:nvSpPr>
          <p:cNvPr id="5" name="Rectangle 4"/>
          <p:cNvSpPr txBox="1">
            <a:spLocks noChangeArrowheads="1"/>
          </p:cNvSpPr>
          <p:nvPr/>
        </p:nvSpPr>
        <p:spPr bwMode="auto">
          <a:xfrm>
            <a:off x="214282" y="785794"/>
            <a:ext cx="8507288" cy="71020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l-GR" sz="2800" b="1" kern="0" noProof="0" dirty="0">
                <a:solidFill>
                  <a:schemeClr val="hlink"/>
                </a:solidFill>
                <a:effectLst>
                  <a:outerShdw blurRad="38100" dist="38100" dir="2700000" algn="tl">
                    <a:srgbClr val="000000"/>
                  </a:outerShdw>
                </a:effectLst>
                <a:latin typeface="+mj-lt"/>
                <a:ea typeface="+mj-ea"/>
                <a:cs typeface="+mj-cs"/>
              </a:rPr>
              <a:t>Προσέγγιση Διακινδύνευσης – μέθοδοι, τεχνικές</a:t>
            </a:r>
            <a:endParaRPr kumimoji="0" lang="el-GR" sz="2800" b="1" i="0" u="none" strike="noStrike" kern="0" cap="none" spc="0" normalizeH="0" baseline="0" noProof="0" dirty="0">
              <a:ln>
                <a:noFill/>
              </a:ln>
              <a:solidFill>
                <a:schemeClr val="hlink"/>
              </a:solidFill>
              <a:effectLst>
                <a:outerShdw blurRad="38100" dist="38100" dir="2700000" algn="tl">
                  <a:srgbClr val="000000"/>
                </a:outerShdw>
              </a:effectLst>
              <a:uLnTx/>
              <a:uFillTx/>
              <a:latin typeface="+mj-lt"/>
              <a:ea typeface="+mj-ea"/>
              <a:cs typeface="+mj-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1484784"/>
            <a:ext cx="8928992" cy="5256584"/>
          </a:xfrm>
        </p:spPr>
        <p:txBody>
          <a:bodyPr/>
          <a:lstStyle/>
          <a:p>
            <a:pPr algn="just">
              <a:tabLst>
                <a:tab pos="177800" algn="l"/>
              </a:tabLst>
            </a:pPr>
            <a:r>
              <a:rPr lang="el-GR" sz="2000" b="1" dirty="0">
                <a:solidFill>
                  <a:srgbClr val="FFFF00"/>
                </a:solidFill>
                <a:latin typeface="Times New Roman" pitchFamily="18" charset="0"/>
                <a:cs typeface="Times New Roman" pitchFamily="18" charset="0"/>
              </a:rPr>
              <a:t>Διεργασία</a:t>
            </a:r>
            <a:r>
              <a:rPr lang="el-GR" sz="2000" dirty="0">
                <a:latin typeface="Times New Roman" pitchFamily="18" charset="0"/>
                <a:cs typeface="Times New Roman" pitchFamily="18" charset="0"/>
              </a:rPr>
              <a:t> - </a:t>
            </a:r>
            <a:r>
              <a:rPr lang="el-GR" altLang="en-US" sz="2000" i="1" dirty="0">
                <a:latin typeface="Times New Roman" pitchFamily="18" charset="0"/>
                <a:cs typeface="Times New Roman" pitchFamily="18" charset="0"/>
              </a:rPr>
              <a:t>σύνολο αλληλοσχετιζόμενων ή </a:t>
            </a:r>
            <a:r>
              <a:rPr lang="el-GR" altLang="en-US" sz="2000" i="1" dirty="0" err="1">
                <a:latin typeface="Times New Roman" pitchFamily="18" charset="0"/>
                <a:cs typeface="Times New Roman" pitchFamily="18" charset="0"/>
              </a:rPr>
              <a:t>αλληλοεπιδρουσών</a:t>
            </a:r>
            <a:r>
              <a:rPr lang="el-GR" altLang="en-US" sz="2000" i="1" dirty="0">
                <a:latin typeface="Times New Roman" pitchFamily="18" charset="0"/>
                <a:cs typeface="Times New Roman" pitchFamily="18" charset="0"/>
              </a:rPr>
              <a:t> δραστηριοτήτων οι οποίες μετασχηματίζουν τα εισερχόμενα (δηλ. τις πρώτες ύλες, τα </a:t>
            </a:r>
            <a:r>
              <a:rPr lang="el-GR" altLang="en-US" sz="2000" i="1" dirty="0" err="1">
                <a:latin typeface="Times New Roman" pitchFamily="18" charset="0"/>
                <a:cs typeface="Times New Roman" pitchFamily="18" charset="0"/>
              </a:rPr>
              <a:t>ημιέτοιμα</a:t>
            </a:r>
            <a:r>
              <a:rPr lang="el-GR" altLang="en-US" sz="2000" i="1" dirty="0">
                <a:latin typeface="Times New Roman" pitchFamily="18" charset="0"/>
                <a:cs typeface="Times New Roman" pitchFamily="18" charset="0"/>
              </a:rPr>
              <a:t> προϊόντα, τις πληροφορίες </a:t>
            </a:r>
            <a:r>
              <a:rPr lang="el-GR" altLang="en-US" sz="2000" i="1" dirty="0" err="1">
                <a:latin typeface="Times New Roman" pitchFamily="18" charset="0"/>
                <a:cs typeface="Times New Roman" pitchFamily="18" charset="0"/>
              </a:rPr>
              <a:t>κ.λ.π</a:t>
            </a:r>
            <a:r>
              <a:rPr lang="el-GR" altLang="en-US" sz="2000" i="1" dirty="0">
                <a:latin typeface="Times New Roman" pitchFamily="18" charset="0"/>
                <a:cs typeface="Times New Roman" pitchFamily="18" charset="0"/>
              </a:rPr>
              <a:t>.) σε εξερχόμενα (δηλ. έτοιμα προϊόντα ή </a:t>
            </a:r>
            <a:r>
              <a:rPr lang="el-GR" altLang="en-US" sz="2000" i="1" dirty="0" err="1">
                <a:latin typeface="Times New Roman" pitchFamily="18" charset="0"/>
                <a:cs typeface="Times New Roman" pitchFamily="18" charset="0"/>
              </a:rPr>
              <a:t>ημιέτοιμα</a:t>
            </a:r>
            <a:r>
              <a:rPr lang="el-GR" altLang="en-US" sz="2000" i="1" dirty="0">
                <a:latin typeface="Times New Roman" pitchFamily="18" charset="0"/>
                <a:cs typeface="Times New Roman" pitchFamily="18" charset="0"/>
              </a:rPr>
              <a:t> ή υπηρεσίες)</a:t>
            </a:r>
            <a:r>
              <a:rPr lang="el-GR" sz="2000" dirty="0">
                <a:latin typeface="Times New Roman" pitchFamily="18" charset="0"/>
                <a:cs typeface="Times New Roman" pitchFamily="18" charset="0"/>
              </a:rPr>
              <a:t> </a:t>
            </a:r>
          </a:p>
          <a:p>
            <a:pPr lvl="1"/>
            <a:r>
              <a:rPr lang="el-GR" altLang="en-US" sz="1800" dirty="0">
                <a:latin typeface="Times New Roman" pitchFamily="18" charset="0"/>
                <a:cs typeface="Times New Roman" pitchFamily="18" charset="0"/>
              </a:rPr>
              <a:t>Προσδιορισμός πολιτικής και στόχων ποιότητας</a:t>
            </a:r>
          </a:p>
          <a:p>
            <a:pPr lvl="1"/>
            <a:r>
              <a:rPr lang="el-GR" altLang="en-US" sz="1800" dirty="0">
                <a:latin typeface="Times New Roman" pitchFamily="18" charset="0"/>
                <a:cs typeface="Times New Roman" pitchFamily="18" charset="0"/>
              </a:rPr>
              <a:t>Διεργασία ανασκοπήσεων του συστήματος διαχείρισης της ποιότητας</a:t>
            </a:r>
          </a:p>
          <a:p>
            <a:pPr lvl="1"/>
            <a:r>
              <a:rPr lang="el-GR" altLang="en-US" sz="1800" dirty="0">
                <a:latin typeface="Times New Roman" pitchFamily="18" charset="0"/>
                <a:cs typeface="Times New Roman" pitchFamily="18" charset="0"/>
              </a:rPr>
              <a:t>Εκπαίδευση προσωπικού</a:t>
            </a:r>
          </a:p>
          <a:p>
            <a:pPr lvl="1"/>
            <a:r>
              <a:rPr lang="el-GR" altLang="en-US" sz="1800" dirty="0">
                <a:latin typeface="Times New Roman" pitchFamily="18" charset="0"/>
                <a:cs typeface="Times New Roman" pitchFamily="18" charset="0"/>
              </a:rPr>
              <a:t>Προσδιορισμός των φάσεων υλοποίησης της παρεχόμενης υπηρεσίας</a:t>
            </a:r>
          </a:p>
          <a:p>
            <a:pPr lvl="1"/>
            <a:r>
              <a:rPr lang="el-GR" altLang="en-US" sz="1800" dirty="0">
                <a:latin typeface="Times New Roman" pitchFamily="18" charset="0"/>
                <a:cs typeface="Times New Roman" pitchFamily="18" charset="0"/>
              </a:rPr>
              <a:t>Συντήρηση εξοπλισμού</a:t>
            </a:r>
          </a:p>
          <a:p>
            <a:pPr lvl="1"/>
            <a:r>
              <a:rPr lang="el-GR" altLang="en-US" sz="1800" dirty="0">
                <a:latin typeface="Times New Roman" pitchFamily="18" charset="0"/>
                <a:cs typeface="Times New Roman" pitchFamily="18" charset="0"/>
              </a:rPr>
              <a:t>Παρακολούθηση της ικανοποίησης των πελατών</a:t>
            </a:r>
          </a:p>
          <a:p>
            <a:pPr lvl="1"/>
            <a:r>
              <a:rPr lang="el-GR" altLang="en-US" sz="1800" dirty="0">
                <a:latin typeface="Times New Roman" pitchFamily="18" charset="0"/>
                <a:cs typeface="Times New Roman" pitchFamily="18" charset="0"/>
              </a:rPr>
              <a:t>Εσωτερικές επιθεωρήσεις</a:t>
            </a:r>
          </a:p>
          <a:p>
            <a:pPr lvl="1"/>
            <a:r>
              <a:rPr lang="el-GR" sz="1800" dirty="0">
                <a:latin typeface="Times New Roman" pitchFamily="18" charset="0"/>
                <a:cs typeface="Times New Roman" pitchFamily="18" charset="0"/>
              </a:rPr>
              <a:t>κλπ</a:t>
            </a:r>
          </a:p>
          <a:p>
            <a:pPr algn="just"/>
            <a:r>
              <a:rPr lang="el-GR" sz="2000" b="1" dirty="0" err="1">
                <a:solidFill>
                  <a:srgbClr val="FFFF00"/>
                </a:solidFill>
                <a:latin typeface="Times New Roman" pitchFamily="18" charset="0"/>
                <a:cs typeface="Times New Roman" pitchFamily="18" charset="0"/>
              </a:rPr>
              <a:t>Διεργασιακή</a:t>
            </a:r>
            <a:r>
              <a:rPr lang="el-GR" sz="2000" b="1" dirty="0">
                <a:solidFill>
                  <a:srgbClr val="FFFF00"/>
                </a:solidFill>
                <a:latin typeface="Times New Roman" pitchFamily="18" charset="0"/>
                <a:cs typeface="Times New Roman" pitchFamily="18" charset="0"/>
              </a:rPr>
              <a:t> προσέγγιση </a:t>
            </a:r>
            <a:r>
              <a:rPr lang="el-GR" sz="2000" dirty="0">
                <a:latin typeface="Times New Roman" pitchFamily="18" charset="0"/>
                <a:cs typeface="Times New Roman" pitchFamily="18" charset="0"/>
              </a:rPr>
              <a:t>– </a:t>
            </a:r>
            <a:r>
              <a:rPr lang="el-GR" sz="2000" i="1" dirty="0">
                <a:latin typeface="Times New Roman" pitchFamily="18" charset="0"/>
                <a:cs typeface="Times New Roman" pitchFamily="18" charset="0"/>
              </a:rPr>
              <a:t>διαχείριση των δραστηριοτήτων του οργανισμού ως ένα σύνολο συσχετιζόμενων διεργασιών στο πλαίσιο ενός συνεκτικού συστήματος</a:t>
            </a:r>
            <a:endParaRPr lang="el-GR" sz="2000" dirty="0">
              <a:latin typeface="Times New Roman" pitchFamily="18" charset="0"/>
              <a:cs typeface="Times New Roman" pitchFamily="18" charset="0"/>
            </a:endParaRPr>
          </a:p>
          <a:p>
            <a:pPr algn="just"/>
            <a:r>
              <a:rPr lang="el-GR" sz="2000" b="1" dirty="0">
                <a:solidFill>
                  <a:srgbClr val="FFFF00"/>
                </a:solidFill>
                <a:latin typeface="Times New Roman" pitchFamily="18" charset="0"/>
                <a:cs typeface="Times New Roman" pitchFamily="18" charset="0"/>
              </a:rPr>
              <a:t>Διαδικασία</a:t>
            </a:r>
            <a:r>
              <a:rPr lang="el-GR" sz="2000" dirty="0">
                <a:latin typeface="Times New Roman" pitchFamily="18" charset="0"/>
                <a:cs typeface="Times New Roman" pitchFamily="18" charset="0"/>
              </a:rPr>
              <a:t> – </a:t>
            </a:r>
            <a:r>
              <a:rPr lang="el-GR" sz="2000" i="1" dirty="0">
                <a:latin typeface="Times New Roman" pitchFamily="18" charset="0"/>
                <a:cs typeface="Times New Roman" pitchFamily="18" charset="0"/>
              </a:rPr>
              <a:t>ο καθορισμένος τρόπος εκτέλεσης μιας δραστηριότητας ή μιας διεργασίας</a:t>
            </a:r>
          </a:p>
          <a:p>
            <a:endParaRPr lang="el-GR" sz="2000" dirty="0"/>
          </a:p>
          <a:p>
            <a:pPr lvl="1"/>
            <a:endParaRPr lang="el-GR" sz="1600" b="1" dirty="0"/>
          </a:p>
          <a:p>
            <a:endParaRPr lang="el-GR" sz="2800" dirty="0"/>
          </a:p>
          <a:p>
            <a:pPr>
              <a:buNone/>
            </a:pPr>
            <a:endParaRPr lang="el-GR" sz="2800" i="1" dirty="0"/>
          </a:p>
          <a:p>
            <a:pPr>
              <a:buNone/>
            </a:pPr>
            <a:endParaRPr lang="el-GR" sz="2800" dirty="0"/>
          </a:p>
          <a:p>
            <a:endParaRPr lang="el-GR" sz="2800" dirty="0"/>
          </a:p>
          <a:p>
            <a:endParaRPr lang="el-GR" sz="2800" dirty="0"/>
          </a:p>
          <a:p>
            <a:endParaRPr lang="el-GR" sz="2800" dirty="0"/>
          </a:p>
          <a:p>
            <a:endParaRPr lang="el-GR" sz="2800" dirty="0"/>
          </a:p>
        </p:txBody>
      </p:sp>
      <p:sp>
        <p:nvSpPr>
          <p:cNvPr id="5" name="Rectangle 4"/>
          <p:cNvSpPr txBox="1">
            <a:spLocks noChangeArrowheads="1"/>
          </p:cNvSpPr>
          <p:nvPr/>
        </p:nvSpPr>
        <p:spPr bwMode="auto">
          <a:xfrm>
            <a:off x="179512" y="908720"/>
            <a:ext cx="8507288" cy="52001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l-GR" sz="2800" b="1" kern="0" noProof="0" dirty="0" err="1">
                <a:solidFill>
                  <a:schemeClr val="hlink"/>
                </a:solidFill>
                <a:effectLst>
                  <a:outerShdw blurRad="38100" dist="38100" dir="2700000" algn="tl">
                    <a:srgbClr val="000000"/>
                  </a:outerShdw>
                </a:effectLst>
                <a:latin typeface="+mj-lt"/>
                <a:ea typeface="+mj-ea"/>
                <a:cs typeface="+mj-cs"/>
              </a:rPr>
              <a:t>Διεργασιακή</a:t>
            </a:r>
            <a:r>
              <a:rPr lang="el-GR" sz="2800" b="1" kern="0" noProof="0" dirty="0">
                <a:solidFill>
                  <a:schemeClr val="hlink"/>
                </a:solidFill>
                <a:effectLst>
                  <a:outerShdw blurRad="38100" dist="38100" dir="2700000" algn="tl">
                    <a:srgbClr val="000000"/>
                  </a:outerShdw>
                </a:effectLst>
                <a:latin typeface="+mj-lt"/>
                <a:ea typeface="+mj-ea"/>
                <a:cs typeface="+mj-cs"/>
              </a:rPr>
              <a:t> προσέγγιση</a:t>
            </a:r>
            <a:endParaRPr kumimoji="0" lang="el-GR" sz="2800" b="1" i="0" u="none" strike="noStrike" kern="0" cap="none" spc="0" normalizeH="0" baseline="0" noProof="0" dirty="0">
              <a:ln>
                <a:noFill/>
              </a:ln>
              <a:solidFill>
                <a:schemeClr val="hlink"/>
              </a:solidFill>
              <a:effectLst>
                <a:outerShdw blurRad="38100" dist="38100" dir="2700000" algn="tl">
                  <a:srgbClr val="000000"/>
                </a:outerShdw>
              </a:effectLst>
              <a:uLnTx/>
              <a:uFillTx/>
              <a:latin typeface="+mj-lt"/>
              <a:ea typeface="+mj-ea"/>
              <a:cs typeface="+mj-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05B9655F-E400-41D3-9809-7140DDFE7B4F}"/>
              </a:ext>
            </a:extLst>
          </p:cNvPr>
          <p:cNvSpPr>
            <a:spLocks noGrp="1" noChangeArrowheads="1"/>
          </p:cNvSpPr>
          <p:nvPr>
            <p:ph type="body" idx="1"/>
          </p:nvPr>
        </p:nvSpPr>
        <p:spPr>
          <a:xfrm>
            <a:off x="0" y="0"/>
            <a:ext cx="9144000" cy="6858000"/>
          </a:xfrm>
        </p:spPr>
        <p:txBody>
          <a:bodyPr/>
          <a:lstStyle/>
          <a:p>
            <a:pPr algn="just" eaLnBrk="1" hangingPunct="1">
              <a:lnSpc>
                <a:spcPct val="125000"/>
              </a:lnSpc>
              <a:spcBef>
                <a:spcPct val="35000"/>
              </a:spcBef>
              <a:buFontTx/>
              <a:buNone/>
            </a:pPr>
            <a:r>
              <a:rPr lang="el-GR" altLang="el-GR" sz="2400" u="sng" dirty="0"/>
              <a:t>Παραδείγματα διεργασιών:</a:t>
            </a:r>
          </a:p>
          <a:p>
            <a:pPr algn="just" eaLnBrk="1" hangingPunct="1">
              <a:lnSpc>
                <a:spcPct val="125000"/>
              </a:lnSpc>
              <a:spcBef>
                <a:spcPct val="35000"/>
              </a:spcBef>
            </a:pPr>
            <a:r>
              <a:rPr lang="el-GR" altLang="el-GR" sz="2400" dirty="0"/>
              <a:t>Η </a:t>
            </a:r>
            <a:r>
              <a:rPr lang="el-GR" altLang="el-GR" sz="2400" dirty="0">
                <a:solidFill>
                  <a:srgbClr val="FFFF00"/>
                </a:solidFill>
              </a:rPr>
              <a:t>άλεση των </a:t>
            </a:r>
            <a:r>
              <a:rPr lang="el-GR" altLang="el-GR" sz="2400" b="1" dirty="0">
                <a:solidFill>
                  <a:srgbClr val="FFFF00"/>
                </a:solidFill>
              </a:rPr>
              <a:t>δημητριακών</a:t>
            </a:r>
            <a:r>
              <a:rPr lang="el-GR" altLang="el-GR" sz="2400" dirty="0">
                <a:solidFill>
                  <a:srgbClr val="FFFF00"/>
                </a:solidFill>
              </a:rPr>
              <a:t> (είσοδος) </a:t>
            </a:r>
            <a:r>
              <a:rPr lang="el-GR" altLang="el-GR" sz="2400" dirty="0"/>
              <a:t>μέσω ειδικών κυλίνδρων και η μετατροπή τους σε </a:t>
            </a:r>
            <a:r>
              <a:rPr lang="el-GR" altLang="el-GR" sz="2400" b="1" dirty="0">
                <a:solidFill>
                  <a:srgbClr val="FFFF00"/>
                </a:solidFill>
              </a:rPr>
              <a:t>αλεύρι </a:t>
            </a:r>
            <a:r>
              <a:rPr lang="el-GR" altLang="el-GR" sz="2400" dirty="0">
                <a:solidFill>
                  <a:srgbClr val="FFFF00"/>
                </a:solidFill>
              </a:rPr>
              <a:t>(έξοδος).</a:t>
            </a:r>
          </a:p>
          <a:p>
            <a:pPr algn="just" eaLnBrk="1" hangingPunct="1">
              <a:lnSpc>
                <a:spcPct val="125000"/>
              </a:lnSpc>
              <a:spcBef>
                <a:spcPct val="35000"/>
              </a:spcBef>
            </a:pPr>
            <a:r>
              <a:rPr lang="el-GR" altLang="el-GR" sz="2400" dirty="0"/>
              <a:t>Η ανάμειξη </a:t>
            </a:r>
            <a:r>
              <a:rPr lang="el-GR" altLang="el-GR" sz="2400" b="1" dirty="0">
                <a:solidFill>
                  <a:srgbClr val="FFFF00"/>
                </a:solidFill>
              </a:rPr>
              <a:t>πρώτων υλών</a:t>
            </a:r>
            <a:r>
              <a:rPr lang="el-GR" altLang="el-GR" sz="2400" dirty="0">
                <a:solidFill>
                  <a:srgbClr val="FFFF00"/>
                </a:solidFill>
              </a:rPr>
              <a:t> (είσοδος) </a:t>
            </a:r>
            <a:r>
              <a:rPr lang="el-GR" altLang="el-GR" sz="2400" dirty="0"/>
              <a:t>σε μίξερ για παραγωγή </a:t>
            </a:r>
            <a:r>
              <a:rPr lang="el-GR" altLang="el-GR" sz="2400" b="1" dirty="0">
                <a:solidFill>
                  <a:srgbClr val="FFFF00"/>
                </a:solidFill>
              </a:rPr>
              <a:t>ζυμαριού</a:t>
            </a:r>
            <a:r>
              <a:rPr lang="el-GR" altLang="el-GR" sz="2400" dirty="0">
                <a:solidFill>
                  <a:srgbClr val="FFFF00"/>
                </a:solidFill>
              </a:rPr>
              <a:t> (έξοδος) </a:t>
            </a:r>
            <a:r>
              <a:rPr lang="el-GR" altLang="el-GR" sz="2400" dirty="0"/>
              <a:t>αρτοσκευασμάτων.</a:t>
            </a:r>
          </a:p>
          <a:p>
            <a:pPr algn="just" eaLnBrk="1" hangingPunct="1">
              <a:lnSpc>
                <a:spcPct val="125000"/>
              </a:lnSpc>
              <a:spcBef>
                <a:spcPct val="35000"/>
              </a:spcBef>
            </a:pPr>
            <a:r>
              <a:rPr lang="el-GR" altLang="el-GR" sz="2400" dirty="0"/>
              <a:t>Η </a:t>
            </a:r>
            <a:r>
              <a:rPr lang="el-GR" altLang="el-GR" sz="2400" dirty="0">
                <a:solidFill>
                  <a:srgbClr val="FFFF00"/>
                </a:solidFill>
              </a:rPr>
              <a:t>συσκευασία σε συσκευαστική μηχανή </a:t>
            </a:r>
            <a:r>
              <a:rPr lang="el-GR" altLang="el-GR" sz="2400" b="1" dirty="0">
                <a:solidFill>
                  <a:srgbClr val="FFFF00"/>
                </a:solidFill>
              </a:rPr>
              <a:t>χύμα φρούτων</a:t>
            </a:r>
            <a:r>
              <a:rPr lang="el-GR" altLang="el-GR" sz="2400" dirty="0">
                <a:solidFill>
                  <a:srgbClr val="FFFF00"/>
                </a:solidFill>
              </a:rPr>
              <a:t> </a:t>
            </a:r>
            <a:r>
              <a:rPr lang="el-GR" altLang="el-GR" sz="2400" dirty="0"/>
              <a:t>(π.χ. πορτοκάλια) </a:t>
            </a:r>
            <a:r>
              <a:rPr lang="el-GR" altLang="el-GR" sz="2400" dirty="0">
                <a:solidFill>
                  <a:srgbClr val="FFFF00"/>
                </a:solidFill>
              </a:rPr>
              <a:t>(είσοδος) </a:t>
            </a:r>
            <a:r>
              <a:rPr lang="el-GR" altLang="el-GR" sz="2400" dirty="0"/>
              <a:t>σε </a:t>
            </a:r>
            <a:r>
              <a:rPr lang="el-GR" altLang="el-GR" sz="2400" b="1" dirty="0">
                <a:solidFill>
                  <a:srgbClr val="FFFF00"/>
                </a:solidFill>
              </a:rPr>
              <a:t>διακριτές πλαστικές σακούλες </a:t>
            </a:r>
            <a:r>
              <a:rPr lang="el-GR" altLang="el-GR" sz="2400" b="1" dirty="0"/>
              <a:t>των δύο κιλών</a:t>
            </a:r>
            <a:r>
              <a:rPr lang="el-GR" altLang="el-GR" sz="2400" dirty="0"/>
              <a:t> </a:t>
            </a:r>
            <a:r>
              <a:rPr lang="el-GR" altLang="el-GR" sz="2400" dirty="0">
                <a:solidFill>
                  <a:srgbClr val="FFFF00"/>
                </a:solidFill>
              </a:rPr>
              <a:t>(έξοδος).</a:t>
            </a:r>
            <a:endParaRPr lang="en-US" altLang="el-GR" sz="2400" dirty="0">
              <a:solidFill>
                <a:srgbClr val="FFFF00"/>
              </a:solidFill>
            </a:endParaRPr>
          </a:p>
          <a:p>
            <a:pPr algn="just" eaLnBrk="1" hangingPunct="1">
              <a:lnSpc>
                <a:spcPct val="125000"/>
              </a:lnSpc>
              <a:spcBef>
                <a:spcPct val="35000"/>
              </a:spcBef>
            </a:pPr>
            <a:r>
              <a:rPr lang="el-GR" altLang="el-GR" sz="2400" dirty="0"/>
              <a:t>Διεργασία παραγωγής κρασιού, </a:t>
            </a:r>
            <a:r>
              <a:rPr lang="el-GR" altLang="el-GR" sz="2400" b="1" dirty="0">
                <a:solidFill>
                  <a:srgbClr val="FFFF00"/>
                </a:solidFill>
              </a:rPr>
              <a:t>το σταφύλι (</a:t>
            </a:r>
            <a:r>
              <a:rPr lang="en-US" altLang="el-GR" sz="2400" b="1" dirty="0">
                <a:solidFill>
                  <a:srgbClr val="FFFF00"/>
                </a:solidFill>
              </a:rPr>
              <a:t>input)</a:t>
            </a:r>
            <a:r>
              <a:rPr lang="el-GR" altLang="el-GR" sz="2400" dirty="0">
                <a:solidFill>
                  <a:srgbClr val="FFFF00"/>
                </a:solidFill>
              </a:rPr>
              <a:t> </a:t>
            </a:r>
            <a:r>
              <a:rPr lang="el-GR" altLang="el-GR" sz="2400" dirty="0"/>
              <a:t>υφίσταται μια σειρά διαδικασιών και λόγω ελεγχόμενων συνθηκών θερμοκρασίας και περιεκτικότητας σακχάρων (συνθήκες απαραίτητες για τη διεργασία) μετατρέπεται σε </a:t>
            </a:r>
            <a:r>
              <a:rPr lang="el-GR" altLang="el-GR" sz="2400" b="1" dirty="0">
                <a:solidFill>
                  <a:srgbClr val="FFFF00"/>
                </a:solidFill>
              </a:rPr>
              <a:t>κρασί</a:t>
            </a:r>
            <a:r>
              <a:rPr lang="el-GR" altLang="el-GR" sz="2400" dirty="0">
                <a:solidFill>
                  <a:srgbClr val="FFFF00"/>
                </a:solidFill>
              </a:rPr>
              <a:t> (η διεργασία θέλει ελεγχόμενες συνθήκες).</a:t>
            </a:r>
            <a:endParaRPr lang="el-GR" altLang="el-GR"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0418">
                                            <p:txEl>
                                              <p:pRg st="0" end="0"/>
                                            </p:txEl>
                                          </p:spTgt>
                                        </p:tgtEl>
                                        <p:attrNameLst>
                                          <p:attrName>style.visibility</p:attrName>
                                        </p:attrNameLst>
                                      </p:cBhvr>
                                      <p:to>
                                        <p:strVal val="visible"/>
                                      </p:to>
                                    </p:set>
                                    <p:animEffect transition="in" filter="checkerboard(across)">
                                      <p:cBhvr>
                                        <p:cTn id="7" dur="500"/>
                                        <p:tgtEl>
                                          <p:spTgt spid="6041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0418">
                                            <p:txEl>
                                              <p:pRg st="1" end="1"/>
                                            </p:txEl>
                                          </p:spTgt>
                                        </p:tgtEl>
                                        <p:attrNameLst>
                                          <p:attrName>style.visibility</p:attrName>
                                        </p:attrNameLst>
                                      </p:cBhvr>
                                      <p:to>
                                        <p:strVal val="visible"/>
                                      </p:to>
                                    </p:set>
                                    <p:animEffect transition="in" filter="checkerboard(across)">
                                      <p:cBhvr>
                                        <p:cTn id="12" dur="500"/>
                                        <p:tgtEl>
                                          <p:spTgt spid="6041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0418">
                                            <p:txEl>
                                              <p:pRg st="2" end="2"/>
                                            </p:txEl>
                                          </p:spTgt>
                                        </p:tgtEl>
                                        <p:attrNameLst>
                                          <p:attrName>style.visibility</p:attrName>
                                        </p:attrNameLst>
                                      </p:cBhvr>
                                      <p:to>
                                        <p:strVal val="visible"/>
                                      </p:to>
                                    </p:set>
                                    <p:animEffect transition="in" filter="checkerboard(across)">
                                      <p:cBhvr>
                                        <p:cTn id="17" dur="500"/>
                                        <p:tgtEl>
                                          <p:spTgt spid="6041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60418">
                                            <p:txEl>
                                              <p:pRg st="3" end="3"/>
                                            </p:txEl>
                                          </p:spTgt>
                                        </p:tgtEl>
                                        <p:attrNameLst>
                                          <p:attrName>style.visibility</p:attrName>
                                        </p:attrNameLst>
                                      </p:cBhvr>
                                      <p:to>
                                        <p:strVal val="visible"/>
                                      </p:to>
                                    </p:set>
                                    <p:animEffect transition="in" filter="checkerboard(across)">
                                      <p:cBhvr>
                                        <p:cTn id="22" dur="500"/>
                                        <p:tgtEl>
                                          <p:spTgt spid="6041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60418">
                                            <p:txEl>
                                              <p:pRg st="4" end="4"/>
                                            </p:txEl>
                                          </p:spTgt>
                                        </p:tgtEl>
                                        <p:attrNameLst>
                                          <p:attrName>style.visibility</p:attrName>
                                        </p:attrNameLst>
                                      </p:cBhvr>
                                      <p:to>
                                        <p:strVal val="visible"/>
                                      </p:to>
                                    </p:set>
                                    <p:animEffect transition="in" filter="checkerboard(across)">
                                      <p:cBhvr>
                                        <p:cTn id="27" dur="500"/>
                                        <p:tgtEl>
                                          <p:spTgt spid="6041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446088" y="1062633"/>
            <a:ext cx="8229600" cy="638175"/>
          </a:xfrm>
        </p:spPr>
        <p:txBody>
          <a:bodyPr/>
          <a:lstStyle/>
          <a:p>
            <a:pPr eaLnBrk="1" hangingPunct="1">
              <a:defRPr/>
            </a:pPr>
            <a:r>
              <a:rPr lang="el-GR" sz="2000" b="1" dirty="0">
                <a:solidFill>
                  <a:schemeClr val="hlink"/>
                </a:solidFill>
                <a:effectLst>
                  <a:outerShdw blurRad="38100" dist="38100" dir="2700000" algn="tl">
                    <a:srgbClr val="000000"/>
                  </a:outerShdw>
                </a:effectLst>
              </a:rPr>
              <a:t>Διεθνής Οργανισμός Τυποποίησης</a:t>
            </a:r>
            <a:br>
              <a:rPr lang="en-US" sz="2000" b="1" dirty="0">
                <a:solidFill>
                  <a:schemeClr val="hlink"/>
                </a:solidFill>
                <a:effectLst>
                  <a:outerShdw blurRad="38100" dist="38100" dir="2700000" algn="tl">
                    <a:srgbClr val="000000"/>
                  </a:outerShdw>
                </a:effectLst>
              </a:rPr>
            </a:br>
            <a:r>
              <a:rPr lang="en-US" sz="2000" b="1" dirty="0">
                <a:solidFill>
                  <a:schemeClr val="hlink"/>
                </a:solidFill>
                <a:effectLst>
                  <a:outerShdw blurRad="38100" dist="38100" dir="2700000" algn="tl">
                    <a:srgbClr val="000000"/>
                  </a:outerShdw>
                </a:effectLst>
              </a:rPr>
              <a:t>International Standardization Organization (ISO)</a:t>
            </a:r>
            <a:endParaRPr lang="el-GR" sz="2000" b="1" dirty="0">
              <a:solidFill>
                <a:schemeClr val="hlink"/>
              </a:solidFill>
              <a:effectLst>
                <a:outerShdw blurRad="38100" dist="38100" dir="2700000" algn="tl">
                  <a:srgbClr val="000000"/>
                </a:outerShdw>
              </a:effectLst>
            </a:endParaRPr>
          </a:p>
        </p:txBody>
      </p:sp>
      <p:sp>
        <p:nvSpPr>
          <p:cNvPr id="109571" name="Rectangle 3"/>
          <p:cNvSpPr>
            <a:spLocks noGrp="1" noChangeArrowheads="1"/>
          </p:cNvSpPr>
          <p:nvPr>
            <p:ph type="body" idx="1"/>
          </p:nvPr>
        </p:nvSpPr>
        <p:spPr>
          <a:xfrm>
            <a:off x="142844" y="1643050"/>
            <a:ext cx="9001156" cy="5214950"/>
          </a:xfrm>
        </p:spPr>
        <p:txBody>
          <a:bodyPr/>
          <a:lstStyle/>
          <a:p>
            <a:pPr marL="177800" indent="-177800" algn="just" eaLnBrk="1" hangingPunct="1">
              <a:lnSpc>
                <a:spcPct val="80000"/>
              </a:lnSpc>
              <a:spcBef>
                <a:spcPts val="1200"/>
              </a:spcBef>
              <a:tabLst>
                <a:tab pos="177800" algn="l"/>
              </a:tabLst>
            </a:pPr>
            <a:r>
              <a:rPr lang="el-GR" sz="2000" dirty="0">
                <a:latin typeface="Times New Roman" pitchFamily="18" charset="0"/>
                <a:cs typeface="Times New Roman" pitchFamily="18" charset="0"/>
              </a:rPr>
              <a:t>Ιδρύθηκε το 1946 και αποτελείται από αντιπροσώπους διεθνών φορέων τυποποίησης από κράτη σε ολόκληρο τον κόσμο.</a:t>
            </a:r>
          </a:p>
          <a:p>
            <a:pPr marL="177800" indent="-177800" algn="just" eaLnBrk="1" hangingPunct="1">
              <a:lnSpc>
                <a:spcPct val="80000"/>
              </a:lnSpc>
              <a:spcBef>
                <a:spcPts val="1200"/>
              </a:spcBef>
              <a:tabLst>
                <a:tab pos="177800" algn="l"/>
              </a:tabLst>
            </a:pPr>
            <a:r>
              <a:rPr lang="el-GR" sz="2000" dirty="0">
                <a:latin typeface="Times New Roman" pitchFamily="18" charset="0"/>
                <a:cs typeface="Times New Roman" pitchFamily="18" charset="0"/>
              </a:rPr>
              <a:t>Αποτελεί έναν από τους μεγαλύτερους οργανισμούς παγκοσμίως που εξειδικεύονται στη δημιουργία και έκδοση διεθνών προτύπων για διάφορους τομείς.</a:t>
            </a:r>
          </a:p>
          <a:p>
            <a:pPr marL="177800" indent="-177800" algn="just" eaLnBrk="1" hangingPunct="1">
              <a:lnSpc>
                <a:spcPct val="80000"/>
              </a:lnSpc>
              <a:spcBef>
                <a:spcPts val="1200"/>
              </a:spcBef>
              <a:tabLst>
                <a:tab pos="177800" algn="l"/>
              </a:tabLst>
            </a:pPr>
            <a:r>
              <a:rPr lang="el-GR" sz="2000" dirty="0">
                <a:latin typeface="Times New Roman" pitchFamily="18" charset="0"/>
                <a:cs typeface="Times New Roman" pitchFamily="18" charset="0"/>
              </a:rPr>
              <a:t>Εδρεύει στη Γενεύη και αποτελείται από Εθνικούς Φορείς Τυποποίησης σε </a:t>
            </a:r>
            <a:r>
              <a:rPr lang="en-US" sz="2000" dirty="0">
                <a:latin typeface="Times New Roman" pitchFamily="18" charset="0"/>
                <a:cs typeface="Times New Roman" pitchFamily="18" charset="0"/>
              </a:rPr>
              <a:t>163 </a:t>
            </a:r>
            <a:r>
              <a:rPr lang="el-GR" sz="2000" dirty="0">
                <a:latin typeface="Times New Roman" pitchFamily="18" charset="0"/>
                <a:cs typeface="Times New Roman" pitchFamily="18" charset="0"/>
              </a:rPr>
              <a:t>χώρες.</a:t>
            </a:r>
          </a:p>
          <a:p>
            <a:pPr marL="177800" indent="-177800" algn="just" eaLnBrk="1" hangingPunct="1">
              <a:lnSpc>
                <a:spcPct val="80000"/>
              </a:lnSpc>
              <a:spcBef>
                <a:spcPts val="1200"/>
              </a:spcBef>
              <a:tabLst>
                <a:tab pos="177800" algn="l"/>
              </a:tabLst>
            </a:pPr>
            <a:r>
              <a:rPr lang="el-GR" sz="2000" dirty="0">
                <a:latin typeface="Times New Roman" pitchFamily="18" charset="0"/>
                <a:cs typeface="Times New Roman" pitchFamily="18" charset="0"/>
              </a:rPr>
              <a:t>Η αποστολή του </a:t>
            </a:r>
            <a:r>
              <a:rPr lang="en-US" sz="2000" dirty="0">
                <a:latin typeface="Times New Roman" pitchFamily="18" charset="0"/>
                <a:cs typeface="Times New Roman" pitchFamily="18" charset="0"/>
              </a:rPr>
              <a:t>ISO </a:t>
            </a:r>
            <a:r>
              <a:rPr lang="el-GR" sz="2000" dirty="0">
                <a:latin typeface="Times New Roman" pitchFamily="18" charset="0"/>
                <a:cs typeface="Times New Roman" pitchFamily="18" charset="0"/>
              </a:rPr>
              <a:t>είναι να προωθήσει την ανάπτυξη της τυποποίησης και των συναφών παγκόσμιων δραστηριοτήτων µε στόχο τη διευκόλυνση της διεθνούς ανταλλαγής προϊόντων και υπηρεσιών και την ανάπτυξη συνεργασιών. </a:t>
            </a:r>
          </a:p>
          <a:p>
            <a:pPr marL="177800" indent="-177800" algn="just" eaLnBrk="1" hangingPunct="1">
              <a:lnSpc>
                <a:spcPct val="80000"/>
              </a:lnSpc>
              <a:spcBef>
                <a:spcPts val="1200"/>
              </a:spcBef>
              <a:tabLst>
                <a:tab pos="177800" algn="l"/>
              </a:tabLst>
            </a:pPr>
            <a:r>
              <a:rPr lang="el-GR" sz="2000" dirty="0">
                <a:latin typeface="Times New Roman" pitchFamily="18" charset="0"/>
                <a:cs typeface="Times New Roman" pitchFamily="18" charset="0"/>
              </a:rPr>
              <a:t>Τα αποτελέσματα της εργασίας του </a:t>
            </a:r>
            <a:r>
              <a:rPr lang="en-US" sz="2000" dirty="0">
                <a:latin typeface="Times New Roman" pitchFamily="18" charset="0"/>
                <a:cs typeface="Times New Roman" pitchFamily="18" charset="0"/>
              </a:rPr>
              <a:t>ISO </a:t>
            </a:r>
            <a:r>
              <a:rPr lang="el-GR" sz="2000" dirty="0">
                <a:latin typeface="Times New Roman" pitchFamily="18" charset="0"/>
                <a:cs typeface="Times New Roman" pitchFamily="18" charset="0"/>
              </a:rPr>
              <a:t>δημοσιεύονται σαν Διεθνή Πρότυπα. </a:t>
            </a:r>
          </a:p>
          <a:p>
            <a:pPr marL="177800" indent="-177800" algn="just" eaLnBrk="1" hangingPunct="1">
              <a:lnSpc>
                <a:spcPct val="80000"/>
              </a:lnSpc>
              <a:spcBef>
                <a:spcPts val="1200"/>
              </a:spcBef>
              <a:tabLst>
                <a:tab pos="177800" algn="l"/>
              </a:tabLst>
            </a:pPr>
            <a:r>
              <a:rPr lang="el-GR" sz="2000" dirty="0">
                <a:latin typeface="Times New Roman" pitchFamily="18" charset="0"/>
                <a:cs typeface="Times New Roman" pitchFamily="18" charset="0"/>
              </a:rPr>
              <a:t>Ο Εθνικός Φορέας Τυποποίησης για την Ελλάδα είναι ο ΕΛΟΤ (Ελληνικός Οργανισμός Τυποποίησης) και η δραστηριότητα του έχει επικεντρωθεί στην εκπόνηση προτύπων και στην προώθηση της τυποποίησης στη χώρα. </a:t>
            </a:r>
          </a:p>
          <a:p>
            <a:pPr marL="177800" indent="-177800" algn="just" eaLnBrk="1" hangingPunct="1">
              <a:lnSpc>
                <a:spcPct val="80000"/>
              </a:lnSpc>
              <a:spcBef>
                <a:spcPts val="1200"/>
              </a:spcBef>
              <a:tabLst>
                <a:tab pos="177800" algn="l"/>
              </a:tabLst>
            </a:pPr>
            <a:r>
              <a:rPr lang="el-GR" sz="2000" dirty="0">
                <a:latin typeface="Times New Roman" pitchFamily="18" charset="0"/>
                <a:cs typeface="Times New Roman" pitchFamily="18" charset="0"/>
              </a:rPr>
              <a:t>Ο ISO δεν εκδίδει ο ίδιος πιστοποιητικά συμμόρφωσης των επιχειρήσεων µε τα πρότυπα. Αυτό είναι ευθύνη των ανεξάρτητων Φορέων Πιστοποίησης.</a:t>
            </a:r>
          </a:p>
          <a:p>
            <a:pPr marL="177800" indent="-177800" algn="just" eaLnBrk="1" hangingPunct="1">
              <a:lnSpc>
                <a:spcPct val="80000"/>
              </a:lnSpc>
              <a:spcBef>
                <a:spcPts val="1200"/>
              </a:spcBef>
              <a:tabLst>
                <a:tab pos="177800" algn="l"/>
              </a:tabLst>
            </a:pPr>
            <a:r>
              <a:rPr lang="el-GR" sz="2000" dirty="0">
                <a:latin typeface="Times New Roman" pitchFamily="18" charset="0"/>
                <a:cs typeface="Times New Roman" pitchFamily="18" charset="0"/>
              </a:rPr>
              <a:t>Η σειρά των προτύπων </a:t>
            </a:r>
            <a:r>
              <a:rPr lang="en-US" sz="2000" dirty="0">
                <a:latin typeface="Times New Roman" pitchFamily="18" charset="0"/>
                <a:cs typeface="Times New Roman" pitchFamily="18" charset="0"/>
              </a:rPr>
              <a:t>ISO </a:t>
            </a:r>
            <a:r>
              <a:rPr lang="el-GR" sz="2000" dirty="0">
                <a:latin typeface="Times New Roman" pitchFamily="18" charset="0"/>
                <a:cs typeface="Times New Roman" pitchFamily="18" charset="0"/>
              </a:rPr>
              <a:t>δεν είναι η μόνη, αλλά είναι η πλέον γνωστή και διεθνώς αποδεκτή σειρά προτύπων.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457200" y="857232"/>
            <a:ext cx="8229600" cy="642942"/>
          </a:xfrm>
        </p:spPr>
        <p:txBody>
          <a:bodyPr/>
          <a:lstStyle/>
          <a:p>
            <a:pPr eaLnBrk="1" hangingPunct="1">
              <a:defRPr/>
            </a:pPr>
            <a:r>
              <a:rPr lang="el-GR" sz="2800" b="1" dirty="0">
                <a:solidFill>
                  <a:schemeClr val="hlink"/>
                </a:solidFill>
                <a:effectLst>
                  <a:outerShdw blurRad="38100" dist="38100" dir="2700000" algn="tl">
                    <a:srgbClr val="000000"/>
                  </a:outerShdw>
                </a:effectLst>
              </a:rPr>
              <a:t>Εθνικό Σύστημα Υποδομών Ποιότητας  - ΕΣΥΠ</a:t>
            </a:r>
            <a:endParaRPr lang="el-GR" sz="2400" dirty="0"/>
          </a:p>
        </p:txBody>
      </p:sp>
      <p:graphicFrame>
        <p:nvGraphicFramePr>
          <p:cNvPr id="6" name="5 - Θέση περιεχομένου"/>
          <p:cNvGraphicFramePr>
            <a:graphicFrameLocks noGrp="1"/>
          </p:cNvGraphicFramePr>
          <p:nvPr>
            <p:ph idx="1"/>
          </p:nvPr>
        </p:nvGraphicFramePr>
        <p:xfrm>
          <a:off x="457200" y="1711349"/>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6 - Ορθογώνιο"/>
          <p:cNvSpPr/>
          <p:nvPr/>
        </p:nvSpPr>
        <p:spPr>
          <a:xfrm>
            <a:off x="1475656" y="6061821"/>
            <a:ext cx="7848872" cy="590931"/>
          </a:xfrm>
          <a:prstGeom prst="rect">
            <a:avLst/>
          </a:prstGeom>
        </p:spPr>
        <p:txBody>
          <a:bodyPr wrap="square">
            <a:spAutoFit/>
          </a:bodyPr>
          <a:lstStyle/>
          <a:p>
            <a:pPr marL="342900" indent="-342900">
              <a:lnSpc>
                <a:spcPct val="80000"/>
              </a:lnSpc>
              <a:spcBef>
                <a:spcPct val="20000"/>
              </a:spcBef>
              <a:buFont typeface="Arial" pitchFamily="34" charset="0"/>
              <a:buChar char="•"/>
            </a:pPr>
            <a:r>
              <a:rPr lang="el-GR" dirty="0">
                <a:latin typeface="+mn-lt"/>
              </a:rPr>
              <a:t>ΕΛΟΤ, ΕΣΥΔ, ΕΙΜ – Αυτοτελείς Λειτουργικές Μονάδες</a:t>
            </a:r>
          </a:p>
          <a:p>
            <a:pPr marL="342900" indent="-342900">
              <a:lnSpc>
                <a:spcPct val="80000"/>
              </a:lnSpc>
              <a:spcBef>
                <a:spcPct val="20000"/>
              </a:spcBef>
              <a:buFont typeface="Arial" pitchFamily="34" charset="0"/>
              <a:buChar char="•"/>
            </a:pPr>
            <a:r>
              <a:rPr lang="el-GR" dirty="0">
                <a:latin typeface="+mn-lt"/>
              </a:rPr>
              <a:t>ΕΣΥΠ  -  εποπτεία από Υπ. Ανάπτυξης &amp; Ανταγωνιστικότητας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457200" y="990600"/>
            <a:ext cx="8229600" cy="795326"/>
          </a:xfrm>
        </p:spPr>
        <p:txBody>
          <a:bodyPr/>
          <a:lstStyle/>
          <a:p>
            <a:pPr eaLnBrk="1" hangingPunct="1">
              <a:defRPr/>
            </a:pPr>
            <a:r>
              <a:rPr lang="el-GR" sz="3200" b="1" dirty="0">
                <a:solidFill>
                  <a:schemeClr val="hlink"/>
                </a:solidFill>
                <a:effectLst>
                  <a:outerShdw blurRad="38100" dist="38100" dir="2700000" algn="tl">
                    <a:srgbClr val="000000"/>
                  </a:outerShdw>
                </a:effectLst>
              </a:rPr>
              <a:t>Ιστορική εξέλιξη προτύπων </a:t>
            </a:r>
            <a:r>
              <a:rPr lang="en-US" sz="3200" b="1" dirty="0">
                <a:solidFill>
                  <a:schemeClr val="hlink"/>
                </a:solidFill>
                <a:effectLst>
                  <a:outerShdw blurRad="38100" dist="38100" dir="2700000" algn="tl">
                    <a:srgbClr val="000000"/>
                  </a:outerShdw>
                </a:effectLst>
              </a:rPr>
              <a:t>ISO</a:t>
            </a:r>
            <a:r>
              <a:rPr lang="el-GR" sz="3200" b="1" dirty="0">
                <a:solidFill>
                  <a:schemeClr val="hlink"/>
                </a:solidFill>
                <a:effectLst>
                  <a:outerShdw blurRad="38100" dist="38100" dir="2700000" algn="tl">
                    <a:srgbClr val="000000"/>
                  </a:outerShdw>
                </a:effectLst>
              </a:rPr>
              <a:t> (1)</a:t>
            </a:r>
            <a:r>
              <a:rPr lang="el-GR" sz="2800" dirty="0"/>
              <a:t> </a:t>
            </a:r>
          </a:p>
        </p:txBody>
      </p:sp>
      <p:sp>
        <p:nvSpPr>
          <p:cNvPr id="110595" name="Rectangle 3"/>
          <p:cNvSpPr>
            <a:spLocks noGrp="1" noChangeArrowheads="1"/>
          </p:cNvSpPr>
          <p:nvPr>
            <p:ph type="body" idx="1"/>
          </p:nvPr>
        </p:nvSpPr>
        <p:spPr>
          <a:xfrm>
            <a:off x="0" y="1785926"/>
            <a:ext cx="9144000" cy="4786346"/>
          </a:xfrm>
        </p:spPr>
        <p:txBody>
          <a:bodyPr/>
          <a:lstStyle/>
          <a:p>
            <a:pPr marL="177800" indent="-177800" algn="just" eaLnBrk="1" hangingPunct="1">
              <a:lnSpc>
                <a:spcPct val="80000"/>
              </a:lnSpc>
              <a:spcBef>
                <a:spcPts val="1800"/>
              </a:spcBef>
            </a:pPr>
            <a:r>
              <a:rPr lang="en-US" sz="2000" dirty="0">
                <a:latin typeface="Times New Roman" pitchFamily="18" charset="0"/>
                <a:cs typeface="Times New Roman" pitchFamily="18" charset="0"/>
              </a:rPr>
              <a:t>T</a:t>
            </a:r>
            <a:r>
              <a:rPr lang="el-GR" sz="2000" dirty="0">
                <a:latin typeface="Times New Roman" pitchFamily="18" charset="0"/>
                <a:cs typeface="Times New Roman" pitchFamily="18" charset="0"/>
              </a:rPr>
              <a:t>ο MIL–Q–9858, ένα πρόγραμμα διαχείρισης της ποιότητας που υιοθετήθηκε το 1959 από το Υπουργείο Άμυνας των Ηνωμένων Πολιτειών.</a:t>
            </a:r>
          </a:p>
          <a:p>
            <a:pPr marL="177800" indent="-177800" algn="just" eaLnBrk="1" hangingPunct="1">
              <a:lnSpc>
                <a:spcPct val="80000"/>
              </a:lnSpc>
              <a:spcBef>
                <a:spcPts val="1800"/>
              </a:spcBef>
            </a:pPr>
            <a:r>
              <a:rPr lang="el-GR" sz="2000" dirty="0">
                <a:latin typeface="Times New Roman" pitchFamily="18" charset="0"/>
                <a:cs typeface="Times New Roman" pitchFamily="18" charset="0"/>
              </a:rPr>
              <a:t>Αντικαταστάθηκε το 1963 από το MIL–Q–9858Α, το οποίο επιβλήθηκε από τους περισσότερους προμηθευτές στρατιωτικού εξοπλισμού.  </a:t>
            </a:r>
          </a:p>
          <a:p>
            <a:pPr marL="177800" indent="-177800" algn="just" eaLnBrk="1" hangingPunct="1">
              <a:lnSpc>
                <a:spcPct val="80000"/>
              </a:lnSpc>
              <a:spcBef>
                <a:spcPts val="1800"/>
              </a:spcBef>
            </a:pPr>
            <a:r>
              <a:rPr lang="el-GR" sz="2000" dirty="0">
                <a:latin typeface="Times New Roman" pitchFamily="18" charset="0"/>
                <a:cs typeface="Times New Roman" pitchFamily="18" charset="0"/>
              </a:rPr>
              <a:t>Το MIL–Q–9858Α αποτέλεσε τη βάση για το πρότυπο ποιότητας του ΝΑΤΟ, το AQAP-1 (</a:t>
            </a:r>
            <a:r>
              <a:rPr lang="en-US" sz="2000" dirty="0">
                <a:latin typeface="Times New Roman" pitchFamily="18" charset="0"/>
                <a:cs typeface="Times New Roman" pitchFamily="18" charset="0"/>
              </a:rPr>
              <a:t>Allied Quality Assurance Publications</a:t>
            </a:r>
            <a:r>
              <a:rPr lang="el-GR" sz="2000" dirty="0">
                <a:latin typeface="Times New Roman" pitchFamily="18" charset="0"/>
                <a:cs typeface="Times New Roman" pitchFamily="18" charset="0"/>
              </a:rPr>
              <a:t>), το οποίο υιοθετήθηκε το 1968. </a:t>
            </a:r>
          </a:p>
          <a:p>
            <a:pPr marL="177800" indent="-177800" algn="just" eaLnBrk="1" hangingPunct="1">
              <a:lnSpc>
                <a:spcPct val="80000"/>
              </a:lnSpc>
              <a:spcBef>
                <a:spcPts val="1800"/>
              </a:spcBef>
            </a:pPr>
            <a:r>
              <a:rPr lang="el-GR" sz="2000" dirty="0">
                <a:latin typeface="Times New Roman" pitchFamily="18" charset="0"/>
                <a:cs typeface="Times New Roman" pitchFamily="18" charset="0"/>
              </a:rPr>
              <a:t>Το Βρετανικό Υπουργείο Άμυνας ενσωμάτωσε τις περισσότερες από τις αρχές του AQAP-1 στο δικό της πρότυπο σύστημα ποιότητας, το DEF/STAN 05-8, το οποίο εκδόθηκε το 1970. </a:t>
            </a:r>
          </a:p>
          <a:p>
            <a:pPr marL="177800" indent="-177800" algn="just" eaLnBrk="1" hangingPunct="1">
              <a:lnSpc>
                <a:spcPct val="80000"/>
              </a:lnSpc>
              <a:spcBef>
                <a:spcPts val="1800"/>
              </a:spcBef>
            </a:pPr>
            <a:r>
              <a:rPr lang="el-GR" sz="2000" dirty="0">
                <a:latin typeface="Times New Roman" pitchFamily="18" charset="0"/>
                <a:cs typeface="Times New Roman" pitchFamily="18" charset="0"/>
              </a:rPr>
              <a:t>Στον ιδιωτικό τομέα, η ανάπτυξη των προτύπων ποιότητας προήλθε από δύο πηγές. Στις Ηνωμένες Πολιτείες, η διαδικασία κινήθηκε από τον ιδιωτικό τομέα, ενώ στην Ευρώπη από την κυβέρνηση.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a:xfrm>
            <a:off x="457200" y="773782"/>
            <a:ext cx="8229600" cy="869268"/>
          </a:xfrm>
        </p:spPr>
        <p:txBody>
          <a:bodyPr/>
          <a:lstStyle/>
          <a:p>
            <a:pPr eaLnBrk="1" hangingPunct="1">
              <a:defRPr/>
            </a:pPr>
            <a:r>
              <a:rPr lang="el-GR" sz="3200" b="1" dirty="0">
                <a:solidFill>
                  <a:schemeClr val="hlink"/>
                </a:solidFill>
                <a:effectLst>
                  <a:outerShdw blurRad="38100" dist="38100" dir="2700000" algn="tl">
                    <a:srgbClr val="000000"/>
                  </a:outerShdw>
                </a:effectLst>
              </a:rPr>
              <a:t>Ιστορική εξέλιξη προτύπων </a:t>
            </a:r>
            <a:r>
              <a:rPr lang="en-US" sz="3200" b="1" dirty="0">
                <a:solidFill>
                  <a:schemeClr val="hlink"/>
                </a:solidFill>
                <a:effectLst>
                  <a:outerShdw blurRad="38100" dist="38100" dir="2700000" algn="tl">
                    <a:srgbClr val="000000"/>
                  </a:outerShdw>
                </a:effectLst>
              </a:rPr>
              <a:t>ISO</a:t>
            </a:r>
            <a:r>
              <a:rPr lang="el-GR" sz="3200" b="1" dirty="0">
                <a:solidFill>
                  <a:schemeClr val="hlink"/>
                </a:solidFill>
                <a:effectLst>
                  <a:outerShdw blurRad="38100" dist="38100" dir="2700000" algn="tl">
                    <a:srgbClr val="000000"/>
                  </a:outerShdw>
                </a:effectLst>
              </a:rPr>
              <a:t> (2)</a:t>
            </a:r>
            <a:r>
              <a:rPr lang="el-GR" sz="2800" dirty="0"/>
              <a:t> </a:t>
            </a:r>
          </a:p>
        </p:txBody>
      </p:sp>
      <p:sp>
        <p:nvSpPr>
          <p:cNvPr id="196611" name="Rectangle 3"/>
          <p:cNvSpPr>
            <a:spLocks noGrp="1" noChangeArrowheads="1"/>
          </p:cNvSpPr>
          <p:nvPr>
            <p:ph type="body" idx="1"/>
          </p:nvPr>
        </p:nvSpPr>
        <p:spPr>
          <a:xfrm>
            <a:off x="0" y="1428737"/>
            <a:ext cx="9144000" cy="5429264"/>
          </a:xfrm>
        </p:spPr>
        <p:txBody>
          <a:bodyPr/>
          <a:lstStyle/>
          <a:p>
            <a:pPr algn="just" eaLnBrk="1" hangingPunct="1">
              <a:spcBef>
                <a:spcPts val="600"/>
              </a:spcBef>
            </a:pPr>
            <a:r>
              <a:rPr lang="el-GR" sz="2000" dirty="0"/>
              <a:t>Το 1979, το Βρετανικό Ινστιτούτο Προτύπων (</a:t>
            </a:r>
            <a:r>
              <a:rPr lang="en-US" sz="2000" dirty="0"/>
              <a:t>British Standards Institution</a:t>
            </a:r>
            <a:r>
              <a:rPr lang="el-GR" sz="2000" dirty="0"/>
              <a:t> – BSI), ανέπτυξε το BS 5750, ένα σύνολο εθνικών προτύπων συστημάτων ποιότητας, το οποίο επέβαλε σε όλους τους προμηθευτές της και προώθησε το BS 5750 σε ολόκληρο τον ιδιωτικό τομέα. </a:t>
            </a:r>
          </a:p>
          <a:p>
            <a:pPr algn="just" eaLnBrk="1" hangingPunct="1">
              <a:spcBef>
                <a:spcPts val="600"/>
              </a:spcBef>
            </a:pPr>
            <a:r>
              <a:rPr lang="el-GR" sz="2000" dirty="0"/>
              <a:t>Το 1987, η Ευρωπαϊκή Ένωση υιοθέτησε το πρότυπο σύστημα ποιότητας EN 29000, το οποίο έχει πολλά κοινά σημεία με το BS 5750. Το EN 29000 είναι πανομοιότυπο με το πρότυπο σύστημα ποιότητας ISO 9000, το οποίο δημιουργήθηκε την ίδια χρονιά από τον Διεθνή Οργανισμό Τυποποίησης.</a:t>
            </a:r>
          </a:p>
          <a:p>
            <a:pPr algn="just" eaLnBrk="1" hangingPunct="1">
              <a:spcBef>
                <a:spcPts val="600"/>
              </a:spcBef>
            </a:pPr>
            <a:r>
              <a:rPr lang="el-GR" sz="2000" dirty="0"/>
              <a:t>Τόσο το EN 29000 όσο και το BS 5750 αποτέλεσαν μοντέλα για το ISO 9000.</a:t>
            </a:r>
          </a:p>
          <a:p>
            <a:pPr algn="just" eaLnBrk="1" hangingPunct="1">
              <a:spcBef>
                <a:spcPts val="600"/>
              </a:spcBef>
            </a:pPr>
            <a:r>
              <a:rPr lang="el-GR" sz="2000" dirty="0"/>
              <a:t>Το πρότυπο </a:t>
            </a:r>
            <a:r>
              <a:rPr lang="en-US" sz="2000" dirty="0"/>
              <a:t>ISO</a:t>
            </a:r>
            <a:r>
              <a:rPr lang="el-GR" sz="2000" dirty="0"/>
              <a:t> 9001, το οποίο αποτελεί το σημαντικότερο πρότυπο της σειράς, υπέστη δύο σημαντικές αναθεωρήσεις από το 1987 όπου πρωτοεμφανίστηκε με τη σημερινή του μορφή. Η πρώτη αναθεώρηση έγινε το 1994 και η επόμενη το 2000. Η αναθεώρηση του προτύπου το 2008 επέφερε περισσότερο διευκρινιστικές παρά ουσιαστικές αλλαγές. </a:t>
            </a:r>
          </a:p>
          <a:p>
            <a:pPr algn="just" eaLnBrk="1" hangingPunct="1">
              <a:spcBef>
                <a:spcPts val="600"/>
              </a:spcBef>
            </a:pPr>
            <a:r>
              <a:rPr lang="el-GR" sz="2000" dirty="0"/>
              <a:t>Το Σεπτέμβριο του 2015 εκδόθηκε το πρότυπο </a:t>
            </a:r>
            <a:r>
              <a:rPr lang="en-US" sz="2000" dirty="0"/>
              <a:t>ISO 9001:2015</a:t>
            </a:r>
            <a:r>
              <a:rPr lang="el-GR" sz="20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116" name="Rectangle 4"/>
          <p:cNvSpPr>
            <a:spLocks noGrp="1" noChangeArrowheads="1"/>
          </p:cNvSpPr>
          <p:nvPr>
            <p:ph type="title"/>
          </p:nvPr>
        </p:nvSpPr>
        <p:spPr>
          <a:xfrm>
            <a:off x="0" y="960438"/>
            <a:ext cx="8964613" cy="754050"/>
          </a:xfrm>
        </p:spPr>
        <p:txBody>
          <a:bodyPr/>
          <a:lstStyle/>
          <a:p>
            <a:pPr eaLnBrk="1" hangingPunct="1">
              <a:defRPr/>
            </a:pPr>
            <a:r>
              <a:rPr lang="el-GR" sz="4000" b="1" dirty="0">
                <a:solidFill>
                  <a:schemeClr val="hlink"/>
                </a:solidFill>
                <a:effectLst>
                  <a:outerShdw blurRad="38100" dist="38100" dir="2700000" algn="tl">
                    <a:srgbClr val="000000"/>
                  </a:outerShdw>
                </a:effectLst>
              </a:rPr>
              <a:t>Χρήσιμοι ορισμοί</a:t>
            </a:r>
          </a:p>
        </p:txBody>
      </p:sp>
      <p:sp>
        <p:nvSpPr>
          <p:cNvPr id="90117" name="Rectangle 5"/>
          <p:cNvSpPr>
            <a:spLocks noGrp="1" noChangeArrowheads="1"/>
          </p:cNvSpPr>
          <p:nvPr>
            <p:ph type="body" idx="1"/>
          </p:nvPr>
        </p:nvSpPr>
        <p:spPr>
          <a:xfrm>
            <a:off x="0" y="1643050"/>
            <a:ext cx="9144000" cy="5214950"/>
          </a:xfrm>
        </p:spPr>
        <p:txBody>
          <a:bodyPr/>
          <a:lstStyle/>
          <a:p>
            <a:pPr eaLnBrk="1" hangingPunct="1">
              <a:spcBef>
                <a:spcPts val="600"/>
              </a:spcBef>
            </a:pPr>
            <a:r>
              <a:rPr lang="el-GR" sz="2000" b="1" dirty="0">
                <a:solidFill>
                  <a:srgbClr val="FFFF00"/>
                </a:solidFill>
                <a:latin typeface="Times New Roman" pitchFamily="18" charset="0"/>
                <a:cs typeface="Times New Roman" pitchFamily="18" charset="0"/>
              </a:rPr>
              <a:t>ΔΙΑΚΡΙΒΩΣΗ</a:t>
            </a:r>
            <a:endParaRPr lang="en-US" sz="2000" b="1" dirty="0">
              <a:solidFill>
                <a:srgbClr val="FFFF00"/>
              </a:solidFill>
              <a:latin typeface="Times New Roman" pitchFamily="18" charset="0"/>
              <a:cs typeface="Times New Roman" pitchFamily="18" charset="0"/>
            </a:endParaRPr>
          </a:p>
          <a:p>
            <a:pPr eaLnBrk="1" hangingPunct="1">
              <a:spcBef>
                <a:spcPts val="600"/>
              </a:spcBef>
              <a:buFontTx/>
              <a:buNone/>
            </a:pPr>
            <a:r>
              <a:rPr lang="el-GR" sz="2000" b="1" dirty="0">
                <a:latin typeface="Times New Roman" pitchFamily="18" charset="0"/>
                <a:cs typeface="Times New Roman" pitchFamily="18" charset="0"/>
              </a:rPr>
              <a:t>	</a:t>
            </a:r>
            <a:r>
              <a:rPr lang="el-GR" sz="2000" dirty="0">
                <a:latin typeface="Times New Roman" pitchFamily="18" charset="0"/>
                <a:cs typeface="Times New Roman" pitchFamily="18" charset="0"/>
              </a:rPr>
              <a:t>Η διαδικασία που πραγματοποιείται για τη σύγκριση των ενδείξεων μέτρησης που δίνει ένα όργανο με τις αντίστοιχες ενδείξεις ενός προτύπου αναφοράς στα ίδια σημεία της κλίμακας μέτρησης.</a:t>
            </a:r>
          </a:p>
          <a:p>
            <a:pPr eaLnBrk="1" hangingPunct="1">
              <a:spcBef>
                <a:spcPts val="600"/>
              </a:spcBef>
            </a:pPr>
            <a:r>
              <a:rPr lang="en-US" sz="2000" b="1" dirty="0">
                <a:solidFill>
                  <a:srgbClr val="FFFF00"/>
                </a:solidFill>
                <a:latin typeface="Times New Roman" pitchFamily="18" charset="0"/>
                <a:cs typeface="Times New Roman" pitchFamily="18" charset="0"/>
              </a:rPr>
              <a:t>ΤΥΠΟΠΟΙΗΣΗ</a:t>
            </a:r>
            <a:br>
              <a:rPr lang="en-US" sz="2000" b="1" dirty="0">
                <a:latin typeface="Times New Roman" pitchFamily="18" charset="0"/>
                <a:cs typeface="Times New Roman" pitchFamily="18" charset="0"/>
              </a:rPr>
            </a:br>
            <a:r>
              <a:rPr lang="en-US" sz="2000" dirty="0">
                <a:latin typeface="Times New Roman" pitchFamily="18" charset="0"/>
                <a:cs typeface="Times New Roman" pitchFamily="18" charset="0"/>
              </a:rPr>
              <a:t>Η </a:t>
            </a:r>
            <a:r>
              <a:rPr lang="en-US" sz="2000" dirty="0" err="1">
                <a:latin typeface="Times New Roman" pitchFamily="18" charset="0"/>
                <a:cs typeface="Times New Roman" pitchFamily="18" charset="0"/>
              </a:rPr>
              <a:t>συστηματοποιημένη</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συλλογή</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και</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καταγραφή</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των</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βασικών</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εκείνων</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αρχών</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και</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κανόνων</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που</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πρέπει</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να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διέπουν</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την</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παραγωγή</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και</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λειτουργία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προϊόντων</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και</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τεχνολογικών</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εγκαταστάσεων</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αλλά</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και</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την</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παροχή</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υπηρεσιών</a:t>
            </a:r>
            <a:r>
              <a:rPr lang="el-GR" sz="2000"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a:p>
            <a:pPr eaLnBrk="1" hangingPunct="1">
              <a:spcBef>
                <a:spcPts val="600"/>
              </a:spcBef>
            </a:pPr>
            <a:r>
              <a:rPr lang="en-US" sz="2000" b="1" dirty="0">
                <a:solidFill>
                  <a:srgbClr val="FFFF00"/>
                </a:solidFill>
                <a:latin typeface="Times New Roman" pitchFamily="18" charset="0"/>
                <a:cs typeface="Times New Roman" pitchFamily="18" charset="0"/>
              </a:rPr>
              <a:t>ΠΙΣΤΟΠΟΙΗΣΗ</a:t>
            </a:r>
            <a:br>
              <a:rPr lang="en-US" sz="2000" b="1" dirty="0">
                <a:latin typeface="Times New Roman" pitchFamily="18" charset="0"/>
                <a:cs typeface="Times New Roman" pitchFamily="18" charset="0"/>
              </a:rPr>
            </a:br>
            <a:r>
              <a:rPr lang="en-US" sz="2000" dirty="0">
                <a:latin typeface="Times New Roman" pitchFamily="18" charset="0"/>
                <a:cs typeface="Times New Roman" pitchFamily="18" charset="0"/>
              </a:rPr>
              <a:t>Η </a:t>
            </a:r>
            <a:r>
              <a:rPr lang="en-US" sz="2000" dirty="0" err="1">
                <a:latin typeface="Times New Roman" pitchFamily="18" charset="0"/>
                <a:cs typeface="Times New Roman" pitchFamily="18" charset="0"/>
              </a:rPr>
              <a:t>επιβεβαίωση</a:t>
            </a:r>
            <a:r>
              <a:rPr lang="en-US" sz="2000" dirty="0">
                <a:latin typeface="Times New Roman" pitchFamily="18" charset="0"/>
                <a:cs typeface="Times New Roman" pitchFamily="18" charset="0"/>
              </a:rPr>
              <a:t> - </a:t>
            </a:r>
            <a:r>
              <a:rPr lang="en-US" sz="2000" dirty="0" err="1">
                <a:latin typeface="Times New Roman" pitchFamily="18" charset="0"/>
                <a:cs typeface="Times New Roman" pitchFamily="18" charset="0"/>
              </a:rPr>
              <a:t>εξακρίβωση</a:t>
            </a:r>
            <a:r>
              <a:rPr lang="en-US" sz="2000" dirty="0">
                <a:latin typeface="Times New Roman" pitchFamily="18" charset="0"/>
                <a:cs typeface="Times New Roman" pitchFamily="18" charset="0"/>
              </a:rPr>
              <a:t> - </a:t>
            </a:r>
            <a:r>
              <a:rPr lang="en-US" sz="2000" dirty="0" err="1">
                <a:latin typeface="Times New Roman" pitchFamily="18" charset="0"/>
                <a:cs typeface="Times New Roman" pitchFamily="18" charset="0"/>
              </a:rPr>
              <a:t>διαπίστωση</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ότι</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τηρούνται</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και</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εφαρμόζονται</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οι</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αρχές</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και</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οι</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κανόνες</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της</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τυποποίησης</a:t>
            </a:r>
            <a:r>
              <a:rPr lang="el-GR" sz="2000" dirty="0">
                <a:latin typeface="Times New Roman" pitchFamily="18" charset="0"/>
                <a:cs typeface="Times New Roman" pitchFamily="18" charset="0"/>
              </a:rPr>
              <a:t>. Ενδεικτικοί φορείς πιστοποίησης:</a:t>
            </a:r>
            <a:r>
              <a:rPr lang="en-US" sz="2000" dirty="0">
                <a:latin typeface="Times New Roman" pitchFamily="18" charset="0"/>
                <a:cs typeface="Times New Roman" pitchFamily="18" charset="0"/>
              </a:rPr>
              <a:t>BUREAU VERITAS</a:t>
            </a:r>
            <a:r>
              <a:rPr lang="el-GR" sz="2000" dirty="0">
                <a:latin typeface="Times New Roman" pitchFamily="18" charset="0"/>
                <a:cs typeface="Times New Roman" pitchFamily="18" charset="0"/>
              </a:rPr>
              <a:t>, </a:t>
            </a:r>
            <a:r>
              <a:rPr lang="en-US" sz="2000" dirty="0">
                <a:latin typeface="Times New Roman" pitchFamily="18" charset="0"/>
                <a:cs typeface="Times New Roman" pitchFamily="18" charset="0"/>
              </a:rPr>
              <a:t>TUV HELLAS</a:t>
            </a:r>
            <a:r>
              <a:rPr lang="el-GR" sz="2000" dirty="0">
                <a:latin typeface="Times New Roman" pitchFamily="18" charset="0"/>
                <a:cs typeface="Times New Roman" pitchFamily="18" charset="0"/>
              </a:rPr>
              <a:t>, </a:t>
            </a:r>
            <a:r>
              <a:rPr lang="en-US" sz="2000" dirty="0">
                <a:latin typeface="Times New Roman" pitchFamily="18" charset="0"/>
                <a:cs typeface="Times New Roman" pitchFamily="18" charset="0"/>
              </a:rPr>
              <a:t>EUROCERT</a:t>
            </a:r>
            <a:r>
              <a:rPr lang="el-GR" sz="2000" dirty="0">
                <a:latin typeface="Times New Roman" pitchFamily="18" charset="0"/>
                <a:cs typeface="Times New Roman" pitchFamily="18" charset="0"/>
              </a:rPr>
              <a:t>, ΕΛΛΗΝΙΚΟΣ ΝΗΟΓΝΩΜΩΝ</a:t>
            </a:r>
            <a:r>
              <a:rPr lang="en-US" sz="2000" dirty="0">
                <a:latin typeface="Times New Roman" pitchFamily="18" charset="0"/>
                <a:cs typeface="Times New Roman" pitchFamily="18" charset="0"/>
              </a:rPr>
              <a:t>.</a:t>
            </a:r>
            <a:endParaRPr lang="el-GR" sz="2000" dirty="0">
              <a:latin typeface="Times New Roman" pitchFamily="18" charset="0"/>
              <a:cs typeface="Times New Roman" pitchFamily="18" charset="0"/>
            </a:endParaRPr>
          </a:p>
          <a:p>
            <a:pPr eaLnBrk="1" hangingPunct="1">
              <a:spcBef>
                <a:spcPts val="600"/>
              </a:spcBef>
            </a:pPr>
            <a:r>
              <a:rPr lang="el-GR" sz="2000" b="1" dirty="0">
                <a:solidFill>
                  <a:srgbClr val="FFFF00"/>
                </a:solidFill>
                <a:latin typeface="Times New Roman" pitchFamily="18" charset="0"/>
                <a:cs typeface="Times New Roman" pitchFamily="18" charset="0"/>
              </a:rPr>
              <a:t>ΔΙΑΠΙΣΤΕΥΣΗ</a:t>
            </a:r>
            <a:endParaRPr lang="en-US" sz="2000" b="1" dirty="0">
              <a:solidFill>
                <a:srgbClr val="FFFF00"/>
              </a:solidFill>
              <a:latin typeface="Times New Roman" pitchFamily="18" charset="0"/>
              <a:cs typeface="Times New Roman" pitchFamily="18" charset="0"/>
            </a:endParaRPr>
          </a:p>
          <a:p>
            <a:pPr eaLnBrk="1" hangingPunct="1">
              <a:spcBef>
                <a:spcPts val="600"/>
              </a:spcBef>
              <a:buFontTx/>
              <a:buNone/>
            </a:pPr>
            <a:r>
              <a:rPr lang="en-US" sz="2000" b="1" dirty="0">
                <a:latin typeface="Times New Roman" pitchFamily="18" charset="0"/>
                <a:cs typeface="Times New Roman" pitchFamily="18" charset="0"/>
              </a:rPr>
              <a:t>	</a:t>
            </a:r>
            <a:r>
              <a:rPr lang="el-GR" sz="2000" dirty="0">
                <a:latin typeface="Times New Roman" pitchFamily="18" charset="0"/>
                <a:cs typeface="Times New Roman" pitchFamily="18" charset="0"/>
              </a:rPr>
              <a:t>Ο μηχανισμός με τον οποίο εξασφαλίζεται το επίπεδο λειτουργίας των φορέων που εκτελούν πιστοποίηση</a:t>
            </a:r>
            <a:r>
              <a:rPr lang="en-US" sz="2000" dirty="0">
                <a:latin typeface="Times New Roman" pitchFamily="18" charset="0"/>
                <a:cs typeface="Times New Roman" pitchFamily="18" charset="0"/>
              </a:rPr>
              <a:t>.</a:t>
            </a:r>
            <a:endParaRPr lang="el-GR" sz="2000" dirty="0">
              <a:latin typeface="Times New Roman" pitchFamily="18" charset="0"/>
              <a:cs typeface="Times New Roman" pitchFamily="18" charset="0"/>
            </a:endParaRPr>
          </a:p>
          <a:p>
            <a:pPr eaLnBrk="1" hangingPunct="1">
              <a:lnSpc>
                <a:spcPct val="70000"/>
              </a:lnSpc>
            </a:pPr>
            <a:endParaRPr lang="el-GR" sz="18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116" name="Rectangle 4"/>
          <p:cNvSpPr>
            <a:spLocks noGrp="1" noChangeArrowheads="1"/>
          </p:cNvSpPr>
          <p:nvPr>
            <p:ph type="title"/>
          </p:nvPr>
        </p:nvSpPr>
        <p:spPr>
          <a:xfrm>
            <a:off x="0" y="989013"/>
            <a:ext cx="8964613" cy="1143000"/>
          </a:xfrm>
        </p:spPr>
        <p:txBody>
          <a:bodyPr/>
          <a:lstStyle/>
          <a:p>
            <a:pPr eaLnBrk="1" hangingPunct="1">
              <a:defRPr/>
            </a:pPr>
            <a:r>
              <a:rPr lang="el-GR" sz="2800" b="1" dirty="0">
                <a:solidFill>
                  <a:schemeClr val="hlink"/>
                </a:solidFill>
                <a:effectLst>
                  <a:outerShdw blurRad="38100" dist="38100" dir="2700000" algn="tl">
                    <a:srgbClr val="000000"/>
                  </a:outerShdw>
                </a:effectLst>
              </a:rPr>
              <a:t>Διαφορά πιστοποίησης προϊόντος -  πιστοποίησης Συστήματος Διαχείρισης Ποιότητας</a:t>
            </a:r>
          </a:p>
        </p:txBody>
      </p:sp>
      <p:sp>
        <p:nvSpPr>
          <p:cNvPr id="90117" name="Rectangle 5"/>
          <p:cNvSpPr>
            <a:spLocks noGrp="1" noChangeArrowheads="1"/>
          </p:cNvSpPr>
          <p:nvPr>
            <p:ph type="body" idx="1"/>
          </p:nvPr>
        </p:nvSpPr>
        <p:spPr>
          <a:xfrm>
            <a:off x="0" y="2128838"/>
            <a:ext cx="9144000" cy="4972050"/>
          </a:xfrm>
        </p:spPr>
        <p:txBody>
          <a:bodyPr/>
          <a:lstStyle/>
          <a:p>
            <a:pPr algn="just" eaLnBrk="1" hangingPunct="1">
              <a:lnSpc>
                <a:spcPct val="110000"/>
              </a:lnSpc>
            </a:pPr>
            <a:r>
              <a:rPr lang="el-GR" sz="2000" dirty="0">
                <a:latin typeface="Times New Roman" pitchFamily="18" charset="0"/>
                <a:cs typeface="Times New Roman" pitchFamily="18" charset="0"/>
              </a:rPr>
              <a:t>Η </a:t>
            </a:r>
            <a:r>
              <a:rPr lang="el-GR" sz="2000" i="1" dirty="0">
                <a:solidFill>
                  <a:srgbClr val="FFFF00"/>
                </a:solidFill>
                <a:latin typeface="Times New Roman" pitchFamily="18" charset="0"/>
                <a:cs typeface="Times New Roman" pitchFamily="18" charset="0"/>
              </a:rPr>
              <a:t>πιστοποίηση του προϊόντος </a:t>
            </a:r>
            <a:r>
              <a:rPr lang="el-GR" sz="2000" dirty="0">
                <a:latin typeface="Times New Roman" pitchFamily="18" charset="0"/>
                <a:cs typeface="Times New Roman" pitchFamily="18" charset="0"/>
              </a:rPr>
              <a:t>(π.χ. ενός φαρμάκου) αναφέρεται στη δοκιμή ενός δείγματος του προϊόντος από έναν τρίτο επίσημο φορέα (π.χ. το Χημείο του Κράτους), και τη διαβεβαίωση ότι τα χαρακτηριστικά του δείγματος (π.χ. περιεκτικότητα στη δραστική ουσία, χρόνος µ</a:t>
            </a:r>
            <a:r>
              <a:rPr lang="el-GR" sz="2000" dirty="0" err="1">
                <a:latin typeface="Times New Roman" pitchFamily="18" charset="0"/>
                <a:cs typeface="Times New Roman" pitchFamily="18" charset="0"/>
              </a:rPr>
              <a:t>έχρι</a:t>
            </a:r>
            <a:r>
              <a:rPr lang="el-GR" sz="2000" dirty="0">
                <a:latin typeface="Times New Roman" pitchFamily="18" charset="0"/>
                <a:cs typeface="Times New Roman" pitchFamily="18" charset="0"/>
              </a:rPr>
              <a:t> τη δράση </a:t>
            </a:r>
            <a:r>
              <a:rPr lang="el-GR" sz="2000" dirty="0" err="1">
                <a:latin typeface="Times New Roman" pitchFamily="18" charset="0"/>
                <a:cs typeface="Times New Roman" pitchFamily="18" charset="0"/>
              </a:rPr>
              <a:t>κ.λ.π</a:t>
            </a:r>
            <a:r>
              <a:rPr lang="el-GR" sz="2000" dirty="0">
                <a:latin typeface="Times New Roman" pitchFamily="18" charset="0"/>
                <a:cs typeface="Times New Roman" pitchFamily="18" charset="0"/>
              </a:rPr>
              <a:t>.) </a:t>
            </a:r>
            <a:r>
              <a:rPr lang="el-GR" sz="2000" dirty="0" err="1">
                <a:latin typeface="Times New Roman" pitchFamily="18" charset="0"/>
                <a:cs typeface="Times New Roman" pitchFamily="18" charset="0"/>
              </a:rPr>
              <a:t>συµµορφώνονται</a:t>
            </a:r>
            <a:r>
              <a:rPr lang="el-GR" sz="2000" dirty="0">
                <a:latin typeface="Times New Roman" pitchFamily="18" charset="0"/>
                <a:cs typeface="Times New Roman" pitchFamily="18" charset="0"/>
              </a:rPr>
              <a:t> µε τις </a:t>
            </a:r>
            <a:r>
              <a:rPr lang="el-GR" sz="2000" dirty="0" err="1">
                <a:latin typeface="Times New Roman" pitchFamily="18" charset="0"/>
                <a:cs typeface="Times New Roman" pitchFamily="18" charset="0"/>
              </a:rPr>
              <a:t>απαιτούµενες</a:t>
            </a:r>
            <a:r>
              <a:rPr lang="el-GR" sz="2000" dirty="0">
                <a:latin typeface="Times New Roman" pitchFamily="18" charset="0"/>
                <a:cs typeface="Times New Roman" pitchFamily="18" charset="0"/>
              </a:rPr>
              <a:t> και </a:t>
            </a:r>
            <a:r>
              <a:rPr lang="el-GR" sz="2000" dirty="0" err="1">
                <a:latin typeface="Times New Roman" pitchFamily="18" charset="0"/>
                <a:cs typeface="Times New Roman" pitchFamily="18" charset="0"/>
              </a:rPr>
              <a:t>καθιερωµένες</a:t>
            </a:r>
            <a:r>
              <a:rPr lang="el-GR" sz="2000" dirty="0">
                <a:latin typeface="Times New Roman" pitchFamily="18" charset="0"/>
                <a:cs typeface="Times New Roman" pitchFamily="18" charset="0"/>
              </a:rPr>
              <a:t> προδιαγραφές.</a:t>
            </a:r>
          </a:p>
          <a:p>
            <a:pPr eaLnBrk="1" hangingPunct="1">
              <a:lnSpc>
                <a:spcPct val="110000"/>
              </a:lnSpc>
            </a:pPr>
            <a:endParaRPr lang="el-GR" sz="2000" dirty="0"/>
          </a:p>
          <a:p>
            <a:pPr algn="just" eaLnBrk="1" hangingPunct="1">
              <a:lnSpc>
                <a:spcPct val="110000"/>
              </a:lnSpc>
            </a:pPr>
            <a:r>
              <a:rPr lang="el-GR" sz="2000" dirty="0">
                <a:latin typeface="Times New Roman" pitchFamily="18" charset="0"/>
                <a:cs typeface="Times New Roman" pitchFamily="18" charset="0"/>
              </a:rPr>
              <a:t>Η </a:t>
            </a:r>
            <a:r>
              <a:rPr lang="el-GR" sz="2000" dirty="0">
                <a:solidFill>
                  <a:srgbClr val="FFFF00"/>
                </a:solidFill>
                <a:latin typeface="Times New Roman" pitchFamily="18" charset="0"/>
                <a:cs typeface="Times New Roman" pitchFamily="18" charset="0"/>
              </a:rPr>
              <a:t>πιστοποίηση του συστήματος διαχείρισης ποιότητας </a:t>
            </a:r>
            <a:r>
              <a:rPr lang="el-GR" sz="2000" dirty="0">
                <a:latin typeface="Times New Roman" pitchFamily="18" charset="0"/>
                <a:cs typeface="Times New Roman" pitchFamily="18" charset="0"/>
              </a:rPr>
              <a:t>έχει στόχο να διαβεβαιώσει ότι η επιχείρηση διαθέτει τα απαραίτητα µ</a:t>
            </a:r>
            <a:r>
              <a:rPr lang="el-GR" sz="2000" dirty="0" err="1">
                <a:latin typeface="Times New Roman" pitchFamily="18" charset="0"/>
                <a:cs typeface="Times New Roman" pitchFamily="18" charset="0"/>
              </a:rPr>
              <a:t>έσα</a:t>
            </a:r>
            <a:r>
              <a:rPr lang="el-GR" sz="2000" dirty="0">
                <a:latin typeface="Times New Roman" pitchFamily="18" charset="0"/>
                <a:cs typeface="Times New Roman" pitchFamily="18" charset="0"/>
              </a:rPr>
              <a:t> και τις διαδικασίες (οργανωτικές </a:t>
            </a:r>
            <a:r>
              <a:rPr lang="el-GR" sz="2000" dirty="0" err="1">
                <a:latin typeface="Times New Roman" pitchFamily="18" charset="0"/>
                <a:cs typeface="Times New Roman" pitchFamily="18" charset="0"/>
              </a:rPr>
              <a:t>δοµές</a:t>
            </a:r>
            <a:r>
              <a:rPr lang="el-GR" sz="2000" dirty="0">
                <a:latin typeface="Times New Roman" pitchFamily="18" charset="0"/>
                <a:cs typeface="Times New Roman" pitchFamily="18" charset="0"/>
              </a:rPr>
              <a:t>, τεχνικά µ</a:t>
            </a:r>
            <a:r>
              <a:rPr lang="el-GR" sz="2000" dirty="0" err="1">
                <a:latin typeface="Times New Roman" pitchFamily="18" charset="0"/>
                <a:cs typeface="Times New Roman" pitchFamily="18" charset="0"/>
              </a:rPr>
              <a:t>έσα</a:t>
            </a:r>
            <a:r>
              <a:rPr lang="el-GR" sz="2000" dirty="0">
                <a:latin typeface="Times New Roman" pitchFamily="18" charset="0"/>
                <a:cs typeface="Times New Roman" pitchFamily="18" charset="0"/>
              </a:rPr>
              <a:t>, </a:t>
            </a:r>
            <a:r>
              <a:rPr lang="el-GR" sz="2000" dirty="0" err="1">
                <a:latin typeface="Times New Roman" pitchFamily="18" charset="0"/>
                <a:cs typeface="Times New Roman" pitchFamily="18" charset="0"/>
              </a:rPr>
              <a:t>εκπαιδευµένο</a:t>
            </a:r>
            <a:r>
              <a:rPr lang="el-GR" sz="2000" dirty="0">
                <a:latin typeface="Times New Roman" pitchFamily="18" charset="0"/>
                <a:cs typeface="Times New Roman" pitchFamily="18" charset="0"/>
              </a:rPr>
              <a:t> προσωπικό) που εξασφαλίζουν σταθερή ποιότητα, δηλαδή παραγωγή του προϊόντος µε τρόπο που να </a:t>
            </a:r>
            <a:r>
              <a:rPr lang="el-GR" sz="2000" dirty="0" err="1">
                <a:latin typeface="Times New Roman" pitchFamily="18" charset="0"/>
                <a:cs typeface="Times New Roman" pitchFamily="18" charset="0"/>
              </a:rPr>
              <a:t>συµµορφώνεται</a:t>
            </a:r>
            <a:r>
              <a:rPr lang="el-GR" sz="2000" dirty="0">
                <a:latin typeface="Times New Roman" pitchFamily="18" charset="0"/>
                <a:cs typeface="Times New Roman" pitchFamily="18" charset="0"/>
              </a:rPr>
              <a:t> µε τις </a:t>
            </a:r>
            <a:r>
              <a:rPr lang="el-GR" sz="2000" dirty="0" err="1">
                <a:latin typeface="Times New Roman" pitchFamily="18" charset="0"/>
                <a:cs typeface="Times New Roman" pitchFamily="18" charset="0"/>
              </a:rPr>
              <a:t>απαιτούµενες</a:t>
            </a:r>
            <a:r>
              <a:rPr lang="el-GR" sz="2000" dirty="0">
                <a:latin typeface="Times New Roman" pitchFamily="18" charset="0"/>
                <a:cs typeface="Times New Roman" pitchFamily="18" charset="0"/>
              </a:rPr>
              <a:t> προδιαγραφές.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860" name="Rectangle 4"/>
          <p:cNvSpPr>
            <a:spLocks noGrp="1" noChangeArrowheads="1"/>
          </p:cNvSpPr>
          <p:nvPr>
            <p:ph type="title"/>
          </p:nvPr>
        </p:nvSpPr>
        <p:spPr>
          <a:xfrm>
            <a:off x="457200" y="846138"/>
            <a:ext cx="8229600" cy="1143000"/>
          </a:xfrm>
        </p:spPr>
        <p:txBody>
          <a:bodyPr/>
          <a:lstStyle/>
          <a:p>
            <a:pPr eaLnBrk="1" hangingPunct="1">
              <a:defRPr/>
            </a:pPr>
            <a:r>
              <a:rPr lang="el-GR" sz="3600" b="1" dirty="0">
                <a:solidFill>
                  <a:schemeClr val="hlink"/>
                </a:solidFill>
                <a:effectLst>
                  <a:outerShdw blurRad="38100" dist="38100" dir="2700000" algn="tl">
                    <a:srgbClr val="000000"/>
                  </a:outerShdw>
                </a:effectLst>
              </a:rPr>
              <a:t>Βασικά Πρότυπα σειράς </a:t>
            </a:r>
            <a:r>
              <a:rPr lang="en-US" sz="3600" b="1" dirty="0">
                <a:solidFill>
                  <a:schemeClr val="hlink"/>
                </a:solidFill>
                <a:effectLst>
                  <a:outerShdw blurRad="38100" dist="38100" dir="2700000" algn="tl">
                    <a:srgbClr val="000000"/>
                  </a:outerShdw>
                </a:effectLst>
              </a:rPr>
              <a:t>ISO 9000</a:t>
            </a:r>
            <a:endParaRPr lang="el-GR" sz="3600" b="1" dirty="0">
              <a:solidFill>
                <a:schemeClr val="hlink"/>
              </a:solidFill>
              <a:effectLst>
                <a:outerShdw blurRad="38100" dist="38100" dir="2700000" algn="tl">
                  <a:srgbClr val="000000"/>
                </a:outerShdw>
              </a:effectLst>
            </a:endParaRPr>
          </a:p>
        </p:txBody>
      </p:sp>
      <p:sp>
        <p:nvSpPr>
          <p:cNvPr id="121862" name="Rectangle 6"/>
          <p:cNvSpPr>
            <a:spLocks noGrp="1" noChangeArrowheads="1"/>
          </p:cNvSpPr>
          <p:nvPr>
            <p:ph type="body" idx="1"/>
          </p:nvPr>
        </p:nvSpPr>
        <p:spPr>
          <a:xfrm>
            <a:off x="142844" y="2133600"/>
            <a:ext cx="9001156" cy="4295795"/>
          </a:xfrm>
        </p:spPr>
        <p:style>
          <a:lnRef idx="2">
            <a:schemeClr val="dk1"/>
          </a:lnRef>
          <a:fillRef idx="1">
            <a:schemeClr val="lt1"/>
          </a:fillRef>
          <a:effectRef idx="0">
            <a:schemeClr val="dk1"/>
          </a:effectRef>
          <a:fontRef idx="minor">
            <a:schemeClr val="dk1"/>
          </a:fontRef>
        </p:style>
        <p:txBody>
          <a:bodyPr/>
          <a:lstStyle/>
          <a:p>
            <a:pPr algn="just" eaLnBrk="1" hangingPunct="1">
              <a:spcBef>
                <a:spcPts val="1200"/>
              </a:spcBef>
            </a:pPr>
            <a:r>
              <a:rPr lang="en-US" sz="2800" dirty="0">
                <a:latin typeface="Times New Roman" pitchFamily="18" charset="0"/>
                <a:cs typeface="Times New Roman" pitchFamily="18" charset="0"/>
              </a:rPr>
              <a:t>ISO 9001:2015 – </a:t>
            </a:r>
            <a:r>
              <a:rPr lang="el-GR" sz="2800" dirty="0">
                <a:latin typeface="Times New Roman" pitchFamily="18" charset="0"/>
                <a:cs typeface="Times New Roman" pitchFamily="18" charset="0"/>
              </a:rPr>
              <a:t>Συστήματα Διαχείρισης της Ποιότητας - Απαιτήσεις</a:t>
            </a:r>
          </a:p>
          <a:p>
            <a:pPr algn="just" eaLnBrk="1" hangingPunct="1">
              <a:spcBef>
                <a:spcPts val="1200"/>
              </a:spcBef>
            </a:pPr>
            <a:r>
              <a:rPr lang="en-US" sz="2800" dirty="0">
                <a:latin typeface="Times New Roman" pitchFamily="18" charset="0"/>
                <a:cs typeface="Times New Roman" pitchFamily="18" charset="0"/>
              </a:rPr>
              <a:t>ISO 900</a:t>
            </a:r>
            <a:r>
              <a:rPr lang="el-GR" sz="2800" dirty="0">
                <a:latin typeface="Times New Roman" pitchFamily="18" charset="0"/>
                <a:cs typeface="Times New Roman" pitchFamily="18" charset="0"/>
              </a:rPr>
              <a:t>0</a:t>
            </a:r>
            <a:r>
              <a:rPr lang="en-US" sz="2800" dirty="0">
                <a:latin typeface="Times New Roman" pitchFamily="18" charset="0"/>
                <a:cs typeface="Times New Roman" pitchFamily="18" charset="0"/>
              </a:rPr>
              <a:t>:201</a:t>
            </a:r>
            <a:r>
              <a:rPr lang="el-GR" sz="2800" dirty="0">
                <a:latin typeface="Times New Roman" pitchFamily="18" charset="0"/>
                <a:cs typeface="Times New Roman" pitchFamily="18" charset="0"/>
              </a:rPr>
              <a:t>5 – Συστήματα Διαχείρισης της Ποιότητας  - Θεμελιώδεις Αρχές και Λεξιλόγιο</a:t>
            </a:r>
            <a:endParaRPr lang="en-US" sz="2800" dirty="0">
              <a:latin typeface="Times New Roman" pitchFamily="18" charset="0"/>
              <a:cs typeface="Times New Roman" pitchFamily="18" charset="0"/>
            </a:endParaRPr>
          </a:p>
          <a:p>
            <a:pPr algn="just" eaLnBrk="1" hangingPunct="1">
              <a:spcBef>
                <a:spcPts val="1200"/>
              </a:spcBef>
            </a:pPr>
            <a:r>
              <a:rPr lang="en-US" sz="2800" dirty="0">
                <a:latin typeface="Times New Roman" pitchFamily="18" charset="0"/>
                <a:cs typeface="Times New Roman" pitchFamily="18" charset="0"/>
              </a:rPr>
              <a:t>ISO 900</a:t>
            </a:r>
            <a:r>
              <a:rPr lang="el-GR" sz="2800" dirty="0">
                <a:latin typeface="Times New Roman" pitchFamily="18" charset="0"/>
                <a:cs typeface="Times New Roman" pitchFamily="18" charset="0"/>
              </a:rPr>
              <a:t>4</a:t>
            </a:r>
            <a:r>
              <a:rPr lang="en-US" sz="2800" dirty="0">
                <a:latin typeface="Times New Roman" pitchFamily="18" charset="0"/>
                <a:cs typeface="Times New Roman" pitchFamily="18" charset="0"/>
              </a:rPr>
              <a:t>:2009</a:t>
            </a:r>
            <a:r>
              <a:rPr lang="el-GR" sz="2800" dirty="0">
                <a:latin typeface="Times New Roman" pitchFamily="18" charset="0"/>
                <a:cs typeface="Times New Roman" pitchFamily="18" charset="0"/>
              </a:rPr>
              <a:t> – Διαχείριση για τη βιωσιμότητα ενός Οργανισμού: Η προσέγγιση της Διαχείρισης της Ποιότητας</a:t>
            </a:r>
          </a:p>
          <a:p>
            <a:pPr algn="just" eaLnBrk="1" hangingPunct="1">
              <a:spcBef>
                <a:spcPts val="1200"/>
              </a:spcBef>
            </a:pPr>
            <a:r>
              <a:rPr lang="en-US" sz="2800" dirty="0">
                <a:latin typeface="Times New Roman" pitchFamily="18" charset="0"/>
                <a:cs typeface="Times New Roman" pitchFamily="18" charset="0"/>
              </a:rPr>
              <a:t>ISO </a:t>
            </a:r>
            <a:r>
              <a:rPr lang="el-GR" sz="2800" dirty="0">
                <a:latin typeface="Times New Roman" pitchFamily="18" charset="0"/>
                <a:cs typeface="Times New Roman" pitchFamily="18" charset="0"/>
              </a:rPr>
              <a:t>19011</a:t>
            </a:r>
            <a:r>
              <a:rPr lang="en-US" sz="2800" dirty="0">
                <a:latin typeface="Times New Roman" pitchFamily="18" charset="0"/>
                <a:cs typeface="Times New Roman" pitchFamily="18" charset="0"/>
              </a:rPr>
              <a:t>:</a:t>
            </a:r>
            <a:r>
              <a:rPr lang="el-GR" sz="2800" dirty="0">
                <a:latin typeface="Times New Roman" pitchFamily="18" charset="0"/>
                <a:cs typeface="Times New Roman" pitchFamily="18" charset="0"/>
              </a:rPr>
              <a:t>2011 – Οδηγός για την επιθεώρηση Συστημάτων Διαχείρισης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5956" name="Rectangle 4"/>
          <p:cNvSpPr>
            <a:spLocks noGrp="1" noChangeArrowheads="1"/>
          </p:cNvSpPr>
          <p:nvPr>
            <p:ph type="title"/>
          </p:nvPr>
        </p:nvSpPr>
        <p:spPr>
          <a:xfrm>
            <a:off x="0" y="990600"/>
            <a:ext cx="9144000" cy="938202"/>
          </a:xfrm>
        </p:spPr>
        <p:txBody>
          <a:bodyPr/>
          <a:lstStyle/>
          <a:p>
            <a:pPr eaLnBrk="1" hangingPunct="1">
              <a:defRPr/>
            </a:pPr>
            <a:r>
              <a:rPr lang="el-GR" sz="3200" b="1" dirty="0">
                <a:solidFill>
                  <a:schemeClr val="hlink"/>
                </a:solidFill>
                <a:effectLst>
                  <a:outerShdw blurRad="38100" dist="38100" dir="2700000" algn="tl">
                    <a:srgbClr val="000000"/>
                  </a:outerShdw>
                </a:effectLst>
              </a:rPr>
              <a:t>Φάσεις για την πιστοποίηση του Συστήματος Ποιότητας</a:t>
            </a:r>
          </a:p>
        </p:txBody>
      </p:sp>
      <p:sp>
        <p:nvSpPr>
          <p:cNvPr id="125958" name="Rectangle 6"/>
          <p:cNvSpPr>
            <a:spLocks noGrp="1" noChangeArrowheads="1"/>
          </p:cNvSpPr>
          <p:nvPr>
            <p:ph type="body" idx="1"/>
          </p:nvPr>
        </p:nvSpPr>
        <p:spPr>
          <a:xfrm>
            <a:off x="0" y="1928802"/>
            <a:ext cx="9144000" cy="4929198"/>
          </a:xfrm>
        </p:spPr>
        <p:txBody>
          <a:bodyPr/>
          <a:lstStyle/>
          <a:p>
            <a:pPr algn="just" eaLnBrk="1" hangingPunct="1">
              <a:spcBef>
                <a:spcPts val="1200"/>
              </a:spcBef>
            </a:pPr>
            <a:r>
              <a:rPr lang="el-GR" sz="2400" b="1" dirty="0">
                <a:latin typeface="Times New Roman" pitchFamily="18" charset="0"/>
                <a:cs typeface="Times New Roman" pitchFamily="18" charset="0"/>
              </a:rPr>
              <a:t>Προμελέτη Σκοπιμότητας για Πιστοποίηση</a:t>
            </a:r>
            <a:r>
              <a:rPr lang="el-GR" sz="2400" dirty="0">
                <a:latin typeface="Times New Roman" pitchFamily="18" charset="0"/>
                <a:cs typeface="Times New Roman" pitchFamily="18" charset="0"/>
              </a:rPr>
              <a:t> (σκοπός, στόχοι, αναγκαιότητα πιστοποίησης)</a:t>
            </a:r>
          </a:p>
          <a:p>
            <a:pPr algn="just" eaLnBrk="1" hangingPunct="1">
              <a:spcBef>
                <a:spcPts val="1200"/>
              </a:spcBef>
            </a:pPr>
            <a:r>
              <a:rPr lang="el-GR" sz="2400" b="1" dirty="0">
                <a:latin typeface="Times New Roman" pitchFamily="18" charset="0"/>
                <a:cs typeface="Times New Roman" pitchFamily="18" charset="0"/>
              </a:rPr>
              <a:t>Προετοιμασία για Πιστοποίηση</a:t>
            </a:r>
            <a:r>
              <a:rPr lang="el-GR" sz="2400" dirty="0">
                <a:latin typeface="Times New Roman" pitchFamily="18" charset="0"/>
                <a:cs typeface="Times New Roman" pitchFamily="18" charset="0"/>
              </a:rPr>
              <a:t> (ανάληψη ευθύνης της Διοίκησης, επιλογή συμβουλευτικού γραφείου – φορέα πιστοποίησης, εσωτερική επιθεώρηση, διαμόρφωση συστήματος τεκμηρίωσης διαδικασιών)</a:t>
            </a:r>
          </a:p>
          <a:p>
            <a:pPr algn="just" eaLnBrk="1" hangingPunct="1">
              <a:spcBef>
                <a:spcPts val="1200"/>
              </a:spcBef>
            </a:pPr>
            <a:r>
              <a:rPr lang="el-GR" sz="2400" b="1" dirty="0">
                <a:latin typeface="Times New Roman" pitchFamily="18" charset="0"/>
                <a:cs typeface="Times New Roman" pitchFamily="18" charset="0"/>
              </a:rPr>
              <a:t>Διαδικασία Πιστοποίησης</a:t>
            </a:r>
            <a:r>
              <a:rPr lang="el-GR" sz="2400" dirty="0">
                <a:latin typeface="Times New Roman" pitchFamily="18" charset="0"/>
                <a:cs typeface="Times New Roman" pitchFamily="18" charset="0"/>
              </a:rPr>
              <a:t> (επίσκεψη στους χώρους της επιχείρησης, αξιολόγηση εγχειριδίου, αξιολόγηση βαθμού συμμόρφωσης, γνωστοποίηση αποτελέσματος αξιολόγησης, πιστοποίηση)</a:t>
            </a:r>
          </a:p>
          <a:p>
            <a:pPr algn="just" eaLnBrk="1" hangingPunct="1">
              <a:spcBef>
                <a:spcPts val="1200"/>
              </a:spcBef>
            </a:pPr>
            <a:r>
              <a:rPr lang="el-GR" sz="2400" b="1" dirty="0">
                <a:latin typeface="Times New Roman" pitchFamily="18" charset="0"/>
                <a:cs typeface="Times New Roman" pitchFamily="18" charset="0"/>
              </a:rPr>
              <a:t>Διατήρηση ή αλλαγή του είδους πιστοποίησης</a:t>
            </a:r>
            <a:r>
              <a:rPr lang="el-GR" sz="2400" dirty="0">
                <a:latin typeface="Times New Roman" pitchFamily="18" charset="0"/>
                <a:cs typeface="Times New Roman" pitchFamily="18" charset="0"/>
              </a:rPr>
              <a:t> (ανανέωση ή όχι της πιστοποίησης κάθε τρία χρόνια μετά από επαναξιολόγηση)</a:t>
            </a:r>
          </a:p>
        </p:txBody>
      </p:sp>
    </p:spTree>
  </p:cSld>
  <p:clrMapOvr>
    <a:masterClrMapping/>
  </p:clrMapOvr>
</p:sld>
</file>

<file path=ppt/theme/theme1.xml><?xml version="1.0" encoding="utf-8"?>
<a:theme xmlns:a="http://schemas.openxmlformats.org/drawingml/2006/main" name="Προεπιλεγμένη σχεδίαση">
  <a:themeElements>
    <a:clrScheme name="Προεπιλεγμένη σχεδίαση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fontScheme name="Προεπιλεγμένη σχεδίαση">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l-G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l-GR" sz="1800" b="0" i="0" u="none" strike="noStrike" cap="none" normalizeH="0" baseline="0" smtClean="0">
            <a:ln>
              <a:noFill/>
            </a:ln>
            <a:solidFill>
              <a:schemeClr val="tx1"/>
            </a:solidFill>
            <a:effectLst/>
            <a:latin typeface="Arial" charset="0"/>
          </a:defRPr>
        </a:defPPr>
      </a:lstStyle>
    </a:lnDef>
  </a:objectDefaults>
  <a:extraClrSchemeLst>
    <a:extraClrScheme>
      <a:clrScheme name="Προεπιλεγμένη σχεδίαση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Προεπιλεγμένη σχεδίαση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Προεπιλεγμένη σχεδίαση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Προεπιλεγμένη σχεδίαση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Προεπιλεγμένη σχεδίαση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Προεπιλεγμένη σχεδίαση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Προεπιλεγμένη σχεδίαση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Προεπιλεγμένη σχεδίαση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4261</TotalTime>
  <Words>2211</Words>
  <Application>Microsoft Office PowerPoint</Application>
  <PresentationFormat>Προβολή στην οθόνη (4:3)</PresentationFormat>
  <Paragraphs>249</Paragraphs>
  <Slides>19</Slides>
  <Notes>11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19</vt:i4>
      </vt:variant>
    </vt:vector>
  </HeadingPairs>
  <TitlesOfParts>
    <vt:vector size="24" baseType="lpstr">
      <vt:lpstr>Arial</vt:lpstr>
      <vt:lpstr>Tahoma</vt:lpstr>
      <vt:lpstr>Times New Roman</vt:lpstr>
      <vt:lpstr>Wingdings</vt:lpstr>
      <vt:lpstr>Προεπιλεγμένη σχεδίαση</vt:lpstr>
      <vt:lpstr>ΤΟ ΠΡΟΤΥΠΟ  ISO 9001:2015</vt:lpstr>
      <vt:lpstr>Διεθνής Οργανισμός Τυποποίησης International Standardization Organization (ISO)</vt:lpstr>
      <vt:lpstr>Εθνικό Σύστημα Υποδομών Ποιότητας  - ΕΣΥΠ</vt:lpstr>
      <vt:lpstr>Ιστορική εξέλιξη προτύπων ISO (1) </vt:lpstr>
      <vt:lpstr>Ιστορική εξέλιξη προτύπων ISO (2) </vt:lpstr>
      <vt:lpstr>Χρήσιμοι ορισμοί</vt:lpstr>
      <vt:lpstr>Διαφορά πιστοποίησης προϊόντος -  πιστοποίησης Συστήματος Διαχείρισης Ποιότητας</vt:lpstr>
      <vt:lpstr>Βασικά Πρότυπα σειράς ISO 9000</vt:lpstr>
      <vt:lpstr>Φάσεις για την πιστοποίηση του Συστήματος Ποιότητας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Altec 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ΠΡΟΓΡΑΜΜΑΤΙΣΜΟΣ ΓΙΑ ΤΗΝ ΠΟΙΟΤΗΤΑ</dc:title>
  <cp:lastModifiedBy>Psomas Evangelos</cp:lastModifiedBy>
  <cp:revision>334</cp:revision>
  <dcterms:created xsi:type="dcterms:W3CDTF">2012-10-05T09:47:00Z</dcterms:created>
  <dcterms:modified xsi:type="dcterms:W3CDTF">2026-02-25T09:22:41Z</dcterms:modified>
</cp:coreProperties>
</file>