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3" r:id="rId5"/>
    <p:sldId id="280" r:id="rId6"/>
    <p:sldId id="281" r:id="rId7"/>
    <p:sldId id="284" r:id="rId8"/>
    <p:sldId id="285" r:id="rId9"/>
    <p:sldId id="282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30C55-5A10-4F1B-AC54-BBE5B98E18FC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3FFDF3B0-5E92-4FD9-9E84-AD2BC7C02D31}">
      <dgm:prSet phldrT="[Κείμενο]"/>
      <dgm:spPr/>
      <dgm:t>
        <a:bodyPr/>
        <a:lstStyle/>
        <a:p>
          <a:pPr>
            <a:buFont typeface="+mj-lt"/>
            <a:buAutoNum type="arabicPeriod"/>
          </a:pPr>
          <a:r>
            <a:rPr lang="el-GR" b="1" dirty="0"/>
            <a:t>1.Επιλογή κατάλληλου θρεπτικού υποστρώματος</a:t>
          </a:r>
          <a:endParaRPr lang="el-GR" dirty="0"/>
        </a:p>
      </dgm:t>
    </dgm:pt>
    <dgm:pt modelId="{2060DF25-46FB-4917-96E3-45EB0455D4AF}" type="parTrans" cxnId="{8681A2B9-AE35-45E6-A1FE-28E505BAE669}">
      <dgm:prSet/>
      <dgm:spPr/>
      <dgm:t>
        <a:bodyPr/>
        <a:lstStyle/>
        <a:p>
          <a:endParaRPr lang="el-GR"/>
        </a:p>
      </dgm:t>
    </dgm:pt>
    <dgm:pt modelId="{0A9B5A65-8732-46F7-A147-CD306BF78D58}" type="sibTrans" cxnId="{8681A2B9-AE35-45E6-A1FE-28E505BAE669}">
      <dgm:prSet/>
      <dgm:spPr/>
      <dgm:t>
        <a:bodyPr/>
        <a:lstStyle/>
        <a:p>
          <a:endParaRPr lang="el-GR"/>
        </a:p>
      </dgm:t>
    </dgm:pt>
    <dgm:pt modelId="{36EA5D84-8196-4841-A3CA-58D47F02B5BF}">
      <dgm:prSet phldrT="[Κείμενο]"/>
      <dgm:spPr/>
      <dgm:t>
        <a:bodyPr/>
        <a:lstStyle/>
        <a:p>
          <a:pPr>
            <a:buFont typeface="+mj-lt"/>
            <a:buAutoNum type="arabicPeriod"/>
          </a:pPr>
          <a:r>
            <a:rPr lang="el-GR" b="1" dirty="0"/>
            <a:t>2. Ζύγισμα και διάλυση ουσίας/ουσιών </a:t>
          </a:r>
          <a:endParaRPr lang="en-US" b="1" dirty="0"/>
        </a:p>
        <a:p>
          <a:pPr>
            <a:buFont typeface="+mj-lt"/>
            <a:buAutoNum type="arabicPeriod"/>
          </a:pPr>
          <a:r>
            <a:rPr lang="el-GR" b="1" dirty="0"/>
            <a:t>3. Ρύθμιση </a:t>
          </a:r>
          <a:r>
            <a:rPr lang="en-US" b="1" dirty="0"/>
            <a:t>pH</a:t>
          </a:r>
          <a:endParaRPr lang="el-GR" dirty="0"/>
        </a:p>
      </dgm:t>
    </dgm:pt>
    <dgm:pt modelId="{5D1F4C67-9E18-4102-9CDC-25B80BB8476B}" type="parTrans" cxnId="{E82F4FBB-B5BF-421C-A765-13682A058BF6}">
      <dgm:prSet/>
      <dgm:spPr/>
      <dgm:t>
        <a:bodyPr/>
        <a:lstStyle/>
        <a:p>
          <a:endParaRPr lang="el-GR"/>
        </a:p>
      </dgm:t>
    </dgm:pt>
    <dgm:pt modelId="{C6744C7C-B8A2-46BE-8B8F-D224DE856282}" type="sibTrans" cxnId="{E82F4FBB-B5BF-421C-A765-13682A058BF6}">
      <dgm:prSet/>
      <dgm:spPr/>
      <dgm:t>
        <a:bodyPr/>
        <a:lstStyle/>
        <a:p>
          <a:endParaRPr lang="el-GR"/>
        </a:p>
      </dgm:t>
    </dgm:pt>
    <dgm:pt modelId="{120E91AB-2D81-4D81-A344-3FDF621DA0D7}">
      <dgm:prSet phldrT="[Κείμενο]"/>
      <dgm:spPr/>
      <dgm:t>
        <a:bodyPr/>
        <a:lstStyle/>
        <a:p>
          <a:r>
            <a:rPr lang="el-GR" b="1" dirty="0"/>
            <a:t>4. Αποστείρωση</a:t>
          </a:r>
          <a:endParaRPr lang="el-GR" dirty="0"/>
        </a:p>
      </dgm:t>
    </dgm:pt>
    <dgm:pt modelId="{C8F7CAB0-BE43-428B-841E-F0F60988EBA4}" type="parTrans" cxnId="{2D0D1B91-5803-454A-B4A7-ABA9E666D7E3}">
      <dgm:prSet/>
      <dgm:spPr/>
      <dgm:t>
        <a:bodyPr/>
        <a:lstStyle/>
        <a:p>
          <a:endParaRPr lang="el-GR"/>
        </a:p>
      </dgm:t>
    </dgm:pt>
    <dgm:pt modelId="{6B8D756B-2516-47A3-900C-06DD70D8AED0}" type="sibTrans" cxnId="{2D0D1B91-5803-454A-B4A7-ABA9E666D7E3}">
      <dgm:prSet/>
      <dgm:spPr/>
      <dgm:t>
        <a:bodyPr/>
        <a:lstStyle/>
        <a:p>
          <a:endParaRPr lang="el-GR"/>
        </a:p>
      </dgm:t>
    </dgm:pt>
    <dgm:pt modelId="{3421DA17-A174-4F7E-83DD-0A70F784AA34}">
      <dgm:prSet/>
      <dgm:spPr/>
    </dgm:pt>
    <dgm:pt modelId="{33848F4D-FB58-4095-B6A6-6020AF47F8E1}" type="parTrans" cxnId="{EE20E38B-14D8-47D2-ADDD-DCCC67841D9B}">
      <dgm:prSet/>
      <dgm:spPr/>
      <dgm:t>
        <a:bodyPr/>
        <a:lstStyle/>
        <a:p>
          <a:endParaRPr lang="el-GR"/>
        </a:p>
      </dgm:t>
    </dgm:pt>
    <dgm:pt modelId="{6F7AC089-08B1-47D5-BCDD-43EE4D091D9E}" type="sibTrans" cxnId="{EE20E38B-14D8-47D2-ADDD-DCCC67841D9B}">
      <dgm:prSet/>
      <dgm:spPr/>
      <dgm:t>
        <a:bodyPr/>
        <a:lstStyle/>
        <a:p>
          <a:endParaRPr lang="el-GR"/>
        </a:p>
      </dgm:t>
    </dgm:pt>
    <dgm:pt modelId="{50F2DE62-9A31-4C82-82D4-A5BAE0E5ABFD}">
      <dgm:prSet/>
      <dgm:spPr/>
    </dgm:pt>
    <dgm:pt modelId="{483285FD-D8CC-4ADA-B716-BC96E0F9532C}" type="parTrans" cxnId="{47BAA03D-E3B9-4D56-B586-5D94D5744E77}">
      <dgm:prSet/>
      <dgm:spPr/>
      <dgm:t>
        <a:bodyPr/>
        <a:lstStyle/>
        <a:p>
          <a:endParaRPr lang="el-GR"/>
        </a:p>
      </dgm:t>
    </dgm:pt>
    <dgm:pt modelId="{62929DE7-AB2E-41D3-82E8-D2A2A754971C}" type="sibTrans" cxnId="{47BAA03D-E3B9-4D56-B586-5D94D5744E77}">
      <dgm:prSet/>
      <dgm:spPr/>
      <dgm:t>
        <a:bodyPr/>
        <a:lstStyle/>
        <a:p>
          <a:endParaRPr lang="el-GR"/>
        </a:p>
      </dgm:t>
    </dgm:pt>
    <dgm:pt modelId="{C939BDF3-3C83-446E-A7FA-D14D4DA97F76}">
      <dgm:prSet/>
      <dgm:spPr/>
    </dgm:pt>
    <dgm:pt modelId="{C3FC9ACD-A588-493B-8993-757ADA9169C5}" type="parTrans" cxnId="{BC0FBCA7-F727-4C67-97C2-978AC02DB82D}">
      <dgm:prSet/>
      <dgm:spPr/>
      <dgm:t>
        <a:bodyPr/>
        <a:lstStyle/>
        <a:p>
          <a:endParaRPr lang="el-GR"/>
        </a:p>
      </dgm:t>
    </dgm:pt>
    <dgm:pt modelId="{ED98CE91-1F6A-4740-BE56-FA798FD7BAFA}" type="sibTrans" cxnId="{BC0FBCA7-F727-4C67-97C2-978AC02DB82D}">
      <dgm:prSet/>
      <dgm:spPr/>
      <dgm:t>
        <a:bodyPr/>
        <a:lstStyle/>
        <a:p>
          <a:endParaRPr lang="el-GR"/>
        </a:p>
      </dgm:t>
    </dgm:pt>
    <dgm:pt modelId="{968939CF-7742-4110-9E6F-77495BD852D3}">
      <dgm:prSet/>
      <dgm:spPr/>
      <dgm:t>
        <a:bodyPr/>
        <a:lstStyle/>
        <a:p>
          <a:endParaRPr lang="el-GR" dirty="0"/>
        </a:p>
      </dgm:t>
    </dgm:pt>
    <dgm:pt modelId="{18ABE11B-C3EC-42D7-B60A-F8EEA8590304}" type="parTrans" cxnId="{00E83225-1F0E-4836-AD1B-8C5B281AC506}">
      <dgm:prSet/>
      <dgm:spPr/>
      <dgm:t>
        <a:bodyPr/>
        <a:lstStyle/>
        <a:p>
          <a:endParaRPr lang="el-GR"/>
        </a:p>
      </dgm:t>
    </dgm:pt>
    <dgm:pt modelId="{C4F026DB-AFCE-418A-B493-816DFBD00821}" type="sibTrans" cxnId="{00E83225-1F0E-4836-AD1B-8C5B281AC506}">
      <dgm:prSet/>
      <dgm:spPr/>
      <dgm:t>
        <a:bodyPr/>
        <a:lstStyle/>
        <a:p>
          <a:endParaRPr lang="el-GR"/>
        </a:p>
      </dgm:t>
    </dgm:pt>
    <dgm:pt modelId="{11FD5DC3-803F-4461-AA78-3C9472635466}">
      <dgm:prSet/>
      <dgm:spPr/>
      <dgm:t>
        <a:bodyPr/>
        <a:lstStyle/>
        <a:p>
          <a:r>
            <a:rPr lang="el-GR" b="1" dirty="0"/>
            <a:t>7.Συντήρηση</a:t>
          </a:r>
          <a:endParaRPr lang="el-GR" dirty="0"/>
        </a:p>
      </dgm:t>
    </dgm:pt>
    <dgm:pt modelId="{BA443513-1433-42E4-92B3-03B5F56311BF}" type="parTrans" cxnId="{5C21C8FC-368E-4CC1-BE2B-6E7A02B585B4}">
      <dgm:prSet/>
      <dgm:spPr/>
      <dgm:t>
        <a:bodyPr/>
        <a:lstStyle/>
        <a:p>
          <a:endParaRPr lang="el-GR"/>
        </a:p>
      </dgm:t>
    </dgm:pt>
    <dgm:pt modelId="{DDF01C35-C9C8-4868-8439-7CB66E1A112D}" type="sibTrans" cxnId="{5C21C8FC-368E-4CC1-BE2B-6E7A02B585B4}">
      <dgm:prSet/>
      <dgm:spPr/>
      <dgm:t>
        <a:bodyPr/>
        <a:lstStyle/>
        <a:p>
          <a:endParaRPr lang="el-GR"/>
        </a:p>
      </dgm:t>
    </dgm:pt>
    <dgm:pt modelId="{8037160A-2852-4D33-BD96-4779423053F4}">
      <dgm:prSet/>
      <dgm:spPr/>
      <dgm:t>
        <a:bodyPr/>
        <a:lstStyle/>
        <a:p>
          <a:r>
            <a:rPr lang="el-GR" b="1" dirty="0"/>
            <a:t>5. Διαμοίραση </a:t>
          </a:r>
          <a:endParaRPr lang="en-US" b="1" dirty="0"/>
        </a:p>
        <a:p>
          <a:r>
            <a:rPr lang="el-GR" b="1" dirty="0"/>
            <a:t>6. Έλεγχος ποιότητας</a:t>
          </a:r>
          <a:endParaRPr lang="el-GR" dirty="0"/>
        </a:p>
      </dgm:t>
    </dgm:pt>
    <dgm:pt modelId="{868D4C37-FBE0-4C7E-B25E-0AEBE4A5F7E0}" type="parTrans" cxnId="{D6DD2C6E-02F9-4027-B58A-03E448219D8B}">
      <dgm:prSet/>
      <dgm:spPr/>
      <dgm:t>
        <a:bodyPr/>
        <a:lstStyle/>
        <a:p>
          <a:endParaRPr lang="el-GR"/>
        </a:p>
      </dgm:t>
    </dgm:pt>
    <dgm:pt modelId="{74623BCE-4F5E-46A0-9A11-38D255091726}" type="sibTrans" cxnId="{D6DD2C6E-02F9-4027-B58A-03E448219D8B}">
      <dgm:prSet/>
      <dgm:spPr/>
      <dgm:t>
        <a:bodyPr/>
        <a:lstStyle/>
        <a:p>
          <a:endParaRPr lang="el-GR"/>
        </a:p>
      </dgm:t>
    </dgm:pt>
    <dgm:pt modelId="{CC5DBE15-3CCC-4736-840B-1A58F53FE8C3}">
      <dgm:prSet/>
      <dgm:spPr/>
    </dgm:pt>
    <dgm:pt modelId="{7070E871-6E38-4E79-841F-E140E201FD1B}" type="parTrans" cxnId="{12A4A64B-AA0B-435C-9F68-6694D15DB6D3}">
      <dgm:prSet/>
      <dgm:spPr/>
      <dgm:t>
        <a:bodyPr/>
        <a:lstStyle/>
        <a:p>
          <a:endParaRPr lang="el-GR"/>
        </a:p>
      </dgm:t>
    </dgm:pt>
    <dgm:pt modelId="{616C6D95-FE42-4E30-820C-A62D0A32D205}" type="sibTrans" cxnId="{12A4A64B-AA0B-435C-9F68-6694D15DB6D3}">
      <dgm:prSet/>
      <dgm:spPr/>
      <dgm:t>
        <a:bodyPr/>
        <a:lstStyle/>
        <a:p>
          <a:endParaRPr lang="el-GR"/>
        </a:p>
      </dgm:t>
    </dgm:pt>
    <dgm:pt modelId="{352F3C3B-29F2-40CE-8D1D-9BAC5B499F4E}" type="pres">
      <dgm:prSet presAssocID="{DE130C55-5A10-4F1B-AC54-BBE5B98E18FC}" presName="outerComposite" presStyleCnt="0">
        <dgm:presLayoutVars>
          <dgm:chMax val="5"/>
          <dgm:dir/>
          <dgm:resizeHandles val="exact"/>
        </dgm:presLayoutVars>
      </dgm:prSet>
      <dgm:spPr/>
    </dgm:pt>
    <dgm:pt modelId="{1B8B2441-694C-437B-83F9-8DB52B72A767}" type="pres">
      <dgm:prSet presAssocID="{DE130C55-5A10-4F1B-AC54-BBE5B98E18FC}" presName="dummyMaxCanvas" presStyleCnt="0">
        <dgm:presLayoutVars/>
      </dgm:prSet>
      <dgm:spPr/>
    </dgm:pt>
    <dgm:pt modelId="{FFFB8E98-B993-4E9D-85E3-C66493CDBCB9}" type="pres">
      <dgm:prSet presAssocID="{DE130C55-5A10-4F1B-AC54-BBE5B98E18FC}" presName="FiveNodes_1" presStyleLbl="node1" presStyleIdx="0" presStyleCnt="5">
        <dgm:presLayoutVars>
          <dgm:bulletEnabled val="1"/>
        </dgm:presLayoutVars>
      </dgm:prSet>
      <dgm:spPr/>
    </dgm:pt>
    <dgm:pt modelId="{A15497DE-3647-4789-9AD8-76FB016E8351}" type="pres">
      <dgm:prSet presAssocID="{DE130C55-5A10-4F1B-AC54-BBE5B98E18FC}" presName="FiveNodes_2" presStyleLbl="node1" presStyleIdx="1" presStyleCnt="5">
        <dgm:presLayoutVars>
          <dgm:bulletEnabled val="1"/>
        </dgm:presLayoutVars>
      </dgm:prSet>
      <dgm:spPr/>
    </dgm:pt>
    <dgm:pt modelId="{C7E8BB78-F813-43C0-9EE6-02DD5758EABE}" type="pres">
      <dgm:prSet presAssocID="{DE130C55-5A10-4F1B-AC54-BBE5B98E18FC}" presName="FiveNodes_3" presStyleLbl="node1" presStyleIdx="2" presStyleCnt="5" custLinFactNeighborX="-623" custLinFactNeighborY="-2341">
        <dgm:presLayoutVars>
          <dgm:bulletEnabled val="1"/>
        </dgm:presLayoutVars>
      </dgm:prSet>
      <dgm:spPr/>
    </dgm:pt>
    <dgm:pt modelId="{2E471215-AF54-4F9D-8089-5C4241F86717}" type="pres">
      <dgm:prSet presAssocID="{DE130C55-5A10-4F1B-AC54-BBE5B98E18FC}" presName="FiveNodes_4" presStyleLbl="node1" presStyleIdx="3" presStyleCnt="5">
        <dgm:presLayoutVars>
          <dgm:bulletEnabled val="1"/>
        </dgm:presLayoutVars>
      </dgm:prSet>
      <dgm:spPr/>
    </dgm:pt>
    <dgm:pt modelId="{65BE04A0-4E57-414E-95F7-9F62A643B535}" type="pres">
      <dgm:prSet presAssocID="{DE130C55-5A10-4F1B-AC54-BBE5B98E18FC}" presName="FiveNodes_5" presStyleLbl="node1" presStyleIdx="4" presStyleCnt="5">
        <dgm:presLayoutVars>
          <dgm:bulletEnabled val="1"/>
        </dgm:presLayoutVars>
      </dgm:prSet>
      <dgm:spPr/>
    </dgm:pt>
    <dgm:pt modelId="{A228CFA6-4851-4F31-927A-8B0D6E191BCC}" type="pres">
      <dgm:prSet presAssocID="{DE130C55-5A10-4F1B-AC54-BBE5B98E18FC}" presName="FiveConn_1-2" presStyleLbl="fgAccFollowNode1" presStyleIdx="0" presStyleCnt="4">
        <dgm:presLayoutVars>
          <dgm:bulletEnabled val="1"/>
        </dgm:presLayoutVars>
      </dgm:prSet>
      <dgm:spPr/>
    </dgm:pt>
    <dgm:pt modelId="{DB7CA4FC-FDE0-41CF-B473-F8D30A8AEFB8}" type="pres">
      <dgm:prSet presAssocID="{DE130C55-5A10-4F1B-AC54-BBE5B98E18FC}" presName="FiveConn_2-3" presStyleLbl="fgAccFollowNode1" presStyleIdx="1" presStyleCnt="4">
        <dgm:presLayoutVars>
          <dgm:bulletEnabled val="1"/>
        </dgm:presLayoutVars>
      </dgm:prSet>
      <dgm:spPr/>
    </dgm:pt>
    <dgm:pt modelId="{7677C856-A9F1-4213-8604-0B7E62B7793E}" type="pres">
      <dgm:prSet presAssocID="{DE130C55-5A10-4F1B-AC54-BBE5B98E18FC}" presName="FiveConn_3-4" presStyleLbl="fgAccFollowNode1" presStyleIdx="2" presStyleCnt="4">
        <dgm:presLayoutVars>
          <dgm:bulletEnabled val="1"/>
        </dgm:presLayoutVars>
      </dgm:prSet>
      <dgm:spPr/>
    </dgm:pt>
    <dgm:pt modelId="{52F3A8AB-2E0E-4E82-A37D-BAED0894E2C9}" type="pres">
      <dgm:prSet presAssocID="{DE130C55-5A10-4F1B-AC54-BBE5B98E18FC}" presName="FiveConn_4-5" presStyleLbl="fgAccFollowNode1" presStyleIdx="3" presStyleCnt="4">
        <dgm:presLayoutVars>
          <dgm:bulletEnabled val="1"/>
        </dgm:presLayoutVars>
      </dgm:prSet>
      <dgm:spPr/>
    </dgm:pt>
    <dgm:pt modelId="{4A1A7C2A-CCFD-464A-920B-46CF532A5C89}" type="pres">
      <dgm:prSet presAssocID="{DE130C55-5A10-4F1B-AC54-BBE5B98E18FC}" presName="FiveNodes_1_text" presStyleLbl="node1" presStyleIdx="4" presStyleCnt="5">
        <dgm:presLayoutVars>
          <dgm:bulletEnabled val="1"/>
        </dgm:presLayoutVars>
      </dgm:prSet>
      <dgm:spPr/>
    </dgm:pt>
    <dgm:pt modelId="{9DF0EF2B-472B-4ADE-968B-30BC6CC7CB61}" type="pres">
      <dgm:prSet presAssocID="{DE130C55-5A10-4F1B-AC54-BBE5B98E18FC}" presName="FiveNodes_2_text" presStyleLbl="node1" presStyleIdx="4" presStyleCnt="5">
        <dgm:presLayoutVars>
          <dgm:bulletEnabled val="1"/>
        </dgm:presLayoutVars>
      </dgm:prSet>
      <dgm:spPr/>
    </dgm:pt>
    <dgm:pt modelId="{431171E2-4E5B-4D09-9B2E-0F66F926B1EE}" type="pres">
      <dgm:prSet presAssocID="{DE130C55-5A10-4F1B-AC54-BBE5B98E18FC}" presName="FiveNodes_3_text" presStyleLbl="node1" presStyleIdx="4" presStyleCnt="5">
        <dgm:presLayoutVars>
          <dgm:bulletEnabled val="1"/>
        </dgm:presLayoutVars>
      </dgm:prSet>
      <dgm:spPr/>
    </dgm:pt>
    <dgm:pt modelId="{53ACFCD1-832F-47FC-ADCB-1F6658116622}" type="pres">
      <dgm:prSet presAssocID="{DE130C55-5A10-4F1B-AC54-BBE5B98E18FC}" presName="FiveNodes_4_text" presStyleLbl="node1" presStyleIdx="4" presStyleCnt="5">
        <dgm:presLayoutVars>
          <dgm:bulletEnabled val="1"/>
        </dgm:presLayoutVars>
      </dgm:prSet>
      <dgm:spPr/>
    </dgm:pt>
    <dgm:pt modelId="{2950A6AD-8A28-46F2-B66B-104030BAF559}" type="pres">
      <dgm:prSet presAssocID="{DE130C55-5A10-4F1B-AC54-BBE5B98E18F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C35571A-91F8-4261-AB88-12FBD2312A1D}" type="presOf" srcId="{DE130C55-5A10-4F1B-AC54-BBE5B98E18FC}" destId="{352F3C3B-29F2-40CE-8D1D-9BAC5B499F4E}" srcOrd="0" destOrd="0" presId="urn:microsoft.com/office/officeart/2005/8/layout/vProcess5"/>
    <dgm:cxn modelId="{00E83225-1F0E-4836-AD1B-8C5B281AC506}" srcId="{DE130C55-5A10-4F1B-AC54-BBE5B98E18FC}" destId="{968939CF-7742-4110-9E6F-77495BD852D3}" srcOrd="6" destOrd="0" parTransId="{18ABE11B-C3EC-42D7-B60A-F8EEA8590304}" sibTransId="{C4F026DB-AFCE-418A-B493-816DFBD00821}"/>
    <dgm:cxn modelId="{47BAA03D-E3B9-4D56-B586-5D94D5744E77}" srcId="{DE130C55-5A10-4F1B-AC54-BBE5B98E18FC}" destId="{50F2DE62-9A31-4C82-82D4-A5BAE0E5ABFD}" srcOrd="8" destOrd="0" parTransId="{483285FD-D8CC-4ADA-B716-BC96E0F9532C}" sibTransId="{62929DE7-AB2E-41D3-82E8-D2A2A754971C}"/>
    <dgm:cxn modelId="{94797442-087C-4C9F-BE25-1EF389A24D77}" type="presOf" srcId="{120E91AB-2D81-4D81-A344-3FDF621DA0D7}" destId="{C7E8BB78-F813-43C0-9EE6-02DD5758EABE}" srcOrd="0" destOrd="0" presId="urn:microsoft.com/office/officeart/2005/8/layout/vProcess5"/>
    <dgm:cxn modelId="{F840AD44-E000-487F-BF5C-A4E3FF22D09E}" type="presOf" srcId="{36EA5D84-8196-4841-A3CA-58D47F02B5BF}" destId="{A15497DE-3647-4789-9AD8-76FB016E8351}" srcOrd="0" destOrd="0" presId="urn:microsoft.com/office/officeart/2005/8/layout/vProcess5"/>
    <dgm:cxn modelId="{1795BD47-F908-4607-B833-64CA110BDDEA}" type="presOf" srcId="{3FFDF3B0-5E92-4FD9-9E84-AD2BC7C02D31}" destId="{4A1A7C2A-CCFD-464A-920B-46CF532A5C89}" srcOrd="1" destOrd="0" presId="urn:microsoft.com/office/officeart/2005/8/layout/vProcess5"/>
    <dgm:cxn modelId="{63FB4668-2140-44F0-A1BF-4BBBC955A149}" type="presOf" srcId="{0A9B5A65-8732-46F7-A147-CD306BF78D58}" destId="{A228CFA6-4851-4F31-927A-8B0D6E191BCC}" srcOrd="0" destOrd="0" presId="urn:microsoft.com/office/officeart/2005/8/layout/vProcess5"/>
    <dgm:cxn modelId="{12A4A64B-AA0B-435C-9F68-6694D15DB6D3}" srcId="{DE130C55-5A10-4F1B-AC54-BBE5B98E18FC}" destId="{CC5DBE15-3CCC-4736-840B-1A58F53FE8C3}" srcOrd="5" destOrd="0" parTransId="{7070E871-6E38-4E79-841F-E140E201FD1B}" sibTransId="{616C6D95-FE42-4E30-820C-A62D0A32D205}"/>
    <dgm:cxn modelId="{D6DD2C6E-02F9-4027-B58A-03E448219D8B}" srcId="{DE130C55-5A10-4F1B-AC54-BBE5B98E18FC}" destId="{8037160A-2852-4D33-BD96-4779423053F4}" srcOrd="3" destOrd="0" parTransId="{868D4C37-FBE0-4C7E-B25E-0AEBE4A5F7E0}" sibTransId="{74623BCE-4F5E-46A0-9A11-38D255091726}"/>
    <dgm:cxn modelId="{CCF80789-AEDC-4618-B8FC-C4C9BBCC4C1E}" type="presOf" srcId="{6B8D756B-2516-47A3-900C-06DD70D8AED0}" destId="{7677C856-A9F1-4213-8604-0B7E62B7793E}" srcOrd="0" destOrd="0" presId="urn:microsoft.com/office/officeart/2005/8/layout/vProcess5"/>
    <dgm:cxn modelId="{EE20E38B-14D8-47D2-ADDD-DCCC67841D9B}" srcId="{DE130C55-5A10-4F1B-AC54-BBE5B98E18FC}" destId="{3421DA17-A174-4F7E-83DD-0A70F784AA34}" srcOrd="7" destOrd="0" parTransId="{33848F4D-FB58-4095-B6A6-6020AF47F8E1}" sibTransId="{6F7AC089-08B1-47D5-BCDD-43EE4D091D9E}"/>
    <dgm:cxn modelId="{2D0D1B91-5803-454A-B4A7-ABA9E666D7E3}" srcId="{DE130C55-5A10-4F1B-AC54-BBE5B98E18FC}" destId="{120E91AB-2D81-4D81-A344-3FDF621DA0D7}" srcOrd="2" destOrd="0" parTransId="{C8F7CAB0-BE43-428B-841E-F0F60988EBA4}" sibTransId="{6B8D756B-2516-47A3-900C-06DD70D8AED0}"/>
    <dgm:cxn modelId="{BC0FBCA7-F727-4C67-97C2-978AC02DB82D}" srcId="{DE130C55-5A10-4F1B-AC54-BBE5B98E18FC}" destId="{C939BDF3-3C83-446E-A7FA-D14D4DA97F76}" srcOrd="9" destOrd="0" parTransId="{C3FC9ACD-A588-493B-8993-757ADA9169C5}" sibTransId="{ED98CE91-1F6A-4740-BE56-FA798FD7BAFA}"/>
    <dgm:cxn modelId="{3AF584B2-1738-4E0B-9C88-6FBCB2086FB8}" type="presOf" srcId="{120E91AB-2D81-4D81-A344-3FDF621DA0D7}" destId="{431171E2-4E5B-4D09-9B2E-0F66F926B1EE}" srcOrd="1" destOrd="0" presId="urn:microsoft.com/office/officeart/2005/8/layout/vProcess5"/>
    <dgm:cxn modelId="{8681A2B9-AE35-45E6-A1FE-28E505BAE669}" srcId="{DE130C55-5A10-4F1B-AC54-BBE5B98E18FC}" destId="{3FFDF3B0-5E92-4FD9-9E84-AD2BC7C02D31}" srcOrd="0" destOrd="0" parTransId="{2060DF25-46FB-4917-96E3-45EB0455D4AF}" sibTransId="{0A9B5A65-8732-46F7-A147-CD306BF78D58}"/>
    <dgm:cxn modelId="{E82F4FBB-B5BF-421C-A765-13682A058BF6}" srcId="{DE130C55-5A10-4F1B-AC54-BBE5B98E18FC}" destId="{36EA5D84-8196-4841-A3CA-58D47F02B5BF}" srcOrd="1" destOrd="0" parTransId="{5D1F4C67-9E18-4102-9CDC-25B80BB8476B}" sibTransId="{C6744C7C-B8A2-46BE-8B8F-D224DE856282}"/>
    <dgm:cxn modelId="{D244C7BC-0640-4DE3-8BD8-EEFAE0773110}" type="presOf" srcId="{11FD5DC3-803F-4461-AA78-3C9472635466}" destId="{2950A6AD-8A28-46F2-B66B-104030BAF559}" srcOrd="1" destOrd="0" presId="urn:microsoft.com/office/officeart/2005/8/layout/vProcess5"/>
    <dgm:cxn modelId="{4304A5BF-4EFA-4F9C-831B-7DCFFEC53F8F}" type="presOf" srcId="{8037160A-2852-4D33-BD96-4779423053F4}" destId="{53ACFCD1-832F-47FC-ADCB-1F6658116622}" srcOrd="1" destOrd="0" presId="urn:microsoft.com/office/officeart/2005/8/layout/vProcess5"/>
    <dgm:cxn modelId="{E7D024D4-6309-4D6D-AB84-A449F948BA0A}" type="presOf" srcId="{74623BCE-4F5E-46A0-9A11-38D255091726}" destId="{52F3A8AB-2E0E-4E82-A37D-BAED0894E2C9}" srcOrd="0" destOrd="0" presId="urn:microsoft.com/office/officeart/2005/8/layout/vProcess5"/>
    <dgm:cxn modelId="{7CFE48D5-6F45-429E-8D83-F65C97D83D75}" type="presOf" srcId="{36EA5D84-8196-4841-A3CA-58D47F02B5BF}" destId="{9DF0EF2B-472B-4ADE-968B-30BC6CC7CB61}" srcOrd="1" destOrd="0" presId="urn:microsoft.com/office/officeart/2005/8/layout/vProcess5"/>
    <dgm:cxn modelId="{168012D7-1E06-4AFB-A714-A58D8700E283}" type="presOf" srcId="{C6744C7C-B8A2-46BE-8B8F-D224DE856282}" destId="{DB7CA4FC-FDE0-41CF-B473-F8D30A8AEFB8}" srcOrd="0" destOrd="0" presId="urn:microsoft.com/office/officeart/2005/8/layout/vProcess5"/>
    <dgm:cxn modelId="{752933DB-1964-4905-A9FD-AF737D9B2D1C}" type="presOf" srcId="{3FFDF3B0-5E92-4FD9-9E84-AD2BC7C02D31}" destId="{FFFB8E98-B993-4E9D-85E3-C66493CDBCB9}" srcOrd="0" destOrd="0" presId="urn:microsoft.com/office/officeart/2005/8/layout/vProcess5"/>
    <dgm:cxn modelId="{FF6F97EF-4107-42C1-81E9-793584575E43}" type="presOf" srcId="{8037160A-2852-4D33-BD96-4779423053F4}" destId="{2E471215-AF54-4F9D-8089-5C4241F86717}" srcOrd="0" destOrd="0" presId="urn:microsoft.com/office/officeart/2005/8/layout/vProcess5"/>
    <dgm:cxn modelId="{5C21C8FC-368E-4CC1-BE2B-6E7A02B585B4}" srcId="{DE130C55-5A10-4F1B-AC54-BBE5B98E18FC}" destId="{11FD5DC3-803F-4461-AA78-3C9472635466}" srcOrd="4" destOrd="0" parTransId="{BA443513-1433-42E4-92B3-03B5F56311BF}" sibTransId="{DDF01C35-C9C8-4868-8439-7CB66E1A112D}"/>
    <dgm:cxn modelId="{E2A53EFF-8EAA-4594-AB0A-364C0EDDC3C1}" type="presOf" srcId="{11FD5DC3-803F-4461-AA78-3C9472635466}" destId="{65BE04A0-4E57-414E-95F7-9F62A643B535}" srcOrd="0" destOrd="0" presId="urn:microsoft.com/office/officeart/2005/8/layout/vProcess5"/>
    <dgm:cxn modelId="{2639E988-F18C-4FA9-8085-5384D03BE3EF}" type="presParOf" srcId="{352F3C3B-29F2-40CE-8D1D-9BAC5B499F4E}" destId="{1B8B2441-694C-437B-83F9-8DB52B72A767}" srcOrd="0" destOrd="0" presId="urn:microsoft.com/office/officeart/2005/8/layout/vProcess5"/>
    <dgm:cxn modelId="{9C944397-A46C-4912-9687-6697E182A7AC}" type="presParOf" srcId="{352F3C3B-29F2-40CE-8D1D-9BAC5B499F4E}" destId="{FFFB8E98-B993-4E9D-85E3-C66493CDBCB9}" srcOrd="1" destOrd="0" presId="urn:microsoft.com/office/officeart/2005/8/layout/vProcess5"/>
    <dgm:cxn modelId="{F343C7D6-B9CE-41C5-ADA7-FF0F82B3B7CE}" type="presParOf" srcId="{352F3C3B-29F2-40CE-8D1D-9BAC5B499F4E}" destId="{A15497DE-3647-4789-9AD8-76FB016E8351}" srcOrd="2" destOrd="0" presId="urn:microsoft.com/office/officeart/2005/8/layout/vProcess5"/>
    <dgm:cxn modelId="{978B6F8C-D40B-48EB-8BB9-D8EF6A9A9739}" type="presParOf" srcId="{352F3C3B-29F2-40CE-8D1D-9BAC5B499F4E}" destId="{C7E8BB78-F813-43C0-9EE6-02DD5758EABE}" srcOrd="3" destOrd="0" presId="urn:microsoft.com/office/officeart/2005/8/layout/vProcess5"/>
    <dgm:cxn modelId="{E53B40C4-B07C-46C2-9717-6CAF0BC4940C}" type="presParOf" srcId="{352F3C3B-29F2-40CE-8D1D-9BAC5B499F4E}" destId="{2E471215-AF54-4F9D-8089-5C4241F86717}" srcOrd="4" destOrd="0" presId="urn:microsoft.com/office/officeart/2005/8/layout/vProcess5"/>
    <dgm:cxn modelId="{769D2645-7E06-4A06-9EA5-B705ACA3C7A1}" type="presParOf" srcId="{352F3C3B-29F2-40CE-8D1D-9BAC5B499F4E}" destId="{65BE04A0-4E57-414E-95F7-9F62A643B535}" srcOrd="5" destOrd="0" presId="urn:microsoft.com/office/officeart/2005/8/layout/vProcess5"/>
    <dgm:cxn modelId="{8157A93D-8BEE-4818-B444-E35F55D71226}" type="presParOf" srcId="{352F3C3B-29F2-40CE-8D1D-9BAC5B499F4E}" destId="{A228CFA6-4851-4F31-927A-8B0D6E191BCC}" srcOrd="6" destOrd="0" presId="urn:microsoft.com/office/officeart/2005/8/layout/vProcess5"/>
    <dgm:cxn modelId="{E7341041-BA3D-4711-BED7-5F910E85B107}" type="presParOf" srcId="{352F3C3B-29F2-40CE-8D1D-9BAC5B499F4E}" destId="{DB7CA4FC-FDE0-41CF-B473-F8D30A8AEFB8}" srcOrd="7" destOrd="0" presId="urn:microsoft.com/office/officeart/2005/8/layout/vProcess5"/>
    <dgm:cxn modelId="{FACC0E14-27EA-4DEB-B3AA-F10AC8048A95}" type="presParOf" srcId="{352F3C3B-29F2-40CE-8D1D-9BAC5B499F4E}" destId="{7677C856-A9F1-4213-8604-0B7E62B7793E}" srcOrd="8" destOrd="0" presId="urn:microsoft.com/office/officeart/2005/8/layout/vProcess5"/>
    <dgm:cxn modelId="{A328A5DB-5AFD-4764-B149-07EBDE2F7854}" type="presParOf" srcId="{352F3C3B-29F2-40CE-8D1D-9BAC5B499F4E}" destId="{52F3A8AB-2E0E-4E82-A37D-BAED0894E2C9}" srcOrd="9" destOrd="0" presId="urn:microsoft.com/office/officeart/2005/8/layout/vProcess5"/>
    <dgm:cxn modelId="{862852D4-D086-4DA6-B997-FCB9EFFF32F5}" type="presParOf" srcId="{352F3C3B-29F2-40CE-8D1D-9BAC5B499F4E}" destId="{4A1A7C2A-CCFD-464A-920B-46CF532A5C89}" srcOrd="10" destOrd="0" presId="urn:microsoft.com/office/officeart/2005/8/layout/vProcess5"/>
    <dgm:cxn modelId="{E5CD81B3-9F61-4AF3-9499-EB303602904C}" type="presParOf" srcId="{352F3C3B-29F2-40CE-8D1D-9BAC5B499F4E}" destId="{9DF0EF2B-472B-4ADE-968B-30BC6CC7CB61}" srcOrd="11" destOrd="0" presId="urn:microsoft.com/office/officeart/2005/8/layout/vProcess5"/>
    <dgm:cxn modelId="{60399A53-C930-410A-AC31-082B4252C85E}" type="presParOf" srcId="{352F3C3B-29F2-40CE-8D1D-9BAC5B499F4E}" destId="{431171E2-4E5B-4D09-9B2E-0F66F926B1EE}" srcOrd="12" destOrd="0" presId="urn:microsoft.com/office/officeart/2005/8/layout/vProcess5"/>
    <dgm:cxn modelId="{F51C1CA7-402C-4A0E-AE19-B2A0DF3E3E81}" type="presParOf" srcId="{352F3C3B-29F2-40CE-8D1D-9BAC5B499F4E}" destId="{53ACFCD1-832F-47FC-ADCB-1F6658116622}" srcOrd="13" destOrd="0" presId="urn:microsoft.com/office/officeart/2005/8/layout/vProcess5"/>
    <dgm:cxn modelId="{C73AB6A4-9340-499B-B1BF-CB4F2B183D69}" type="presParOf" srcId="{352F3C3B-29F2-40CE-8D1D-9BAC5B499F4E}" destId="{2950A6AD-8A28-46F2-B66B-104030BAF55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8E98-B993-4E9D-85E3-C66493CDBCB9}">
      <dsp:nvSpPr>
        <dsp:cNvPr id="0" name=""/>
        <dsp:cNvSpPr/>
      </dsp:nvSpPr>
      <dsp:spPr>
        <a:xfrm>
          <a:off x="0" y="0"/>
          <a:ext cx="5707899" cy="1137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b="1" kern="1200" dirty="0"/>
            <a:t>1.Επιλογή κατάλληλου θρεπτικού υποστρώματος</a:t>
          </a:r>
          <a:endParaRPr lang="el-GR" sz="2000" kern="1200" dirty="0"/>
        </a:p>
      </dsp:txBody>
      <dsp:txXfrm>
        <a:off x="33324" y="33324"/>
        <a:ext cx="4347046" cy="1071114"/>
      </dsp:txXfrm>
    </dsp:sp>
    <dsp:sp modelId="{A15497DE-3647-4789-9AD8-76FB016E8351}">
      <dsp:nvSpPr>
        <dsp:cNvPr id="0" name=""/>
        <dsp:cNvSpPr/>
      </dsp:nvSpPr>
      <dsp:spPr>
        <a:xfrm>
          <a:off x="426239" y="1295784"/>
          <a:ext cx="5707899" cy="1137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b="1" kern="1200" dirty="0"/>
            <a:t>2. Ζύγισμα και διάλυση ουσίας/ουσιών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b="1" kern="1200" dirty="0"/>
            <a:t>3. Ρύθμιση </a:t>
          </a:r>
          <a:r>
            <a:rPr lang="en-US" sz="2000" b="1" kern="1200" dirty="0"/>
            <a:t>pH</a:t>
          </a:r>
          <a:endParaRPr lang="el-GR" sz="2000" kern="1200" dirty="0"/>
        </a:p>
      </dsp:txBody>
      <dsp:txXfrm>
        <a:off x="459563" y="1329108"/>
        <a:ext cx="4475466" cy="1071114"/>
      </dsp:txXfrm>
    </dsp:sp>
    <dsp:sp modelId="{C7E8BB78-F813-43C0-9EE6-02DD5758EABE}">
      <dsp:nvSpPr>
        <dsp:cNvPr id="0" name=""/>
        <dsp:cNvSpPr/>
      </dsp:nvSpPr>
      <dsp:spPr>
        <a:xfrm>
          <a:off x="816918" y="2564934"/>
          <a:ext cx="5707899" cy="1137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4. Αποστείρωση</a:t>
          </a:r>
          <a:endParaRPr lang="el-GR" sz="2000" kern="1200" dirty="0"/>
        </a:p>
      </dsp:txBody>
      <dsp:txXfrm>
        <a:off x="850242" y="2598258"/>
        <a:ext cx="4475466" cy="1071114"/>
      </dsp:txXfrm>
    </dsp:sp>
    <dsp:sp modelId="{2E471215-AF54-4F9D-8089-5C4241F86717}">
      <dsp:nvSpPr>
        <dsp:cNvPr id="0" name=""/>
        <dsp:cNvSpPr/>
      </dsp:nvSpPr>
      <dsp:spPr>
        <a:xfrm>
          <a:off x="1278717" y="3887354"/>
          <a:ext cx="5707899" cy="1137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5. Διαμοίραση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6. Έλεγχος ποιότητας</a:t>
          </a:r>
          <a:endParaRPr lang="el-GR" sz="2000" kern="1200" dirty="0"/>
        </a:p>
      </dsp:txBody>
      <dsp:txXfrm>
        <a:off x="1312041" y="3920678"/>
        <a:ext cx="4475466" cy="1071114"/>
      </dsp:txXfrm>
    </dsp:sp>
    <dsp:sp modelId="{65BE04A0-4E57-414E-95F7-9F62A643B535}">
      <dsp:nvSpPr>
        <dsp:cNvPr id="0" name=""/>
        <dsp:cNvSpPr/>
      </dsp:nvSpPr>
      <dsp:spPr>
        <a:xfrm>
          <a:off x="1704956" y="5183138"/>
          <a:ext cx="5707899" cy="1137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7.Συντήρηση</a:t>
          </a:r>
          <a:endParaRPr lang="el-GR" sz="2000" kern="1200" dirty="0"/>
        </a:p>
      </dsp:txBody>
      <dsp:txXfrm>
        <a:off x="1738280" y="5216462"/>
        <a:ext cx="4475466" cy="1071114"/>
      </dsp:txXfrm>
    </dsp:sp>
    <dsp:sp modelId="{A228CFA6-4851-4F31-927A-8B0D6E191BCC}">
      <dsp:nvSpPr>
        <dsp:cNvPr id="0" name=""/>
        <dsp:cNvSpPr/>
      </dsp:nvSpPr>
      <dsp:spPr>
        <a:xfrm>
          <a:off x="4968353" y="831198"/>
          <a:ext cx="739545" cy="739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5134751" y="831198"/>
        <a:ext cx="406749" cy="556508"/>
      </dsp:txXfrm>
    </dsp:sp>
    <dsp:sp modelId="{DB7CA4FC-FDE0-41CF-B473-F8D30A8AEFB8}">
      <dsp:nvSpPr>
        <dsp:cNvPr id="0" name=""/>
        <dsp:cNvSpPr/>
      </dsp:nvSpPr>
      <dsp:spPr>
        <a:xfrm>
          <a:off x="5394592" y="2126983"/>
          <a:ext cx="739545" cy="739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5560990" y="2126983"/>
        <a:ext cx="406749" cy="556508"/>
      </dsp:txXfrm>
    </dsp:sp>
    <dsp:sp modelId="{7677C856-A9F1-4213-8604-0B7E62B7793E}">
      <dsp:nvSpPr>
        <dsp:cNvPr id="0" name=""/>
        <dsp:cNvSpPr/>
      </dsp:nvSpPr>
      <dsp:spPr>
        <a:xfrm>
          <a:off x="5820832" y="3403805"/>
          <a:ext cx="739545" cy="739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5987230" y="3403805"/>
        <a:ext cx="406749" cy="556508"/>
      </dsp:txXfrm>
    </dsp:sp>
    <dsp:sp modelId="{52F3A8AB-2E0E-4E82-A37D-BAED0894E2C9}">
      <dsp:nvSpPr>
        <dsp:cNvPr id="0" name=""/>
        <dsp:cNvSpPr/>
      </dsp:nvSpPr>
      <dsp:spPr>
        <a:xfrm>
          <a:off x="6247071" y="4712231"/>
          <a:ext cx="739545" cy="739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300" kern="1200"/>
        </a:p>
      </dsp:txBody>
      <dsp:txXfrm>
        <a:off x="6413469" y="4712231"/>
        <a:ext cx="406749" cy="55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BE0-65DD-4D5F-8875-BC67244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F6000-1C3D-459E-9B9E-D2DBB3732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6946-A161-41A4-A427-D80A32D9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7AE7F-E234-45E0-AD5B-0EAFB7F7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C450-7892-4F24-8D5C-9D3CA6C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89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CE16-9E1A-4A65-96C0-EBDE308B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B073-F05B-4A3F-8204-0F35522EE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4CDFA-A992-4043-8F17-8E7B802A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3D31-4267-454E-9550-122652D4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557-E6B2-459C-8A3A-A6AB1EE8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8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CA437-2D66-45E8-A50E-857BC37E0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F9ABD-103A-4C88-89AB-8E987582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AF32F-FC20-4E47-A3B5-6AEE6DFC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7724-1F6E-48B5-AD5A-CB5958C8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0620-C543-4598-909C-2B04DF0A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7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4AA6-1446-434A-B773-E190D956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79185-A8A3-424E-961E-46EDCE9D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1880-8AD0-48A3-A3A6-D50F1510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DD74-00BC-4A1C-A4EA-AF95D95E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1896-C4CC-46FA-8E74-F83E465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60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6EB2-EE78-4852-9D54-9B630600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564D3-38C4-467D-B229-DCA2618A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29B2-52FF-4224-B866-9136680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52D0-A6AD-4D03-89B9-460F9D36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96B0-98A0-4386-985B-58B18304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10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F297-7D96-45DD-A0D5-9AC676BE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4BA4-2924-4CCE-955C-CE8211168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F92E3-8141-4E65-8678-CAA5F0BC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57EA6-49D3-463E-8C11-60704B25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ABBC2-1E6D-414D-89FD-C0E1E183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84A4-FD29-4B47-8A62-CC4B7AC9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1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DB46-67B0-4B86-984E-4ECE13F5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C5A5-82A1-4E6A-9E6A-86F02CAE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078C8-FBBC-40B7-AE64-C284B876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655EE-DC32-42B5-A348-59ADA4CD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7B27-4D3B-45FC-8745-7553E7CE7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36008-8261-4678-A989-113077C5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1C373-5943-4CEA-8F26-E7FBAE13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33EBE-A007-4BEA-9751-6A031B7A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18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8775-9422-4568-9B26-5FB2CE5B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93789-E678-434A-A368-7193523B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7D876-B223-4EF1-A673-930CA0DA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8F315-287A-4683-978F-4BDEA6C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7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F12AC-BD87-4B66-85BE-EE2DF726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70F50-7DDD-4DF3-B149-EB1B76E1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8CD41-4DC2-4CEE-8E11-A122B86A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4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228B-0D54-4EAA-BFF7-D1F96B81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DE87-4431-4942-99E1-A56A393E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455AE-5D6C-446B-BC98-F0DF2E31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8803-4326-448F-A8B8-0EAAC3A2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20DD8-AE50-4BCA-8CD4-D805E5D8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B72E-7901-4375-8DD9-2E1FD527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52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926D-CB1D-4D78-AFF2-ACA5918C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FFEB5-047C-49E4-96E8-FD96DC0E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C6CA2-50DC-4E5D-9A95-60A66B75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99309-57A2-4456-9A34-E8241CB8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6BEA0-5C23-4970-AE03-2E6F4B01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3D5-7D94-4069-B90C-1A819805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58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A6BB4-F20D-430F-AFDC-00EFC003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2EB28-9771-4664-9877-51ACAD0D9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F352-F27E-4B63-825C-9B76A2633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3/10/2022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6135-A3D9-4E95-A945-77013B2B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D4CE-A3CB-42CA-BC2C-3044F49BE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1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φλιτζάνι, πίνακας, εσωτερικό, φρουτοποτό&#10;&#10;Περιγραφή που δημιουργήθηκε αυτόματα">
            <a:extLst>
              <a:ext uri="{FF2B5EF4-FFF2-40B4-BE49-F238E27FC236}">
                <a16:creationId xmlns:a16="http://schemas.microsoft.com/office/drawing/2014/main" id="{AAB05015-4C57-4574-B180-0A649FD34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729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637D2D32-151E-4059-8FC5-6A69A8891886}"/>
              </a:ext>
            </a:extLst>
          </p:cNvPr>
          <p:cNvSpPr txBox="1">
            <a:spLocks/>
          </p:cNvSpPr>
          <p:nvPr/>
        </p:nvSpPr>
        <p:spPr>
          <a:xfrm>
            <a:off x="7750205" y="1045597"/>
            <a:ext cx="4441489" cy="1588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2η ΕΡΓΑΣΤΗΡΙΑΚΗ ΑΣΚΗΣΗ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ΠΑΡΑΣΚΕΥΗ ΚΑΙ ΑΠΟΣΤΕΙΡΩΣΗ ΘΡΕΠΤΙΚΩΝ ΜΕΣΩΝ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2032-9D20-40F6-B664-CA26C670C117}"/>
              </a:ext>
            </a:extLst>
          </p:cNvPr>
          <p:cNvSpPr txBox="1"/>
          <p:nvPr/>
        </p:nvSpPr>
        <p:spPr>
          <a:xfrm>
            <a:off x="8130208" y="3340063"/>
            <a:ext cx="3633747" cy="27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θρε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τικά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υλικά περιέχουν τις κατάλληλες ενώσεις για την ανάπτυξη και τον πολλαπλασιασμό των μικροοργανισμών. </a:t>
            </a:r>
          </a:p>
        </p:txBody>
      </p:sp>
    </p:spTree>
    <p:extLst>
      <p:ext uri="{BB962C8B-B14F-4D97-AF65-F5344CB8AC3E}">
        <p14:creationId xmlns:p14="http://schemas.microsoft.com/office/powerpoint/2010/main" val="72713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Ορθογώνιο">
            <a:extLst>
              <a:ext uri="{FF2B5EF4-FFF2-40B4-BE49-F238E27FC236}">
                <a16:creationId xmlns:a16="http://schemas.microsoft.com/office/drawing/2014/main" id="{9690EB34-9AB6-4530-9A90-7474310010E1}"/>
              </a:ext>
            </a:extLst>
          </p:cNvPr>
          <p:cNvSpPr/>
          <p:nvPr/>
        </p:nvSpPr>
        <p:spPr>
          <a:xfrm>
            <a:off x="611560" y="356463"/>
            <a:ext cx="7215238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Διαμοίραση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74046F5-D894-45FB-A2EF-9D21738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4286" t="33571" r="51473" b="27613"/>
          <a:stretch>
            <a:fillRect/>
          </a:stretch>
        </p:blipFill>
        <p:spPr bwMode="auto">
          <a:xfrm>
            <a:off x="2815442" y="4106078"/>
            <a:ext cx="2875878" cy="20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4FE523A-F1B9-40F3-92BC-8C851711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6291" t="47626" r="62054" b="37509"/>
          <a:stretch>
            <a:fillRect/>
          </a:stretch>
        </p:blipFill>
        <p:spPr bwMode="auto">
          <a:xfrm>
            <a:off x="5876035" y="1714489"/>
            <a:ext cx="2910807" cy="22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://homepage.smc.edu/wissmann_paul/microbiology/images/labeling.JPG">
            <a:extLst>
              <a:ext uri="{FF2B5EF4-FFF2-40B4-BE49-F238E27FC236}">
                <a16:creationId xmlns:a16="http://schemas.microsoft.com/office/drawing/2014/main" id="{DA6AFF48-55B2-423F-969B-F2BA9ABC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7692" b="5128"/>
          <a:stretch>
            <a:fillRect/>
          </a:stretch>
        </p:blipFill>
        <p:spPr bwMode="auto">
          <a:xfrm>
            <a:off x="2815017" y="1714488"/>
            <a:ext cx="2863788" cy="221221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4E252-8CBB-4739-8108-F0095A9B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5166" t="47760" r="61450" b="37409"/>
          <a:stretch>
            <a:fillRect/>
          </a:stretch>
        </p:blipFill>
        <p:spPr bwMode="auto">
          <a:xfrm>
            <a:off x="5870524" y="4106078"/>
            <a:ext cx="2886551" cy="20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7ACD92-3BAE-4347-9C69-90D26E6F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8746" r="8163"/>
          <a:stretch>
            <a:fillRect/>
          </a:stretch>
        </p:blipFill>
        <p:spPr bwMode="auto">
          <a:xfrm>
            <a:off x="642910" y="2500306"/>
            <a:ext cx="1785950" cy="2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4 - Ορθογώνιο">
            <a:extLst>
              <a:ext uri="{FF2B5EF4-FFF2-40B4-BE49-F238E27FC236}">
                <a16:creationId xmlns:a16="http://schemas.microsoft.com/office/drawing/2014/main" id="{1890154E-1A44-48FA-8E64-9ECD49E210F5}"/>
              </a:ext>
            </a:extLst>
          </p:cNvPr>
          <p:cNvSpPr/>
          <p:nvPr/>
        </p:nvSpPr>
        <p:spPr>
          <a:xfrm>
            <a:off x="7826798" y="177359"/>
            <a:ext cx="464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1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Ορθογώνιο">
            <a:extLst>
              <a:ext uri="{FF2B5EF4-FFF2-40B4-BE49-F238E27FC236}">
                <a16:creationId xmlns:a16="http://schemas.microsoft.com/office/drawing/2014/main" id="{C0B9E01B-F0D2-4737-803F-D35EF9812478}"/>
              </a:ext>
            </a:extLst>
          </p:cNvPr>
          <p:cNvSpPr/>
          <p:nvPr/>
        </p:nvSpPr>
        <p:spPr>
          <a:xfrm>
            <a:off x="885781" y="589652"/>
            <a:ext cx="782094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Έλεγχος Ποιότητας ( επωαστικός κλίβανος : 37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)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Συντήρηση ( ψυγείο 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4-6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διάρκεια ζωής 1-4 εβδομάδες)</a:t>
            </a:r>
          </a:p>
        </p:txBody>
      </p:sp>
      <p:pic>
        <p:nvPicPr>
          <p:cNvPr id="3" name="Picture 6" descr="Καλλιέργειες μικροοργανισμών σε τρυβλία / Growth of microorganisms in petri dishes">
            <a:extLst>
              <a:ext uri="{FF2B5EF4-FFF2-40B4-BE49-F238E27FC236}">
                <a16:creationId xmlns:a16="http://schemas.microsoft.com/office/drawing/2014/main" id="{5E6F832C-1972-4C3B-BB24-E5F9436C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926" b="28453"/>
          <a:stretch>
            <a:fillRect/>
          </a:stretch>
        </p:blipFill>
        <p:spPr bwMode="auto">
          <a:xfrm>
            <a:off x="2178885" y="2397243"/>
            <a:ext cx="4769379" cy="4229519"/>
          </a:xfrm>
          <a:prstGeom prst="rect">
            <a:avLst/>
          </a:prstGeom>
          <a:noFill/>
        </p:spPr>
      </p:pic>
      <p:sp>
        <p:nvSpPr>
          <p:cNvPr id="4" name="4 - Ορθογώνιο">
            <a:extLst>
              <a:ext uri="{FF2B5EF4-FFF2-40B4-BE49-F238E27FC236}">
                <a16:creationId xmlns:a16="http://schemas.microsoft.com/office/drawing/2014/main" id="{38793EAD-B5D4-4BF3-B035-168F3542E0E8}"/>
              </a:ext>
            </a:extLst>
          </p:cNvPr>
          <p:cNvSpPr/>
          <p:nvPr/>
        </p:nvSpPr>
        <p:spPr>
          <a:xfrm>
            <a:off x="7826798" y="177359"/>
            <a:ext cx="464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1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>
            <a:extLst>
              <a:ext uri="{FF2B5EF4-FFF2-40B4-BE49-F238E27FC236}">
                <a16:creationId xmlns:a16="http://schemas.microsoft.com/office/drawing/2014/main" id="{7CAE2B34-D298-4ACD-B77F-42617FCD38FC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7EBEB-6590-4CD2-9DCC-03468857EFFA}"/>
              </a:ext>
            </a:extLst>
          </p:cNvPr>
          <p:cNvSpPr txBox="1"/>
          <p:nvPr/>
        </p:nvSpPr>
        <p:spPr>
          <a:xfrm>
            <a:off x="976545" y="1923274"/>
            <a:ext cx="2530136" cy="341632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υγρό ή στερεό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μέσο το οποίο μπορεί να χρησιμοποιηθεί για την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ανάπτυξη των μικροοργανισμών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καλείται θρεπτικό υπόστρωμα.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C624-007F-4D94-9316-E2D6BCAAD60D}"/>
              </a:ext>
            </a:extLst>
          </p:cNvPr>
          <p:cNvSpPr txBox="1"/>
          <p:nvPr/>
        </p:nvSpPr>
        <p:spPr>
          <a:xfrm>
            <a:off x="4225771" y="1289952"/>
            <a:ext cx="62232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 άνθρακα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Κυρίως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-και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δι-σακχαρίτες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σπανιότερα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ολιγοσακχαρίτες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πολυσακχαρίτες.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 αζώτου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Μπορεί να είναι ανόργανη (αμμωνιακά άλατα), ή οργανική (πεπτόνη,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τρυπτόνη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Ανόργανα άλατα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π.χ. άλατα νατρίου, καλίου, ασβεστίου και μαγνησίου. Επίσης φωσφορικά άλατα.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Ιχνοστοιχεία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Fe, Cu, Mn, Mo, Zn, Co, κλπ</a:t>
            </a:r>
            <a:endParaRPr kumimoji="0" lang="el-G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Βιταμίνες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Ως δομικά συστατικά διαφόρων ενζύμων, π.χ.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Βιοτίνη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θειαμίνη,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παντοθενικόοξύ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ριβοφλαβίνη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νιασίνη</a:t>
            </a:r>
            <a:endParaRPr kumimoji="0" lang="el-G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>
            <a:extLst>
              <a:ext uri="{FF2B5EF4-FFF2-40B4-BE49-F238E27FC236}">
                <a16:creationId xmlns:a16="http://schemas.microsoft.com/office/drawing/2014/main" id="{586A64DD-57F3-46D7-85D4-EBFB76C5F2B1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Υλικά-ΤΥΠΟΙ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9 - Ομάδα">
            <a:extLst>
              <a:ext uri="{FF2B5EF4-FFF2-40B4-BE49-F238E27FC236}">
                <a16:creationId xmlns:a16="http://schemas.microsoft.com/office/drawing/2014/main" id="{0423D020-C152-4D02-9D19-6B60F8517287}"/>
              </a:ext>
            </a:extLst>
          </p:cNvPr>
          <p:cNvGrpSpPr/>
          <p:nvPr/>
        </p:nvGrpSpPr>
        <p:grpSpPr>
          <a:xfrm>
            <a:off x="2338485" y="1546466"/>
            <a:ext cx="7715304" cy="3765068"/>
            <a:chOff x="785786" y="2000240"/>
            <a:chExt cx="7715304" cy="3765068"/>
          </a:xfrm>
        </p:grpSpPr>
        <p:pic>
          <p:nvPicPr>
            <p:cNvPr id="5" name="Picture 4" descr="Αποτέλεσμα εικόνας για lb broth">
              <a:extLst>
                <a:ext uri="{FF2B5EF4-FFF2-40B4-BE49-F238E27FC236}">
                  <a16:creationId xmlns:a16="http://schemas.microsoft.com/office/drawing/2014/main" id="{21A242B2-DCE9-469B-B41B-544D0396B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000240"/>
              <a:ext cx="3429024" cy="3765068"/>
            </a:xfrm>
            <a:prstGeom prst="rect">
              <a:avLst/>
            </a:prstGeom>
            <a:noFill/>
          </p:spPr>
        </p:pic>
        <p:sp>
          <p:nvSpPr>
            <p:cNvPr id="6" name="5 - Ορθογώνιο">
              <a:extLst>
                <a:ext uri="{FF2B5EF4-FFF2-40B4-BE49-F238E27FC236}">
                  <a16:creationId xmlns:a16="http://schemas.microsoft.com/office/drawing/2014/main" id="{40BD760F-75CF-4B5B-92FD-92777C819021}"/>
                </a:ext>
              </a:extLst>
            </p:cNvPr>
            <p:cNvSpPr/>
            <p:nvPr/>
          </p:nvSpPr>
          <p:spPr>
            <a:xfrm>
              <a:off x="4643438" y="2071678"/>
              <a:ext cx="3857652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Διάκριση θρεπτικών υλικών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l-GR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 Ρευστότητα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Υγρά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Στερεά (</a:t>
              </a:r>
              <a:r>
                <a:rPr kumimoji="0" lang="el-G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άγαρ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1.5-2%)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 startAt="2"/>
                <a:tabLst/>
                <a:defRPr/>
              </a:pPr>
              <a:r>
                <a:rPr kumimoji="0" lang="el-GR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Σύσταση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268288" marR="0" lvl="0" indent="-2682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Γενικά (κοινά-πχ θρεπτικός ζωμός)</a:t>
              </a:r>
            </a:p>
            <a:p>
              <a:pPr marL="268288" marR="0" lvl="0" indent="-2682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Εξειδικευμένα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Εκλεκτικά – Επιλεκτικά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" name="6 - Αριστερό βέλος">
              <a:extLst>
                <a:ext uri="{FF2B5EF4-FFF2-40B4-BE49-F238E27FC236}">
                  <a16:creationId xmlns:a16="http://schemas.microsoft.com/office/drawing/2014/main" id="{569614C7-A387-4178-8144-D31EB47053AC}"/>
                </a:ext>
              </a:extLst>
            </p:cNvPr>
            <p:cNvSpPr/>
            <p:nvPr/>
          </p:nvSpPr>
          <p:spPr>
            <a:xfrm>
              <a:off x="2786050" y="2857496"/>
              <a:ext cx="1857388" cy="714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7 - Αριστερό βέλος">
              <a:extLst>
                <a:ext uri="{FF2B5EF4-FFF2-40B4-BE49-F238E27FC236}">
                  <a16:creationId xmlns:a16="http://schemas.microsoft.com/office/drawing/2014/main" id="{29C0D662-D43F-4EC3-9535-9C2B21EC11FE}"/>
                </a:ext>
              </a:extLst>
            </p:cNvPr>
            <p:cNvSpPr/>
            <p:nvPr/>
          </p:nvSpPr>
          <p:spPr>
            <a:xfrm rot="19423197">
              <a:off x="4059216" y="3418488"/>
              <a:ext cx="699026" cy="82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4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194D727B-F455-4C51-826E-2D08799770C1}"/>
              </a:ext>
            </a:extLst>
          </p:cNvPr>
          <p:cNvGraphicFramePr/>
          <p:nvPr/>
        </p:nvGraphicFramePr>
        <p:xfrm>
          <a:off x="727968" y="268549"/>
          <a:ext cx="7412856" cy="632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C8F7EFA3-1E46-417F-8CA4-73A5BD152D89}"/>
              </a:ext>
            </a:extLst>
          </p:cNvPr>
          <p:cNvSpPr/>
          <p:nvPr/>
        </p:nvSpPr>
        <p:spPr>
          <a:xfrm>
            <a:off x="7368465" y="1150388"/>
            <a:ext cx="464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2CEBAD8A-A631-4D21-BBA8-3AE8B11F42FD}"/>
              </a:ext>
            </a:extLst>
          </p:cNvPr>
          <p:cNvSpPr/>
          <p:nvPr/>
        </p:nvSpPr>
        <p:spPr>
          <a:xfrm>
            <a:off x="2169097" y="474345"/>
            <a:ext cx="72152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Παρασκευή θρεπτικών υλικών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Ζύγισμα και διάλυση ουσίας/ουσιών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α) ΥΓΡΟ 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εκχύλισμα ζύμης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πεπτόνη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προσθέτω νερό μέχρι 100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 </a:t>
            </a:r>
          </a:p>
          <a:p>
            <a:pPr marL="0" marR="0" lvl="0" indent="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357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β) ΣΤΕΡΕΟ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54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εκχύλισμα ζύμης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πεπτόνη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0,5γρ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1,5γρ Άγαρ</a:t>
            </a:r>
          </a:p>
          <a:p>
            <a:pPr marL="628650" marR="0" lvl="0" indent="85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προσθέτω νερό μέχρι 100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</a:p>
        </p:txBody>
      </p:sp>
      <p:sp>
        <p:nvSpPr>
          <p:cNvPr id="3" name="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88DB8761-AEDE-47E5-968F-43AD162646DE}"/>
              </a:ext>
            </a:extLst>
          </p:cNvPr>
          <p:cNvSpPr/>
          <p:nvPr/>
        </p:nvSpPr>
        <p:spPr>
          <a:xfrm>
            <a:off x="6417569" y="3642697"/>
            <a:ext cx="4392488" cy="1144148"/>
          </a:xfrm>
          <a:prstGeom prst="wedgeRoundRectCallout">
            <a:avLst>
              <a:gd name="adj1" fmla="val -90586"/>
              <a:gd name="adj2" fmla="val 11861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την παρασκευή των στερεών υποστρωμάτων θα πρέπει να προστεθεί ένας πηκτικός παράγοντας που ονομάζεται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άγαρ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BD35AD-916B-4A01-A2CF-C5AF8A59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32" y="1586329"/>
            <a:ext cx="1714500" cy="17145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79C8C7-8AB3-4825-BDA9-AE03E6B6B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5" y="4419137"/>
            <a:ext cx="1543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A231507-F147-4D27-BAC7-30C7F62C53E4}"/>
              </a:ext>
            </a:extLst>
          </p:cNvPr>
          <p:cNvSpPr/>
          <p:nvPr/>
        </p:nvSpPr>
        <p:spPr>
          <a:xfrm>
            <a:off x="1247775" y="673954"/>
            <a:ext cx="85439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Το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άγαρ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παρουσιάζει τις παρακάτω ιδιότητες: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1.Είναι ουδέτερο συστατικό και δεν επιδρά στη φυσιολογία του μικροοργανισμού.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Δεν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υδρολύεται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από τους μικροοργανισμούς.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Χρησιμοποιείται σε περιεκτικότητα 1,2-1,5%. Μεγαλύτερη περιεκτικότητα παρεμποδίζει την ανάπτυξη λόγω μείωσης της τιμής της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ενεργότητας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ύδατος.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Ρευστοποιείται σε βραστό νερό, ενώ σε θερμοκρασία 40°C ή χαμηλότερα στερεοποιείται.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Παραμένει ρευστό σε θερμοκρασία &gt;40-45°C.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Όταν χρησιμοποιείται για εμβολιασμό θα πρέπει να έχει θερμοκρασία 45-47°C για να μην θανατωθούν οι μικροοργανισμοί.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Agar-Agar, BioScience, 250 g | Agar | Agar &amp;amp; Carragene | Microbiology |  Life Science | Carl Roth - International">
            <a:extLst>
              <a:ext uri="{FF2B5EF4-FFF2-40B4-BE49-F238E27FC236}">
                <a16:creationId xmlns:a16="http://schemas.microsoft.com/office/drawing/2014/main" id="{5739A3F0-F7AC-48FF-92DC-BE385E81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76" y="357189"/>
            <a:ext cx="2860297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9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57181D9-FDAF-42AC-91B5-354E3FE1B860}"/>
              </a:ext>
            </a:extLst>
          </p:cNvPr>
          <p:cNvSpPr/>
          <p:nvPr/>
        </p:nvSpPr>
        <p:spPr>
          <a:xfrm>
            <a:off x="323527" y="2996952"/>
            <a:ext cx="11411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Εξειδικευμένα υποστρώματα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εξειδικευμένα υποστρώματα χρησιμοποιούνται για την απομόνωση και απαρίθμηση ορισμένων κατηγοριών μικροοργανισμών.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ΔΗΛΑΔΗ η σύνθεσή τους δρα παρεμποδιστικά στην ανάπτυξη των άλλων μικροοργανισμών.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Αυτό επιτυγχάνεται με: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τη διόρθωση του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στο υπόστρωμα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την προσθήκη αντιβιοτικών που αναστέλλουν τη δράση των ανεπιθύμητων μικροοργανισμών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την προσθήκη ουσιών που επιτρέπουν τη διαφοροποίηση διαφορετικών αποικιών μεταξύ τους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0D6F8A6-5107-4EEB-A2B1-18C814CBD487}"/>
              </a:ext>
            </a:extLst>
          </p:cNvPr>
          <p:cNvSpPr/>
          <p:nvPr/>
        </p:nvSpPr>
        <p:spPr>
          <a:xfrm>
            <a:off x="323527" y="1507063"/>
            <a:ext cx="1160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Γενικά υποστρώματα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γενικά ή μη επιλεκτικά υποστρώματα περιέχουν όλα τα απαραίτητα συστατικά για την ανάπτυξη όλων σχεδόν των μικροοργανισμών.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Τυπικό παράδειγμα είναι το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Nutrient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agar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ή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broth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που αποτελείται από εκχύλισμα κρέατος και πεπτόνη.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DF2DAD9-82D8-4032-9686-53C402598AAC}"/>
              </a:ext>
            </a:extLst>
          </p:cNvPr>
          <p:cNvSpPr/>
          <p:nvPr/>
        </p:nvSpPr>
        <p:spPr>
          <a:xfrm>
            <a:off x="323528" y="543668"/>
            <a:ext cx="10232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Κατηγορίες Θρεπτικών Υποστρωμάτων 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3BCAC51A-EDA8-4102-8824-01D1ABFE3034}"/>
              </a:ext>
            </a:extLst>
          </p:cNvPr>
          <p:cNvGrpSpPr/>
          <p:nvPr/>
        </p:nvGrpSpPr>
        <p:grpSpPr>
          <a:xfrm>
            <a:off x="6390256" y="725317"/>
            <a:ext cx="4894264" cy="5673487"/>
            <a:chOff x="4286248" y="1071546"/>
            <a:chExt cx="4894264" cy="5673487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9C026B9-53CA-4E13-BB4C-AEBA09481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138614" y="1790684"/>
              <a:ext cx="4933950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3 - Ορθογώνιο">
              <a:extLst>
                <a:ext uri="{FF2B5EF4-FFF2-40B4-BE49-F238E27FC236}">
                  <a16:creationId xmlns:a16="http://schemas.microsoft.com/office/drawing/2014/main" id="{FDB4E52F-11C3-4D3C-B68B-78E46983AD40}"/>
                </a:ext>
              </a:extLst>
            </p:cNvPr>
            <p:cNvSpPr/>
            <p:nvPr/>
          </p:nvSpPr>
          <p:spPr>
            <a:xfrm>
              <a:off x="7429520" y="1071546"/>
              <a:ext cx="785818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9 - TextBox">
              <a:extLst>
                <a:ext uri="{FF2B5EF4-FFF2-40B4-BE49-F238E27FC236}">
                  <a16:creationId xmlns:a16="http://schemas.microsoft.com/office/drawing/2014/main" id="{9E9BE190-8B55-4763-B7DA-3E2E6AD29BCC}"/>
                </a:ext>
              </a:extLst>
            </p:cNvPr>
            <p:cNvSpPr txBox="1"/>
            <p:nvPr/>
          </p:nvSpPr>
          <p:spPr>
            <a:xfrm>
              <a:off x="7215206" y="1071546"/>
              <a:ext cx="1245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Βαλβίδα ασφαλείας</a:t>
              </a:r>
            </a:p>
          </p:txBody>
        </p:sp>
        <p:cxnSp>
          <p:nvCxnSpPr>
            <p:cNvPr id="14" name="15 - Ευθεία γραμμή σύνδεσης">
              <a:extLst>
                <a:ext uri="{FF2B5EF4-FFF2-40B4-BE49-F238E27FC236}">
                  <a16:creationId xmlns:a16="http://schemas.microsoft.com/office/drawing/2014/main" id="{E7779E45-84F6-4B06-8293-3CDDE078D985}"/>
                </a:ext>
              </a:extLst>
            </p:cNvPr>
            <p:cNvCxnSpPr/>
            <p:nvPr/>
          </p:nvCxnSpPr>
          <p:spPr>
            <a:xfrm rot="16200000" flipV="1">
              <a:off x="7416867" y="2059025"/>
              <a:ext cx="856462" cy="26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6 - Ορθογώνιο">
              <a:extLst>
                <a:ext uri="{FF2B5EF4-FFF2-40B4-BE49-F238E27FC236}">
                  <a16:creationId xmlns:a16="http://schemas.microsoft.com/office/drawing/2014/main" id="{3F8D0DC4-2850-4B59-A531-B291344B0763}"/>
                </a:ext>
              </a:extLst>
            </p:cNvPr>
            <p:cNvSpPr/>
            <p:nvPr/>
          </p:nvSpPr>
          <p:spPr>
            <a:xfrm>
              <a:off x="7500958" y="5072074"/>
              <a:ext cx="785818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17 - Ορθογώνιο">
              <a:extLst>
                <a:ext uri="{FF2B5EF4-FFF2-40B4-BE49-F238E27FC236}">
                  <a16:creationId xmlns:a16="http://schemas.microsoft.com/office/drawing/2014/main" id="{FACD5939-9C7A-4778-A0A3-7A33763F93E3}"/>
                </a:ext>
              </a:extLst>
            </p:cNvPr>
            <p:cNvSpPr/>
            <p:nvPr/>
          </p:nvSpPr>
          <p:spPr>
            <a:xfrm>
              <a:off x="4857752" y="2786058"/>
              <a:ext cx="214314" cy="1214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18 - Ορθογώνιο">
              <a:extLst>
                <a:ext uri="{FF2B5EF4-FFF2-40B4-BE49-F238E27FC236}">
                  <a16:creationId xmlns:a16="http://schemas.microsoft.com/office/drawing/2014/main" id="{4DC092AD-A91D-4D21-AA5E-738CE5A2613A}"/>
                </a:ext>
              </a:extLst>
            </p:cNvPr>
            <p:cNvSpPr/>
            <p:nvPr/>
          </p:nvSpPr>
          <p:spPr>
            <a:xfrm>
              <a:off x="6367474" y="1071546"/>
              <a:ext cx="204790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19 - Ορθογώνιο">
              <a:extLst>
                <a:ext uri="{FF2B5EF4-FFF2-40B4-BE49-F238E27FC236}">
                  <a16:creationId xmlns:a16="http://schemas.microsoft.com/office/drawing/2014/main" id="{71286EF8-F62E-43BC-BFAA-386CFBD96F4A}"/>
                </a:ext>
              </a:extLst>
            </p:cNvPr>
            <p:cNvSpPr/>
            <p:nvPr/>
          </p:nvSpPr>
          <p:spPr>
            <a:xfrm>
              <a:off x="6572264" y="1071546"/>
              <a:ext cx="142876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10 - TextBox">
              <a:extLst>
                <a:ext uri="{FF2B5EF4-FFF2-40B4-BE49-F238E27FC236}">
                  <a16:creationId xmlns:a16="http://schemas.microsoft.com/office/drawing/2014/main" id="{BD0E9793-17A4-4A3C-8DF0-9A4AC12CB663}"/>
                </a:ext>
              </a:extLst>
            </p:cNvPr>
            <p:cNvSpPr txBox="1"/>
            <p:nvPr/>
          </p:nvSpPr>
          <p:spPr>
            <a:xfrm>
              <a:off x="6143636" y="1142984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Πόρτα ασφαλείας</a:t>
              </a:r>
            </a:p>
          </p:txBody>
        </p:sp>
        <p:sp>
          <p:nvSpPr>
            <p:cNvPr id="20" name="20 - Ορθογώνιο">
              <a:extLst>
                <a:ext uri="{FF2B5EF4-FFF2-40B4-BE49-F238E27FC236}">
                  <a16:creationId xmlns:a16="http://schemas.microsoft.com/office/drawing/2014/main" id="{B95C4B9F-C692-4040-80A8-90CCF51A03B1}"/>
                </a:ext>
              </a:extLst>
            </p:cNvPr>
            <p:cNvSpPr/>
            <p:nvPr/>
          </p:nvSpPr>
          <p:spPr>
            <a:xfrm>
              <a:off x="6630255" y="4857760"/>
              <a:ext cx="357190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11 - TextBox">
              <a:extLst>
                <a:ext uri="{FF2B5EF4-FFF2-40B4-BE49-F238E27FC236}">
                  <a16:creationId xmlns:a16="http://schemas.microsoft.com/office/drawing/2014/main" id="{D2002127-9370-485B-AA78-8D649CDB3606}"/>
                </a:ext>
              </a:extLst>
            </p:cNvPr>
            <p:cNvSpPr txBox="1"/>
            <p:nvPr/>
          </p:nvSpPr>
          <p:spPr>
            <a:xfrm>
              <a:off x="6572264" y="4857760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Διπλά τοιχώματα</a:t>
              </a:r>
            </a:p>
          </p:txBody>
        </p:sp>
        <p:sp>
          <p:nvSpPr>
            <p:cNvPr id="22" name="22 - Ορθογώνιο">
              <a:extLst>
                <a:ext uri="{FF2B5EF4-FFF2-40B4-BE49-F238E27FC236}">
                  <a16:creationId xmlns:a16="http://schemas.microsoft.com/office/drawing/2014/main" id="{9D861224-8681-4EAE-AF70-A2167B90C8DE}"/>
                </a:ext>
              </a:extLst>
            </p:cNvPr>
            <p:cNvSpPr/>
            <p:nvPr/>
          </p:nvSpPr>
          <p:spPr>
            <a:xfrm>
              <a:off x="6143636" y="4683787"/>
              <a:ext cx="500066" cy="1316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21 - Ευθεία γραμμή σύνδεσης">
              <a:extLst>
                <a:ext uri="{FF2B5EF4-FFF2-40B4-BE49-F238E27FC236}">
                  <a16:creationId xmlns:a16="http://schemas.microsoft.com/office/drawing/2014/main" id="{10D88001-2603-4BD6-A119-EA59E871C70F}"/>
                </a:ext>
              </a:extLst>
            </p:cNvPr>
            <p:cNvCxnSpPr/>
            <p:nvPr/>
          </p:nvCxnSpPr>
          <p:spPr>
            <a:xfrm rot="5400000" flipH="1" flipV="1">
              <a:off x="6072197" y="4786327"/>
              <a:ext cx="642947" cy="357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8 - TextBox">
              <a:extLst>
                <a:ext uri="{FF2B5EF4-FFF2-40B4-BE49-F238E27FC236}">
                  <a16:creationId xmlns:a16="http://schemas.microsoft.com/office/drawing/2014/main" id="{8C7E017F-8B10-47AF-9E27-DE563B6955C1}"/>
                </a:ext>
              </a:extLst>
            </p:cNvPr>
            <p:cNvSpPr txBox="1"/>
            <p:nvPr/>
          </p:nvSpPr>
          <p:spPr>
            <a:xfrm>
              <a:off x="5286380" y="5334672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Θάλαμος  αποστείρωσης</a:t>
              </a:r>
            </a:p>
          </p:txBody>
        </p:sp>
        <p:sp>
          <p:nvSpPr>
            <p:cNvPr id="25" name="26 - Ορθογώνιο">
              <a:extLst>
                <a:ext uri="{FF2B5EF4-FFF2-40B4-BE49-F238E27FC236}">
                  <a16:creationId xmlns:a16="http://schemas.microsoft.com/office/drawing/2014/main" id="{2765AC06-4924-4121-8B98-1E936450D0B9}"/>
                </a:ext>
              </a:extLst>
            </p:cNvPr>
            <p:cNvSpPr/>
            <p:nvPr/>
          </p:nvSpPr>
          <p:spPr>
            <a:xfrm>
              <a:off x="5500694" y="4214818"/>
              <a:ext cx="571504" cy="121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25 - TextBox">
              <a:extLst>
                <a:ext uri="{FF2B5EF4-FFF2-40B4-BE49-F238E27FC236}">
                  <a16:creationId xmlns:a16="http://schemas.microsoft.com/office/drawing/2014/main" id="{7CEADD06-E7A0-4A3D-9BC1-EE0B9957F203}"/>
                </a:ext>
              </a:extLst>
            </p:cNvPr>
            <p:cNvSpPr txBox="1"/>
            <p:nvPr/>
          </p:nvSpPr>
          <p:spPr>
            <a:xfrm>
              <a:off x="5072066" y="4143380"/>
              <a:ext cx="11430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Έξοδος ατμού και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αέρα</a:t>
              </a:r>
            </a:p>
          </p:txBody>
        </p:sp>
        <p:sp>
          <p:nvSpPr>
            <p:cNvPr id="27" name="27 - Ορθογώνιο">
              <a:extLst>
                <a:ext uri="{FF2B5EF4-FFF2-40B4-BE49-F238E27FC236}">
                  <a16:creationId xmlns:a16="http://schemas.microsoft.com/office/drawing/2014/main" id="{4946FE99-2197-4EA2-930C-B82F2AABBA42}"/>
                </a:ext>
              </a:extLst>
            </p:cNvPr>
            <p:cNvSpPr/>
            <p:nvPr/>
          </p:nvSpPr>
          <p:spPr>
            <a:xfrm>
              <a:off x="5572132" y="1071546"/>
              <a:ext cx="571504" cy="928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28 - Ορθογώνιο">
              <a:extLst>
                <a:ext uri="{FF2B5EF4-FFF2-40B4-BE49-F238E27FC236}">
                  <a16:creationId xmlns:a16="http://schemas.microsoft.com/office/drawing/2014/main" id="{FCE36CEF-3CED-45D6-8D8D-AB93DFC093E2}"/>
                </a:ext>
              </a:extLst>
            </p:cNvPr>
            <p:cNvSpPr/>
            <p:nvPr/>
          </p:nvSpPr>
          <p:spPr>
            <a:xfrm>
              <a:off x="5000628" y="1071546"/>
              <a:ext cx="571504" cy="135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30 - Ευθεία γραμμή σύνδεσης">
              <a:extLst>
                <a:ext uri="{FF2B5EF4-FFF2-40B4-BE49-F238E27FC236}">
                  <a16:creationId xmlns:a16="http://schemas.microsoft.com/office/drawing/2014/main" id="{EDD33A47-B553-459F-B299-9C882D92ED8A}"/>
                </a:ext>
              </a:extLst>
            </p:cNvPr>
            <p:cNvCxnSpPr/>
            <p:nvPr/>
          </p:nvCxnSpPr>
          <p:spPr>
            <a:xfrm rot="16200000" flipV="1">
              <a:off x="4807278" y="2235518"/>
              <a:ext cx="1357322" cy="29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35 - Ορθογώνιο">
              <a:extLst>
                <a:ext uri="{FF2B5EF4-FFF2-40B4-BE49-F238E27FC236}">
                  <a16:creationId xmlns:a16="http://schemas.microsoft.com/office/drawing/2014/main" id="{46BF5046-724C-44F9-A249-28A4A859652B}"/>
                </a:ext>
              </a:extLst>
            </p:cNvPr>
            <p:cNvSpPr/>
            <p:nvPr/>
          </p:nvSpPr>
          <p:spPr>
            <a:xfrm>
              <a:off x="4286248" y="1071546"/>
              <a:ext cx="571504" cy="493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36 - Ορθογώνιο">
              <a:extLst>
                <a:ext uri="{FF2B5EF4-FFF2-40B4-BE49-F238E27FC236}">
                  <a16:creationId xmlns:a16="http://schemas.microsoft.com/office/drawing/2014/main" id="{945B00BB-7518-471D-BF43-32E3613E5B21}"/>
                </a:ext>
              </a:extLst>
            </p:cNvPr>
            <p:cNvSpPr/>
            <p:nvPr/>
          </p:nvSpPr>
          <p:spPr>
            <a:xfrm>
              <a:off x="8286776" y="1071546"/>
              <a:ext cx="571504" cy="493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12 - TextBox">
              <a:extLst>
                <a:ext uri="{FF2B5EF4-FFF2-40B4-BE49-F238E27FC236}">
                  <a16:creationId xmlns:a16="http://schemas.microsoft.com/office/drawing/2014/main" id="{3116BA43-1163-4FC9-8BDD-B2DDC3E0D2DF}"/>
                </a:ext>
              </a:extLst>
            </p:cNvPr>
            <p:cNvSpPr txBox="1"/>
            <p:nvPr/>
          </p:nvSpPr>
          <p:spPr>
            <a:xfrm>
              <a:off x="7833121" y="1628800"/>
              <a:ext cx="1347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Μανόμετρο</a:t>
              </a:r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33F9212-2D22-4913-A4B1-D97931C13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C1C8"/>
                </a:clrFrom>
                <a:clrTo>
                  <a:srgbClr val="FEC1C8">
                    <a:alpha val="0"/>
                  </a:srgbClr>
                </a:clrTo>
              </a:clrChange>
            </a:blip>
            <a:srcRect l="33601" t="38536" r="55989" b="43540"/>
            <a:stretch>
              <a:fillRect/>
            </a:stretch>
          </p:blipFill>
          <p:spPr bwMode="auto">
            <a:xfrm>
              <a:off x="6643702" y="3786190"/>
              <a:ext cx="35719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4593DB3D-E9F5-4B71-8EF3-B219A4729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093" t="24386" r="49324" b="73570"/>
            <a:stretch>
              <a:fillRect/>
            </a:stretch>
          </p:blipFill>
          <p:spPr bwMode="auto">
            <a:xfrm rot="5400000">
              <a:off x="6357570" y="3893347"/>
              <a:ext cx="57150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2E5E9FB1-4513-4E9A-96EA-082204882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3437" t="24386" r="49324" b="73570"/>
            <a:stretch>
              <a:fillRect/>
            </a:stretch>
          </p:blipFill>
          <p:spPr bwMode="auto">
            <a:xfrm rot="5400000">
              <a:off x="6500826" y="3857629"/>
              <a:ext cx="357188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B771857A-FF84-4BC0-B7A3-E9AAB161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3437" t="24386" r="49324" b="73570"/>
            <a:stretch>
              <a:fillRect/>
            </a:stretch>
          </p:blipFill>
          <p:spPr bwMode="auto">
            <a:xfrm rot="5400000">
              <a:off x="6540937" y="3734806"/>
              <a:ext cx="357188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822267B6-C7A3-4418-9BCC-58303CD69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57916" t="34605" r="36293" b="59264"/>
            <a:stretch>
              <a:fillRect/>
            </a:stretch>
          </p:blipFill>
          <p:spPr bwMode="auto">
            <a:xfrm rot="5400000">
              <a:off x="6893734" y="3964786"/>
              <a:ext cx="28575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29 - TextBox">
              <a:extLst>
                <a:ext uri="{FF2B5EF4-FFF2-40B4-BE49-F238E27FC236}">
                  <a16:creationId xmlns:a16="http://schemas.microsoft.com/office/drawing/2014/main" id="{3825BEEB-93C2-4944-976B-C8E38118AC4E}"/>
                </a:ext>
              </a:extLst>
            </p:cNvPr>
            <p:cNvSpPr txBox="1"/>
            <p:nvPr/>
          </p:nvSpPr>
          <p:spPr>
            <a:xfrm>
              <a:off x="4499992" y="1071546"/>
              <a:ext cx="15007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Βαλβίδα παροχής ατμού</a:t>
              </a:r>
            </a:p>
          </p:txBody>
        </p:sp>
        <p:sp>
          <p:nvSpPr>
            <p:cNvPr id="39" name="37 - Ορθογώνιο">
              <a:extLst>
                <a:ext uri="{FF2B5EF4-FFF2-40B4-BE49-F238E27FC236}">
                  <a16:creationId xmlns:a16="http://schemas.microsoft.com/office/drawing/2014/main" id="{774A2B88-9D8F-4A34-AF94-F8BADBB0367E}"/>
                </a:ext>
              </a:extLst>
            </p:cNvPr>
            <p:cNvSpPr/>
            <p:nvPr/>
          </p:nvSpPr>
          <p:spPr>
            <a:xfrm>
              <a:off x="5250376" y="6483423"/>
              <a:ext cx="36793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Brock</a:t>
              </a:r>
              <a:r>
                <a:rPr kumimoji="0" lang="el-G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Biology of Microorganisms. </a:t>
              </a:r>
              <a:r>
                <a:rPr kumimoji="0" lang="el-G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Τόμος Ι</a:t>
              </a:r>
            </a:p>
          </p:txBody>
        </p:sp>
        <p:sp>
          <p:nvSpPr>
            <p:cNvPr id="40" name="6 - TextBox">
              <a:extLst>
                <a:ext uri="{FF2B5EF4-FFF2-40B4-BE49-F238E27FC236}">
                  <a16:creationId xmlns:a16="http://schemas.microsoft.com/office/drawing/2014/main" id="{5F49E269-0B33-4832-8DF9-844A9EC1E4D5}"/>
                </a:ext>
              </a:extLst>
            </p:cNvPr>
            <p:cNvSpPr txBox="1"/>
            <p:nvPr/>
          </p:nvSpPr>
          <p:spPr>
            <a:xfrm>
              <a:off x="7689105" y="500063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Έξοδος ατμού</a:t>
              </a:r>
            </a:p>
          </p:txBody>
        </p:sp>
        <p:sp>
          <p:nvSpPr>
            <p:cNvPr id="41" name="7 - TextBox">
              <a:extLst>
                <a:ext uri="{FF2B5EF4-FFF2-40B4-BE49-F238E27FC236}">
                  <a16:creationId xmlns:a16="http://schemas.microsoft.com/office/drawing/2014/main" id="{CF8681E0-3231-446F-A454-89FEB8D49981}"/>
                </a:ext>
              </a:extLst>
            </p:cNvPr>
            <p:cNvSpPr txBox="1"/>
            <p:nvPr/>
          </p:nvSpPr>
          <p:spPr>
            <a:xfrm>
              <a:off x="5436096" y="1753071"/>
              <a:ext cx="1321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Θερμόμετρο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4786D79-518F-4FF7-A27C-469D18E6DA76}"/>
              </a:ext>
            </a:extLst>
          </p:cNvPr>
          <p:cNvSpPr txBox="1"/>
          <p:nvPr/>
        </p:nvSpPr>
        <p:spPr>
          <a:xfrm>
            <a:off x="571331" y="1863376"/>
            <a:ext cx="60945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Ρύθμιση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Αποστείρωση   </a:t>
            </a:r>
          </a:p>
          <a:p>
            <a:pPr marL="357188" marR="0" lvl="0" indent="-35718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Θερμότητα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αυτόκαυστο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χρησιμοποιεί ατμό υπό πίεση.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αποστείρωση επιτυγχάνεται σε θερμοκρασία 121°C και πίεση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 atm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σε 15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6" name="4 - Ορθογώνιο">
            <a:extLst>
              <a:ext uri="{FF2B5EF4-FFF2-40B4-BE49-F238E27FC236}">
                <a16:creationId xmlns:a16="http://schemas.microsoft.com/office/drawing/2014/main" id="{1BD8DE75-F349-4B7D-A336-8E1B2804B1C6}"/>
              </a:ext>
            </a:extLst>
          </p:cNvPr>
          <p:cNvSpPr/>
          <p:nvPr/>
        </p:nvSpPr>
        <p:spPr>
          <a:xfrm>
            <a:off x="921530" y="217486"/>
            <a:ext cx="464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7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>
            <a:extLst>
              <a:ext uri="{FF2B5EF4-FFF2-40B4-BE49-F238E27FC236}">
                <a16:creationId xmlns:a16="http://schemas.microsoft.com/office/drawing/2014/main" id="{E1F82CF8-887A-47E3-9E68-BB0B4E1DC1EA}"/>
              </a:ext>
            </a:extLst>
          </p:cNvPr>
          <p:cNvSpPr/>
          <p:nvPr/>
        </p:nvSpPr>
        <p:spPr>
          <a:xfrm>
            <a:off x="78151" y="2671985"/>
            <a:ext cx="4643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Θρεπτικά Υλικά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ΠΑΡΑΣΚΕΥΗ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12 - Ομάδα">
            <a:extLst>
              <a:ext uri="{FF2B5EF4-FFF2-40B4-BE49-F238E27FC236}">
                <a16:creationId xmlns:a16="http://schemas.microsoft.com/office/drawing/2014/main" id="{74C0D1A9-560A-4793-A321-FDE1FE83279F}"/>
              </a:ext>
            </a:extLst>
          </p:cNvPr>
          <p:cNvGrpSpPr/>
          <p:nvPr/>
        </p:nvGrpSpPr>
        <p:grpSpPr>
          <a:xfrm>
            <a:off x="5044439" y="2197526"/>
            <a:ext cx="4860224" cy="3410940"/>
            <a:chOff x="1857356" y="2214554"/>
            <a:chExt cx="4860224" cy="341094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69B552A-5F25-4BD4-97C1-7979A51E1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4546" y="2214554"/>
              <a:ext cx="4503034" cy="340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11 - Ομάδα">
              <a:extLst>
                <a:ext uri="{FF2B5EF4-FFF2-40B4-BE49-F238E27FC236}">
                  <a16:creationId xmlns:a16="http://schemas.microsoft.com/office/drawing/2014/main" id="{E4338229-F39B-4AC5-A23B-F92BB1BFD146}"/>
                </a:ext>
              </a:extLst>
            </p:cNvPr>
            <p:cNvGrpSpPr/>
            <p:nvPr/>
          </p:nvGrpSpPr>
          <p:grpSpPr>
            <a:xfrm>
              <a:off x="1857356" y="5143512"/>
              <a:ext cx="1214446" cy="481982"/>
              <a:chOff x="1857356" y="5143512"/>
              <a:chExt cx="1214446" cy="481982"/>
            </a:xfrm>
          </p:grpSpPr>
          <p:sp>
            <p:nvSpPr>
              <p:cNvPr id="7" name="7 - TextBox">
                <a:extLst>
                  <a:ext uri="{FF2B5EF4-FFF2-40B4-BE49-F238E27FC236}">
                    <a16:creationId xmlns:a16="http://schemas.microsoft.com/office/drawing/2014/main" id="{C2708FB5-4215-49EE-B8A4-F8B4C34E9B52}"/>
                  </a:ext>
                </a:extLst>
              </p:cNvPr>
              <p:cNvSpPr txBox="1"/>
              <p:nvPr/>
            </p:nvSpPr>
            <p:spPr>
              <a:xfrm>
                <a:off x="1857356" y="5143512"/>
                <a:ext cx="121444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Αποστειρωμένο</a:t>
                </a:r>
              </a:p>
            </p:txBody>
          </p:sp>
          <p:sp>
            <p:nvSpPr>
              <p:cNvPr id="8" name="9 - TextBox">
                <a:extLst>
                  <a:ext uri="{FF2B5EF4-FFF2-40B4-BE49-F238E27FC236}">
                    <a16:creationId xmlns:a16="http://schemas.microsoft.com/office/drawing/2014/main" id="{4C2E536D-B7B3-47B4-847C-1C31B9681C1C}"/>
                  </a:ext>
                </a:extLst>
              </p:cNvPr>
              <p:cNvSpPr txBox="1"/>
              <p:nvPr/>
            </p:nvSpPr>
            <p:spPr>
              <a:xfrm>
                <a:off x="1857356" y="5348495"/>
                <a:ext cx="7143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υγρό</a:t>
                </a:r>
              </a:p>
            </p:txBody>
          </p:sp>
        </p:grpSp>
        <p:sp>
          <p:nvSpPr>
            <p:cNvPr id="6" name="10 - Ορθογώνιο">
              <a:extLst>
                <a:ext uri="{FF2B5EF4-FFF2-40B4-BE49-F238E27FC236}">
                  <a16:creationId xmlns:a16="http://schemas.microsoft.com/office/drawing/2014/main" id="{45265A58-F98A-41A9-9285-7DBD664DE845}"/>
                </a:ext>
              </a:extLst>
            </p:cNvPr>
            <p:cNvSpPr/>
            <p:nvPr/>
          </p:nvSpPr>
          <p:spPr>
            <a:xfrm>
              <a:off x="1857356" y="2214554"/>
              <a:ext cx="357190" cy="3000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2 - Ορθογώνιο">
            <a:extLst>
              <a:ext uri="{FF2B5EF4-FFF2-40B4-BE49-F238E27FC236}">
                <a16:creationId xmlns:a16="http://schemas.microsoft.com/office/drawing/2014/main" id="{C53165DC-9899-4CE2-9E91-1EEFC71D551B}"/>
              </a:ext>
            </a:extLst>
          </p:cNvPr>
          <p:cNvSpPr/>
          <p:nvPr/>
        </p:nvSpPr>
        <p:spPr>
          <a:xfrm>
            <a:off x="3901431" y="494484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Διήθηση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(υλικά που δεν αντέχουν στον κλίβανο)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υγρό θρεπτικό υλικό περνάει μέσα από ηθμό με μέγεθος πόρων 0,45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 τη βοήθεια κενού και συλλέγεται σε αποστειρωμένη φιάλη.</a:t>
            </a:r>
          </a:p>
        </p:txBody>
      </p:sp>
    </p:spTree>
    <p:extLst>
      <p:ext uri="{BB962C8B-B14F-4D97-AF65-F5344CB8AC3E}">
        <p14:creationId xmlns:p14="http://schemas.microsoft.com/office/powerpoint/2010/main" val="18260253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584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Τσίντζου Αλεξάνδρα</dc:creator>
  <cp:lastModifiedBy>Τσίντζου Αλεξάνδρα</cp:lastModifiedBy>
  <cp:revision>2</cp:revision>
  <dcterms:created xsi:type="dcterms:W3CDTF">2022-10-05T07:57:06Z</dcterms:created>
  <dcterms:modified xsi:type="dcterms:W3CDTF">2022-10-05T07:59:07Z</dcterms:modified>
</cp:coreProperties>
</file>