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4845764-990F-4CAB-A147-9D530D26F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838423C-7434-4967-8FA2-061994023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EF87C22-5DBF-4770-9F26-E25ACDC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81183B-FB51-4327-8DAC-E4016459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F6CD80-2A64-45BA-A941-5836DB8D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24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F1C47D-BD62-45B8-82E0-5A82ECD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5BF7739-4AB7-45C2-A008-EF6A1D45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4AA6FBC-E3F0-4675-AD05-E91AE11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68949F3-F1ED-44BB-8FEA-50D63A57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93DD6CE-DE19-4DA7-8C9D-5A1C1BD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2ECF674-829D-43FA-948E-F4B42611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4FE59BB-8D92-466B-AC0E-879ACFFB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34FC2F-E03E-48BA-8D1A-480A6729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3EE77B-E73B-415A-A7B3-C5C3A3DC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59D53D0-CDCB-4DAB-B7DE-AFFD0BF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2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5C5A26-ABEB-42B8-9124-35A866BE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DE37D5B-C3D4-48BA-82AD-DF8AEF4E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B7A0C2-27EF-46B5-8BA1-B8761CD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45C8CBC-3638-471D-9CF2-2FF26E0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42BF319-48CB-4C78-8EA1-5D37E77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D5501-A097-4FAD-8315-A5999BD9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E323DDB-D8DC-4CD0-9565-A086789D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ADD2C16-935A-4AB3-AFF0-09428196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3D5AFCF-3A00-4D78-A8E1-CCE9F97B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7967901-D86E-484F-B603-6DA824FC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5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50010F-543C-4A01-BF77-F78D6CFE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81E5E62-2A33-4DAD-BD62-472DD9AFB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67B2E00-5A2F-46B9-8975-27890614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602D16C-C78E-4937-BD30-35332814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C981880-87E4-4FCE-883B-F06FE0CB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D96CD87-4047-4663-A3FB-3697E7B9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1D8F89-CBDF-488E-8898-A8BB8D6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B2D9FDC-AA10-495F-963A-2FDD88D1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27BA4E1-E0C4-4800-A616-473CAC9D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79160CC-2741-4ABA-8098-641608F02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936BB31-376F-435F-92A1-66B8DFAA4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613CB41A-F8D6-494F-8E57-053E5DAC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CAB1F76-9A1F-4298-B88C-769237C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632B5C9-3A8C-4985-BA01-A1BC28C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9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CCDF0F-FA10-4AA6-9343-8239A10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270317C-57C4-4C5F-9D56-AADE94CD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517BF5F-E845-4BFC-A2C3-08D09D94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E5AD174-8885-43A8-9D4A-ED90A92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5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004F3E7-6D62-4619-A48E-7C3C3BD3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B03F7744-8E5C-4CFF-82EA-64DD4F85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E44CC86-9349-4CC3-989D-703FFA3A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3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BEEF03-5E74-474E-932E-ACA7B06B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E61042-52FF-4E92-A67F-0B45E1B4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C32CEE2-D73E-4839-B52E-BBF8E1B9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204CA30-62B1-4E5B-B11A-EE78410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75D71C9-99E8-4E12-A439-C30B3D2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20EBDAA-D0F9-419B-A810-1469A252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4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54C40-C553-4373-92B0-E93647A4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9294B77-617F-483B-A6D4-1CBD0CC6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C008542-E63E-48EE-B456-53B7360F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8BE2089-2731-4644-9BA9-3D8CD63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7B1764A-F65D-496F-8BDE-C57C0E0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0BB54B0-1117-4038-B24D-991296A5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69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A5C3D719-FCBD-4C34-AF93-3D6C48C3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0F52928-29C6-4639-AFC3-DDE892A7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977C642-472B-405C-B1BC-D621D5C86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EB6767E-648C-40CE-B35B-E4387BAC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F63BFFB-A74A-4FE5-B813-C47A2BB6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0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S2wb7pMo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6" descr="FEMSmicroBlog: 17 September is International Microorganism Day. But why 17  September? - FEMS">
            <a:extLst>
              <a:ext uri="{FF2B5EF4-FFF2-40B4-BE49-F238E27FC236}">
                <a16:creationId xmlns:a16="http://schemas.microsoft.com/office/drawing/2014/main" xmlns="" id="{AA3F4C4B-5CBC-41DA-A714-E50691B4B7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-1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2" descr="Αρχική">
            <a:extLst>
              <a:ext uri="{FF2B5EF4-FFF2-40B4-BE49-F238E27FC236}">
                <a16:creationId xmlns:a16="http://schemas.microsoft.com/office/drawing/2014/main" xmlns="" id="{581DF7CF-A346-41A6-816F-92576D7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" y="5541162"/>
            <a:ext cx="2952668" cy="107045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B07139-C54D-4F61-B293-9073C0FA1C5A}"/>
              </a:ext>
            </a:extLst>
          </p:cNvPr>
          <p:cNvSpPr txBox="1"/>
          <p:nvPr/>
        </p:nvSpPr>
        <p:spPr>
          <a:xfrm>
            <a:off x="370990" y="2292203"/>
            <a:ext cx="360611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Σχολή Γεωπονικών Επιστημών </a:t>
            </a: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Τμήμα Επιστήμης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Τεχνολογίας Τροφίμων</a:t>
            </a:r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2A5C70-C972-4FC2-9737-49F7B7FC6174}"/>
              </a:ext>
            </a:extLst>
          </p:cNvPr>
          <p:cNvSpPr txBox="1"/>
          <p:nvPr/>
        </p:nvSpPr>
        <p:spPr>
          <a:xfrm>
            <a:off x="143766" y="436363"/>
            <a:ext cx="45475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Εργαστήριο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Γενικής Μικροβιολογίας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647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921" y="526942"/>
            <a:ext cx="99421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ΕΡΩΤΗΣΕΙΣ</a:t>
            </a:r>
          </a:p>
          <a:p>
            <a:endParaRPr lang="el-GR" dirty="0"/>
          </a:p>
          <a:p>
            <a:r>
              <a:rPr lang="el-GR" dirty="0" smtClean="0"/>
              <a:t>1.Γιατί </a:t>
            </a:r>
            <a:r>
              <a:rPr lang="el-GR" dirty="0"/>
              <a:t>γίνεται η μονιμοποίηση του παρασκευάσματος </a:t>
            </a:r>
            <a:r>
              <a:rPr lang="el-GR" dirty="0" smtClean="0"/>
              <a:t>;</a:t>
            </a:r>
          </a:p>
          <a:p>
            <a:r>
              <a:rPr lang="el-GR" dirty="0" smtClean="0"/>
              <a:t>2. Στη </a:t>
            </a:r>
            <a:r>
              <a:rPr lang="el-GR" dirty="0"/>
              <a:t>χρώση </a:t>
            </a:r>
            <a:r>
              <a:rPr lang="el-GR" dirty="0" err="1"/>
              <a:t>Gram</a:t>
            </a:r>
            <a:r>
              <a:rPr lang="el-GR" dirty="0"/>
              <a:t> πως επιδρά ο αποχρωματισμός με αιθανόλη στο κυτταρικό</a:t>
            </a:r>
          </a:p>
          <a:p>
            <a:r>
              <a:rPr lang="el-GR" dirty="0"/>
              <a:t>τοίχωμα των </a:t>
            </a:r>
            <a:r>
              <a:rPr lang="el-GR" dirty="0" err="1"/>
              <a:t>Gram</a:t>
            </a:r>
            <a:r>
              <a:rPr lang="el-GR" dirty="0"/>
              <a:t> + και πως στο κυτταρικό τοίχωμα των </a:t>
            </a:r>
            <a:r>
              <a:rPr lang="el-GR" dirty="0" err="1"/>
              <a:t>Gram</a:t>
            </a:r>
            <a:r>
              <a:rPr lang="el-GR" dirty="0"/>
              <a:t>- </a:t>
            </a:r>
            <a:r>
              <a:rPr lang="el-GR" dirty="0" smtClean="0"/>
              <a:t>;</a:t>
            </a:r>
          </a:p>
          <a:p>
            <a:r>
              <a:rPr lang="el-GR" dirty="0"/>
              <a:t>3. </a:t>
            </a:r>
            <a:r>
              <a:rPr lang="el-GR" dirty="0" smtClean="0"/>
              <a:t> </a:t>
            </a:r>
            <a:r>
              <a:rPr lang="el-GR" dirty="0"/>
              <a:t>Το ιωδιούχο διάλυμα </a:t>
            </a:r>
            <a:r>
              <a:rPr lang="el-GR" dirty="0" err="1"/>
              <a:t>Lugol</a:t>
            </a:r>
            <a:r>
              <a:rPr lang="el-GR" dirty="0"/>
              <a:t> :</a:t>
            </a:r>
          </a:p>
          <a:p>
            <a:r>
              <a:rPr lang="el-GR" dirty="0"/>
              <a:t>α) Χρωματίζει το </a:t>
            </a:r>
            <a:r>
              <a:rPr lang="el-GR" dirty="0" smtClean="0"/>
              <a:t>κύτταρο					              </a:t>
            </a:r>
            <a:r>
              <a:rPr lang="el-GR" sz="2000" dirty="0" smtClean="0">
                <a:sym typeface="Symbol"/>
              </a:rPr>
              <a:t></a:t>
            </a:r>
            <a:r>
              <a:rPr lang="el-GR" dirty="0" smtClean="0"/>
              <a:t>			</a:t>
            </a:r>
            <a:endParaRPr lang="el-GR" dirty="0"/>
          </a:p>
          <a:p>
            <a:r>
              <a:rPr lang="el-GR" dirty="0"/>
              <a:t>β) Σχηματίζει </a:t>
            </a:r>
            <a:r>
              <a:rPr lang="el-GR" dirty="0" err="1"/>
              <a:t>σύμπλοκο</a:t>
            </a:r>
            <a:r>
              <a:rPr lang="el-GR" dirty="0"/>
              <a:t> με την χρωστική κρυσταλλικό </a:t>
            </a:r>
            <a:r>
              <a:rPr lang="el-GR" dirty="0" smtClean="0"/>
              <a:t>ιώδες	</a:t>
            </a:r>
            <a:r>
              <a:rPr lang="el-GR" dirty="0">
                <a:sym typeface="Symbol"/>
              </a:rPr>
              <a:t>  </a:t>
            </a:r>
            <a:r>
              <a:rPr lang="el-GR" dirty="0" smtClean="0">
                <a:sym typeface="Symbol"/>
              </a:rPr>
              <a:t>             </a:t>
            </a:r>
            <a:endParaRPr lang="el-GR" dirty="0"/>
          </a:p>
          <a:p>
            <a:r>
              <a:rPr lang="el-GR" dirty="0"/>
              <a:t>γ) Δεσμεύει τη χρωστική </a:t>
            </a:r>
            <a:r>
              <a:rPr lang="el-GR" dirty="0" smtClean="0"/>
              <a:t> </a:t>
            </a:r>
            <a:r>
              <a:rPr lang="el-GR" smtClean="0"/>
              <a:t>σαφρανίνη </a:t>
            </a:r>
            <a:r>
              <a:rPr lang="el-GR" dirty="0" smtClean="0"/>
              <a:t>				              </a:t>
            </a:r>
            <a:r>
              <a:rPr lang="el-GR" dirty="0" smtClean="0">
                <a:sym typeface="Symbol"/>
              </a:rPr>
              <a:t> </a:t>
            </a:r>
            <a:r>
              <a:rPr lang="el-GR" dirty="0">
                <a:sym typeface="Symbol"/>
              </a:rPr>
              <a:t>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42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D1C9FE2-E4A9-483A-A965-C959140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91" y="0"/>
            <a:ext cx="5283723" cy="14945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6η ΕΡΓΑΣΤΗΡΙΑΚΗ ΑΣΚΗΣΗ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EF4372A-692C-4CED-B5B5-A59F1BB71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7909" y="893763"/>
            <a:ext cx="5176299" cy="501405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CC912F6-99AE-407E-9F30-8910FFB65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0" r="15775" b="-1"/>
          <a:stretch/>
        </p:blipFill>
        <p:spPr>
          <a:xfrm>
            <a:off x="802692" y="1060885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C2D486-D099-46DF-B7EF-A28E89F58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692" y="1060885"/>
            <a:ext cx="4906732" cy="4679812"/>
          </a:xfrm>
          <a:custGeom>
            <a:avLst/>
            <a:gdLst>
              <a:gd name="connsiteX0" fmla="*/ 2823706 w 4906732"/>
              <a:gd name="connsiteY0" fmla="*/ 125909 h 4679812"/>
              <a:gd name="connsiteX1" fmla="*/ 1850428 w 4906732"/>
              <a:gd name="connsiteY1" fmla="*/ 315565 h 4679812"/>
              <a:gd name="connsiteX2" fmla="*/ 985777 w 4906732"/>
              <a:gd name="connsiteY2" fmla="*/ 836564 h 4679812"/>
              <a:gd name="connsiteX3" fmla="*/ 387723 w 4906732"/>
              <a:gd name="connsiteY3" fmla="*/ 1587831 h 4679812"/>
              <a:gd name="connsiteX4" fmla="*/ 170864 w 4906732"/>
              <a:gd name="connsiteY4" fmla="*/ 2462142 h 4679812"/>
              <a:gd name="connsiteX5" fmla="*/ 529776 w 4906732"/>
              <a:gd name="connsiteY5" fmla="*/ 3273973 h 4679812"/>
              <a:gd name="connsiteX6" fmla="*/ 710624 w 4906732"/>
              <a:gd name="connsiteY6" fmla="*/ 3531652 h 4679812"/>
              <a:gd name="connsiteX7" fmla="*/ 2407596 w 4906732"/>
              <a:gd name="connsiteY7" fmla="*/ 4538883 h 4679812"/>
              <a:gd name="connsiteX8" fmla="*/ 3695819 w 4906732"/>
              <a:gd name="connsiteY8" fmla="*/ 3919227 h 4679812"/>
              <a:gd name="connsiteX9" fmla="*/ 3852594 w 4906732"/>
              <a:gd name="connsiteY9" fmla="*/ 3796182 h 4679812"/>
              <a:gd name="connsiteX10" fmla="*/ 4565642 w 4906732"/>
              <a:gd name="connsiteY10" fmla="*/ 3152944 h 4679812"/>
              <a:gd name="connsiteX11" fmla="*/ 4806474 w 4906732"/>
              <a:gd name="connsiteY11" fmla="*/ 2462142 h 4679812"/>
              <a:gd name="connsiteX12" fmla="*/ 4265818 w 4906732"/>
              <a:gd name="connsiteY12" fmla="*/ 777712 h 4679812"/>
              <a:gd name="connsiteX13" fmla="*/ 3657619 w 4906732"/>
              <a:gd name="connsiteY13" fmla="*/ 302163 h 4679812"/>
              <a:gd name="connsiteX14" fmla="*/ 2823706 w 4906732"/>
              <a:gd name="connsiteY14" fmla="*/ 125909 h 4679812"/>
              <a:gd name="connsiteX15" fmla="*/ 2807999 w 4906732"/>
              <a:gd name="connsiteY15" fmla="*/ 0 h 4679812"/>
              <a:gd name="connsiteX16" fmla="*/ 3690684 w 4906732"/>
              <a:gd name="connsiteY16" fmla="*/ 186911 h 4679812"/>
              <a:gd name="connsiteX17" fmla="*/ 4334455 w 4906732"/>
              <a:gd name="connsiteY17" fmla="*/ 691216 h 4679812"/>
              <a:gd name="connsiteX18" fmla="*/ 4906732 w 4906732"/>
              <a:gd name="connsiteY18" fmla="*/ 2477497 h 4679812"/>
              <a:gd name="connsiteX19" fmla="*/ 4651814 w 4906732"/>
              <a:gd name="connsiteY19" fmla="*/ 3210070 h 4679812"/>
              <a:gd name="connsiteX20" fmla="*/ 3897062 w 4906732"/>
              <a:gd name="connsiteY20" fmla="*/ 3892202 h 4679812"/>
              <a:gd name="connsiteX21" fmla="*/ 3731118 w 4906732"/>
              <a:gd name="connsiteY21" fmla="*/ 4022687 h 4679812"/>
              <a:gd name="connsiteX22" fmla="*/ 2367551 w 4906732"/>
              <a:gd name="connsiteY22" fmla="*/ 4679812 h 4679812"/>
              <a:gd name="connsiteX23" fmla="*/ 571329 w 4906732"/>
              <a:gd name="connsiteY23" fmla="*/ 3611676 h 4679812"/>
              <a:gd name="connsiteX24" fmla="*/ 379904 w 4906732"/>
              <a:gd name="connsiteY24" fmla="*/ 3338417 h 4679812"/>
              <a:gd name="connsiteX25" fmla="*/ 0 w 4906732"/>
              <a:gd name="connsiteY25" fmla="*/ 2477497 h 4679812"/>
              <a:gd name="connsiteX26" fmla="*/ 229543 w 4906732"/>
              <a:gd name="connsiteY26" fmla="*/ 1550320 h 4679812"/>
              <a:gd name="connsiteX27" fmla="*/ 862575 w 4906732"/>
              <a:gd name="connsiteY27" fmla="*/ 753626 h 4679812"/>
              <a:gd name="connsiteX28" fmla="*/ 1777796 w 4906732"/>
              <a:gd name="connsiteY28" fmla="*/ 201123 h 4679812"/>
              <a:gd name="connsiteX29" fmla="*/ 2807999 w 4906732"/>
              <a:gd name="connsiteY29" fmla="*/ 0 h 46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06732" h="4679812">
                <a:moveTo>
                  <a:pt x="2823706" y="125909"/>
                </a:moveTo>
                <a:cubicBezTo>
                  <a:pt x="2500507" y="125909"/>
                  <a:pt x="2172931" y="189700"/>
                  <a:pt x="1850428" y="315565"/>
                </a:cubicBezTo>
                <a:cubicBezTo>
                  <a:pt x="1536380" y="437905"/>
                  <a:pt x="1237454" y="618087"/>
                  <a:pt x="985777" y="836564"/>
                </a:cubicBezTo>
                <a:cubicBezTo>
                  <a:pt x="729724" y="1058771"/>
                  <a:pt x="528483" y="1311610"/>
                  <a:pt x="387723" y="1587831"/>
                </a:cubicBezTo>
                <a:cubicBezTo>
                  <a:pt x="243879" y="1870198"/>
                  <a:pt x="170864" y="2164358"/>
                  <a:pt x="170864" y="2462142"/>
                </a:cubicBezTo>
                <a:cubicBezTo>
                  <a:pt x="170864" y="2762044"/>
                  <a:pt x="287351" y="2937188"/>
                  <a:pt x="529776" y="3273973"/>
                </a:cubicBezTo>
                <a:cubicBezTo>
                  <a:pt x="588268" y="3355198"/>
                  <a:pt x="648751" y="3439241"/>
                  <a:pt x="710624" y="3531652"/>
                </a:cubicBezTo>
                <a:cubicBezTo>
                  <a:pt x="1183438" y="4237671"/>
                  <a:pt x="1690966" y="4538883"/>
                  <a:pt x="2407596" y="4538883"/>
                </a:cubicBezTo>
                <a:cubicBezTo>
                  <a:pt x="2877921" y="4538883"/>
                  <a:pt x="3223006" y="4293500"/>
                  <a:pt x="3695819" y="3919227"/>
                </a:cubicBezTo>
                <a:cubicBezTo>
                  <a:pt x="3748639" y="3877407"/>
                  <a:pt x="3801462" y="3836089"/>
                  <a:pt x="3852594" y="3796182"/>
                </a:cubicBezTo>
                <a:cubicBezTo>
                  <a:pt x="4129735" y="3579621"/>
                  <a:pt x="4391458" y="3375051"/>
                  <a:pt x="4565642" y="3152944"/>
                </a:cubicBezTo>
                <a:cubicBezTo>
                  <a:pt x="4732166" y="2940616"/>
                  <a:pt x="4806474" y="2727581"/>
                  <a:pt x="4806474" y="2462142"/>
                </a:cubicBezTo>
                <a:cubicBezTo>
                  <a:pt x="4806474" y="1796834"/>
                  <a:pt x="4614485" y="1198642"/>
                  <a:pt x="4265818" y="777712"/>
                </a:cubicBezTo>
                <a:cubicBezTo>
                  <a:pt x="4095218" y="571832"/>
                  <a:pt x="3890594" y="411804"/>
                  <a:pt x="3657619" y="302163"/>
                </a:cubicBezTo>
                <a:cubicBezTo>
                  <a:pt x="3409027" y="185265"/>
                  <a:pt x="3128504" y="125909"/>
                  <a:pt x="2823706" y="125909"/>
                </a:cubicBezTo>
                <a:close/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ECA16B-A538-472D-BDB1-9B1555715AD4}"/>
              </a:ext>
            </a:extLst>
          </p:cNvPr>
          <p:cNvSpPr txBox="1"/>
          <p:nvPr/>
        </p:nvSpPr>
        <p:spPr>
          <a:xfrm>
            <a:off x="5910101" y="1744926"/>
            <a:ext cx="5941587" cy="406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Χρώση και μικροσκοπική εξέταση μικροοργανισμών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/>
              <a:t>Η παρατήρηση των μικροοργανισμών μπορεί να γίνει είτε άμεσα (ζωντανοί μικροοργανισμοί) σε νωπά αχρωμάτιστα παρασκευάσματα είτε μετά από στερέωση και χρώση όπου τα κύτταρα έχουν νεκρωθεί.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48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A724DBA-D2D9-471E-8ED7-2015DDD950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9EAAECC-730A-478B-BDAF-9A9231DC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821140"/>
            <a:ext cx="5628018" cy="29828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A0FF03-8D78-4316-BE69-07BD99D74A36}"/>
              </a:ext>
            </a:extLst>
          </p:cNvPr>
          <p:cNvSpPr txBox="1"/>
          <p:nvPr/>
        </p:nvSpPr>
        <p:spPr>
          <a:xfrm>
            <a:off x="7239011" y="2031101"/>
            <a:ext cx="4731437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Η </a:t>
            </a:r>
            <a:r>
              <a:rPr lang="en-US" sz="2000" dirty="0" err="1"/>
              <a:t>χρώση</a:t>
            </a:r>
            <a:r>
              <a:rPr lang="en-US" sz="2000" dirty="0"/>
              <a:t> Gram </a:t>
            </a:r>
            <a:r>
              <a:rPr lang="en-US" sz="2000" dirty="0" err="1"/>
              <a:t>είν</a:t>
            </a:r>
            <a:r>
              <a:rPr lang="en-US" sz="2000" dirty="0"/>
              <a:t>αι η πλέον διαδεδομένη τεχνική χρώσης των βακτηρίων στη βακτηριολογία και επινοήθηκε από το Δανό ιατρό Hans </a:t>
            </a:r>
            <a:r>
              <a:rPr lang="en-US" sz="2000" b="1" dirty="0"/>
              <a:t>Christian Joachim Gram </a:t>
            </a:r>
            <a:r>
              <a:rPr lang="en-US" sz="2000" dirty="0"/>
              <a:t>το 1884.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Με βάση των χρωματισμό των κυττάρων μετά το τέλος της διαδικασίας της χρώσης τα βακτήρια διακρίνονται σε </a:t>
            </a:r>
            <a:r>
              <a:rPr lang="el-GR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θετικά βακτήρια (ιώδη)</a:t>
            </a:r>
            <a:r>
              <a:rPr lang="el-GR" sz="2000" dirty="0"/>
              <a:t> και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αρνητικά βακτήρια (κόκκινα).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 διαφορετικός χρωματισμός οφείλεται στη </a:t>
            </a:r>
            <a:r>
              <a:rPr lang="el-GR" sz="2000" b="1" dirty="0"/>
              <a:t>διαφορετική σύσταση του κυτταρικού τοιχώματος των βακτηρίων.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D3DED9F-3081-4DB9-8493-FE83E0D8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2" y="221940"/>
            <a:ext cx="4302155" cy="2449119"/>
          </a:xfrm>
          <a:prstGeom prst="rect">
            <a:avLst/>
          </a:prstGeom>
        </p:spPr>
      </p:pic>
      <p:sp>
        <p:nvSpPr>
          <p:cNvPr id="3" name="2 - Ορθογώνιο">
            <a:extLst>
              <a:ext uri="{FF2B5EF4-FFF2-40B4-BE49-F238E27FC236}">
                <a16:creationId xmlns:a16="http://schemas.microsoft.com/office/drawing/2014/main" xmlns="" id="{D1271E69-B7DA-46A8-A838-AA70B2CB2414}"/>
              </a:ext>
            </a:extLst>
          </p:cNvPr>
          <p:cNvSpPr/>
          <p:nvPr/>
        </p:nvSpPr>
        <p:spPr>
          <a:xfrm>
            <a:off x="837386" y="2796464"/>
            <a:ext cx="371477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Κυτταρικό τοίχωμα </a:t>
            </a:r>
            <a:r>
              <a:rPr lang="en-US" b="1" i="1" dirty="0">
                <a:solidFill>
                  <a:srgbClr val="002060"/>
                </a:solidFill>
              </a:rPr>
              <a:t>Gram positive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2060"/>
                </a:solidFill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Gram positive </a:t>
            </a:r>
            <a:r>
              <a:rPr lang="el-GR" dirty="0">
                <a:solidFill>
                  <a:srgbClr val="002060"/>
                </a:solidFill>
              </a:rPr>
              <a:t>βακτήρια έχουν ένα  παχύ στρώμα </a:t>
            </a:r>
            <a:r>
              <a:rPr lang="el-GR" b="1" dirty="0" err="1">
                <a:solidFill>
                  <a:srgbClr val="C00000"/>
                </a:solidFill>
              </a:rPr>
              <a:t>πεπτιδογλυκάνης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(παχιά άκαμπτη δομή).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2060"/>
                </a:solidFill>
              </a:rPr>
              <a:t>  Η </a:t>
            </a:r>
            <a:r>
              <a:rPr lang="el-GR" b="1" dirty="0" err="1">
                <a:solidFill>
                  <a:srgbClr val="C00000"/>
                </a:solidFill>
              </a:rPr>
              <a:t>πεπτιδογλυκάνη</a:t>
            </a:r>
            <a:r>
              <a:rPr lang="el-GR" b="1" dirty="0">
                <a:solidFill>
                  <a:srgbClr val="C00000"/>
                </a:solidFill>
              </a:rPr>
              <a:t> (</a:t>
            </a:r>
            <a:r>
              <a:rPr lang="el-GR" b="1" dirty="0" err="1">
                <a:solidFill>
                  <a:srgbClr val="C00000"/>
                </a:solidFill>
              </a:rPr>
              <a:t>μουρείνη</a:t>
            </a:r>
            <a:r>
              <a:rPr lang="el-GR" b="1" dirty="0">
                <a:solidFill>
                  <a:srgbClr val="C00000"/>
                </a:solidFill>
              </a:rPr>
              <a:t>) </a:t>
            </a:r>
            <a:r>
              <a:rPr lang="el-GR" dirty="0">
                <a:solidFill>
                  <a:srgbClr val="002060"/>
                </a:solidFill>
              </a:rPr>
              <a:t>αποτελείται από επαναλαμβανόμενους </a:t>
            </a:r>
            <a:r>
              <a:rPr lang="el-GR" dirty="0" err="1">
                <a:solidFill>
                  <a:srgbClr val="002060"/>
                </a:solidFill>
              </a:rPr>
              <a:t>δισακχαρίτες</a:t>
            </a:r>
            <a:r>
              <a:rPr lang="el-GR" dirty="0">
                <a:solidFill>
                  <a:srgbClr val="002060"/>
                </a:solidFill>
              </a:rPr>
              <a:t> συνδεδεμένους με πολυπεπτίδια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(μονοσακχαρίτες</a:t>
            </a:r>
            <a:r>
              <a:rPr lang="en-US" dirty="0">
                <a:solidFill>
                  <a:srgbClr val="002060"/>
                </a:solidFill>
              </a:rPr>
              <a:t> NAG-NAM).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002060"/>
                </a:solidFill>
              </a:rPr>
              <a:t>  </a:t>
            </a:r>
            <a:r>
              <a:rPr lang="el-GR" b="1" dirty="0" err="1">
                <a:solidFill>
                  <a:srgbClr val="C00000"/>
                </a:solidFill>
              </a:rPr>
              <a:t>Τεχοικά</a:t>
            </a:r>
            <a:r>
              <a:rPr lang="el-GR" b="1" dirty="0">
                <a:solidFill>
                  <a:srgbClr val="C00000"/>
                </a:solidFill>
              </a:rPr>
              <a:t> οξέα: 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2060"/>
                </a:solidFill>
              </a:rPr>
              <a:t>  αλκοόλη+ φωσφορική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ομάδα.</a:t>
            </a:r>
          </a:p>
          <a:p>
            <a:r>
              <a:rPr lang="el-GR" dirty="0">
                <a:solidFill>
                  <a:srgbClr val="002060"/>
                </a:solidFill>
              </a:rPr>
              <a:t>-αρνητικό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φορτίο</a:t>
            </a:r>
          </a:p>
          <a:p>
            <a:r>
              <a:rPr lang="el-GR" dirty="0">
                <a:solidFill>
                  <a:srgbClr val="002060"/>
                </a:solidFill>
              </a:rPr>
              <a:t>-</a:t>
            </a:r>
            <a:r>
              <a:rPr lang="el-GR" dirty="0" err="1">
                <a:solidFill>
                  <a:srgbClr val="002060"/>
                </a:solidFill>
              </a:rPr>
              <a:t>αντιγονική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ειδικότητα</a:t>
            </a:r>
          </a:p>
        </p:txBody>
      </p:sp>
      <p:sp>
        <p:nvSpPr>
          <p:cNvPr id="4" name="4 - Ορθογώνιο">
            <a:extLst>
              <a:ext uri="{FF2B5EF4-FFF2-40B4-BE49-F238E27FC236}">
                <a16:creationId xmlns:a16="http://schemas.microsoft.com/office/drawing/2014/main" xmlns="" id="{14852191-82C4-41DC-A73F-B734B1109772}"/>
              </a:ext>
            </a:extLst>
          </p:cNvPr>
          <p:cNvSpPr/>
          <p:nvPr/>
        </p:nvSpPr>
        <p:spPr>
          <a:xfrm>
            <a:off x="7781883" y="2796464"/>
            <a:ext cx="371477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Κυτταρικό τοίχωμα </a:t>
            </a:r>
            <a:r>
              <a:rPr lang="en-US" b="1" i="1" dirty="0">
                <a:solidFill>
                  <a:srgbClr val="002060"/>
                </a:solidFill>
              </a:rPr>
              <a:t>Gram Negative </a:t>
            </a:r>
            <a:endParaRPr lang="el-GR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2060"/>
                </a:solidFill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Gram negative </a:t>
            </a:r>
            <a:r>
              <a:rPr lang="el-GR" dirty="0">
                <a:solidFill>
                  <a:srgbClr val="002060"/>
                </a:solidFill>
              </a:rPr>
              <a:t>βακτήρια έχουν </a:t>
            </a:r>
            <a:r>
              <a:rPr lang="el-GR" b="1" dirty="0">
                <a:solidFill>
                  <a:srgbClr val="C00000"/>
                </a:solidFill>
              </a:rPr>
              <a:t>λεπτό στρώμα </a:t>
            </a:r>
            <a:r>
              <a:rPr lang="el-GR" b="1" dirty="0" err="1">
                <a:solidFill>
                  <a:srgbClr val="C00000"/>
                </a:solidFill>
              </a:rPr>
              <a:t>πεπτιδογλυκάνης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που συνδέεται με </a:t>
            </a:r>
            <a:r>
              <a:rPr lang="el-GR" dirty="0" err="1">
                <a:solidFill>
                  <a:srgbClr val="002060"/>
                </a:solidFill>
              </a:rPr>
              <a:t>λιποπρωτείνες</a:t>
            </a:r>
            <a:r>
              <a:rPr lang="el-GR" dirty="0">
                <a:solidFill>
                  <a:srgbClr val="002060"/>
                </a:solidFill>
              </a:rPr>
              <a:t> της εξωτερικής μεμβράνης και βρίσκεται στον </a:t>
            </a:r>
            <a:r>
              <a:rPr lang="el-GR" dirty="0" err="1">
                <a:solidFill>
                  <a:srgbClr val="002060"/>
                </a:solidFill>
              </a:rPr>
              <a:t>περιπλασματικό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χώρο.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C00000"/>
                </a:solidFill>
              </a:rPr>
              <a:t>  Εξωτερική μεμβράνη </a:t>
            </a:r>
            <a:r>
              <a:rPr lang="el-GR" dirty="0">
                <a:solidFill>
                  <a:srgbClr val="002060"/>
                </a:solidFill>
              </a:rPr>
              <a:t>από </a:t>
            </a:r>
            <a:r>
              <a:rPr lang="el-GR" dirty="0" err="1">
                <a:solidFill>
                  <a:srgbClr val="002060"/>
                </a:solidFill>
              </a:rPr>
              <a:t>λιποπολυσακχαρίτες</a:t>
            </a:r>
            <a:r>
              <a:rPr lang="el-GR" dirty="0">
                <a:solidFill>
                  <a:srgbClr val="002060"/>
                </a:solidFill>
              </a:rPr>
              <a:t>–</a:t>
            </a:r>
            <a:r>
              <a:rPr lang="en-US" dirty="0">
                <a:solidFill>
                  <a:srgbClr val="002060"/>
                </a:solidFill>
              </a:rPr>
              <a:t>LPs, </a:t>
            </a:r>
            <a:r>
              <a:rPr lang="el-GR" dirty="0" err="1">
                <a:solidFill>
                  <a:srgbClr val="002060"/>
                </a:solidFill>
              </a:rPr>
              <a:t>λιποπρωτείνες</a:t>
            </a:r>
            <a:r>
              <a:rPr lang="el-GR" dirty="0">
                <a:solidFill>
                  <a:srgbClr val="002060"/>
                </a:solidFill>
              </a:rPr>
              <a:t>, </a:t>
            </a:r>
            <a:r>
              <a:rPr lang="el-GR" dirty="0" err="1">
                <a:solidFill>
                  <a:srgbClr val="002060"/>
                </a:solidFill>
              </a:rPr>
              <a:t>φωσφολιπίδια</a:t>
            </a:r>
            <a:r>
              <a:rPr lang="el-GR" dirty="0">
                <a:solidFill>
                  <a:srgbClr val="002060"/>
                </a:solidFill>
              </a:rPr>
              <a:t> (αρνητικό φορτίο, </a:t>
            </a:r>
            <a:r>
              <a:rPr lang="el-GR" dirty="0" err="1">
                <a:solidFill>
                  <a:srgbClr val="002060"/>
                </a:solidFill>
              </a:rPr>
              <a:t>αντιγονική</a:t>
            </a:r>
            <a:r>
              <a:rPr lang="el-GR" dirty="0">
                <a:solidFill>
                  <a:srgbClr val="002060"/>
                </a:solidFill>
              </a:rPr>
              <a:t> ειδικότητα).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2060"/>
                </a:solidFill>
              </a:rPr>
              <a:t>  </a:t>
            </a:r>
            <a:r>
              <a:rPr lang="el-GR" b="1" dirty="0">
                <a:solidFill>
                  <a:srgbClr val="C00000"/>
                </a:solidFill>
              </a:rPr>
              <a:t>Όχι </a:t>
            </a:r>
            <a:r>
              <a:rPr lang="el-GR" b="1" dirty="0" err="1">
                <a:solidFill>
                  <a:srgbClr val="C00000"/>
                </a:solidFill>
              </a:rPr>
              <a:t>τειχοικά</a:t>
            </a:r>
            <a:r>
              <a:rPr lang="el-GR" b="1" dirty="0">
                <a:solidFill>
                  <a:srgbClr val="C00000"/>
                </a:solidFill>
              </a:rPr>
              <a:t> οξέα</a:t>
            </a:r>
            <a:r>
              <a:rPr lang="el-GR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7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Rectangle 76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142 BEST &amp;quot;Gram Positive&amp;quot; IMAGES, STOCK PHOTOS &amp;amp; VECTORS | Adobe Stock">
            <a:extLst>
              <a:ext uri="{FF2B5EF4-FFF2-40B4-BE49-F238E27FC236}">
                <a16:creationId xmlns:a16="http://schemas.microsoft.com/office/drawing/2014/main" xmlns="" id="{FC444F5E-FBD0-4076-AC1D-8DA33B98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858" y="1123527"/>
            <a:ext cx="644027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7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xmlns="" id="{FA3827F3-3B73-4029-ABF0-438C5C6AF966}"/>
              </a:ext>
            </a:extLst>
          </p:cNvPr>
          <p:cNvSpPr/>
          <p:nvPr/>
        </p:nvSpPr>
        <p:spPr>
          <a:xfrm>
            <a:off x="857223" y="2118549"/>
            <a:ext cx="1041741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400" dirty="0">
                <a:solidFill>
                  <a:srgbClr val="002060"/>
                </a:solidFill>
              </a:rPr>
              <a:t>  </a:t>
            </a:r>
            <a:r>
              <a:rPr lang="el-GR" sz="2400" baseline="0" dirty="0">
                <a:solidFill>
                  <a:srgbClr val="002060"/>
                </a:solidFill>
              </a:rPr>
              <a:t>Σκοτώνει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το</a:t>
            </a:r>
            <a:r>
              <a:rPr lang="el-GR" sz="2400" dirty="0">
                <a:solidFill>
                  <a:srgbClr val="002060"/>
                </a:solidFill>
              </a:rPr>
              <a:t>υς μικροοργανισμούς</a:t>
            </a:r>
            <a:r>
              <a:rPr lang="el-GR" sz="2400" i="1" baseline="0" dirty="0">
                <a:solidFill>
                  <a:srgbClr val="00206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baseline="0" dirty="0">
                <a:solidFill>
                  <a:srgbClr val="002060"/>
                </a:solidFill>
              </a:rPr>
              <a:t>  Συντηρεί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τα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διάφορα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μέρη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των</a:t>
            </a:r>
            <a:r>
              <a:rPr lang="en-US" sz="2400" baseline="0" dirty="0">
                <a:solidFill>
                  <a:srgbClr val="002060"/>
                </a:solidFill>
              </a:rPr>
              <a:t> </a:t>
            </a:r>
            <a:r>
              <a:rPr lang="el-GR" sz="2400" baseline="0" dirty="0">
                <a:solidFill>
                  <a:srgbClr val="002060"/>
                </a:solidFill>
              </a:rPr>
              <a:t>μικροβίων </a:t>
            </a:r>
            <a:r>
              <a:rPr lang="el-GR" sz="2400" i="1" baseline="0" dirty="0">
                <a:solidFill>
                  <a:srgbClr val="002060"/>
                </a:solidFill>
              </a:rPr>
              <a:t>(΄΄παγώνουν΄΄).</a:t>
            </a:r>
          </a:p>
          <a:p>
            <a:pPr algn="ctr"/>
            <a:endParaRPr lang="en-US" sz="2400" i="1" baseline="0" dirty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l-GR" sz="2400" i="1" baseline="0" dirty="0">
                <a:solidFill>
                  <a:srgbClr val="002060"/>
                </a:solidFill>
              </a:rPr>
              <a:t>  </a:t>
            </a:r>
            <a:r>
              <a:rPr lang="en-US" sz="2400" i="1" baseline="0" dirty="0">
                <a:solidFill>
                  <a:srgbClr val="002060"/>
                </a:solidFill>
              </a:rPr>
              <a:t>Heat  fixing (</a:t>
            </a:r>
            <a:r>
              <a:rPr lang="el-GR" sz="2400" i="1" baseline="0" dirty="0">
                <a:solidFill>
                  <a:srgbClr val="002060"/>
                </a:solidFill>
              </a:rPr>
              <a:t>θέρμανση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σε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φλόγα)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i="1" baseline="0" dirty="0">
                <a:solidFill>
                  <a:srgbClr val="002060"/>
                </a:solidFill>
              </a:rPr>
              <a:t>  </a:t>
            </a:r>
            <a:r>
              <a:rPr lang="en-US" sz="2400" i="1" baseline="0" dirty="0">
                <a:solidFill>
                  <a:srgbClr val="002060"/>
                </a:solidFill>
              </a:rPr>
              <a:t>Chemical fixing (</a:t>
            </a:r>
            <a:r>
              <a:rPr lang="el-GR" sz="2400" i="1" baseline="0" dirty="0">
                <a:solidFill>
                  <a:srgbClr val="002060"/>
                </a:solidFill>
              </a:rPr>
              <a:t>με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εφαρμογή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διαλύματος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 err="1">
                <a:solidFill>
                  <a:srgbClr val="002060"/>
                </a:solidFill>
              </a:rPr>
              <a:t>μεθυλικής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αλκοόλης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για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1 </a:t>
            </a:r>
            <a:r>
              <a:rPr lang="en-US" sz="2400" i="1" baseline="0" dirty="0">
                <a:solidFill>
                  <a:srgbClr val="002060"/>
                </a:solidFill>
              </a:rPr>
              <a:t>min, </a:t>
            </a:r>
            <a:r>
              <a:rPr lang="el-GR" sz="2400" i="1" baseline="0" dirty="0">
                <a:solidFill>
                  <a:srgbClr val="002060"/>
                </a:solidFill>
              </a:rPr>
              <a:t>διατήρηση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έμμορφων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στοιχείων, καθαρό</a:t>
            </a:r>
            <a:r>
              <a:rPr lang="en-US" sz="2400" i="1" baseline="0" dirty="0">
                <a:solidFill>
                  <a:srgbClr val="002060"/>
                </a:solidFill>
              </a:rPr>
              <a:t> </a:t>
            </a:r>
            <a:r>
              <a:rPr lang="el-GR" sz="2400" i="1" baseline="0" dirty="0">
                <a:solidFill>
                  <a:srgbClr val="002060"/>
                </a:solidFill>
              </a:rPr>
              <a:t>υπόστρωμα)</a:t>
            </a:r>
          </a:p>
        </p:txBody>
      </p:sp>
      <p:sp>
        <p:nvSpPr>
          <p:cNvPr id="3" name="2 - Ορθογώνιο">
            <a:extLst>
              <a:ext uri="{FF2B5EF4-FFF2-40B4-BE49-F238E27FC236}">
                <a16:creationId xmlns:a16="http://schemas.microsoft.com/office/drawing/2014/main" xmlns="" id="{78DCBE6F-333F-4EAB-B56E-3590ECB53742}"/>
              </a:ext>
            </a:extLst>
          </p:cNvPr>
          <p:cNvSpPr/>
          <p:nvPr/>
        </p:nvSpPr>
        <p:spPr>
          <a:xfrm>
            <a:off x="2672626" y="805186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Η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μονιμοποίηση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των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μικροοργανισμών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σε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αντικειμενοφόρο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πλάκα</a:t>
            </a:r>
            <a:r>
              <a:rPr lang="el-GR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C7D44D7-113C-413C-9E92-38029B08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99" y="4786129"/>
            <a:ext cx="232200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xmlns="" id="{8BED7F3E-2CAD-4CD6-886A-32E6ADB236B2}"/>
              </a:ext>
            </a:extLst>
          </p:cNvPr>
          <p:cNvSpPr/>
          <p:nvPr/>
        </p:nvSpPr>
        <p:spPr>
          <a:xfrm>
            <a:off x="681926" y="340302"/>
            <a:ext cx="10476854" cy="5459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Για τη χρώση κατά </a:t>
            </a:r>
            <a:r>
              <a:rPr lang="en-US" sz="2400" b="1" dirty="0">
                <a:solidFill>
                  <a:srgbClr val="002060"/>
                </a:solidFill>
              </a:rPr>
              <a:t>Gram</a:t>
            </a:r>
            <a:r>
              <a:rPr lang="el-GR" sz="2400" b="1" dirty="0">
                <a:solidFill>
                  <a:srgbClr val="002060"/>
                </a:solidFill>
              </a:rPr>
              <a:t> απαιτούνται τα ακόλουθα: </a:t>
            </a:r>
          </a:p>
          <a:p>
            <a:pPr>
              <a:lnSpc>
                <a:spcPct val="150000"/>
              </a:lnSpc>
            </a:pPr>
            <a:endParaRPr lang="el-GR" sz="105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α) μια </a:t>
            </a:r>
            <a:r>
              <a:rPr lang="el-GR" sz="2000" b="1" dirty="0">
                <a:solidFill>
                  <a:srgbClr val="002060"/>
                </a:solidFill>
              </a:rPr>
              <a:t>βασική χρωστική (διάλυμα οξαλικού αμμωνίου – κρυσταλλικού ιώδους) </a:t>
            </a:r>
            <a:r>
              <a:rPr lang="el-GR" sz="2000" dirty="0">
                <a:solidFill>
                  <a:srgbClr val="002060"/>
                </a:solidFill>
              </a:rPr>
              <a:t>με την οποία χρωματίζονται όλα τα βακτήρια. </a:t>
            </a:r>
          </a:p>
          <a:p>
            <a:pPr>
              <a:lnSpc>
                <a:spcPct val="150000"/>
              </a:lnSpc>
            </a:pPr>
            <a:endParaRPr lang="el-GR" sz="11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β) ένα στερεωτικό χρώσης (διάλυμα </a:t>
            </a:r>
            <a:r>
              <a:rPr lang="en-US" sz="2000" dirty="0" err="1">
                <a:solidFill>
                  <a:srgbClr val="002060"/>
                </a:solidFill>
              </a:rPr>
              <a:t>Lugol</a:t>
            </a:r>
            <a:r>
              <a:rPr lang="el-GR" sz="2000" dirty="0">
                <a:solidFill>
                  <a:srgbClr val="002060"/>
                </a:solidFill>
              </a:rPr>
              <a:t> – ιωδίου) με το οποίο αυξάνει η συγγένεια μεταξύ των κυττάρων και της </a:t>
            </a:r>
            <a:r>
              <a:rPr lang="el-GR" sz="2000" dirty="0" smtClean="0">
                <a:solidFill>
                  <a:srgbClr val="002060"/>
                </a:solidFill>
              </a:rPr>
              <a:t>χρωστικής,</a:t>
            </a:r>
            <a:r>
              <a:rPr lang="el-GR" sz="2000" dirty="0" smtClean="0">
                <a:solidFill>
                  <a:srgbClr val="002060"/>
                </a:solidFill>
              </a:rPr>
              <a:t> λόγω σχηματισμού </a:t>
            </a:r>
            <a:r>
              <a:rPr lang="el-GR" sz="2000" dirty="0" err="1">
                <a:solidFill>
                  <a:srgbClr val="002060"/>
                </a:solidFill>
              </a:rPr>
              <a:t>συμπλόκου</a:t>
            </a:r>
            <a:r>
              <a:rPr lang="el-GR" sz="2000" dirty="0">
                <a:solidFill>
                  <a:srgbClr val="002060"/>
                </a:solidFill>
              </a:rPr>
              <a:t> κρυσταλλικού </a:t>
            </a:r>
            <a:r>
              <a:rPr lang="el-GR" sz="2000" dirty="0" smtClean="0">
                <a:solidFill>
                  <a:srgbClr val="002060"/>
                </a:solidFill>
              </a:rPr>
              <a:t>ιώδους - ιωδίου</a:t>
            </a:r>
            <a:endParaRPr lang="el-GR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γ</a:t>
            </a:r>
            <a:r>
              <a:rPr lang="el-GR" sz="2000" dirty="0">
                <a:solidFill>
                  <a:srgbClr val="002060"/>
                </a:solidFill>
              </a:rPr>
              <a:t>) ένας αποχρωστικός παράγοντας (95% αλκοόλη ή ακετόνη) ο οποίος αποχρωματίζει μόνο τα κατά </a:t>
            </a:r>
            <a:r>
              <a:rPr lang="en-US" sz="2000" dirty="0">
                <a:solidFill>
                  <a:srgbClr val="002060"/>
                </a:solidFill>
              </a:rPr>
              <a:t>Gram</a:t>
            </a:r>
            <a:r>
              <a:rPr lang="el-GR" sz="2000" dirty="0">
                <a:solidFill>
                  <a:srgbClr val="002060"/>
                </a:solidFill>
              </a:rPr>
              <a:t> αρνητικά βακτήρια</a:t>
            </a:r>
            <a:r>
              <a:rPr lang="el-GR" sz="2000" dirty="0">
                <a:solidFill>
                  <a:srgbClr val="002060"/>
                </a:solidFill>
              </a:rPr>
              <a:t>. </a:t>
            </a:r>
            <a:r>
              <a:rPr lang="el-GR" sz="1600" dirty="0">
                <a:solidFill>
                  <a:srgbClr val="002060"/>
                </a:solidFill>
              </a:rPr>
              <a:t>Στο στάδιο αυτό γίνεται </a:t>
            </a:r>
            <a:r>
              <a:rPr lang="el-GR" sz="1600" dirty="0" smtClean="0">
                <a:solidFill>
                  <a:srgbClr val="002060"/>
                </a:solidFill>
              </a:rPr>
              <a:t>η διαφοροποίηση </a:t>
            </a:r>
            <a:r>
              <a:rPr lang="el-GR" sz="1600" dirty="0">
                <a:solidFill>
                  <a:srgbClr val="002060"/>
                </a:solidFill>
              </a:rPr>
              <a:t>των </a:t>
            </a:r>
            <a:r>
              <a:rPr lang="el-GR" sz="1600" dirty="0" smtClean="0">
                <a:solidFill>
                  <a:srgbClr val="002060"/>
                </a:solidFill>
              </a:rPr>
              <a:t>βακτηρίων</a:t>
            </a:r>
            <a:r>
              <a:rPr lang="el-GR" sz="1600" dirty="0">
                <a:solidFill>
                  <a:srgbClr val="002060"/>
                </a:solidFill>
              </a:rPr>
              <a:t>. Τα </a:t>
            </a:r>
            <a:r>
              <a:rPr lang="el-GR" sz="1600" dirty="0" err="1">
                <a:solidFill>
                  <a:srgbClr val="002060"/>
                </a:solidFill>
              </a:rPr>
              <a:t>gram</a:t>
            </a:r>
            <a:r>
              <a:rPr lang="el-GR" sz="1600" dirty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θετικά συγκρατούν </a:t>
            </a:r>
            <a:r>
              <a:rPr lang="el-GR" sz="1600" dirty="0">
                <a:solidFill>
                  <a:srgbClr val="002060"/>
                </a:solidFill>
              </a:rPr>
              <a:t>το </a:t>
            </a:r>
            <a:r>
              <a:rPr lang="el-GR" sz="1600" dirty="0" err="1">
                <a:solidFill>
                  <a:srgbClr val="002060"/>
                </a:solidFill>
              </a:rPr>
              <a:t>σύμπλοκο</a:t>
            </a:r>
            <a:r>
              <a:rPr lang="el-GR" sz="1600" dirty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χρωστικής-ιωδίου και παραμένουν </a:t>
            </a:r>
            <a:r>
              <a:rPr lang="el-GR" sz="1600" dirty="0">
                <a:solidFill>
                  <a:srgbClr val="002060"/>
                </a:solidFill>
              </a:rPr>
              <a:t>ιώδη ενώ τα </a:t>
            </a:r>
            <a:r>
              <a:rPr lang="el-GR" sz="1600" dirty="0" err="1">
                <a:solidFill>
                  <a:srgbClr val="002060"/>
                </a:solidFill>
              </a:rPr>
              <a:t>gram</a:t>
            </a:r>
            <a:r>
              <a:rPr lang="el-GR" sz="1600" dirty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αρνητικά αποχρωματίζονται</a:t>
            </a:r>
            <a:r>
              <a:rPr lang="el-GR" sz="1600" dirty="0">
                <a:solidFill>
                  <a:srgbClr val="002060"/>
                </a:solidFill>
              </a:rPr>
              <a:t>.</a:t>
            </a:r>
            <a:endParaRPr lang="el-GR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l-GR" sz="11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δ) μια </a:t>
            </a:r>
            <a:r>
              <a:rPr lang="el-GR" sz="2000" b="1" dirty="0">
                <a:solidFill>
                  <a:srgbClr val="C00000"/>
                </a:solidFill>
              </a:rPr>
              <a:t>δεύτερη βασική χρωστική (</a:t>
            </a:r>
            <a:r>
              <a:rPr lang="en-US" sz="2000" b="1" dirty="0">
                <a:solidFill>
                  <a:srgbClr val="C00000"/>
                </a:solidFill>
              </a:rPr>
              <a:t>counter stain</a:t>
            </a:r>
            <a:r>
              <a:rPr lang="el-GR" sz="2000" b="1" dirty="0">
                <a:solidFill>
                  <a:srgbClr val="C00000"/>
                </a:solidFill>
              </a:rPr>
              <a:t> = </a:t>
            </a:r>
            <a:r>
              <a:rPr lang="el-GR" sz="2000" b="1" dirty="0" err="1">
                <a:solidFill>
                  <a:srgbClr val="C00000"/>
                </a:solidFill>
              </a:rPr>
              <a:t>αντιχρωστική</a:t>
            </a:r>
            <a:r>
              <a:rPr lang="el-GR" sz="2000" b="1" dirty="0">
                <a:solidFill>
                  <a:srgbClr val="C00000"/>
                </a:solidFill>
              </a:rPr>
              <a:t>) (διάλυμα </a:t>
            </a:r>
            <a:r>
              <a:rPr lang="el-GR" sz="2000" b="1" dirty="0" err="1">
                <a:solidFill>
                  <a:srgbClr val="C00000"/>
                </a:solidFill>
              </a:rPr>
              <a:t>σαφρανίνης</a:t>
            </a:r>
            <a:r>
              <a:rPr lang="el-GR" sz="2000" b="1" dirty="0">
                <a:solidFill>
                  <a:srgbClr val="C00000"/>
                </a:solidFill>
              </a:rPr>
              <a:t>)</a:t>
            </a:r>
            <a:r>
              <a:rPr lang="el-GR" sz="2000" dirty="0">
                <a:solidFill>
                  <a:srgbClr val="002060"/>
                </a:solidFill>
              </a:rPr>
              <a:t> η οποία χρωματίζει τα αποχρωματισμένα βακτήρια.</a:t>
            </a:r>
          </a:p>
        </p:txBody>
      </p:sp>
    </p:spTree>
    <p:extLst>
      <p:ext uri="{BB962C8B-B14F-4D97-AF65-F5344CB8AC3E}">
        <p14:creationId xmlns:p14="http://schemas.microsoft.com/office/powerpoint/2010/main" val="1635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- Ομάδα">
            <a:extLst>
              <a:ext uri="{FF2B5EF4-FFF2-40B4-BE49-F238E27FC236}">
                <a16:creationId xmlns:a16="http://schemas.microsoft.com/office/drawing/2014/main" xmlns="" id="{572532E8-6DDC-4E1E-9FC6-FDFE6EB5263D}"/>
              </a:ext>
            </a:extLst>
          </p:cNvPr>
          <p:cNvGrpSpPr/>
          <p:nvPr/>
        </p:nvGrpSpPr>
        <p:grpSpPr>
          <a:xfrm>
            <a:off x="1591154" y="190146"/>
            <a:ext cx="8715821" cy="6477708"/>
            <a:chOff x="357158" y="142852"/>
            <a:chExt cx="8715821" cy="6477708"/>
          </a:xfrm>
        </p:grpSpPr>
        <p:pic>
          <p:nvPicPr>
            <p:cNvPr id="3" name="Picture 3" descr="p68b.tif                                                       00055C7AMacintosh HD                   BC3495AF:">
              <a:extLst>
                <a:ext uri="{FF2B5EF4-FFF2-40B4-BE49-F238E27FC236}">
                  <a16:creationId xmlns:a16="http://schemas.microsoft.com/office/drawing/2014/main" xmlns="" id="{6B00FFAA-449C-45E5-BEEB-642D9C4DA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b="6667"/>
            <a:stretch>
              <a:fillRect/>
            </a:stretch>
          </p:blipFill>
          <p:spPr bwMode="auto">
            <a:xfrm>
              <a:off x="357158" y="142852"/>
              <a:ext cx="4144309" cy="6475582"/>
            </a:xfrm>
            <a:prstGeom prst="rect">
              <a:avLst/>
            </a:prstGeom>
            <a:noFill/>
          </p:spPr>
        </p:pic>
        <p:grpSp>
          <p:nvGrpSpPr>
            <p:cNvPr id="4" name="4 - Ομάδα">
              <a:extLst>
                <a:ext uri="{FF2B5EF4-FFF2-40B4-BE49-F238E27FC236}">
                  <a16:creationId xmlns:a16="http://schemas.microsoft.com/office/drawing/2014/main" xmlns="" id="{54A84EB5-8C31-426C-851F-6375D695B6FC}"/>
                </a:ext>
              </a:extLst>
            </p:cNvPr>
            <p:cNvGrpSpPr/>
            <p:nvPr/>
          </p:nvGrpSpPr>
          <p:grpSpPr>
            <a:xfrm>
              <a:off x="4429124" y="142852"/>
              <a:ext cx="4643855" cy="6477708"/>
              <a:chOff x="4429124" y="142852"/>
              <a:chExt cx="4643855" cy="6477708"/>
            </a:xfrm>
          </p:grpSpPr>
          <p:pic>
            <p:nvPicPr>
              <p:cNvPr id="5" name="Picture 3" descr="p69a.tif                                                       00055C7AMacintosh HD                   BC3495AF:">
                <a:extLst>
                  <a:ext uri="{FF2B5EF4-FFF2-40B4-BE49-F238E27FC236}">
                    <a16:creationId xmlns:a16="http://schemas.microsoft.com/office/drawing/2014/main" xmlns="" id="{FEA7F539-93D0-4A1A-8C8F-274A7370B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46875"/>
              <a:stretch>
                <a:fillRect/>
              </a:stretch>
            </p:blipFill>
            <p:spPr bwMode="auto">
              <a:xfrm>
                <a:off x="4500563" y="142852"/>
                <a:ext cx="4572416" cy="6102882"/>
              </a:xfrm>
              <a:prstGeom prst="rect">
                <a:avLst/>
              </a:prstGeom>
              <a:noFill/>
            </p:spPr>
          </p:pic>
          <p:sp>
            <p:nvSpPr>
              <p:cNvPr id="6" name="3 - Ορθογώνιο">
                <a:extLst>
                  <a:ext uri="{FF2B5EF4-FFF2-40B4-BE49-F238E27FC236}">
                    <a16:creationId xmlns:a16="http://schemas.microsoft.com/office/drawing/2014/main" xmlns="" id="{0A1D1E58-2014-4BDE-BD78-298826FD23AF}"/>
                  </a:ext>
                </a:extLst>
              </p:cNvPr>
              <p:cNvSpPr/>
              <p:nvPr/>
            </p:nvSpPr>
            <p:spPr>
              <a:xfrm>
                <a:off x="4429124" y="6226657"/>
                <a:ext cx="4286280" cy="393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0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Gram stain: MedlinePlus Medical Encyclopedia Image">
            <a:extLst>
              <a:ext uri="{FF2B5EF4-FFF2-40B4-BE49-F238E27FC236}">
                <a16:creationId xmlns:a16="http://schemas.microsoft.com/office/drawing/2014/main" xmlns="" id="{0D820AB1-64AF-40F0-AFE1-122F3ADDC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8"/>
          <a:stretch/>
        </p:blipFill>
        <p:spPr bwMode="auto">
          <a:xfrm>
            <a:off x="3479705" y="643468"/>
            <a:ext cx="6963832" cy="48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9E9804-53F1-4E9D-8391-68F5647DDDAE}"/>
              </a:ext>
            </a:extLst>
          </p:cNvPr>
          <p:cNvSpPr txBox="1"/>
          <p:nvPr/>
        </p:nvSpPr>
        <p:spPr>
          <a:xfrm>
            <a:off x="4000500" y="457200"/>
            <a:ext cx="696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https://www.youtube.com/watch?v=AZS2wb7pMo4</a:t>
            </a:r>
            <a:r>
              <a:rPr lang="en-US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757447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447</Words>
  <Application>Microsoft Office PowerPoint</Application>
  <PresentationFormat>Προσαρμογή</PresentationFormat>
  <Paragraphs>53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6η ΕΡΓΑΣΤΗΡΙΑΚΗ ΑΣΚΗΣΗ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Σταθοπούλου Παναγιώτα</dc:creator>
  <cp:lastModifiedBy>User</cp:lastModifiedBy>
  <cp:revision>38</cp:revision>
  <dcterms:created xsi:type="dcterms:W3CDTF">2021-11-03T10:47:59Z</dcterms:created>
  <dcterms:modified xsi:type="dcterms:W3CDTF">2023-10-18T10:26:51Z</dcterms:modified>
</cp:coreProperties>
</file>