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4845764-990F-4CAB-A147-9D530D26F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838423C-7434-4967-8FA2-061994023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EF87C22-5DBF-4770-9F26-E25ACDC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81183B-FB51-4327-8DAC-E4016459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F6CD80-2A64-45BA-A941-5836DB8D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24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F1C47D-BD62-45B8-82E0-5A82ECD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5BF7739-4AB7-45C2-A008-EF6A1D45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4AA6FBC-E3F0-4675-AD05-E91AE11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68949F3-F1ED-44BB-8FEA-50D63A57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93DD6CE-DE19-4DA7-8C9D-5A1C1BD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2ECF674-829D-43FA-948E-F4B42611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4FE59BB-8D92-466B-AC0E-879ACFFB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34FC2F-E03E-48BA-8D1A-480A6729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3EE77B-E73B-415A-A7B3-C5C3A3DC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59D53D0-CDCB-4DAB-B7DE-AFFD0BF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2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5C5A26-ABEB-42B8-9124-35A866BE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DE37D5B-C3D4-48BA-82AD-DF8AEF4E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B7A0C2-27EF-46B5-8BA1-B8761CD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45C8CBC-3638-471D-9CF2-2FF26E0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42BF319-48CB-4C78-8EA1-5D37E77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D5501-A097-4FAD-8315-A5999BD9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E323DDB-D8DC-4CD0-9565-A086789D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ADD2C16-935A-4AB3-AFF0-09428196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3D5AFCF-3A00-4D78-A8E1-CCE9F97B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7967901-D86E-484F-B603-6DA824FC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5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50010F-543C-4A01-BF77-F78D6CFE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81E5E62-2A33-4DAD-BD62-472DD9AFB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67B2E00-5A2F-46B9-8975-27890614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602D16C-C78E-4937-BD30-35332814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C981880-87E4-4FCE-883B-F06FE0CB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D96CD87-4047-4663-A3FB-3697E7B9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1D8F89-CBDF-488E-8898-A8BB8D6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B2D9FDC-AA10-495F-963A-2FDD88D1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27BA4E1-E0C4-4800-A616-473CAC9D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79160CC-2741-4ABA-8098-641608F02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936BB31-376F-435F-92A1-66B8DFAA4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613CB41A-F8D6-494F-8E57-053E5DAC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CAB1F76-9A1F-4298-B88C-769237C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632B5C9-3A8C-4985-BA01-A1BC28C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9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CCDF0F-FA10-4AA6-9343-8239A10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270317C-57C4-4C5F-9D56-AADE94CD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517BF5F-E845-4BFC-A2C3-08D09D94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E5AD174-8885-43A8-9D4A-ED90A92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5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004F3E7-6D62-4619-A48E-7C3C3BD3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B03F7744-8E5C-4CFF-82EA-64DD4F85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E44CC86-9349-4CC3-989D-703FFA3A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3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BEEF03-5E74-474E-932E-ACA7B06B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E61042-52FF-4E92-A67F-0B45E1B4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C32CEE2-D73E-4839-B52E-BBF8E1B9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204CA30-62B1-4E5B-B11A-EE78410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75D71C9-99E8-4E12-A439-C30B3D2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20EBDAA-D0F9-419B-A810-1469A252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4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54C40-C553-4373-92B0-E93647A4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9294B77-617F-483B-A6D4-1CBD0CC6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C008542-E63E-48EE-B456-53B7360F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8BE2089-2731-4644-9BA9-3D8CD63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7B1764A-F65D-496F-8BDE-C57C0E0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0BB54B0-1117-4038-B24D-991296A5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69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A5C3D719-FCBD-4C34-AF93-3D6C48C3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0F52928-29C6-4639-AFC3-DDE892A7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977C642-472B-405C-B1BC-D621D5C86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EB6767E-648C-40CE-B35B-E4387BAC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F63BFFB-A74A-4FE5-B813-C47A2BB6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0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6" descr="FEMSmicroBlog: 17 September is International Microorganism Day. But why 17  September? - FEMS">
            <a:extLst>
              <a:ext uri="{FF2B5EF4-FFF2-40B4-BE49-F238E27FC236}">
                <a16:creationId xmlns:a16="http://schemas.microsoft.com/office/drawing/2014/main" xmlns="" id="{AA3F4C4B-5CBC-41DA-A714-E50691B4B7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-1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2" descr="Αρχική">
            <a:extLst>
              <a:ext uri="{FF2B5EF4-FFF2-40B4-BE49-F238E27FC236}">
                <a16:creationId xmlns:a16="http://schemas.microsoft.com/office/drawing/2014/main" xmlns="" id="{581DF7CF-A346-41A6-816F-92576D7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" y="5541162"/>
            <a:ext cx="2952668" cy="107045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B07139-C54D-4F61-B293-9073C0FA1C5A}"/>
              </a:ext>
            </a:extLst>
          </p:cNvPr>
          <p:cNvSpPr txBox="1"/>
          <p:nvPr/>
        </p:nvSpPr>
        <p:spPr>
          <a:xfrm>
            <a:off x="370990" y="2292203"/>
            <a:ext cx="360611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Σχολή Γεωπονικών Επιστημών </a:t>
            </a: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Τμήμα Επιστήμης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Τεχνολογίας Τροφίμων</a:t>
            </a:r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2A5C70-C972-4FC2-9737-49F7B7FC6174}"/>
              </a:ext>
            </a:extLst>
          </p:cNvPr>
          <p:cNvSpPr txBox="1"/>
          <p:nvPr/>
        </p:nvSpPr>
        <p:spPr>
          <a:xfrm>
            <a:off x="143766" y="436363"/>
            <a:ext cx="45475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Εργαστήριο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Γενικής Μικροβιολογίας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647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1ADBA-D189-4FD0-96E8-653BCCC0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94" y="2070846"/>
            <a:ext cx="9269506" cy="2698377"/>
          </a:xfrm>
        </p:spPr>
        <p:txBody>
          <a:bodyPr>
            <a:normAutofit fontScale="90000"/>
          </a:bodyPr>
          <a:lstStyle/>
          <a:p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n-US" sz="2700" b="1"/>
              <a:t/>
            </a:r>
            <a:br>
              <a:rPr lang="en-US" sz="2700" b="1"/>
            </a:br>
            <a:r>
              <a:rPr lang="el-GR" sz="2700" b="1"/>
              <a:t>ΔΕΔΟΜΕΝΑ</a:t>
            </a:r>
            <a:br>
              <a:rPr lang="el-GR" sz="2700" b="1"/>
            </a:br>
            <a:r>
              <a:rPr lang="el-GR" sz="1400"/>
              <a:t/>
            </a:r>
            <a:br>
              <a:rPr lang="el-GR" sz="1400"/>
            </a:br>
            <a:r>
              <a:rPr lang="el-GR" sz="2000"/>
              <a:t>ΤΗΝ ΧΡΟΝΙΚΗ ΣΤΙΓΜΗ </a:t>
            </a:r>
            <a:r>
              <a:rPr lang="en-US" sz="2000"/>
              <a:t>t1</a:t>
            </a:r>
            <a:r>
              <a:rPr lang="el-GR" sz="2000"/>
              <a:t> ( ΕΠΙΣΤΡΩΣΗ)</a:t>
            </a:r>
            <a:r>
              <a:rPr lang="en-US" sz="2000"/>
              <a:t> </a:t>
            </a:r>
            <a:r>
              <a:rPr lang="el-GR" sz="2000"/>
              <a:t>: στην 10</a:t>
            </a:r>
            <a:r>
              <a:rPr lang="el-GR" sz="2000" baseline="30000"/>
              <a:t>-3</a:t>
            </a:r>
            <a:r>
              <a:rPr lang="el-GR" sz="2000"/>
              <a:t> αραίωση καταμετρήθηκαν 10</a:t>
            </a:r>
            <a:br>
              <a:rPr lang="el-GR" sz="2000"/>
            </a:br>
            <a:r>
              <a:rPr lang="el-GR" sz="2000"/>
              <a:t>ΤΗΝ ΧΡΟΝΙΚΗ ΣΤΙΓΜΗ </a:t>
            </a:r>
            <a:r>
              <a:rPr lang="en-US" sz="2000"/>
              <a:t>t2</a:t>
            </a:r>
            <a:r>
              <a:rPr lang="el-GR" sz="2000"/>
              <a:t>( ΕΠΙΣΤΡΩΣΗ) </a:t>
            </a:r>
            <a:r>
              <a:rPr lang="en-US" sz="2000"/>
              <a:t> </a:t>
            </a:r>
            <a:r>
              <a:rPr lang="el-GR" sz="2000"/>
              <a:t>: στην 10</a:t>
            </a:r>
            <a:r>
              <a:rPr lang="el-GR" sz="2000" baseline="30000"/>
              <a:t>-3</a:t>
            </a:r>
            <a:r>
              <a:rPr lang="el-GR" sz="2000"/>
              <a:t> αραίωση καταμετρήθηκαν 2560 αποικίες </a:t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>ΑΡΑ :</a:t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r>
              <a:rPr lang="el-GR" sz="2000"/>
              <a:t/>
            </a:r>
            <a:br>
              <a:rPr lang="el-GR" sz="2000"/>
            </a:b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8ECA62-B701-491B-A65D-F4AEFD55F937}"/>
              </a:ext>
            </a:extLst>
          </p:cNvPr>
          <p:cNvSpPr txBox="1"/>
          <p:nvPr/>
        </p:nvSpPr>
        <p:spPr>
          <a:xfrm>
            <a:off x="1524000" y="34290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000" i="1" dirty="0">
                <a:solidFill>
                  <a:srgbClr val="002060"/>
                </a:solidFill>
              </a:rPr>
              <a:t>n = (log Nt - log No) </a:t>
            </a:r>
            <a:r>
              <a:rPr lang="nn-NO" sz="2000" b="1" i="1" dirty="0">
                <a:solidFill>
                  <a:srgbClr val="002060"/>
                </a:solidFill>
              </a:rPr>
              <a:t>/</a:t>
            </a:r>
            <a:r>
              <a:rPr lang="nn-NO" sz="2000" i="1" dirty="0">
                <a:solidFill>
                  <a:srgbClr val="002060"/>
                </a:solidFill>
              </a:rPr>
              <a:t> log 2  </a:t>
            </a:r>
            <a:r>
              <a:rPr lang="el-GR" sz="2000" i="1" dirty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  <a:p>
            <a:r>
              <a:rPr lang="en-US" sz="2000" i="1" dirty="0" err="1">
                <a:solidFill>
                  <a:srgbClr val="002060"/>
                </a:solidFill>
              </a:rPr>
              <a:t>Nt</a:t>
            </a:r>
            <a:r>
              <a:rPr lang="en-US" sz="2000" i="1" dirty="0">
                <a:solidFill>
                  <a:srgbClr val="002060"/>
                </a:solidFill>
              </a:rPr>
              <a:t> = 2560x10</a:t>
            </a:r>
            <a:r>
              <a:rPr lang="en-US" sz="2000" i="1" baseline="30000" dirty="0">
                <a:solidFill>
                  <a:srgbClr val="002060"/>
                </a:solidFill>
              </a:rPr>
              <a:t>4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No = 10x10</a:t>
            </a:r>
            <a:r>
              <a:rPr lang="en-US" sz="2000" i="1" baseline="30000" dirty="0">
                <a:solidFill>
                  <a:srgbClr val="002060"/>
                </a:solidFill>
              </a:rPr>
              <a:t>4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n = (log 2560x10</a:t>
            </a:r>
            <a:r>
              <a:rPr lang="en-US" sz="2000" i="1" baseline="30000" dirty="0">
                <a:solidFill>
                  <a:srgbClr val="002060"/>
                </a:solidFill>
              </a:rPr>
              <a:t>4</a:t>
            </a:r>
            <a:r>
              <a:rPr lang="en-US" sz="2000" i="1" dirty="0">
                <a:solidFill>
                  <a:srgbClr val="002060"/>
                </a:solidFill>
              </a:rPr>
              <a:t> – log 10x10</a:t>
            </a:r>
            <a:r>
              <a:rPr lang="en-US" sz="2000" i="1" baseline="30000" dirty="0">
                <a:solidFill>
                  <a:srgbClr val="002060"/>
                </a:solidFill>
              </a:rPr>
              <a:t>4</a:t>
            </a:r>
            <a:r>
              <a:rPr lang="en-US" sz="2000" i="1" dirty="0">
                <a:solidFill>
                  <a:srgbClr val="002060"/>
                </a:solidFill>
              </a:rPr>
              <a:t>)/0.301= log 2560-log10/0.301=3.4-1/0.301= 8</a:t>
            </a:r>
            <a:r>
              <a:rPr lang="nn-NO" sz="2000" i="1" dirty="0">
                <a:solidFill>
                  <a:srgbClr val="00206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6425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CE9AED-30FC-47A6-808F-E7AAD3056987}"/>
              </a:ext>
            </a:extLst>
          </p:cNvPr>
          <p:cNvSpPr txBox="1"/>
          <p:nvPr/>
        </p:nvSpPr>
        <p:spPr>
          <a:xfrm>
            <a:off x="903603" y="300459"/>
            <a:ext cx="101473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ΕΡΩΤΗΣΕΙΣ </a:t>
            </a:r>
            <a:endParaRPr lang="el-GR" sz="2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Να κατασκευάσετε την καμπύλη ανάπτυξης της καθαρής καλλιέργειας που σας δόθηκε.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Να υπολογίσετε τη διάρκεια της λανθάνουσας φάσης.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Να υπολογίσετε το χρό­νο γενιάς.</a:t>
            </a:r>
          </a:p>
          <a:p>
            <a:r>
              <a:rPr lang="el-GR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l-GR" sz="2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5 - TextBox">
            <a:extLst>
              <a:ext uri="{FF2B5EF4-FFF2-40B4-BE49-F238E27FC236}">
                <a16:creationId xmlns:a16="http://schemas.microsoft.com/office/drawing/2014/main" xmlns="" id="{0D704B36-5E0C-4924-BBC6-41E28C5D1A3A}"/>
              </a:ext>
            </a:extLst>
          </p:cNvPr>
          <p:cNvSpPr txBox="1"/>
          <p:nvPr/>
        </p:nvSpPr>
        <p:spPr>
          <a:xfrm>
            <a:off x="1389784" y="5655681"/>
            <a:ext cx="266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π.χ. </a:t>
            </a:r>
            <a:r>
              <a:rPr lang="el-GR" sz="2400" b="1" dirty="0">
                <a:solidFill>
                  <a:srgbClr val="002060"/>
                </a:solidFill>
              </a:rPr>
              <a:t>ΔΙΑΓΡΑΜΜΑ </a:t>
            </a:r>
            <a:r>
              <a:rPr lang="en-US" sz="2400" b="1" dirty="0">
                <a:solidFill>
                  <a:srgbClr val="002060"/>
                </a:solidFill>
              </a:rPr>
              <a:t>1</a:t>
            </a:r>
            <a:endParaRPr lang="el-GR" sz="2400" b="1" dirty="0">
              <a:solidFill>
                <a:srgbClr val="002060"/>
              </a:solidFill>
            </a:endParaRPr>
          </a:p>
        </p:txBody>
      </p:sp>
      <p:grpSp>
        <p:nvGrpSpPr>
          <p:cNvPr id="8" name="49 - Ομάδα">
            <a:extLst>
              <a:ext uri="{FF2B5EF4-FFF2-40B4-BE49-F238E27FC236}">
                <a16:creationId xmlns:a16="http://schemas.microsoft.com/office/drawing/2014/main" xmlns="" id="{85D82C1B-0681-4D61-B422-B4A86E5DDA9A}"/>
              </a:ext>
            </a:extLst>
          </p:cNvPr>
          <p:cNvGrpSpPr/>
          <p:nvPr/>
        </p:nvGrpSpPr>
        <p:grpSpPr>
          <a:xfrm>
            <a:off x="5023562" y="3284984"/>
            <a:ext cx="3071834" cy="2357454"/>
            <a:chOff x="4643438" y="571480"/>
            <a:chExt cx="2928958" cy="2155282"/>
          </a:xfrm>
        </p:grpSpPr>
        <p:cxnSp>
          <p:nvCxnSpPr>
            <p:cNvPr id="9" name="15 - Ευθύγραμμο βέλος σύνδεσης">
              <a:extLst>
                <a:ext uri="{FF2B5EF4-FFF2-40B4-BE49-F238E27FC236}">
                  <a16:creationId xmlns:a16="http://schemas.microsoft.com/office/drawing/2014/main" xmlns="" id="{D46A856D-3027-46A2-B362-97CE8F0B51C5}"/>
                </a:ext>
              </a:extLst>
            </p:cNvPr>
            <p:cNvCxnSpPr/>
            <p:nvPr/>
          </p:nvCxnSpPr>
          <p:spPr>
            <a:xfrm rot="16200000" flipV="1">
              <a:off x="4179091" y="1535893"/>
              <a:ext cx="1938350" cy="95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39 - Ομάδα">
              <a:extLst>
                <a:ext uri="{FF2B5EF4-FFF2-40B4-BE49-F238E27FC236}">
                  <a16:creationId xmlns:a16="http://schemas.microsoft.com/office/drawing/2014/main" xmlns="" id="{E16F0941-5F31-4D46-8294-5BA81E0120E4}"/>
                </a:ext>
              </a:extLst>
            </p:cNvPr>
            <p:cNvGrpSpPr/>
            <p:nvPr/>
          </p:nvGrpSpPr>
          <p:grpSpPr>
            <a:xfrm>
              <a:off x="4643438" y="928670"/>
              <a:ext cx="2928958" cy="1798092"/>
              <a:chOff x="4643438" y="3786190"/>
              <a:chExt cx="2928958" cy="1798092"/>
            </a:xfrm>
          </p:grpSpPr>
          <p:cxnSp>
            <p:nvCxnSpPr>
              <p:cNvPr id="11" name="12 - Ευθύγραμμο βέλος σύνδεσης">
                <a:extLst>
                  <a:ext uri="{FF2B5EF4-FFF2-40B4-BE49-F238E27FC236}">
                    <a16:creationId xmlns:a16="http://schemas.microsoft.com/office/drawing/2014/main" xmlns="" id="{38FDCB11-101D-4BCA-A924-8F42FC94F99B}"/>
                  </a:ext>
                </a:extLst>
              </p:cNvPr>
              <p:cNvCxnSpPr/>
              <p:nvPr/>
            </p:nvCxnSpPr>
            <p:spPr>
              <a:xfrm>
                <a:off x="5000628" y="5143512"/>
                <a:ext cx="2571768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8 - TextBox">
                <a:extLst>
                  <a:ext uri="{FF2B5EF4-FFF2-40B4-BE49-F238E27FC236}">
                    <a16:creationId xmlns:a16="http://schemas.microsoft.com/office/drawing/2014/main" xmlns="" id="{CC208B63-10C5-4C1E-AC9F-DB554B58F4F4}"/>
                  </a:ext>
                </a:extLst>
              </p:cNvPr>
              <p:cNvSpPr txBox="1"/>
              <p:nvPr/>
            </p:nvSpPr>
            <p:spPr>
              <a:xfrm>
                <a:off x="5572132" y="5214950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t1</a:t>
                </a:r>
                <a:endParaRPr lang="el-GR" dirty="0"/>
              </a:p>
            </p:txBody>
          </p:sp>
          <p:sp>
            <p:nvSpPr>
              <p:cNvPr id="13" name="19 - TextBox">
                <a:extLst>
                  <a:ext uri="{FF2B5EF4-FFF2-40B4-BE49-F238E27FC236}">
                    <a16:creationId xmlns:a16="http://schemas.microsoft.com/office/drawing/2014/main" xmlns="" id="{F33BAF62-53CA-4FCB-BE94-E9196C1568A2}"/>
                  </a:ext>
                </a:extLst>
              </p:cNvPr>
              <p:cNvSpPr txBox="1"/>
              <p:nvPr/>
            </p:nvSpPr>
            <p:spPr>
              <a:xfrm>
                <a:off x="6429388" y="5214950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t2</a:t>
                </a:r>
                <a:endParaRPr lang="el-GR" dirty="0"/>
              </a:p>
            </p:txBody>
          </p:sp>
          <p:sp>
            <p:nvSpPr>
              <p:cNvPr id="14" name="21 - TextBox">
                <a:extLst>
                  <a:ext uri="{FF2B5EF4-FFF2-40B4-BE49-F238E27FC236}">
                    <a16:creationId xmlns:a16="http://schemas.microsoft.com/office/drawing/2014/main" xmlns="" id="{9273B3B1-C085-43D6-92EA-9776BBE8EFB1}"/>
                  </a:ext>
                </a:extLst>
              </p:cNvPr>
              <p:cNvSpPr txBox="1"/>
              <p:nvPr/>
            </p:nvSpPr>
            <p:spPr>
              <a:xfrm>
                <a:off x="4714876" y="4572008"/>
                <a:ext cx="481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N1</a:t>
                </a:r>
                <a:endParaRPr lang="el-GR" dirty="0"/>
              </a:p>
            </p:txBody>
          </p:sp>
          <p:sp>
            <p:nvSpPr>
              <p:cNvPr id="15" name="22 - TextBox">
                <a:extLst>
                  <a:ext uri="{FF2B5EF4-FFF2-40B4-BE49-F238E27FC236}">
                    <a16:creationId xmlns:a16="http://schemas.microsoft.com/office/drawing/2014/main" xmlns="" id="{F50EA336-9CD9-41CE-BF1C-9BAC469DA2FD}"/>
                  </a:ext>
                </a:extLst>
              </p:cNvPr>
              <p:cNvSpPr txBox="1"/>
              <p:nvPr/>
            </p:nvSpPr>
            <p:spPr>
              <a:xfrm>
                <a:off x="4643438" y="3786190"/>
                <a:ext cx="481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N2</a:t>
                </a:r>
                <a:endParaRPr lang="el-GR" dirty="0"/>
              </a:p>
            </p:txBody>
          </p:sp>
          <p:cxnSp>
            <p:nvCxnSpPr>
              <p:cNvPr id="16" name="24 - Ευθεία γραμμή σύνδεσης">
                <a:extLst>
                  <a:ext uri="{FF2B5EF4-FFF2-40B4-BE49-F238E27FC236}">
                    <a16:creationId xmlns:a16="http://schemas.microsoft.com/office/drawing/2014/main" xmlns="" id="{20BC7970-9538-4546-A3BC-715CD452B614}"/>
                  </a:ext>
                </a:extLst>
              </p:cNvPr>
              <p:cNvCxnSpPr/>
              <p:nvPr/>
            </p:nvCxnSpPr>
            <p:spPr>
              <a:xfrm flipV="1">
                <a:off x="5715008" y="4000504"/>
                <a:ext cx="928694" cy="7143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25 - Ευθεία γραμμή σύνδεσης">
                <a:extLst>
                  <a:ext uri="{FF2B5EF4-FFF2-40B4-BE49-F238E27FC236}">
                    <a16:creationId xmlns:a16="http://schemas.microsoft.com/office/drawing/2014/main" xmlns="" id="{799F0A38-8DBB-48E8-892C-E8978D44D67C}"/>
                  </a:ext>
                </a:extLst>
              </p:cNvPr>
              <p:cNvCxnSpPr/>
              <p:nvPr/>
            </p:nvCxnSpPr>
            <p:spPr>
              <a:xfrm rot="5400000" flipH="1" flipV="1">
                <a:off x="5535619" y="4893479"/>
                <a:ext cx="357984" cy="79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29 - Ευθεία γραμμή σύνδεσης">
                <a:extLst>
                  <a:ext uri="{FF2B5EF4-FFF2-40B4-BE49-F238E27FC236}">
                    <a16:creationId xmlns:a16="http://schemas.microsoft.com/office/drawing/2014/main" xmlns="" id="{994AEF67-8B1E-4C77-8A7E-F9A3EBA9F8B0}"/>
                  </a:ext>
                </a:extLst>
              </p:cNvPr>
              <p:cNvCxnSpPr/>
              <p:nvPr/>
            </p:nvCxnSpPr>
            <p:spPr>
              <a:xfrm rot="5400000" flipH="1" flipV="1">
                <a:off x="6142842" y="4571214"/>
                <a:ext cx="1000132" cy="158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32 - Ευθεία γραμμή σύνδεσης">
                <a:extLst>
                  <a:ext uri="{FF2B5EF4-FFF2-40B4-BE49-F238E27FC236}">
                    <a16:creationId xmlns:a16="http://schemas.microsoft.com/office/drawing/2014/main" xmlns="" id="{6E1ACF2A-7A96-4163-AD31-F16E30446FAE}"/>
                  </a:ext>
                </a:extLst>
              </p:cNvPr>
              <p:cNvCxnSpPr/>
              <p:nvPr/>
            </p:nvCxnSpPr>
            <p:spPr>
              <a:xfrm rot="10800000">
                <a:off x="5214942" y="4000504"/>
                <a:ext cx="1357322" cy="158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35 - Ευθεία γραμμή σύνδεσης">
                <a:extLst>
                  <a:ext uri="{FF2B5EF4-FFF2-40B4-BE49-F238E27FC236}">
                    <a16:creationId xmlns:a16="http://schemas.microsoft.com/office/drawing/2014/main" xmlns="" id="{6BEC63F7-4C30-422A-BAB1-69EF82531423}"/>
                  </a:ext>
                </a:extLst>
              </p:cNvPr>
              <p:cNvCxnSpPr/>
              <p:nvPr/>
            </p:nvCxnSpPr>
            <p:spPr>
              <a:xfrm rot="10800000">
                <a:off x="5143504" y="4714884"/>
                <a:ext cx="500066" cy="158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48 - Ομάδα">
            <a:extLst>
              <a:ext uri="{FF2B5EF4-FFF2-40B4-BE49-F238E27FC236}">
                <a16:creationId xmlns:a16="http://schemas.microsoft.com/office/drawing/2014/main" xmlns="" id="{9B1155C0-32FD-4BA0-80F5-C6CFEFBE69BD}"/>
              </a:ext>
            </a:extLst>
          </p:cNvPr>
          <p:cNvGrpSpPr/>
          <p:nvPr/>
        </p:nvGrpSpPr>
        <p:grpSpPr>
          <a:xfrm>
            <a:off x="928662" y="3415718"/>
            <a:ext cx="3000396" cy="2226720"/>
            <a:chOff x="1071538" y="3357562"/>
            <a:chExt cx="3000396" cy="2226720"/>
          </a:xfrm>
        </p:grpSpPr>
        <p:cxnSp>
          <p:nvCxnSpPr>
            <p:cNvPr id="22" name="11 - Ευθύγραμμο βέλος σύνδεσης">
              <a:extLst>
                <a:ext uri="{FF2B5EF4-FFF2-40B4-BE49-F238E27FC236}">
                  <a16:creationId xmlns:a16="http://schemas.microsoft.com/office/drawing/2014/main" xmlns="" id="{43C7A006-04B9-4D13-A995-E75275812A77}"/>
                </a:ext>
              </a:extLst>
            </p:cNvPr>
            <p:cNvCxnSpPr/>
            <p:nvPr/>
          </p:nvCxnSpPr>
          <p:spPr>
            <a:xfrm>
              <a:off x="1500166" y="5143512"/>
              <a:ext cx="2571768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3 - Ευθύγραμμο βέλος σύνδεσης">
              <a:extLst>
                <a:ext uri="{FF2B5EF4-FFF2-40B4-BE49-F238E27FC236}">
                  <a16:creationId xmlns:a16="http://schemas.microsoft.com/office/drawing/2014/main" xmlns="" id="{4A8A4892-76CE-4EAB-AB3F-6C1B3C90C901}"/>
                </a:ext>
              </a:extLst>
            </p:cNvPr>
            <p:cNvCxnSpPr/>
            <p:nvPr/>
          </p:nvCxnSpPr>
          <p:spPr>
            <a:xfrm rot="16200000" flipV="1">
              <a:off x="678629" y="4321975"/>
              <a:ext cx="1938350" cy="95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16 - TextBox">
              <a:extLst>
                <a:ext uri="{FF2B5EF4-FFF2-40B4-BE49-F238E27FC236}">
                  <a16:creationId xmlns:a16="http://schemas.microsoft.com/office/drawing/2014/main" xmlns="" id="{C2785D46-BE09-4C23-B2A6-A4E611429262}"/>
                </a:ext>
              </a:extLst>
            </p:cNvPr>
            <p:cNvSpPr txBox="1"/>
            <p:nvPr/>
          </p:nvSpPr>
          <p:spPr>
            <a:xfrm>
              <a:off x="1071538" y="335756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OD</a:t>
              </a:r>
              <a:endParaRPr lang="el-GR" dirty="0"/>
            </a:p>
          </p:txBody>
        </p:sp>
        <p:sp>
          <p:nvSpPr>
            <p:cNvPr id="25" name="17 - TextBox">
              <a:extLst>
                <a:ext uri="{FF2B5EF4-FFF2-40B4-BE49-F238E27FC236}">
                  <a16:creationId xmlns:a16="http://schemas.microsoft.com/office/drawing/2014/main" xmlns="" id="{D7F39AA8-5E3E-4B6E-893C-6540058A627B}"/>
                </a:ext>
              </a:extLst>
            </p:cNvPr>
            <p:cNvSpPr txBox="1"/>
            <p:nvPr/>
          </p:nvSpPr>
          <p:spPr>
            <a:xfrm>
              <a:off x="3643306" y="521495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endParaRPr lang="el-GR" dirty="0"/>
            </a:p>
          </p:txBody>
        </p:sp>
        <p:grpSp>
          <p:nvGrpSpPr>
            <p:cNvPr id="26" name="47 - Ομάδα">
              <a:extLst>
                <a:ext uri="{FF2B5EF4-FFF2-40B4-BE49-F238E27FC236}">
                  <a16:creationId xmlns:a16="http://schemas.microsoft.com/office/drawing/2014/main" xmlns="" id="{AD25B920-AF74-43EF-A23C-C3FE2D7F08B2}"/>
                </a:ext>
              </a:extLst>
            </p:cNvPr>
            <p:cNvGrpSpPr/>
            <p:nvPr/>
          </p:nvGrpSpPr>
          <p:grpSpPr>
            <a:xfrm>
              <a:off x="1571604" y="3702122"/>
              <a:ext cx="1813085" cy="1302040"/>
              <a:chOff x="1813693" y="3702122"/>
              <a:chExt cx="1813085" cy="1302040"/>
            </a:xfrm>
          </p:grpSpPr>
          <p:sp>
            <p:nvSpPr>
              <p:cNvPr id="27" name="43 - Τόξο">
                <a:extLst>
                  <a:ext uri="{FF2B5EF4-FFF2-40B4-BE49-F238E27FC236}">
                    <a16:creationId xmlns:a16="http://schemas.microsoft.com/office/drawing/2014/main" xmlns="" id="{1AF5CA48-D42E-4C0F-87D0-8563833CD69E}"/>
                  </a:ext>
                </a:extLst>
              </p:cNvPr>
              <p:cNvSpPr/>
              <p:nvPr/>
            </p:nvSpPr>
            <p:spPr>
              <a:xfrm rot="9854184" flipH="1">
                <a:off x="1813693" y="4610983"/>
                <a:ext cx="718393" cy="393179"/>
              </a:xfrm>
              <a:prstGeom prst="arc">
                <a:avLst>
                  <a:gd name="adj1" fmla="val 14079480"/>
                  <a:gd name="adj2" fmla="val 1996607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46 - Ελεύθερη σχεδίαση">
                <a:extLst>
                  <a:ext uri="{FF2B5EF4-FFF2-40B4-BE49-F238E27FC236}">
                    <a16:creationId xmlns:a16="http://schemas.microsoft.com/office/drawing/2014/main" xmlns="" id="{1F89490E-7F2D-45EB-9B87-63D5B11D4FB7}"/>
                  </a:ext>
                </a:extLst>
              </p:cNvPr>
              <p:cNvSpPr/>
              <p:nvPr/>
            </p:nvSpPr>
            <p:spPr>
              <a:xfrm>
                <a:off x="2434975" y="3702122"/>
                <a:ext cx="1191803" cy="1188377"/>
              </a:xfrm>
              <a:custGeom>
                <a:avLst/>
                <a:gdLst>
                  <a:gd name="connsiteX0" fmla="*/ 0 w 1191803"/>
                  <a:gd name="connsiteY0" fmla="*/ 1188377 h 1188377"/>
                  <a:gd name="connsiteX1" fmla="*/ 441789 w 1191803"/>
                  <a:gd name="connsiteY1" fmla="*/ 191784 h 1188377"/>
                  <a:gd name="connsiteX2" fmla="*/ 1191803 w 1191803"/>
                  <a:gd name="connsiteY2" fmla="*/ 37671 h 1188377"/>
                  <a:gd name="connsiteX3" fmla="*/ 1191803 w 1191803"/>
                  <a:gd name="connsiteY3" fmla="*/ 37671 h 118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803" h="1188377">
                    <a:moveTo>
                      <a:pt x="0" y="1188377"/>
                    </a:moveTo>
                    <a:cubicBezTo>
                      <a:pt x="121577" y="785972"/>
                      <a:pt x="243155" y="383568"/>
                      <a:pt x="441789" y="191784"/>
                    </a:cubicBezTo>
                    <a:cubicBezTo>
                      <a:pt x="640423" y="0"/>
                      <a:pt x="1191803" y="37671"/>
                      <a:pt x="1191803" y="37671"/>
                    </a:cubicBezTo>
                    <a:lnTo>
                      <a:pt x="1191803" y="3767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9" name="50 - TextBox">
            <a:extLst>
              <a:ext uri="{FF2B5EF4-FFF2-40B4-BE49-F238E27FC236}">
                <a16:creationId xmlns:a16="http://schemas.microsoft.com/office/drawing/2014/main" xmlns="" id="{64E7FC29-90BF-405A-8E48-C593DDE9DBF6}"/>
              </a:ext>
            </a:extLst>
          </p:cNvPr>
          <p:cNvSpPr txBox="1"/>
          <p:nvPr/>
        </p:nvSpPr>
        <p:spPr>
          <a:xfrm>
            <a:off x="5464234" y="5730552"/>
            <a:ext cx="286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π.χ. </a:t>
            </a:r>
            <a:r>
              <a:rPr lang="el-GR" sz="2400" b="1" dirty="0">
                <a:solidFill>
                  <a:srgbClr val="002060"/>
                </a:solidFill>
              </a:rPr>
              <a:t>ΔΙΑΓΡΑΜΜΑ 2</a:t>
            </a:r>
          </a:p>
        </p:txBody>
      </p:sp>
    </p:spTree>
    <p:extLst>
      <p:ext uri="{BB962C8B-B14F-4D97-AF65-F5344CB8AC3E}">
        <p14:creationId xmlns:p14="http://schemas.microsoft.com/office/powerpoint/2010/main" val="14972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D1C9FE2-E4A9-483A-A965-C959140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91" y="0"/>
            <a:ext cx="5283723" cy="14945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5η ΕΡΓΑΣΤΗΡΙΑΚΗ ΑΣΚΗΣΗ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CC912F6-99AE-407E-9F30-8910FFB65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0" r="15775" b="-1"/>
          <a:stretch/>
        </p:blipFill>
        <p:spPr>
          <a:xfrm>
            <a:off x="802692" y="1060885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ECA16B-A538-472D-BDB1-9B1555715AD4}"/>
              </a:ext>
            </a:extLst>
          </p:cNvPr>
          <p:cNvSpPr txBox="1"/>
          <p:nvPr/>
        </p:nvSpPr>
        <p:spPr>
          <a:xfrm>
            <a:off x="5910101" y="1744926"/>
            <a:ext cx="5941587" cy="406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3200" b="1" dirty="0"/>
              <a:t>Καθαρές καλλιέργειες – ανάπτυξη βακτηρίων σε υγρά θρεπτικά μέσα</a:t>
            </a:r>
          </a:p>
        </p:txBody>
      </p:sp>
    </p:spTree>
    <p:extLst>
      <p:ext uri="{BB962C8B-B14F-4D97-AF65-F5344CB8AC3E}">
        <p14:creationId xmlns:p14="http://schemas.microsoft.com/office/powerpoint/2010/main" val="5162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4B24CB-3CAE-4838-B3E9-C046C7571AAD}"/>
              </a:ext>
            </a:extLst>
          </p:cNvPr>
          <p:cNvSpPr txBox="1"/>
          <p:nvPr/>
        </p:nvSpPr>
        <p:spPr>
          <a:xfrm>
            <a:off x="643467" y="321735"/>
            <a:ext cx="10905066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Καθα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ρές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κα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λλιέργειες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BF8660-3367-4368-B3AC-B55077F6B4E2}"/>
              </a:ext>
            </a:extLst>
          </p:cNvPr>
          <p:cNvSpPr txBox="1"/>
          <p:nvPr/>
        </p:nvSpPr>
        <p:spPr>
          <a:xfrm>
            <a:off x="716750" y="999500"/>
            <a:ext cx="4725135" cy="58038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Οι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μικροοργ</a:t>
            </a:r>
            <a:r>
              <a:rPr lang="en-US" sz="2000" b="0" i="0" dirty="0">
                <a:effectLst/>
              </a:rPr>
              <a:t>ανισμοί αναπτύσσονται στο φυσικό τους περιβάλλον σε </a:t>
            </a:r>
            <a:r>
              <a:rPr lang="en-US" sz="2000" b="1" i="0" u="sng" dirty="0">
                <a:effectLst/>
              </a:rPr>
              <a:t>μικτές καλλιέργειες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Οι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u="sng" dirty="0" err="1">
                <a:effectLst/>
              </a:rPr>
              <a:t>μικτές</a:t>
            </a:r>
            <a:r>
              <a:rPr lang="en-US" sz="2000" b="1" i="0" u="sng" dirty="0">
                <a:effectLst/>
              </a:rPr>
              <a:t> κα</a:t>
            </a:r>
            <a:r>
              <a:rPr lang="en-US" sz="2000" b="1" i="0" u="sng" dirty="0" err="1">
                <a:effectLst/>
              </a:rPr>
              <a:t>λλιέργειες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0" i="0" dirty="0">
                <a:effectLst/>
              </a:rPr>
              <a:t>απ</a:t>
            </a:r>
            <a:r>
              <a:rPr lang="en-US" sz="2000" b="0" i="0" dirty="0" err="1">
                <a:effectLst/>
              </a:rPr>
              <a:t>οτελούντ</a:t>
            </a:r>
            <a:r>
              <a:rPr lang="en-US" sz="2000" b="0" i="0" dirty="0">
                <a:effectLst/>
              </a:rPr>
              <a:t>αι από </a:t>
            </a:r>
            <a:r>
              <a:rPr lang="en-US" sz="2000" b="1" i="0" u="sng" dirty="0">
                <a:effectLst/>
              </a:rPr>
              <a:t>πολλά είδη μικροοργανισμών</a:t>
            </a:r>
            <a:r>
              <a:rPr lang="en-US" sz="2000" b="0" i="0" dirty="0">
                <a:effectLst/>
              </a:rPr>
              <a:t>, τα οποία συμβιώνουν σε μία δυναμική ισορροπία πληθυσμών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Καθα</a:t>
            </a:r>
            <a:r>
              <a:rPr lang="en-US" sz="2000" b="1" i="0" u="sng" dirty="0" err="1">
                <a:solidFill>
                  <a:schemeClr val="accent1">
                    <a:lumMod val="75000"/>
                  </a:schemeClr>
                </a:solidFill>
                <a:effectLst/>
              </a:rPr>
              <a:t>ρή</a:t>
            </a:r>
            <a:r>
              <a:rPr lang="en-US" sz="2000" b="1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1" i="0" u="sng" dirty="0" err="1">
                <a:solidFill>
                  <a:schemeClr val="accent1">
                    <a:lumMod val="75000"/>
                  </a:schemeClr>
                </a:solidFill>
                <a:effectLst/>
              </a:rPr>
              <a:t>είν</a:t>
            </a:r>
            <a:r>
              <a:rPr lang="en-US" sz="2000" b="1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αι η καλλιέργεια η οποία περιέχει ένα είδος μικροοργανισμού και συγκεκριμένα τον πληθυσμό από ένα στέλεχος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sng" dirty="0" err="1">
                <a:effectLst/>
              </a:rPr>
              <a:t>Οι</a:t>
            </a:r>
            <a:r>
              <a:rPr lang="en-US" sz="2000" b="1" i="0" u="sng" dirty="0">
                <a:effectLst/>
              </a:rPr>
              <a:t> καθα</a:t>
            </a:r>
            <a:r>
              <a:rPr lang="en-US" sz="2000" b="1" i="0" u="sng" dirty="0" err="1">
                <a:effectLst/>
              </a:rPr>
              <a:t>ρές</a:t>
            </a:r>
            <a:r>
              <a:rPr lang="en-US" sz="2000" b="1" i="0" u="sng" dirty="0">
                <a:effectLst/>
              </a:rPr>
              <a:t> κα</a:t>
            </a:r>
            <a:r>
              <a:rPr lang="en-US" sz="2000" b="1" i="0" u="sng" dirty="0" err="1">
                <a:effectLst/>
              </a:rPr>
              <a:t>λλιέργειες</a:t>
            </a:r>
            <a:r>
              <a:rPr lang="en-US" sz="2000" b="1" i="0" u="sng" dirty="0">
                <a:effectLst/>
              </a:rPr>
              <a:t> </a:t>
            </a:r>
            <a:r>
              <a:rPr lang="en-US" sz="2000" b="0" i="0" dirty="0" err="1">
                <a:effectLst/>
              </a:rPr>
              <a:t>δίνουν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την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δυν</a:t>
            </a:r>
            <a:r>
              <a:rPr lang="en-US" sz="2000" b="0" i="0" dirty="0">
                <a:effectLst/>
              </a:rPr>
              <a:t>ατότητα να μελετηθούν οι μικροοργανισμοί ενός είδους (η ενός στελέχους) ως προς την φυσιολογία τους, τον μεταβολισμό τους και την γενετική τους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5EE2B00-D140-4D0C-A0CA-C2E096FE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02" y="1782981"/>
            <a:ext cx="6106648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269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Solved Close up of TSA plate. Is this a mixed culture or a | Chegg.com">
            <a:extLst>
              <a:ext uri="{FF2B5EF4-FFF2-40B4-BE49-F238E27FC236}">
                <a16:creationId xmlns:a16="http://schemas.microsoft.com/office/drawing/2014/main" xmlns="" id="{D3375EF1-74A0-451E-AACD-02E3B657A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r="2" b="21347"/>
          <a:stretch/>
        </p:blipFill>
        <p:spPr bwMode="auto">
          <a:xfrm>
            <a:off x="1242491" y="822589"/>
            <a:ext cx="4413319" cy="39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02E9B2EE-76CA-47F3-9977-3F2FCB7FD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andida albicans pure culture in Petri dish with Sabouraud agar medium.">
            <a:extLst>
              <a:ext uri="{FF2B5EF4-FFF2-40B4-BE49-F238E27FC236}">
                <a16:creationId xmlns:a16="http://schemas.microsoft.com/office/drawing/2014/main" xmlns="" id="{0C76ACD8-D640-48DF-B750-8E3810427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t="13962" r="19666" b="13959"/>
          <a:stretch/>
        </p:blipFill>
        <p:spPr bwMode="auto">
          <a:xfrm>
            <a:off x="7067550" y="1739238"/>
            <a:ext cx="4045872" cy="39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9DBDB-A239-473A-AEE1-14141B170747}"/>
              </a:ext>
            </a:extLst>
          </p:cNvPr>
          <p:cNvSpPr txBox="1"/>
          <p:nvPr/>
        </p:nvSpPr>
        <p:spPr>
          <a:xfrm>
            <a:off x="620110" y="290315"/>
            <a:ext cx="10951780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Μικτές ή καθαρές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λλιέργειες</a:t>
            </a: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332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51B41-00B5-49F9-92C4-75542945C373}"/>
              </a:ext>
            </a:extLst>
          </p:cNvPr>
          <p:cNvSpPr txBox="1"/>
          <p:nvPr/>
        </p:nvSpPr>
        <p:spPr>
          <a:xfrm>
            <a:off x="1085665" y="860125"/>
            <a:ext cx="10020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Η ανάπτυξη των μικροοργανισμών οδηγεί σε αύξηση του αριθμού τους όταν τα κύτταρα πολλαπλασιάζονται με διαίρεση.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834149-5119-49D0-BC28-5B85E3A0F02B}"/>
              </a:ext>
            </a:extLst>
          </p:cNvPr>
          <p:cNvSpPr txBox="1"/>
          <p:nvPr/>
        </p:nvSpPr>
        <p:spPr>
          <a:xfrm>
            <a:off x="643467" y="321735"/>
            <a:ext cx="10905066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Καμπύλη αύξησης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p165.tif                                                       00055C7CMacintosh HD                   BC3495AF:">
            <a:extLst>
              <a:ext uri="{FF2B5EF4-FFF2-40B4-BE49-F238E27FC236}">
                <a16:creationId xmlns:a16="http://schemas.microsoft.com/office/drawing/2014/main" xmlns="" id="{AEAF2C5B-954E-481F-943B-66E1CFEC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437" y="2020673"/>
            <a:ext cx="9585126" cy="47516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B4621-24A2-496E-8D34-20048947166C}"/>
              </a:ext>
            </a:extLst>
          </p:cNvPr>
          <p:cNvSpPr txBox="1"/>
          <p:nvPr/>
        </p:nvSpPr>
        <p:spPr>
          <a:xfrm>
            <a:off x="643468" y="1772786"/>
            <a:ext cx="10905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002060"/>
                </a:solidFill>
              </a:rPr>
              <a:t>Γραφική παράσταση τυπικής μορφής καμπύλης ανάπτυξης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μικροοργανισμών</a:t>
            </a:r>
          </a:p>
        </p:txBody>
      </p:sp>
    </p:spTree>
    <p:extLst>
      <p:ext uri="{BB962C8B-B14F-4D97-AF65-F5344CB8AC3E}">
        <p14:creationId xmlns:p14="http://schemas.microsoft.com/office/powerpoint/2010/main" val="382989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E496AC-B601-4D5E-924C-C0F11DF7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539" y="2978948"/>
            <a:ext cx="7642122" cy="9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>
            <a:extLst>
              <a:ext uri="{FF2B5EF4-FFF2-40B4-BE49-F238E27FC236}">
                <a16:creationId xmlns:a16="http://schemas.microsoft.com/office/drawing/2014/main" xmlns="" id="{7A018FCA-98AC-4A0D-B39C-02709C697290}"/>
              </a:ext>
            </a:extLst>
          </p:cNvPr>
          <p:cNvSpPr/>
          <p:nvPr/>
        </p:nvSpPr>
        <p:spPr>
          <a:xfrm>
            <a:off x="5548544" y="4023899"/>
            <a:ext cx="6782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l-GR" sz="2400" dirty="0">
                <a:solidFill>
                  <a:srgbClr val="002060"/>
                </a:solidFill>
              </a:rPr>
              <a:t>ο αρχικός αριθμός των κυττάρων</a:t>
            </a:r>
          </a:p>
          <a:p>
            <a:r>
              <a:rPr lang="el-GR" sz="2400" dirty="0" err="1">
                <a:solidFill>
                  <a:srgbClr val="002060"/>
                </a:solidFill>
              </a:rPr>
              <a:t>Ν</a:t>
            </a:r>
            <a:r>
              <a:rPr lang="el-GR" dirty="0" err="1">
                <a:solidFill>
                  <a:srgbClr val="002060"/>
                </a:solidFill>
              </a:rPr>
              <a:t>t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 : </a:t>
            </a:r>
            <a:r>
              <a:rPr lang="el-GR" sz="2400" dirty="0">
                <a:solidFill>
                  <a:srgbClr val="002060"/>
                </a:solidFill>
              </a:rPr>
              <a:t>ο αριθμός των κυττάρων την χρονική στιγμή 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n  :</a:t>
            </a:r>
            <a:r>
              <a:rPr lang="el-GR" sz="2400" dirty="0">
                <a:solidFill>
                  <a:srgbClr val="002060"/>
                </a:solidFill>
              </a:rPr>
              <a:t> ο αριθμός των γενιών στον χρόνο t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l-GR" sz="2400" dirty="0">
                <a:solidFill>
                  <a:srgbClr val="002060"/>
                </a:solidFill>
              </a:rPr>
              <a:t>τότε ισχύει η σχέση</a:t>
            </a:r>
            <a:r>
              <a:rPr lang="en-US" sz="2400" dirty="0">
                <a:solidFill>
                  <a:srgbClr val="002060"/>
                </a:solidFill>
              </a:rPr>
              <a:t> :   </a:t>
            </a:r>
            <a:r>
              <a:rPr lang="en-US" sz="3600" b="1" i="1" dirty="0" err="1">
                <a:solidFill>
                  <a:srgbClr val="002060"/>
                </a:solidFill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</a:rPr>
              <a:t>t</a:t>
            </a:r>
            <a:r>
              <a:rPr lang="en-US" sz="3600" b="1" i="1" dirty="0">
                <a:solidFill>
                  <a:srgbClr val="002060"/>
                </a:solidFill>
              </a:rPr>
              <a:t> = N</a:t>
            </a:r>
            <a:r>
              <a:rPr lang="en-US" sz="2800" b="1" i="1" dirty="0">
                <a:solidFill>
                  <a:srgbClr val="002060"/>
                </a:solidFill>
              </a:rPr>
              <a:t>o</a:t>
            </a:r>
            <a:r>
              <a:rPr lang="en-US" sz="3600" b="1" i="1" dirty="0">
                <a:solidFill>
                  <a:srgbClr val="002060"/>
                </a:solidFill>
              </a:rPr>
              <a:t> 2</a:t>
            </a:r>
            <a:r>
              <a:rPr lang="en-US" sz="3600" b="1" i="1" baseline="30000" dirty="0">
                <a:solidFill>
                  <a:srgbClr val="002060"/>
                </a:solidFill>
              </a:rPr>
              <a:t>n</a:t>
            </a:r>
          </a:p>
          <a:p>
            <a:r>
              <a:rPr lang="el-GR" sz="2400" dirty="0">
                <a:solidFill>
                  <a:srgbClr val="002060"/>
                </a:solidFill>
              </a:rPr>
              <a:t>Λύνοντας ως προς n έχουμε,</a:t>
            </a:r>
          </a:p>
          <a:p>
            <a:r>
              <a:rPr lang="nn-NO" sz="2400" i="1" dirty="0">
                <a:solidFill>
                  <a:srgbClr val="002060"/>
                </a:solidFill>
              </a:rPr>
              <a:t>n = (log N</a:t>
            </a:r>
            <a:r>
              <a:rPr lang="nn-NO" sz="2000" i="1" dirty="0">
                <a:solidFill>
                  <a:srgbClr val="002060"/>
                </a:solidFill>
              </a:rPr>
              <a:t>t</a:t>
            </a:r>
            <a:r>
              <a:rPr lang="nn-NO" sz="2400" i="1" dirty="0">
                <a:solidFill>
                  <a:srgbClr val="002060"/>
                </a:solidFill>
              </a:rPr>
              <a:t> - log N</a:t>
            </a:r>
            <a:r>
              <a:rPr lang="nn-NO" sz="2000" i="1" dirty="0">
                <a:solidFill>
                  <a:srgbClr val="002060"/>
                </a:solidFill>
              </a:rPr>
              <a:t>o</a:t>
            </a:r>
            <a:r>
              <a:rPr lang="nn-NO" sz="2400" i="1" dirty="0">
                <a:solidFill>
                  <a:srgbClr val="002060"/>
                </a:solidFill>
              </a:rPr>
              <a:t>) </a:t>
            </a:r>
            <a:r>
              <a:rPr lang="nn-NO" sz="2400" b="1" i="1" dirty="0">
                <a:solidFill>
                  <a:srgbClr val="002060"/>
                </a:solidFill>
              </a:rPr>
              <a:t>/</a:t>
            </a:r>
            <a:r>
              <a:rPr lang="nn-NO" sz="2400" i="1" dirty="0">
                <a:solidFill>
                  <a:srgbClr val="002060"/>
                </a:solidFill>
              </a:rPr>
              <a:t> log 2          </a:t>
            </a:r>
          </a:p>
          <a:p>
            <a:r>
              <a:rPr lang="nn-NO" sz="2400" b="1" i="1" dirty="0">
                <a:solidFill>
                  <a:srgbClr val="002060"/>
                </a:solidFill>
              </a:rPr>
              <a:t>n = (log N</a:t>
            </a:r>
            <a:r>
              <a:rPr lang="nn-NO" sz="2000" b="1" i="1" dirty="0">
                <a:solidFill>
                  <a:srgbClr val="002060"/>
                </a:solidFill>
              </a:rPr>
              <a:t>t</a:t>
            </a:r>
            <a:r>
              <a:rPr lang="nn-NO" sz="2400" b="1" i="1" dirty="0">
                <a:solidFill>
                  <a:srgbClr val="002060"/>
                </a:solidFill>
              </a:rPr>
              <a:t> - log N</a:t>
            </a:r>
            <a:r>
              <a:rPr lang="nn-NO" sz="2000" b="1" i="1" dirty="0">
                <a:solidFill>
                  <a:srgbClr val="002060"/>
                </a:solidFill>
              </a:rPr>
              <a:t>o</a:t>
            </a:r>
            <a:r>
              <a:rPr lang="nn-NO" sz="2400" b="1" i="1" dirty="0">
                <a:solidFill>
                  <a:srgbClr val="002060"/>
                </a:solidFill>
              </a:rPr>
              <a:t>) / 0.301</a:t>
            </a:r>
          </a:p>
          <a:p>
            <a:endParaRPr lang="en-US" sz="2400" b="1" i="1" baseline="30000" dirty="0">
              <a:solidFill>
                <a:srgbClr val="002060"/>
              </a:solidFill>
            </a:endParaRPr>
          </a:p>
        </p:txBody>
      </p:sp>
      <p:sp>
        <p:nvSpPr>
          <p:cNvPr id="4" name="4 - Ορθογώνιο">
            <a:extLst>
              <a:ext uri="{FF2B5EF4-FFF2-40B4-BE49-F238E27FC236}">
                <a16:creationId xmlns:a16="http://schemas.microsoft.com/office/drawing/2014/main" xmlns="" id="{D7AB084A-BFA1-40A4-A686-B15E0DFC7AB6}"/>
              </a:ext>
            </a:extLst>
          </p:cNvPr>
          <p:cNvSpPr/>
          <p:nvPr/>
        </p:nvSpPr>
        <p:spPr>
          <a:xfrm>
            <a:off x="643467" y="1024645"/>
            <a:ext cx="109050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>
                <a:solidFill>
                  <a:srgbClr val="002060"/>
                </a:solidFill>
              </a:rPr>
              <a:t>Τα μαθηματικά της ανάπτυξης</a:t>
            </a:r>
            <a:endParaRPr lang="en-US" sz="2800" b="1" i="1" dirty="0">
              <a:solidFill>
                <a:srgbClr val="002060"/>
              </a:solidFill>
            </a:endParaRPr>
          </a:p>
          <a:p>
            <a:pPr algn="ctr"/>
            <a:r>
              <a:rPr lang="el-GR" sz="2400" b="0" i="0" dirty="0">
                <a:effectLst/>
                <a:latin typeface="Arial" panose="020B0604020202020204" pitchFamily="34" charset="0"/>
              </a:rPr>
              <a:t>Κατά την διάρκεια της </a:t>
            </a:r>
            <a:r>
              <a:rPr lang="el-GR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εκθετικής φάσης ανάπτυξης </a:t>
            </a:r>
            <a:r>
              <a:rPr lang="el-GR" sz="2400" b="0" i="0" dirty="0">
                <a:effectLst/>
                <a:latin typeface="Arial" panose="020B0604020202020204" pitchFamily="34" charset="0"/>
              </a:rPr>
              <a:t>κάθε κύτταρο διαιρείται σε προκαθορισμένο χρονικό διάστημα. Έτσι ο πληθυσμός διπλασιάζεται σε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l-GR" sz="2400" b="0" i="0" dirty="0">
                <a:effectLst/>
                <a:latin typeface="Arial" panose="020B0604020202020204" pitchFamily="34" charset="0"/>
              </a:rPr>
              <a:t>αριθμό σε προκαθορισμένο χρονικό διάστημα που ονομάζεται </a:t>
            </a:r>
          </a:p>
          <a:p>
            <a:pPr algn="ctr"/>
            <a:r>
              <a:rPr lang="el-GR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Χρόνος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διπλασιασμού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l-GR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el-GR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endParaRPr lang="el-GR" sz="2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96F12-D67A-4E22-8F91-0FBFD2EDBEF1}"/>
              </a:ext>
            </a:extLst>
          </p:cNvPr>
          <p:cNvSpPr txBox="1"/>
          <p:nvPr/>
        </p:nvSpPr>
        <p:spPr>
          <a:xfrm>
            <a:off x="643467" y="321735"/>
            <a:ext cx="10905066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Καμπύλη αύξησης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xponential Growth">
            <a:extLst>
              <a:ext uri="{FF2B5EF4-FFF2-40B4-BE49-F238E27FC236}">
                <a16:creationId xmlns:a16="http://schemas.microsoft.com/office/drawing/2014/main" xmlns="" id="{25CA0214-4737-46BC-BF3F-CD70F014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4492042"/>
            <a:ext cx="46196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xmlns="" id="{7C7F9064-D797-4243-90FB-5E066F052B3C}"/>
              </a:ext>
            </a:extLst>
          </p:cNvPr>
          <p:cNvCxnSpPr/>
          <p:nvPr/>
        </p:nvCxnSpPr>
        <p:spPr>
          <a:xfrm>
            <a:off x="643467" y="6339892"/>
            <a:ext cx="20443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xmlns="" id="{9BF45543-DF83-4218-A9F8-AB1A28A7FC74}"/>
              </a:ext>
            </a:extLst>
          </p:cNvPr>
          <p:cNvCxnSpPr/>
          <p:nvPr/>
        </p:nvCxnSpPr>
        <p:spPr>
          <a:xfrm>
            <a:off x="2892522" y="6339892"/>
            <a:ext cx="20443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4CD769-080B-4322-9FA2-272B3CB3A2EA}"/>
              </a:ext>
            </a:extLst>
          </p:cNvPr>
          <p:cNvSpPr txBox="1"/>
          <p:nvPr/>
        </p:nvSpPr>
        <p:spPr>
          <a:xfrm>
            <a:off x="1560945" y="6452524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g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4DE6E-8C64-4D1F-A3E2-B525300E3987}"/>
              </a:ext>
            </a:extLst>
          </p:cNvPr>
          <p:cNvSpPr txBox="1"/>
          <p:nvPr/>
        </p:nvSpPr>
        <p:spPr>
          <a:xfrm>
            <a:off x="3763818" y="6452524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75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xmlns="" id="{94C51201-779C-4FA2-8E54-3369EF1E13C4}"/>
              </a:ext>
            </a:extLst>
          </p:cNvPr>
          <p:cNvSpPr/>
          <p:nvPr/>
        </p:nvSpPr>
        <p:spPr>
          <a:xfrm>
            <a:off x="1265546" y="570230"/>
            <a:ext cx="9822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>
              <a:solidFill>
                <a:srgbClr val="002060"/>
              </a:solidFill>
            </a:endParaRPr>
          </a:p>
          <a:p>
            <a:r>
              <a:rPr lang="el-GR" sz="2400" dirty="0">
                <a:solidFill>
                  <a:srgbClr val="002060"/>
                </a:solidFill>
              </a:rPr>
              <a:t>Ο μέσος χρόνος ανά γενιά 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l-GR" sz="2400" dirty="0">
                <a:solidFill>
                  <a:srgbClr val="002060"/>
                </a:solidFill>
              </a:rPr>
              <a:t>χρόνος διπλασιασμού) είναι : </a:t>
            </a:r>
            <a:endParaRPr lang="el-GR" sz="2400" u="sng" dirty="0">
              <a:solidFill>
                <a:srgbClr val="002060"/>
              </a:solidFill>
            </a:endParaRPr>
          </a:p>
          <a:p>
            <a:r>
              <a:rPr lang="fr-FR" sz="2400" b="1" i="1" dirty="0">
                <a:solidFill>
                  <a:srgbClr val="002060"/>
                </a:solidFill>
              </a:rPr>
              <a:t> </a:t>
            </a:r>
            <a:endParaRPr lang="fr-FR" sz="2400" i="1" dirty="0">
              <a:solidFill>
                <a:srgbClr val="002060"/>
              </a:solidFill>
            </a:endParaRPr>
          </a:p>
          <a:p>
            <a:r>
              <a:rPr lang="el-GR" sz="2400" u="sng" dirty="0">
                <a:solidFill>
                  <a:srgbClr val="002060"/>
                </a:solidFill>
              </a:rPr>
              <a:t>Παράδειγμα υπολογισμού:</a:t>
            </a:r>
            <a:endParaRPr lang="en-US" sz="2400" u="sng" dirty="0">
              <a:solidFill>
                <a:srgbClr val="002060"/>
              </a:solidFill>
            </a:endParaRPr>
          </a:p>
          <a:p>
            <a:endParaRPr lang="el-GR" sz="2400" dirty="0">
              <a:solidFill>
                <a:srgbClr val="002060"/>
              </a:solidFill>
            </a:endParaRPr>
          </a:p>
          <a:p>
            <a:r>
              <a:rPr lang="el-GR" sz="2400" dirty="0">
                <a:solidFill>
                  <a:srgbClr val="002060"/>
                </a:solidFill>
              </a:rPr>
              <a:t>Αρχικός πληθυσμός κυττάρων πολλαπλασιάζεται από 10</a:t>
            </a:r>
            <a:r>
              <a:rPr lang="el-GR" sz="2400" baseline="30000" dirty="0">
                <a:solidFill>
                  <a:srgbClr val="002060"/>
                </a:solidFill>
              </a:rPr>
              <a:t>3</a:t>
            </a:r>
            <a:r>
              <a:rPr lang="el-GR" sz="2400" dirty="0">
                <a:solidFill>
                  <a:srgbClr val="002060"/>
                </a:solidFill>
              </a:rPr>
              <a:t> σε 10</a:t>
            </a:r>
            <a:r>
              <a:rPr lang="el-GR" sz="2400" baseline="30000" dirty="0">
                <a:solidFill>
                  <a:srgbClr val="002060"/>
                </a:solidFill>
              </a:rPr>
              <a:t>9</a:t>
            </a:r>
            <a:r>
              <a:rPr lang="el-GR" sz="2400" dirty="0">
                <a:solidFill>
                  <a:srgbClr val="002060"/>
                </a:solidFill>
              </a:rPr>
              <a:t> κύτταρα εντός 10 ωρών.</a:t>
            </a:r>
          </a:p>
          <a:p>
            <a:endParaRPr lang="el-GR" sz="2400" dirty="0">
              <a:solidFill>
                <a:srgbClr val="002060"/>
              </a:solidFill>
            </a:endParaRPr>
          </a:p>
          <a:p>
            <a:r>
              <a:rPr lang="el-GR" sz="2400" dirty="0">
                <a:solidFill>
                  <a:srgbClr val="002060"/>
                </a:solidFill>
              </a:rPr>
              <a:t>Ο αριθμός των γενιών (διαιρέσεων)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είναι:</a:t>
            </a:r>
            <a:endParaRPr lang="el-GR" sz="2400" b="1" dirty="0">
              <a:solidFill>
                <a:srgbClr val="002060"/>
              </a:solidFill>
            </a:endParaRPr>
          </a:p>
          <a:p>
            <a:r>
              <a:rPr lang="nn-NO" sz="2400" b="1" i="1" dirty="0">
                <a:solidFill>
                  <a:srgbClr val="002060"/>
                </a:solidFill>
              </a:rPr>
              <a:t>n = (log Nt - log No) / 0.301 = (log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10</a:t>
            </a:r>
            <a:r>
              <a:rPr lang="el-GR" sz="2400" b="1" baseline="30000" dirty="0">
                <a:solidFill>
                  <a:srgbClr val="002060"/>
                </a:solidFill>
              </a:rPr>
              <a:t>9</a:t>
            </a:r>
            <a:r>
              <a:rPr lang="en-US" sz="2400" baseline="30000" dirty="0">
                <a:solidFill>
                  <a:srgbClr val="002060"/>
                </a:solidFill>
              </a:rPr>
              <a:t> </a:t>
            </a:r>
            <a:r>
              <a:rPr lang="nn-NO" sz="2400" b="1" i="1" dirty="0">
                <a:solidFill>
                  <a:srgbClr val="002060"/>
                </a:solidFill>
              </a:rPr>
              <a:t>- log 10</a:t>
            </a:r>
            <a:r>
              <a:rPr lang="nn-NO" sz="2400" b="1" i="1" baseline="30000" dirty="0">
                <a:solidFill>
                  <a:srgbClr val="002060"/>
                </a:solidFill>
              </a:rPr>
              <a:t>3 </a:t>
            </a:r>
            <a:r>
              <a:rPr lang="nn-NO" sz="2400" b="1" i="1" dirty="0">
                <a:solidFill>
                  <a:srgbClr val="002060"/>
                </a:solidFill>
              </a:rPr>
              <a:t>) / 0.301 = </a:t>
            </a:r>
            <a:r>
              <a:rPr lang="el-GR" sz="2400" b="1" i="1" dirty="0">
                <a:solidFill>
                  <a:srgbClr val="002060"/>
                </a:solidFill>
              </a:rPr>
              <a:t>(9-3)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nn-NO" sz="2400" b="1" i="1" dirty="0">
                <a:solidFill>
                  <a:srgbClr val="002060"/>
                </a:solidFill>
              </a:rPr>
              <a:t>/ 0.301 = 20</a:t>
            </a:r>
          </a:p>
          <a:p>
            <a:endParaRPr lang="el-GR" sz="2400" i="1" dirty="0">
              <a:solidFill>
                <a:srgbClr val="002060"/>
              </a:solidFill>
            </a:endParaRPr>
          </a:p>
          <a:p>
            <a:r>
              <a:rPr lang="el-GR" sz="2400" dirty="0">
                <a:solidFill>
                  <a:srgbClr val="002060"/>
                </a:solidFill>
              </a:rPr>
              <a:t>Ο μέσος χρόνος ανά γενιά στην διάρκεια των 10 ωρών είναι</a:t>
            </a:r>
            <a:r>
              <a:rPr lang="el-GR" sz="24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4 - TextBox">
            <a:extLst>
              <a:ext uri="{FF2B5EF4-FFF2-40B4-BE49-F238E27FC236}">
                <a16:creationId xmlns:a16="http://schemas.microsoft.com/office/drawing/2014/main" xmlns="" id="{FB500C86-3449-448D-B064-304A21D0677A}"/>
              </a:ext>
            </a:extLst>
          </p:cNvPr>
          <p:cNvSpPr txBox="1"/>
          <p:nvPr/>
        </p:nvSpPr>
        <p:spPr>
          <a:xfrm>
            <a:off x="8535161" y="911813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fr-FR" sz="2400" b="1" i="1" dirty="0">
                <a:solidFill>
                  <a:srgbClr val="C00000"/>
                </a:solidFill>
              </a:rPr>
              <a:t> = </a:t>
            </a:r>
            <a:r>
              <a:rPr lang="el-GR" sz="2400" b="1" u="sng" dirty="0">
                <a:solidFill>
                  <a:srgbClr val="C00000"/>
                </a:solidFill>
              </a:rPr>
              <a:t>Δ</a:t>
            </a:r>
            <a:r>
              <a:rPr lang="en-US" sz="2400" b="1" u="sng" dirty="0">
                <a:solidFill>
                  <a:srgbClr val="C00000"/>
                </a:solidFill>
              </a:rPr>
              <a:t>t</a:t>
            </a:r>
            <a:r>
              <a:rPr lang="fr-FR" sz="2400" b="1" i="1" u="sng" dirty="0">
                <a:solidFill>
                  <a:srgbClr val="C00000"/>
                </a:solidFill>
              </a:rPr>
              <a:t> </a:t>
            </a:r>
            <a:endParaRPr lang="fr-FR" sz="2400" b="1" i="1" dirty="0">
              <a:solidFill>
                <a:srgbClr val="C00000"/>
              </a:solidFill>
            </a:endParaRPr>
          </a:p>
          <a:p>
            <a:r>
              <a:rPr lang="fr-FR" sz="2400" b="1" i="1" dirty="0">
                <a:solidFill>
                  <a:srgbClr val="C00000"/>
                </a:solidFill>
              </a:rPr>
              <a:t>      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endParaRPr lang="fr-FR" sz="2400" b="1" dirty="0">
              <a:solidFill>
                <a:srgbClr val="C00000"/>
              </a:solidFill>
            </a:endParaRPr>
          </a:p>
          <a:p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" name="5 - TextBox">
            <a:extLst>
              <a:ext uri="{FF2B5EF4-FFF2-40B4-BE49-F238E27FC236}">
                <a16:creationId xmlns:a16="http://schemas.microsoft.com/office/drawing/2014/main" xmlns="" id="{FE8D6DE0-D4D0-4764-AB97-1CABA7B0565E}"/>
              </a:ext>
            </a:extLst>
          </p:cNvPr>
          <p:cNvSpPr txBox="1"/>
          <p:nvPr/>
        </p:nvSpPr>
        <p:spPr>
          <a:xfrm>
            <a:off x="1940194" y="515719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fr-FR" sz="2400" b="1" i="1" dirty="0">
                <a:solidFill>
                  <a:srgbClr val="C00000"/>
                </a:solidFill>
              </a:rPr>
              <a:t> = </a:t>
            </a:r>
            <a:r>
              <a:rPr lang="el-GR" sz="2400" b="1" u="sng" dirty="0">
                <a:solidFill>
                  <a:srgbClr val="C00000"/>
                </a:solidFill>
              </a:rPr>
              <a:t>Δ</a:t>
            </a:r>
            <a:r>
              <a:rPr lang="en-US" sz="2400" b="1" u="sng" dirty="0">
                <a:solidFill>
                  <a:srgbClr val="C00000"/>
                </a:solidFill>
              </a:rPr>
              <a:t>t</a:t>
            </a:r>
            <a:r>
              <a:rPr lang="el-GR" sz="2400" b="1" u="sng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= </a:t>
            </a:r>
            <a:r>
              <a:rPr lang="el-GR" sz="2400" b="1" u="sng" dirty="0">
                <a:solidFill>
                  <a:srgbClr val="C00000"/>
                </a:solidFill>
              </a:rPr>
              <a:t>10</a:t>
            </a:r>
            <a:r>
              <a:rPr lang="el-GR" sz="1600" b="1" u="sng" dirty="0">
                <a:solidFill>
                  <a:srgbClr val="C00000"/>
                </a:solidFill>
              </a:rPr>
              <a:t>Χ </a:t>
            </a:r>
            <a:r>
              <a:rPr lang="el-GR" sz="2400" b="1" u="sng" dirty="0">
                <a:solidFill>
                  <a:srgbClr val="C00000"/>
                </a:solidFill>
              </a:rPr>
              <a:t>60 </a:t>
            </a:r>
            <a:r>
              <a:rPr lang="en-US" sz="2400" b="1" u="sng" dirty="0">
                <a:solidFill>
                  <a:srgbClr val="C00000"/>
                </a:solidFill>
              </a:rPr>
              <a:t>min </a:t>
            </a:r>
            <a:r>
              <a:rPr lang="en-US" sz="2400" b="1" dirty="0">
                <a:solidFill>
                  <a:srgbClr val="C00000"/>
                </a:solidFill>
              </a:rPr>
              <a:t>=30 min</a:t>
            </a:r>
            <a:r>
              <a:rPr lang="el-GR" sz="1600" b="1" u="sng" dirty="0">
                <a:solidFill>
                  <a:srgbClr val="C00000"/>
                </a:solidFill>
              </a:rPr>
              <a:t> </a:t>
            </a:r>
            <a:r>
              <a:rPr lang="el-G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i="1" u="sng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n           20</a:t>
            </a:r>
            <a:endParaRPr lang="fr-FR" sz="2400" b="1" dirty="0">
              <a:solidFill>
                <a:srgbClr val="C00000"/>
              </a:solidFill>
            </a:endParaRPr>
          </a:p>
          <a:p>
            <a:pPr algn="ctr"/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2179AE-BA3C-4C3C-9767-1403B81DBFC9}"/>
              </a:ext>
            </a:extLst>
          </p:cNvPr>
          <p:cNvSpPr txBox="1"/>
          <p:nvPr/>
        </p:nvSpPr>
        <p:spPr>
          <a:xfrm>
            <a:off x="643467" y="321735"/>
            <a:ext cx="10905066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Καμπύλη αύξησης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8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582A96-58CE-4F7F-B679-2142974DF7A6}"/>
              </a:ext>
            </a:extLst>
          </p:cNvPr>
          <p:cNvSpPr txBox="1"/>
          <p:nvPr/>
        </p:nvSpPr>
        <p:spPr>
          <a:xfrm>
            <a:off x="643467" y="321735"/>
            <a:ext cx="10905066" cy="538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Καμπύλη αύξησης-εκτίμηση μικροβιακού πληθυσμού</a:t>
            </a:r>
            <a:endParaRPr lang="en-US" sz="3600" b="1" kern="12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5AE6AB4-5C67-43D8-A82D-7B1198C9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78" y="2191969"/>
            <a:ext cx="3321866" cy="3321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C93463-9E4A-4528-95A2-3F45EEAE9B45}"/>
              </a:ext>
            </a:extLst>
          </p:cNvPr>
          <p:cNvSpPr txBox="1"/>
          <p:nvPr/>
        </p:nvSpPr>
        <p:spPr>
          <a:xfrm>
            <a:off x="403256" y="1519660"/>
            <a:ext cx="83146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Αν γνωρίζουμε: </a:t>
            </a:r>
          </a:p>
          <a:p>
            <a:r>
              <a:rPr lang="el-GR" dirty="0">
                <a:solidFill>
                  <a:srgbClr val="002060"/>
                </a:solidFill>
              </a:rPr>
              <a:t>α) την ποσότητα του φωτός </a:t>
            </a:r>
            <a:r>
              <a:rPr lang="el-GR" dirty="0" err="1">
                <a:solidFill>
                  <a:srgbClr val="002060"/>
                </a:solidFill>
              </a:rPr>
              <a:t>Ιο</a:t>
            </a:r>
            <a:r>
              <a:rPr lang="el-GR" dirty="0">
                <a:solidFill>
                  <a:srgbClr val="002060"/>
                </a:solidFill>
              </a:rPr>
              <a:t> που πέφτει σε ένα διάλυμα κυττάρων και </a:t>
            </a:r>
          </a:p>
          <a:p>
            <a:r>
              <a:rPr lang="el-GR" dirty="0">
                <a:solidFill>
                  <a:srgbClr val="002060"/>
                </a:solidFill>
              </a:rPr>
              <a:t>β) την ποσότητα του φωτός Ι που τελικά διέρχεται μέσα από αυτό </a:t>
            </a:r>
          </a:p>
          <a:p>
            <a:r>
              <a:rPr lang="el-GR" dirty="0">
                <a:solidFill>
                  <a:srgbClr val="002060"/>
                </a:solidFill>
              </a:rPr>
              <a:t>(μη σκεδασμένο φως), τότε γνωρίζουμε με αρκετά μεγάλη ακρίβεια τη συγκέντρωση των αιωρούμενων σωματιδίων, που στην περίπτωσή μας είναι τα καλλιεργούμενα κύτταρα.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pPr algn="ctr"/>
            <a:r>
              <a:rPr lang="el-GR" dirty="0">
                <a:solidFill>
                  <a:srgbClr val="002060"/>
                </a:solidFill>
              </a:rPr>
              <a:t> Ο λογάριθμος του κλάσματος Ι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l-GR" dirty="0">
                <a:solidFill>
                  <a:srgbClr val="002060"/>
                </a:solidFill>
              </a:rPr>
              <a:t>/Ι (</a:t>
            </a:r>
            <a:r>
              <a:rPr lang="el-GR" dirty="0" err="1">
                <a:solidFill>
                  <a:srgbClr val="002060"/>
                </a:solidFill>
              </a:rPr>
              <a:t>log</a:t>
            </a:r>
            <a:r>
              <a:rPr lang="el-GR" dirty="0">
                <a:solidFill>
                  <a:srgbClr val="002060"/>
                </a:solidFill>
              </a:rPr>
              <a:t> Ι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l-GR" dirty="0">
                <a:solidFill>
                  <a:srgbClr val="002060"/>
                </a:solidFill>
              </a:rPr>
              <a:t>/Ι) ονομάζεται </a:t>
            </a:r>
            <a:r>
              <a:rPr lang="el-GR" b="1" dirty="0">
                <a:solidFill>
                  <a:srgbClr val="002060"/>
                </a:solidFill>
              </a:rPr>
              <a:t>οπτική πυκνότητα </a:t>
            </a:r>
          </a:p>
          <a:p>
            <a:pPr algn="ctr"/>
            <a:r>
              <a:rPr lang="el-GR" b="1" dirty="0">
                <a:solidFill>
                  <a:srgbClr val="002060"/>
                </a:solidFill>
              </a:rPr>
              <a:t>(</a:t>
            </a:r>
            <a:r>
              <a:rPr lang="el-GR" b="1" dirty="0" err="1">
                <a:solidFill>
                  <a:srgbClr val="002060"/>
                </a:solidFill>
              </a:rPr>
              <a:t>Optical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b="1" dirty="0" err="1">
                <a:solidFill>
                  <a:srgbClr val="002060"/>
                </a:solidFill>
              </a:rPr>
              <a:t>Density</a:t>
            </a:r>
            <a:r>
              <a:rPr lang="el-GR" b="1" dirty="0">
                <a:solidFill>
                  <a:srgbClr val="002060"/>
                </a:solidFill>
              </a:rPr>
              <a:t>, OD)</a:t>
            </a:r>
            <a:r>
              <a:rPr lang="el-GR" dirty="0">
                <a:solidFill>
                  <a:srgbClr val="002060"/>
                </a:solidFill>
              </a:rPr>
              <a:t>. 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pPr algn="ctr"/>
            <a:r>
              <a:rPr lang="el-GR" dirty="0">
                <a:solidFill>
                  <a:srgbClr val="002060"/>
                </a:solidFill>
              </a:rPr>
              <a:t>Όταν μετράται η απορρόφηση μόνο του θρεπτικού μέσου, τότε το κλάσμα </a:t>
            </a:r>
            <a:r>
              <a:rPr lang="el-GR" dirty="0" err="1">
                <a:solidFill>
                  <a:srgbClr val="002060"/>
                </a:solidFill>
              </a:rPr>
              <a:t>Ιο</a:t>
            </a:r>
            <a:r>
              <a:rPr lang="el-GR" dirty="0">
                <a:solidFill>
                  <a:srgbClr val="002060"/>
                </a:solidFill>
              </a:rPr>
              <a:t>/Ι ισούται με 1 και η OD ισούται με 0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l-GR" dirty="0" smtClean="0">
                <a:solidFill>
                  <a:srgbClr val="002060"/>
                </a:solidFill>
              </a:rPr>
              <a:t>τα συγκεκριμένα βακτήρια απορροφούν στα </a:t>
            </a:r>
            <a:r>
              <a:rPr lang="en-US" smtClean="0">
                <a:solidFill>
                  <a:srgbClr val="002060"/>
                </a:solidFill>
              </a:rPr>
              <a:t>550 nm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01DA3C4-E64E-4E99-90E8-07591F652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074" y="1073384"/>
            <a:ext cx="47643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Νόμος των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Lambert</a:t>
            </a:r>
            <a:r>
              <a:rPr kumimoji="0" lang="el-G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Beer</a:t>
            </a:r>
            <a:endParaRPr kumimoji="0" lang="el-GR" sz="1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7" name="Εικόνα 2">
            <a:extLst>
              <a:ext uri="{FF2B5EF4-FFF2-40B4-BE49-F238E27FC236}">
                <a16:creationId xmlns:a16="http://schemas.microsoft.com/office/drawing/2014/main" xmlns="" id="{52F3E611-6601-441C-9954-BB786C59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9" y="3964049"/>
            <a:ext cx="2181701" cy="1820567"/>
          </a:xfrm>
          <a:prstGeom prst="rect">
            <a:avLst/>
          </a:prstGeom>
          <a:noFill/>
        </p:spPr>
      </p:pic>
      <p:sp>
        <p:nvSpPr>
          <p:cNvPr id="8" name="Πλαίσιο κειμένου 1">
            <a:extLst>
              <a:ext uri="{FF2B5EF4-FFF2-40B4-BE49-F238E27FC236}">
                <a16:creationId xmlns:a16="http://schemas.microsoft.com/office/drawing/2014/main" xmlns="" id="{C54EF4F1-5DCF-47FA-898F-AF159840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33" y="4255479"/>
            <a:ext cx="2433489" cy="1436149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</a:rPr>
              <a:t>Η απορρόφηση είναι ανάλογη με τη συγκέντρωση της ουσίας στο διάλυμα</a:t>
            </a:r>
            <a:endParaRPr kumimoji="0" lang="el-GR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7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4 - Ορθογώνιο">
            <a:extLst>
              <a:ext uri="{FF2B5EF4-FFF2-40B4-BE49-F238E27FC236}">
                <a16:creationId xmlns:a16="http://schemas.microsoft.com/office/drawing/2014/main" xmlns="" id="{BFC4DBEC-3E18-432F-853B-B37ACF3E9E80}"/>
              </a:ext>
            </a:extLst>
          </p:cNvPr>
          <p:cNvSpPr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Πίνακας αποτελεσμάτων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B61F7003-9586-4C39-ADB1-DFA5BCF9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71162"/>
            <a:ext cx="7905750" cy="66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27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517</Words>
  <Application>Microsoft Office PowerPoint</Application>
  <PresentationFormat>Προσαρμογή</PresentationFormat>
  <Paragraphs>94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5η ΕΡΓΑΣΤΗΡΙΑΚΗ ΑΣΚΗΣΗ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ΔΕΔΟΜΕΝΑ  ΤΗΝ ΧΡΟΝΙΚΗ ΣΤΙΓΜΗ t1 ( ΕΠΙΣΤΡΩΣΗ) : στην 10-3 αραίωση καταμετρήθηκαν 10 ΤΗΝ ΧΡΟΝΙΚΗ ΣΤΙΓΜΗ t2( ΕΠΙΣΤΡΩΣΗ)  : στην 10-3 αραίωση καταμετρήθηκαν 2560 αποικίες      ΑΡΑ :   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Σταθοπούλου Παναγιώτα</dc:creator>
  <cp:lastModifiedBy>User</cp:lastModifiedBy>
  <cp:revision>67</cp:revision>
  <dcterms:created xsi:type="dcterms:W3CDTF">2021-11-03T10:47:59Z</dcterms:created>
  <dcterms:modified xsi:type="dcterms:W3CDTF">2024-10-07T08:04:37Z</dcterms:modified>
</cp:coreProperties>
</file>