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8" r:id="rId9"/>
    <p:sldId id="266" r:id="rId10"/>
    <p:sldId id="267" r:id="rId11"/>
    <p:sldId id="269" r:id="rId12"/>
    <p:sldId id="271" r:id="rId13"/>
    <p:sldId id="280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AEB1D-3830-4886-A8EA-B6289AC0629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3B06130-9A95-4C66-9048-52B74E8D1C02}">
      <dgm:prSet phldrT="[Κείμενο]"/>
      <dgm:spPr/>
      <dgm:t>
        <a:bodyPr/>
        <a:lstStyle/>
        <a:p>
          <a:r>
            <a:rPr lang="el-GR" b="1" dirty="0">
              <a:solidFill>
                <a:schemeClr val="bg1"/>
              </a:solidFill>
              <a:ea typeface="Times New Roman"/>
            </a:rPr>
            <a:t>Μικροσκοπία</a:t>
          </a:r>
          <a:endParaRPr lang="el-GR" dirty="0">
            <a:solidFill>
              <a:schemeClr val="bg1"/>
            </a:solidFill>
          </a:endParaRPr>
        </a:p>
      </dgm:t>
    </dgm:pt>
    <dgm:pt modelId="{F7B5C9FD-5B41-4F9C-BB4F-D1EB57C61CFF}" type="parTrans" cxnId="{92339483-AD0C-46E2-AC5D-297012F047D8}">
      <dgm:prSet/>
      <dgm:spPr/>
      <dgm:t>
        <a:bodyPr/>
        <a:lstStyle/>
        <a:p>
          <a:endParaRPr lang="el-GR"/>
        </a:p>
      </dgm:t>
    </dgm:pt>
    <dgm:pt modelId="{745DC9FB-6240-402A-B12C-2B6013117B4B}" type="sibTrans" cxnId="{92339483-AD0C-46E2-AC5D-297012F047D8}">
      <dgm:prSet/>
      <dgm:spPr/>
      <dgm:t>
        <a:bodyPr/>
        <a:lstStyle/>
        <a:p>
          <a:endParaRPr lang="el-GR"/>
        </a:p>
      </dgm:t>
    </dgm:pt>
    <dgm:pt modelId="{07D87D68-B0F6-4DB9-9F1B-FC37EB5E27DB}">
      <dgm:prSet phldrT="[Κείμενο]"/>
      <dgm:spPr/>
      <dgm:t>
        <a:bodyPr/>
        <a:lstStyle/>
        <a:p>
          <a:r>
            <a:rPr lang="el-GR" dirty="0">
              <a:solidFill>
                <a:schemeClr val="bg1"/>
              </a:solidFill>
              <a:ea typeface="Times New Roman"/>
            </a:rPr>
            <a:t>Μέτρηση της </a:t>
          </a:r>
          <a:r>
            <a:rPr lang="el-GR" b="1" dirty="0">
              <a:solidFill>
                <a:schemeClr val="bg1"/>
              </a:solidFill>
              <a:ea typeface="Times New Roman"/>
            </a:rPr>
            <a:t>μάζας των κυττάρων</a:t>
          </a:r>
          <a:endParaRPr lang="el-GR" dirty="0">
            <a:solidFill>
              <a:schemeClr val="bg1"/>
            </a:solidFill>
          </a:endParaRPr>
        </a:p>
      </dgm:t>
    </dgm:pt>
    <dgm:pt modelId="{CB93A47F-DABF-4C59-9926-75B61B7B3E26}" type="parTrans" cxnId="{28E86351-58DF-43B4-953A-B6E890E96BC2}">
      <dgm:prSet/>
      <dgm:spPr/>
      <dgm:t>
        <a:bodyPr/>
        <a:lstStyle/>
        <a:p>
          <a:endParaRPr lang="el-GR"/>
        </a:p>
      </dgm:t>
    </dgm:pt>
    <dgm:pt modelId="{6962EF4D-E51C-4281-BAD5-30123284B441}" type="sibTrans" cxnId="{28E86351-58DF-43B4-953A-B6E890E96BC2}">
      <dgm:prSet/>
      <dgm:spPr/>
      <dgm:t>
        <a:bodyPr/>
        <a:lstStyle/>
        <a:p>
          <a:endParaRPr lang="el-GR"/>
        </a:p>
      </dgm:t>
    </dgm:pt>
    <dgm:pt modelId="{7BF1BAF3-D08C-4B88-9604-37E92038B155}">
      <dgm:prSet phldrT="[Κείμενο]"/>
      <dgm:spPr/>
      <dgm:t>
        <a:bodyPr/>
        <a:lstStyle/>
        <a:p>
          <a:r>
            <a:rPr lang="el-GR" b="1" dirty="0">
              <a:solidFill>
                <a:schemeClr val="bg1"/>
              </a:solidFill>
              <a:ea typeface="Times New Roman"/>
            </a:rPr>
            <a:t>Μέτρηση ορισμένων προϊόντων </a:t>
          </a:r>
          <a:endParaRPr lang="el-GR" dirty="0">
            <a:solidFill>
              <a:schemeClr val="bg1"/>
            </a:solidFill>
          </a:endParaRPr>
        </a:p>
      </dgm:t>
    </dgm:pt>
    <dgm:pt modelId="{13CF9A3D-7E0C-4DF4-9201-DA1496BA728D}" type="parTrans" cxnId="{AD9AA37E-9879-4A28-9F22-222833DF9D81}">
      <dgm:prSet/>
      <dgm:spPr/>
      <dgm:t>
        <a:bodyPr/>
        <a:lstStyle/>
        <a:p>
          <a:endParaRPr lang="el-GR"/>
        </a:p>
      </dgm:t>
    </dgm:pt>
    <dgm:pt modelId="{EEF186D4-6B06-4AC9-9277-F103041BDFF4}" type="sibTrans" cxnId="{AD9AA37E-9879-4A28-9F22-222833DF9D81}">
      <dgm:prSet/>
      <dgm:spPr/>
      <dgm:t>
        <a:bodyPr/>
        <a:lstStyle/>
        <a:p>
          <a:endParaRPr lang="el-GR"/>
        </a:p>
      </dgm:t>
    </dgm:pt>
    <dgm:pt modelId="{74AFAAA6-AAFF-4CA0-9C01-F88A443E3E53}">
      <dgm:prSet phldrT="[Κείμενο]" phldr="1"/>
      <dgm:spPr/>
      <dgm:t>
        <a:bodyPr/>
        <a:lstStyle/>
        <a:p>
          <a:endParaRPr lang="el-GR"/>
        </a:p>
      </dgm:t>
    </dgm:pt>
    <dgm:pt modelId="{E54F3488-1F43-4C98-83A5-0C82C66D11F2}" type="parTrans" cxnId="{01EB6ACB-0244-4EE4-AFF0-74D2E971FA1E}">
      <dgm:prSet/>
      <dgm:spPr/>
      <dgm:t>
        <a:bodyPr/>
        <a:lstStyle/>
        <a:p>
          <a:endParaRPr lang="el-GR"/>
        </a:p>
      </dgm:t>
    </dgm:pt>
    <dgm:pt modelId="{46152E67-D972-49AF-B792-F87ABE282D2F}" type="sibTrans" cxnId="{01EB6ACB-0244-4EE4-AFF0-74D2E971FA1E}">
      <dgm:prSet/>
      <dgm:spPr/>
      <dgm:t>
        <a:bodyPr/>
        <a:lstStyle/>
        <a:p>
          <a:endParaRPr lang="el-GR"/>
        </a:p>
      </dgm:t>
    </dgm:pt>
    <dgm:pt modelId="{DA092635-16FE-4D57-8B23-A7BFDD7601EB}">
      <dgm:prSet/>
      <dgm:spPr/>
      <dgm:t>
        <a:bodyPr/>
        <a:lstStyle/>
        <a:p>
          <a:r>
            <a:rPr lang="el-GR" b="1">
              <a:solidFill>
                <a:schemeClr val="bg1"/>
              </a:solidFill>
              <a:ea typeface="Times New Roman"/>
            </a:rPr>
            <a:t>Φωτομετρία</a:t>
          </a:r>
          <a:endParaRPr lang="el-GR">
            <a:solidFill>
              <a:schemeClr val="bg1"/>
            </a:solidFill>
          </a:endParaRPr>
        </a:p>
      </dgm:t>
    </dgm:pt>
    <dgm:pt modelId="{423B2D36-A14D-43B8-BBB1-9F841340D140}" type="parTrans" cxnId="{C1B385A9-FDEC-4652-B8D5-DA0E9ADD5049}">
      <dgm:prSet/>
      <dgm:spPr/>
      <dgm:t>
        <a:bodyPr/>
        <a:lstStyle/>
        <a:p>
          <a:endParaRPr lang="el-GR"/>
        </a:p>
      </dgm:t>
    </dgm:pt>
    <dgm:pt modelId="{4B850C74-7BA8-4F99-9075-90EEF4AA66EC}" type="sibTrans" cxnId="{C1B385A9-FDEC-4652-B8D5-DA0E9ADD5049}">
      <dgm:prSet/>
      <dgm:spPr/>
      <dgm:t>
        <a:bodyPr/>
        <a:lstStyle/>
        <a:p>
          <a:endParaRPr lang="el-GR"/>
        </a:p>
      </dgm:t>
    </dgm:pt>
    <dgm:pt modelId="{AB816DE0-287A-4A74-96BF-D422C0A17766}" type="pres">
      <dgm:prSet presAssocID="{488AEB1D-3830-4886-A8EA-B6289AC0629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D0D12EC-F811-4270-8A03-DE6933855DCF}" type="pres">
      <dgm:prSet presAssocID="{488AEB1D-3830-4886-A8EA-B6289AC0629F}" presName="diamond" presStyleLbl="bgShp" presStyleIdx="0" presStyleCnt="1"/>
      <dgm:spPr/>
    </dgm:pt>
    <dgm:pt modelId="{B4AD50D2-8928-449B-B164-B94233527AD4}" type="pres">
      <dgm:prSet presAssocID="{488AEB1D-3830-4886-A8EA-B6289AC0629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50EA10-3EED-4E12-8C66-0A36C08376F2}" type="pres">
      <dgm:prSet presAssocID="{488AEB1D-3830-4886-A8EA-B6289AC0629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0F89C3-4BF2-4124-B423-D6CCF6B77A71}" type="pres">
      <dgm:prSet presAssocID="{488AEB1D-3830-4886-A8EA-B6289AC0629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ACD2EB-D7D4-45D2-9DC6-E68EE6545F52}" type="pres">
      <dgm:prSet presAssocID="{488AEB1D-3830-4886-A8EA-B6289AC0629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606A173-817F-4F6B-A3D8-B8881E8B1209}" type="presOf" srcId="{488AEB1D-3830-4886-A8EA-B6289AC0629F}" destId="{AB816DE0-287A-4A74-96BF-D422C0A17766}" srcOrd="0" destOrd="0" presId="urn:microsoft.com/office/officeart/2005/8/layout/matrix3"/>
    <dgm:cxn modelId="{01EB6ACB-0244-4EE4-AFF0-74D2E971FA1E}" srcId="{488AEB1D-3830-4886-A8EA-B6289AC0629F}" destId="{74AFAAA6-AAFF-4CA0-9C01-F88A443E3E53}" srcOrd="4" destOrd="0" parTransId="{E54F3488-1F43-4C98-83A5-0C82C66D11F2}" sibTransId="{46152E67-D972-49AF-B792-F87ABE282D2F}"/>
    <dgm:cxn modelId="{28E86351-58DF-43B4-953A-B6E890E96BC2}" srcId="{488AEB1D-3830-4886-A8EA-B6289AC0629F}" destId="{07D87D68-B0F6-4DB9-9F1B-FC37EB5E27DB}" srcOrd="1" destOrd="0" parTransId="{CB93A47F-DABF-4C59-9926-75B61B7B3E26}" sibTransId="{6962EF4D-E51C-4281-BAD5-30123284B441}"/>
    <dgm:cxn modelId="{C1B385A9-FDEC-4652-B8D5-DA0E9ADD5049}" srcId="{488AEB1D-3830-4886-A8EA-B6289AC0629F}" destId="{DA092635-16FE-4D57-8B23-A7BFDD7601EB}" srcOrd="2" destOrd="0" parTransId="{423B2D36-A14D-43B8-BBB1-9F841340D140}" sibTransId="{4B850C74-7BA8-4F99-9075-90EEF4AA66EC}"/>
    <dgm:cxn modelId="{AD9AA37E-9879-4A28-9F22-222833DF9D81}" srcId="{488AEB1D-3830-4886-A8EA-B6289AC0629F}" destId="{7BF1BAF3-D08C-4B88-9604-37E92038B155}" srcOrd="3" destOrd="0" parTransId="{13CF9A3D-7E0C-4DF4-9201-DA1496BA728D}" sibTransId="{EEF186D4-6B06-4AC9-9277-F103041BDFF4}"/>
    <dgm:cxn modelId="{BDF9A1D3-D475-4A3D-B8A2-B3AEA5558E48}" type="presOf" srcId="{93B06130-9A95-4C66-9048-52B74E8D1C02}" destId="{B4AD50D2-8928-449B-B164-B94233527AD4}" srcOrd="0" destOrd="0" presId="urn:microsoft.com/office/officeart/2005/8/layout/matrix3"/>
    <dgm:cxn modelId="{20F0D270-44B8-4E67-960B-B11E09695CA9}" type="presOf" srcId="{7BF1BAF3-D08C-4B88-9604-37E92038B155}" destId="{29ACD2EB-D7D4-45D2-9DC6-E68EE6545F52}" srcOrd="0" destOrd="0" presId="urn:microsoft.com/office/officeart/2005/8/layout/matrix3"/>
    <dgm:cxn modelId="{30AC7BF5-BB04-4246-96F5-6BFF325D990D}" type="presOf" srcId="{07D87D68-B0F6-4DB9-9F1B-FC37EB5E27DB}" destId="{FF50EA10-3EED-4E12-8C66-0A36C08376F2}" srcOrd="0" destOrd="0" presId="urn:microsoft.com/office/officeart/2005/8/layout/matrix3"/>
    <dgm:cxn modelId="{92339483-AD0C-46E2-AC5D-297012F047D8}" srcId="{488AEB1D-3830-4886-A8EA-B6289AC0629F}" destId="{93B06130-9A95-4C66-9048-52B74E8D1C02}" srcOrd="0" destOrd="0" parTransId="{F7B5C9FD-5B41-4F9C-BB4F-D1EB57C61CFF}" sibTransId="{745DC9FB-6240-402A-B12C-2B6013117B4B}"/>
    <dgm:cxn modelId="{B41889FE-C768-495A-AC9E-77A0C0EEB330}" type="presOf" srcId="{DA092635-16FE-4D57-8B23-A7BFDD7601EB}" destId="{CC0F89C3-4BF2-4124-B423-D6CCF6B77A71}" srcOrd="0" destOrd="0" presId="urn:microsoft.com/office/officeart/2005/8/layout/matrix3"/>
    <dgm:cxn modelId="{AEA3007F-A285-4FA3-9042-81A8F394CCFE}" type="presParOf" srcId="{AB816DE0-287A-4A74-96BF-D422C0A17766}" destId="{2D0D12EC-F811-4270-8A03-DE6933855DCF}" srcOrd="0" destOrd="0" presId="urn:microsoft.com/office/officeart/2005/8/layout/matrix3"/>
    <dgm:cxn modelId="{BB1C0D4A-B91E-4448-A467-9F1BD735E83A}" type="presParOf" srcId="{AB816DE0-287A-4A74-96BF-D422C0A17766}" destId="{B4AD50D2-8928-449B-B164-B94233527AD4}" srcOrd="1" destOrd="0" presId="urn:microsoft.com/office/officeart/2005/8/layout/matrix3"/>
    <dgm:cxn modelId="{58D4F081-DCA8-462F-90FA-08692B97AF22}" type="presParOf" srcId="{AB816DE0-287A-4A74-96BF-D422C0A17766}" destId="{FF50EA10-3EED-4E12-8C66-0A36C08376F2}" srcOrd="2" destOrd="0" presId="urn:microsoft.com/office/officeart/2005/8/layout/matrix3"/>
    <dgm:cxn modelId="{283EBE88-4E80-4F03-80E2-CCAB0035E351}" type="presParOf" srcId="{AB816DE0-287A-4A74-96BF-D422C0A17766}" destId="{CC0F89C3-4BF2-4124-B423-D6CCF6B77A71}" srcOrd="3" destOrd="0" presId="urn:microsoft.com/office/officeart/2005/8/layout/matrix3"/>
    <dgm:cxn modelId="{11F88A40-6DC3-4BFE-9B19-64F591B7605C}" type="presParOf" srcId="{AB816DE0-287A-4A74-96BF-D422C0A17766}" destId="{29ACD2EB-D7D4-45D2-9DC6-E68EE6545F5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12EC-F811-4270-8A03-DE6933855DCF}">
      <dsp:nvSpPr>
        <dsp:cNvPr id="0" name=""/>
        <dsp:cNvSpPr/>
      </dsp:nvSpPr>
      <dsp:spPr>
        <a:xfrm>
          <a:off x="948411" y="0"/>
          <a:ext cx="4877704" cy="487770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D50D2-8928-449B-B164-B94233527AD4}">
      <dsp:nvSpPr>
        <dsp:cNvPr id="0" name=""/>
        <dsp:cNvSpPr/>
      </dsp:nvSpPr>
      <dsp:spPr>
        <a:xfrm>
          <a:off x="1411792" y="463381"/>
          <a:ext cx="1902304" cy="190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>
              <a:solidFill>
                <a:schemeClr val="bg1"/>
              </a:solidFill>
              <a:ea typeface="Times New Roman"/>
            </a:rPr>
            <a:t>Μικροσκοπία</a:t>
          </a:r>
          <a:endParaRPr lang="el-GR" sz="2100" kern="1200" dirty="0">
            <a:solidFill>
              <a:schemeClr val="bg1"/>
            </a:solidFill>
          </a:endParaRPr>
        </a:p>
      </dsp:txBody>
      <dsp:txXfrm>
        <a:off x="1504655" y="556244"/>
        <a:ext cx="1716578" cy="1716578"/>
      </dsp:txXfrm>
    </dsp:sp>
    <dsp:sp modelId="{FF50EA10-3EED-4E12-8C66-0A36C08376F2}">
      <dsp:nvSpPr>
        <dsp:cNvPr id="0" name=""/>
        <dsp:cNvSpPr/>
      </dsp:nvSpPr>
      <dsp:spPr>
        <a:xfrm>
          <a:off x="3460428" y="463381"/>
          <a:ext cx="1902304" cy="190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>
              <a:solidFill>
                <a:schemeClr val="bg1"/>
              </a:solidFill>
              <a:ea typeface="Times New Roman"/>
            </a:rPr>
            <a:t>Μέτρηση της </a:t>
          </a:r>
          <a:r>
            <a:rPr lang="el-GR" sz="2100" b="1" kern="1200" dirty="0">
              <a:solidFill>
                <a:schemeClr val="bg1"/>
              </a:solidFill>
              <a:ea typeface="Times New Roman"/>
            </a:rPr>
            <a:t>μάζας των κυττάρων</a:t>
          </a:r>
          <a:endParaRPr lang="el-GR" sz="2100" kern="1200" dirty="0">
            <a:solidFill>
              <a:schemeClr val="bg1"/>
            </a:solidFill>
          </a:endParaRPr>
        </a:p>
      </dsp:txBody>
      <dsp:txXfrm>
        <a:off x="3553291" y="556244"/>
        <a:ext cx="1716578" cy="1716578"/>
      </dsp:txXfrm>
    </dsp:sp>
    <dsp:sp modelId="{CC0F89C3-4BF2-4124-B423-D6CCF6B77A71}">
      <dsp:nvSpPr>
        <dsp:cNvPr id="0" name=""/>
        <dsp:cNvSpPr/>
      </dsp:nvSpPr>
      <dsp:spPr>
        <a:xfrm>
          <a:off x="1411792" y="2512017"/>
          <a:ext cx="1902304" cy="190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>
              <a:solidFill>
                <a:schemeClr val="bg1"/>
              </a:solidFill>
              <a:ea typeface="Times New Roman"/>
            </a:rPr>
            <a:t>Φωτομετρία</a:t>
          </a:r>
          <a:endParaRPr lang="el-GR" sz="2100" kern="1200">
            <a:solidFill>
              <a:schemeClr val="bg1"/>
            </a:solidFill>
          </a:endParaRPr>
        </a:p>
      </dsp:txBody>
      <dsp:txXfrm>
        <a:off x="1504655" y="2604880"/>
        <a:ext cx="1716578" cy="1716578"/>
      </dsp:txXfrm>
    </dsp:sp>
    <dsp:sp modelId="{29ACD2EB-D7D4-45D2-9DC6-E68EE6545F52}">
      <dsp:nvSpPr>
        <dsp:cNvPr id="0" name=""/>
        <dsp:cNvSpPr/>
      </dsp:nvSpPr>
      <dsp:spPr>
        <a:xfrm>
          <a:off x="3460428" y="2512017"/>
          <a:ext cx="1902304" cy="190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>
              <a:solidFill>
                <a:schemeClr val="bg1"/>
              </a:solidFill>
              <a:ea typeface="Times New Roman"/>
            </a:rPr>
            <a:t>Μέτρηση ορισμένων προϊόντων </a:t>
          </a:r>
          <a:endParaRPr lang="el-GR" sz="2100" kern="1200" dirty="0">
            <a:solidFill>
              <a:schemeClr val="bg1"/>
            </a:solidFill>
          </a:endParaRPr>
        </a:p>
      </dsp:txBody>
      <dsp:txXfrm>
        <a:off x="3553291" y="2604880"/>
        <a:ext cx="1716578" cy="1716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4845764-990F-4CAB-A147-9D530D26F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838423C-7434-4967-8FA2-061994023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EF87C22-5DBF-4770-9F26-E25ACDC4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22/11/2022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F81183B-FB51-4327-8DAC-E4016459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3F6CD80-2A64-45BA-A941-5836DB8D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24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FF1C47D-BD62-45B8-82E0-5A82ECD3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85BF7739-4AB7-45C2-A008-EF6A1D455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4AA6FBC-E3F0-4675-AD05-E91AE11F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22/11/2022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68949F3-F1ED-44BB-8FEA-50D63A57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93DD6CE-DE19-4DA7-8C9D-5A1C1BDC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89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C2ECF674-829D-43FA-948E-F4B42611E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14FE59BB-8D92-466B-AC0E-879ACFFBC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D34FC2F-E03E-48BA-8D1A-480A6729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22/11/2022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33EE77B-E73B-415A-A7B3-C5C3A3DC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59D53D0-CDCB-4DAB-B7DE-AFFD0BF1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520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05C5A26-ABEB-42B8-9124-35A866BE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DE37D5B-C3D4-48BA-82AD-DF8AEF4E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8B7A0C2-27EF-46B5-8BA1-B8761CD1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22/11/2022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45C8CBC-3638-471D-9CF2-2FF26E07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42BF319-48CB-4C78-8EA1-5D37E778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06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1CD5501-A097-4FAD-8315-A5999BD9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1E323DDB-D8DC-4CD0-9565-A086789DD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ADD2C16-935A-4AB3-AFF0-09428196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22/11/2022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3D5AFCF-3A00-4D78-A8E1-CCE9F97B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7967901-D86E-484F-B603-6DA824FC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5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50010F-543C-4A01-BF77-F78D6CFE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81E5E62-2A33-4DAD-BD62-472DD9AFB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F67B2E00-5A2F-46B9-8975-27890614B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602D16C-C78E-4937-BD30-35332814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22/11/2022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3C981880-87E4-4FCE-883B-F06FE0CB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2D96CD87-4047-4663-A3FB-3697E7B9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3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31D8F89-CBDF-488E-8898-A8BB8D6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B2D9FDC-AA10-495F-963A-2FDD88D19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27BA4E1-E0C4-4800-A616-473CAC9D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A79160CC-2741-4ABA-8098-641608F02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E936BB31-376F-435F-92A1-66B8DFAA4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613CB41A-F8D6-494F-8E57-053E5DAC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22/11/2022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CCAB1F76-9A1F-4298-B88C-769237C9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9632B5C9-3A8C-4985-BA01-A1BC28CC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891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7CCDF0F-FA10-4AA6-9343-8239A10B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4270317C-57C4-4C5F-9D56-AADE94CD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22/11/2022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7517BF5F-E845-4BFC-A2C3-08D09D94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DE5AD174-8885-43A8-9D4A-ED90A923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053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E004F3E7-6D62-4619-A48E-7C3C3BD3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22/11/2022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B03F7744-8E5C-4CFF-82EA-64DD4F85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8E44CC86-9349-4CC3-989D-703FFA3A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31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7BEEF03-5E74-474E-932E-ACA7B06B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AE61042-52FF-4E92-A67F-0B45E1B4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7C32CEE2-D73E-4839-B52E-BBF8E1B99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8204CA30-62B1-4E5B-B11A-EE784102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22/11/2022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E75D71C9-99E8-4E12-A439-C30B3D20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20EBDAA-D0F9-419B-A810-1469A252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4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7154C40-C553-4373-92B0-E93647A4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49294B77-617F-483B-A6D4-1CBD0CC61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1C008542-E63E-48EE-B456-53B7360F2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68BE2089-2731-4644-9BA9-3D8CD630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22/11/2022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7B1764A-F65D-496F-8BDE-C57C0E0A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0BB54B0-1117-4038-B24D-991296A5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369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A5C3D719-FCBD-4C34-AF93-3D6C48C3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0F52928-29C6-4639-AFC3-DDE892A7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977C642-472B-405C-B1BC-D621D5C86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34F6-72AC-484D-941D-F9D8B73110F8}" type="datetimeFigureOut">
              <a:rPr lang="el-GR" smtClean="0"/>
              <a:t>22/11/2022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EB6767E-648C-40CE-B35B-E4387BAC7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F63BFFB-A74A-4FE5-B813-C47A2BB6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09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xmlns="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DBEAE55-3EA1-41D7-A212-5F7D8986C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FC5F0E7-644F-4101-BE72-12825CF537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6" descr="FEMSmicroBlog: 17 September is International Microorganism Day. But why 17  September? - FEMS">
            <a:extLst>
              <a:ext uri="{FF2B5EF4-FFF2-40B4-BE49-F238E27FC236}">
                <a16:creationId xmlns:a16="http://schemas.microsoft.com/office/drawing/2014/main" xmlns="" id="{AA3F4C4B-5CBC-41DA-A714-E50691B4B76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r="-1" b="-1"/>
          <a:stretch/>
        </p:blipFill>
        <p:spPr bwMode="auto"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1F9B6B4-B0C4-45C6-A086-901C960D0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2" descr="Αρχική">
            <a:extLst>
              <a:ext uri="{FF2B5EF4-FFF2-40B4-BE49-F238E27FC236}">
                <a16:creationId xmlns:a16="http://schemas.microsoft.com/office/drawing/2014/main" xmlns="" id="{581DF7CF-A346-41A6-816F-92576D77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" y="5541162"/>
            <a:ext cx="2952668" cy="1070455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B07139-C54D-4F61-B293-9073C0FA1C5A}"/>
              </a:ext>
            </a:extLst>
          </p:cNvPr>
          <p:cNvSpPr txBox="1"/>
          <p:nvPr/>
        </p:nvSpPr>
        <p:spPr>
          <a:xfrm>
            <a:off x="370990" y="2292203"/>
            <a:ext cx="3606112" cy="27084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Σχολή Γεωπονικών Επιστημών </a:t>
            </a: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Τμήμα Επιστήμης </a:t>
            </a: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Τεχνολογίας Τροφίμων</a:t>
            </a:r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2A5C70-C972-4FC2-9737-49F7B7FC6174}"/>
              </a:ext>
            </a:extLst>
          </p:cNvPr>
          <p:cNvSpPr txBox="1"/>
          <p:nvPr/>
        </p:nvSpPr>
        <p:spPr>
          <a:xfrm>
            <a:off x="143766" y="436363"/>
            <a:ext cx="454756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Εργαστήριο </a:t>
            </a:r>
          </a:p>
          <a:p>
            <a:pPr algn="ctr"/>
            <a:r>
              <a:rPr lang="el-GR" sz="2800" b="1" dirty="0">
                <a:solidFill>
                  <a:srgbClr val="C00000"/>
                </a:solidFill>
              </a:rPr>
              <a:t>Γενικής Μικροβιολογίας</a:t>
            </a:r>
          </a:p>
        </p:txBody>
      </p:sp>
    </p:spTree>
    <p:extLst>
      <p:ext uri="{BB962C8B-B14F-4D97-AF65-F5344CB8AC3E}">
        <p14:creationId xmlns:p14="http://schemas.microsoft.com/office/powerpoint/2010/main" val="36478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81452C-65F1-47E8-AF20-9619AAB32D35}"/>
              </a:ext>
            </a:extLst>
          </p:cNvPr>
          <p:cNvSpPr txBox="1"/>
          <p:nvPr/>
        </p:nvSpPr>
        <p:spPr>
          <a:xfrm>
            <a:off x="181992" y="502151"/>
            <a:ext cx="118280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800" b="1" dirty="0"/>
              <a:t>Διαδοχικές Αραιώσεις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7F6EA37E-D80C-4ADF-ACB0-C845387BB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76" b="2912"/>
          <a:stretch/>
        </p:blipFill>
        <p:spPr>
          <a:xfrm>
            <a:off x="506694" y="1251752"/>
            <a:ext cx="8302245" cy="5308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3B4352-D4FB-4CC0-8C55-05280922A6CE}"/>
              </a:ext>
            </a:extLst>
          </p:cNvPr>
          <p:cNvSpPr txBox="1"/>
          <p:nvPr/>
        </p:nvSpPr>
        <p:spPr>
          <a:xfrm>
            <a:off x="8380521" y="1025371"/>
            <a:ext cx="36294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ΣΥΛΛΟΓΙΣΜΟΣ…….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Στην αραίωση 1:10.000 ή 10</a:t>
            </a:r>
            <a:r>
              <a:rPr lang="el-GR" baseline="30000" dirty="0"/>
              <a:t>-4</a:t>
            </a:r>
            <a:r>
              <a:rPr lang="el-GR" dirty="0"/>
              <a:t> έχουμε </a:t>
            </a:r>
            <a:r>
              <a:rPr lang="el-GR" b="1" dirty="0"/>
              <a:t>6 αποικίες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6 αποικίες αντιστοιχούν στο 0,1 </a:t>
            </a:r>
            <a:r>
              <a:rPr lang="en-US" dirty="0"/>
              <a:t>ml</a:t>
            </a:r>
            <a:r>
              <a:rPr lang="el-GR" dirty="0"/>
              <a:t> που επιστρώσαμε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Επομένως στο </a:t>
            </a:r>
            <a:r>
              <a:rPr lang="el-GR" b="1" dirty="0"/>
              <a:t>1 </a:t>
            </a:r>
            <a:r>
              <a:rPr lang="en-US" b="1" dirty="0"/>
              <a:t>ml </a:t>
            </a:r>
            <a:r>
              <a:rPr lang="el-GR" b="1" dirty="0"/>
              <a:t>οι αποικίες θα είναι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60 αποικίες αντιστοιχούν στην αραίωση 1:10.000 ή 10</a:t>
            </a:r>
            <a:r>
              <a:rPr lang="el-GR" baseline="30000" dirty="0"/>
              <a:t>-4</a:t>
            </a:r>
            <a:r>
              <a:rPr lang="el-G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Για να υπολογίσω τις αποικίες / </a:t>
            </a:r>
            <a:r>
              <a:rPr lang="en-US" dirty="0"/>
              <a:t>ml </a:t>
            </a:r>
            <a:r>
              <a:rPr lang="el-GR" dirty="0"/>
              <a:t>στην αρχική καλλιέργεια θα πρέπει να πολλαπλασιάσω με 10.000 ή 10</a:t>
            </a:r>
            <a:r>
              <a:rPr lang="el-GR" baseline="30000" dirty="0"/>
              <a:t>4</a:t>
            </a:r>
            <a:r>
              <a:rPr lang="el-G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algn="ctr"/>
            <a:r>
              <a:rPr lang="el-GR" b="1" dirty="0"/>
              <a:t>Συνεπώς η αρχική μου καλλιέργεια θα έχει 60</a:t>
            </a:r>
            <a:r>
              <a:rPr lang="en-US" b="1" dirty="0"/>
              <a:t>x</a:t>
            </a:r>
            <a:r>
              <a:rPr lang="el-GR" b="1" dirty="0"/>
              <a:t>10</a:t>
            </a:r>
            <a:r>
              <a:rPr lang="el-GR" b="1" baseline="30000" dirty="0"/>
              <a:t>4</a:t>
            </a:r>
            <a:r>
              <a:rPr lang="el-GR" b="1" dirty="0"/>
              <a:t> ή 6</a:t>
            </a:r>
            <a:r>
              <a:rPr lang="en-US" b="1" dirty="0"/>
              <a:t>x</a:t>
            </a:r>
            <a:r>
              <a:rPr lang="el-GR" b="1" dirty="0"/>
              <a:t>10</a:t>
            </a:r>
            <a:r>
              <a:rPr lang="el-GR" b="1" baseline="30000" dirty="0"/>
              <a:t>5</a:t>
            </a:r>
            <a:r>
              <a:rPr lang="el-GR" b="1" dirty="0"/>
              <a:t> </a:t>
            </a:r>
            <a:r>
              <a:rPr lang="en-US" b="1" dirty="0" err="1"/>
              <a:t>cfu</a:t>
            </a:r>
            <a:r>
              <a:rPr lang="en-US" b="1" dirty="0"/>
              <a:t>/ml</a:t>
            </a:r>
            <a:endParaRPr lang="el-GR" b="1" dirty="0"/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6" name="Βέλος: Κάτω 5">
            <a:extLst>
              <a:ext uri="{FF2B5EF4-FFF2-40B4-BE49-F238E27FC236}">
                <a16:creationId xmlns:a16="http://schemas.microsoft.com/office/drawing/2014/main" xmlns="" id="{B9200A75-9B0F-4D05-8FCF-57D5AE46CD65}"/>
              </a:ext>
            </a:extLst>
          </p:cNvPr>
          <p:cNvSpPr/>
          <p:nvPr/>
        </p:nvSpPr>
        <p:spPr>
          <a:xfrm rot="3044326">
            <a:off x="5935957" y="4818134"/>
            <a:ext cx="372862" cy="78851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57 - TextBox">
            <a:extLst>
              <a:ext uri="{FF2B5EF4-FFF2-40B4-BE49-F238E27FC236}">
                <a16:creationId xmlns:a16="http://schemas.microsoft.com/office/drawing/2014/main" xmlns="" id="{61EBE1AD-B4C7-4073-9A47-4383099DEC43}"/>
              </a:ext>
            </a:extLst>
          </p:cNvPr>
          <p:cNvSpPr txBox="1"/>
          <p:nvPr/>
        </p:nvSpPr>
        <p:spPr>
          <a:xfrm>
            <a:off x="8380521" y="5832629"/>
            <a:ext cx="362948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2060"/>
                </a:solidFill>
              </a:rPr>
              <a:t> Νόμος αραίωσης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C</a:t>
            </a:r>
            <a:r>
              <a:rPr lang="en-US" sz="2000" b="1" dirty="0">
                <a:solidFill>
                  <a:srgbClr val="002060"/>
                </a:solidFill>
              </a:rPr>
              <a:t>1</a:t>
            </a:r>
            <a:r>
              <a:rPr lang="en-US" sz="2800" b="1" dirty="0">
                <a:solidFill>
                  <a:srgbClr val="002060"/>
                </a:solidFill>
              </a:rPr>
              <a:t>V</a:t>
            </a:r>
            <a:r>
              <a:rPr lang="en-US" sz="2000" b="1" dirty="0">
                <a:solidFill>
                  <a:srgbClr val="002060"/>
                </a:solidFill>
              </a:rPr>
              <a:t>1</a:t>
            </a:r>
            <a:r>
              <a:rPr lang="en-US" sz="2800" b="1" dirty="0">
                <a:solidFill>
                  <a:srgbClr val="002060"/>
                </a:solidFill>
              </a:rPr>
              <a:t> = C</a:t>
            </a:r>
            <a:r>
              <a:rPr lang="en-US" sz="2000" b="1" dirty="0">
                <a:solidFill>
                  <a:srgbClr val="002060"/>
                </a:solidFill>
              </a:rPr>
              <a:t>2</a:t>
            </a:r>
            <a:r>
              <a:rPr lang="en-US" sz="2800" b="1" dirty="0">
                <a:solidFill>
                  <a:srgbClr val="002060"/>
                </a:solidFill>
              </a:rPr>
              <a:t>V</a:t>
            </a:r>
            <a:r>
              <a:rPr lang="en-US" sz="2000" b="1" dirty="0">
                <a:solidFill>
                  <a:srgbClr val="002060"/>
                </a:solidFill>
              </a:rPr>
              <a:t>2</a:t>
            </a:r>
            <a:endParaRPr lang="el-G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3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08918D-62FD-4406-ABDF-190E901343EC}"/>
              </a:ext>
            </a:extLst>
          </p:cNvPr>
          <p:cNvSpPr txBox="1"/>
          <p:nvPr/>
        </p:nvSpPr>
        <p:spPr>
          <a:xfrm>
            <a:off x="181992" y="502151"/>
            <a:ext cx="118280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800" b="1" dirty="0"/>
              <a:t>Προσδιορισμός </a:t>
            </a:r>
            <a:r>
              <a:rPr lang="en-US" sz="2800" b="1" dirty="0" err="1"/>
              <a:t>cfu</a:t>
            </a:r>
            <a:r>
              <a:rPr lang="en-US" sz="2800" b="1" dirty="0"/>
              <a:t>/ml</a:t>
            </a:r>
            <a:endParaRPr lang="el-GR" sz="2800" b="1" dirty="0"/>
          </a:p>
        </p:txBody>
      </p:sp>
      <p:pic>
        <p:nvPicPr>
          <p:cNvPr id="7172" name="Picture 4" descr="Ανάπτυξη μικροοργανισμών σε θρεπτικά υποστρώματα Δρ. Αγγελική Γεροβασίλη. -  ppt κατέβασμα">
            <a:extLst>
              <a:ext uri="{FF2B5EF4-FFF2-40B4-BE49-F238E27FC236}">
                <a16:creationId xmlns:a16="http://schemas.microsoft.com/office/drawing/2014/main" xmlns="" id="{8D19AFA3-1C64-408C-B826-83A340C5A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6" t="17218" r="4585" b="18304"/>
          <a:stretch/>
        </p:blipFill>
        <p:spPr bwMode="auto">
          <a:xfrm>
            <a:off x="341745" y="1406259"/>
            <a:ext cx="5754255" cy="44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041BC3-B7F9-448D-B8E3-211B67565600}"/>
              </a:ext>
            </a:extLst>
          </p:cNvPr>
          <p:cNvSpPr txBox="1"/>
          <p:nvPr/>
        </p:nvSpPr>
        <p:spPr>
          <a:xfrm>
            <a:off x="1" y="3897746"/>
            <a:ext cx="168101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Επίστρωση 0,1 </a:t>
            </a:r>
            <a:r>
              <a:rPr lang="en-US" sz="1600" dirty="0"/>
              <a:t>ml </a:t>
            </a:r>
            <a:endParaRPr lang="el-GR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4B7F67-EFD8-4264-940D-5D82B63BE31D}"/>
              </a:ext>
            </a:extLst>
          </p:cNvPr>
          <p:cNvSpPr txBox="1"/>
          <p:nvPr/>
        </p:nvSpPr>
        <p:spPr>
          <a:xfrm>
            <a:off x="3117273" y="5047672"/>
            <a:ext cx="3800763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161 </a:t>
            </a:r>
          </a:p>
          <a:p>
            <a:r>
              <a:rPr lang="en-US" sz="1600" dirty="0"/>
              <a:t>1/10</a:t>
            </a:r>
            <a:r>
              <a:rPr lang="en-US" sz="1600" baseline="30000" dirty="0"/>
              <a:t>3 </a:t>
            </a:r>
            <a:r>
              <a:rPr lang="el-GR" sz="1600" baseline="30000" dirty="0"/>
              <a:t> </a:t>
            </a:r>
            <a:r>
              <a:rPr lang="el-GR" sz="1600" dirty="0"/>
              <a:t>(ΑΡΑΙΩΣΗ) </a:t>
            </a:r>
            <a:r>
              <a:rPr lang="en-US" sz="1600" dirty="0"/>
              <a:t>x </a:t>
            </a:r>
            <a:r>
              <a:rPr lang="el-GR" sz="1600" dirty="0"/>
              <a:t>0,1 (ΟΓΚΟΣ ΕΠΙΣΤΡΩΣΗΣ)</a:t>
            </a:r>
          </a:p>
          <a:p>
            <a:pPr algn="ctr"/>
            <a:r>
              <a:rPr lang="el-GR" sz="1600" dirty="0"/>
              <a:t>=</a:t>
            </a:r>
          </a:p>
          <a:p>
            <a:pPr algn="ctr"/>
            <a:r>
              <a:rPr lang="el-GR" sz="1600" dirty="0"/>
              <a:t>161</a:t>
            </a:r>
            <a:r>
              <a:rPr lang="en-US" sz="1600" dirty="0"/>
              <a:t>x10</a:t>
            </a:r>
            <a:r>
              <a:rPr lang="en-US" sz="1600" baseline="30000" dirty="0"/>
              <a:t>4</a:t>
            </a:r>
            <a:r>
              <a:rPr lang="en-US" sz="1600" dirty="0"/>
              <a:t> </a:t>
            </a:r>
            <a:r>
              <a:rPr lang="en-US" sz="1600" dirty="0" err="1"/>
              <a:t>cfu</a:t>
            </a:r>
            <a:r>
              <a:rPr lang="en-US" sz="1600" dirty="0"/>
              <a:t>/ml </a:t>
            </a:r>
            <a:r>
              <a:rPr lang="el-GR" sz="1600" dirty="0"/>
              <a:t>αρχικής καλλιέργειας</a:t>
            </a: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xmlns="" id="{750F20AB-85E3-4E7F-863A-E7003CF1C8A0}"/>
              </a:ext>
            </a:extLst>
          </p:cNvPr>
          <p:cNvCxnSpPr/>
          <p:nvPr/>
        </p:nvCxnSpPr>
        <p:spPr>
          <a:xfrm>
            <a:off x="3241964" y="5310909"/>
            <a:ext cx="35190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2 - Ομάδα">
            <a:extLst>
              <a:ext uri="{FF2B5EF4-FFF2-40B4-BE49-F238E27FC236}">
                <a16:creationId xmlns:a16="http://schemas.microsoft.com/office/drawing/2014/main" xmlns="" id="{6226725D-E359-47E1-9024-D53D85012E7C}"/>
              </a:ext>
            </a:extLst>
          </p:cNvPr>
          <p:cNvGrpSpPr/>
          <p:nvPr/>
        </p:nvGrpSpPr>
        <p:grpSpPr>
          <a:xfrm>
            <a:off x="5366327" y="2530048"/>
            <a:ext cx="8523318" cy="1887320"/>
            <a:chOff x="457507" y="2285991"/>
            <a:chExt cx="6523387" cy="1168851"/>
          </a:xfrm>
        </p:grpSpPr>
        <p:sp>
          <p:nvSpPr>
            <p:cNvPr id="11" name="3 - Ορθογώνιο">
              <a:extLst>
                <a:ext uri="{FF2B5EF4-FFF2-40B4-BE49-F238E27FC236}">
                  <a16:creationId xmlns:a16="http://schemas.microsoft.com/office/drawing/2014/main" xmlns="" id="{0427B4B1-F4B7-4912-9091-29A9B30FC0BD}"/>
                </a:ext>
              </a:extLst>
            </p:cNvPr>
            <p:cNvSpPr/>
            <p:nvPr/>
          </p:nvSpPr>
          <p:spPr>
            <a:xfrm>
              <a:off x="457507" y="2285991"/>
              <a:ext cx="5224082" cy="514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400" u="sng" dirty="0">
                  <a:solidFill>
                    <a:srgbClr val="002060"/>
                  </a:solidFill>
                </a:rPr>
                <a:t>αριθμός αποικιών                        </a:t>
              </a:r>
            </a:p>
            <a:p>
              <a:r>
                <a:rPr lang="el-GR" sz="2400" dirty="0">
                  <a:solidFill>
                    <a:srgbClr val="002060"/>
                  </a:solidFill>
                </a:rPr>
                <a:t>         Αραίωση </a:t>
              </a:r>
              <a:r>
                <a:rPr lang="en-US" sz="2400" dirty="0">
                  <a:solidFill>
                    <a:srgbClr val="002060"/>
                  </a:solidFill>
                </a:rPr>
                <a:t>x </a:t>
              </a:r>
              <a:r>
                <a:rPr lang="el-GR" sz="2400" dirty="0">
                  <a:solidFill>
                    <a:srgbClr val="002060"/>
                  </a:solidFill>
                </a:rPr>
                <a:t>ποσότητα που χρησιμοποιήθηκε (ml)</a:t>
              </a:r>
              <a:endParaRPr lang="el-GR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4 - Ορθογώνιο">
              <a:extLst>
                <a:ext uri="{FF2B5EF4-FFF2-40B4-BE49-F238E27FC236}">
                  <a16:creationId xmlns:a16="http://schemas.microsoft.com/office/drawing/2014/main" xmlns="" id="{4F32CBB2-A500-4B67-B27B-5409FBE3BFD4}"/>
                </a:ext>
              </a:extLst>
            </p:cNvPr>
            <p:cNvSpPr/>
            <p:nvPr/>
          </p:nvSpPr>
          <p:spPr>
            <a:xfrm>
              <a:off x="2422723" y="2330234"/>
              <a:ext cx="4558171" cy="1124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l-GR" sz="2800" b="1" dirty="0">
                <a:solidFill>
                  <a:srgbClr val="002060"/>
                </a:solidFill>
              </a:endParaRPr>
            </a:p>
            <a:p>
              <a:endParaRPr lang="el-GR" sz="2800" b="1" dirty="0">
                <a:solidFill>
                  <a:srgbClr val="002060"/>
                </a:solidFill>
              </a:endParaRPr>
            </a:p>
            <a:p>
              <a:endParaRPr lang="el-GR" sz="2800" b="1" dirty="0">
                <a:solidFill>
                  <a:srgbClr val="002060"/>
                </a:solidFill>
              </a:endParaRPr>
            </a:p>
            <a:p>
              <a:r>
                <a:rPr lang="el-GR" sz="2800" b="1" dirty="0">
                  <a:solidFill>
                    <a:srgbClr val="002060"/>
                  </a:solidFill>
                </a:rPr>
                <a:t>= </a:t>
              </a:r>
              <a:r>
                <a:rPr lang="el-GR" sz="2800" b="1" dirty="0" err="1">
                  <a:solidFill>
                    <a:srgbClr val="002060"/>
                  </a:solidFill>
                </a:rPr>
                <a:t>cfu</a:t>
              </a:r>
              <a:r>
                <a:rPr lang="el-GR" sz="2800" b="1" dirty="0">
                  <a:solidFill>
                    <a:srgbClr val="002060"/>
                  </a:solidFill>
                </a:rPr>
                <a:t>*/ml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30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 - Ομάδα">
            <a:extLst>
              <a:ext uri="{FF2B5EF4-FFF2-40B4-BE49-F238E27FC236}">
                <a16:creationId xmlns:a16="http://schemas.microsoft.com/office/drawing/2014/main" xmlns="" id="{ECE44A49-6E21-4B0A-ABCD-E7E63F1E74E4}"/>
              </a:ext>
            </a:extLst>
          </p:cNvPr>
          <p:cNvGrpSpPr/>
          <p:nvPr/>
        </p:nvGrpSpPr>
        <p:grpSpPr>
          <a:xfrm>
            <a:off x="3500976" y="1884541"/>
            <a:ext cx="5857918" cy="243840"/>
            <a:chOff x="853513" y="2071678"/>
            <a:chExt cx="5933994" cy="191735"/>
          </a:xfrm>
        </p:grpSpPr>
        <p:graphicFrame>
          <p:nvGraphicFramePr>
            <p:cNvPr id="4" name="13 - Θέση περιεχομένου">
              <a:extLst>
                <a:ext uri="{FF2B5EF4-FFF2-40B4-BE49-F238E27FC236}">
                  <a16:creationId xmlns:a16="http://schemas.microsoft.com/office/drawing/2014/main" xmlns="" id="{33262272-A8B5-4458-8988-27561FCBB7F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56389515"/>
                </p:ext>
              </p:extLst>
            </p:nvPr>
          </p:nvGraphicFramePr>
          <p:xfrm>
            <a:off x="853513" y="2071678"/>
            <a:ext cx="5933994" cy="191735"/>
          </p:xfrm>
          <a:graphic>
            <a:graphicData uri="http://schemas.openxmlformats.org/drawingml/2006/table">
              <a:tbl>
                <a:tblPr/>
                <a:tblGrid>
                  <a:gridCol w="1184494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997299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225375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225375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1225375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</a:tblGrid>
                <a:tr h="214314"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  <a:tabLst>
                            <a:tab pos="1381125" algn="l"/>
                          </a:tabLst>
                        </a:pPr>
                        <a:r>
                          <a:rPr lang="el-GR" sz="1600" b="1" dirty="0">
                            <a:solidFill>
                              <a:srgbClr val="00206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1/10 ή 10</a:t>
                        </a:r>
                        <a:r>
                          <a:rPr lang="el-GR" sz="1600" b="1" baseline="30000" dirty="0">
                            <a:solidFill>
                              <a:srgbClr val="00206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-1</a:t>
                        </a:r>
                        <a:endParaRPr lang="el-GR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endParaRPr>
                      </a:p>
                    </a:txBody>
                    <a:tcPr marL="68580" marR="68580" marT="0" marB="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  <a:tabLst>
                            <a:tab pos="1381125" algn="l"/>
                          </a:tabLst>
                        </a:pPr>
                        <a:r>
                          <a:rPr lang="el-GR" sz="1600" b="1" dirty="0">
                            <a:solidFill>
                              <a:srgbClr val="00206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        10</a:t>
                        </a:r>
                        <a:r>
                          <a:rPr lang="el-GR" sz="1600" b="1" baseline="30000" dirty="0">
                            <a:solidFill>
                              <a:srgbClr val="00206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-2</a:t>
                        </a:r>
                        <a:endParaRPr lang="el-GR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endParaRPr>
                      </a:p>
                    </a:txBody>
                    <a:tcPr marL="68580" marR="68580" marT="0" marB="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  <a:tabLst>
                            <a:tab pos="1381125" algn="l"/>
                          </a:tabLst>
                        </a:pPr>
                        <a:r>
                          <a:rPr lang="el-GR" sz="1600" b="1" baseline="0" dirty="0">
                            <a:solidFill>
                              <a:srgbClr val="00206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      </a:t>
                        </a:r>
                        <a:r>
                          <a:rPr lang="el-GR" sz="1600" b="1" dirty="0">
                            <a:solidFill>
                              <a:srgbClr val="00206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10</a:t>
                        </a:r>
                        <a:r>
                          <a:rPr lang="el-GR" sz="1600" b="1" baseline="30000" dirty="0">
                            <a:solidFill>
                              <a:srgbClr val="00206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-3</a:t>
                        </a:r>
                        <a:endParaRPr lang="el-GR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endParaRPr>
                      </a:p>
                    </a:txBody>
                    <a:tcPr marL="68580" marR="68580" marT="0" marB="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  <a:tabLst>
                            <a:tab pos="1381125" algn="l"/>
                          </a:tabLst>
                        </a:pPr>
                        <a:r>
                          <a:rPr lang="el-GR" sz="1600" b="1" dirty="0">
                            <a:solidFill>
                              <a:srgbClr val="00206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  10</a:t>
                        </a:r>
                        <a:r>
                          <a:rPr lang="el-GR" sz="1600" b="1" baseline="30000" dirty="0">
                            <a:solidFill>
                              <a:srgbClr val="00206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-4</a:t>
                        </a:r>
                        <a:endParaRPr lang="el-GR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endParaRPr>
                      </a:p>
                    </a:txBody>
                    <a:tcPr marL="68580" marR="68580" marT="0" marB="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  <a:tabLst>
                            <a:tab pos="1381125" algn="l"/>
                          </a:tabLst>
                        </a:pPr>
                        <a:r>
                          <a:rPr lang="el-GR" sz="1600" b="1" dirty="0">
                            <a:solidFill>
                              <a:srgbClr val="00206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  10</a:t>
                        </a:r>
                        <a:r>
                          <a:rPr lang="el-GR" sz="1600" b="1" baseline="30000" dirty="0">
                            <a:solidFill>
                              <a:srgbClr val="00206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a:t>-5</a:t>
                        </a:r>
                        <a:endParaRPr lang="el-GR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endParaRPr>
                      </a:p>
                    </a:txBody>
                    <a:tcPr marL="68580" marR="68580" marT="0" marB="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cxnSp>
          <p:nvCxnSpPr>
            <p:cNvPr id="5" name="7 - Ευθύγραμμο βέλος σύνδεσης">
              <a:extLst>
                <a:ext uri="{FF2B5EF4-FFF2-40B4-BE49-F238E27FC236}">
                  <a16:creationId xmlns:a16="http://schemas.microsoft.com/office/drawing/2014/main" xmlns="" id="{3907BC97-C721-4CD5-9456-F9E3FBF82812}"/>
                </a:ext>
              </a:extLst>
            </p:cNvPr>
            <p:cNvCxnSpPr/>
            <p:nvPr/>
          </p:nvCxnSpPr>
          <p:spPr>
            <a:xfrm>
              <a:off x="2035094" y="2194678"/>
              <a:ext cx="428628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8 - Ευθύγραμμο βέλος σύνδεσης">
              <a:extLst>
                <a:ext uri="{FF2B5EF4-FFF2-40B4-BE49-F238E27FC236}">
                  <a16:creationId xmlns:a16="http://schemas.microsoft.com/office/drawing/2014/main" xmlns="" id="{4D2DA0E0-CB7B-4BA8-BBBF-449AD0F17BD5}"/>
                </a:ext>
              </a:extLst>
            </p:cNvPr>
            <p:cNvCxnSpPr/>
            <p:nvPr/>
          </p:nvCxnSpPr>
          <p:spPr>
            <a:xfrm>
              <a:off x="3143240" y="2205410"/>
              <a:ext cx="428628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9 - Ευθύγραμμο βέλος σύνδεσης">
              <a:extLst>
                <a:ext uri="{FF2B5EF4-FFF2-40B4-BE49-F238E27FC236}">
                  <a16:creationId xmlns:a16="http://schemas.microsoft.com/office/drawing/2014/main" xmlns="" id="{7225877C-9950-4A84-A627-8A6495D314F1}"/>
                </a:ext>
              </a:extLst>
            </p:cNvPr>
            <p:cNvCxnSpPr/>
            <p:nvPr/>
          </p:nvCxnSpPr>
          <p:spPr>
            <a:xfrm>
              <a:off x="4286248" y="2205410"/>
              <a:ext cx="428628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10 - Ευθύγραμμο βέλος σύνδεσης">
              <a:extLst>
                <a:ext uri="{FF2B5EF4-FFF2-40B4-BE49-F238E27FC236}">
                  <a16:creationId xmlns:a16="http://schemas.microsoft.com/office/drawing/2014/main" xmlns="" id="{6F9174F9-880F-44F4-AD45-869D70D5F974}"/>
                </a:ext>
              </a:extLst>
            </p:cNvPr>
            <p:cNvCxnSpPr/>
            <p:nvPr/>
          </p:nvCxnSpPr>
          <p:spPr>
            <a:xfrm>
              <a:off x="5357818" y="2205410"/>
              <a:ext cx="428628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22 - Ομάδα">
            <a:extLst>
              <a:ext uri="{FF2B5EF4-FFF2-40B4-BE49-F238E27FC236}">
                <a16:creationId xmlns:a16="http://schemas.microsoft.com/office/drawing/2014/main" xmlns="" id="{8939B902-8A0D-4D40-8CF7-51A193C49877}"/>
              </a:ext>
            </a:extLst>
          </p:cNvPr>
          <p:cNvGrpSpPr/>
          <p:nvPr/>
        </p:nvGrpSpPr>
        <p:grpSpPr>
          <a:xfrm>
            <a:off x="4072481" y="2241727"/>
            <a:ext cx="4896424" cy="2214578"/>
            <a:chOff x="1714480" y="1214422"/>
            <a:chExt cx="4896424" cy="2214578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xmlns="" id="{6CC95BB7-53AE-45CF-80BD-A4C97DA0F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116" r="37796"/>
            <a:stretch>
              <a:fillRect/>
            </a:stretch>
          </p:blipFill>
          <p:spPr bwMode="auto">
            <a:xfrm>
              <a:off x="1714480" y="1214422"/>
              <a:ext cx="467268" cy="2190228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BAC02F9D-ADDA-4920-9EC2-E64893FB9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116" r="37796"/>
            <a:stretch>
              <a:fillRect/>
            </a:stretch>
          </p:blipFill>
          <p:spPr bwMode="auto">
            <a:xfrm>
              <a:off x="2818848" y="1214422"/>
              <a:ext cx="467268" cy="2190228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xmlns="" id="{509FE26A-B990-4327-A795-21E584911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116" r="37796"/>
            <a:stretch>
              <a:fillRect/>
            </a:stretch>
          </p:blipFill>
          <p:spPr bwMode="auto">
            <a:xfrm>
              <a:off x="3890418" y="1214422"/>
              <a:ext cx="467268" cy="2190228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xmlns="" id="{C1951CB0-2F73-40E3-A46E-D51C9F0533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116" r="37796"/>
            <a:stretch>
              <a:fillRect/>
            </a:stretch>
          </p:blipFill>
          <p:spPr bwMode="auto">
            <a:xfrm>
              <a:off x="5000628" y="1214422"/>
              <a:ext cx="467268" cy="2190228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xmlns="" id="{19404176-622F-45F8-A703-0DDAF2130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116" r="37796"/>
            <a:stretch>
              <a:fillRect/>
            </a:stretch>
          </p:blipFill>
          <p:spPr bwMode="auto">
            <a:xfrm>
              <a:off x="6143636" y="1238772"/>
              <a:ext cx="467268" cy="2190228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4D6A526A-F1F2-41E9-8729-53237391B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16" r="37796"/>
          <a:stretch>
            <a:fillRect/>
          </a:stretch>
        </p:blipFill>
        <p:spPr bwMode="auto">
          <a:xfrm>
            <a:off x="2286530" y="2027413"/>
            <a:ext cx="467268" cy="2190228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</p:pic>
      <p:cxnSp>
        <p:nvCxnSpPr>
          <p:cNvPr id="16" name="25 - Καμπύλη γραμμή σύνδεσης">
            <a:extLst>
              <a:ext uri="{FF2B5EF4-FFF2-40B4-BE49-F238E27FC236}">
                <a16:creationId xmlns:a16="http://schemas.microsoft.com/office/drawing/2014/main" xmlns="" id="{F84E08F4-ACB6-4700-8437-F1DCAE56795D}"/>
              </a:ext>
            </a:extLst>
          </p:cNvPr>
          <p:cNvCxnSpPr/>
          <p:nvPr/>
        </p:nvCxnSpPr>
        <p:spPr>
          <a:xfrm>
            <a:off x="2858034" y="2456041"/>
            <a:ext cx="1071570" cy="571504"/>
          </a:xfrm>
          <a:prstGeom prst="curvedConnector3">
            <a:avLst>
              <a:gd name="adj1" fmla="val 370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31 - TextBox">
            <a:extLst>
              <a:ext uri="{FF2B5EF4-FFF2-40B4-BE49-F238E27FC236}">
                <a16:creationId xmlns:a16="http://schemas.microsoft.com/office/drawing/2014/main" xmlns="" id="{AD51C158-E6BD-492B-B2F1-AAFAB3AC590E}"/>
              </a:ext>
            </a:extLst>
          </p:cNvPr>
          <p:cNvSpPr txBox="1"/>
          <p:nvPr/>
        </p:nvSpPr>
        <p:spPr>
          <a:xfrm>
            <a:off x="1643588" y="1509573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rgbClr val="002060"/>
                </a:solidFill>
              </a:rPr>
              <a:t>Αρχική καλλιέργεια</a:t>
            </a: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xmlns="" id="{3D8D8305-D2CC-462F-A645-2A36A9105DA5}"/>
              </a:ext>
            </a:extLst>
          </p:cNvPr>
          <p:cNvSpPr>
            <a:spLocks/>
          </p:cNvSpPr>
          <p:nvPr/>
        </p:nvSpPr>
        <p:spPr bwMode="auto">
          <a:xfrm>
            <a:off x="8994664" y="4027676"/>
            <a:ext cx="361433" cy="1058145"/>
          </a:xfrm>
          <a:custGeom>
            <a:avLst/>
            <a:gdLst/>
            <a:ahLst/>
            <a:cxnLst>
              <a:cxn ang="0">
                <a:pos x="0" y="513"/>
              </a:cxn>
              <a:cxn ang="0">
                <a:pos x="181" y="332"/>
              </a:cxn>
              <a:cxn ang="0">
                <a:pos x="362" y="2504"/>
              </a:cxn>
            </a:cxnLst>
            <a:rect l="0" t="0" r="r" b="b"/>
            <a:pathLst>
              <a:path w="362" h="2504">
                <a:moveTo>
                  <a:pt x="0" y="513"/>
                </a:moveTo>
                <a:cubicBezTo>
                  <a:pt x="60" y="256"/>
                  <a:pt x="121" y="0"/>
                  <a:pt x="181" y="332"/>
                </a:cubicBezTo>
                <a:cubicBezTo>
                  <a:pt x="241" y="664"/>
                  <a:pt x="301" y="1584"/>
                  <a:pt x="362" y="250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B47D43FB-46FE-4123-828D-3165CD56EF10}"/>
              </a:ext>
            </a:extLst>
          </p:cNvPr>
          <p:cNvSpPr>
            <a:spLocks/>
          </p:cNvSpPr>
          <p:nvPr/>
        </p:nvSpPr>
        <p:spPr bwMode="auto">
          <a:xfrm>
            <a:off x="6787124" y="4027676"/>
            <a:ext cx="361433" cy="1071571"/>
          </a:xfrm>
          <a:custGeom>
            <a:avLst/>
            <a:gdLst/>
            <a:ahLst/>
            <a:cxnLst>
              <a:cxn ang="0">
                <a:pos x="0" y="513"/>
              </a:cxn>
              <a:cxn ang="0">
                <a:pos x="181" y="332"/>
              </a:cxn>
              <a:cxn ang="0">
                <a:pos x="362" y="2504"/>
              </a:cxn>
            </a:cxnLst>
            <a:rect l="0" t="0" r="r" b="b"/>
            <a:pathLst>
              <a:path w="362" h="2504">
                <a:moveTo>
                  <a:pt x="0" y="513"/>
                </a:moveTo>
                <a:cubicBezTo>
                  <a:pt x="60" y="256"/>
                  <a:pt x="121" y="0"/>
                  <a:pt x="181" y="332"/>
                </a:cubicBezTo>
                <a:cubicBezTo>
                  <a:pt x="241" y="664"/>
                  <a:pt x="301" y="1584"/>
                  <a:pt x="362" y="250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AA96F721-10B7-436E-9987-C8B4AC6A9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743308" y="5313561"/>
            <a:ext cx="1361865" cy="21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xmlns="" id="{528EA0D3-8F37-48F8-A5D8-336B30914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429934" y="5313561"/>
            <a:ext cx="1397809" cy="21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36 - TextBox">
            <a:extLst>
              <a:ext uri="{FF2B5EF4-FFF2-40B4-BE49-F238E27FC236}">
                <a16:creationId xmlns:a16="http://schemas.microsoft.com/office/drawing/2014/main" xmlns="" id="{3E4C116C-E3F5-4109-BDBD-B7FD9D77C6CB}"/>
              </a:ext>
            </a:extLst>
          </p:cNvPr>
          <p:cNvSpPr txBox="1"/>
          <p:nvPr/>
        </p:nvSpPr>
        <p:spPr>
          <a:xfrm>
            <a:off x="3215224" y="222845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rgbClr val="002060"/>
                </a:solidFill>
              </a:rPr>
              <a:t>Π</a:t>
            </a:r>
            <a:r>
              <a:rPr lang="en-US" sz="1400" b="1" dirty="0">
                <a:solidFill>
                  <a:srgbClr val="002060"/>
                </a:solidFill>
              </a:rPr>
              <a:t>1</a:t>
            </a:r>
            <a:endParaRPr lang="en-US" sz="1600" b="1" dirty="0">
              <a:solidFill>
                <a:srgbClr val="002060"/>
              </a:solidFill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1ml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3" name="41 - TextBox">
            <a:extLst>
              <a:ext uri="{FF2B5EF4-FFF2-40B4-BE49-F238E27FC236}">
                <a16:creationId xmlns:a16="http://schemas.microsoft.com/office/drawing/2014/main" xmlns="" id="{FCC0BD83-6B26-477C-94A7-993E58062C49}"/>
              </a:ext>
            </a:extLst>
          </p:cNvPr>
          <p:cNvSpPr txBox="1"/>
          <p:nvPr/>
        </p:nvSpPr>
        <p:spPr>
          <a:xfrm>
            <a:off x="6215620" y="4527743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</a:rPr>
              <a:t>Π*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l-GR" sz="1600" b="1" dirty="0">
                <a:solidFill>
                  <a:srgbClr val="002060"/>
                </a:solidFill>
              </a:rPr>
              <a:t>0,</a:t>
            </a:r>
            <a:r>
              <a:rPr lang="en-US" sz="1600" b="1" dirty="0">
                <a:solidFill>
                  <a:srgbClr val="002060"/>
                </a:solidFill>
              </a:rPr>
              <a:t>1ml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4" name="43 - TextBox">
            <a:extLst>
              <a:ext uri="{FF2B5EF4-FFF2-40B4-BE49-F238E27FC236}">
                <a16:creationId xmlns:a16="http://schemas.microsoft.com/office/drawing/2014/main" xmlns="" id="{20C7D1FB-740A-472B-862A-8263DA71B28C}"/>
              </a:ext>
            </a:extLst>
          </p:cNvPr>
          <p:cNvSpPr txBox="1"/>
          <p:nvPr/>
        </p:nvSpPr>
        <p:spPr>
          <a:xfrm>
            <a:off x="4643984" y="2170289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</a:rPr>
              <a:t>Π</a:t>
            </a:r>
            <a:r>
              <a:rPr lang="el-GR" sz="1400" b="1" dirty="0">
                <a:solidFill>
                  <a:srgbClr val="002060"/>
                </a:solidFill>
              </a:rPr>
              <a:t>2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1ml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5" name="44 - TextBox">
            <a:extLst>
              <a:ext uri="{FF2B5EF4-FFF2-40B4-BE49-F238E27FC236}">
                <a16:creationId xmlns:a16="http://schemas.microsoft.com/office/drawing/2014/main" xmlns="" id="{1CADB143-5DC2-4D2B-88AD-22878B5BA31E}"/>
              </a:ext>
            </a:extLst>
          </p:cNvPr>
          <p:cNvSpPr txBox="1"/>
          <p:nvPr/>
        </p:nvSpPr>
        <p:spPr>
          <a:xfrm>
            <a:off x="5715554" y="2170289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</a:rPr>
              <a:t>Π</a:t>
            </a:r>
            <a:r>
              <a:rPr lang="el-GR" sz="1400" b="1" dirty="0">
                <a:solidFill>
                  <a:srgbClr val="002060"/>
                </a:solidFill>
              </a:rPr>
              <a:t>3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1ml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6" name="45 - TextBox">
            <a:extLst>
              <a:ext uri="{FF2B5EF4-FFF2-40B4-BE49-F238E27FC236}">
                <a16:creationId xmlns:a16="http://schemas.microsoft.com/office/drawing/2014/main" xmlns="" id="{3DEACAE4-A4AB-4646-B42B-7CF6FEE07553}"/>
              </a:ext>
            </a:extLst>
          </p:cNvPr>
          <p:cNvSpPr txBox="1"/>
          <p:nvPr/>
        </p:nvSpPr>
        <p:spPr>
          <a:xfrm>
            <a:off x="6787124" y="2170289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</a:rPr>
              <a:t>Π</a:t>
            </a:r>
            <a:r>
              <a:rPr lang="el-GR" sz="1400" b="1" dirty="0">
                <a:solidFill>
                  <a:srgbClr val="002060"/>
                </a:solidFill>
              </a:rPr>
              <a:t>4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1ml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7" name="46 - TextBox">
            <a:extLst>
              <a:ext uri="{FF2B5EF4-FFF2-40B4-BE49-F238E27FC236}">
                <a16:creationId xmlns:a16="http://schemas.microsoft.com/office/drawing/2014/main" xmlns="" id="{6434CFC2-6A2A-4169-B59D-B4084B63FFB4}"/>
              </a:ext>
            </a:extLst>
          </p:cNvPr>
          <p:cNvSpPr txBox="1"/>
          <p:nvPr/>
        </p:nvSpPr>
        <p:spPr>
          <a:xfrm>
            <a:off x="7930132" y="2170289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</a:rPr>
              <a:t>Π</a:t>
            </a:r>
            <a:r>
              <a:rPr lang="el-GR" sz="1400" b="1" dirty="0">
                <a:solidFill>
                  <a:srgbClr val="002060"/>
                </a:solidFill>
              </a:rPr>
              <a:t>5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1ml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8" name="47 - TextBox">
            <a:extLst>
              <a:ext uri="{FF2B5EF4-FFF2-40B4-BE49-F238E27FC236}">
                <a16:creationId xmlns:a16="http://schemas.microsoft.com/office/drawing/2014/main" xmlns="" id="{D4D24BB5-5C4C-41D6-A109-097CFC38F131}"/>
              </a:ext>
            </a:extLst>
          </p:cNvPr>
          <p:cNvSpPr txBox="1"/>
          <p:nvPr/>
        </p:nvSpPr>
        <p:spPr>
          <a:xfrm>
            <a:off x="4501108" y="3527611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</a:rPr>
              <a:t>+Η</a:t>
            </a:r>
            <a:r>
              <a:rPr lang="el-GR" sz="1400" b="1" dirty="0">
                <a:solidFill>
                  <a:srgbClr val="002060"/>
                </a:solidFill>
              </a:rPr>
              <a:t>2</a:t>
            </a:r>
            <a:r>
              <a:rPr lang="el-GR" sz="1600" b="1" dirty="0">
                <a:solidFill>
                  <a:srgbClr val="002060"/>
                </a:solidFill>
              </a:rPr>
              <a:t>Ο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l-GR" sz="1600" b="1" dirty="0">
                <a:solidFill>
                  <a:srgbClr val="002060"/>
                </a:solidFill>
              </a:rPr>
              <a:t>9</a:t>
            </a:r>
            <a:r>
              <a:rPr lang="en-US" sz="1600" b="1" dirty="0">
                <a:solidFill>
                  <a:srgbClr val="002060"/>
                </a:solidFill>
              </a:rPr>
              <a:t>ml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29" name="48 - TextBox">
            <a:extLst>
              <a:ext uri="{FF2B5EF4-FFF2-40B4-BE49-F238E27FC236}">
                <a16:creationId xmlns:a16="http://schemas.microsoft.com/office/drawing/2014/main" xmlns="" id="{ADC21F9D-066D-4ADC-B372-40C5F4F07CD9}"/>
              </a:ext>
            </a:extLst>
          </p:cNvPr>
          <p:cNvSpPr txBox="1"/>
          <p:nvPr/>
        </p:nvSpPr>
        <p:spPr>
          <a:xfrm>
            <a:off x="9001702" y="3527611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</a:rPr>
              <a:t>+Η</a:t>
            </a:r>
            <a:r>
              <a:rPr lang="el-GR" sz="1400" b="1" dirty="0">
                <a:solidFill>
                  <a:srgbClr val="002060"/>
                </a:solidFill>
              </a:rPr>
              <a:t>2</a:t>
            </a:r>
            <a:r>
              <a:rPr lang="el-GR" sz="1600" b="1" dirty="0">
                <a:solidFill>
                  <a:srgbClr val="002060"/>
                </a:solidFill>
              </a:rPr>
              <a:t>Ο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l-GR" sz="1600" b="1" dirty="0">
                <a:solidFill>
                  <a:srgbClr val="002060"/>
                </a:solidFill>
              </a:rPr>
              <a:t>9</a:t>
            </a:r>
            <a:r>
              <a:rPr lang="en-US" sz="1600" b="1" dirty="0">
                <a:solidFill>
                  <a:srgbClr val="002060"/>
                </a:solidFill>
              </a:rPr>
              <a:t>ml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30" name="49 - TextBox">
            <a:extLst>
              <a:ext uri="{FF2B5EF4-FFF2-40B4-BE49-F238E27FC236}">
                <a16:creationId xmlns:a16="http://schemas.microsoft.com/office/drawing/2014/main" xmlns="" id="{DA34CC25-C92A-4648-9F50-92C85AB6AC2A}"/>
              </a:ext>
            </a:extLst>
          </p:cNvPr>
          <p:cNvSpPr txBox="1"/>
          <p:nvPr/>
        </p:nvSpPr>
        <p:spPr>
          <a:xfrm>
            <a:off x="5644116" y="3527611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</a:rPr>
              <a:t>+Η</a:t>
            </a:r>
            <a:r>
              <a:rPr lang="el-GR" sz="1400" b="1" dirty="0">
                <a:solidFill>
                  <a:srgbClr val="002060"/>
                </a:solidFill>
              </a:rPr>
              <a:t>2</a:t>
            </a:r>
            <a:r>
              <a:rPr lang="el-GR" sz="1600" b="1" dirty="0">
                <a:solidFill>
                  <a:srgbClr val="002060"/>
                </a:solidFill>
              </a:rPr>
              <a:t>Ο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l-GR" sz="1600" b="1" dirty="0">
                <a:solidFill>
                  <a:srgbClr val="002060"/>
                </a:solidFill>
              </a:rPr>
              <a:t>9</a:t>
            </a:r>
            <a:r>
              <a:rPr lang="en-US" sz="1600" b="1" dirty="0">
                <a:solidFill>
                  <a:srgbClr val="002060"/>
                </a:solidFill>
              </a:rPr>
              <a:t>ml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31" name="50 - TextBox">
            <a:extLst>
              <a:ext uri="{FF2B5EF4-FFF2-40B4-BE49-F238E27FC236}">
                <a16:creationId xmlns:a16="http://schemas.microsoft.com/office/drawing/2014/main" xmlns="" id="{6C7AFB60-DACB-4FFE-9628-F37C45A09978}"/>
              </a:ext>
            </a:extLst>
          </p:cNvPr>
          <p:cNvSpPr txBox="1"/>
          <p:nvPr/>
        </p:nvSpPr>
        <p:spPr>
          <a:xfrm>
            <a:off x="6715686" y="3527611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</a:rPr>
              <a:t>+Η</a:t>
            </a:r>
            <a:r>
              <a:rPr lang="el-GR" sz="1400" b="1" dirty="0">
                <a:solidFill>
                  <a:srgbClr val="002060"/>
                </a:solidFill>
              </a:rPr>
              <a:t>2</a:t>
            </a:r>
            <a:r>
              <a:rPr lang="el-GR" sz="1600" b="1" dirty="0">
                <a:solidFill>
                  <a:srgbClr val="002060"/>
                </a:solidFill>
              </a:rPr>
              <a:t>Ο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l-GR" sz="1600" b="1" dirty="0">
                <a:solidFill>
                  <a:srgbClr val="002060"/>
                </a:solidFill>
              </a:rPr>
              <a:t>9</a:t>
            </a:r>
            <a:r>
              <a:rPr lang="en-US" sz="1600" b="1" dirty="0">
                <a:solidFill>
                  <a:srgbClr val="002060"/>
                </a:solidFill>
              </a:rPr>
              <a:t>ml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32" name="51 - TextBox">
            <a:extLst>
              <a:ext uri="{FF2B5EF4-FFF2-40B4-BE49-F238E27FC236}">
                <a16:creationId xmlns:a16="http://schemas.microsoft.com/office/drawing/2014/main" xmlns="" id="{6471272A-E1F9-4E82-9AA3-48EC281EC7B3}"/>
              </a:ext>
            </a:extLst>
          </p:cNvPr>
          <p:cNvSpPr txBox="1"/>
          <p:nvPr/>
        </p:nvSpPr>
        <p:spPr>
          <a:xfrm>
            <a:off x="7787256" y="3527611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</a:rPr>
              <a:t>+Η</a:t>
            </a:r>
            <a:r>
              <a:rPr lang="el-GR" sz="1400" b="1" dirty="0">
                <a:solidFill>
                  <a:srgbClr val="002060"/>
                </a:solidFill>
              </a:rPr>
              <a:t>2</a:t>
            </a:r>
            <a:r>
              <a:rPr lang="el-GR" sz="1600" b="1" dirty="0">
                <a:solidFill>
                  <a:srgbClr val="002060"/>
                </a:solidFill>
              </a:rPr>
              <a:t>Ο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l-GR" sz="1600" b="1" dirty="0">
                <a:solidFill>
                  <a:srgbClr val="002060"/>
                </a:solidFill>
              </a:rPr>
              <a:t>9</a:t>
            </a:r>
            <a:r>
              <a:rPr lang="en-US" sz="1600" b="1" dirty="0">
                <a:solidFill>
                  <a:srgbClr val="002060"/>
                </a:solidFill>
              </a:rPr>
              <a:t>ml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33" name="52 - TextBox">
            <a:extLst>
              <a:ext uri="{FF2B5EF4-FFF2-40B4-BE49-F238E27FC236}">
                <a16:creationId xmlns:a16="http://schemas.microsoft.com/office/drawing/2014/main" xmlns="" id="{E77CAD68-235F-4587-9727-7D9F1E7E4877}"/>
              </a:ext>
            </a:extLst>
          </p:cNvPr>
          <p:cNvSpPr txBox="1"/>
          <p:nvPr/>
        </p:nvSpPr>
        <p:spPr>
          <a:xfrm>
            <a:off x="8430198" y="4527743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</a:rPr>
              <a:t>Π*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l-GR" sz="1600" b="1" dirty="0">
                <a:solidFill>
                  <a:srgbClr val="002060"/>
                </a:solidFill>
              </a:rPr>
              <a:t>0,</a:t>
            </a:r>
            <a:r>
              <a:rPr lang="en-US" sz="1600" b="1" dirty="0">
                <a:solidFill>
                  <a:srgbClr val="002060"/>
                </a:solidFill>
              </a:rPr>
              <a:t>1ml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34" name="53 - TextBox">
            <a:extLst>
              <a:ext uri="{FF2B5EF4-FFF2-40B4-BE49-F238E27FC236}">
                <a16:creationId xmlns:a16="http://schemas.microsoft.com/office/drawing/2014/main" xmlns="" id="{F314548C-9F74-4B93-AC79-6F446D79EE4D}"/>
              </a:ext>
            </a:extLst>
          </p:cNvPr>
          <p:cNvSpPr txBox="1"/>
          <p:nvPr/>
        </p:nvSpPr>
        <p:spPr>
          <a:xfrm>
            <a:off x="6691874" y="5771074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</a:rPr>
              <a:t>Καταμέτρηση αποικιών και αναγωγή σε </a:t>
            </a:r>
            <a:r>
              <a:rPr lang="en-US" sz="2400" b="1" dirty="0" err="1">
                <a:solidFill>
                  <a:srgbClr val="C00000"/>
                </a:solidFill>
              </a:rPr>
              <a:t>cfu</a:t>
            </a:r>
            <a:r>
              <a:rPr lang="en-US" sz="2400" b="1" dirty="0">
                <a:solidFill>
                  <a:srgbClr val="C00000"/>
                </a:solidFill>
              </a:rPr>
              <a:t>/ml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6358FD5-A670-4E0C-9C35-536972B68191}"/>
              </a:ext>
            </a:extLst>
          </p:cNvPr>
          <p:cNvSpPr txBox="1"/>
          <p:nvPr/>
        </p:nvSpPr>
        <p:spPr>
          <a:xfrm>
            <a:off x="181992" y="502151"/>
            <a:ext cx="118280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800" b="1" dirty="0"/>
              <a:t>Επίστρωση 2 σταγόνων (0,1</a:t>
            </a:r>
            <a:r>
              <a:rPr lang="en-US" sz="2800" b="1" dirty="0"/>
              <a:t>ml) </a:t>
            </a:r>
            <a:r>
              <a:rPr lang="el-GR" sz="2800" b="1" dirty="0"/>
              <a:t>από αραιώσεις 10</a:t>
            </a:r>
            <a:r>
              <a:rPr lang="el-GR" sz="2800" b="1" baseline="30000" dirty="0"/>
              <a:t>-3</a:t>
            </a:r>
            <a:r>
              <a:rPr lang="el-GR" sz="2800" b="1" dirty="0"/>
              <a:t> και 10</a:t>
            </a:r>
            <a:r>
              <a:rPr lang="el-GR" sz="2800" b="1" baseline="30000" dirty="0"/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88023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xmlns="" id="{8AC58AA0-0466-429B-8E5B-785C513A3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694208"/>
              </p:ext>
            </p:extLst>
          </p:nvPr>
        </p:nvGraphicFramePr>
        <p:xfrm>
          <a:off x="2032000" y="1991391"/>
          <a:ext cx="8127999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9551390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48008778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4079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Ομάδες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Καταμέτρηση αποικιών από την αραίωση 10</a:t>
                      </a:r>
                      <a:r>
                        <a:rPr lang="el-GR" baseline="300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Καταμέτρηση αποικιών από την αραίωση 10</a:t>
                      </a:r>
                      <a:r>
                        <a:rPr lang="el-GR" baseline="30000" dirty="0"/>
                        <a:t>-5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115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2969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464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0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9556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70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99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380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5008471"/>
                  </a:ext>
                </a:extLst>
              </a:tr>
            </a:tbl>
          </a:graphicData>
        </a:graphic>
      </p:graphicFrame>
      <p:sp>
        <p:nvSpPr>
          <p:cNvPr id="5" name="53 - TextBox">
            <a:extLst>
              <a:ext uri="{FF2B5EF4-FFF2-40B4-BE49-F238E27FC236}">
                <a16:creationId xmlns:a16="http://schemas.microsoft.com/office/drawing/2014/main" xmlns="" id="{AA66CF25-39C3-43D3-809A-AD5A7359A4D1}"/>
              </a:ext>
            </a:extLst>
          </p:cNvPr>
          <p:cNvSpPr txBox="1"/>
          <p:nvPr/>
        </p:nvSpPr>
        <p:spPr>
          <a:xfrm>
            <a:off x="2315182" y="364573"/>
            <a:ext cx="6669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</a:rPr>
              <a:t>Η καταμέτρηση αποικιών έχει ολοκληρωθεί!</a:t>
            </a:r>
          </a:p>
          <a:p>
            <a:pPr algn="ctr"/>
            <a:endParaRPr lang="el-GR" sz="2400" b="1" dirty="0">
              <a:solidFill>
                <a:srgbClr val="C00000"/>
              </a:solidFill>
            </a:endParaRPr>
          </a:p>
          <a:p>
            <a:pPr algn="ctr"/>
            <a:r>
              <a:rPr lang="el-GR" sz="2400" b="1" dirty="0">
                <a:solidFill>
                  <a:srgbClr val="C00000"/>
                </a:solidFill>
              </a:rPr>
              <a:t>Μπορείτε να υπολογίσετε τις </a:t>
            </a:r>
            <a:r>
              <a:rPr lang="en-US" sz="2400" b="1" dirty="0" err="1">
                <a:solidFill>
                  <a:srgbClr val="C00000"/>
                </a:solidFill>
              </a:rPr>
              <a:t>cfu</a:t>
            </a:r>
            <a:r>
              <a:rPr lang="en-US" sz="2400" b="1" dirty="0">
                <a:solidFill>
                  <a:srgbClr val="C00000"/>
                </a:solidFill>
              </a:rPr>
              <a:t>/ml</a:t>
            </a:r>
            <a:r>
              <a:rPr lang="el-GR" sz="24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092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9C34876-8D2E-4F87-91E5-8BD31A12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Εργαστηριακές Ασκήσεις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7AF606-A4B2-43EC-BCD5-83F589777FB7}"/>
              </a:ext>
            </a:extLst>
          </p:cNvPr>
          <p:cNvSpPr txBox="1"/>
          <p:nvPr/>
        </p:nvSpPr>
        <p:spPr>
          <a:xfrm>
            <a:off x="838200" y="1767387"/>
            <a:ext cx="9703293" cy="461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1</a:t>
            </a:r>
            <a:r>
              <a:rPr lang="el-GR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:	Εισαγωγή στο εργαστήριο μικροβιολογίας</a:t>
            </a:r>
            <a:endParaRPr lang="el-GR" sz="16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2</a:t>
            </a:r>
            <a:r>
              <a:rPr lang="el-GR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:  </a:t>
            </a:r>
            <a:r>
              <a:rPr lang="en-US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l-GR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Παρασκευή και αποστείρωση θρεπτικών μέσων</a:t>
            </a:r>
            <a:endParaRPr lang="el-GR" sz="16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3</a:t>
            </a:r>
            <a:r>
              <a:rPr lang="el-GR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l-GR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Ασηπτικές μέθοδοι εργασίας στη μικροβιολογία</a:t>
            </a:r>
            <a:endParaRPr lang="el-GR" sz="16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4</a:t>
            </a:r>
            <a:r>
              <a:rPr lang="el-GR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: 	Προσδιορισμός του αριθμού βακτηρίων με διαδοχικές αραιώσεις</a:t>
            </a:r>
            <a:endParaRPr lang="el-GR" sz="16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none" strike="noStrike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5</a:t>
            </a:r>
            <a:r>
              <a:rPr lang="el-GR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: 	Καθαρές καλλιέργειες – ανάπτυξη βακτηρίων σε υγρά θρεπτικά μέσα</a:t>
            </a:r>
            <a:endParaRPr lang="el-GR" sz="16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>
              <a:lnSpc>
                <a:spcPct val="150000"/>
              </a:lnSpc>
            </a:pPr>
            <a:r>
              <a:rPr lang="el-GR" sz="18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6</a:t>
            </a:r>
            <a:r>
              <a:rPr lang="el-GR" sz="18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l-GR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Χρώση και μικροσκοπική εξέταση μικροοργανισμών</a:t>
            </a:r>
            <a:endParaRPr lang="el-GR" sz="16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9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D1C9FE2-E4A9-483A-A965-C959140F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91" y="0"/>
            <a:ext cx="5283723" cy="14945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ΕΡΓΑΣΤΗΡΙΑΚΗ ΑΣΚΗΣΗ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EF4372A-692C-4CED-B5B5-A59F1BB71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7909" y="893763"/>
            <a:ext cx="5176299" cy="501405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FCC912F6-99AE-407E-9F30-8910FFB65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40" r="15775" b="-1"/>
          <a:stretch/>
        </p:blipFill>
        <p:spPr>
          <a:xfrm>
            <a:off x="802692" y="1060885"/>
            <a:ext cx="4906732" cy="4679812"/>
          </a:xfrm>
          <a:custGeom>
            <a:avLst/>
            <a:gdLst/>
            <a:ahLst/>
            <a:cxnLst/>
            <a:rect l="l" t="t" r="r" b="b"/>
            <a:pathLst>
              <a:path w="4906732" h="4679812">
                <a:moveTo>
                  <a:pt x="2807999" y="0"/>
                </a:moveTo>
                <a:cubicBezTo>
                  <a:pt x="3130622" y="0"/>
                  <a:pt x="3427552" y="62945"/>
                  <a:pt x="3690684" y="186911"/>
                </a:cubicBezTo>
                <a:cubicBezTo>
                  <a:pt x="3937285" y="303182"/>
                  <a:pt x="4153876" y="472887"/>
                  <a:pt x="4334455" y="691216"/>
                </a:cubicBezTo>
                <a:cubicBezTo>
                  <a:pt x="4703514" y="1137598"/>
                  <a:pt x="4906732" y="1771961"/>
                  <a:pt x="4906732" y="2477497"/>
                </a:cubicBezTo>
                <a:cubicBezTo>
                  <a:pt x="4906732" y="2758986"/>
                  <a:pt x="4828077" y="2984902"/>
                  <a:pt x="4651814" y="3210070"/>
                </a:cubicBezTo>
                <a:cubicBezTo>
                  <a:pt x="4467443" y="3445606"/>
                  <a:pt x="4190412" y="3662546"/>
                  <a:pt x="3897062" y="3892202"/>
                </a:cubicBezTo>
                <a:cubicBezTo>
                  <a:pt x="3842940" y="3934522"/>
                  <a:pt x="3787028" y="3978338"/>
                  <a:pt x="3731118" y="4022687"/>
                </a:cubicBezTo>
                <a:cubicBezTo>
                  <a:pt x="3230651" y="4419592"/>
                  <a:pt x="2865384" y="4679812"/>
                  <a:pt x="2367551" y="4679812"/>
                </a:cubicBezTo>
                <a:cubicBezTo>
                  <a:pt x="1609008" y="4679812"/>
                  <a:pt x="1071796" y="4360387"/>
                  <a:pt x="571329" y="3611676"/>
                </a:cubicBezTo>
                <a:cubicBezTo>
                  <a:pt x="505836" y="3513679"/>
                  <a:pt x="441817" y="3424553"/>
                  <a:pt x="379904" y="3338417"/>
                </a:cubicBezTo>
                <a:cubicBezTo>
                  <a:pt x="123300" y="2981268"/>
                  <a:pt x="0" y="2795534"/>
                  <a:pt x="0" y="2477497"/>
                </a:cubicBezTo>
                <a:cubicBezTo>
                  <a:pt x="0" y="2161706"/>
                  <a:pt x="77286" y="1849760"/>
                  <a:pt x="229543" y="1550320"/>
                </a:cubicBezTo>
                <a:cubicBezTo>
                  <a:pt x="378535" y="1257397"/>
                  <a:pt x="591545" y="989269"/>
                  <a:pt x="862575" y="753626"/>
                </a:cubicBezTo>
                <a:cubicBezTo>
                  <a:pt x="1128971" y="521938"/>
                  <a:pt x="1445380" y="330861"/>
                  <a:pt x="1777796" y="201123"/>
                </a:cubicBezTo>
                <a:cubicBezTo>
                  <a:pt x="2119161" y="67648"/>
                  <a:pt x="2465896" y="0"/>
                  <a:pt x="2807999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2C2D486-D099-46DF-B7EF-A28E89F586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2692" y="1060885"/>
            <a:ext cx="4906732" cy="4679812"/>
          </a:xfrm>
          <a:custGeom>
            <a:avLst/>
            <a:gdLst>
              <a:gd name="connsiteX0" fmla="*/ 2823706 w 4906732"/>
              <a:gd name="connsiteY0" fmla="*/ 125909 h 4679812"/>
              <a:gd name="connsiteX1" fmla="*/ 1850428 w 4906732"/>
              <a:gd name="connsiteY1" fmla="*/ 315565 h 4679812"/>
              <a:gd name="connsiteX2" fmla="*/ 985777 w 4906732"/>
              <a:gd name="connsiteY2" fmla="*/ 836564 h 4679812"/>
              <a:gd name="connsiteX3" fmla="*/ 387723 w 4906732"/>
              <a:gd name="connsiteY3" fmla="*/ 1587831 h 4679812"/>
              <a:gd name="connsiteX4" fmla="*/ 170864 w 4906732"/>
              <a:gd name="connsiteY4" fmla="*/ 2462142 h 4679812"/>
              <a:gd name="connsiteX5" fmla="*/ 529776 w 4906732"/>
              <a:gd name="connsiteY5" fmla="*/ 3273973 h 4679812"/>
              <a:gd name="connsiteX6" fmla="*/ 710624 w 4906732"/>
              <a:gd name="connsiteY6" fmla="*/ 3531652 h 4679812"/>
              <a:gd name="connsiteX7" fmla="*/ 2407596 w 4906732"/>
              <a:gd name="connsiteY7" fmla="*/ 4538883 h 4679812"/>
              <a:gd name="connsiteX8" fmla="*/ 3695819 w 4906732"/>
              <a:gd name="connsiteY8" fmla="*/ 3919227 h 4679812"/>
              <a:gd name="connsiteX9" fmla="*/ 3852594 w 4906732"/>
              <a:gd name="connsiteY9" fmla="*/ 3796182 h 4679812"/>
              <a:gd name="connsiteX10" fmla="*/ 4565642 w 4906732"/>
              <a:gd name="connsiteY10" fmla="*/ 3152944 h 4679812"/>
              <a:gd name="connsiteX11" fmla="*/ 4806474 w 4906732"/>
              <a:gd name="connsiteY11" fmla="*/ 2462142 h 4679812"/>
              <a:gd name="connsiteX12" fmla="*/ 4265818 w 4906732"/>
              <a:gd name="connsiteY12" fmla="*/ 777712 h 4679812"/>
              <a:gd name="connsiteX13" fmla="*/ 3657619 w 4906732"/>
              <a:gd name="connsiteY13" fmla="*/ 302163 h 4679812"/>
              <a:gd name="connsiteX14" fmla="*/ 2823706 w 4906732"/>
              <a:gd name="connsiteY14" fmla="*/ 125909 h 4679812"/>
              <a:gd name="connsiteX15" fmla="*/ 2807999 w 4906732"/>
              <a:gd name="connsiteY15" fmla="*/ 0 h 4679812"/>
              <a:gd name="connsiteX16" fmla="*/ 3690684 w 4906732"/>
              <a:gd name="connsiteY16" fmla="*/ 186911 h 4679812"/>
              <a:gd name="connsiteX17" fmla="*/ 4334455 w 4906732"/>
              <a:gd name="connsiteY17" fmla="*/ 691216 h 4679812"/>
              <a:gd name="connsiteX18" fmla="*/ 4906732 w 4906732"/>
              <a:gd name="connsiteY18" fmla="*/ 2477497 h 4679812"/>
              <a:gd name="connsiteX19" fmla="*/ 4651814 w 4906732"/>
              <a:gd name="connsiteY19" fmla="*/ 3210070 h 4679812"/>
              <a:gd name="connsiteX20" fmla="*/ 3897062 w 4906732"/>
              <a:gd name="connsiteY20" fmla="*/ 3892202 h 4679812"/>
              <a:gd name="connsiteX21" fmla="*/ 3731118 w 4906732"/>
              <a:gd name="connsiteY21" fmla="*/ 4022687 h 4679812"/>
              <a:gd name="connsiteX22" fmla="*/ 2367551 w 4906732"/>
              <a:gd name="connsiteY22" fmla="*/ 4679812 h 4679812"/>
              <a:gd name="connsiteX23" fmla="*/ 571329 w 4906732"/>
              <a:gd name="connsiteY23" fmla="*/ 3611676 h 4679812"/>
              <a:gd name="connsiteX24" fmla="*/ 379904 w 4906732"/>
              <a:gd name="connsiteY24" fmla="*/ 3338417 h 4679812"/>
              <a:gd name="connsiteX25" fmla="*/ 0 w 4906732"/>
              <a:gd name="connsiteY25" fmla="*/ 2477497 h 4679812"/>
              <a:gd name="connsiteX26" fmla="*/ 229543 w 4906732"/>
              <a:gd name="connsiteY26" fmla="*/ 1550320 h 4679812"/>
              <a:gd name="connsiteX27" fmla="*/ 862575 w 4906732"/>
              <a:gd name="connsiteY27" fmla="*/ 753626 h 4679812"/>
              <a:gd name="connsiteX28" fmla="*/ 1777796 w 4906732"/>
              <a:gd name="connsiteY28" fmla="*/ 201123 h 4679812"/>
              <a:gd name="connsiteX29" fmla="*/ 2807999 w 4906732"/>
              <a:gd name="connsiteY29" fmla="*/ 0 h 467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06732" h="4679812">
                <a:moveTo>
                  <a:pt x="2823706" y="125909"/>
                </a:moveTo>
                <a:cubicBezTo>
                  <a:pt x="2500507" y="125909"/>
                  <a:pt x="2172931" y="189700"/>
                  <a:pt x="1850428" y="315565"/>
                </a:cubicBezTo>
                <a:cubicBezTo>
                  <a:pt x="1536380" y="437905"/>
                  <a:pt x="1237454" y="618087"/>
                  <a:pt x="985777" y="836564"/>
                </a:cubicBezTo>
                <a:cubicBezTo>
                  <a:pt x="729724" y="1058771"/>
                  <a:pt x="528483" y="1311610"/>
                  <a:pt x="387723" y="1587831"/>
                </a:cubicBezTo>
                <a:cubicBezTo>
                  <a:pt x="243879" y="1870198"/>
                  <a:pt x="170864" y="2164358"/>
                  <a:pt x="170864" y="2462142"/>
                </a:cubicBezTo>
                <a:cubicBezTo>
                  <a:pt x="170864" y="2762044"/>
                  <a:pt x="287351" y="2937188"/>
                  <a:pt x="529776" y="3273973"/>
                </a:cubicBezTo>
                <a:cubicBezTo>
                  <a:pt x="588268" y="3355198"/>
                  <a:pt x="648751" y="3439241"/>
                  <a:pt x="710624" y="3531652"/>
                </a:cubicBezTo>
                <a:cubicBezTo>
                  <a:pt x="1183438" y="4237671"/>
                  <a:pt x="1690966" y="4538883"/>
                  <a:pt x="2407596" y="4538883"/>
                </a:cubicBezTo>
                <a:cubicBezTo>
                  <a:pt x="2877921" y="4538883"/>
                  <a:pt x="3223006" y="4293500"/>
                  <a:pt x="3695819" y="3919227"/>
                </a:cubicBezTo>
                <a:cubicBezTo>
                  <a:pt x="3748639" y="3877407"/>
                  <a:pt x="3801462" y="3836089"/>
                  <a:pt x="3852594" y="3796182"/>
                </a:cubicBezTo>
                <a:cubicBezTo>
                  <a:pt x="4129735" y="3579621"/>
                  <a:pt x="4391458" y="3375051"/>
                  <a:pt x="4565642" y="3152944"/>
                </a:cubicBezTo>
                <a:cubicBezTo>
                  <a:pt x="4732166" y="2940616"/>
                  <a:pt x="4806474" y="2727581"/>
                  <a:pt x="4806474" y="2462142"/>
                </a:cubicBezTo>
                <a:cubicBezTo>
                  <a:pt x="4806474" y="1796834"/>
                  <a:pt x="4614485" y="1198642"/>
                  <a:pt x="4265818" y="777712"/>
                </a:cubicBezTo>
                <a:cubicBezTo>
                  <a:pt x="4095218" y="571832"/>
                  <a:pt x="3890594" y="411804"/>
                  <a:pt x="3657619" y="302163"/>
                </a:cubicBezTo>
                <a:cubicBezTo>
                  <a:pt x="3409027" y="185265"/>
                  <a:pt x="3128504" y="125909"/>
                  <a:pt x="2823706" y="125909"/>
                </a:cubicBezTo>
                <a:close/>
                <a:moveTo>
                  <a:pt x="2807999" y="0"/>
                </a:moveTo>
                <a:cubicBezTo>
                  <a:pt x="3130622" y="0"/>
                  <a:pt x="3427552" y="62945"/>
                  <a:pt x="3690684" y="186911"/>
                </a:cubicBezTo>
                <a:cubicBezTo>
                  <a:pt x="3937285" y="303182"/>
                  <a:pt x="4153876" y="472887"/>
                  <a:pt x="4334455" y="691216"/>
                </a:cubicBezTo>
                <a:cubicBezTo>
                  <a:pt x="4703514" y="1137598"/>
                  <a:pt x="4906732" y="1771961"/>
                  <a:pt x="4906732" y="2477497"/>
                </a:cubicBezTo>
                <a:cubicBezTo>
                  <a:pt x="4906732" y="2758986"/>
                  <a:pt x="4828077" y="2984902"/>
                  <a:pt x="4651814" y="3210070"/>
                </a:cubicBezTo>
                <a:cubicBezTo>
                  <a:pt x="4467443" y="3445606"/>
                  <a:pt x="4190412" y="3662546"/>
                  <a:pt x="3897062" y="3892202"/>
                </a:cubicBezTo>
                <a:cubicBezTo>
                  <a:pt x="3842940" y="3934522"/>
                  <a:pt x="3787028" y="3978338"/>
                  <a:pt x="3731118" y="4022687"/>
                </a:cubicBezTo>
                <a:cubicBezTo>
                  <a:pt x="3230651" y="4419592"/>
                  <a:pt x="2865384" y="4679812"/>
                  <a:pt x="2367551" y="4679812"/>
                </a:cubicBezTo>
                <a:cubicBezTo>
                  <a:pt x="1609008" y="4679812"/>
                  <a:pt x="1071796" y="4360387"/>
                  <a:pt x="571329" y="3611676"/>
                </a:cubicBezTo>
                <a:cubicBezTo>
                  <a:pt x="505836" y="3513679"/>
                  <a:pt x="441817" y="3424553"/>
                  <a:pt x="379904" y="3338417"/>
                </a:cubicBezTo>
                <a:cubicBezTo>
                  <a:pt x="123300" y="2981268"/>
                  <a:pt x="0" y="2795534"/>
                  <a:pt x="0" y="2477497"/>
                </a:cubicBezTo>
                <a:cubicBezTo>
                  <a:pt x="0" y="2161706"/>
                  <a:pt x="77286" y="1849760"/>
                  <a:pt x="229543" y="1550320"/>
                </a:cubicBezTo>
                <a:cubicBezTo>
                  <a:pt x="378535" y="1257397"/>
                  <a:pt x="591545" y="989269"/>
                  <a:pt x="862575" y="753626"/>
                </a:cubicBezTo>
                <a:cubicBezTo>
                  <a:pt x="1128971" y="521938"/>
                  <a:pt x="1445380" y="330861"/>
                  <a:pt x="1777796" y="201123"/>
                </a:cubicBezTo>
                <a:cubicBezTo>
                  <a:pt x="2119161" y="67648"/>
                  <a:pt x="2465896" y="0"/>
                  <a:pt x="2807999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ECA16B-A538-472D-BDB1-9B1555715AD4}"/>
              </a:ext>
            </a:extLst>
          </p:cNvPr>
          <p:cNvSpPr txBox="1"/>
          <p:nvPr/>
        </p:nvSpPr>
        <p:spPr>
          <a:xfrm>
            <a:off x="5910101" y="1744926"/>
            <a:ext cx="5941587" cy="406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l-GR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l-GR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l-GR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l-GR" sz="3200" b="1" dirty="0"/>
              <a:t>Προσδιορισμός του αριθμού βακτηρίων με διαδοχικές αραιώσεις</a:t>
            </a:r>
          </a:p>
        </p:txBody>
      </p:sp>
    </p:spTree>
    <p:extLst>
      <p:ext uri="{BB962C8B-B14F-4D97-AF65-F5344CB8AC3E}">
        <p14:creationId xmlns:p14="http://schemas.microsoft.com/office/powerpoint/2010/main" val="287386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4E373D7A-A844-40A2-A8A7-1CF453B15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21" y="2238653"/>
            <a:ext cx="4196913" cy="3593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4C358D-DB2D-40A7-A161-2D1DF64707D3}"/>
              </a:ext>
            </a:extLst>
          </p:cNvPr>
          <p:cNvSpPr txBox="1"/>
          <p:nvPr/>
        </p:nvSpPr>
        <p:spPr>
          <a:xfrm>
            <a:off x="181992" y="502151"/>
            <a:ext cx="118280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800" b="1" dirty="0"/>
              <a:t>Ποσοτικός προσδιορισμός της ανάπτυξης μιας βακτηριακής καλλιέργειας</a:t>
            </a: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xmlns="" id="{85E86CD1-9AD0-4135-AB5B-57D1420A3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281597"/>
              </p:ext>
            </p:extLst>
          </p:nvPr>
        </p:nvGraphicFramePr>
        <p:xfrm>
          <a:off x="5235482" y="1440689"/>
          <a:ext cx="6774526" cy="487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98D637-683F-4205-BB46-DE9648142C54}"/>
              </a:ext>
            </a:extLst>
          </p:cNvPr>
          <p:cNvSpPr txBox="1"/>
          <p:nvPr/>
        </p:nvSpPr>
        <p:spPr>
          <a:xfrm>
            <a:off x="2032988" y="3879541"/>
            <a:ext cx="100317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b="1" dirty="0"/>
              <a:t>Ανάπτυξη</a:t>
            </a:r>
          </a:p>
        </p:txBody>
      </p:sp>
    </p:spTree>
    <p:extLst>
      <p:ext uri="{BB962C8B-B14F-4D97-AF65-F5344CB8AC3E}">
        <p14:creationId xmlns:p14="http://schemas.microsoft.com/office/powerpoint/2010/main" val="59857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A04C70-F03A-423C-AA58-4D15B3414BC1}"/>
              </a:ext>
            </a:extLst>
          </p:cNvPr>
          <p:cNvSpPr txBox="1"/>
          <p:nvPr/>
        </p:nvSpPr>
        <p:spPr>
          <a:xfrm>
            <a:off x="181992" y="502151"/>
            <a:ext cx="118280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800" b="1" dirty="0"/>
              <a:t>Μικροσκοπία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52A7E80D-71F4-4F07-B141-99CFF56B4E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6511" y="1025371"/>
            <a:ext cx="9803497" cy="3543433"/>
          </a:xfrm>
          <a:prstGeom prst="rect">
            <a:avLst/>
          </a:prstGeom>
        </p:spPr>
      </p:pic>
      <p:pic>
        <p:nvPicPr>
          <p:cNvPr id="1026" name="Picture 2" descr="Counting chamber, Neubauer - Standard products catalogue IFRC ICRC">
            <a:extLst>
              <a:ext uri="{FF2B5EF4-FFF2-40B4-BE49-F238E27FC236}">
                <a16:creationId xmlns:a16="http://schemas.microsoft.com/office/drawing/2014/main" xmlns="" id="{5D54D7E2-6B8D-473D-A719-B6609308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68804"/>
            <a:ext cx="6504326" cy="18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0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9EE9B7-9865-4B47-B445-D0CB0F970DF3}"/>
              </a:ext>
            </a:extLst>
          </p:cNvPr>
          <p:cNvSpPr txBox="1"/>
          <p:nvPr/>
        </p:nvSpPr>
        <p:spPr>
          <a:xfrm>
            <a:off x="181992" y="502151"/>
            <a:ext cx="118280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800" b="1" dirty="0"/>
              <a:t>Φωτομετρία</a:t>
            </a:r>
          </a:p>
        </p:txBody>
      </p:sp>
      <p:pic>
        <p:nvPicPr>
          <p:cNvPr id="2050" name="Picture 2" descr="CLS 212: Medical Microbiology - ppt video online download">
            <a:extLst>
              <a:ext uri="{FF2B5EF4-FFF2-40B4-BE49-F238E27FC236}">
                <a16:creationId xmlns:a16="http://schemas.microsoft.com/office/drawing/2014/main" xmlns="" id="{0EFD329E-AD82-443A-966E-D3AAB1146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9" b="8472"/>
          <a:stretch/>
        </p:blipFill>
        <p:spPr bwMode="auto">
          <a:xfrm>
            <a:off x="1524000" y="1288549"/>
            <a:ext cx="9144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AA0882-0067-4E08-9D08-08251BC62122}"/>
              </a:ext>
            </a:extLst>
          </p:cNvPr>
          <p:cNvSpPr txBox="1"/>
          <p:nvPr/>
        </p:nvSpPr>
        <p:spPr>
          <a:xfrm>
            <a:off x="2015229" y="1199772"/>
            <a:ext cx="13834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Πηγή Φωτός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B26148-022F-4C50-95C1-7EE99F9B5986}"/>
              </a:ext>
            </a:extLst>
          </p:cNvPr>
          <p:cNvSpPr txBox="1"/>
          <p:nvPr/>
        </p:nvSpPr>
        <p:spPr>
          <a:xfrm>
            <a:off x="3082028" y="1647616"/>
            <a:ext cx="13834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Προσπίπτον φως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920FFF-B3E8-4D08-B627-CF64DC0EAEE0}"/>
              </a:ext>
            </a:extLst>
          </p:cNvPr>
          <p:cNvSpPr txBox="1"/>
          <p:nvPr/>
        </p:nvSpPr>
        <p:spPr>
          <a:xfrm>
            <a:off x="5288872" y="4312396"/>
            <a:ext cx="13834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Σκεδασμένο φως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D98586-818E-4D0A-9EB4-F01C71198D06}"/>
              </a:ext>
            </a:extLst>
          </p:cNvPr>
          <p:cNvSpPr txBox="1"/>
          <p:nvPr/>
        </p:nvSpPr>
        <p:spPr>
          <a:xfrm>
            <a:off x="6672309" y="3560589"/>
            <a:ext cx="13834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Καταγραφέας</a:t>
            </a:r>
          </a:p>
          <a:p>
            <a:pPr algn="ctr"/>
            <a:endParaRPr lang="el-GR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B6ABFD-EE4C-4B9C-8FB4-64562BF90EF1}"/>
              </a:ext>
            </a:extLst>
          </p:cNvPr>
          <p:cNvSpPr txBox="1"/>
          <p:nvPr/>
        </p:nvSpPr>
        <p:spPr>
          <a:xfrm>
            <a:off x="8055746" y="3037369"/>
            <a:ext cx="13834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Διερχόμενο φως</a:t>
            </a:r>
          </a:p>
          <a:p>
            <a:pPr algn="ctr"/>
            <a:endParaRPr lang="el-GR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487B57-286F-4793-8C8C-AC2C2A056536}"/>
              </a:ext>
            </a:extLst>
          </p:cNvPr>
          <p:cNvSpPr txBox="1"/>
          <p:nvPr/>
        </p:nvSpPr>
        <p:spPr>
          <a:xfrm>
            <a:off x="8055746" y="5685313"/>
            <a:ext cx="13834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Διερχόμενο φως</a:t>
            </a:r>
          </a:p>
          <a:p>
            <a:pPr algn="ctr"/>
            <a:endParaRPr lang="el-GR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E7B4F7-B6FD-48A0-8940-2AFCE94092B8}"/>
              </a:ext>
            </a:extLst>
          </p:cNvPr>
          <p:cNvSpPr txBox="1"/>
          <p:nvPr/>
        </p:nvSpPr>
        <p:spPr>
          <a:xfrm>
            <a:off x="7613342" y="1174255"/>
            <a:ext cx="13834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Φωτόμετρο</a:t>
            </a:r>
          </a:p>
          <a:p>
            <a:pPr algn="ctr"/>
            <a:endParaRPr lang="el-GR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8512E1-C61A-4874-BA44-6BC8E1A7995A}"/>
              </a:ext>
            </a:extLst>
          </p:cNvPr>
          <p:cNvSpPr txBox="1"/>
          <p:nvPr/>
        </p:nvSpPr>
        <p:spPr>
          <a:xfrm>
            <a:off x="10138299" y="3142695"/>
            <a:ext cx="1682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accent1"/>
                </a:solidFill>
              </a:rPr>
              <a:t>Δεν υπολογίζεται η βιωσιμότητα των κυττάρων!</a:t>
            </a:r>
          </a:p>
        </p:txBody>
      </p:sp>
    </p:spTree>
    <p:extLst>
      <p:ext uri="{BB962C8B-B14F-4D97-AF65-F5344CB8AC3E}">
        <p14:creationId xmlns:p14="http://schemas.microsoft.com/office/powerpoint/2010/main" val="148075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EB388A-64F6-41B7-9B95-47A68D1587FA}"/>
              </a:ext>
            </a:extLst>
          </p:cNvPr>
          <p:cNvSpPr txBox="1"/>
          <p:nvPr/>
        </p:nvSpPr>
        <p:spPr>
          <a:xfrm>
            <a:off x="181992" y="502151"/>
            <a:ext cx="118280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800" b="1" dirty="0"/>
              <a:t>Εκτίμηση της βιωσιμότητας των μικροβιακών κυττάρων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AA57B1-94D3-4F28-8C86-79E18D1B6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643" y="1514128"/>
            <a:ext cx="10052714" cy="47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3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3DF900B4-8C5D-468B-AC36-D29D78DF6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91359"/>
            <a:ext cx="5294716" cy="24752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0D0E9337-0DA2-4A3B-9A83-EC6CED1B8E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8"/>
          <a:stretch/>
        </p:blipFill>
        <p:spPr>
          <a:xfrm>
            <a:off x="6253817" y="1470644"/>
            <a:ext cx="5294715" cy="39167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DF5962-14A2-4187-BFC7-DCB6719DCFA3}"/>
              </a:ext>
            </a:extLst>
          </p:cNvPr>
          <p:cNvSpPr txBox="1"/>
          <p:nvPr/>
        </p:nvSpPr>
        <p:spPr>
          <a:xfrm>
            <a:off x="477012" y="502151"/>
            <a:ext cx="112379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800" b="1" dirty="0"/>
              <a:t>Χρήση του διανομέα</a:t>
            </a:r>
          </a:p>
        </p:txBody>
      </p:sp>
    </p:spTree>
    <p:extLst>
      <p:ext uri="{BB962C8B-B14F-4D97-AF65-F5344CB8AC3E}">
        <p14:creationId xmlns:p14="http://schemas.microsoft.com/office/powerpoint/2010/main" val="428807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7B6BBE-F0AA-493D-BD82-48C3A08051C4}"/>
              </a:ext>
            </a:extLst>
          </p:cNvPr>
          <p:cNvSpPr txBox="1"/>
          <p:nvPr/>
        </p:nvSpPr>
        <p:spPr>
          <a:xfrm>
            <a:off x="181992" y="502151"/>
            <a:ext cx="118280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800" b="1" dirty="0"/>
              <a:t>Ποσοτικός προσδιορισμός με μέτρηση ζωντανών κυττάρων </a:t>
            </a:r>
          </a:p>
        </p:txBody>
      </p:sp>
      <p:pic>
        <p:nvPicPr>
          <p:cNvPr id="5" name="Picture 3" descr="p169.tif                                                       00055C7CMacintosh HD                   BC3495AF:">
            <a:extLst>
              <a:ext uri="{FF2B5EF4-FFF2-40B4-BE49-F238E27FC236}">
                <a16:creationId xmlns:a16="http://schemas.microsoft.com/office/drawing/2014/main" xmlns="" id="{6B340A6A-D197-48E0-AADB-7183DB92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74" y="1050887"/>
            <a:ext cx="4337839" cy="56769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549267-E77F-4822-8176-DFA6B85AF547}"/>
              </a:ext>
            </a:extLst>
          </p:cNvPr>
          <p:cNvSpPr txBox="1"/>
          <p:nvPr/>
        </p:nvSpPr>
        <p:spPr>
          <a:xfrm>
            <a:off x="4736236" y="1268107"/>
            <a:ext cx="6965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Προσδιορισμός του αριθμού βακτηρίων με διαδοχικές αραιώσεις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endParaRPr>
          </a:p>
        </p:txBody>
      </p:sp>
      <p:pic>
        <p:nvPicPr>
          <p:cNvPr id="3078" name="Picture 6" descr="5.1: Introduction to Enumeration of Bacteria - Biology LibreTexts">
            <a:extLst>
              <a:ext uri="{FF2B5EF4-FFF2-40B4-BE49-F238E27FC236}">
                <a16:creationId xmlns:a16="http://schemas.microsoft.com/office/drawing/2014/main" xmlns="" id="{3A8AC918-1B03-4C72-963D-0BF024E28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7"/>
          <a:stretch/>
        </p:blipFill>
        <p:spPr bwMode="auto">
          <a:xfrm>
            <a:off x="6096000" y="2220472"/>
            <a:ext cx="4624946" cy="372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6 - Ορθογώνιο">
            <a:extLst>
              <a:ext uri="{FF2B5EF4-FFF2-40B4-BE49-F238E27FC236}">
                <a16:creationId xmlns:a16="http://schemas.microsoft.com/office/drawing/2014/main" xmlns="" id="{E0DACE3F-1087-4613-B3F9-58D9F33656E8}"/>
              </a:ext>
            </a:extLst>
          </p:cNvPr>
          <p:cNvSpPr/>
          <p:nvPr/>
        </p:nvSpPr>
        <p:spPr>
          <a:xfrm>
            <a:off x="5193748" y="6062323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</a:rPr>
              <a:t>cfu</a:t>
            </a:r>
            <a:r>
              <a:rPr lang="el-GR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: colony forming units</a:t>
            </a:r>
            <a:endParaRPr lang="el-GR" sz="3600" b="1" dirty="0">
              <a:solidFill>
                <a:srgbClr val="C00000"/>
              </a:solidFill>
            </a:endParaRP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xmlns="" id="{A477AD80-EEF9-4E36-993F-E5A15DA79658}"/>
              </a:ext>
            </a:extLst>
          </p:cNvPr>
          <p:cNvCxnSpPr/>
          <p:nvPr/>
        </p:nvCxnSpPr>
        <p:spPr>
          <a:xfrm>
            <a:off x="3959441" y="5468645"/>
            <a:ext cx="1846555" cy="7457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11518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331</Words>
  <Application>Microsoft Office PowerPoint</Application>
  <PresentationFormat>Προσαρμογή</PresentationFormat>
  <Paragraphs>135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Παρουσίαση του PowerPoint</vt:lpstr>
      <vt:lpstr>Εργαστηριακές Ασκήσεις</vt:lpstr>
      <vt:lpstr>4η ΕΡΓΑΣΤΗΡΙΑΚΗ ΑΣΚΗΣΗ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Σταθοπούλου Παναγιώτα</dc:creator>
  <cp:lastModifiedBy>User</cp:lastModifiedBy>
  <cp:revision>61</cp:revision>
  <dcterms:created xsi:type="dcterms:W3CDTF">2021-11-03T10:47:59Z</dcterms:created>
  <dcterms:modified xsi:type="dcterms:W3CDTF">2022-11-22T17:04:57Z</dcterms:modified>
</cp:coreProperties>
</file>