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2" r:id="rId7"/>
    <p:sldId id="271" r:id="rId8"/>
    <p:sldId id="265" r:id="rId9"/>
    <p:sldId id="273" r:id="rId10"/>
    <p:sldId id="274" r:id="rId11"/>
    <p:sldId id="275" r:id="rId12"/>
    <p:sldId id="266" r:id="rId13"/>
    <p:sldId id="276" r:id="rId14"/>
    <p:sldId id="277" r:id="rId15"/>
    <p:sldId id="278" r:id="rId16"/>
    <p:sldId id="272" r:id="rId17"/>
    <p:sldId id="267" r:id="rId18"/>
    <p:sldId id="268" r:id="rId19"/>
    <p:sldId id="270" r:id="rId20"/>
    <p:sldId id="269" r:id="rId21"/>
    <p:sldId id="279" r:id="rId22"/>
    <p:sldId id="280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4845764-990F-4CAB-A147-9D530D26F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E838423C-7434-4967-8FA2-061994023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9EF87C22-5DBF-4770-9F26-E25ACDC4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6F81183B-FB51-4327-8DAC-E4016459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33F6CD80-2A64-45BA-A941-5836DB8D0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724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FF1C47D-BD62-45B8-82E0-5A82ECD3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85BF7739-4AB7-45C2-A008-EF6A1D455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74AA6FBC-E3F0-4675-AD05-E91AE11F0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068949F3-F1ED-44BB-8FEA-50D63A57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093DD6CE-DE19-4DA7-8C9D-5A1C1BDC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889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="" xmlns:a16="http://schemas.microsoft.com/office/drawing/2014/main" id="{C2ECF674-829D-43FA-948E-F4B42611E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14FE59BB-8D92-466B-AC0E-879ACFFBC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3D34FC2F-E03E-48BA-8D1A-480A67297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233EE77B-E73B-415A-A7B3-C5C3A3DC5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A59D53D0-CDCB-4DAB-B7DE-AFFD0BF12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520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05C5A26-ABEB-42B8-9124-35A866BE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DE37D5B-C3D4-48BA-82AD-DF8AEF4EE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58B7A0C2-27EF-46B5-8BA1-B8761CD12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245C8CBC-3638-471D-9CF2-2FF26E07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342BF319-48CB-4C78-8EA1-5D37E778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206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1CD5501-A097-4FAD-8315-A5999BD9C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1E323DDB-D8DC-4CD0-9565-A086789DD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AADD2C16-935A-4AB3-AFF0-09428196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E3D5AFCF-3A00-4D78-A8E1-CCE9F97B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E7967901-D86E-484F-B603-6DA824FC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51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950010F-543C-4A01-BF77-F78D6CFE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81E5E62-2A33-4DAD-BD62-472DD9AFB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F67B2E00-5A2F-46B9-8975-27890614B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4602D16C-C78E-4937-BD30-35332814A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3C981880-87E4-4FCE-883B-F06FE0CB4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2D96CD87-4047-4663-A3FB-3697E7B9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83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31D8F89-CBDF-488E-8898-A8BB8D618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CB2D9FDC-AA10-495F-963A-2FDD88D19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027BA4E1-E0C4-4800-A616-473CAC9D7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="" xmlns:a16="http://schemas.microsoft.com/office/drawing/2014/main" id="{A79160CC-2741-4ABA-8098-641608F02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="" xmlns:a16="http://schemas.microsoft.com/office/drawing/2014/main" id="{E936BB31-376F-435F-92A1-66B8DFAA47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="" xmlns:a16="http://schemas.microsoft.com/office/drawing/2014/main" id="{613CB41A-F8D6-494F-8E57-053E5DACB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="" xmlns:a16="http://schemas.microsoft.com/office/drawing/2014/main" id="{CCAB1F76-9A1F-4298-B88C-769237C9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="" xmlns:a16="http://schemas.microsoft.com/office/drawing/2014/main" id="{9632B5C9-3A8C-4985-BA01-A1BC28CC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891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7CCDF0F-FA10-4AA6-9343-8239A10B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4270317C-57C4-4C5F-9D56-AADE94CDD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7517BF5F-E845-4BFC-A2C3-08D09D94E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DE5AD174-8885-43A8-9D4A-ED90A923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053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="" xmlns:a16="http://schemas.microsoft.com/office/drawing/2014/main" id="{E004F3E7-6D62-4619-A48E-7C3C3BD3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="" xmlns:a16="http://schemas.microsoft.com/office/drawing/2014/main" id="{B03F7744-8E5C-4CFF-82EA-64DD4F857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8E44CC86-9349-4CC3-989D-703FFA3A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331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7BEEF03-5E74-474E-932E-ACA7B06B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AE61042-52FF-4E92-A67F-0B45E1B4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7C32CEE2-D73E-4839-B52E-BBF8E1B99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8204CA30-62B1-4E5B-B11A-EE7841028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E75D71C9-99E8-4E12-A439-C30B3D20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A20EBDAA-D0F9-419B-A810-1469A252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647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7154C40-C553-4373-92B0-E93647A4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="" xmlns:a16="http://schemas.microsoft.com/office/drawing/2014/main" id="{49294B77-617F-483B-A6D4-1CBD0CC61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1C008542-E63E-48EE-B456-53B7360F2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68BE2089-2731-4644-9BA9-3D8CD6305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77B1764A-F65D-496F-8BDE-C57C0E0A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F0BB54B0-1117-4038-B24D-991296A54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369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="" xmlns:a16="http://schemas.microsoft.com/office/drawing/2014/main" id="{A5C3D719-FCBD-4C34-AF93-3D6C48C3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A0F52928-29C6-4639-AFC3-DDE892A7C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1977C642-472B-405C-B1BC-D621D5C86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134F6-72AC-484D-941D-F9D8B73110F8}" type="datetimeFigureOut">
              <a:rPr lang="el-GR" smtClean="0"/>
              <a:t>18/10/2023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8EB6767E-648C-40CE-B35B-E4387BAC7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0F63BFFB-A74A-4FE5-B813-C47A2BB62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109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="" xmlns:a16="http://schemas.microsoft.com/office/drawing/2014/main" id="{8950AD4C-6AF3-49F8-94E1-DBCAFB394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8DBEAE55-3EA1-41D7-A212-5F7D8986C1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CFC5F0E7-644F-4101-BE72-12825CF537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6" descr="FEMSmicroBlog: 17 September is International Microorganism Day. But why 17  September? - FEMS">
            <a:extLst>
              <a:ext uri="{FF2B5EF4-FFF2-40B4-BE49-F238E27FC236}">
                <a16:creationId xmlns="" xmlns:a16="http://schemas.microsoft.com/office/drawing/2014/main" id="{AA3F4C4B-5CBC-41DA-A714-E50691B4B76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" r="-1" b="-1"/>
          <a:stretch/>
        </p:blipFill>
        <p:spPr bwMode="auto"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</p:spPr>
      </p:pic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B1F9B6B4-B0C4-45C6-A086-901C960D0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2" descr="Αρχική">
            <a:extLst>
              <a:ext uri="{FF2B5EF4-FFF2-40B4-BE49-F238E27FC236}">
                <a16:creationId xmlns="" xmlns:a16="http://schemas.microsoft.com/office/drawing/2014/main" id="{581DF7CF-A346-41A6-816F-92576D779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027" y="5541162"/>
            <a:ext cx="2952668" cy="1070455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6B07139-C54D-4F61-B293-9073C0FA1C5A}"/>
              </a:ext>
            </a:extLst>
          </p:cNvPr>
          <p:cNvSpPr txBox="1"/>
          <p:nvPr/>
        </p:nvSpPr>
        <p:spPr>
          <a:xfrm>
            <a:off x="370990" y="2292203"/>
            <a:ext cx="3606112" cy="27084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sz="20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Σχολή Γεωπονικών Επιστημών </a:t>
            </a:r>
          </a:p>
          <a:p>
            <a:pPr algn="ctr"/>
            <a:endParaRPr lang="el-GR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l-GR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l-GR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l-GR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l-GR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20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Τμήμα Επιστήμης </a:t>
            </a:r>
          </a:p>
          <a:p>
            <a:pPr algn="ctr"/>
            <a:r>
              <a:rPr lang="el-GR" sz="20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&amp; </a:t>
            </a:r>
          </a:p>
          <a:p>
            <a:pPr algn="ctr"/>
            <a:r>
              <a:rPr lang="el-GR" sz="20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Τεχνολογίας Τροφίμων</a:t>
            </a:r>
            <a:endParaRPr lang="el-GR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A2A5C70-C972-4FC2-9737-49F7B7FC6174}"/>
              </a:ext>
            </a:extLst>
          </p:cNvPr>
          <p:cNvSpPr txBox="1"/>
          <p:nvPr/>
        </p:nvSpPr>
        <p:spPr>
          <a:xfrm>
            <a:off x="143766" y="436363"/>
            <a:ext cx="454756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</a:rPr>
              <a:t>Εργαστήριο </a:t>
            </a:r>
          </a:p>
          <a:p>
            <a:pPr algn="ctr"/>
            <a:r>
              <a:rPr lang="el-GR" sz="2800" b="1" dirty="0">
                <a:solidFill>
                  <a:srgbClr val="C00000"/>
                </a:solidFill>
              </a:rPr>
              <a:t>Γενικής Μικροβιολογίας</a:t>
            </a:r>
          </a:p>
        </p:txBody>
      </p:sp>
    </p:spTree>
    <p:extLst>
      <p:ext uri="{BB962C8B-B14F-4D97-AF65-F5344CB8AC3E}">
        <p14:creationId xmlns:p14="http://schemas.microsoft.com/office/powerpoint/2010/main" val="36478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C0867F1-FC61-46F5-B397-1D5BD6980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81" y="436183"/>
            <a:ext cx="10600594" cy="1432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6AC0C04-60E7-4EC0-B250-645ACEE59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68" y="2478203"/>
            <a:ext cx="9773807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92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B19ED7-64C6-4A57-B6EC-26966480D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606" y="235397"/>
            <a:ext cx="8059611" cy="13961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A008AD7-3542-41DA-9301-648838302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60" y="1204849"/>
            <a:ext cx="10309230" cy="56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0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26C0C65E-3928-4CF3-9A77-370BE8689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65920"/>
          <a:stretch>
            <a:fillRect/>
          </a:stretch>
        </p:blipFill>
        <p:spPr bwMode="auto">
          <a:xfrm>
            <a:off x="2639616" y="1310389"/>
            <a:ext cx="3266270" cy="2218058"/>
          </a:xfrm>
          <a:prstGeom prst="rect">
            <a:avLst/>
          </a:prstGeom>
          <a:noFill/>
        </p:spPr>
      </p:pic>
      <p:sp>
        <p:nvSpPr>
          <p:cNvPr id="3" name="3 - Ορθογώνιο">
            <a:extLst>
              <a:ext uri="{FF2B5EF4-FFF2-40B4-BE49-F238E27FC236}">
                <a16:creationId xmlns="" xmlns:a16="http://schemas.microsoft.com/office/drawing/2014/main" id="{A4A0166A-5637-49FB-B06D-99335A3A44B1}"/>
              </a:ext>
            </a:extLst>
          </p:cNvPr>
          <p:cNvSpPr/>
          <p:nvPr/>
        </p:nvSpPr>
        <p:spPr>
          <a:xfrm>
            <a:off x="2200157" y="562471"/>
            <a:ext cx="779168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800" b="1" dirty="0">
                <a:solidFill>
                  <a:srgbClr val="C00000"/>
                </a:solidFill>
              </a:rPr>
              <a:t>Ασηπτική μέθοδος μεταφοράς υγρής καλλιέργειας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109E33C-E634-4791-B99A-054B9DAB7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32792" b="33128"/>
          <a:stretch>
            <a:fillRect/>
          </a:stretch>
        </p:blipFill>
        <p:spPr bwMode="auto">
          <a:xfrm>
            <a:off x="6286114" y="1454405"/>
            <a:ext cx="3266270" cy="2218058"/>
          </a:xfrm>
          <a:prstGeom prst="rect">
            <a:avLst/>
          </a:prstGeom>
          <a:noFill/>
        </p:spPr>
      </p:pic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928C6D5A-AB0C-4C6A-83A2-4B3E2E48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64449"/>
          <a:stretch>
            <a:fillRect/>
          </a:stretch>
        </p:blipFill>
        <p:spPr bwMode="auto">
          <a:xfrm>
            <a:off x="4071928" y="3384431"/>
            <a:ext cx="3250328" cy="2302546"/>
          </a:xfrm>
          <a:prstGeom prst="rect">
            <a:avLst/>
          </a:prstGeom>
          <a:noFill/>
        </p:spPr>
      </p:pic>
      <p:sp>
        <p:nvSpPr>
          <p:cNvPr id="6" name="6 - Ορθογώνιο">
            <a:extLst>
              <a:ext uri="{FF2B5EF4-FFF2-40B4-BE49-F238E27FC236}">
                <a16:creationId xmlns="" xmlns:a16="http://schemas.microsoft.com/office/drawing/2014/main" id="{E53C50AB-C3D9-4584-BFB3-D6F0B7E43E1D}"/>
              </a:ext>
            </a:extLst>
          </p:cNvPr>
          <p:cNvSpPr/>
          <p:nvPr/>
        </p:nvSpPr>
        <p:spPr>
          <a:xfrm>
            <a:off x="4537642" y="5833864"/>
            <a:ext cx="271461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Brock</a:t>
            </a:r>
            <a:r>
              <a:rPr lang="el-GR" sz="1200" b="1" dirty="0"/>
              <a:t> : </a:t>
            </a:r>
            <a:r>
              <a:rPr lang="en-US" sz="1200" b="1" dirty="0"/>
              <a:t>Biology of Microorganisms. </a:t>
            </a:r>
            <a:r>
              <a:rPr lang="el-GR" sz="1200" b="1" dirty="0"/>
              <a:t>Τόμος Ι</a:t>
            </a:r>
          </a:p>
        </p:txBody>
      </p:sp>
    </p:spTree>
    <p:extLst>
      <p:ext uri="{BB962C8B-B14F-4D97-AF65-F5344CB8AC3E}">
        <p14:creationId xmlns:p14="http://schemas.microsoft.com/office/powerpoint/2010/main" val="1529391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13BCCFC-E9C9-402A-B7B5-BB4136A46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99" y="636208"/>
            <a:ext cx="8864352" cy="1432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A1F1F10-248D-4FA6-9651-6DECC7D64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391" y="1887653"/>
            <a:ext cx="8675360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83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DCD6335-B7A5-478E-B66F-5DA8468C0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00" y="189293"/>
            <a:ext cx="8254699" cy="1469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2306DA9-67E6-4802-99F6-2936E6D25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03" y="1456175"/>
            <a:ext cx="9583743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04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7671FDA-50FC-4FC6-A2DF-988170887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56" y="133826"/>
            <a:ext cx="7571888" cy="659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41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EE2595A-8AC6-47CC-B808-4E9C1B982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515"/>
            <a:ext cx="11791950" cy="17923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471F9D7-FEB8-40AB-AE1A-4BDCFD191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24" y="2568169"/>
            <a:ext cx="5706351" cy="34933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FC9EEFF-F582-45AB-A74D-E9A9F4757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817" y="4048065"/>
            <a:ext cx="2078916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12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- Ορθογώνιο">
            <a:extLst>
              <a:ext uri="{FF2B5EF4-FFF2-40B4-BE49-F238E27FC236}">
                <a16:creationId xmlns="" xmlns:a16="http://schemas.microsoft.com/office/drawing/2014/main" id="{464A4BE2-C667-44CA-903A-CB9AA66D0F70}"/>
              </a:ext>
            </a:extLst>
          </p:cNvPr>
          <p:cNvSpPr/>
          <p:nvPr/>
        </p:nvSpPr>
        <p:spPr>
          <a:xfrm>
            <a:off x="2541887" y="960511"/>
            <a:ext cx="695741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400" b="1" dirty="0">
                <a:solidFill>
                  <a:srgbClr val="C00000"/>
                </a:solidFill>
              </a:rPr>
              <a:t>Μέθοδος επίστρωσης μικροοργανισμών σε στερεό θρεπτικό υπόστρωμα με τη χρήση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l-GR" sz="2400" b="1" dirty="0">
                <a:solidFill>
                  <a:srgbClr val="C00000"/>
                </a:solidFill>
              </a:rPr>
              <a:t> </a:t>
            </a:r>
            <a:r>
              <a:rPr lang="el-GR" sz="2400" b="1" dirty="0" err="1">
                <a:solidFill>
                  <a:srgbClr val="C00000"/>
                </a:solidFill>
              </a:rPr>
              <a:t>βαμβακοφόρου</a:t>
            </a:r>
            <a:r>
              <a:rPr lang="el-GR" sz="2400" b="1" dirty="0">
                <a:solidFill>
                  <a:srgbClr val="C00000"/>
                </a:solidFill>
              </a:rPr>
              <a:t> </a:t>
            </a:r>
            <a:r>
              <a:rPr lang="el-GR" sz="2400" b="1" dirty="0" err="1">
                <a:solidFill>
                  <a:srgbClr val="C00000"/>
                </a:solidFill>
              </a:rPr>
              <a:t>στυλεού</a:t>
            </a:r>
            <a:endParaRPr lang="el-GR" sz="2400" b="1" dirty="0">
              <a:solidFill>
                <a:srgbClr val="C00000"/>
              </a:solidFill>
            </a:endParaRPr>
          </a:p>
        </p:txBody>
      </p:sp>
      <p:grpSp>
        <p:nvGrpSpPr>
          <p:cNvPr id="3" name="9 - Ομάδα">
            <a:extLst>
              <a:ext uri="{FF2B5EF4-FFF2-40B4-BE49-F238E27FC236}">
                <a16:creationId xmlns="" xmlns:a16="http://schemas.microsoft.com/office/drawing/2014/main" id="{BDB4A962-BA8A-4F4D-BBE3-1A7E41FAAF43}"/>
              </a:ext>
            </a:extLst>
          </p:cNvPr>
          <p:cNvGrpSpPr/>
          <p:nvPr/>
        </p:nvGrpSpPr>
        <p:grpSpPr>
          <a:xfrm>
            <a:off x="2147324" y="2913885"/>
            <a:ext cx="7595509" cy="1643075"/>
            <a:chOff x="834143" y="1571611"/>
            <a:chExt cx="7595509" cy="1643075"/>
          </a:xfrm>
        </p:grpSpPr>
        <p:pic>
          <p:nvPicPr>
            <p:cNvPr id="5" name="Picture 1" descr="biobook_prokar_graphik_18">
              <a:extLst>
                <a:ext uri="{FF2B5EF4-FFF2-40B4-BE49-F238E27FC236}">
                  <a16:creationId xmlns="" xmlns:a16="http://schemas.microsoft.com/office/drawing/2014/main" id="{0B38574E-6B90-4BFC-AA49-B7660E8A5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39947" r="9999" b="11082"/>
            <a:stretch>
              <a:fillRect/>
            </a:stretch>
          </p:blipFill>
          <p:spPr bwMode="auto">
            <a:xfrm>
              <a:off x="6143636" y="1571612"/>
              <a:ext cx="2286016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" descr="biobook_prokar_graphik_18">
              <a:extLst>
                <a:ext uri="{FF2B5EF4-FFF2-40B4-BE49-F238E27FC236}">
                  <a16:creationId xmlns="" xmlns:a16="http://schemas.microsoft.com/office/drawing/2014/main" id="{92485E25-B24C-4720-9B6B-6D8B29F9C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9000" r="9999" b="11082"/>
            <a:stretch>
              <a:fillRect/>
            </a:stretch>
          </p:blipFill>
          <p:spPr bwMode="auto">
            <a:xfrm>
              <a:off x="2571736" y="1571611"/>
              <a:ext cx="3714776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>
              <a:extLst>
                <a:ext uri="{FF2B5EF4-FFF2-40B4-BE49-F238E27FC236}">
                  <a16:creationId xmlns="" xmlns:a16="http://schemas.microsoft.com/office/drawing/2014/main" id="{6B5C7877-4D54-4437-8909-F6DCD898FD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 l="50794" b="50794"/>
            <a:stretch>
              <a:fillRect/>
            </a:stretch>
          </p:blipFill>
          <p:spPr bwMode="auto">
            <a:xfrm>
              <a:off x="4896822" y="1826386"/>
              <a:ext cx="1357322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7 - Εικόνα" descr="Σχετική εικόνα">
              <a:extLst>
                <a:ext uri="{FF2B5EF4-FFF2-40B4-BE49-F238E27FC236}">
                  <a16:creationId xmlns="" xmlns:a16="http://schemas.microsoft.com/office/drawing/2014/main" id="{7E0C089F-B3C0-469D-BC48-BFB0E13325D9}"/>
                </a:ext>
              </a:extLst>
            </p:cNvPr>
            <p:cNvPicPr/>
            <p:nvPr/>
          </p:nvPicPr>
          <p:blipFill>
            <a:blip r:embed="rId4" cstate="print"/>
            <a:srcRect l="15000" t="9375" r="15999" b="4374"/>
            <a:stretch>
              <a:fillRect/>
            </a:stretch>
          </p:blipFill>
          <p:spPr bwMode="auto">
            <a:xfrm>
              <a:off x="834143" y="1571611"/>
              <a:ext cx="1809031" cy="1643075"/>
            </a:xfrm>
            <a:prstGeom prst="rect">
              <a:avLst/>
            </a:prstGeom>
            <a:noFill/>
          </p:spPr>
        </p:pic>
      </p:grpSp>
      <p:cxnSp>
        <p:nvCxnSpPr>
          <p:cNvPr id="4" name="Ευθύγραμμο βέλος σύνδεσης 3">
            <a:extLst>
              <a:ext uri="{FF2B5EF4-FFF2-40B4-BE49-F238E27FC236}">
                <a16:creationId xmlns="" xmlns:a16="http://schemas.microsoft.com/office/drawing/2014/main" id="{E4A162DA-558A-4F0E-82E8-7D0E0600F6C6}"/>
              </a:ext>
            </a:extLst>
          </p:cNvPr>
          <p:cNvCxnSpPr/>
          <p:nvPr/>
        </p:nvCxnSpPr>
        <p:spPr>
          <a:xfrm flipH="1">
            <a:off x="4062887" y="2093828"/>
            <a:ext cx="1431328" cy="6930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334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- Ορθογώνιο">
            <a:extLst>
              <a:ext uri="{FF2B5EF4-FFF2-40B4-BE49-F238E27FC236}">
                <a16:creationId xmlns="" xmlns:a16="http://schemas.microsoft.com/office/drawing/2014/main" id="{48B47B4A-F97A-45C6-80CE-D5E8DCB63630}"/>
              </a:ext>
            </a:extLst>
          </p:cNvPr>
          <p:cNvSpPr/>
          <p:nvPr/>
        </p:nvSpPr>
        <p:spPr>
          <a:xfrm>
            <a:off x="1927630" y="418807"/>
            <a:ext cx="910731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400" b="1" dirty="0">
                <a:solidFill>
                  <a:srgbClr val="C00000"/>
                </a:solidFill>
              </a:rPr>
              <a:t>Μέθοδος επίστρωσης μικροοργανισμών σε στερεό θρεπτικό υπόστρωμα με τη χρήση βρόγχου ενοφθαλμισμού </a:t>
            </a:r>
          </a:p>
          <a:p>
            <a:pPr algn="ctr"/>
            <a:r>
              <a:rPr lang="el-GR" sz="2400" b="1" dirty="0">
                <a:solidFill>
                  <a:srgbClr val="C00000"/>
                </a:solidFill>
              </a:rPr>
              <a:t>(μικροβιολογικός κρίκος) </a:t>
            </a:r>
          </a:p>
        </p:txBody>
      </p:sp>
      <p:grpSp>
        <p:nvGrpSpPr>
          <p:cNvPr id="3" name="14 - Ομάδα">
            <a:extLst>
              <a:ext uri="{FF2B5EF4-FFF2-40B4-BE49-F238E27FC236}">
                <a16:creationId xmlns="" xmlns:a16="http://schemas.microsoft.com/office/drawing/2014/main" id="{A566FEA6-D498-4C48-ABE8-DF80A89994F6}"/>
              </a:ext>
            </a:extLst>
          </p:cNvPr>
          <p:cNvGrpSpPr/>
          <p:nvPr/>
        </p:nvGrpSpPr>
        <p:grpSpPr>
          <a:xfrm>
            <a:off x="1701516" y="1653414"/>
            <a:ext cx="8788968" cy="5204586"/>
            <a:chOff x="285720" y="1785925"/>
            <a:chExt cx="8143932" cy="4652522"/>
          </a:xfrm>
        </p:grpSpPr>
        <p:pic>
          <p:nvPicPr>
            <p:cNvPr id="4" name="Picture 2">
              <a:extLst>
                <a:ext uri="{FF2B5EF4-FFF2-40B4-BE49-F238E27FC236}">
                  <a16:creationId xmlns="" xmlns:a16="http://schemas.microsoft.com/office/drawing/2014/main" id="{65EF7722-024B-4736-8EA7-321451B46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 r="51005"/>
            <a:stretch>
              <a:fillRect/>
            </a:stretch>
          </p:blipFill>
          <p:spPr bwMode="auto">
            <a:xfrm rot="16200000">
              <a:off x="5340034" y="3777498"/>
              <a:ext cx="1750039" cy="3571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13 - Ομάδα">
              <a:extLst>
                <a:ext uri="{FF2B5EF4-FFF2-40B4-BE49-F238E27FC236}">
                  <a16:creationId xmlns="" xmlns:a16="http://schemas.microsoft.com/office/drawing/2014/main" id="{F3DABD7A-CA94-487E-B35B-56D29A2FBD5F}"/>
                </a:ext>
              </a:extLst>
            </p:cNvPr>
            <p:cNvGrpSpPr/>
            <p:nvPr/>
          </p:nvGrpSpPr>
          <p:grpSpPr>
            <a:xfrm>
              <a:off x="285720" y="1785925"/>
              <a:ext cx="8143932" cy="3107553"/>
              <a:chOff x="285720" y="1785925"/>
              <a:chExt cx="8143932" cy="3107553"/>
            </a:xfrm>
          </p:grpSpPr>
          <p:pic>
            <p:nvPicPr>
              <p:cNvPr id="7" name="Picture 1">
                <a:extLst>
                  <a:ext uri="{FF2B5EF4-FFF2-40B4-BE49-F238E27FC236}">
                    <a16:creationId xmlns="" xmlns:a16="http://schemas.microsoft.com/office/drawing/2014/main" id="{DEF394DF-C944-4E14-8CE2-EFA261AA36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20152"/>
              <a:stretch>
                <a:fillRect/>
              </a:stretch>
            </p:blipFill>
            <p:spPr bwMode="auto">
              <a:xfrm>
                <a:off x="3643306" y="1785926"/>
                <a:ext cx="4786346" cy="24738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" name="Picture 9" descr="Σχετική εικόνα">
                <a:extLst>
                  <a:ext uri="{FF2B5EF4-FFF2-40B4-BE49-F238E27FC236}">
                    <a16:creationId xmlns="" xmlns:a16="http://schemas.microsoft.com/office/drawing/2014/main" id="{28EB1E87-5F9C-4DBB-A63E-4002A0BBE1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5720" y="1785925"/>
                <a:ext cx="3000395" cy="2478249"/>
              </a:xfrm>
              <a:prstGeom prst="rect">
                <a:avLst/>
              </a:prstGeom>
              <a:noFill/>
            </p:spPr>
          </p:pic>
          <p:sp>
            <p:nvSpPr>
              <p:cNvPr id="9" name="24 - Επεξήγηση με παραλληλόγραμμο">
                <a:extLst>
                  <a:ext uri="{FF2B5EF4-FFF2-40B4-BE49-F238E27FC236}">
                    <a16:creationId xmlns="" xmlns:a16="http://schemas.microsoft.com/office/drawing/2014/main" id="{BCD542F9-8489-4170-9D95-143F65340171}"/>
                  </a:ext>
                </a:extLst>
              </p:cNvPr>
              <p:cNvSpPr/>
              <p:nvPr/>
            </p:nvSpPr>
            <p:spPr>
              <a:xfrm>
                <a:off x="750067" y="3536157"/>
                <a:ext cx="1285884" cy="1357321"/>
              </a:xfrm>
              <a:prstGeom prst="wedgeRectCallout">
                <a:avLst>
                  <a:gd name="adj1" fmla="val 128622"/>
                  <a:gd name="adj2" fmla="val -22744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l-G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l-GR"/>
              </a:p>
            </p:txBody>
          </p:sp>
          <p:pic>
            <p:nvPicPr>
              <p:cNvPr id="10" name="Picture 13" descr="Σχετική εικόνα">
                <a:extLst>
                  <a:ext uri="{FF2B5EF4-FFF2-40B4-BE49-F238E27FC236}">
                    <a16:creationId xmlns="" xmlns:a16="http://schemas.microsoft.com/office/drawing/2014/main" id="{A87D6503-76E2-49BF-A065-8043FE5F5F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 r="48547" b="44115"/>
              <a:stretch>
                <a:fillRect/>
              </a:stretch>
            </p:blipFill>
            <p:spPr bwMode="auto">
              <a:xfrm rot="10800000">
                <a:off x="890897" y="3675588"/>
                <a:ext cx="1004223" cy="1071569"/>
              </a:xfrm>
              <a:prstGeom prst="rect">
                <a:avLst/>
              </a:prstGeom>
              <a:noFill/>
            </p:spPr>
          </p:pic>
        </p:grpSp>
        <p:cxnSp>
          <p:nvCxnSpPr>
            <p:cNvPr id="6" name="9 - Ευθύγραμμο βέλος σύνδεσης">
              <a:extLst>
                <a:ext uri="{FF2B5EF4-FFF2-40B4-BE49-F238E27FC236}">
                  <a16:creationId xmlns="" xmlns:a16="http://schemas.microsoft.com/office/drawing/2014/main" id="{7E563AF2-E203-498C-A728-BFD02707C2ED}"/>
                </a:ext>
              </a:extLst>
            </p:cNvPr>
            <p:cNvCxnSpPr/>
            <p:nvPr/>
          </p:nvCxnSpPr>
          <p:spPr>
            <a:xfrm rot="16200000" flipH="1">
              <a:off x="5179223" y="4152623"/>
              <a:ext cx="642942" cy="285752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0421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8FE3612-7D76-4699-8592-FF6B4BD47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96" y="763869"/>
            <a:ext cx="2402032" cy="23898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E285572-FEFB-4A99-8031-2A23907E3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630" y="1961836"/>
            <a:ext cx="2389839" cy="23837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0B707C8-C196-4E8A-AB24-044E62A55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261" y="861413"/>
            <a:ext cx="2938527" cy="2194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038BC7-4798-420F-8E76-5C94E7802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827" y="4671254"/>
            <a:ext cx="2292295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2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9C34876-8D2E-4F87-91E5-8BD31A12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Εργαστηριακές Ασκήσεις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7AF606-A4B2-43EC-BCD5-83F589777FB7}"/>
              </a:ext>
            </a:extLst>
          </p:cNvPr>
          <p:cNvSpPr txBox="1"/>
          <p:nvPr/>
        </p:nvSpPr>
        <p:spPr>
          <a:xfrm>
            <a:off x="838200" y="1767387"/>
            <a:ext cx="9703293" cy="4613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50000"/>
              </a:lnSpc>
            </a:pPr>
            <a:r>
              <a:rPr lang="el-GR" sz="1800" b="1" u="sng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Άσκηση 1</a:t>
            </a:r>
            <a:r>
              <a:rPr lang="el-GR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:	Εισαγωγή στο εργαστήριο μικροβιολογίας</a:t>
            </a:r>
            <a:endParaRPr lang="el-GR" sz="1600" dirty="0">
              <a:effectLst/>
              <a:highlight>
                <a:srgbClr val="00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</a:pPr>
            <a:r>
              <a:rPr lang="el-GR" sz="1800" b="1" u="sng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Άσκηση 2</a:t>
            </a:r>
            <a:r>
              <a:rPr lang="el-GR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:  </a:t>
            </a:r>
            <a:r>
              <a:rPr lang="en-US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l-GR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Παρασκευή και αποστείρωση θρεπτικών μέσων</a:t>
            </a:r>
            <a:endParaRPr lang="el-GR" sz="1600" dirty="0">
              <a:effectLst/>
              <a:highlight>
                <a:srgbClr val="00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</a:pP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</a:pPr>
            <a:r>
              <a:rPr lang="el-GR" sz="18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Άσκηση 3</a:t>
            </a:r>
            <a:r>
              <a:rPr lang="el-GR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l-GR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Ασηπτικές μέθοδοι εργασίας στη μικροβιολογία</a:t>
            </a:r>
            <a:endParaRPr lang="el-GR" sz="16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</a:pP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</a:pPr>
            <a:r>
              <a:rPr lang="el-GR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Άσκηση 4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	Προσδιορισμός του αριθμού βακτηρίων με διαδοχικές αραιώσεις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</a:pPr>
            <a:r>
              <a:rPr lang="el-GR" sz="18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</a:pPr>
            <a:r>
              <a:rPr lang="el-GR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Άσκηση 5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	Καθαρές καλλιέργειες – ανάπτυξη βακτηρίων σε υγρά θρεπτικά μέσα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</a:pP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>
              <a:lnSpc>
                <a:spcPct val="150000"/>
              </a:lnSpc>
            </a:pPr>
            <a:r>
              <a:rPr lang="el-GR" sz="18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Άσκηση 6</a:t>
            </a:r>
            <a:r>
              <a:rPr lang="el-G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l-GR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Χρώση και μικροσκοπική εξέταση μικροοργανισμών</a:t>
            </a:r>
            <a:endParaRPr lang="el-GR" sz="16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97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="" xmlns:a16="http://schemas.microsoft.com/office/drawing/2014/main" id="{1022CA72-2A63-428F-B586-37BA5AB6D2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Rectangle 72">
            <a:extLst>
              <a:ext uri="{FF2B5EF4-FFF2-40B4-BE49-F238E27FC236}">
                <a16:creationId xmlns="" xmlns:a16="http://schemas.microsoft.com/office/drawing/2014/main" id="{95C8260E-968F-44E8-A823-ABB4313119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Rectangle 74">
            <a:extLst>
              <a:ext uri="{FF2B5EF4-FFF2-40B4-BE49-F238E27FC236}">
                <a16:creationId xmlns="" xmlns:a16="http://schemas.microsoft.com/office/drawing/2014/main" id="{2C1BBA94-3F40-40AA-8BB9-E69E25E537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7889" y="-1"/>
            <a:ext cx="11231745" cy="4131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he why oh why&amp;#39;s?? | Kawi Snippets">
            <a:extLst>
              <a:ext uri="{FF2B5EF4-FFF2-40B4-BE49-F238E27FC236}">
                <a16:creationId xmlns="" xmlns:a16="http://schemas.microsoft.com/office/drawing/2014/main" id="{8B3420AA-0CF4-4D15-8419-9517D6AED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224" y="852498"/>
            <a:ext cx="4260495" cy="264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="" xmlns:a16="http://schemas.microsoft.com/office/drawing/2014/main" id="{4C675498-660C-4BA5-BE99-323EA2CED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 b="9624"/>
          <a:stretch>
            <a:fillRect/>
          </a:stretch>
        </p:blipFill>
        <p:spPr bwMode="auto">
          <a:xfrm>
            <a:off x="6297264" y="1573278"/>
            <a:ext cx="5136795" cy="100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FE43805F-24A6-46A4-B19B-54F2834735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3837444" y="5460209"/>
            <a:ext cx="179036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B31A8398-AFAE-4C5B-B25A-9A86B1F88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719" y="4495568"/>
            <a:ext cx="6586915" cy="1905232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/>
              <a:t>ΠΡΟΣΟΧΗ !!!!!   Η </a:t>
            </a:r>
            <a:r>
              <a:rPr lang="en-US" sz="2400" b="1" dirty="0" err="1"/>
              <a:t>σωστή</a:t>
            </a:r>
            <a:r>
              <a:rPr lang="en-US" sz="2400" b="1" dirty="0"/>
              <a:t> </a:t>
            </a:r>
            <a:r>
              <a:rPr lang="en-US" sz="2400" b="1" dirty="0" err="1"/>
              <a:t>το</a:t>
            </a:r>
            <a:r>
              <a:rPr lang="en-US" sz="2400" b="1" dirty="0"/>
              <a:t>ποθέτηση του τρυβλίου στον επωαστικό θάλαμο είναι πάντα με το καπάκι προς τα κάτω.</a:t>
            </a:r>
          </a:p>
        </p:txBody>
      </p:sp>
    </p:spTree>
    <p:extLst>
      <p:ext uri="{BB962C8B-B14F-4D97-AF65-F5344CB8AC3E}">
        <p14:creationId xmlns:p14="http://schemas.microsoft.com/office/powerpoint/2010/main" val="1797532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9861726-51F0-4765-A1B7-7320EF489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199" y="606312"/>
            <a:ext cx="7267062" cy="13961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966A0E8-5AE3-4B5D-977D-A5E8D1E38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882" y="1918962"/>
            <a:ext cx="8571719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76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9721" y="604158"/>
            <a:ext cx="586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ΕΡΩΤΗΣΕΙΣ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47007" y="1526721"/>
            <a:ext cx="10899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Γιατί </a:t>
            </a:r>
            <a:r>
              <a:rPr lang="el-GR" dirty="0"/>
              <a:t>πρέπει να θερμαίνουμε το στόμιο των σωλήνων (με αποστειρωμένο </a:t>
            </a:r>
            <a:r>
              <a:rPr lang="el-GR" dirty="0" smtClean="0"/>
              <a:t>θρεπτικό υπόστρωμα </a:t>
            </a:r>
            <a:r>
              <a:rPr lang="el-GR" dirty="0"/>
              <a:t>ή με καλλιέργεια μικροοργανισμού) πριν και μετά τον εμβολιασμό </a:t>
            </a:r>
            <a:r>
              <a:rPr lang="el-GR" dirty="0" smtClean="0"/>
              <a:t>;</a:t>
            </a:r>
          </a:p>
          <a:p>
            <a:endParaRPr lang="el-GR" dirty="0"/>
          </a:p>
          <a:p>
            <a:r>
              <a:rPr lang="el-GR" dirty="0" smtClean="0"/>
              <a:t>2. Για </a:t>
            </a:r>
            <a:r>
              <a:rPr lang="el-GR" dirty="0"/>
              <a:t>ποιο λόγο τα </a:t>
            </a:r>
            <a:r>
              <a:rPr lang="el-GR" dirty="0" smtClean="0"/>
              <a:t> </a:t>
            </a:r>
            <a:r>
              <a:rPr lang="el-GR" dirty="0" err="1"/>
              <a:t>τρυβλία</a:t>
            </a:r>
            <a:r>
              <a:rPr lang="el-GR" dirty="0"/>
              <a:t> τοποθετούνται ανεστραμμένα στον κλίβανο επώασης ;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482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93B4D24-F4A8-4141-A20A-E0575D1996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D1C9FE2-E4A9-483A-A965-C959140FA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991" y="0"/>
            <a:ext cx="5283723" cy="14945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3η ΕΡΓΑΣΤΗΡΙΑΚΗ ΑΣΚΗΣΗ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BEF4372A-692C-4CED-B5B5-A59F1BB71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67909" y="893763"/>
            <a:ext cx="5176299" cy="501405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FCC912F6-99AE-407E-9F30-8910FFB65A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40" r="15775" b="-1"/>
          <a:stretch/>
        </p:blipFill>
        <p:spPr>
          <a:xfrm>
            <a:off x="802692" y="1060885"/>
            <a:ext cx="4906732" cy="4679812"/>
          </a:xfrm>
          <a:custGeom>
            <a:avLst/>
            <a:gdLst/>
            <a:ahLst/>
            <a:cxnLst/>
            <a:rect l="l" t="t" r="r" b="b"/>
            <a:pathLst>
              <a:path w="4906732" h="4679812">
                <a:moveTo>
                  <a:pt x="2807999" y="0"/>
                </a:moveTo>
                <a:cubicBezTo>
                  <a:pt x="3130622" y="0"/>
                  <a:pt x="3427552" y="62945"/>
                  <a:pt x="3690684" y="186911"/>
                </a:cubicBezTo>
                <a:cubicBezTo>
                  <a:pt x="3937285" y="303182"/>
                  <a:pt x="4153876" y="472887"/>
                  <a:pt x="4334455" y="691216"/>
                </a:cubicBezTo>
                <a:cubicBezTo>
                  <a:pt x="4703514" y="1137598"/>
                  <a:pt x="4906732" y="1771961"/>
                  <a:pt x="4906732" y="2477497"/>
                </a:cubicBezTo>
                <a:cubicBezTo>
                  <a:pt x="4906732" y="2758986"/>
                  <a:pt x="4828077" y="2984902"/>
                  <a:pt x="4651814" y="3210070"/>
                </a:cubicBezTo>
                <a:cubicBezTo>
                  <a:pt x="4467443" y="3445606"/>
                  <a:pt x="4190412" y="3662546"/>
                  <a:pt x="3897062" y="3892202"/>
                </a:cubicBezTo>
                <a:cubicBezTo>
                  <a:pt x="3842940" y="3934522"/>
                  <a:pt x="3787028" y="3978338"/>
                  <a:pt x="3731118" y="4022687"/>
                </a:cubicBezTo>
                <a:cubicBezTo>
                  <a:pt x="3230651" y="4419592"/>
                  <a:pt x="2865384" y="4679812"/>
                  <a:pt x="2367551" y="4679812"/>
                </a:cubicBezTo>
                <a:cubicBezTo>
                  <a:pt x="1609008" y="4679812"/>
                  <a:pt x="1071796" y="4360387"/>
                  <a:pt x="571329" y="3611676"/>
                </a:cubicBezTo>
                <a:cubicBezTo>
                  <a:pt x="505836" y="3513679"/>
                  <a:pt x="441817" y="3424553"/>
                  <a:pt x="379904" y="3338417"/>
                </a:cubicBezTo>
                <a:cubicBezTo>
                  <a:pt x="123300" y="2981268"/>
                  <a:pt x="0" y="2795534"/>
                  <a:pt x="0" y="2477497"/>
                </a:cubicBezTo>
                <a:cubicBezTo>
                  <a:pt x="0" y="2161706"/>
                  <a:pt x="77286" y="1849760"/>
                  <a:pt x="229543" y="1550320"/>
                </a:cubicBezTo>
                <a:cubicBezTo>
                  <a:pt x="378535" y="1257397"/>
                  <a:pt x="591545" y="989269"/>
                  <a:pt x="862575" y="753626"/>
                </a:cubicBezTo>
                <a:cubicBezTo>
                  <a:pt x="1128971" y="521938"/>
                  <a:pt x="1445380" y="330861"/>
                  <a:pt x="1777796" y="201123"/>
                </a:cubicBezTo>
                <a:cubicBezTo>
                  <a:pt x="2119161" y="67648"/>
                  <a:pt x="2465896" y="0"/>
                  <a:pt x="2807999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82C2D486-D099-46DF-B7EF-A28E89F586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2692" y="1060885"/>
            <a:ext cx="4906732" cy="4679812"/>
          </a:xfrm>
          <a:custGeom>
            <a:avLst/>
            <a:gdLst>
              <a:gd name="connsiteX0" fmla="*/ 2823706 w 4906732"/>
              <a:gd name="connsiteY0" fmla="*/ 125909 h 4679812"/>
              <a:gd name="connsiteX1" fmla="*/ 1850428 w 4906732"/>
              <a:gd name="connsiteY1" fmla="*/ 315565 h 4679812"/>
              <a:gd name="connsiteX2" fmla="*/ 985777 w 4906732"/>
              <a:gd name="connsiteY2" fmla="*/ 836564 h 4679812"/>
              <a:gd name="connsiteX3" fmla="*/ 387723 w 4906732"/>
              <a:gd name="connsiteY3" fmla="*/ 1587831 h 4679812"/>
              <a:gd name="connsiteX4" fmla="*/ 170864 w 4906732"/>
              <a:gd name="connsiteY4" fmla="*/ 2462142 h 4679812"/>
              <a:gd name="connsiteX5" fmla="*/ 529776 w 4906732"/>
              <a:gd name="connsiteY5" fmla="*/ 3273973 h 4679812"/>
              <a:gd name="connsiteX6" fmla="*/ 710624 w 4906732"/>
              <a:gd name="connsiteY6" fmla="*/ 3531652 h 4679812"/>
              <a:gd name="connsiteX7" fmla="*/ 2407596 w 4906732"/>
              <a:gd name="connsiteY7" fmla="*/ 4538883 h 4679812"/>
              <a:gd name="connsiteX8" fmla="*/ 3695819 w 4906732"/>
              <a:gd name="connsiteY8" fmla="*/ 3919227 h 4679812"/>
              <a:gd name="connsiteX9" fmla="*/ 3852594 w 4906732"/>
              <a:gd name="connsiteY9" fmla="*/ 3796182 h 4679812"/>
              <a:gd name="connsiteX10" fmla="*/ 4565642 w 4906732"/>
              <a:gd name="connsiteY10" fmla="*/ 3152944 h 4679812"/>
              <a:gd name="connsiteX11" fmla="*/ 4806474 w 4906732"/>
              <a:gd name="connsiteY11" fmla="*/ 2462142 h 4679812"/>
              <a:gd name="connsiteX12" fmla="*/ 4265818 w 4906732"/>
              <a:gd name="connsiteY12" fmla="*/ 777712 h 4679812"/>
              <a:gd name="connsiteX13" fmla="*/ 3657619 w 4906732"/>
              <a:gd name="connsiteY13" fmla="*/ 302163 h 4679812"/>
              <a:gd name="connsiteX14" fmla="*/ 2823706 w 4906732"/>
              <a:gd name="connsiteY14" fmla="*/ 125909 h 4679812"/>
              <a:gd name="connsiteX15" fmla="*/ 2807999 w 4906732"/>
              <a:gd name="connsiteY15" fmla="*/ 0 h 4679812"/>
              <a:gd name="connsiteX16" fmla="*/ 3690684 w 4906732"/>
              <a:gd name="connsiteY16" fmla="*/ 186911 h 4679812"/>
              <a:gd name="connsiteX17" fmla="*/ 4334455 w 4906732"/>
              <a:gd name="connsiteY17" fmla="*/ 691216 h 4679812"/>
              <a:gd name="connsiteX18" fmla="*/ 4906732 w 4906732"/>
              <a:gd name="connsiteY18" fmla="*/ 2477497 h 4679812"/>
              <a:gd name="connsiteX19" fmla="*/ 4651814 w 4906732"/>
              <a:gd name="connsiteY19" fmla="*/ 3210070 h 4679812"/>
              <a:gd name="connsiteX20" fmla="*/ 3897062 w 4906732"/>
              <a:gd name="connsiteY20" fmla="*/ 3892202 h 4679812"/>
              <a:gd name="connsiteX21" fmla="*/ 3731118 w 4906732"/>
              <a:gd name="connsiteY21" fmla="*/ 4022687 h 4679812"/>
              <a:gd name="connsiteX22" fmla="*/ 2367551 w 4906732"/>
              <a:gd name="connsiteY22" fmla="*/ 4679812 h 4679812"/>
              <a:gd name="connsiteX23" fmla="*/ 571329 w 4906732"/>
              <a:gd name="connsiteY23" fmla="*/ 3611676 h 4679812"/>
              <a:gd name="connsiteX24" fmla="*/ 379904 w 4906732"/>
              <a:gd name="connsiteY24" fmla="*/ 3338417 h 4679812"/>
              <a:gd name="connsiteX25" fmla="*/ 0 w 4906732"/>
              <a:gd name="connsiteY25" fmla="*/ 2477497 h 4679812"/>
              <a:gd name="connsiteX26" fmla="*/ 229543 w 4906732"/>
              <a:gd name="connsiteY26" fmla="*/ 1550320 h 4679812"/>
              <a:gd name="connsiteX27" fmla="*/ 862575 w 4906732"/>
              <a:gd name="connsiteY27" fmla="*/ 753626 h 4679812"/>
              <a:gd name="connsiteX28" fmla="*/ 1777796 w 4906732"/>
              <a:gd name="connsiteY28" fmla="*/ 201123 h 4679812"/>
              <a:gd name="connsiteX29" fmla="*/ 2807999 w 4906732"/>
              <a:gd name="connsiteY29" fmla="*/ 0 h 467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06732" h="4679812">
                <a:moveTo>
                  <a:pt x="2823706" y="125909"/>
                </a:moveTo>
                <a:cubicBezTo>
                  <a:pt x="2500507" y="125909"/>
                  <a:pt x="2172931" y="189700"/>
                  <a:pt x="1850428" y="315565"/>
                </a:cubicBezTo>
                <a:cubicBezTo>
                  <a:pt x="1536380" y="437905"/>
                  <a:pt x="1237454" y="618087"/>
                  <a:pt x="985777" y="836564"/>
                </a:cubicBezTo>
                <a:cubicBezTo>
                  <a:pt x="729724" y="1058771"/>
                  <a:pt x="528483" y="1311610"/>
                  <a:pt x="387723" y="1587831"/>
                </a:cubicBezTo>
                <a:cubicBezTo>
                  <a:pt x="243879" y="1870198"/>
                  <a:pt x="170864" y="2164358"/>
                  <a:pt x="170864" y="2462142"/>
                </a:cubicBezTo>
                <a:cubicBezTo>
                  <a:pt x="170864" y="2762044"/>
                  <a:pt x="287351" y="2937188"/>
                  <a:pt x="529776" y="3273973"/>
                </a:cubicBezTo>
                <a:cubicBezTo>
                  <a:pt x="588268" y="3355198"/>
                  <a:pt x="648751" y="3439241"/>
                  <a:pt x="710624" y="3531652"/>
                </a:cubicBezTo>
                <a:cubicBezTo>
                  <a:pt x="1183438" y="4237671"/>
                  <a:pt x="1690966" y="4538883"/>
                  <a:pt x="2407596" y="4538883"/>
                </a:cubicBezTo>
                <a:cubicBezTo>
                  <a:pt x="2877921" y="4538883"/>
                  <a:pt x="3223006" y="4293500"/>
                  <a:pt x="3695819" y="3919227"/>
                </a:cubicBezTo>
                <a:cubicBezTo>
                  <a:pt x="3748639" y="3877407"/>
                  <a:pt x="3801462" y="3836089"/>
                  <a:pt x="3852594" y="3796182"/>
                </a:cubicBezTo>
                <a:cubicBezTo>
                  <a:pt x="4129735" y="3579621"/>
                  <a:pt x="4391458" y="3375051"/>
                  <a:pt x="4565642" y="3152944"/>
                </a:cubicBezTo>
                <a:cubicBezTo>
                  <a:pt x="4732166" y="2940616"/>
                  <a:pt x="4806474" y="2727581"/>
                  <a:pt x="4806474" y="2462142"/>
                </a:cubicBezTo>
                <a:cubicBezTo>
                  <a:pt x="4806474" y="1796834"/>
                  <a:pt x="4614485" y="1198642"/>
                  <a:pt x="4265818" y="777712"/>
                </a:cubicBezTo>
                <a:cubicBezTo>
                  <a:pt x="4095218" y="571832"/>
                  <a:pt x="3890594" y="411804"/>
                  <a:pt x="3657619" y="302163"/>
                </a:cubicBezTo>
                <a:cubicBezTo>
                  <a:pt x="3409027" y="185265"/>
                  <a:pt x="3128504" y="125909"/>
                  <a:pt x="2823706" y="125909"/>
                </a:cubicBezTo>
                <a:close/>
                <a:moveTo>
                  <a:pt x="2807999" y="0"/>
                </a:moveTo>
                <a:cubicBezTo>
                  <a:pt x="3130622" y="0"/>
                  <a:pt x="3427552" y="62945"/>
                  <a:pt x="3690684" y="186911"/>
                </a:cubicBezTo>
                <a:cubicBezTo>
                  <a:pt x="3937285" y="303182"/>
                  <a:pt x="4153876" y="472887"/>
                  <a:pt x="4334455" y="691216"/>
                </a:cubicBezTo>
                <a:cubicBezTo>
                  <a:pt x="4703514" y="1137598"/>
                  <a:pt x="4906732" y="1771961"/>
                  <a:pt x="4906732" y="2477497"/>
                </a:cubicBezTo>
                <a:cubicBezTo>
                  <a:pt x="4906732" y="2758986"/>
                  <a:pt x="4828077" y="2984902"/>
                  <a:pt x="4651814" y="3210070"/>
                </a:cubicBezTo>
                <a:cubicBezTo>
                  <a:pt x="4467443" y="3445606"/>
                  <a:pt x="4190412" y="3662546"/>
                  <a:pt x="3897062" y="3892202"/>
                </a:cubicBezTo>
                <a:cubicBezTo>
                  <a:pt x="3842940" y="3934522"/>
                  <a:pt x="3787028" y="3978338"/>
                  <a:pt x="3731118" y="4022687"/>
                </a:cubicBezTo>
                <a:cubicBezTo>
                  <a:pt x="3230651" y="4419592"/>
                  <a:pt x="2865384" y="4679812"/>
                  <a:pt x="2367551" y="4679812"/>
                </a:cubicBezTo>
                <a:cubicBezTo>
                  <a:pt x="1609008" y="4679812"/>
                  <a:pt x="1071796" y="4360387"/>
                  <a:pt x="571329" y="3611676"/>
                </a:cubicBezTo>
                <a:cubicBezTo>
                  <a:pt x="505836" y="3513679"/>
                  <a:pt x="441817" y="3424553"/>
                  <a:pt x="379904" y="3338417"/>
                </a:cubicBezTo>
                <a:cubicBezTo>
                  <a:pt x="123300" y="2981268"/>
                  <a:pt x="0" y="2795534"/>
                  <a:pt x="0" y="2477497"/>
                </a:cubicBezTo>
                <a:cubicBezTo>
                  <a:pt x="0" y="2161706"/>
                  <a:pt x="77286" y="1849760"/>
                  <a:pt x="229543" y="1550320"/>
                </a:cubicBezTo>
                <a:cubicBezTo>
                  <a:pt x="378535" y="1257397"/>
                  <a:pt x="591545" y="989269"/>
                  <a:pt x="862575" y="753626"/>
                </a:cubicBezTo>
                <a:cubicBezTo>
                  <a:pt x="1128971" y="521938"/>
                  <a:pt x="1445380" y="330861"/>
                  <a:pt x="1777796" y="201123"/>
                </a:cubicBezTo>
                <a:cubicBezTo>
                  <a:pt x="2119161" y="67648"/>
                  <a:pt x="2465896" y="0"/>
                  <a:pt x="2807999" y="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1ECA16B-A538-472D-BDB1-9B1555715AD4}"/>
              </a:ext>
            </a:extLst>
          </p:cNvPr>
          <p:cNvSpPr txBox="1"/>
          <p:nvPr/>
        </p:nvSpPr>
        <p:spPr>
          <a:xfrm>
            <a:off x="5910101" y="1744926"/>
            <a:ext cx="5941587" cy="406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l-GR" sz="2400" b="1" dirty="0"/>
              <a:t>Ασηπτικές μέθοδοι εργασίας στη μικροβιολογία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l-GR" sz="24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l-GR" sz="2400" dirty="0"/>
              <a:t>Οι μικροοργανισμοί υπάρχουν παντού, στον αέρα, στο έδαφος, στα τρόφιμα, στο σώμα μας και σε όλα τα αντικείμενα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l-GR" sz="2400" dirty="0"/>
              <a:t>Η διαδικασία για την εξασφάλιση στείρων συνθηκών και μείωσης της μόλυνσης κατά την εφαρμογή των διαφόρων μεθόδων μεταφοράς των μικροοργανισμών </a:t>
            </a:r>
            <a:r>
              <a:rPr lang="el-GR" sz="2400" b="1" dirty="0">
                <a:solidFill>
                  <a:srgbClr val="C00000"/>
                </a:solidFill>
              </a:rPr>
              <a:t>ονομάζεται ασηπτική τεχνική.</a:t>
            </a:r>
          </a:p>
        </p:txBody>
      </p:sp>
    </p:spTree>
    <p:extLst>
      <p:ext uri="{BB962C8B-B14F-4D97-AF65-F5344CB8AC3E}">
        <p14:creationId xmlns:p14="http://schemas.microsoft.com/office/powerpoint/2010/main" val="287386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79BB35BC-D5C2-4C8B-A22A-A71E619191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F02DBB52-D909-41A9-A97D-37784BFDB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53" r="2163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2585C22-0818-4317-BF30-B765CB57951F}"/>
              </a:ext>
            </a:extLst>
          </p:cNvPr>
          <p:cNvSpPr txBox="1"/>
          <p:nvPr/>
        </p:nvSpPr>
        <p:spPr>
          <a:xfrm>
            <a:off x="6513787" y="381000"/>
            <a:ext cx="5535337" cy="579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Εμ</a:t>
            </a:r>
            <a:r>
              <a:rPr lang="en-US" sz="2000" b="1" dirty="0"/>
              <a:t>βολιασμός</a:t>
            </a:r>
            <a:r>
              <a:rPr lang="en-US" sz="2000" dirty="0"/>
              <a:t> είναι η διαδικασία ασηπτικής μεταφοράς μιας ορισμένης ποσότητας εξεταζόμενου υλικού (δείγμα) στο κατάλληλο αποστειρωμένο θρεπτικό υπόστρωμα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ή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η α</a:t>
            </a:r>
            <a:r>
              <a:rPr lang="en-US" sz="2000" dirty="0" err="1"/>
              <a:t>ση</a:t>
            </a:r>
            <a:r>
              <a:rPr lang="en-US" sz="2000" dirty="0"/>
              <a:t>πτική μεταφορά </a:t>
            </a:r>
            <a:r>
              <a:rPr lang="en-US" sz="2000" b="1" dirty="0"/>
              <a:t>εμβολίου</a:t>
            </a:r>
            <a:r>
              <a:rPr lang="en-US" sz="2000" dirty="0"/>
              <a:t> από ένα υπόστρωμα σε άλλο, με σκοπό την αρίθμηση των μικροοργανισμών και εν συνεχεία την απομόνωση τους.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Εμ</a:t>
            </a:r>
            <a:r>
              <a:rPr lang="en-US" sz="2000" b="1" dirty="0"/>
              <a:t>βόλιο</a:t>
            </a:r>
            <a:r>
              <a:rPr lang="en-US" sz="2000" dirty="0"/>
              <a:t> είναι μικρή ποσότητα κυττάρων, ή σπορίων ενός μικροοργανισμού, ή μικρή ποσότητα εναιωρήματος μείγματος μικροοργανισμών.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Μικροβ</a:t>
            </a:r>
            <a:r>
              <a:rPr lang="en-US" sz="2000" b="1" dirty="0" err="1"/>
              <a:t>ιολογικά</a:t>
            </a:r>
            <a:r>
              <a:rPr lang="en-US" sz="2000" b="1" dirty="0"/>
              <a:t> </a:t>
            </a:r>
            <a:r>
              <a:rPr lang="en-US" sz="2000" b="1" dirty="0" err="1"/>
              <a:t>εργ</a:t>
            </a:r>
            <a:r>
              <a:rPr lang="en-US" sz="2000" b="1" dirty="0"/>
              <a:t>αλεία </a:t>
            </a:r>
            <a:r>
              <a:rPr lang="en-US" sz="2000" dirty="0"/>
              <a:t>για τον εμβολιασμό είναι το σιφώνιο, ο κρίκος, ο στυλεός και η ανατομική βελόνα. </a:t>
            </a:r>
          </a:p>
        </p:txBody>
      </p:sp>
    </p:spTree>
    <p:extLst>
      <p:ext uri="{BB962C8B-B14F-4D97-AF65-F5344CB8AC3E}">
        <p14:creationId xmlns:p14="http://schemas.microsoft.com/office/powerpoint/2010/main" val="14708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AB7FE0F-05E7-43C6-B941-B5F6717F5110}"/>
              </a:ext>
            </a:extLst>
          </p:cNvPr>
          <p:cNvSpPr txBox="1"/>
          <p:nvPr/>
        </p:nvSpPr>
        <p:spPr>
          <a:xfrm>
            <a:off x="1047565" y="417251"/>
            <a:ext cx="10289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</a:rPr>
              <a:t>Μικροβιακή ανάπτυξη – ΣΤΕΡΕΟ ΥΠΟΣΤΡΩΜΑ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6AE6A1B5-0A35-4B36-8B93-6EA6A2EF5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33597" y="2061280"/>
            <a:ext cx="5039780" cy="3364053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02824068-84CF-4F55-A12F-4E7C1003EF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21" t="39722" r="12292" b="4028"/>
          <a:stretch/>
        </p:blipFill>
        <p:spPr>
          <a:xfrm>
            <a:off x="4114800" y="1571625"/>
            <a:ext cx="7058026" cy="3857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A1E25AD-7225-4129-8DCA-DDC372ADCEA9}"/>
              </a:ext>
            </a:extLst>
          </p:cNvPr>
          <p:cNvSpPr txBox="1"/>
          <p:nvPr/>
        </p:nvSpPr>
        <p:spPr>
          <a:xfrm>
            <a:off x="8317389" y="4906030"/>
            <a:ext cx="2362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</a:rPr>
              <a:t>ΑΠΟΙΚΙΑ</a:t>
            </a:r>
          </a:p>
        </p:txBody>
      </p:sp>
    </p:spTree>
    <p:extLst>
      <p:ext uri="{BB962C8B-B14F-4D97-AF65-F5344CB8AC3E}">
        <p14:creationId xmlns:p14="http://schemas.microsoft.com/office/powerpoint/2010/main" val="378194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13FAE4-EF64-4232-A0D2-0482EB85E3B1}"/>
              </a:ext>
            </a:extLst>
          </p:cNvPr>
          <p:cNvSpPr txBox="1"/>
          <p:nvPr/>
        </p:nvSpPr>
        <p:spPr>
          <a:xfrm>
            <a:off x="676276" y="885794"/>
            <a:ext cx="465772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dirty="0"/>
              <a:t>Ο εμβολιασμός των μικροοργανισμών στα κατάλληλα θρεπτικά υλικά για την ανάπτυξη τους και στο κατάλληλο περιβάλλον έχει σαν συνέπεια </a:t>
            </a:r>
            <a:r>
              <a:rPr lang="el-GR" sz="2000" b="1" dirty="0">
                <a:solidFill>
                  <a:srgbClr val="C00000"/>
                </a:solidFill>
              </a:rPr>
              <a:t>την εμφάνιση ορατών αποικιών </a:t>
            </a:r>
            <a:r>
              <a:rPr lang="el-GR" sz="2000" dirty="0"/>
              <a:t>(συσσώρευμα θυγατρικών κυττάρων)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l-GR" sz="2000" dirty="0"/>
              <a:t>Ο σχηματισμός μιας αποικίας μπορεί να προέλθει από ένα μεμονωμένο κύτταρο μικροοργανισμού ή από συσσωμάτωμα κυττάρων του μικροοργανισμού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l-GR" sz="2000" dirty="0"/>
              <a:t>Το μέγεθος, το σχήμα, η υφή και το χρώμα μίας μικροβιακής αποικίας καθορίζονται από τον οργανισμό που τις σχηματίζει. </a:t>
            </a:r>
          </a:p>
        </p:txBody>
      </p:sp>
      <p:pic>
        <p:nvPicPr>
          <p:cNvPr id="1028" name="Picture 4" descr="Bacterial Colony Morphology. Source: Prescott&amp;#39;s Microbiology 8th Edition.  #bacteria #bacteriology #microbio… | Microbiology lab, Prescott  microbiology, Microbiology">
            <a:extLst>
              <a:ext uri="{FF2B5EF4-FFF2-40B4-BE49-F238E27FC236}">
                <a16:creationId xmlns="" xmlns:a16="http://schemas.microsoft.com/office/drawing/2014/main" id="{68683580-1624-430C-AAD9-68C7DB361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7"/>
          <a:stretch/>
        </p:blipFill>
        <p:spPr bwMode="auto">
          <a:xfrm>
            <a:off x="5791199" y="799760"/>
            <a:ext cx="5724525" cy="274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41D7A82A-7651-4F92-B7E7-EEC7DD388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550" y="3729037"/>
            <a:ext cx="4171950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4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E85E4AF-9D24-4A4D-97F3-17FEAC9F1152}"/>
              </a:ext>
            </a:extLst>
          </p:cNvPr>
          <p:cNvSpPr txBox="1"/>
          <p:nvPr/>
        </p:nvSpPr>
        <p:spPr>
          <a:xfrm>
            <a:off x="1264024" y="28598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el-GR" sz="2800" b="1" dirty="0">
                <a:ln>
                  <a:noFill/>
                </a:ln>
                <a:solidFill>
                  <a:srgbClr val="404040"/>
                </a:solidFill>
              </a:rPr>
              <a:t>Αποικίες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E695653-E1CA-4BD1-841E-B4F62821B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020902"/>
            <a:ext cx="9819917" cy="54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8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19BED00-E116-45D7-8386-753C42305076}"/>
              </a:ext>
            </a:extLst>
          </p:cNvPr>
          <p:cNvSpPr txBox="1"/>
          <p:nvPr/>
        </p:nvSpPr>
        <p:spPr>
          <a:xfrm>
            <a:off x="1047565" y="417251"/>
            <a:ext cx="10289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</a:rPr>
              <a:t>Μικροβιακή ανάπτυξη – ΥΓΡΟ ΥΠΟΣΤΡΩΜΑ</a:t>
            </a:r>
          </a:p>
        </p:txBody>
      </p:sp>
      <p:pic>
        <p:nvPicPr>
          <p:cNvPr id="2050" name="Picture 2" descr="Growth and Colony Characteristics of Bacteria and Fungi">
            <a:extLst>
              <a:ext uri="{FF2B5EF4-FFF2-40B4-BE49-F238E27FC236}">
                <a16:creationId xmlns="" xmlns:a16="http://schemas.microsoft.com/office/drawing/2014/main" id="{827D87CD-6351-4E08-8E1A-A93FDFA59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0797"/>
          <a:stretch/>
        </p:blipFill>
        <p:spPr bwMode="auto">
          <a:xfrm>
            <a:off x="1201828" y="1819275"/>
            <a:ext cx="10192106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27F0B2F-ECFD-4E4B-BB84-2374E43BC64D}"/>
              </a:ext>
            </a:extLst>
          </p:cNvPr>
          <p:cNvSpPr txBox="1"/>
          <p:nvPr/>
        </p:nvSpPr>
        <p:spPr>
          <a:xfrm>
            <a:off x="3483243" y="1133475"/>
            <a:ext cx="562927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Θολερότητα</a:t>
            </a:r>
          </a:p>
        </p:txBody>
      </p:sp>
    </p:spTree>
    <p:extLst>
      <p:ext uri="{BB962C8B-B14F-4D97-AF65-F5344CB8AC3E}">
        <p14:creationId xmlns:p14="http://schemas.microsoft.com/office/powerpoint/2010/main" val="45656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E9120EC-AA47-4120-AD88-BF8C211D6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366" y="1499449"/>
            <a:ext cx="7785267" cy="3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2646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330</Words>
  <Application>Microsoft Office PowerPoint</Application>
  <PresentationFormat>Προσαρμογή</PresentationFormat>
  <Paragraphs>58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Παρουσίαση του PowerPoint</vt:lpstr>
      <vt:lpstr>Εργαστηριακές Ασκήσεις</vt:lpstr>
      <vt:lpstr>3η ΕΡΓΑΣΤΗΡΙΑΚΗ ΑΣΚΗΣΗ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Σταθοπούλου Παναγιώτα</dc:creator>
  <cp:lastModifiedBy>User</cp:lastModifiedBy>
  <cp:revision>42</cp:revision>
  <dcterms:created xsi:type="dcterms:W3CDTF">2021-11-03T10:47:59Z</dcterms:created>
  <dcterms:modified xsi:type="dcterms:W3CDTF">2023-10-18T10:23:13Z</dcterms:modified>
</cp:coreProperties>
</file>