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88" r:id="rId7"/>
    <p:sldId id="264" r:id="rId8"/>
    <p:sldId id="266" r:id="rId9"/>
    <p:sldId id="265" r:id="rId10"/>
    <p:sldId id="294" r:id="rId11"/>
    <p:sldId id="267" r:id="rId12"/>
    <p:sldId id="291" r:id="rId13"/>
    <p:sldId id="292" r:id="rId14"/>
    <p:sldId id="268" r:id="rId15"/>
    <p:sldId id="293" r:id="rId16"/>
    <p:sldId id="269" r:id="rId17"/>
    <p:sldId id="289" r:id="rId18"/>
    <p:sldId id="290" r:id="rId19"/>
    <p:sldId id="262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0BE0-65DD-4D5F-8875-BC6724444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F6000-1C3D-459E-9B9E-D2DBB3732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96946-A161-41A4-A427-D80A32D9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7AE7F-E234-45E0-AD5B-0EAFB7F7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CC450-7892-4F24-8D5C-9D3CA6C4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38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CE16-9E1A-4A65-96C0-EBDE308B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1B073-F05B-4A3F-8204-0F35522EE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4CDFA-A992-4043-8F17-8E7B802A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3D31-4267-454E-9550-122652D4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E3557-E6B2-459C-8A3A-A6AB1EE8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5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CA437-2D66-45E8-A50E-857BC37E0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F9ABD-103A-4C88-89AB-8E9875826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AF32F-FC20-4E47-A3B5-6AEE6DFC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7724-1F6E-48B5-AD5A-CB5958C8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00620-C543-4598-909C-2B04DF0A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90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4AA6-1446-434A-B773-E190D9562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79185-A8A3-424E-961E-46EDCE9D6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01880-8AD0-48A3-A3A6-D50F1510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DDD74-00BC-4A1C-A4EA-AF95D95E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81896-C4CC-46FA-8E74-F83E465B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36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6EB2-EE78-4852-9D54-9B630600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564D3-38C4-467D-B229-DCA2618A6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729B2-52FF-4224-B866-91366808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452D0-A6AD-4D03-89B9-460F9D36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96B0-98A0-4386-985B-58B18304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836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F297-7D96-45DD-A0D5-9AC676BE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74BA4-2924-4CCE-955C-CE8211168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F92E3-8141-4E65-8678-CAA5F0BC0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57EA6-49D3-463E-8C11-60704B25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ABBC2-1E6D-414D-89FD-C0E1E183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284A4-FD29-4B47-8A62-CC4B7AC9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43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DB46-67B0-4B86-984E-4ECE13F5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C5A5-82A1-4E6A-9E6A-86F02CAE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078C8-FBBC-40B7-AE64-C284B8761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5655EE-DC32-42B5-A348-59ADA4CDB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47B27-4D3B-45FC-8745-7553E7CE7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36008-8261-4678-A989-113077C5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1C373-5943-4CEA-8F26-E7FBAE13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833EBE-A007-4BEA-9751-6A031B7A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43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8775-9422-4568-9B26-5FB2CE5B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93789-E678-434A-A368-7193523B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7D876-B223-4EF1-A673-930CA0DA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8F315-287A-4683-978F-4BDEA6CA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65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F12AC-BD87-4B66-85BE-EE2DF726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70F50-7DDD-4DF3-B149-EB1B76E1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8CD41-4DC2-4CEE-8E11-A122B86A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51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228B-0D54-4EAA-BFF7-D1F96B81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DE87-4431-4942-99E1-A56A393E2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455AE-5D6C-446B-BC98-F0DF2E316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18803-4326-448F-A8B8-0EAAC3A2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20DD8-AE50-4BCA-8CD4-D805E5D8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2B72E-7901-4375-8DD9-2E1FD527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48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926D-CB1D-4D78-AFF2-ACA5918C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FFEB5-047C-49E4-96E8-FD96DC0E4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C6CA2-50DC-4E5D-9A95-60A66B75F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99309-57A2-4456-9A34-E8241CB8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4F6-72AC-484D-941D-F9D8B73110F8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6BEA0-5C23-4970-AE03-2E6F4B01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3D5-7D94-4069-B90C-1A819805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258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A6BB4-F20D-430F-AFDC-00EFC003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2EB28-9771-4664-9877-51ACAD0D9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4F352-F27E-4B63-825C-9B76A2633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34F6-72AC-484D-941D-F9D8B73110F8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B6135-A3D9-4E95-A945-77013B2BD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CD4CE-A3CB-42CA-BC2C-3044F49BE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1AC40-D4F3-4285-B1CD-14CF1F7835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85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8dhl28JfkI&amp;ab_channel=MicrobiologistandMicrobiology" TargetMode="External"/><Relationship Id="rId2" Type="http://schemas.openxmlformats.org/officeDocument/2006/relationships/hyperlink" Target="https://www.youtube.com/watch?v=2hDuPEHNOAY&amp;ab_channel=MicrobiologyEasyNote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MSmicroBlog: 17 September is International Microorganism Day. But why 17  September? - FEMS">
            <a:extLst>
              <a:ext uri="{FF2B5EF4-FFF2-40B4-BE49-F238E27FC236}">
                <a16:creationId xmlns:a16="http://schemas.microsoft.com/office/drawing/2014/main" id="{AA3F4C4B-5CBC-41DA-A714-E50691B4B76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r="-1" b="-1"/>
          <a:stretch/>
        </p:blipFill>
        <p:spPr bwMode="auto"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</p:spPr>
      </p:pic>
      <p:pic>
        <p:nvPicPr>
          <p:cNvPr id="10" name="Picture 2" descr="Αρχική">
            <a:extLst>
              <a:ext uri="{FF2B5EF4-FFF2-40B4-BE49-F238E27FC236}">
                <a16:creationId xmlns:a16="http://schemas.microsoft.com/office/drawing/2014/main" id="{581DF7CF-A346-41A6-816F-92576D77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" y="5541162"/>
            <a:ext cx="2952668" cy="1070455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B07139-C54D-4F61-B293-9073C0FA1C5A}"/>
              </a:ext>
            </a:extLst>
          </p:cNvPr>
          <p:cNvSpPr txBox="1"/>
          <p:nvPr/>
        </p:nvSpPr>
        <p:spPr>
          <a:xfrm>
            <a:off x="370990" y="2292203"/>
            <a:ext cx="3606112" cy="27084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Σχολή Γεωπονικών Επιστημών </a:t>
            </a: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Τμήμα Επιστήμης </a:t>
            </a: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</a:p>
          <a:p>
            <a:pPr algn="ctr"/>
            <a:r>
              <a:rPr lang="el-GR" sz="20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Τεχνολογίας Τροφίμων</a:t>
            </a:r>
            <a:endParaRPr lang="el-GR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2A5C70-C972-4FC2-9737-49F7B7FC6174}"/>
              </a:ext>
            </a:extLst>
          </p:cNvPr>
          <p:cNvSpPr txBox="1"/>
          <p:nvPr/>
        </p:nvSpPr>
        <p:spPr>
          <a:xfrm>
            <a:off x="143766" y="436363"/>
            <a:ext cx="454756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Εργαστήριο </a:t>
            </a:r>
          </a:p>
          <a:p>
            <a:pPr algn="ctr"/>
            <a:r>
              <a:rPr lang="el-GR" sz="2800" b="1" dirty="0">
                <a:solidFill>
                  <a:srgbClr val="C00000"/>
                </a:solidFill>
              </a:rPr>
              <a:t>Γενικής Μικροβιολογίας</a:t>
            </a:r>
          </a:p>
        </p:txBody>
      </p:sp>
    </p:spTree>
    <p:extLst>
      <p:ext uri="{BB962C8B-B14F-4D97-AF65-F5344CB8AC3E}">
        <p14:creationId xmlns:p14="http://schemas.microsoft.com/office/powerpoint/2010/main" val="36478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5AE3-4CF7-4E10-8BC7-C02E0E6B9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5" y="224118"/>
            <a:ext cx="11192436" cy="923365"/>
          </a:xfrm>
        </p:spPr>
        <p:txBody>
          <a:bodyPr>
            <a:noAutofit/>
          </a:bodyPr>
          <a:lstStyle/>
          <a:p>
            <a:pPr algn="just"/>
            <a:r>
              <a:rPr lang="el-GR" sz="3200" b="1" dirty="0"/>
              <a:t>Όλοι οι μικροοργανισμοί κατατάσσονται σε ομάδες κινδύνου (ΟΚ) από 1 - 4 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E5CE7-78B3-4B76-8E6C-291707317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0" t="36906" r="12422" b="52374"/>
          <a:stretch/>
        </p:blipFill>
        <p:spPr>
          <a:xfrm>
            <a:off x="1257300" y="1428749"/>
            <a:ext cx="9058275" cy="905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1707C-548A-40DA-A84E-977A170FE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75" t="68611" r="12657" b="20833"/>
          <a:stretch/>
        </p:blipFill>
        <p:spPr>
          <a:xfrm>
            <a:off x="1009651" y="4924425"/>
            <a:ext cx="9420224" cy="100836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B4146C7-DF5B-4E6F-900A-4F0B1F6FD94C}"/>
              </a:ext>
            </a:extLst>
          </p:cNvPr>
          <p:cNvSpPr/>
          <p:nvPr/>
        </p:nvSpPr>
        <p:spPr>
          <a:xfrm>
            <a:off x="2163416" y="2774908"/>
            <a:ext cx="7485529" cy="1748451"/>
          </a:xfrm>
          <a:prstGeom prst="rightArrow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ΑΥΞΗΣΗ ΚΙΝΔΥΝΟΥ ΓΙΑ ΤΗΝ ΑΝΘΡΩΠΙΝΗ ΥΓΕΙΑ</a:t>
            </a:r>
          </a:p>
          <a:p>
            <a:pPr algn="ctr"/>
            <a:r>
              <a:rPr lang="el-GR" sz="2000" b="1" dirty="0">
                <a:solidFill>
                  <a:schemeClr val="tx1"/>
                </a:solidFill>
              </a:rPr>
              <a:t>ΑΥΞΗΣΗ ΤΟΥ ΕΠΙΠΕΔΟΥ ΒΙΟΑΣΦΑΛΕΙΑΣ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8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0E1724-7625-40D3-A279-20E15C034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lum contrast="10000"/>
          </a:blip>
          <a:srcRect l="24527" t="35390" r="17120" b="13612"/>
          <a:stretch>
            <a:fillRect/>
          </a:stretch>
        </p:blipFill>
        <p:spPr bwMode="auto">
          <a:xfrm>
            <a:off x="1528192" y="1559752"/>
            <a:ext cx="8910713" cy="48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5 - TextBox">
            <a:extLst>
              <a:ext uri="{FF2B5EF4-FFF2-40B4-BE49-F238E27FC236}">
                <a16:creationId xmlns:a16="http://schemas.microsoft.com/office/drawing/2014/main" id="{667D225A-030D-4CE3-A97E-C1D2AC409A47}"/>
              </a:ext>
            </a:extLst>
          </p:cNvPr>
          <p:cNvSpPr txBox="1"/>
          <p:nvPr/>
        </p:nvSpPr>
        <p:spPr>
          <a:xfrm>
            <a:off x="2054459" y="59602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ΤΑΞΙΝΟΜΗΣΗ ΕΡΓΑΣΤΗΡΙΩΝ</a:t>
            </a:r>
          </a:p>
        </p:txBody>
      </p:sp>
    </p:spTree>
    <p:extLst>
      <p:ext uri="{BB962C8B-B14F-4D97-AF65-F5344CB8AC3E}">
        <p14:creationId xmlns:p14="http://schemas.microsoft.com/office/powerpoint/2010/main" val="225494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A57666-A601-4D8F-8E47-4782E97AEAE0}"/>
              </a:ext>
            </a:extLst>
          </p:cNvPr>
          <p:cNvSpPr txBox="1"/>
          <p:nvPr/>
        </p:nvSpPr>
        <p:spPr>
          <a:xfrm>
            <a:off x="695325" y="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/>
              <a:t>Θάλαμος </a:t>
            </a:r>
            <a:r>
              <a:rPr lang="el-GR" sz="2800" b="1" dirty="0" err="1"/>
              <a:t>βιοασφαλείας</a:t>
            </a:r>
            <a:r>
              <a:rPr lang="el-GR" sz="2800" b="1" dirty="0"/>
              <a:t> τάξης Ι (BSC I)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B86DE-09E1-4AFD-A592-E528F0ECDBF6}"/>
              </a:ext>
            </a:extLst>
          </p:cNvPr>
          <p:cNvSpPr txBox="1"/>
          <p:nvPr/>
        </p:nvSpPr>
        <p:spPr>
          <a:xfrm>
            <a:off x="295275" y="798850"/>
            <a:ext cx="53911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sz="2400" dirty="0"/>
              <a:t>Προστασία του χειριστή µέσω µ</a:t>
            </a:r>
            <a:r>
              <a:rPr lang="el-GR" sz="2400" dirty="0" err="1"/>
              <a:t>ιας</a:t>
            </a:r>
            <a:r>
              <a:rPr lang="el-GR" sz="2400" dirty="0"/>
              <a:t> εισερχόμενης </a:t>
            </a:r>
            <a:r>
              <a:rPr lang="el-GR" sz="2400" dirty="0" err="1"/>
              <a:t>νηµατικής</a:t>
            </a:r>
            <a:r>
              <a:rPr lang="el-GR" sz="2400" dirty="0"/>
              <a:t> ροής αέρα αλλά όχι του βιολογικού υλικού, αφού ο εισερχόμενος αέρας δεν φιλτράρεται.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sz="2400" dirty="0"/>
              <a:t> Παρουσία φίλτρων HEPA στον αεραγωγό του εξερχομένου αέρα.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sz="2400" dirty="0"/>
              <a:t> Χειρισμός βιολογικών παραγόντων χαμηλής επικινδυνότητας (ομάδες 1 και 2).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sz="2400" dirty="0"/>
              <a:t> Διαδικασίες που δεν απαιτούν την προστασία του δείγματος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24EB7-B836-44B6-B026-3B3203E78CE6}"/>
              </a:ext>
            </a:extLst>
          </p:cNvPr>
          <p:cNvSpPr txBox="1"/>
          <p:nvPr/>
        </p:nvSpPr>
        <p:spPr>
          <a:xfrm>
            <a:off x="295275" y="5598795"/>
            <a:ext cx="5686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</a:t>
            </a:r>
            <a:r>
              <a:rPr lang="el-GR" sz="2000" dirty="0"/>
              <a:t>: Πρόσθιο </a:t>
            </a:r>
            <a:r>
              <a:rPr lang="el-GR" sz="2000" dirty="0" err="1"/>
              <a:t>άνοιγµα</a:t>
            </a:r>
            <a:r>
              <a:rPr lang="el-GR" sz="2000" dirty="0"/>
              <a:t>, Β: διαφανές </a:t>
            </a:r>
            <a:r>
              <a:rPr lang="el-GR" sz="2000" dirty="0" err="1"/>
              <a:t>παραπέτασµα</a:t>
            </a:r>
            <a:r>
              <a:rPr lang="el-GR" sz="2000" dirty="0"/>
              <a:t>, </a:t>
            </a:r>
          </a:p>
          <a:p>
            <a:r>
              <a:rPr lang="el-GR" sz="2000" dirty="0"/>
              <a:t>Γ: φίλτρο HEPA </a:t>
            </a:r>
            <a:r>
              <a:rPr lang="el-GR" sz="2000" dirty="0" err="1"/>
              <a:t>εξερχόµενου</a:t>
            </a:r>
            <a:r>
              <a:rPr lang="el-GR" sz="2000" dirty="0"/>
              <a:t> αέρα, ∆: αεραγωγός </a:t>
            </a:r>
            <a:r>
              <a:rPr lang="el-GR" sz="2000" dirty="0" err="1"/>
              <a:t>εξερχόµενου</a:t>
            </a:r>
            <a:r>
              <a:rPr lang="el-GR" sz="2000" dirty="0"/>
              <a:t> αέρα</a:t>
            </a:r>
            <a:r>
              <a:rPr lang="el-GR" dirty="0"/>
              <a:t>.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923A3A-9A3E-44C7-AB5E-0EDAB98A9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47" t="17917" r="10078" b="10417"/>
          <a:stretch/>
        </p:blipFill>
        <p:spPr>
          <a:xfrm>
            <a:off x="8394468" y="798850"/>
            <a:ext cx="2749782" cy="572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2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464B6B-3A69-4F10-907D-624E8B3E1B64}"/>
              </a:ext>
            </a:extLst>
          </p:cNvPr>
          <p:cNvSpPr txBox="1"/>
          <p:nvPr/>
        </p:nvSpPr>
        <p:spPr>
          <a:xfrm>
            <a:off x="1552575" y="3106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/>
              <a:t>Θάλαμος βιοασφαλείας τάξης ΙΙ (BSC II)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409BB-66A2-4901-AD44-594568354C87}"/>
              </a:ext>
            </a:extLst>
          </p:cNvPr>
          <p:cNvSpPr txBox="1"/>
          <p:nvPr/>
        </p:nvSpPr>
        <p:spPr>
          <a:xfrm>
            <a:off x="190500" y="906840"/>
            <a:ext cx="578167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l-GR" sz="2200"/>
              <a:t> Στα περισσότερα µικροβιολογικά εργαστήρια α) προστασία του χειριστή β) προστασία του βιολογικού υλικού γ) προστασία του περιβάλλοντος χώρου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l-GR" sz="2200"/>
              <a:t>Απορρόφηση εισερχόμενης νηματοειδούς ροής του αέρα κάτω από τον πάγκο εργασίας του θαλάµου, φιλτράρισμα και επαναφορά στην κυκλοφορία από πάνω προς τα κάτω.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l-GR" sz="2200"/>
              <a:t> ∆ηµιουργία κάθετης νηματοειδούς ροή αποστειρωμένου αέρα: «τείχος προστασίας» µεταξύ του εσωτερικού της καµπίνας και του χειριστή. Ο εισερχόμενος αέρας περνά προληπτικά µέσω φίλτρου HEPA, ενώ ένα 2ο φίλτρο HEPA χρησιμοποιείται για τον εξερχόμενο αέρα. 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E316D-4CFD-442D-BA72-85A3584C5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64" t="19565" r="13016" b="13188"/>
          <a:stretch/>
        </p:blipFill>
        <p:spPr>
          <a:xfrm>
            <a:off x="7648574" y="811580"/>
            <a:ext cx="3686175" cy="53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7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3F1D2-A2BE-4383-A463-086AD958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6212" r="6813" b="10030"/>
          <a:stretch>
            <a:fillRect/>
          </a:stretch>
        </p:blipFill>
        <p:spPr bwMode="auto">
          <a:xfrm>
            <a:off x="2005460" y="111111"/>
            <a:ext cx="8181079" cy="663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 - TextBox">
            <a:extLst>
              <a:ext uri="{FF2B5EF4-FFF2-40B4-BE49-F238E27FC236}">
                <a16:creationId xmlns:a16="http://schemas.microsoft.com/office/drawing/2014/main" id="{44573745-FABA-4D9C-A245-BFD17223769A}"/>
              </a:ext>
            </a:extLst>
          </p:cNvPr>
          <p:cNvSpPr txBox="1"/>
          <p:nvPr/>
        </p:nvSpPr>
        <p:spPr>
          <a:xfrm>
            <a:off x="2054459" y="59602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Ομάδα κινδύνου 1 &amp; 2</a:t>
            </a:r>
          </a:p>
        </p:txBody>
      </p:sp>
    </p:spTree>
    <p:extLst>
      <p:ext uri="{BB962C8B-B14F-4D97-AF65-F5344CB8AC3E}">
        <p14:creationId xmlns:p14="http://schemas.microsoft.com/office/powerpoint/2010/main" val="3743671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531A9-D614-499D-99BD-E950AC96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606425"/>
          </a:xfrm>
        </p:spPr>
        <p:txBody>
          <a:bodyPr>
            <a:normAutofit/>
          </a:bodyPr>
          <a:lstStyle/>
          <a:p>
            <a:r>
              <a:rPr lang="el-GR" sz="3200" b="1" dirty="0"/>
              <a:t>Θάλαμος </a:t>
            </a:r>
            <a:r>
              <a:rPr lang="el-GR" sz="3200" b="1" dirty="0" err="1"/>
              <a:t>βιοασφαλείας</a:t>
            </a:r>
            <a:r>
              <a:rPr lang="el-GR" sz="3200" b="1" dirty="0"/>
              <a:t> τάξης ΙΙΙ (BSC III)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FBE89-82A7-4030-AD18-8191DD0FC2D9}"/>
              </a:ext>
            </a:extLst>
          </p:cNvPr>
          <p:cNvSpPr txBox="1"/>
          <p:nvPr/>
        </p:nvSpPr>
        <p:spPr>
          <a:xfrm>
            <a:off x="104776" y="752475"/>
            <a:ext cx="62103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2400" dirty="0"/>
              <a:t>Θάλαμοι «</a:t>
            </a:r>
            <a:r>
              <a:rPr lang="el-GR" sz="2400" dirty="0" err="1"/>
              <a:t>glove</a:t>
            </a:r>
            <a:r>
              <a:rPr lang="el-GR" sz="2400" dirty="0"/>
              <a:t> </a:t>
            </a:r>
            <a:r>
              <a:rPr lang="el-GR" sz="2400" dirty="0" err="1"/>
              <a:t>box</a:t>
            </a:r>
            <a:r>
              <a:rPr lang="el-GR" sz="2400" dirty="0"/>
              <a:t>» - ερμητικά κλειστοί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2400" dirty="0"/>
              <a:t>Ο χειριστής επεξεργάζεται το βιολογικό υλικό αφού φορέσει τα ειδικά πλαστικά γάντια τα οποία αποτελούν µ</a:t>
            </a:r>
            <a:r>
              <a:rPr lang="el-GR" sz="2400" dirty="0" err="1"/>
              <a:t>έρος</a:t>
            </a:r>
            <a:r>
              <a:rPr lang="el-GR" sz="2400" dirty="0"/>
              <a:t> του θαλάμου.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2400" dirty="0"/>
              <a:t>Ο αέρας εισέρχεται στον θάλαμο µέσω ενός φίλτρου HEPA και εξέρχεται µέσω διπλού φίλτρου HEPA δημιουργώντας στο εσωτερικό αρνητική πίεση.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2400" dirty="0"/>
              <a:t>Χειρισμός µ</a:t>
            </a:r>
            <a:r>
              <a:rPr lang="el-GR" sz="2400" dirty="0" err="1"/>
              <a:t>ικροοργανισµών</a:t>
            </a:r>
            <a:r>
              <a:rPr lang="el-GR" sz="2400" dirty="0"/>
              <a:t> υψηλής επικινδυνότητας (</a:t>
            </a:r>
            <a:r>
              <a:rPr lang="el-GR" sz="2400" dirty="0" err="1"/>
              <a:t>οµάδα</a:t>
            </a:r>
            <a:r>
              <a:rPr lang="el-GR" sz="2400" dirty="0"/>
              <a:t> 4) - απόλυτη προστασία στον χειριστή.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sz="2400" dirty="0"/>
              <a:t> Σημαντική η γνώση των βασικών αρχών λειτουργίας του θαλάμου ασφαλείας και των ορθών πρακτικών εργασίας που πρέπει να εφαρμοστούν κατά τον </a:t>
            </a:r>
            <a:r>
              <a:rPr lang="el-GR" sz="2400" dirty="0" err="1"/>
              <a:t>χειρισµό</a:t>
            </a:r>
            <a:r>
              <a:rPr lang="el-GR" sz="2400" dirty="0"/>
              <a:t> των βιολογικών δειγμάτων στο εσωτερικό του. 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F5FF15-96C6-4ABA-AB47-B6A7CD9E6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85" t="19815" r="12853" b="17391"/>
          <a:stretch/>
        </p:blipFill>
        <p:spPr>
          <a:xfrm>
            <a:off x="8130209" y="1358900"/>
            <a:ext cx="3011556" cy="519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6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667120D-6A5A-4802-86EA-66CFC015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4854" t="1354" r="7318" b="17418"/>
          <a:stretch>
            <a:fillRect/>
          </a:stretch>
        </p:blipFill>
        <p:spPr bwMode="auto">
          <a:xfrm>
            <a:off x="1502423" y="610923"/>
            <a:ext cx="7765873" cy="595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7ED2B11-5A91-4973-9C44-F55D2937C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081" y="4122447"/>
            <a:ext cx="3227388" cy="241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 - TextBox">
            <a:extLst>
              <a:ext uri="{FF2B5EF4-FFF2-40B4-BE49-F238E27FC236}">
                <a16:creationId xmlns:a16="http://schemas.microsoft.com/office/drawing/2014/main" id="{A74C98AF-11E6-495B-9CEB-AAEBCFAC7525}"/>
              </a:ext>
            </a:extLst>
          </p:cNvPr>
          <p:cNvSpPr txBox="1"/>
          <p:nvPr/>
        </p:nvSpPr>
        <p:spPr>
          <a:xfrm>
            <a:off x="1456270" y="13882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Ομάδα κινδύνου 3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2914061F-8195-41EF-A1A0-2A8DFA180705}"/>
              </a:ext>
            </a:extLst>
          </p:cNvPr>
          <p:cNvCxnSpPr/>
          <p:nvPr/>
        </p:nvCxnSpPr>
        <p:spPr>
          <a:xfrm>
            <a:off x="7393130" y="3266785"/>
            <a:ext cx="108012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0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9C7F30-CEA8-42F4-B03A-6A6390BEF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53" t="53517" r="15252" b="22079"/>
          <a:stretch/>
        </p:blipFill>
        <p:spPr>
          <a:xfrm>
            <a:off x="346903" y="4685504"/>
            <a:ext cx="11105536" cy="1963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82C442-0839-4503-A2D7-C739A9B44267}"/>
              </a:ext>
            </a:extLst>
          </p:cNvPr>
          <p:cNvSpPr txBox="1"/>
          <p:nvPr/>
        </p:nvSpPr>
        <p:spPr>
          <a:xfrm>
            <a:off x="188259" y="272787"/>
            <a:ext cx="11573435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Σωστή</a:t>
            </a:r>
            <a:r>
              <a:rPr lang="en-US" sz="2800" b="1" dirty="0"/>
              <a:t> </a:t>
            </a:r>
            <a:r>
              <a:rPr lang="en-US" sz="2800" b="1" dirty="0" err="1"/>
              <a:t>χρήση</a:t>
            </a:r>
            <a:r>
              <a:rPr lang="en-US" sz="2800" b="1" dirty="0"/>
              <a:t> </a:t>
            </a:r>
            <a:r>
              <a:rPr lang="en-US" sz="2800" b="1" dirty="0" err="1"/>
              <a:t>των</a:t>
            </a:r>
            <a:r>
              <a:rPr lang="en-US" sz="2800" b="1" dirty="0"/>
              <a:t> ΘΒΑ (MSCs) </a:t>
            </a:r>
          </a:p>
          <a:p>
            <a:pPr marL="457200" indent="-4572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Προσεκτική</a:t>
            </a:r>
            <a:r>
              <a:rPr lang="en-US" sz="2800" dirty="0"/>
              <a:t> επ</a:t>
            </a:r>
            <a:r>
              <a:rPr lang="en-US" sz="2800" dirty="0" err="1"/>
              <a:t>ιλογή</a:t>
            </a:r>
            <a:r>
              <a:rPr lang="en-US" sz="2800" dirty="0"/>
              <a:t> </a:t>
            </a:r>
            <a:r>
              <a:rPr lang="en-US" sz="2800" dirty="0" err="1"/>
              <a:t>του</a:t>
            </a:r>
            <a:r>
              <a:rPr lang="en-US" sz="2800" dirty="0"/>
              <a:t> κα</a:t>
            </a:r>
            <a:r>
              <a:rPr lang="en-US" sz="2800" dirty="0" err="1"/>
              <a:t>τάλληλου</a:t>
            </a:r>
            <a:r>
              <a:rPr lang="en-US" sz="2800" dirty="0"/>
              <a:t> θα</a:t>
            </a:r>
            <a:r>
              <a:rPr lang="en-US" sz="2800" dirty="0" err="1"/>
              <a:t>λάμου</a:t>
            </a:r>
            <a:r>
              <a:rPr lang="en-US" sz="2800" dirty="0"/>
              <a:t> π</a:t>
            </a:r>
            <a:r>
              <a:rPr lang="en-US" sz="2800" dirty="0" err="1"/>
              <a:t>ου</a:t>
            </a:r>
            <a:r>
              <a:rPr lang="en-US" sz="2800" dirty="0"/>
              <a:t> να </a:t>
            </a:r>
            <a:r>
              <a:rPr lang="en-US" sz="2800" dirty="0" err="1"/>
              <a:t>συμφωνεί</a:t>
            </a:r>
            <a:r>
              <a:rPr lang="en-US" sz="2800" dirty="0"/>
              <a:t> με </a:t>
            </a:r>
            <a:r>
              <a:rPr lang="en-US" sz="2800" dirty="0" err="1"/>
              <a:t>τις</a:t>
            </a:r>
            <a:r>
              <a:rPr lang="en-US" sz="2800" dirty="0"/>
              <a:t> α</a:t>
            </a:r>
            <a:r>
              <a:rPr lang="en-US" sz="2800" dirty="0" err="1"/>
              <a:t>νάγκες</a:t>
            </a:r>
            <a:r>
              <a:rPr lang="en-US" sz="2800" dirty="0"/>
              <a:t> </a:t>
            </a:r>
            <a:r>
              <a:rPr lang="en-US" sz="2800" dirty="0" err="1"/>
              <a:t>του</a:t>
            </a:r>
            <a:r>
              <a:rPr lang="en-US" sz="2800" dirty="0"/>
              <a:t> </a:t>
            </a:r>
            <a:r>
              <a:rPr lang="en-US" sz="2800" dirty="0" err="1"/>
              <a:t>εργ</a:t>
            </a:r>
            <a:r>
              <a:rPr lang="en-US" sz="2800" dirty="0"/>
              <a:t>αστηρίου και των δειγμάτων που εξετάζονται</a:t>
            </a:r>
            <a:endParaRPr lang="el-GR" sz="2800" dirty="0"/>
          </a:p>
          <a:p>
            <a:pPr marL="457200" indent="-4572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l-GR" sz="2800" dirty="0"/>
              <a:t>Σω</a:t>
            </a:r>
            <a:r>
              <a:rPr lang="en-US" sz="2800" dirty="0" err="1"/>
              <a:t>στή</a:t>
            </a:r>
            <a:r>
              <a:rPr lang="en-US" sz="2800" dirty="0"/>
              <a:t> </a:t>
            </a:r>
            <a:r>
              <a:rPr lang="en-US" sz="2800" dirty="0" err="1"/>
              <a:t>εγκ</a:t>
            </a:r>
            <a:r>
              <a:rPr lang="en-US" sz="2800" dirty="0"/>
              <a:t>ατάσταση του θαλάμου μετά από κατάλληλη επιλογή του χώρου </a:t>
            </a:r>
            <a:endParaRPr lang="el-GR" sz="2800" dirty="0"/>
          </a:p>
          <a:p>
            <a:pPr marL="457200" indent="-4572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/>
              <a:t>Το</a:t>
            </a:r>
            <a:r>
              <a:rPr lang="en-US" sz="2800" dirty="0"/>
              <a:t>ποθετούνται μακριά από πόρτες και παράθυρα (καλύτερα σε χωριστό δωμάτιο ) </a:t>
            </a:r>
          </a:p>
          <a:p>
            <a:pPr marL="457200" indent="-4572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Προσεκτική</a:t>
            </a:r>
            <a:r>
              <a:rPr lang="en-US" sz="2800" dirty="0"/>
              <a:t> και </a:t>
            </a:r>
            <a:r>
              <a:rPr lang="en-US" sz="2800" dirty="0" err="1"/>
              <a:t>σωστή</a:t>
            </a:r>
            <a:r>
              <a:rPr lang="en-US" sz="2800" dirty="0"/>
              <a:t> </a:t>
            </a:r>
            <a:r>
              <a:rPr lang="en-US" sz="2800" dirty="0" err="1"/>
              <a:t>χρήση</a:t>
            </a:r>
            <a:r>
              <a:rPr lang="en-US" sz="2800" dirty="0"/>
              <a:t> </a:t>
            </a:r>
            <a:r>
              <a:rPr lang="en-US" sz="2800" dirty="0" err="1"/>
              <a:t>του</a:t>
            </a:r>
            <a:r>
              <a:rPr lang="en-US" sz="2800" dirty="0"/>
              <a:t> θα</a:t>
            </a:r>
            <a:r>
              <a:rPr lang="en-US" sz="2800" dirty="0" err="1"/>
              <a:t>λάμου</a:t>
            </a:r>
            <a:r>
              <a:rPr lang="en-US" sz="2800" dirty="0"/>
              <a:t> </a:t>
            </a:r>
          </a:p>
          <a:p>
            <a:pPr marL="457200" indent="-4572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 Επ</a:t>
            </a:r>
            <a:r>
              <a:rPr lang="en-US" sz="2800" dirty="0" err="1"/>
              <a:t>ιμελής</a:t>
            </a:r>
            <a:r>
              <a:rPr lang="en-US" sz="2800" dirty="0"/>
              <a:t> </a:t>
            </a:r>
            <a:r>
              <a:rPr lang="en-US" sz="2800" dirty="0" err="1"/>
              <a:t>έλεγχος</a:t>
            </a:r>
            <a:r>
              <a:rPr lang="en-US" sz="2800" dirty="0"/>
              <a:t> </a:t>
            </a:r>
            <a:r>
              <a:rPr lang="en-US" sz="2800" dirty="0" err="1"/>
              <a:t>λειτουργί</a:t>
            </a:r>
            <a:r>
              <a:rPr lang="en-US" sz="2800" dirty="0"/>
              <a:t>ας του και πιστή τήρηση των οδηγιών του κατασκευαστή</a:t>
            </a:r>
          </a:p>
        </p:txBody>
      </p:sp>
    </p:spTree>
    <p:extLst>
      <p:ext uri="{BB962C8B-B14F-4D97-AF65-F5344CB8AC3E}">
        <p14:creationId xmlns:p14="http://schemas.microsoft.com/office/powerpoint/2010/main" val="117353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879F5-031D-453B-93F9-C9E9579711E1}"/>
              </a:ext>
            </a:extLst>
          </p:cNvPr>
          <p:cNvSpPr txBox="1"/>
          <p:nvPr/>
        </p:nvSpPr>
        <p:spPr>
          <a:xfrm>
            <a:off x="643278" y="649224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νόνες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λειτουργί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ας των θαλάμων βιολογικής ασφάλειας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83D81-3D5E-4BB0-8ECF-1E7A36E81AEB}"/>
              </a:ext>
            </a:extLst>
          </p:cNvPr>
          <p:cNvSpPr txBox="1"/>
          <p:nvPr/>
        </p:nvSpPr>
        <p:spPr>
          <a:xfrm>
            <a:off x="630936" y="2464308"/>
            <a:ext cx="4818888" cy="3744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0005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err="1"/>
              <a:t>Σωστή</a:t>
            </a:r>
            <a:r>
              <a:rPr lang="en-US" sz="2800" dirty="0"/>
              <a:t> </a:t>
            </a:r>
            <a:r>
              <a:rPr lang="en-US" sz="2800" dirty="0" err="1"/>
              <a:t>χρήση</a:t>
            </a:r>
            <a:r>
              <a:rPr lang="en-US" sz="2800" dirty="0"/>
              <a:t>: </a:t>
            </a:r>
            <a:r>
              <a:rPr lang="en-US" sz="2800" dirty="0" err="1"/>
              <a:t>Πριν</a:t>
            </a:r>
            <a:r>
              <a:rPr lang="en-US" sz="2800" dirty="0"/>
              <a:t> την </a:t>
            </a:r>
            <a:r>
              <a:rPr lang="en-US" sz="2800" dirty="0" err="1"/>
              <a:t>έν</a:t>
            </a:r>
            <a:r>
              <a:rPr lang="en-US" sz="2800" dirty="0"/>
              <a:t>αρξη εργασιών στο θάλαμο </a:t>
            </a:r>
          </a:p>
          <a:p>
            <a:pPr marL="40005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 err="1"/>
              <a:t>Σωστή</a:t>
            </a:r>
            <a:r>
              <a:rPr lang="en-US" sz="2800" dirty="0"/>
              <a:t> </a:t>
            </a:r>
            <a:r>
              <a:rPr lang="en-US" sz="2800" dirty="0" err="1"/>
              <a:t>χρήση</a:t>
            </a:r>
            <a:r>
              <a:rPr lang="en-US" sz="2800" dirty="0"/>
              <a:t>: Κα</a:t>
            </a:r>
            <a:r>
              <a:rPr lang="en-US" sz="2800" dirty="0" err="1"/>
              <a:t>τά</a:t>
            </a:r>
            <a:r>
              <a:rPr lang="en-US" sz="2800" dirty="0"/>
              <a:t> τη </a:t>
            </a:r>
            <a:r>
              <a:rPr lang="en-US" sz="2800" dirty="0" err="1"/>
              <a:t>διάρκει</a:t>
            </a:r>
            <a:r>
              <a:rPr lang="en-US" sz="2800" dirty="0"/>
              <a:t>α εργασιών στο θάλαμο </a:t>
            </a:r>
          </a:p>
          <a:p>
            <a:pPr marL="400050" indent="-34290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 err="1"/>
              <a:t>Σωστή</a:t>
            </a:r>
            <a:r>
              <a:rPr lang="en-US" sz="2800" dirty="0"/>
              <a:t> </a:t>
            </a:r>
            <a:r>
              <a:rPr lang="en-US" sz="2800" dirty="0" err="1"/>
              <a:t>χρήση</a:t>
            </a:r>
            <a:r>
              <a:rPr lang="en-US" sz="2800" dirty="0"/>
              <a:t>: </a:t>
            </a:r>
            <a:r>
              <a:rPr lang="en-US" sz="2800" dirty="0" err="1"/>
              <a:t>μετά</a:t>
            </a:r>
            <a:r>
              <a:rPr lang="en-US" sz="2800" dirty="0"/>
              <a:t> </a:t>
            </a:r>
            <a:r>
              <a:rPr lang="en-US" sz="2800" dirty="0" err="1"/>
              <a:t>το</a:t>
            </a:r>
            <a:r>
              <a:rPr lang="en-US" sz="2800" dirty="0"/>
              <a:t> π</a:t>
            </a:r>
            <a:r>
              <a:rPr lang="en-US" sz="2800" dirty="0" err="1"/>
              <a:t>έρ</a:t>
            </a:r>
            <a:r>
              <a:rPr lang="en-US" sz="2800" dirty="0"/>
              <a:t>ας εργασιών στο θάλαμο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FA6A0-1701-4312-ACA6-F2D2D05AE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16" t="23890" r="15251" b="18215"/>
          <a:stretch/>
        </p:blipFill>
        <p:spPr>
          <a:xfrm>
            <a:off x="6456821" y="405914"/>
            <a:ext cx="4294917" cy="61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2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Ορθογώνιο">
            <a:extLst>
              <a:ext uri="{FF2B5EF4-FFF2-40B4-BE49-F238E27FC236}">
                <a16:creationId xmlns:a16="http://schemas.microsoft.com/office/drawing/2014/main" id="{5B279BB8-144C-4DCA-9738-50A12374F824}"/>
              </a:ext>
            </a:extLst>
          </p:cNvPr>
          <p:cNvSpPr/>
          <p:nvPr/>
        </p:nvSpPr>
        <p:spPr>
          <a:xfrm>
            <a:off x="2159890" y="1502867"/>
            <a:ext cx="8215370" cy="47217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>
                <a:solidFill>
                  <a:srgbClr val="002060"/>
                </a:solidFill>
              </a:rPr>
              <a:t> συχνό πλύσιμο των χεριών 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>
                <a:solidFill>
                  <a:srgbClr val="002060"/>
                </a:solidFill>
              </a:rPr>
              <a:t>πόρτες που μπορεί να παραμένουν κλειστές κατά την εργασία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>
                <a:solidFill>
                  <a:srgbClr val="002060"/>
                </a:solidFill>
              </a:rPr>
              <a:t>απαραίτητη χρήση των μέσων ατομικής προστασίας </a:t>
            </a:r>
            <a:r>
              <a:rPr lang="el-GR" sz="2000" dirty="0">
                <a:solidFill>
                  <a:srgbClr val="002060"/>
                </a:solidFill>
              </a:rPr>
              <a:t>(ποδιές εργαστηρίου, γάντια λατέξ, γυαλιά για την προστασία των ματιών ή ασπίδες προσώπου)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>
                <a:solidFill>
                  <a:srgbClr val="002060"/>
                </a:solidFill>
              </a:rPr>
              <a:t>απαγορεύεται το κάπνισμα, το φαγητό, το ποτό, η αποθήκευση των τροφίμων στο εργαστήριο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l-GR" sz="1400" dirty="0">
              <a:solidFill>
                <a:srgbClr val="002060"/>
              </a:solidFill>
            </a:endParaRPr>
          </a:p>
        </p:txBody>
      </p:sp>
      <p:sp>
        <p:nvSpPr>
          <p:cNvPr id="4" name="4 - Ορθογώνιο">
            <a:extLst>
              <a:ext uri="{FF2B5EF4-FFF2-40B4-BE49-F238E27FC236}">
                <a16:creationId xmlns:a16="http://schemas.microsoft.com/office/drawing/2014/main" id="{152BAC7D-32DA-46C2-B8AA-1C485E67CDF7}"/>
              </a:ext>
            </a:extLst>
          </p:cNvPr>
          <p:cNvSpPr/>
          <p:nvPr/>
        </p:nvSpPr>
        <p:spPr>
          <a:xfrm>
            <a:off x="2338485" y="369153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Συνήθεις πρακτικές (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afety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evel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-1) </a:t>
            </a:r>
          </a:p>
        </p:txBody>
      </p:sp>
    </p:spTree>
    <p:extLst>
      <p:ext uri="{BB962C8B-B14F-4D97-AF65-F5344CB8AC3E}">
        <p14:creationId xmlns:p14="http://schemas.microsoft.com/office/powerpoint/2010/main" val="276975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C34876-8D2E-4F87-91E5-8BD31A12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Εργαστηριακές Ασκήσεις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AF606-A4B2-43EC-BCD5-83F589777FB7}"/>
              </a:ext>
            </a:extLst>
          </p:cNvPr>
          <p:cNvSpPr txBox="1"/>
          <p:nvPr/>
        </p:nvSpPr>
        <p:spPr>
          <a:xfrm>
            <a:off x="838200" y="1767387"/>
            <a:ext cx="9703293" cy="461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1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	Εισαγωγή στο εργαστήριο μικροβιολογίας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2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Παρασκευή και αποστείρωση θρεπτικών μέσων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3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Ασηπτικές μέθοδοι εργασίας στη μικροβιολογία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4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	Προσδιορισμός του αριθμού βακτηρίων με διαδοχικές αραιώσεις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5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	Καθαρές καλλιέργειες – ανάπτυξη βακτηρίων σε υγρά θρεπτικά μέσα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indent="-914400">
              <a:lnSpc>
                <a:spcPct val="150000"/>
              </a:lnSpc>
            </a:pPr>
            <a:r>
              <a:rPr lang="el-G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Άσκηση 6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Χρώση και μικροσκοπική εξέταση μικροοργανισμών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9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>
            <a:extLst>
              <a:ext uri="{FF2B5EF4-FFF2-40B4-BE49-F238E27FC236}">
                <a16:creationId xmlns:a16="http://schemas.microsoft.com/office/drawing/2014/main" id="{DC2AE89E-46BF-4A53-9D0E-CB158E3C312E}"/>
              </a:ext>
            </a:extLst>
          </p:cNvPr>
          <p:cNvSpPr/>
          <p:nvPr/>
        </p:nvSpPr>
        <p:spPr>
          <a:xfrm>
            <a:off x="1841977" y="1225689"/>
            <a:ext cx="8650088" cy="5021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l-GR" sz="2400" dirty="0">
                <a:solidFill>
                  <a:srgbClr val="002060"/>
                </a:solidFill>
              </a:rPr>
              <a:t>απολύμανση των επιφανειών εργασίας μετά από κάθε χρήση και μετά τις όποιες διαρροές 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el-GR" sz="2400" dirty="0">
                <a:solidFill>
                  <a:srgbClr val="002060"/>
                </a:solidFill>
              </a:rPr>
              <a:t>απολύμανση των εργαστηριακών αποβλήτων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el-GR" sz="2400" dirty="0">
                <a:solidFill>
                  <a:srgbClr val="002060"/>
                </a:solidFill>
              </a:rPr>
              <a:t>χρήση μηχανικών σιφωνίων μόνο (όχι </a:t>
            </a:r>
            <a:r>
              <a:rPr lang="el-GR" sz="2400" dirty="0" err="1">
                <a:solidFill>
                  <a:srgbClr val="002060"/>
                </a:solidFill>
              </a:rPr>
              <a:t>πιπέτα</a:t>
            </a:r>
            <a:r>
              <a:rPr lang="el-GR" sz="2400" dirty="0">
                <a:solidFill>
                  <a:srgbClr val="002060"/>
                </a:solidFill>
              </a:rPr>
              <a:t> στο στόμα)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el-GR" sz="2400" dirty="0">
                <a:solidFill>
                  <a:srgbClr val="002060"/>
                </a:solidFill>
              </a:rPr>
              <a:t>προφυλάξεις για "αιχμηρά αντικείμενα", πχ χρήση ειδικών δοχείων για τη διάθεση των βελόνων και άλλων αιχμηρών αντικείμενων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el-GR" sz="2400" dirty="0">
                <a:solidFill>
                  <a:srgbClr val="002060"/>
                </a:solidFill>
              </a:rPr>
              <a:t>ελαχιστοποίηση των ενεργειών που μπορούν να δημιουργήσουν αερολύματα (μικροσκοπικά σταγονίδια) </a:t>
            </a:r>
          </a:p>
        </p:txBody>
      </p:sp>
      <p:sp>
        <p:nvSpPr>
          <p:cNvPr id="3" name="4 - Ορθογώνιο">
            <a:extLst>
              <a:ext uri="{FF2B5EF4-FFF2-40B4-BE49-F238E27FC236}">
                <a16:creationId xmlns:a16="http://schemas.microsoft.com/office/drawing/2014/main" id="{23729585-1973-436F-B185-AC3FFE81C529}"/>
              </a:ext>
            </a:extLst>
          </p:cNvPr>
          <p:cNvSpPr/>
          <p:nvPr/>
        </p:nvSpPr>
        <p:spPr>
          <a:xfrm>
            <a:off x="2338485" y="369153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Συνήθεις πρακτικές (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afety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evel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-1) </a:t>
            </a:r>
          </a:p>
        </p:txBody>
      </p:sp>
    </p:spTree>
    <p:extLst>
      <p:ext uri="{BB962C8B-B14F-4D97-AF65-F5344CB8AC3E}">
        <p14:creationId xmlns:p14="http://schemas.microsoft.com/office/powerpoint/2010/main" val="795690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- Ορθογώνιο">
            <a:extLst>
              <a:ext uri="{FF2B5EF4-FFF2-40B4-BE49-F238E27FC236}">
                <a16:creationId xmlns:a16="http://schemas.microsoft.com/office/drawing/2014/main" id="{30E3D8AF-1CE4-4FAC-83F9-9FB40EA7FC99}"/>
              </a:ext>
            </a:extLst>
          </p:cNvPr>
          <p:cNvSpPr/>
          <p:nvPr/>
        </p:nvSpPr>
        <p:spPr>
          <a:xfrm>
            <a:off x="2338485" y="369153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CAE536C6-D6A6-495C-90D6-D750D6DE9315}"/>
              </a:ext>
            </a:extLst>
          </p:cNvPr>
          <p:cNvSpPr txBox="1">
            <a:spLocks/>
          </p:cNvSpPr>
          <p:nvPr/>
        </p:nvSpPr>
        <p:spPr>
          <a:xfrm>
            <a:off x="1647918" y="648031"/>
            <a:ext cx="7872438" cy="58408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Πλύσιμο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Απολύμανση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Αποστείρωση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Α) </a:t>
            </a: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αποστείρωση με θερμότητα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09625" lvl="2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ξηρή θέρμανση       </a:t>
            </a:r>
            <a:r>
              <a:rPr lang="en-US" b="1" dirty="0"/>
              <a:t>1. </a:t>
            </a:r>
            <a:r>
              <a:rPr lang="el-GR" b="1" dirty="0"/>
              <a:t> </a:t>
            </a:r>
            <a:r>
              <a:rPr lang="el-GR" dirty="0"/>
              <a:t>Πυράκτωση πχ. λύχνος </a:t>
            </a:r>
            <a:r>
              <a:rPr lang="en-US" dirty="0"/>
              <a:t>Bunsen</a:t>
            </a:r>
            <a:endParaRPr lang="en-US" b="1" dirty="0"/>
          </a:p>
          <a:p>
            <a:pPr marL="1143000" lvl="2" indent="-228600">
              <a:spcBef>
                <a:spcPct val="20000"/>
              </a:spcBef>
            </a:pPr>
            <a:r>
              <a:rPr lang="el-GR" b="1" dirty="0"/>
              <a:t>         </a:t>
            </a:r>
            <a:r>
              <a:rPr lang="en-US" b="1" dirty="0"/>
              <a:t>                           2. </a:t>
            </a:r>
            <a:r>
              <a:rPr lang="el-GR" b="1" dirty="0"/>
              <a:t> </a:t>
            </a:r>
            <a:r>
              <a:rPr lang="el-GR" dirty="0"/>
              <a:t>Ξηρός κλίβανος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b="1" dirty="0"/>
              <a:t>        </a:t>
            </a:r>
            <a:endParaRPr lang="en-US" sz="1600" dirty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9625" lvl="2" indent="-2667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υγρή θέρμανση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l-GR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dirty="0" err="1"/>
              <a:t>Αυτόκαυστο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lvl="2" indent="-228600">
              <a:spcBef>
                <a:spcPct val="20000"/>
              </a:spcBef>
            </a:pP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lang="el-GR" dirty="0" err="1"/>
              <a:t>αστερίωση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l-GR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χημική αποστείρωση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Γ)  </a:t>
            </a: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αποστείρωση με διήθηση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l-GR" sz="2400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Δ) </a:t>
            </a:r>
            <a:r>
              <a:rPr kumimoji="0" lang="el-GR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αποστείρωση με ακτινοβολίες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7413113-9C3F-461E-A539-F9675189A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137" y="1990186"/>
            <a:ext cx="2942438" cy="28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53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532916-B3E9-4A47-8183-BCA184466293}"/>
              </a:ext>
            </a:extLst>
          </p:cNvPr>
          <p:cNvSpPr txBox="1"/>
          <p:nvPr/>
        </p:nvSpPr>
        <p:spPr>
          <a:xfrm>
            <a:off x="1378258" y="812281"/>
            <a:ext cx="24036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Απολύμανση</a:t>
            </a:r>
            <a:r>
              <a:rPr lang="el-G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Με τον όρο </a:t>
            </a:r>
            <a:r>
              <a:rPr lang="el-G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απολύμανση</a:t>
            </a:r>
            <a:r>
              <a:rPr lang="el-G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ορίζουμε την πλήρη καταστροφή </a:t>
            </a:r>
            <a:r>
              <a:rPr lang="el-GR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μόνο των επικίνδυνων </a:t>
            </a:r>
            <a:r>
              <a:rPr lang="el-G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παθογόνων μικροοργανισμών. </a:t>
            </a:r>
            <a:endParaRPr lang="el-GR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A1E82-B957-4E77-A06C-7A2D5C63AF2E}"/>
              </a:ext>
            </a:extLst>
          </p:cNvPr>
          <p:cNvSpPr txBox="1"/>
          <p:nvPr/>
        </p:nvSpPr>
        <p:spPr>
          <a:xfrm>
            <a:off x="1378258" y="4547586"/>
            <a:ext cx="971882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Αποστείρωση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 τον όρο </a:t>
            </a:r>
            <a:r>
              <a:rPr lang="el-G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αποστείρωση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ενός αντικειμένου εννοούμε </a:t>
            </a:r>
            <a:r>
              <a:rPr lang="el-GR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την πλήρη καταστροφή όλων των μορφών ζωής 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συμπεριλαμβανομένων και των σπορίων των βακτηρίων και των μυκήτων. </a:t>
            </a:r>
            <a:endParaRPr lang="el-GR" sz="2400" dirty="0"/>
          </a:p>
        </p:txBody>
      </p:sp>
      <p:sp>
        <p:nvSpPr>
          <p:cNvPr id="7" name="10 - Ορθογώνιο">
            <a:extLst>
              <a:ext uri="{FF2B5EF4-FFF2-40B4-BE49-F238E27FC236}">
                <a16:creationId xmlns:a16="http://schemas.microsoft.com/office/drawing/2014/main" id="{07C9098E-15C8-4086-86C4-624D31703C67}"/>
              </a:ext>
            </a:extLst>
          </p:cNvPr>
          <p:cNvSpPr/>
          <p:nvPr/>
        </p:nvSpPr>
        <p:spPr>
          <a:xfrm>
            <a:off x="5024761" y="515427"/>
            <a:ext cx="6137442" cy="32348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/>
              <a:t>Σημαντικά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/>
              <a:t> Αλκοόλες (</a:t>
            </a:r>
            <a:r>
              <a:rPr lang="el-GR" u="sng" dirty="0"/>
              <a:t>Αιθυλική αλκοόλη 70%, </a:t>
            </a:r>
            <a:r>
              <a:rPr lang="el-GR" dirty="0" err="1"/>
              <a:t>Ισοπροπυλική</a:t>
            </a:r>
            <a:r>
              <a:rPr lang="el-GR" dirty="0"/>
              <a:t> αλκοόλη)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/>
              <a:t> Αλογόνα (</a:t>
            </a:r>
            <a:r>
              <a:rPr lang="el-GR" u="sng" dirty="0"/>
              <a:t>Χλωρίνη και παράγωγα χλωρίνης</a:t>
            </a:r>
            <a:r>
              <a:rPr lang="el-GR" dirty="0"/>
              <a:t>, Ιώδιο)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/>
              <a:t> </a:t>
            </a:r>
            <a:r>
              <a:rPr lang="el-GR" dirty="0" err="1"/>
              <a:t>Αλδεύδες</a:t>
            </a:r>
            <a:r>
              <a:rPr lang="el-GR" dirty="0"/>
              <a:t> (</a:t>
            </a:r>
            <a:r>
              <a:rPr lang="el-GR" dirty="0" err="1"/>
              <a:t>Φορμαλδεύδη</a:t>
            </a:r>
            <a:r>
              <a:rPr lang="el-GR" dirty="0"/>
              <a:t>, </a:t>
            </a:r>
            <a:r>
              <a:rPr lang="el-GR" dirty="0" err="1"/>
              <a:t>Γλουταραλδεύδη</a:t>
            </a:r>
            <a:r>
              <a:rPr lang="el-GR" dirty="0"/>
              <a:t> )</a:t>
            </a:r>
          </a:p>
          <a:p>
            <a:pPr>
              <a:lnSpc>
                <a:spcPct val="150000"/>
              </a:lnSpc>
            </a:pPr>
            <a:r>
              <a:rPr lang="el-GR" b="1" dirty="0"/>
              <a:t>Βοηθητικά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/>
              <a:t>  </a:t>
            </a:r>
            <a:r>
              <a:rPr lang="el-GR" dirty="0"/>
              <a:t>Υπεροξείδια (Υπεροξείδιο του υδρογόνου)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/>
              <a:t>  Παράγωγα του τεταρτοταγούς αμμωνίου.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/>
              <a:t>  Φαινόλες</a:t>
            </a: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3EEB6888-0FFE-43B6-A490-37F89B523CC8}"/>
              </a:ext>
            </a:extLst>
          </p:cNvPr>
          <p:cNvCxnSpPr>
            <a:stCxn id="4" idx="3"/>
          </p:cNvCxnSpPr>
          <p:nvPr/>
        </p:nvCxnSpPr>
        <p:spPr>
          <a:xfrm flipV="1">
            <a:off x="3781887" y="1827947"/>
            <a:ext cx="1020932" cy="138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356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Ορθογώνιο">
            <a:extLst>
              <a:ext uri="{FF2B5EF4-FFF2-40B4-BE49-F238E27FC236}">
                <a16:creationId xmlns:a16="http://schemas.microsoft.com/office/drawing/2014/main" id="{6260B0D8-5D45-46C3-968E-E4F9739C3EE4}"/>
              </a:ext>
            </a:extLst>
          </p:cNvPr>
          <p:cNvSpPr/>
          <p:nvPr/>
        </p:nvSpPr>
        <p:spPr>
          <a:xfrm>
            <a:off x="310718" y="2951946"/>
            <a:ext cx="3640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002060"/>
                </a:solidFill>
              </a:rPr>
              <a:t>Ο εργαστηριακός λύχνος </a:t>
            </a:r>
            <a:r>
              <a:rPr lang="en-US" sz="2800" b="1" dirty="0">
                <a:solidFill>
                  <a:srgbClr val="002060"/>
                </a:solidFill>
              </a:rPr>
              <a:t>Bunsen</a:t>
            </a:r>
            <a:r>
              <a:rPr lang="el-GR" sz="2800" b="1" dirty="0">
                <a:solidFill>
                  <a:srgbClr val="002060"/>
                </a:solidFill>
              </a:rPr>
              <a:t> 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3" name="4 - Ορθογώνιο">
            <a:extLst>
              <a:ext uri="{FF2B5EF4-FFF2-40B4-BE49-F238E27FC236}">
                <a16:creationId xmlns:a16="http://schemas.microsoft.com/office/drawing/2014/main" id="{18641EFC-B974-450E-8E17-0022613BC703}"/>
              </a:ext>
            </a:extLst>
          </p:cNvPr>
          <p:cNvSpPr/>
          <p:nvPr/>
        </p:nvSpPr>
        <p:spPr>
          <a:xfrm>
            <a:off x="497150" y="5195661"/>
            <a:ext cx="1097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Η περιφέρεια του εξωτερικού κώνου, όπου η καύση είναι πλήρης και το οξυγόνο πλεονάζει, χαρακτηρίζεται ως οξειδωτική φλόγα.  </a:t>
            </a:r>
          </a:p>
          <a:p>
            <a:pPr algn="ctr"/>
            <a:r>
              <a:rPr lang="el-GR" dirty="0">
                <a:solidFill>
                  <a:srgbClr val="002060"/>
                </a:solidFill>
              </a:rPr>
              <a:t>Αντίθετα, ο εσωτερικός κώνος, στον οποίον η καύση είναι ατελής και πλεονάζει το άκαυστο φυσικό αέριο, χαρακτηρίζεται ως αναγωγική φλόγα.                                                                            </a:t>
            </a:r>
          </a:p>
          <a:p>
            <a:pPr algn="ctr"/>
            <a:r>
              <a:rPr lang="el-GR" b="1" dirty="0">
                <a:solidFill>
                  <a:srgbClr val="FF0000"/>
                </a:solidFill>
              </a:rPr>
              <a:t>Η θερμότερη περιοχή της φλόγας βρίσκεται στην κορυφή του εσωτερικού κώνου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l-GR" b="1" dirty="0">
                <a:solidFill>
                  <a:srgbClr val="FF0000"/>
                </a:solidFill>
              </a:rPr>
              <a:t>μπλε φλόγα)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el-GR" b="1" dirty="0">
              <a:solidFill>
                <a:srgbClr val="FF0000"/>
              </a:solidFill>
            </a:endParaRPr>
          </a:p>
        </p:txBody>
      </p:sp>
      <p:grpSp>
        <p:nvGrpSpPr>
          <p:cNvPr id="4" name="7 - Ομάδα">
            <a:extLst>
              <a:ext uri="{FF2B5EF4-FFF2-40B4-BE49-F238E27FC236}">
                <a16:creationId xmlns:a16="http://schemas.microsoft.com/office/drawing/2014/main" id="{131212E0-25A4-49D3-9228-B998C3788394}"/>
              </a:ext>
            </a:extLst>
          </p:cNvPr>
          <p:cNvGrpSpPr/>
          <p:nvPr/>
        </p:nvGrpSpPr>
        <p:grpSpPr>
          <a:xfrm>
            <a:off x="5423267" y="1389094"/>
            <a:ext cx="5136684" cy="3662551"/>
            <a:chOff x="2643174" y="1142984"/>
            <a:chExt cx="4143403" cy="308600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9DA90054-1A9D-46A0-92BE-FD1E25FDC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3174" y="1142984"/>
              <a:ext cx="4143403" cy="3086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6 - Έλλειψη">
              <a:extLst>
                <a:ext uri="{FF2B5EF4-FFF2-40B4-BE49-F238E27FC236}">
                  <a16:creationId xmlns:a16="http://schemas.microsoft.com/office/drawing/2014/main" id="{2299B045-6B51-4348-BFE3-BC24F86F8898}"/>
                </a:ext>
              </a:extLst>
            </p:cNvPr>
            <p:cNvSpPr/>
            <p:nvPr/>
          </p:nvSpPr>
          <p:spPr>
            <a:xfrm>
              <a:off x="3714744" y="1622412"/>
              <a:ext cx="2071702" cy="71438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7" name="Picture 2" descr="Αποτέλεσμα εικόνας για λύχνος bunsen">
            <a:extLst>
              <a:ext uri="{FF2B5EF4-FFF2-40B4-BE49-F238E27FC236}">
                <a16:creationId xmlns:a16="http://schemas.microsoft.com/office/drawing/2014/main" id="{9DEA1018-06BD-4786-87E9-6D0885530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3812" t="7265" r="32267" b="8140"/>
          <a:stretch/>
        </p:blipFill>
        <p:spPr bwMode="auto">
          <a:xfrm>
            <a:off x="3640711" y="1706539"/>
            <a:ext cx="1538910" cy="2814380"/>
          </a:xfrm>
          <a:prstGeom prst="rect">
            <a:avLst/>
          </a:prstGeom>
          <a:noFill/>
        </p:spPr>
      </p:pic>
      <p:sp>
        <p:nvSpPr>
          <p:cNvPr id="8" name="4 - Ορθογώνιο">
            <a:extLst>
              <a:ext uri="{FF2B5EF4-FFF2-40B4-BE49-F238E27FC236}">
                <a16:creationId xmlns:a16="http://schemas.microsoft.com/office/drawing/2014/main" id="{137CC0AD-932D-485E-9B67-AC84789A9D52}"/>
              </a:ext>
            </a:extLst>
          </p:cNvPr>
          <p:cNvSpPr/>
          <p:nvPr/>
        </p:nvSpPr>
        <p:spPr>
          <a:xfrm>
            <a:off x="2338485" y="369153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Αποστείρωση με ξηρή θερμότητα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071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>
            <a:extLst>
              <a:ext uri="{FF2B5EF4-FFF2-40B4-BE49-F238E27FC236}">
                <a16:creationId xmlns:a16="http://schemas.microsoft.com/office/drawing/2014/main" id="{9A31AB00-C2AB-48B5-8EAF-1FB8D8E31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86" y="906766"/>
            <a:ext cx="9867418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</a:rPr>
              <a:t>ΕΞΟΠΛΙΣΜΟΣ ΕΡΓΑΣΤΗΡΙΟΥ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9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Α. Συσκευές αποστείρωσης</a:t>
            </a:r>
            <a:endParaRPr kumimoji="0" lang="el-GR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10 - Ομάδα">
            <a:extLst>
              <a:ext uri="{FF2B5EF4-FFF2-40B4-BE49-F238E27FC236}">
                <a16:creationId xmlns:a16="http://schemas.microsoft.com/office/drawing/2014/main" id="{E4080CE2-2CAF-4E7F-A6F6-C23D493889BF}"/>
              </a:ext>
            </a:extLst>
          </p:cNvPr>
          <p:cNvGrpSpPr/>
          <p:nvPr/>
        </p:nvGrpSpPr>
        <p:grpSpPr>
          <a:xfrm>
            <a:off x="1789300" y="2060847"/>
            <a:ext cx="8613399" cy="4375463"/>
            <a:chOff x="785786" y="1357298"/>
            <a:chExt cx="7786742" cy="3786214"/>
          </a:xfrm>
        </p:grpSpPr>
        <p:sp>
          <p:nvSpPr>
            <p:cNvPr id="4" name="9 - Ορθογώνιο">
              <a:extLst>
                <a:ext uri="{FF2B5EF4-FFF2-40B4-BE49-F238E27FC236}">
                  <a16:creationId xmlns:a16="http://schemas.microsoft.com/office/drawing/2014/main" id="{8DC5C7CD-14C4-4BC2-B992-CB75078DC6F5}"/>
                </a:ext>
              </a:extLst>
            </p:cNvPr>
            <p:cNvSpPr/>
            <p:nvPr/>
          </p:nvSpPr>
          <p:spPr>
            <a:xfrm>
              <a:off x="785786" y="1357298"/>
              <a:ext cx="7786742" cy="37862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5" name="60 - Εικόνα" descr="Αποτέλεσμα εικόνας για κλιβανος ξηρας αποστειρωσης">
              <a:extLst>
                <a:ext uri="{FF2B5EF4-FFF2-40B4-BE49-F238E27FC236}">
                  <a16:creationId xmlns:a16="http://schemas.microsoft.com/office/drawing/2014/main" id="{1E3D52AD-96C9-4C32-A1E5-C667C637FE41}"/>
                </a:ext>
              </a:extLst>
            </p:cNvPr>
            <p:cNvPicPr/>
            <p:nvPr/>
          </p:nvPicPr>
          <p:blipFill>
            <a:blip r:embed="rId2"/>
            <a:srcRect l="5786" t="4348" b="9091"/>
            <a:stretch>
              <a:fillRect/>
            </a:stretch>
          </p:blipFill>
          <p:spPr bwMode="auto">
            <a:xfrm>
              <a:off x="4572000" y="1544999"/>
              <a:ext cx="3929090" cy="3071834"/>
            </a:xfrm>
            <a:prstGeom prst="rect">
              <a:avLst/>
            </a:prstGeom>
            <a:noFill/>
          </p:spPr>
        </p:pic>
        <p:grpSp>
          <p:nvGrpSpPr>
            <p:cNvPr id="6" name="7 - Ομάδα">
              <a:extLst>
                <a:ext uri="{FF2B5EF4-FFF2-40B4-BE49-F238E27FC236}">
                  <a16:creationId xmlns:a16="http://schemas.microsoft.com/office/drawing/2014/main" id="{35F4EC9F-2512-4FAC-B678-D88C0ED590C1}"/>
                </a:ext>
              </a:extLst>
            </p:cNvPr>
            <p:cNvGrpSpPr/>
            <p:nvPr/>
          </p:nvGrpSpPr>
          <p:grpSpPr>
            <a:xfrm>
              <a:off x="852155" y="1447918"/>
              <a:ext cx="3148341" cy="3624156"/>
              <a:chOff x="714348" y="1447918"/>
              <a:chExt cx="3076903" cy="3409842"/>
            </a:xfrm>
          </p:grpSpPr>
          <p:pic>
            <p:nvPicPr>
              <p:cNvPr id="8" name="57 - Εικόνα" descr="Σχετική εικόνα">
                <a:extLst>
                  <a:ext uri="{FF2B5EF4-FFF2-40B4-BE49-F238E27FC236}">
                    <a16:creationId xmlns:a16="http://schemas.microsoft.com/office/drawing/2014/main" id="{271418E9-929C-45E2-8193-D0D3B8184E3F}"/>
                  </a:ext>
                </a:extLst>
              </p:cNvPr>
              <p:cNvPicPr/>
              <p:nvPr/>
            </p:nvPicPr>
            <p:blipFill>
              <a:blip r:embed="rId3"/>
              <a:srcRect l="9115" t="3435" r="8847" b="380"/>
              <a:stretch>
                <a:fillRect/>
              </a:stretch>
            </p:blipFill>
            <p:spPr bwMode="auto">
              <a:xfrm>
                <a:off x="714348" y="1447918"/>
                <a:ext cx="1500505" cy="3113315"/>
              </a:xfrm>
              <a:prstGeom prst="rect">
                <a:avLst/>
              </a:prstGeom>
              <a:noFill/>
            </p:spPr>
          </p:pic>
          <p:pic>
            <p:nvPicPr>
              <p:cNvPr id="9" name="58 - Εικόνα" descr="Σχετική εικόνα">
                <a:extLst>
                  <a:ext uri="{FF2B5EF4-FFF2-40B4-BE49-F238E27FC236}">
                    <a16:creationId xmlns:a16="http://schemas.microsoft.com/office/drawing/2014/main" id="{CF49F0A2-3F3A-4451-83DC-67AA009D7254}"/>
                  </a:ext>
                </a:extLst>
              </p:cNvPr>
              <p:cNvPicPr/>
              <p:nvPr/>
            </p:nvPicPr>
            <p:blipFill>
              <a:blip r:embed="rId4"/>
              <a:srcRect l="14280" r="13550"/>
              <a:stretch>
                <a:fillRect/>
              </a:stretch>
            </p:blipFill>
            <p:spPr bwMode="auto">
              <a:xfrm>
                <a:off x="2214546" y="2939151"/>
                <a:ext cx="1576705" cy="163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71">
                <a:extLst>
                  <a:ext uri="{FF2B5EF4-FFF2-40B4-BE49-F238E27FC236}">
                    <a16:creationId xmlns:a16="http://schemas.microsoft.com/office/drawing/2014/main" id="{17C0B79D-1C23-4D35-A109-5399106ED3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348" y="4563325"/>
                <a:ext cx="3071834" cy="2944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Εικόνα 1. </a:t>
                </a:r>
                <a:r>
                  <a:rPr kumimoji="0" lang="el-GR" sz="12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Αυτόκαυστο</a:t>
                </a:r>
                <a:endParaRPr kumimoji="0" lang="el-G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7" name="Rectangle 72">
              <a:extLst>
                <a:ext uri="{FF2B5EF4-FFF2-40B4-BE49-F238E27FC236}">
                  <a16:creationId xmlns:a16="http://schemas.microsoft.com/office/drawing/2014/main" id="{2E32B15E-EB60-4EAD-A9B1-A62C68AF8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32" y="4616621"/>
              <a:ext cx="3929058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Εικόνα 2. Κλίβανος αποστείρωσης ξηρής θερμότητας. </a:t>
              </a:r>
              <a:endParaRPr kumimoji="0" 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306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1 - Ομάδα">
            <a:extLst>
              <a:ext uri="{FF2B5EF4-FFF2-40B4-BE49-F238E27FC236}">
                <a16:creationId xmlns:a16="http://schemas.microsoft.com/office/drawing/2014/main" id="{A2336FF9-F58E-4EDF-B080-502018F321CE}"/>
              </a:ext>
            </a:extLst>
          </p:cNvPr>
          <p:cNvGrpSpPr/>
          <p:nvPr/>
        </p:nvGrpSpPr>
        <p:grpSpPr>
          <a:xfrm>
            <a:off x="1535324" y="1916462"/>
            <a:ext cx="8368342" cy="4404439"/>
            <a:chOff x="571472" y="1142984"/>
            <a:chExt cx="6929486" cy="3643338"/>
          </a:xfrm>
        </p:grpSpPr>
        <p:sp>
          <p:nvSpPr>
            <p:cNvPr id="4" name="10 - Ορθογώνιο">
              <a:extLst>
                <a:ext uri="{FF2B5EF4-FFF2-40B4-BE49-F238E27FC236}">
                  <a16:creationId xmlns:a16="http://schemas.microsoft.com/office/drawing/2014/main" id="{3DF1B251-3727-4DFB-931A-E564377BA459}"/>
                </a:ext>
              </a:extLst>
            </p:cNvPr>
            <p:cNvSpPr/>
            <p:nvPr/>
          </p:nvSpPr>
          <p:spPr>
            <a:xfrm>
              <a:off x="571472" y="1142984"/>
              <a:ext cx="6929486" cy="36433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5" name="8 - Ομάδα">
              <a:extLst>
                <a:ext uri="{FF2B5EF4-FFF2-40B4-BE49-F238E27FC236}">
                  <a16:creationId xmlns:a16="http://schemas.microsoft.com/office/drawing/2014/main" id="{9DF94D69-E8AA-485D-868E-6A0C609B6687}"/>
                </a:ext>
              </a:extLst>
            </p:cNvPr>
            <p:cNvGrpSpPr/>
            <p:nvPr/>
          </p:nvGrpSpPr>
          <p:grpSpPr>
            <a:xfrm>
              <a:off x="785786" y="1500174"/>
              <a:ext cx="3071834" cy="3000396"/>
              <a:chOff x="428596" y="1714488"/>
              <a:chExt cx="2714644" cy="2786082"/>
            </a:xfrm>
          </p:grpSpPr>
          <p:pic>
            <p:nvPicPr>
              <p:cNvPr id="9" name="4 - Εικόνα" descr="Σχετική εικόνα">
                <a:extLst>
                  <a:ext uri="{FF2B5EF4-FFF2-40B4-BE49-F238E27FC236}">
                    <a16:creationId xmlns:a16="http://schemas.microsoft.com/office/drawing/2014/main" id="{70E768D0-6DDC-4F7E-8441-E4E9A29259DB}"/>
                  </a:ext>
                </a:extLst>
              </p:cNvPr>
              <p:cNvPicPr/>
              <p:nvPr/>
            </p:nvPicPr>
            <p:blipFill>
              <a:blip r:embed="rId2"/>
              <a:srcRect l="2778" t="13889" r="5556" b="16667"/>
              <a:stretch>
                <a:fillRect/>
              </a:stretch>
            </p:blipFill>
            <p:spPr bwMode="auto">
              <a:xfrm>
                <a:off x="428596" y="1714488"/>
                <a:ext cx="2714644" cy="2143140"/>
              </a:xfrm>
              <a:prstGeom prst="rect">
                <a:avLst/>
              </a:prstGeom>
              <a:noFill/>
            </p:spPr>
          </p:pic>
          <p:sp>
            <p:nvSpPr>
              <p:cNvPr id="10" name="Text Box 1">
                <a:extLst>
                  <a:ext uri="{FF2B5EF4-FFF2-40B4-BE49-F238E27FC236}">
                    <a16:creationId xmlns:a16="http://schemas.microsoft.com/office/drawing/2014/main" id="{1204230F-EB45-467C-AB12-7E7984DB3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597" y="3857628"/>
                <a:ext cx="2714643" cy="6429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1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Εικόνα 3. Επωαστήρας ανάδευσης με σταθερή θερμοκρασία μέσω αέρα ( </a:t>
                </a: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shaking</a:t>
                </a:r>
                <a:r>
                  <a:rPr kumimoji="0" lang="el-GR" sz="11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</a:t>
                </a: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incubator</a:t>
                </a:r>
                <a:r>
                  <a:rPr kumimoji="0" lang="el-GR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)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" name="7 - Ομάδα">
              <a:extLst>
                <a:ext uri="{FF2B5EF4-FFF2-40B4-BE49-F238E27FC236}">
                  <a16:creationId xmlns:a16="http://schemas.microsoft.com/office/drawing/2014/main" id="{E1C7FDD6-80F9-4C9E-8EA1-D00353CF3239}"/>
                </a:ext>
              </a:extLst>
            </p:cNvPr>
            <p:cNvGrpSpPr/>
            <p:nvPr/>
          </p:nvGrpSpPr>
          <p:grpSpPr>
            <a:xfrm>
              <a:off x="4143372" y="1182348"/>
              <a:ext cx="3143272" cy="3461098"/>
              <a:chOff x="3786182" y="1285860"/>
              <a:chExt cx="2714644" cy="3325369"/>
            </a:xfrm>
          </p:grpSpPr>
          <p:pic>
            <p:nvPicPr>
              <p:cNvPr id="7" name="6 - Εικόνα" descr="Αποτέλεσμα εικόνας για κλιβανος επωασης">
                <a:extLst>
                  <a:ext uri="{FF2B5EF4-FFF2-40B4-BE49-F238E27FC236}">
                    <a16:creationId xmlns:a16="http://schemas.microsoft.com/office/drawing/2014/main" id="{0D361CA8-4A6C-4DEB-B24D-FB5D55BD4077}"/>
                  </a:ext>
                </a:extLst>
              </p:cNvPr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86182" y="1285860"/>
                <a:ext cx="2713264" cy="2710543"/>
              </a:xfrm>
              <a:prstGeom prst="rect">
                <a:avLst/>
              </a:prstGeom>
              <a:noFill/>
            </p:spPr>
          </p:pic>
          <p:sp>
            <p:nvSpPr>
              <p:cNvPr id="8" name="Text Box 2">
                <a:extLst>
                  <a:ext uri="{FF2B5EF4-FFF2-40B4-BE49-F238E27FC236}">
                    <a16:creationId xmlns:a16="http://schemas.microsoft.com/office/drawing/2014/main" id="{0EB14795-6924-44A5-927A-486257BD2D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182" y="3962684"/>
                <a:ext cx="2714644" cy="6485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1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Εικόνα 4. Θάλαμος επώασης σταθερής θερμοκρασίας (</a:t>
                </a: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incubator</a:t>
                </a:r>
                <a:r>
                  <a:rPr kumimoji="0" lang="el-GR" sz="11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) για καλλιέργειες πάνω σε στερεά μέσα.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44DF1844-4579-43A8-9F85-B93F2757E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86" y="906766"/>
            <a:ext cx="9867418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2400" b="1" dirty="0">
                <a:solidFill>
                  <a:srgbClr val="C00000"/>
                </a:solidFill>
              </a:rPr>
              <a:t>ΕΞΟΠΛΙΣΜΟΣ ΕΡΓΑΣΤΗΡΙΟΥ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9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</a:t>
            </a:r>
            <a:r>
              <a:rPr kumimoji="0" lang="el-GR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Συσκευές επώασης</a:t>
            </a:r>
            <a:endParaRPr kumimoji="0" lang="el-GR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782E852E-794F-49D2-9E31-7F5BD8DC3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403" y="551391"/>
            <a:ext cx="2928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Γ. Άλλες συσκευές – όργανα 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0BB2260-9A0D-417A-8BBF-90A9BBDD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435" y="3494807"/>
            <a:ext cx="6429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Δ.  Σκεύη και αναλώσιμα εργαστηρίου μικροβιολογίας 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21" name="21 - Ομάδα">
            <a:extLst>
              <a:ext uri="{FF2B5EF4-FFF2-40B4-BE49-F238E27FC236}">
                <a16:creationId xmlns:a16="http://schemas.microsoft.com/office/drawing/2014/main" id="{AC9215E0-B703-4205-80B8-61AACC055E21}"/>
              </a:ext>
            </a:extLst>
          </p:cNvPr>
          <p:cNvGrpSpPr/>
          <p:nvPr/>
        </p:nvGrpSpPr>
        <p:grpSpPr>
          <a:xfrm>
            <a:off x="1890944" y="3991626"/>
            <a:ext cx="8646849" cy="2446597"/>
            <a:chOff x="285720" y="4000504"/>
            <a:chExt cx="7858180" cy="2098685"/>
          </a:xfrm>
        </p:grpSpPr>
        <p:pic>
          <p:nvPicPr>
            <p:cNvPr id="22" name="8 - Εικόνα" descr="Τριβλία Petri Πλαστικά">
              <a:extLst>
                <a:ext uri="{FF2B5EF4-FFF2-40B4-BE49-F238E27FC236}">
                  <a16:creationId xmlns:a16="http://schemas.microsoft.com/office/drawing/2014/main" id="{14CC9922-53FC-45BE-B77B-411F352C0651}"/>
                </a:ext>
              </a:extLst>
            </p:cNvPr>
            <p:cNvPicPr/>
            <p:nvPr/>
          </p:nvPicPr>
          <p:blipFill>
            <a:blip r:embed="rId2"/>
            <a:srcRect l="47733" t="19874" r="14767" b="52000"/>
            <a:stretch>
              <a:fillRect/>
            </a:stretch>
          </p:blipFill>
          <p:spPr bwMode="auto">
            <a:xfrm>
              <a:off x="285720" y="4143380"/>
              <a:ext cx="1714512" cy="1428761"/>
            </a:xfrm>
            <a:prstGeom prst="rect">
              <a:avLst/>
            </a:prstGeom>
            <a:noFill/>
          </p:spPr>
        </p:pic>
        <p:pic>
          <p:nvPicPr>
            <p:cNvPr id="23" name="9 - Εικόνα" descr="Φιάλες Κωνικές Γυάλινες">
              <a:extLst>
                <a:ext uri="{FF2B5EF4-FFF2-40B4-BE49-F238E27FC236}">
                  <a16:creationId xmlns:a16="http://schemas.microsoft.com/office/drawing/2014/main" id="{79A90419-66FB-45A1-ACDE-6C08B7CDAB57}"/>
                </a:ext>
              </a:extLst>
            </p:cNvPr>
            <p:cNvPicPr/>
            <p:nvPr/>
          </p:nvPicPr>
          <p:blipFill>
            <a:blip r:embed="rId3"/>
            <a:srcRect l="32733" t="12374" r="29767" b="12625"/>
            <a:stretch>
              <a:fillRect/>
            </a:stretch>
          </p:blipFill>
          <p:spPr bwMode="auto">
            <a:xfrm>
              <a:off x="2143108" y="4000504"/>
              <a:ext cx="1214446" cy="1499505"/>
            </a:xfrm>
            <a:prstGeom prst="rect">
              <a:avLst/>
            </a:prstGeom>
            <a:noFill/>
          </p:spPr>
        </p:pic>
        <p:pic>
          <p:nvPicPr>
            <p:cNvPr id="24" name="10 - Εικόνα" descr="Αποτέλεσμα εικόνας για microbiology spreader">
              <a:extLst>
                <a:ext uri="{FF2B5EF4-FFF2-40B4-BE49-F238E27FC236}">
                  <a16:creationId xmlns:a16="http://schemas.microsoft.com/office/drawing/2014/main" id="{5E4EFF39-68DF-4502-8600-919BCFA7A992}"/>
                </a:ext>
              </a:extLst>
            </p:cNvPr>
            <p:cNvPicPr/>
            <p:nvPr/>
          </p:nvPicPr>
          <p:blipFill>
            <a:blip r:embed="rId4"/>
            <a:srcRect l="5974" t="340"/>
            <a:stretch>
              <a:fillRect/>
            </a:stretch>
          </p:blipFill>
          <p:spPr bwMode="auto">
            <a:xfrm rot="10605834">
              <a:off x="5076974" y="4248985"/>
              <a:ext cx="1236823" cy="931798"/>
            </a:xfrm>
            <a:prstGeom prst="rect">
              <a:avLst/>
            </a:prstGeom>
            <a:noFill/>
          </p:spPr>
        </p:pic>
        <p:pic>
          <p:nvPicPr>
            <p:cNvPr id="25" name="11 - Εικόνα" descr="Σχετική εικόνα">
              <a:extLst>
                <a:ext uri="{FF2B5EF4-FFF2-40B4-BE49-F238E27FC236}">
                  <a16:creationId xmlns:a16="http://schemas.microsoft.com/office/drawing/2014/main" id="{86C8AD4C-B32C-4473-84A3-C02974674C9C}"/>
                </a:ext>
              </a:extLst>
            </p:cNvPr>
            <p:cNvPicPr/>
            <p:nvPr/>
          </p:nvPicPr>
          <p:blipFill>
            <a:blip r:embed="rId5" cstate="print"/>
            <a:srcRect l="15000" t="9375" r="15999" b="4374"/>
            <a:stretch>
              <a:fillRect/>
            </a:stretch>
          </p:blipFill>
          <p:spPr bwMode="auto">
            <a:xfrm rot="16200000">
              <a:off x="3477348" y="4309338"/>
              <a:ext cx="1260611" cy="1071572"/>
            </a:xfrm>
            <a:prstGeom prst="rect">
              <a:avLst/>
            </a:prstGeom>
            <a:noFill/>
          </p:spPr>
        </p:pic>
        <p:pic>
          <p:nvPicPr>
            <p:cNvPr id="26" name="12 - Εικόνα" descr="Αποτέλεσμα εικόνας για microbiology spreader">
              <a:extLst>
                <a:ext uri="{FF2B5EF4-FFF2-40B4-BE49-F238E27FC236}">
                  <a16:creationId xmlns:a16="http://schemas.microsoft.com/office/drawing/2014/main" id="{1837088D-E179-49F1-BC9E-0F434B83B513}"/>
                </a:ext>
              </a:extLst>
            </p:cNvPr>
            <p:cNvPicPr/>
            <p:nvPr/>
          </p:nvPicPr>
          <p:blipFill>
            <a:blip r:embed="rId6"/>
            <a:srcRect l="8163" t="5814"/>
            <a:stretch>
              <a:fillRect/>
            </a:stretch>
          </p:blipFill>
          <p:spPr bwMode="auto">
            <a:xfrm rot="16200000">
              <a:off x="6786578" y="3929066"/>
              <a:ext cx="1214446" cy="1500198"/>
            </a:xfrm>
            <a:prstGeom prst="rect">
              <a:avLst/>
            </a:prstGeom>
            <a:noFill/>
          </p:spPr>
        </p:pic>
        <p:sp>
          <p:nvSpPr>
            <p:cNvPr id="27" name="Text Box 6">
              <a:extLst>
                <a:ext uri="{FF2B5EF4-FFF2-40B4-BE49-F238E27FC236}">
                  <a16:creationId xmlns:a16="http://schemas.microsoft.com/office/drawing/2014/main" id="{51721F31-5344-4E8A-807E-D7B9B2FF7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4744" y="5500702"/>
              <a:ext cx="1071570" cy="4397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Βαμβακοφόρος</a:t>
              </a:r>
              <a:r>
                <a:rPr kumimoji="0" lang="el-GR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l-GR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στυλεός</a:t>
              </a:r>
              <a:endParaRPr kumimoji="0" 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7">
              <a:extLst>
                <a:ext uri="{FF2B5EF4-FFF2-40B4-BE49-F238E27FC236}">
                  <a16:creationId xmlns:a16="http://schemas.microsoft.com/office/drawing/2014/main" id="{539C99A4-8677-4AAC-92A8-37A704B2F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066" y="5473719"/>
              <a:ext cx="1385888" cy="5984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Μικροβιολογικός κρίκος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AE28AE4A-B2DA-49A4-8447-A9CBEFCE2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3702" y="5500702"/>
              <a:ext cx="1481137" cy="5984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Γυάλινη ράβδος για επίστρωση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 Box 9">
              <a:extLst>
                <a:ext uri="{FF2B5EF4-FFF2-40B4-BE49-F238E27FC236}">
                  <a16:creationId xmlns:a16="http://schemas.microsoft.com/office/drawing/2014/main" id="{E71FD05E-DBC4-4034-A664-DC7C48253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786" y="5643578"/>
              <a:ext cx="928694" cy="2857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1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Τρυβλία</a:t>
              </a:r>
              <a:endPara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EDA65D59-9317-4EC5-A1E4-99647EBBF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1670" y="5549918"/>
              <a:ext cx="1214446" cy="522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Γυάλινες κωνικές φιάλες</a:t>
              </a:r>
              <a:endPara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32" name="2 - Εικόνα" descr="Αποτέλεσμα εικόνας για vortex lab">
            <a:extLst>
              <a:ext uri="{FF2B5EF4-FFF2-40B4-BE49-F238E27FC236}">
                <a16:creationId xmlns:a16="http://schemas.microsoft.com/office/drawing/2014/main" id="{4E89A806-A27C-4D6C-9718-11BB50A1B23B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37" y="1092171"/>
            <a:ext cx="2000264" cy="1809075"/>
          </a:xfrm>
          <a:prstGeom prst="rect">
            <a:avLst/>
          </a:prstGeom>
          <a:noFill/>
        </p:spPr>
      </p:pic>
      <p:grpSp>
        <p:nvGrpSpPr>
          <p:cNvPr id="33" name="17 - Ομάδα">
            <a:extLst>
              <a:ext uri="{FF2B5EF4-FFF2-40B4-BE49-F238E27FC236}">
                <a16:creationId xmlns:a16="http://schemas.microsoft.com/office/drawing/2014/main" id="{8827F5A7-A6ED-43D9-99E0-FDF3C5AE1A4B}"/>
              </a:ext>
            </a:extLst>
          </p:cNvPr>
          <p:cNvGrpSpPr/>
          <p:nvPr/>
        </p:nvGrpSpPr>
        <p:grpSpPr>
          <a:xfrm>
            <a:off x="3659131" y="1043858"/>
            <a:ext cx="1928827" cy="2428892"/>
            <a:chOff x="714348" y="714356"/>
            <a:chExt cx="1928827" cy="2428892"/>
          </a:xfrm>
        </p:grpSpPr>
        <p:pic>
          <p:nvPicPr>
            <p:cNvPr id="34" name="1 - Εικόνα" descr="Αποτέλεσμα εικόνας για ζυγος ακριβειας εργαστηριου">
              <a:extLst>
                <a:ext uri="{FF2B5EF4-FFF2-40B4-BE49-F238E27FC236}">
                  <a16:creationId xmlns:a16="http://schemas.microsoft.com/office/drawing/2014/main" id="{37F00857-8511-477D-91F2-A85C2BBBDEFD}"/>
                </a:ext>
              </a:extLst>
            </p:cNvPr>
            <p:cNvPicPr/>
            <p:nvPr/>
          </p:nvPicPr>
          <p:blipFill>
            <a:blip r:embed="rId8" cstate="print"/>
            <a:srcRect t="3933"/>
            <a:stretch>
              <a:fillRect/>
            </a:stretch>
          </p:blipFill>
          <p:spPr bwMode="auto">
            <a:xfrm>
              <a:off x="714348" y="714356"/>
              <a:ext cx="1928826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CE479819-FF46-48A7-91F1-E1BE1662C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49" y="2857496"/>
              <a:ext cx="1928826" cy="2857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Εικόνα 5. </a:t>
              </a:r>
              <a:r>
                <a:rPr kumimoji="0" lang="el-GR" sz="1100" b="1" i="0" u="none" strike="noStrike" cap="none" normalizeH="0" baseline="0" dirty="0">
                  <a:ln>
                    <a:noFill/>
                  </a:ln>
                  <a:solidFill>
                    <a:srgbClr val="444444"/>
                  </a:solidFill>
                  <a:effectLst/>
                  <a:latin typeface="Arial" pitchFamily="34" charset="0"/>
                </a:rPr>
                <a:t>Ζυγός ακριβείας</a:t>
              </a:r>
              <a:endParaRPr kumimoji="0" lang="el-G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6" name="Text Box 4">
            <a:extLst>
              <a:ext uri="{FF2B5EF4-FFF2-40B4-BE49-F238E27FC236}">
                <a16:creationId xmlns:a16="http://schemas.microsoft.com/office/drawing/2014/main" id="{C37C83FD-554F-4EBD-A79D-F28EB05B9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37" y="2991494"/>
            <a:ext cx="2000264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Εικόνα 6. </a:t>
            </a:r>
            <a:r>
              <a:rPr kumimoji="0" lang="el-GR" sz="105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</a:rPr>
              <a:t>Αναδευτήρας σωληναρίων (</a:t>
            </a:r>
            <a:r>
              <a:rPr kumimoji="0" lang="en-US" sz="105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</a:rPr>
              <a:t>Vortex</a:t>
            </a:r>
            <a:r>
              <a:rPr kumimoji="0" lang="el-GR" sz="105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</a:rPr>
              <a:t> </a:t>
            </a:r>
            <a:r>
              <a:rPr kumimoji="0" lang="en-US" sz="105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</a:rPr>
              <a:t>mixer</a:t>
            </a:r>
            <a:r>
              <a:rPr kumimoji="0" lang="el-GR" sz="105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</a:rPr>
              <a:t> )</a:t>
            </a:r>
            <a:endParaRPr kumimoji="0" lang="el-G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8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9D541AC4-CC43-441E-A5C6-47D2A9D6A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357667"/>
              </p:ext>
            </p:extLst>
          </p:nvPr>
        </p:nvGraphicFramePr>
        <p:xfrm>
          <a:off x="1590847" y="916674"/>
          <a:ext cx="6483956" cy="5124991"/>
        </p:xfrm>
        <a:graphic>
          <a:graphicData uri="http://schemas.openxmlformats.org/drawingml/2006/table">
            <a:tbl>
              <a:tblPr firstRow="1" firstCol="1" lastRow="1" lastCol="1" bandRow="1" bandCol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620035">
                  <a:extLst>
                    <a:ext uri="{9D8B030D-6E8A-4147-A177-3AD203B41FA5}">
                      <a16:colId xmlns:a16="http://schemas.microsoft.com/office/drawing/2014/main" val="1376095409"/>
                    </a:ext>
                  </a:extLst>
                </a:gridCol>
                <a:gridCol w="3924832">
                  <a:extLst>
                    <a:ext uri="{9D8B030D-6E8A-4147-A177-3AD203B41FA5}">
                      <a16:colId xmlns:a16="http://schemas.microsoft.com/office/drawing/2014/main" val="2778346286"/>
                    </a:ext>
                  </a:extLst>
                </a:gridCol>
                <a:gridCol w="939089">
                  <a:extLst>
                    <a:ext uri="{9D8B030D-6E8A-4147-A177-3AD203B41FA5}">
                      <a16:colId xmlns:a16="http://schemas.microsoft.com/office/drawing/2014/main" val="16148773"/>
                    </a:ext>
                  </a:extLst>
                </a:gridCol>
              </a:tblGrid>
              <a:tr h="505533">
                <a:tc gridSpan="3">
                  <a:txBody>
                    <a:bodyPr/>
                    <a:lstStyle/>
                    <a:p>
                      <a:pPr algn="l"/>
                      <a:r>
                        <a:rPr lang="el-GR" sz="2800" b="1" cap="none" spc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Φόρμα συγγραφής έκθεσης εργαστηρίου</a:t>
                      </a:r>
                      <a:endParaRPr lang="el-GR" sz="2800" b="1" cap="none" spc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169238"/>
                  </a:ext>
                </a:extLst>
              </a:tr>
              <a:tr h="646940">
                <a:tc>
                  <a:txBody>
                    <a:bodyPr/>
                    <a:lstStyle/>
                    <a:p>
                      <a:r>
                        <a:rPr lang="el-GR" sz="1400" b="1" cap="none" spc="0">
                          <a:solidFill>
                            <a:schemeClr val="tx1"/>
                          </a:solidFill>
                          <a:effectLst/>
                        </a:rPr>
                        <a:t>1. Εξώφυλλο</a:t>
                      </a:r>
                      <a:endParaRPr lang="el-GR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cap="none" spc="0">
                          <a:solidFill>
                            <a:schemeClr val="tx1"/>
                          </a:solidFill>
                          <a:effectLst/>
                        </a:rPr>
                        <a:t>Τίτλος άσκησης – Στοιχεία  φοιτητή – Αριθμός ομάδας</a:t>
                      </a:r>
                      <a:endParaRPr lang="el-GR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24311"/>
                  </a:ext>
                </a:extLst>
              </a:tr>
              <a:tr h="859052">
                <a:tc>
                  <a:txBody>
                    <a:bodyPr/>
                    <a:lstStyle/>
                    <a:p>
                      <a:r>
                        <a:rPr lang="el-GR" sz="1400" b="1" cap="none" spc="0">
                          <a:solidFill>
                            <a:schemeClr val="tx1"/>
                          </a:solidFill>
                          <a:effectLst/>
                        </a:rPr>
                        <a:t>2. Εισαγωγή</a:t>
                      </a:r>
                      <a:endParaRPr lang="el-GR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cap="none" spc="0">
                          <a:solidFill>
                            <a:schemeClr val="tx1"/>
                          </a:solidFill>
                          <a:effectLst/>
                        </a:rPr>
                        <a:t>Θεωρία πάνω στην οποία στηρίζεται η εργαστηριακή άσκηση – Στόχοι εργαστηριακής άσκησης</a:t>
                      </a:r>
                      <a:endParaRPr lang="el-GR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cap="none" spc="0">
                          <a:solidFill>
                            <a:schemeClr val="tx1"/>
                          </a:solidFill>
                          <a:effectLst/>
                        </a:rPr>
                        <a:t>(2/10)</a:t>
                      </a:r>
                      <a:endParaRPr lang="el-GR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842950"/>
                  </a:ext>
                </a:extLst>
              </a:tr>
              <a:tr h="646940">
                <a:tc>
                  <a:txBody>
                    <a:bodyPr/>
                    <a:lstStyle/>
                    <a:p>
                      <a:r>
                        <a:rPr lang="el-GR" sz="1400" b="1" cap="none" spc="0">
                          <a:solidFill>
                            <a:schemeClr val="tx1"/>
                          </a:solidFill>
                          <a:effectLst/>
                        </a:rPr>
                        <a:t>3. Πειράματα</a:t>
                      </a:r>
                      <a:endParaRPr lang="el-GR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cap="none" spc="0">
                          <a:solidFill>
                            <a:schemeClr val="tx1"/>
                          </a:solidFill>
                          <a:effectLst/>
                        </a:rPr>
                        <a:t>Αναλυτική περιγραφή των πραγματοποιηθέντων πειραμάτων</a:t>
                      </a:r>
                      <a:endParaRPr lang="el-GR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cap="none" spc="0">
                          <a:solidFill>
                            <a:schemeClr val="tx1"/>
                          </a:solidFill>
                          <a:effectLst/>
                        </a:rPr>
                        <a:t>(2/10)</a:t>
                      </a:r>
                      <a:endParaRPr lang="el-GR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81431"/>
                  </a:ext>
                </a:extLst>
              </a:tr>
              <a:tr h="1495386">
                <a:tc>
                  <a:txBody>
                    <a:bodyPr/>
                    <a:lstStyle/>
                    <a:p>
                      <a:pPr marL="172085" indent="-172085"/>
                      <a:r>
                        <a:rPr lang="el-GR" sz="1400" b="1" cap="none" spc="0">
                          <a:solidFill>
                            <a:schemeClr val="tx1"/>
                          </a:solidFill>
                          <a:effectLst/>
                        </a:rPr>
                        <a:t>4. Αποτελέσματα   – Συζήτηση</a:t>
                      </a:r>
                      <a:endParaRPr lang="el-GR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cap="none" spc="0">
                          <a:solidFill>
                            <a:schemeClr val="tx1"/>
                          </a:solidFill>
                          <a:effectLst/>
                        </a:rPr>
                        <a:t>Αποτελέσματα των μετρήσεων (τιμές, διαγράμματα κτλ.) – Επεξήγηση τυχόν αποκλίσεων του αναμενόμενου – Συμπεράσματα  που εξάγονται από την συγκεκριμένη άσκηση – Απαντήσεις σε ερωτήσεις</a:t>
                      </a:r>
                      <a:endParaRPr lang="el-GR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cap="none" spc="0">
                          <a:solidFill>
                            <a:schemeClr val="tx1"/>
                          </a:solidFill>
                          <a:effectLst/>
                        </a:rPr>
                        <a:t>(6/10)</a:t>
                      </a:r>
                      <a:endParaRPr lang="el-GR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742403"/>
                  </a:ext>
                </a:extLst>
              </a:tr>
              <a:tr h="434829">
                <a:tc>
                  <a:txBody>
                    <a:bodyPr/>
                    <a:lstStyle/>
                    <a:p>
                      <a:r>
                        <a:rPr lang="el-GR" sz="1400" b="1" cap="none" spc="0">
                          <a:solidFill>
                            <a:schemeClr val="tx1"/>
                          </a:solidFill>
                          <a:effectLst/>
                        </a:rPr>
                        <a:t>5. Βιβλιογραφία</a:t>
                      </a:r>
                      <a:endParaRPr lang="el-GR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cap="none" spc="0">
                          <a:solidFill>
                            <a:schemeClr val="tx1"/>
                          </a:solidFill>
                          <a:effectLst/>
                        </a:rPr>
                        <a:t>Πηγές που χρησιμοποιήθηκαν</a:t>
                      </a:r>
                      <a:endParaRPr lang="el-GR" sz="14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385252"/>
                  </a:ext>
                </a:extLst>
              </a:tr>
              <a:tr h="434829">
                <a:tc gridSpan="2">
                  <a:txBody>
                    <a:bodyPr/>
                    <a:lstStyle/>
                    <a:p>
                      <a:r>
                        <a:rPr lang="el-GR" sz="14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4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(10/10)</a:t>
                      </a:r>
                      <a:endParaRPr lang="el-GR" sz="1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239" marR="71474" marT="21211" marB="15908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45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32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1C9FE2-E4A9-483A-A965-C959140F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511" y="893762"/>
            <a:ext cx="5283723" cy="14945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1η ΕΡΓΑΣΤΗΡΙΑΚΗ ΑΣΚΗΣΗ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CC912F6-99AE-407E-9F30-8910FFB65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40" r="15775" b="-1"/>
          <a:stretch/>
        </p:blipFill>
        <p:spPr>
          <a:xfrm>
            <a:off x="802692" y="1060885"/>
            <a:ext cx="4906732" cy="4679812"/>
          </a:xfrm>
          <a:custGeom>
            <a:avLst/>
            <a:gdLst/>
            <a:ahLst/>
            <a:cxnLst/>
            <a:rect l="l" t="t" r="r" b="b"/>
            <a:pathLst>
              <a:path w="4906732" h="4679812">
                <a:moveTo>
                  <a:pt x="2807999" y="0"/>
                </a:moveTo>
                <a:cubicBezTo>
                  <a:pt x="3130622" y="0"/>
                  <a:pt x="3427552" y="62945"/>
                  <a:pt x="3690684" y="186911"/>
                </a:cubicBezTo>
                <a:cubicBezTo>
                  <a:pt x="3937285" y="303182"/>
                  <a:pt x="4153876" y="472887"/>
                  <a:pt x="4334455" y="691216"/>
                </a:cubicBezTo>
                <a:cubicBezTo>
                  <a:pt x="4703514" y="1137598"/>
                  <a:pt x="4906732" y="1771961"/>
                  <a:pt x="4906732" y="2477497"/>
                </a:cubicBezTo>
                <a:cubicBezTo>
                  <a:pt x="4906732" y="2758986"/>
                  <a:pt x="4828077" y="2984902"/>
                  <a:pt x="4651814" y="3210070"/>
                </a:cubicBezTo>
                <a:cubicBezTo>
                  <a:pt x="4467443" y="3445606"/>
                  <a:pt x="4190412" y="3662546"/>
                  <a:pt x="3897062" y="3892202"/>
                </a:cubicBezTo>
                <a:cubicBezTo>
                  <a:pt x="3842940" y="3934522"/>
                  <a:pt x="3787028" y="3978338"/>
                  <a:pt x="3731118" y="4022687"/>
                </a:cubicBezTo>
                <a:cubicBezTo>
                  <a:pt x="3230651" y="4419592"/>
                  <a:pt x="2865384" y="4679812"/>
                  <a:pt x="2367551" y="4679812"/>
                </a:cubicBezTo>
                <a:cubicBezTo>
                  <a:pt x="1609008" y="4679812"/>
                  <a:pt x="1071796" y="4360387"/>
                  <a:pt x="571329" y="3611676"/>
                </a:cubicBezTo>
                <a:cubicBezTo>
                  <a:pt x="505836" y="3513679"/>
                  <a:pt x="441817" y="3424553"/>
                  <a:pt x="379904" y="3338417"/>
                </a:cubicBezTo>
                <a:cubicBezTo>
                  <a:pt x="123300" y="2981268"/>
                  <a:pt x="0" y="2795534"/>
                  <a:pt x="0" y="2477497"/>
                </a:cubicBezTo>
                <a:cubicBezTo>
                  <a:pt x="0" y="2161706"/>
                  <a:pt x="77286" y="1849760"/>
                  <a:pt x="229543" y="1550320"/>
                </a:cubicBezTo>
                <a:cubicBezTo>
                  <a:pt x="378535" y="1257397"/>
                  <a:pt x="591545" y="989269"/>
                  <a:pt x="862575" y="753626"/>
                </a:cubicBezTo>
                <a:cubicBezTo>
                  <a:pt x="1128971" y="521938"/>
                  <a:pt x="1445380" y="330861"/>
                  <a:pt x="1777796" y="201123"/>
                </a:cubicBezTo>
                <a:cubicBezTo>
                  <a:pt x="2119161" y="67648"/>
                  <a:pt x="2465896" y="0"/>
                  <a:pt x="2807999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ECA16B-A538-472D-BDB1-9B1555715AD4}"/>
              </a:ext>
            </a:extLst>
          </p:cNvPr>
          <p:cNvSpPr txBox="1"/>
          <p:nvPr/>
        </p:nvSpPr>
        <p:spPr>
          <a:xfrm>
            <a:off x="6306238" y="2579428"/>
            <a:ext cx="4547499" cy="33848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Εισ</a:t>
            </a:r>
            <a:r>
              <a:rPr lang="en-US" sz="2400" b="1" dirty="0"/>
              <a:t>αγωγή στο εργαστήριο μικροβιολογίας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893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Ομάδες</a:t>
            </a:r>
            <a:r>
              <a:rPr lang="en-US" sz="2400" dirty="0"/>
              <a:t> επ</a:t>
            </a:r>
            <a:r>
              <a:rPr lang="en-US" sz="2400" dirty="0" err="1"/>
              <a:t>ικινδυνότητ</a:t>
            </a:r>
            <a:r>
              <a:rPr lang="en-US" sz="2400" dirty="0"/>
              <a:t>ας μικροοργανισμών</a:t>
            </a:r>
          </a:p>
          <a:p>
            <a:pPr marL="893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Τα</a:t>
            </a:r>
            <a:r>
              <a:rPr lang="en-US" sz="2400" dirty="0" err="1"/>
              <a:t>ξινόμηση</a:t>
            </a:r>
            <a:r>
              <a:rPr lang="en-US" sz="2400" dirty="0"/>
              <a:t> </a:t>
            </a:r>
            <a:r>
              <a:rPr lang="en-US" sz="2400" dirty="0" err="1"/>
              <a:t>εργ</a:t>
            </a:r>
            <a:r>
              <a:rPr lang="en-US" sz="2400" dirty="0"/>
              <a:t>αστηρίων</a:t>
            </a:r>
          </a:p>
          <a:p>
            <a:pPr marL="893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Εξο</a:t>
            </a:r>
            <a:r>
              <a:rPr lang="en-US" sz="2400" dirty="0"/>
              <a:t>πλισμός εργαστηρίου</a:t>
            </a:r>
          </a:p>
          <a:p>
            <a:pPr marL="893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Απ</a:t>
            </a:r>
            <a:r>
              <a:rPr lang="en-US" sz="2400" dirty="0" err="1"/>
              <a:t>ολύμ</a:t>
            </a:r>
            <a:r>
              <a:rPr lang="en-US" sz="2400" dirty="0"/>
              <a:t>ανση </a:t>
            </a:r>
          </a:p>
          <a:p>
            <a:pPr marL="893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Απ</a:t>
            </a:r>
            <a:r>
              <a:rPr lang="en-US" sz="2400" dirty="0" err="1"/>
              <a:t>οστείρωση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386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566B4E-D182-4CB0-A9EA-F20E0EF3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ΕΡΓΑΣΤΗΡΙΑΚΗ ΑΣΚΗΣΗ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D682B-092F-4BA1-B0A2-177A5BFD2BA7}"/>
              </a:ext>
            </a:extLst>
          </p:cNvPr>
          <p:cNvSpPr txBox="1"/>
          <p:nvPr/>
        </p:nvSpPr>
        <p:spPr>
          <a:xfrm>
            <a:off x="756451" y="1525590"/>
            <a:ext cx="106790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Κανόνες ασφάλειας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Βασικός κανόνας της Μικροβιολογίας είναι ότι </a:t>
            </a:r>
            <a:r>
              <a:rPr lang="el-GR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κάθε μικροοργανισμός μπορεί να είναι εν δυνάμει παθογόνος και επικίνδυνος για τη δημόσια υγεία και το περιβάλλον</a:t>
            </a:r>
            <a:endParaRPr lang="el-GR" sz="2800" dirty="0"/>
          </a:p>
        </p:txBody>
      </p:sp>
      <p:pic>
        <p:nvPicPr>
          <p:cNvPr id="6146" name="Picture 2" descr="Department Safety and Health Programme | Department of Microbiology and  Immunology">
            <a:extLst>
              <a:ext uri="{FF2B5EF4-FFF2-40B4-BE49-F238E27FC236}">
                <a16:creationId xmlns:a16="http://schemas.microsoft.com/office/drawing/2014/main" id="{1EF6CA96-C139-4058-B7A4-0329848A7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48" y="4001749"/>
            <a:ext cx="7325503" cy="24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52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697C0A-AFEA-40C3-95C3-1E549CB7F3E5}"/>
              </a:ext>
            </a:extLst>
          </p:cNvPr>
          <p:cNvSpPr txBox="1"/>
          <p:nvPr/>
        </p:nvSpPr>
        <p:spPr>
          <a:xfrm>
            <a:off x="824753" y="224119"/>
            <a:ext cx="8319247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/>
              <a:t>Εργαστήριο Μικροβιολογίας</a:t>
            </a:r>
          </a:p>
          <a:p>
            <a:r>
              <a:rPr lang="el-GR" sz="2800" dirty="0"/>
              <a:t>Τι διαχειρίζεται; Ποια τα αναγκαία μέσα; </a:t>
            </a:r>
          </a:p>
          <a:p>
            <a:endParaRPr lang="el-GR" sz="2800" b="1" dirty="0"/>
          </a:p>
          <a:p>
            <a:pPr algn="just"/>
            <a:r>
              <a:rPr lang="el-GR" dirty="0"/>
              <a:t>•	</a:t>
            </a:r>
            <a:r>
              <a:rPr lang="el-GR" sz="2800" dirty="0"/>
              <a:t>Πρέπει να έχει δυνατότητα απομόνωσης παθογόνων μικροοργανισμών και ταυτοποίησης τους – Απαραίτητοι χώροι και υλικοτεχνική υποδομή </a:t>
            </a:r>
          </a:p>
          <a:p>
            <a:pPr algn="just"/>
            <a:r>
              <a:rPr lang="el-GR" sz="2800" dirty="0"/>
              <a:t>• Πρέπει να ελαχιστοποιείται η πιθανότητα επιμολύνσεων και ψευδώς (+) ή ψευδώς (-) αποτελεσμάτων – Απαραίτητη η προστασία των κλινικών δειγμάτων και εργαστηριακών δοκιμασιών από επιμολύνσεις </a:t>
            </a:r>
          </a:p>
          <a:p>
            <a:pPr algn="just"/>
            <a:r>
              <a:rPr lang="el-GR" sz="2800" dirty="0"/>
              <a:t>• Διαχειρίζεται παθογόνους μικροοργανισμούς - Απαραίτητη η προστασία του προσωπικού</a:t>
            </a:r>
            <a:endParaRPr lang="el-GR" dirty="0"/>
          </a:p>
          <a:p>
            <a:r>
              <a:rPr lang="en-US" dirty="0">
                <a:hlinkClick r:id="rId2"/>
              </a:rPr>
              <a:t>https://www.youtube.com/watch?v=2hDuPEHNOAY&amp;ab_channel=MicrobiologyEasyNotes</a:t>
            </a:r>
            <a:r>
              <a:rPr lang="el-GR" dirty="0"/>
              <a:t> </a:t>
            </a:r>
            <a:r>
              <a:rPr lang="en-US" dirty="0">
                <a:hlinkClick r:id="rId3"/>
              </a:rPr>
              <a:t>https://www.youtube.com/watch?v=X8dhl28JfkI&amp;ab_channel=MicrobiologistandMicrobiology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9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922A18FF-C776-4614-86FA-CDD3144773D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ΕΡΓΑΣΤΗΡΙΑΚΗ ΑΣΚΗΣΗ</a:t>
            </a:r>
            <a:endParaRPr lang="el-G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C53E3C3-009B-4BDC-935E-5AA49BD49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5000" t="14286" r="16517" b="17142"/>
          <a:stretch>
            <a:fillRect/>
          </a:stretch>
        </p:blipFill>
        <p:spPr bwMode="auto">
          <a:xfrm>
            <a:off x="2374618" y="1200298"/>
            <a:ext cx="7442764" cy="5454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707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Θέση περιεχομένου">
            <a:extLst>
              <a:ext uri="{FF2B5EF4-FFF2-40B4-BE49-F238E27FC236}">
                <a16:creationId xmlns:a16="http://schemas.microsoft.com/office/drawing/2014/main" id="{4906E597-3C1C-49FB-B5BD-92C9740A4735}"/>
              </a:ext>
            </a:extLst>
          </p:cNvPr>
          <p:cNvSpPr txBox="1">
            <a:spLocks/>
          </p:cNvSpPr>
          <p:nvPr/>
        </p:nvSpPr>
        <p:spPr>
          <a:xfrm>
            <a:off x="999978" y="1690688"/>
            <a:ext cx="10067755" cy="52296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Ομάδα 1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Δεν είναι παθογόνοι για τον άνθρωπο πχ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Escherichia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coli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φυτοπαθογόνα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βακτήρια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Pseudomonas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savastanoi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Ομάδα 2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Μολύνουν και να προκαλούν ασθένειες στους εργαζόμενους. Δεν μεταδίδονται εύκολα στο υπόλοιπο κοινωνικό πχ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βακτήρι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Clostridium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tetani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Ομάδα 3</a:t>
            </a:r>
            <a:r>
              <a:rPr lang="el-GR" sz="2800" dirty="0">
                <a:solidFill>
                  <a:srgbClr val="002060"/>
                </a:solidFill>
              </a:rPr>
              <a:t> : </a:t>
            </a:r>
            <a:r>
              <a:rPr lang="el-GR" sz="2400" dirty="0">
                <a:solidFill>
                  <a:srgbClr val="002060"/>
                </a:solidFill>
              </a:rPr>
              <a:t>Μολύνουν και να προκαλούν ασθένειες στους εργαζόμενους όσο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στο υπόλοιπο κοινωνικό σύνολο. Πχ. τα βακτήρια του γένους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Rickettsia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Ομάδα 4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Αποτελούν κίνδυνο για ολόκληρη την κοινωνία. Πχ 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ιός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Ebola</a:t>
            </a:r>
            <a:endParaRPr kumimoji="0" lang="el-GR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483235B0-36C6-4DA6-84A1-443C3D7982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ΟΜΑΔΕΣ ΕΠΙΚΙΝΔΥΝΟΤΗΤΑΣ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</a:t>
            </a:r>
            <a:r>
              <a:rPr lang="el-GR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ΙΚΡΟΟΡΓΑΝΙΣΜΩΝ</a:t>
            </a:r>
            <a:endParaRPr lang="el-G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28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C0FCCD-EFF6-456B-AF5D-5931CDA2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l-GR" sz="4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ΟΜΑΔΕΣ ΕΠΙΚΙΝΔΥΝΟΤΗΤΑΣ</a:t>
            </a: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</a:t>
            </a:r>
            <a:r>
              <a:rPr kumimoji="0" lang="el-GR" sz="4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ΙΚΡΟΟΡΓΑΝΙΣΜΩΝ</a:t>
            </a:r>
            <a:endParaRPr lang="el-G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Bsl Images, Stock Photos &amp;amp; Vectors | Shutterstock">
            <a:extLst>
              <a:ext uri="{FF2B5EF4-FFF2-40B4-BE49-F238E27FC236}">
                <a16:creationId xmlns:a16="http://schemas.microsoft.com/office/drawing/2014/main" id="{0B439C2C-7359-4608-B97E-9371E51FF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61" y="2051112"/>
            <a:ext cx="9136277" cy="32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00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</TotalTime>
  <Words>1250</Words>
  <Application>Microsoft Office PowerPoint</Application>
  <PresentationFormat>Widescreen</PresentationFormat>
  <Paragraphs>159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Εργαστηριακές Ασκήσεις</vt:lpstr>
      <vt:lpstr>PowerPoint Presentation</vt:lpstr>
      <vt:lpstr>1η ΕΡΓΑΣΤΗΡΙΑΚΗ ΑΣΚΗΣΗ</vt:lpstr>
      <vt:lpstr>1η ΕΡΓΑΣΤΗΡΙΑΚΗ ΑΣΚΗΣΗ</vt:lpstr>
      <vt:lpstr>PowerPoint Presentation</vt:lpstr>
      <vt:lpstr>PowerPoint Presentation</vt:lpstr>
      <vt:lpstr>PowerPoint Presentation</vt:lpstr>
      <vt:lpstr>ΟΜΑΔΕΣ ΕΠΙΚΙΝΔΥΝΟΤΗΤΑΣ MΙΚΡΟΟΡΓΑΝΙΣΜΩΝ</vt:lpstr>
      <vt:lpstr>Όλοι οι μικροοργανισμοί κατατάσσονται σε ομάδες κινδύνου (ΟΚ) από 1 - 4 </vt:lpstr>
      <vt:lpstr>PowerPoint Presentation</vt:lpstr>
      <vt:lpstr>PowerPoint Presentation</vt:lpstr>
      <vt:lpstr>PowerPoint Presentation</vt:lpstr>
      <vt:lpstr>PowerPoint Presentation</vt:lpstr>
      <vt:lpstr>Θάλαμος βιοασφαλείας τάξης ΙΙΙ (BSC III)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Σταθοπούλου Παναγιώτα</dc:creator>
  <cp:lastModifiedBy>Τσίντζου Αλεξάνδρα</cp:lastModifiedBy>
  <cp:revision>32</cp:revision>
  <dcterms:created xsi:type="dcterms:W3CDTF">2021-11-03T10:47:59Z</dcterms:created>
  <dcterms:modified xsi:type="dcterms:W3CDTF">2022-10-17T08:38:34Z</dcterms:modified>
</cp:coreProperties>
</file>